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Montserrat"/>
      <p:regular r:id="rId18"/>
      <p:bold r:id="rId19"/>
      <p:italic r:id="rId20"/>
      <p:boldItalic r:id="rId21"/>
    </p:embeddedFont>
    <p:embeddedFont>
      <p:font typeface="Montserrat Ligh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26" roundtripDataSignature="AMtx7mhkQcLeigIs6KQ6y3rPCb8z3arS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Light-regular.fntdata"/><Relationship Id="rId21" Type="http://schemas.openxmlformats.org/officeDocument/2006/relationships/font" Target="fonts/Montserrat-boldItalic.fntdata"/><Relationship Id="rId24" Type="http://schemas.openxmlformats.org/officeDocument/2006/relationships/font" Target="fonts/MontserratLight-italic.fntdata"/><Relationship Id="rId23" Type="http://schemas.openxmlformats.org/officeDocument/2006/relationships/font" Target="fonts/Montserrat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Montserrat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jpg"/><Relationship Id="rId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14"/>
          <p:cNvSpPr/>
          <p:nvPr/>
        </p:nvSpPr>
        <p:spPr>
          <a:xfrm>
            <a:off x="0" y="2727436"/>
            <a:ext cx="12172692" cy="3159779"/>
          </a:xfrm>
          <a:custGeom>
            <a:rect b="b" l="l" r="r" t="t"/>
            <a:pathLst>
              <a:path extrusionOk="0" h="6806308" w="7600392">
                <a:moveTo>
                  <a:pt x="0" y="0"/>
                </a:moveTo>
                <a:lnTo>
                  <a:pt x="7600393" y="0"/>
                </a:lnTo>
                <a:lnTo>
                  <a:pt x="7600393" y="6806308"/>
                </a:lnTo>
                <a:lnTo>
                  <a:pt x="0" y="6806308"/>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14"/>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14"/>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14"/>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7" name="Google Shape;17;p14"/>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8" name="Google Shape;18;p14"/>
          <p:cNvSpPr txBox="1"/>
          <p:nvPr>
            <p:ph idx="3" type="body"/>
          </p:nvPr>
        </p:nvSpPr>
        <p:spPr>
          <a:xfrm>
            <a:off x="8345333" y="5611394"/>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 name="Google Shape;19;p14"/>
          <p:cNvPicPr preferRelativeResize="0"/>
          <p:nvPr/>
        </p:nvPicPr>
        <p:blipFill rotWithShape="1">
          <a:blip r:embed="rId2">
            <a:alphaModFix amt="29000"/>
          </a:blip>
          <a:srcRect b="11452" l="67223" r="0" t="24637"/>
          <a:stretch/>
        </p:blipFill>
        <p:spPr>
          <a:xfrm>
            <a:off x="4285392" y="2624088"/>
            <a:ext cx="3127569" cy="3263127"/>
          </a:xfrm>
          <a:prstGeom prst="rect">
            <a:avLst/>
          </a:prstGeom>
          <a:noFill/>
          <a:ln>
            <a:noFill/>
          </a:ln>
        </p:spPr>
      </p:pic>
      <p:sp>
        <p:nvSpPr>
          <p:cNvPr id="20" name="Google Shape;20;p14"/>
          <p:cNvSpPr/>
          <p:nvPr>
            <p:ph idx="4" type="pic"/>
          </p:nvPr>
        </p:nvSpPr>
        <p:spPr>
          <a:xfrm>
            <a:off x="5718875" y="423474"/>
            <a:ext cx="5982506" cy="4551482"/>
          </a:xfrm>
          <a:prstGeom prst="rect">
            <a:avLst/>
          </a:prstGeom>
          <a:solidFill>
            <a:srgbClr val="F2F2F2"/>
          </a:solidFill>
          <a:ln>
            <a:noFill/>
          </a:ln>
        </p:spPr>
      </p:sp>
      <p:pic>
        <p:nvPicPr>
          <p:cNvPr id="21" name="Google Shape;21;p14"/>
          <p:cNvPicPr preferRelativeResize="0"/>
          <p:nvPr/>
        </p:nvPicPr>
        <p:blipFill rotWithShape="1">
          <a:blip r:embed="rId2">
            <a:alphaModFix/>
          </a:blip>
          <a:srcRect b="0" l="0" r="0" t="0"/>
          <a:stretch/>
        </p:blipFill>
        <p:spPr>
          <a:xfrm>
            <a:off x="420345" y="249537"/>
            <a:ext cx="4437441" cy="2374551"/>
          </a:xfrm>
          <a:prstGeom prst="rect">
            <a:avLst/>
          </a:prstGeom>
          <a:noFill/>
          <a:ln>
            <a:noFill/>
          </a:ln>
        </p:spPr>
      </p:pic>
      <p:pic>
        <p:nvPicPr>
          <p:cNvPr descr="Blue text on a white background&#10;&#10;Description automatically generated" id="22" name="Google Shape;22;p14"/>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
        <p:nvSpPr>
          <p:cNvPr id="23" name="Google Shape;23;p14"/>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fr-FR"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24" name="Google Shape;24;p14"/>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28" name="Shape 128"/>
        <p:cNvGrpSpPr/>
        <p:nvPr/>
      </p:nvGrpSpPr>
      <p:grpSpPr>
        <a:xfrm>
          <a:off x="0" y="0"/>
          <a:ext cx="0" cy="0"/>
          <a:chOff x="0" y="0"/>
          <a:chExt cx="0" cy="0"/>
        </a:xfrm>
      </p:grpSpPr>
      <p:sp>
        <p:nvSpPr>
          <p:cNvPr id="129" name="Google Shape;129;p23"/>
          <p:cNvSpPr/>
          <p:nvPr/>
        </p:nvSpPr>
        <p:spPr>
          <a:xfrm rot="5400000">
            <a:off x="5693241" y="7996035"/>
            <a:ext cx="476911" cy="3282242"/>
          </a:xfrm>
          <a:custGeom>
            <a:rect b="b" l="l" r="r" t="t"/>
            <a:pathLst>
              <a:path extrusionOk="0" h="618290" w="101407">
                <a:moveTo>
                  <a:pt x="0" y="0"/>
                </a:moveTo>
                <a:lnTo>
                  <a:pt x="101407" y="0"/>
                </a:lnTo>
                <a:lnTo>
                  <a:pt x="101407" y="618291"/>
                </a:lnTo>
                <a:lnTo>
                  <a:pt x="0" y="618291"/>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130" name="Shape 130"/>
        <p:cNvGrpSpPr/>
        <p:nvPr/>
      </p:nvGrpSpPr>
      <p:grpSpPr>
        <a:xfrm>
          <a:off x="0" y="0"/>
          <a:ext cx="0" cy="0"/>
          <a:chOff x="0" y="0"/>
          <a:chExt cx="0" cy="0"/>
        </a:xfrm>
      </p:grpSpPr>
      <p:sp>
        <p:nvSpPr>
          <p:cNvPr id="131" name="Google Shape;131;p24"/>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24"/>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24"/>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24"/>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 name="Google Shape;135;p24"/>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24"/>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p24"/>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 name="Google Shape;138;p24"/>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 name="Google Shape;139;p24"/>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24"/>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 name="Google Shape;141;p24"/>
          <p:cNvSpPr/>
          <p:nvPr/>
        </p:nvSpPr>
        <p:spPr>
          <a:xfrm>
            <a:off x="8947682" y="2543260"/>
            <a:ext cx="253128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050"/>
              <a:buFont typeface="Calibri"/>
              <a:buNone/>
            </a:pPr>
            <a:r>
              <a:rPr b="0" i="0" lang="fr-FR" sz="105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42" name="Google Shape;142;p24"/>
          <p:cNvSpPr/>
          <p:nvPr/>
        </p:nvSpPr>
        <p:spPr>
          <a:xfrm rot="10800000">
            <a:off x="12799" y="5622"/>
            <a:ext cx="12189954" cy="1762217"/>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p24"/>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4" name="Google Shape;144;p24"/>
          <p:cNvPicPr preferRelativeResize="0"/>
          <p:nvPr/>
        </p:nvPicPr>
        <p:blipFill rotWithShape="1">
          <a:blip r:embed="rId2">
            <a:alphaModFix amt="29000"/>
          </a:blip>
          <a:srcRect b="30922" l="65274" r="1949" t="34454"/>
          <a:stretch/>
        </p:blipFill>
        <p:spPr>
          <a:xfrm>
            <a:off x="7847426" y="0"/>
            <a:ext cx="3127569" cy="1767839"/>
          </a:xfrm>
          <a:prstGeom prst="rect">
            <a:avLst/>
          </a:prstGeom>
          <a:noFill/>
          <a:ln>
            <a:noFill/>
          </a:ln>
        </p:spPr>
      </p:pic>
      <p:sp>
        <p:nvSpPr>
          <p:cNvPr id="145" name="Google Shape;145;p24"/>
          <p:cNvSpPr/>
          <p:nvPr/>
        </p:nvSpPr>
        <p:spPr>
          <a:xfrm rot="5400000">
            <a:off x="1331471" y="926544"/>
            <a:ext cx="108000" cy="1685648"/>
          </a:xfrm>
          <a:custGeom>
            <a:rect b="b" l="l" r="r" t="t"/>
            <a:pathLst>
              <a:path extrusionOk="0" h="260044" w="30700">
                <a:moveTo>
                  <a:pt x="0" y="0"/>
                </a:moveTo>
                <a:lnTo>
                  <a:pt x="30701" y="0"/>
                </a:lnTo>
                <a:lnTo>
                  <a:pt x="30701" y="260044"/>
                </a:lnTo>
                <a:lnTo>
                  <a:pt x="0" y="260044"/>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46" name="Shape 146"/>
        <p:cNvGrpSpPr/>
        <p:nvPr/>
      </p:nvGrpSpPr>
      <p:grpSpPr>
        <a:xfrm>
          <a:off x="0" y="0"/>
          <a:ext cx="0" cy="0"/>
          <a:chOff x="0" y="0"/>
          <a:chExt cx="0" cy="0"/>
        </a:xfrm>
      </p:grpSpPr>
      <p:sp>
        <p:nvSpPr>
          <p:cNvPr id="147" name="Google Shape;147;p25"/>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8" name="Google Shape;148;p25"/>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9" name="Google Shape;149;p25"/>
          <p:cNvPicPr preferRelativeResize="0"/>
          <p:nvPr/>
        </p:nvPicPr>
        <p:blipFill rotWithShape="1">
          <a:blip r:embed="rId2">
            <a:alphaModFix amt="29000"/>
          </a:blip>
          <a:srcRect b="16284" l="70895" r="1948" t="1095"/>
          <a:stretch/>
        </p:blipFill>
        <p:spPr>
          <a:xfrm>
            <a:off x="4884044" y="2639356"/>
            <a:ext cx="2591268" cy="4218644"/>
          </a:xfrm>
          <a:prstGeom prst="rect">
            <a:avLst/>
          </a:prstGeom>
          <a:noFill/>
          <a:ln>
            <a:noFill/>
          </a:ln>
        </p:spPr>
      </p:pic>
      <p:sp>
        <p:nvSpPr>
          <p:cNvPr id="150" name="Google Shape;150;p25"/>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51" name="Shape 151"/>
        <p:cNvGrpSpPr/>
        <p:nvPr/>
      </p:nvGrpSpPr>
      <p:grpSpPr>
        <a:xfrm>
          <a:off x="0" y="0"/>
          <a:ext cx="0" cy="0"/>
          <a:chOff x="0" y="0"/>
          <a:chExt cx="0" cy="0"/>
        </a:xfrm>
      </p:grpSpPr>
      <p:sp>
        <p:nvSpPr>
          <p:cNvPr id="152" name="Google Shape;152;p26"/>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3" name="Google Shape;153;p26"/>
          <p:cNvSpPr/>
          <p:nvPr>
            <p:ph idx="2" type="pic"/>
          </p:nvPr>
        </p:nvSpPr>
        <p:spPr>
          <a:xfrm>
            <a:off x="0" y="0"/>
            <a:ext cx="12192000" cy="6858000"/>
          </a:xfrm>
          <a:prstGeom prst="rect">
            <a:avLst/>
          </a:prstGeom>
          <a:solidFill>
            <a:srgbClr val="F2F2F2"/>
          </a:solidFill>
          <a:ln>
            <a:noFill/>
          </a:ln>
        </p:spPr>
      </p:sp>
      <p:pic>
        <p:nvPicPr>
          <p:cNvPr id="154" name="Google Shape;154;p26"/>
          <p:cNvPicPr preferRelativeResize="0"/>
          <p:nvPr/>
        </p:nvPicPr>
        <p:blipFill rotWithShape="1">
          <a:blip r:embed="rId2">
            <a:alphaModFix amt="29000"/>
          </a:blip>
          <a:srcRect b="16284" l="70895" r="1948" t="1095"/>
          <a:stretch/>
        </p:blipFill>
        <p:spPr>
          <a:xfrm>
            <a:off x="0" y="1521756"/>
            <a:ext cx="2591268" cy="4218644"/>
          </a:xfrm>
          <a:prstGeom prst="rect">
            <a:avLst/>
          </a:prstGeom>
          <a:noFill/>
          <a:ln>
            <a:noFill/>
          </a:ln>
        </p:spPr>
      </p:pic>
      <p:sp>
        <p:nvSpPr>
          <p:cNvPr id="155" name="Google Shape;155;p26"/>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56" name="Shape 156"/>
        <p:cNvGrpSpPr/>
        <p:nvPr/>
      </p:nvGrpSpPr>
      <p:grpSpPr>
        <a:xfrm>
          <a:off x="0" y="0"/>
          <a:ext cx="0" cy="0"/>
          <a:chOff x="0" y="0"/>
          <a:chExt cx="0" cy="0"/>
        </a:xfrm>
      </p:grpSpPr>
      <p:sp>
        <p:nvSpPr>
          <p:cNvPr id="157" name="Google Shape;157;p27"/>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27"/>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27"/>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60" name="Shape 160"/>
        <p:cNvGrpSpPr/>
        <p:nvPr/>
      </p:nvGrpSpPr>
      <p:grpSpPr>
        <a:xfrm>
          <a:off x="0" y="0"/>
          <a:ext cx="0" cy="0"/>
          <a:chOff x="0" y="0"/>
          <a:chExt cx="0" cy="0"/>
        </a:xfrm>
      </p:grpSpPr>
      <p:sp>
        <p:nvSpPr>
          <p:cNvPr id="161" name="Google Shape;161;p28"/>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 name="Google Shape;162;p28"/>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p28"/>
          <p:cNvSpPr txBox="1"/>
          <p:nvPr>
            <p:ph idx="1" type="body"/>
          </p:nvPr>
        </p:nvSpPr>
        <p:spPr>
          <a:xfrm>
            <a:off x="5297322" y="2639356"/>
            <a:ext cx="6484268"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 name="Google Shape;164;p28"/>
          <p:cNvSpPr txBox="1"/>
          <p:nvPr>
            <p:ph idx="2" type="body"/>
          </p:nvPr>
        </p:nvSpPr>
        <p:spPr>
          <a:xfrm>
            <a:off x="891654" y="10209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13000"/>
              <a:buFont typeface="Arial"/>
              <a:buNone/>
              <a:defRPr b="0" i="0" sz="130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28"/>
          <p:cNvSpPr/>
          <p:nvPr/>
        </p:nvSpPr>
        <p:spPr>
          <a:xfrm>
            <a:off x="0" y="28929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6" name="Google Shape;166;p28"/>
          <p:cNvPicPr preferRelativeResize="0"/>
          <p:nvPr/>
        </p:nvPicPr>
        <p:blipFill rotWithShape="1">
          <a:blip r:embed="rId2">
            <a:alphaModFix amt="29000"/>
          </a:blip>
          <a:srcRect b="20547" l="65356" r="5409" t="-9677"/>
          <a:stretch/>
        </p:blipFill>
        <p:spPr>
          <a:xfrm>
            <a:off x="9402416" y="1603149"/>
            <a:ext cx="2789583" cy="455090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67" name="Shape 167"/>
        <p:cNvGrpSpPr/>
        <p:nvPr/>
      </p:nvGrpSpPr>
      <p:grpSpPr>
        <a:xfrm>
          <a:off x="0" y="0"/>
          <a:ext cx="0" cy="0"/>
          <a:chOff x="0" y="0"/>
          <a:chExt cx="0" cy="0"/>
        </a:xfrm>
      </p:grpSpPr>
      <p:sp>
        <p:nvSpPr>
          <p:cNvPr id="168" name="Google Shape;168;p29"/>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 name="Google Shape;169;p29"/>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29"/>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71" name="Google Shape;171;p29"/>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172" name="Google Shape;172;p29"/>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25" name="Shape 25"/>
        <p:cNvGrpSpPr/>
        <p:nvPr/>
      </p:nvGrpSpPr>
      <p:grpSpPr>
        <a:xfrm>
          <a:off x="0" y="0"/>
          <a:ext cx="0" cy="0"/>
          <a:chOff x="0" y="0"/>
          <a:chExt cx="0" cy="0"/>
        </a:xfrm>
      </p:grpSpPr>
      <p:sp>
        <p:nvSpPr>
          <p:cNvPr id="26" name="Google Shape;26;p15"/>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15"/>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15"/>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15"/>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15"/>
          <p:cNvSpPr/>
          <p:nvPr>
            <p:ph idx="4" type="pic"/>
          </p:nvPr>
        </p:nvSpPr>
        <p:spPr>
          <a:xfrm>
            <a:off x="-126342" y="0"/>
            <a:ext cx="3669321" cy="6858000"/>
          </a:xfrm>
          <a:prstGeom prst="rect">
            <a:avLst/>
          </a:prstGeom>
          <a:solidFill>
            <a:srgbClr val="D8D8D8"/>
          </a:solidFill>
          <a:ln>
            <a:noFill/>
          </a:ln>
        </p:spPr>
      </p:sp>
      <p:sp>
        <p:nvSpPr>
          <p:cNvPr id="31" name="Google Shape;31;p15"/>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5"/>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15"/>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15"/>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5"/>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15"/>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7" name="Google Shape;37;p15"/>
          <p:cNvGrpSpPr/>
          <p:nvPr/>
        </p:nvGrpSpPr>
        <p:grpSpPr>
          <a:xfrm>
            <a:off x="4054159" y="721803"/>
            <a:ext cx="7578908" cy="5461417"/>
            <a:chOff x="4054159" y="721803"/>
            <a:chExt cx="7578908" cy="5461417"/>
          </a:xfrm>
        </p:grpSpPr>
        <p:grpSp>
          <p:nvGrpSpPr>
            <p:cNvPr id="38" name="Google Shape;38;p15"/>
            <p:cNvGrpSpPr/>
            <p:nvPr/>
          </p:nvGrpSpPr>
          <p:grpSpPr>
            <a:xfrm>
              <a:off x="4054161" y="721803"/>
              <a:ext cx="7547911" cy="1674487"/>
              <a:chOff x="4061909" y="1565906"/>
              <a:chExt cx="7547911" cy="1882781"/>
            </a:xfrm>
          </p:grpSpPr>
          <p:cxnSp>
            <p:nvCxnSpPr>
              <p:cNvPr id="39" name="Google Shape;39;p15"/>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0" name="Google Shape;40;p15"/>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1" name="Google Shape;41;p15"/>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2" name="Google Shape;42;p15"/>
            <p:cNvCxnSpPr/>
            <p:nvPr/>
          </p:nvCxnSpPr>
          <p:spPr>
            <a:xfrm>
              <a:off x="4054160" y="200029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3" name="Google Shape;43;p15"/>
            <p:cNvCxnSpPr/>
            <p:nvPr/>
          </p:nvCxnSpPr>
          <p:spPr>
            <a:xfrm>
              <a:off x="4069659" y="238824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4" name="Google Shape;44;p15"/>
            <p:cNvGrpSpPr/>
            <p:nvPr/>
          </p:nvGrpSpPr>
          <p:grpSpPr>
            <a:xfrm>
              <a:off x="4054160" y="2644936"/>
              <a:ext cx="7547911" cy="1674487"/>
              <a:chOff x="4061909" y="1565906"/>
              <a:chExt cx="7547911" cy="1882781"/>
            </a:xfrm>
          </p:grpSpPr>
          <p:cxnSp>
            <p:nvCxnSpPr>
              <p:cNvPr id="45" name="Google Shape;45;p15"/>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6" name="Google Shape;46;p15"/>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7" name="Google Shape;47;p15"/>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8" name="Google Shape;48;p15"/>
            <p:cNvCxnSpPr/>
            <p:nvPr/>
          </p:nvCxnSpPr>
          <p:spPr>
            <a:xfrm>
              <a:off x="4054159" y="3923423"/>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9" name="Google Shape;49;p15"/>
            <p:cNvCxnSpPr/>
            <p:nvPr/>
          </p:nvCxnSpPr>
          <p:spPr>
            <a:xfrm>
              <a:off x="4069658" y="4311378"/>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50" name="Google Shape;50;p15"/>
            <p:cNvGrpSpPr/>
            <p:nvPr/>
          </p:nvGrpSpPr>
          <p:grpSpPr>
            <a:xfrm>
              <a:off x="4069658" y="4508733"/>
              <a:ext cx="7547911" cy="1674487"/>
              <a:chOff x="4061909" y="1565906"/>
              <a:chExt cx="7547911" cy="1882781"/>
            </a:xfrm>
          </p:grpSpPr>
          <p:cxnSp>
            <p:nvCxnSpPr>
              <p:cNvPr id="51" name="Google Shape;51;p15"/>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2" name="Google Shape;52;p15"/>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3" name="Google Shape;53;p15"/>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54" name="Google Shape;54;p15"/>
            <p:cNvCxnSpPr/>
            <p:nvPr/>
          </p:nvCxnSpPr>
          <p:spPr>
            <a:xfrm>
              <a:off x="4069657" y="578722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5" name="Google Shape;55;p15"/>
            <p:cNvCxnSpPr/>
            <p:nvPr/>
          </p:nvCxnSpPr>
          <p:spPr>
            <a:xfrm>
              <a:off x="4085156" y="617517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56" name="Shape 56"/>
        <p:cNvGrpSpPr/>
        <p:nvPr/>
      </p:nvGrpSpPr>
      <p:grpSpPr>
        <a:xfrm>
          <a:off x="0" y="0"/>
          <a:ext cx="0" cy="0"/>
          <a:chOff x="0" y="0"/>
          <a:chExt cx="0" cy="0"/>
        </a:xfrm>
      </p:grpSpPr>
      <p:sp>
        <p:nvSpPr>
          <p:cNvPr id="57" name="Google Shape;57;p16"/>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16"/>
          <p:cNvSpPr/>
          <p:nvPr>
            <p:ph idx="2" type="pic"/>
          </p:nvPr>
        </p:nvSpPr>
        <p:spPr>
          <a:xfrm>
            <a:off x="5888002" y="439730"/>
            <a:ext cx="5660531" cy="6045736"/>
          </a:xfrm>
          <a:prstGeom prst="rect">
            <a:avLst/>
          </a:prstGeom>
          <a:solidFill>
            <a:srgbClr val="F2F2F2"/>
          </a:solidFill>
          <a:ln>
            <a:noFill/>
          </a:ln>
        </p:spPr>
      </p:sp>
      <p:pic>
        <p:nvPicPr>
          <p:cNvPr id="59" name="Google Shape;59;p16"/>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60" name="Google Shape;60;p16"/>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6"/>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62" name="Shape 62"/>
        <p:cNvGrpSpPr/>
        <p:nvPr/>
      </p:nvGrpSpPr>
      <p:grpSpPr>
        <a:xfrm>
          <a:off x="0" y="0"/>
          <a:ext cx="0" cy="0"/>
          <a:chOff x="0" y="0"/>
          <a:chExt cx="0" cy="0"/>
        </a:xfrm>
      </p:grpSpPr>
      <p:sp>
        <p:nvSpPr>
          <p:cNvPr id="63" name="Google Shape;63;p17"/>
          <p:cNvSpPr/>
          <p:nvPr/>
        </p:nvSpPr>
        <p:spPr>
          <a:xfrm>
            <a:off x="3058634" y="1"/>
            <a:ext cx="8439100"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 name="Google Shape;64;p17"/>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17"/>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6" name="Google Shape;66;p17"/>
          <p:cNvPicPr preferRelativeResize="0"/>
          <p:nvPr/>
        </p:nvPicPr>
        <p:blipFill rotWithShape="1">
          <a:blip r:embed="rId2">
            <a:alphaModFix amt="29000"/>
          </a:blip>
          <a:srcRect b="20547" l="65356" r="-2729" t="-54862"/>
          <a:stretch/>
        </p:blipFill>
        <p:spPr>
          <a:xfrm>
            <a:off x="2993628" y="0"/>
            <a:ext cx="3566198" cy="6857999"/>
          </a:xfrm>
          <a:prstGeom prst="rect">
            <a:avLst/>
          </a:prstGeom>
          <a:noFill/>
          <a:ln>
            <a:noFill/>
          </a:ln>
        </p:spPr>
      </p:pic>
      <p:pic>
        <p:nvPicPr>
          <p:cNvPr id="67" name="Google Shape;67;p17"/>
          <p:cNvPicPr preferRelativeResize="0"/>
          <p:nvPr/>
        </p:nvPicPr>
        <p:blipFill rotWithShape="1">
          <a:blip r:embed="rId3">
            <a:alphaModFix/>
          </a:blip>
          <a:srcRect b="11083" l="-18315" r="29196" t="15976"/>
          <a:stretch/>
        </p:blipFill>
        <p:spPr>
          <a:xfrm flipH="1">
            <a:off x="0" y="1333922"/>
            <a:ext cx="8439100" cy="5375657"/>
          </a:xfrm>
          <a:prstGeom prst="rect">
            <a:avLst/>
          </a:prstGeom>
          <a:noFill/>
          <a:ln>
            <a:noFill/>
          </a:ln>
        </p:spPr>
      </p:pic>
      <p:sp>
        <p:nvSpPr>
          <p:cNvPr id="68" name="Google Shape;68;p17"/>
          <p:cNvSpPr/>
          <p:nvPr>
            <p:ph idx="3" type="pic"/>
          </p:nvPr>
        </p:nvSpPr>
        <p:spPr>
          <a:xfrm>
            <a:off x="0" y="1561018"/>
            <a:ext cx="5130800" cy="3913188"/>
          </a:xfrm>
          <a:prstGeom prst="rect">
            <a:avLst/>
          </a:prstGeom>
          <a:solidFill>
            <a:srgbClr val="D8D8D8"/>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p:cSld name="Bulletpoints">
    <p:spTree>
      <p:nvGrpSpPr>
        <p:cNvPr id="69" name="Shape 69"/>
        <p:cNvGrpSpPr/>
        <p:nvPr/>
      </p:nvGrpSpPr>
      <p:grpSpPr>
        <a:xfrm>
          <a:off x="0" y="0"/>
          <a:ext cx="0" cy="0"/>
          <a:chOff x="0" y="0"/>
          <a:chExt cx="0" cy="0"/>
        </a:xfrm>
      </p:grpSpPr>
      <p:sp>
        <p:nvSpPr>
          <p:cNvPr id="70" name="Google Shape;70;p18"/>
          <p:cNvSpPr/>
          <p:nvPr/>
        </p:nvSpPr>
        <p:spPr>
          <a:xfrm>
            <a:off x="3557439" y="5448535"/>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18"/>
          <p:cNvSpPr/>
          <p:nvPr/>
        </p:nvSpPr>
        <p:spPr>
          <a:xfrm>
            <a:off x="3543994" y="4392459"/>
            <a:ext cx="7208077" cy="713814"/>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18"/>
          <p:cNvSpPr/>
          <p:nvPr/>
        </p:nvSpPr>
        <p:spPr>
          <a:xfrm>
            <a:off x="0" y="6342926"/>
            <a:ext cx="11586117" cy="515073"/>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18"/>
          <p:cNvSpPr/>
          <p:nvPr/>
        </p:nvSpPr>
        <p:spPr>
          <a:xfrm>
            <a:off x="3557440" y="1339741"/>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 name="Google Shape;74;p18"/>
          <p:cNvSpPr txBox="1"/>
          <p:nvPr>
            <p:ph idx="1" type="body"/>
          </p:nvPr>
        </p:nvSpPr>
        <p:spPr>
          <a:xfrm>
            <a:off x="447066" y="309492"/>
            <a:ext cx="11222614" cy="71381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74659A"/>
              </a:buClr>
              <a:buSzPts val="3600"/>
              <a:buFont typeface="Arial"/>
              <a:buNone/>
              <a:defRPr b="1" i="0" sz="3600" u="none" cap="none" strike="noStrike">
                <a:solidFill>
                  <a:srgbClr val="74659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18"/>
          <p:cNvSpPr txBox="1"/>
          <p:nvPr>
            <p:ph idx="2" type="body"/>
          </p:nvPr>
        </p:nvSpPr>
        <p:spPr>
          <a:xfrm>
            <a:off x="3557441" y="1530045"/>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8"/>
          <p:cNvPicPr preferRelativeResize="0"/>
          <p:nvPr/>
        </p:nvPicPr>
        <p:blipFill rotWithShape="1">
          <a:blip r:embed="rId2">
            <a:alphaModFix/>
          </a:blip>
          <a:srcRect b="0" l="0" r="0" t="0"/>
          <a:stretch/>
        </p:blipFill>
        <p:spPr>
          <a:xfrm rot="-3300097">
            <a:off x="1074326" y="937959"/>
            <a:ext cx="826671" cy="889517"/>
          </a:xfrm>
          <a:prstGeom prst="rect">
            <a:avLst/>
          </a:prstGeom>
          <a:noFill/>
          <a:ln>
            <a:noFill/>
          </a:ln>
        </p:spPr>
      </p:pic>
      <p:sp>
        <p:nvSpPr>
          <p:cNvPr id="77" name="Google Shape;77;p18"/>
          <p:cNvSpPr/>
          <p:nvPr/>
        </p:nvSpPr>
        <p:spPr>
          <a:xfrm>
            <a:off x="1426483" y="1233412"/>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 name="Google Shape;78;p18"/>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18"/>
          <p:cNvSpPr/>
          <p:nvPr/>
        </p:nvSpPr>
        <p:spPr>
          <a:xfrm>
            <a:off x="3557441" y="2384515"/>
            <a:ext cx="7208077" cy="713814"/>
          </a:xfrm>
          <a:prstGeom prst="rect">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 name="Google Shape;80;p18"/>
          <p:cNvSpPr txBox="1"/>
          <p:nvPr>
            <p:ph idx="4" type="body"/>
          </p:nvPr>
        </p:nvSpPr>
        <p:spPr>
          <a:xfrm>
            <a:off x="3520254" y="2423523"/>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1" name="Google Shape;81;p18"/>
          <p:cNvPicPr preferRelativeResize="0"/>
          <p:nvPr/>
        </p:nvPicPr>
        <p:blipFill rotWithShape="1">
          <a:blip r:embed="rId2">
            <a:alphaModFix/>
          </a:blip>
          <a:srcRect b="0" l="0" r="0" t="0"/>
          <a:stretch/>
        </p:blipFill>
        <p:spPr>
          <a:xfrm rot="-3300097">
            <a:off x="1058304" y="1912041"/>
            <a:ext cx="826671" cy="889517"/>
          </a:xfrm>
          <a:prstGeom prst="rect">
            <a:avLst/>
          </a:prstGeom>
          <a:noFill/>
          <a:ln>
            <a:noFill/>
          </a:ln>
        </p:spPr>
      </p:pic>
      <p:sp>
        <p:nvSpPr>
          <p:cNvPr id="82" name="Google Shape;82;p18"/>
          <p:cNvSpPr/>
          <p:nvPr/>
        </p:nvSpPr>
        <p:spPr>
          <a:xfrm>
            <a:off x="1380541" y="2266698"/>
            <a:ext cx="1036067" cy="878761"/>
          </a:xfrm>
          <a:prstGeom prst="ellipse">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 name="Google Shape;83;p18"/>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 name="Google Shape;84;p18"/>
          <p:cNvSpPr/>
          <p:nvPr/>
        </p:nvSpPr>
        <p:spPr>
          <a:xfrm>
            <a:off x="3543994" y="3383476"/>
            <a:ext cx="7208077" cy="713814"/>
          </a:xfrm>
          <a:prstGeom prst="rect">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8"/>
          <p:cNvSpPr txBox="1"/>
          <p:nvPr>
            <p:ph idx="6" type="body"/>
          </p:nvPr>
        </p:nvSpPr>
        <p:spPr>
          <a:xfrm>
            <a:off x="3543994" y="3421961"/>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6" name="Google Shape;86;p18"/>
          <p:cNvPicPr preferRelativeResize="0"/>
          <p:nvPr/>
        </p:nvPicPr>
        <p:blipFill rotWithShape="1">
          <a:blip r:embed="rId2">
            <a:alphaModFix/>
          </a:blip>
          <a:srcRect b="0" l="0" r="0" t="0"/>
          <a:stretch/>
        </p:blipFill>
        <p:spPr>
          <a:xfrm rot="-3300097">
            <a:off x="1079034" y="2964457"/>
            <a:ext cx="826671" cy="889517"/>
          </a:xfrm>
          <a:prstGeom prst="rect">
            <a:avLst/>
          </a:prstGeom>
          <a:noFill/>
          <a:ln>
            <a:noFill/>
          </a:ln>
        </p:spPr>
      </p:pic>
      <p:sp>
        <p:nvSpPr>
          <p:cNvPr id="87" name="Google Shape;87;p18"/>
          <p:cNvSpPr/>
          <p:nvPr/>
        </p:nvSpPr>
        <p:spPr>
          <a:xfrm>
            <a:off x="1401271" y="3319114"/>
            <a:ext cx="1036067" cy="878761"/>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8" name="Google Shape;88;p18"/>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9" name="Google Shape;89;p18"/>
          <p:cNvPicPr preferRelativeResize="0"/>
          <p:nvPr/>
        </p:nvPicPr>
        <p:blipFill rotWithShape="1">
          <a:blip r:embed="rId2">
            <a:alphaModFix/>
          </a:blip>
          <a:srcRect b="0" l="0" r="0" t="0"/>
          <a:stretch/>
        </p:blipFill>
        <p:spPr>
          <a:xfrm rot="-3300097">
            <a:off x="1079034" y="3983368"/>
            <a:ext cx="826671" cy="889517"/>
          </a:xfrm>
          <a:prstGeom prst="rect">
            <a:avLst/>
          </a:prstGeom>
          <a:noFill/>
          <a:ln>
            <a:noFill/>
          </a:ln>
        </p:spPr>
      </p:pic>
      <p:sp>
        <p:nvSpPr>
          <p:cNvPr id="90" name="Google Shape;90;p18"/>
          <p:cNvSpPr/>
          <p:nvPr/>
        </p:nvSpPr>
        <p:spPr>
          <a:xfrm>
            <a:off x="1401271" y="4338025"/>
            <a:ext cx="1036067" cy="878761"/>
          </a:xfrm>
          <a:prstGeom prst="ellipse">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18"/>
          <p:cNvSpPr txBox="1"/>
          <p:nvPr>
            <p:ph idx="8" type="body"/>
          </p:nvPr>
        </p:nvSpPr>
        <p:spPr>
          <a:xfrm>
            <a:off x="3596099" y="5503614"/>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2" name="Google Shape;92;p18"/>
          <p:cNvPicPr preferRelativeResize="0"/>
          <p:nvPr/>
        </p:nvPicPr>
        <p:blipFill rotWithShape="1">
          <a:blip r:embed="rId2">
            <a:alphaModFix/>
          </a:blip>
          <a:srcRect b="0" l="0" r="0" t="0"/>
          <a:stretch/>
        </p:blipFill>
        <p:spPr>
          <a:xfrm rot="-3300097">
            <a:off x="1117692" y="5039444"/>
            <a:ext cx="826671" cy="889517"/>
          </a:xfrm>
          <a:prstGeom prst="rect">
            <a:avLst/>
          </a:prstGeom>
          <a:noFill/>
          <a:ln>
            <a:noFill/>
          </a:ln>
        </p:spPr>
      </p:pic>
      <p:sp>
        <p:nvSpPr>
          <p:cNvPr id="93" name="Google Shape;93;p18"/>
          <p:cNvSpPr/>
          <p:nvPr/>
        </p:nvSpPr>
        <p:spPr>
          <a:xfrm>
            <a:off x="1439929" y="5394101"/>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8"/>
          <p:cNvSpPr txBox="1"/>
          <p:nvPr>
            <p:ph idx="9" type="body"/>
          </p:nvPr>
        </p:nvSpPr>
        <p:spPr>
          <a:xfrm>
            <a:off x="1616673" y="5525966"/>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18"/>
          <p:cNvSpPr txBox="1"/>
          <p:nvPr>
            <p:ph idx="13" type="body"/>
          </p:nvPr>
        </p:nvSpPr>
        <p:spPr>
          <a:xfrm>
            <a:off x="1578015" y="4469890"/>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18"/>
          <p:cNvSpPr txBox="1"/>
          <p:nvPr>
            <p:ph idx="14" type="body"/>
          </p:nvPr>
        </p:nvSpPr>
        <p:spPr>
          <a:xfrm>
            <a:off x="3557441" y="4447538"/>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97" name="Shape 97"/>
        <p:cNvGrpSpPr/>
        <p:nvPr/>
      </p:nvGrpSpPr>
      <p:grpSpPr>
        <a:xfrm>
          <a:off x="0" y="0"/>
          <a:ext cx="0" cy="0"/>
          <a:chOff x="0" y="0"/>
          <a:chExt cx="0" cy="0"/>
        </a:xfrm>
      </p:grpSpPr>
      <p:sp>
        <p:nvSpPr>
          <p:cNvPr id="98" name="Google Shape;98;p19"/>
          <p:cNvSpPr/>
          <p:nvPr/>
        </p:nvSpPr>
        <p:spPr>
          <a:xfrm>
            <a:off x="0" y="0"/>
            <a:ext cx="12192000" cy="6858000"/>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19"/>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0" name="Google Shape;100;p19"/>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101" name="Google Shape;101;p19"/>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 name="Google Shape;102;p19"/>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19"/>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p:cSld name="2_Photo Slide">
    <p:spTree>
      <p:nvGrpSpPr>
        <p:cNvPr id="104" name="Shape 104"/>
        <p:cNvGrpSpPr/>
        <p:nvPr/>
      </p:nvGrpSpPr>
      <p:grpSpPr>
        <a:xfrm>
          <a:off x="0" y="0"/>
          <a:ext cx="0" cy="0"/>
          <a:chOff x="0" y="0"/>
          <a:chExt cx="0" cy="0"/>
        </a:xfrm>
      </p:grpSpPr>
      <p:sp>
        <p:nvSpPr>
          <p:cNvPr id="105" name="Google Shape;105;p20"/>
          <p:cNvSpPr/>
          <p:nvPr/>
        </p:nvSpPr>
        <p:spPr>
          <a:xfrm>
            <a:off x="576146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20"/>
          <p:cNvSpPr/>
          <p:nvPr>
            <p:ph idx="2" type="pic"/>
          </p:nvPr>
        </p:nvSpPr>
        <p:spPr>
          <a:xfrm>
            <a:off x="435469" y="406132"/>
            <a:ext cx="5660531" cy="6045736"/>
          </a:xfrm>
          <a:prstGeom prst="rect">
            <a:avLst/>
          </a:prstGeom>
          <a:solidFill>
            <a:srgbClr val="F2F2F2"/>
          </a:solidFill>
          <a:ln>
            <a:noFill/>
          </a:ln>
        </p:spPr>
      </p:sp>
      <p:pic>
        <p:nvPicPr>
          <p:cNvPr id="107" name="Google Shape;107;p20"/>
          <p:cNvPicPr preferRelativeResize="0"/>
          <p:nvPr/>
        </p:nvPicPr>
        <p:blipFill rotWithShape="1">
          <a:blip r:embed="rId2">
            <a:alphaModFix amt="29000"/>
          </a:blip>
          <a:srcRect b="17435" l="75767" r="-2923" t="-56"/>
          <a:stretch/>
        </p:blipFill>
        <p:spPr>
          <a:xfrm>
            <a:off x="9998008" y="2559843"/>
            <a:ext cx="2591268" cy="4218644"/>
          </a:xfrm>
          <a:prstGeom prst="rect">
            <a:avLst/>
          </a:prstGeom>
          <a:noFill/>
          <a:ln>
            <a:noFill/>
          </a:ln>
        </p:spPr>
      </p:pic>
      <p:sp>
        <p:nvSpPr>
          <p:cNvPr id="108" name="Google Shape;108;p20"/>
          <p:cNvSpPr txBox="1"/>
          <p:nvPr>
            <p:ph idx="1" type="body"/>
          </p:nvPr>
        </p:nvSpPr>
        <p:spPr>
          <a:xfrm>
            <a:off x="6818000" y="2050159"/>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20"/>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10" name="Shape 110"/>
        <p:cNvGrpSpPr/>
        <p:nvPr/>
      </p:nvGrpSpPr>
      <p:grpSpPr>
        <a:xfrm>
          <a:off x="0" y="0"/>
          <a:ext cx="0" cy="0"/>
          <a:chOff x="0" y="0"/>
          <a:chExt cx="0" cy="0"/>
        </a:xfrm>
      </p:grpSpPr>
      <p:sp>
        <p:nvSpPr>
          <p:cNvPr id="111" name="Google Shape;111;p21"/>
          <p:cNvSpPr/>
          <p:nvPr/>
        </p:nvSpPr>
        <p:spPr>
          <a:xfrm>
            <a:off x="-32399" y="2956988"/>
            <a:ext cx="12193495" cy="2809041"/>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2" name="Google Shape;112;p21"/>
          <p:cNvPicPr preferRelativeResize="0"/>
          <p:nvPr/>
        </p:nvPicPr>
        <p:blipFill rotWithShape="1">
          <a:blip r:embed="rId2">
            <a:alphaModFix amt="29000"/>
          </a:blip>
          <a:srcRect b="18716" l="58846" r="6418" t="29191"/>
          <a:stretch/>
        </p:blipFill>
        <p:spPr>
          <a:xfrm>
            <a:off x="8444680" y="2956988"/>
            <a:ext cx="3747320" cy="3007230"/>
          </a:xfrm>
          <a:prstGeom prst="rect">
            <a:avLst/>
          </a:prstGeom>
          <a:noFill/>
          <a:ln>
            <a:noFill/>
          </a:ln>
        </p:spPr>
      </p:pic>
      <p:sp>
        <p:nvSpPr>
          <p:cNvPr id="113" name="Google Shape;113;p21"/>
          <p:cNvSpPr txBox="1"/>
          <p:nvPr>
            <p:ph idx="1" type="body"/>
          </p:nvPr>
        </p:nvSpPr>
        <p:spPr>
          <a:xfrm>
            <a:off x="605556" y="4238576"/>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21"/>
          <p:cNvSpPr txBox="1"/>
          <p:nvPr>
            <p:ph idx="2" type="body"/>
          </p:nvPr>
        </p:nvSpPr>
        <p:spPr>
          <a:xfrm>
            <a:off x="605556" y="3429000"/>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B6E6"/>
              </a:buClr>
              <a:buSzPts val="5000"/>
              <a:buFont typeface="Arial"/>
              <a:buNone/>
              <a:defRPr b="1" i="0" sz="50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p21"/>
          <p:cNvSpPr/>
          <p:nvPr/>
        </p:nvSpPr>
        <p:spPr>
          <a:xfrm>
            <a:off x="6934623" y="5423818"/>
            <a:ext cx="5257377" cy="756631"/>
          </a:xfrm>
          <a:custGeom>
            <a:rect b="b" l="l" r="r" t="t"/>
            <a:pathLst>
              <a:path extrusionOk="0" h="6806308" w="7600392">
                <a:moveTo>
                  <a:pt x="0" y="0"/>
                </a:moveTo>
                <a:lnTo>
                  <a:pt x="7600393" y="0"/>
                </a:lnTo>
                <a:lnTo>
                  <a:pt x="7600393" y="6806308"/>
                </a:lnTo>
                <a:lnTo>
                  <a:pt x="0" y="6806308"/>
                </a:ln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16" name="Google Shape;116;p21"/>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7" name="Google Shape;117;p21"/>
          <p:cNvPicPr preferRelativeResize="0"/>
          <p:nvPr/>
        </p:nvPicPr>
        <p:blipFill rotWithShape="1">
          <a:blip r:embed="rId2">
            <a:alphaModFix/>
          </a:blip>
          <a:srcRect b="0" l="0" r="0" t="0"/>
          <a:stretch/>
        </p:blipFill>
        <p:spPr>
          <a:xfrm>
            <a:off x="605556" y="384248"/>
            <a:ext cx="4437441" cy="2374551"/>
          </a:xfrm>
          <a:prstGeom prst="rect">
            <a:avLst/>
          </a:prstGeom>
          <a:noFill/>
          <a:ln>
            <a:noFill/>
          </a:ln>
        </p:spPr>
      </p:pic>
      <p:pic>
        <p:nvPicPr>
          <p:cNvPr descr="Blue text on a white background&#10;&#10;Description automatically generated" id="118" name="Google Shape;118;p21"/>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19" name="Shape 119"/>
        <p:cNvGrpSpPr/>
        <p:nvPr/>
      </p:nvGrpSpPr>
      <p:grpSpPr>
        <a:xfrm>
          <a:off x="0" y="0"/>
          <a:ext cx="0" cy="0"/>
          <a:chOff x="0" y="0"/>
          <a:chExt cx="0" cy="0"/>
        </a:xfrm>
      </p:grpSpPr>
      <p:sp>
        <p:nvSpPr>
          <p:cNvPr id="120" name="Google Shape;120;p22"/>
          <p:cNvSpPr/>
          <p:nvPr/>
        </p:nvSpPr>
        <p:spPr>
          <a:xfrm>
            <a:off x="0" y="0"/>
            <a:ext cx="12192000" cy="6858001"/>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22"/>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FR"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22" name="Google Shape;122;p22"/>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fr-FR"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23" name="Google Shape;123;p22"/>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fr-FR"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fr-FR" sz="2400" u="none" cap="none" strike="noStrike">
                <a:solidFill>
                  <a:schemeClr val="lt1"/>
                </a:solidFill>
                <a:latin typeface="Calibri"/>
                <a:ea typeface="Calibri"/>
                <a:cs typeface="Calibri"/>
                <a:sym typeface="Calibri"/>
              </a:rPr>
              <a:t>Surviving Digital </a:t>
            </a:r>
            <a:r>
              <a:rPr b="0" i="0" lang="fr-FR"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fr-FR"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24" name="Google Shape;124;p22"/>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25" name="Google Shape;125;p22"/>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26" name="Google Shape;126;p22"/>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fr-FR" sz="2400" u="none" cap="none" strike="noStrike">
                <a:solidFill>
                  <a:schemeClr val="lt1"/>
                </a:solidFill>
                <a:latin typeface="Calibri"/>
                <a:ea typeface="Calibri"/>
                <a:cs typeface="Calibri"/>
                <a:sym typeface="Calibri"/>
              </a:rPr>
              <a:t>*** </a:t>
            </a:r>
            <a:r>
              <a:rPr b="1" i="0" lang="fr-FR" sz="2400" u="none" cap="none" strike="noStrike">
                <a:solidFill>
                  <a:schemeClr val="lt1"/>
                </a:solidFill>
                <a:latin typeface="Calibri"/>
                <a:ea typeface="Calibri"/>
                <a:cs typeface="Calibri"/>
                <a:sym typeface="Calibri"/>
              </a:rPr>
              <a:t>PLEASE DELETE THIS INSTRUCTION SLIDE BEFORE PRESENTING FINAL PRESENTATION </a:t>
            </a:r>
            <a:r>
              <a:rPr b="0" i="0" lang="fr-FR"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27" name="Google Shape;127;p22"/>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fr-FR"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1" name="Google Shape;11;p13"/>
          <p:cNvCxnSpPr/>
          <p:nvPr/>
        </p:nvCxnSpPr>
        <p:spPr>
          <a:xfrm rot="10800000">
            <a:off x="11791088" y="6608548"/>
            <a:ext cx="224149" cy="0"/>
          </a:xfrm>
          <a:prstGeom prst="straightConnector1">
            <a:avLst/>
          </a:prstGeom>
          <a:noFill/>
          <a:ln cap="flat" cmpd="sng" w="9525">
            <a:solidFill>
              <a:srgbClr val="009AC1"/>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hyperlink" Target="https://www.youtube.com/watch?v=hLy8cTD6Wqw&amp;t=8s" TargetMode="External"/><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slide" Target="/ppt/slides/slide5.xml"/><Relationship Id="rId12"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8.xml"/><Relationship Id="rId5" Type="http://schemas.openxmlformats.org/officeDocument/2006/relationships/slide" Target="/ppt/slides/slide7.xml"/><Relationship Id="rId6" Type="http://schemas.openxmlformats.org/officeDocument/2006/relationships/slide" Target="/ppt/slides/slide7.xml"/><Relationship Id="rId7" Type="http://schemas.openxmlformats.org/officeDocument/2006/relationships/slide" Target="/ppt/slides/slide11.xml"/><Relationship Id="rId8" Type="http://schemas.openxmlformats.org/officeDocument/2006/relationships/slide" Target="/ppt/slid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www.lecrips-idf.net/le-coin-des-pros/projets-realises-avec-nos-partenaires/feel-good-100-bien-etre-un-partenariat-ars" TargetMode="External"/><Relationship Id="rId4" Type="http://schemas.openxmlformats.org/officeDocument/2006/relationships/hyperlink" Target="https://www.youtube.com/watch?v=CNHI-3CFRys&amp;embeds_referring_euri=https://www.lecrips-idf.net/&amp;source_ve_path=OTY3MTQ&amp;feature=emb_imp_woyt" TargetMode="External"/><Relationship Id="rId5"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promosante-idf.fr/dossier/cp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lecrips-idf.net/sites/default/files/2022-04/Feel_good_cartes_A4.pdf"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
          <p:cNvSpPr txBox="1"/>
          <p:nvPr>
            <p:ph idx="1" type="body"/>
          </p:nvPr>
        </p:nvSpPr>
        <p:spPr>
          <a:xfrm>
            <a:off x="107500" y="3973000"/>
            <a:ext cx="5611500" cy="7311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lt1"/>
              </a:buClr>
              <a:buSzPts val="2400"/>
              <a:buNone/>
            </a:pPr>
            <a:r>
              <a:rPr b="1" lang="fr-FR" sz="2400"/>
              <a:t>Module 4 - Strengthening the psychosocial skills of 8/12-year-old students: Crips feel good program. </a:t>
            </a:r>
            <a:endParaRPr b="1" sz="2400"/>
          </a:p>
        </p:txBody>
      </p:sp>
      <p:sp>
        <p:nvSpPr>
          <p:cNvPr id="179" name="Google Shape;179;p1"/>
          <p:cNvSpPr txBox="1"/>
          <p:nvPr>
            <p:ph idx="2" type="body"/>
          </p:nvPr>
        </p:nvSpPr>
        <p:spPr>
          <a:xfrm>
            <a:off x="107500" y="3047675"/>
            <a:ext cx="4969200" cy="52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b="1" lang="fr-FR" sz="2400"/>
              <a:t>Training course: Surviving digital </a:t>
            </a:r>
            <a:endParaRPr sz="2400"/>
          </a:p>
        </p:txBody>
      </p:sp>
      <p:sp>
        <p:nvSpPr>
          <p:cNvPr id="180" name="Google Shape;180;p1"/>
          <p:cNvSpPr txBox="1"/>
          <p:nvPr>
            <p:ph idx="3" type="body"/>
          </p:nvPr>
        </p:nvSpPr>
        <p:spPr>
          <a:xfrm>
            <a:off x="7840717" y="5611394"/>
            <a:ext cx="3700102"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b="1" lang="fr-FR" sz="2400"/>
              <a:t>www.survivingdigital.eu</a:t>
            </a:r>
            <a:endParaRPr b="1" sz="2400"/>
          </a:p>
        </p:txBody>
      </p:sp>
      <p:sp>
        <p:nvSpPr>
          <p:cNvPr id="181" name="Google Shape;181;p1"/>
          <p:cNvSpPr/>
          <p:nvPr>
            <p:ph idx="4" type="pic"/>
          </p:nvPr>
        </p:nvSpPr>
        <p:spPr>
          <a:xfrm>
            <a:off x="5718875" y="423474"/>
            <a:ext cx="5982506" cy="4551482"/>
          </a:xfrm>
          <a:prstGeom prst="rect">
            <a:avLst/>
          </a:prstGeom>
          <a:solidFill>
            <a:srgbClr val="F2F2F2"/>
          </a:solidFill>
          <a:ln>
            <a:noFill/>
          </a:ln>
        </p:spPr>
      </p:sp>
      <p:pic>
        <p:nvPicPr>
          <p:cNvPr id="182" name="Google Shape;182;p1"/>
          <p:cNvPicPr preferRelativeResize="0"/>
          <p:nvPr/>
        </p:nvPicPr>
        <p:blipFill rotWithShape="1">
          <a:blip r:embed="rId3">
            <a:alphaModFix/>
          </a:blip>
          <a:srcRect b="0" l="0" r="0" t="0"/>
          <a:stretch/>
        </p:blipFill>
        <p:spPr>
          <a:xfrm>
            <a:off x="5718875" y="423474"/>
            <a:ext cx="5982506" cy="45514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0"/>
          <p:cNvSpPr txBox="1"/>
          <p:nvPr>
            <p:ph idx="1" type="body"/>
          </p:nvPr>
        </p:nvSpPr>
        <p:spPr>
          <a:xfrm>
            <a:off x="280625" y="1397475"/>
            <a:ext cx="5815500" cy="43029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lt1"/>
              </a:buClr>
              <a:buSzPts val="1800"/>
              <a:buNone/>
            </a:pPr>
            <a:r>
              <a:rPr lang="fr-FR" sz="1200"/>
              <a:t>A) The wheel of emotional language : all students cut out the smallest wheel. As a class, they try to find 5 unpleasant and 3 pleasant emotions. Once found, the children write the emotions in the boxes on this first wheel.</a:t>
            </a:r>
            <a:endParaRPr sz="1200"/>
          </a:p>
          <a:p>
            <a:pPr indent="-228600" lvl="0" marL="228600" rtl="0" algn="just">
              <a:lnSpc>
                <a:spcPct val="100000"/>
              </a:lnSpc>
              <a:spcBef>
                <a:spcPts val="1000"/>
              </a:spcBef>
              <a:spcAft>
                <a:spcPts val="0"/>
              </a:spcAft>
              <a:buClr>
                <a:schemeClr val="lt1"/>
              </a:buClr>
              <a:buSzPts val="1800"/>
              <a:buNone/>
            </a:pPr>
            <a:r>
              <a:rPr lang="fr-FR" sz="1200"/>
              <a:t>B) Sensations wheel : children cut out the second wheel. As a whole class, teachers try to bring out the physical sensations we can feel when we experience emotions. E.g.: a lump in the throat, a pounding heart...</a:t>
            </a:r>
            <a:endParaRPr sz="1200"/>
          </a:p>
          <a:p>
            <a:pPr indent="-228600" lvl="0" marL="228600" rtl="0" algn="just">
              <a:lnSpc>
                <a:spcPct val="100000"/>
              </a:lnSpc>
              <a:spcBef>
                <a:spcPts val="1000"/>
              </a:spcBef>
              <a:spcAft>
                <a:spcPts val="0"/>
              </a:spcAft>
              <a:buClr>
                <a:schemeClr val="lt1"/>
              </a:buClr>
              <a:buSzPts val="1800"/>
              <a:buNone/>
            </a:pPr>
            <a:r>
              <a:rPr lang="fr-FR" sz="1200"/>
              <a:t>      The children write the 8 physical sensations in the boxes on this second wheel.</a:t>
            </a:r>
            <a:endParaRPr sz="1200"/>
          </a:p>
          <a:p>
            <a:pPr indent="-228600" lvl="0" marL="228600" rtl="0" algn="just">
              <a:lnSpc>
                <a:spcPct val="100000"/>
              </a:lnSpc>
              <a:spcBef>
                <a:spcPts val="1000"/>
              </a:spcBef>
              <a:spcAft>
                <a:spcPts val="0"/>
              </a:spcAft>
              <a:buClr>
                <a:schemeClr val="lt1"/>
              </a:buClr>
              <a:buSzPts val="1800"/>
              <a:buNone/>
            </a:pPr>
            <a:r>
              <a:rPr lang="fr-FR" sz="1200"/>
              <a:t>C) The wheel of needs : the children cut out the last wheel and take note of the different needs. Finally, they cut out the arrow and attach the 3 wheels together with the brad.</a:t>
            </a:r>
            <a:endParaRPr sz="1200"/>
          </a:p>
          <a:p>
            <a:pPr indent="-228600" lvl="0" marL="228600" rtl="0" algn="just">
              <a:lnSpc>
                <a:spcPct val="100000"/>
              </a:lnSpc>
              <a:spcBef>
                <a:spcPts val="1000"/>
              </a:spcBef>
              <a:spcAft>
                <a:spcPts val="0"/>
              </a:spcAft>
              <a:buClr>
                <a:schemeClr val="lt1"/>
              </a:buClr>
              <a:buSzPts val="1800"/>
              <a:buNone/>
            </a:pPr>
            <a:r>
              <a:t/>
            </a:r>
            <a:endParaRPr sz="1200"/>
          </a:p>
          <a:p>
            <a:pPr indent="-228600" lvl="0" marL="228600" rtl="0" algn="just">
              <a:lnSpc>
                <a:spcPct val="100000"/>
              </a:lnSpc>
              <a:spcBef>
                <a:spcPts val="1000"/>
              </a:spcBef>
              <a:spcAft>
                <a:spcPts val="0"/>
              </a:spcAft>
              <a:buClr>
                <a:schemeClr val="lt1"/>
              </a:buClr>
              <a:buSzPts val="1800"/>
              <a:buNone/>
            </a:pPr>
            <a:r>
              <a:rPr lang="fr-FR" sz="1200"/>
              <a:t>      What's the point of doing this exercise?</a:t>
            </a:r>
            <a:endParaRPr sz="1200"/>
          </a:p>
          <a:p>
            <a:pPr indent="-228600" lvl="0" marL="228600" rtl="0" algn="just">
              <a:lnSpc>
                <a:spcPct val="100000"/>
              </a:lnSpc>
              <a:spcBef>
                <a:spcPts val="1000"/>
              </a:spcBef>
              <a:spcAft>
                <a:spcPts val="0"/>
              </a:spcAft>
              <a:buClr>
                <a:schemeClr val="lt1"/>
              </a:buClr>
              <a:buSzPts val="1800"/>
              <a:buNone/>
            </a:pPr>
            <a:r>
              <a:rPr lang="fr-FR" sz="1200"/>
              <a:t>      It's been shown that the more easily we can identify our emotions and needs, the better equipped we are to manage stress, and the more easily we can access positive emotions.</a:t>
            </a:r>
            <a:endParaRPr sz="1200"/>
          </a:p>
          <a:p>
            <a:pPr indent="-228600" lvl="0" marL="228600" rtl="0" algn="just">
              <a:lnSpc>
                <a:spcPct val="100000"/>
              </a:lnSpc>
              <a:spcBef>
                <a:spcPts val="1000"/>
              </a:spcBef>
              <a:spcAft>
                <a:spcPts val="0"/>
              </a:spcAft>
              <a:buClr>
                <a:schemeClr val="lt1"/>
              </a:buClr>
              <a:buSzPts val="1800"/>
              <a:buNone/>
            </a:pPr>
            <a:r>
              <a:rPr lang="fr-FR" sz="1200"/>
              <a:t>      Finding the hidden need behind the emotion helps to bring it down. </a:t>
            </a:r>
            <a:endParaRPr b="1" sz="1200">
              <a:solidFill>
                <a:srgbClr val="00B050"/>
              </a:solidFill>
            </a:endParaRPr>
          </a:p>
        </p:txBody>
      </p:sp>
      <p:sp>
        <p:nvSpPr>
          <p:cNvPr id="261" name="Google Shape;261;p10"/>
          <p:cNvSpPr txBox="1"/>
          <p:nvPr>
            <p:ph idx="3" type="body"/>
          </p:nvPr>
        </p:nvSpPr>
        <p:spPr>
          <a:xfrm>
            <a:off x="280625" y="243850"/>
            <a:ext cx="6799800" cy="576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Activity 2: the wheel of emotions</a:t>
            </a:r>
            <a:endParaRPr sz="2400"/>
          </a:p>
        </p:txBody>
      </p:sp>
      <p:pic>
        <p:nvPicPr>
          <p:cNvPr id="262" name="Google Shape;262;p10"/>
          <p:cNvPicPr preferRelativeResize="0"/>
          <p:nvPr/>
        </p:nvPicPr>
        <p:blipFill rotWithShape="1">
          <a:blip r:embed="rId3">
            <a:alphaModFix/>
          </a:blip>
          <a:srcRect b="0" l="0" r="0" t="0"/>
          <a:stretch/>
        </p:blipFill>
        <p:spPr>
          <a:xfrm>
            <a:off x="6605249" y="243840"/>
            <a:ext cx="5391679" cy="62479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1"/>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fr-FR" sz="2400"/>
              <a:t>Tips and hints for professionals</a:t>
            </a:r>
            <a:endParaRPr sz="2400"/>
          </a:p>
        </p:txBody>
      </p:sp>
      <p:sp>
        <p:nvSpPr>
          <p:cNvPr id="268" name="Google Shape;268;p11"/>
          <p:cNvSpPr txBox="1"/>
          <p:nvPr>
            <p:ph idx="5" type="body"/>
          </p:nvPr>
        </p:nvSpPr>
        <p:spPr>
          <a:xfrm>
            <a:off x="1575713" y="1425126"/>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01</a:t>
            </a:r>
            <a:endParaRPr/>
          </a:p>
        </p:txBody>
      </p:sp>
      <p:sp>
        <p:nvSpPr>
          <p:cNvPr id="269" name="Google Shape;269;p11"/>
          <p:cNvSpPr txBox="1"/>
          <p:nvPr>
            <p:ph idx="7" type="body"/>
          </p:nvPr>
        </p:nvSpPr>
        <p:spPr>
          <a:xfrm>
            <a:off x="1575713" y="2441839"/>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02</a:t>
            </a:r>
            <a:endParaRPr/>
          </a:p>
        </p:txBody>
      </p:sp>
      <p:sp>
        <p:nvSpPr>
          <p:cNvPr id="270" name="Google Shape;270;p11"/>
          <p:cNvSpPr txBox="1"/>
          <p:nvPr/>
        </p:nvSpPr>
        <p:spPr>
          <a:xfrm>
            <a:off x="3428964" y="3531007"/>
            <a:ext cx="7263420" cy="57880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chemeClr val="lt2"/>
                </a:solidFill>
                <a:latin typeface="Calibri"/>
                <a:ea typeface="Calibri"/>
                <a:cs typeface="Calibri"/>
                <a:sym typeface="Calibri"/>
              </a:rPr>
              <a:t>        Time management: Set the dates for the 10 workshops as far in advance as possible.</a:t>
            </a:r>
            <a:endParaRPr b="1" i="0" sz="1200" u="none" cap="none" strike="noStrike">
              <a:solidFill>
                <a:schemeClr val="lt2"/>
              </a:solidFill>
              <a:latin typeface="Calibri"/>
              <a:ea typeface="Calibri"/>
              <a:cs typeface="Calibri"/>
              <a:sym typeface="Calibri"/>
            </a:endParaRPr>
          </a:p>
        </p:txBody>
      </p:sp>
      <p:sp>
        <p:nvSpPr>
          <p:cNvPr id="271" name="Google Shape;271;p11"/>
          <p:cNvSpPr txBox="1"/>
          <p:nvPr/>
        </p:nvSpPr>
        <p:spPr>
          <a:xfrm>
            <a:off x="3585531" y="4476099"/>
            <a:ext cx="7263420" cy="60713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chemeClr val="lt2"/>
                </a:solidFill>
                <a:latin typeface="Calibri"/>
                <a:ea typeface="Calibri"/>
                <a:cs typeface="Calibri"/>
                <a:sym typeface="Calibri"/>
              </a:rPr>
              <a:t>Debrief: systematically integrate debriefing times at the end of the workshops by asking simple questions and encouraging everyone to speak</a:t>
            </a:r>
            <a:endParaRPr b="1" i="0" sz="1200" u="none" cap="none" strike="noStrike">
              <a:solidFill>
                <a:schemeClr val="lt2"/>
              </a:solidFill>
              <a:latin typeface="Calibri"/>
              <a:ea typeface="Calibri"/>
              <a:cs typeface="Calibri"/>
              <a:sym typeface="Calibri"/>
            </a:endParaRPr>
          </a:p>
        </p:txBody>
      </p:sp>
      <p:sp>
        <p:nvSpPr>
          <p:cNvPr id="272" name="Google Shape;272;p11"/>
          <p:cNvSpPr txBox="1"/>
          <p:nvPr/>
        </p:nvSpPr>
        <p:spPr>
          <a:xfrm>
            <a:off x="1575713" y="3463506"/>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273" name="Google Shape;273;p11"/>
          <p:cNvSpPr txBox="1"/>
          <p:nvPr/>
        </p:nvSpPr>
        <p:spPr>
          <a:xfrm>
            <a:off x="1575713" y="4492606"/>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74" name="Google Shape;274;p11"/>
          <p:cNvSpPr txBox="1"/>
          <p:nvPr/>
        </p:nvSpPr>
        <p:spPr>
          <a:xfrm>
            <a:off x="3967475" y="4476100"/>
            <a:ext cx="64287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lt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lt2"/>
              </a:solidFill>
              <a:latin typeface="Calibri"/>
              <a:ea typeface="Calibri"/>
              <a:cs typeface="Calibri"/>
              <a:sym typeface="Calibri"/>
            </a:endParaRPr>
          </a:p>
        </p:txBody>
      </p:sp>
      <p:sp>
        <p:nvSpPr>
          <p:cNvPr id="275" name="Google Shape;275;p11"/>
          <p:cNvSpPr txBox="1"/>
          <p:nvPr/>
        </p:nvSpPr>
        <p:spPr>
          <a:xfrm>
            <a:off x="1575713" y="5521706"/>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76" name="Google Shape;276;p11"/>
          <p:cNvSpPr/>
          <p:nvPr/>
        </p:nvSpPr>
        <p:spPr>
          <a:xfrm>
            <a:off x="3741975" y="1525250"/>
            <a:ext cx="6950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chemeClr val="lt2"/>
                </a:solidFill>
                <a:latin typeface="Calibri"/>
                <a:ea typeface="Calibri"/>
                <a:cs typeface="Calibri"/>
                <a:sym typeface="Calibri"/>
              </a:rPr>
              <a:t>Commitment: Engage only volunteer teachers in the program</a:t>
            </a:r>
            <a:endParaRPr b="1" i="0" sz="1200" u="none" cap="none" strike="noStrike">
              <a:solidFill>
                <a:schemeClr val="lt2"/>
              </a:solidFill>
              <a:latin typeface="Calibri"/>
              <a:ea typeface="Calibri"/>
              <a:cs typeface="Calibri"/>
              <a:sym typeface="Calibri"/>
            </a:endParaRPr>
          </a:p>
        </p:txBody>
      </p:sp>
      <p:sp>
        <p:nvSpPr>
          <p:cNvPr id="277" name="Google Shape;277;p11"/>
          <p:cNvSpPr txBox="1"/>
          <p:nvPr/>
        </p:nvSpPr>
        <p:spPr>
          <a:xfrm>
            <a:off x="3742050" y="5611270"/>
            <a:ext cx="7345500" cy="4950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chemeClr val="lt2"/>
                </a:solidFill>
                <a:latin typeface="Calibri"/>
                <a:ea typeface="Calibri"/>
                <a:cs typeface="Calibri"/>
                <a:sym typeface="Calibri"/>
              </a:rPr>
              <a:t>Patience: changing behaviors takes time. It is the entire program (all 10 workshops) that will bring results.</a:t>
            </a:r>
            <a:endParaRPr b="1" i="0" sz="1200" u="none" cap="none" strike="noStrike">
              <a:solidFill>
                <a:schemeClr val="lt2"/>
              </a:solidFill>
              <a:latin typeface="Calibri"/>
              <a:ea typeface="Calibri"/>
              <a:cs typeface="Calibri"/>
              <a:sym typeface="Calibri"/>
            </a:endParaRPr>
          </a:p>
        </p:txBody>
      </p:sp>
      <p:sp>
        <p:nvSpPr>
          <p:cNvPr id="278" name="Google Shape;278;p11"/>
          <p:cNvSpPr/>
          <p:nvPr/>
        </p:nvSpPr>
        <p:spPr>
          <a:xfrm>
            <a:off x="3585531" y="2533417"/>
            <a:ext cx="7106844" cy="2769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chemeClr val="lt2"/>
                </a:solidFill>
                <a:latin typeface="Calibri"/>
                <a:ea typeface="Calibri"/>
                <a:cs typeface="Calibri"/>
                <a:sym typeface="Calibri"/>
              </a:rPr>
              <a:t>Parents: organize  presentation of the program so that all adults around the child have the same message</a:t>
            </a:r>
            <a:endParaRPr b="1" i="0" sz="1200" u="none" cap="none" strike="noStrike">
              <a:solidFill>
                <a:schemeClr val="lt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2"/>
          <p:cNvSpPr txBox="1"/>
          <p:nvPr>
            <p:ph idx="1" type="body"/>
          </p:nvPr>
        </p:nvSpPr>
        <p:spPr>
          <a:xfrm>
            <a:off x="605550" y="3683000"/>
            <a:ext cx="5404500" cy="1919100"/>
          </a:xfrm>
          <a:prstGeom prst="rect">
            <a:avLst/>
          </a:prstGeom>
          <a:noFill/>
          <a:ln>
            <a:noFill/>
          </a:ln>
        </p:spPr>
        <p:txBody>
          <a:bodyPr anchorCtr="0" anchor="ctr" bIns="45700" lIns="91425" spcFirstLastPara="1" rIns="91425" wrap="square" tIns="45700">
            <a:normAutofit/>
          </a:bodyPr>
          <a:lstStyle/>
          <a:p>
            <a:pPr indent="0" lvl="0" marL="0" rtl="0" algn="just">
              <a:lnSpc>
                <a:spcPct val="100000"/>
              </a:lnSpc>
              <a:spcBef>
                <a:spcPts val="0"/>
              </a:spcBef>
              <a:spcAft>
                <a:spcPts val="0"/>
              </a:spcAft>
              <a:buClr>
                <a:schemeClr val="lt1"/>
              </a:buClr>
              <a:buSzPts val="2800"/>
              <a:buNone/>
            </a:pPr>
            <a:r>
              <a:rPr lang="fr-FR" sz="1200"/>
              <a:t>Thank you for reading this module, and we hope you enjoyed it and learned some useful information. This module is part of the Surviving Digital Training Course, you can find the rest of the modules on our website. Be sure to keep up to date on the project by following us on our social media channels!</a:t>
            </a:r>
            <a:endParaRPr sz="1200"/>
          </a:p>
        </p:txBody>
      </p:sp>
      <p:sp>
        <p:nvSpPr>
          <p:cNvPr id="285" name="Google Shape;285;p12"/>
          <p:cNvSpPr txBox="1"/>
          <p:nvPr>
            <p:ph idx="2" type="body"/>
          </p:nvPr>
        </p:nvSpPr>
        <p:spPr>
          <a:xfrm>
            <a:off x="605556" y="2943922"/>
            <a:ext cx="3542698" cy="105470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End of module</a:t>
            </a:r>
            <a:endParaRPr sz="2400"/>
          </a:p>
        </p:txBody>
      </p:sp>
      <p:sp>
        <p:nvSpPr>
          <p:cNvPr id="286" name="Google Shape;286;p12"/>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b="1" lang="fr-FR" sz="2400"/>
              <a:t>www.survivingdigital.eu</a:t>
            </a:r>
            <a:endParaRPr b="1" sz="2400"/>
          </a:p>
        </p:txBody>
      </p:sp>
      <p:grpSp>
        <p:nvGrpSpPr>
          <p:cNvPr id="287" name="Google Shape;287;p12"/>
          <p:cNvGrpSpPr/>
          <p:nvPr/>
        </p:nvGrpSpPr>
        <p:grpSpPr>
          <a:xfrm>
            <a:off x="9158989" y="4806176"/>
            <a:ext cx="2584687" cy="436052"/>
            <a:chOff x="10016456" y="2625849"/>
            <a:chExt cx="1664680" cy="280842"/>
          </a:xfrm>
        </p:grpSpPr>
        <p:grpSp>
          <p:nvGrpSpPr>
            <p:cNvPr id="288" name="Google Shape;288;p12"/>
            <p:cNvGrpSpPr/>
            <p:nvPr/>
          </p:nvGrpSpPr>
          <p:grpSpPr>
            <a:xfrm>
              <a:off x="11054594" y="2625849"/>
              <a:ext cx="280634" cy="280634"/>
              <a:chOff x="1950027" y="2499889"/>
              <a:chExt cx="850463" cy="850463"/>
            </a:xfrm>
          </p:grpSpPr>
          <p:sp>
            <p:nvSpPr>
              <p:cNvPr id="289" name="Google Shape;289;p12"/>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90" name="Google Shape;290;p12"/>
              <p:cNvGrpSpPr/>
              <p:nvPr/>
            </p:nvGrpSpPr>
            <p:grpSpPr>
              <a:xfrm>
                <a:off x="2107521" y="2657382"/>
                <a:ext cx="535476" cy="535477"/>
                <a:chOff x="2107521" y="2657382"/>
                <a:chExt cx="535476" cy="535477"/>
              </a:xfrm>
            </p:grpSpPr>
            <p:sp>
              <p:nvSpPr>
                <p:cNvPr id="291" name="Google Shape;291;p12"/>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2" name="Google Shape;292;p12"/>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3" name="Google Shape;293;p12"/>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294" name="Google Shape;294;p12"/>
            <p:cNvGrpSpPr/>
            <p:nvPr/>
          </p:nvGrpSpPr>
          <p:grpSpPr>
            <a:xfrm>
              <a:off x="10362363" y="2625849"/>
              <a:ext cx="280634" cy="280634"/>
              <a:chOff x="-147782" y="2499889"/>
              <a:chExt cx="850463" cy="850463"/>
            </a:xfrm>
          </p:grpSpPr>
          <p:sp>
            <p:nvSpPr>
              <p:cNvPr id="295" name="Google Shape;295;p12"/>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6" name="Google Shape;296;p12"/>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7" name="Google Shape;297;p12"/>
            <p:cNvGrpSpPr/>
            <p:nvPr/>
          </p:nvGrpSpPr>
          <p:grpSpPr>
            <a:xfrm>
              <a:off x="11400502" y="2625849"/>
              <a:ext cx="280634" cy="280634"/>
              <a:chOff x="2998302" y="2499889"/>
              <a:chExt cx="850463" cy="850463"/>
            </a:xfrm>
          </p:grpSpPr>
          <p:sp>
            <p:nvSpPr>
              <p:cNvPr id="298" name="Google Shape;298;p12"/>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9" name="Google Shape;299;p12"/>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0" name="Google Shape;300;p12"/>
            <p:cNvGrpSpPr/>
            <p:nvPr/>
          </p:nvGrpSpPr>
          <p:grpSpPr>
            <a:xfrm>
              <a:off x="10016456" y="2625849"/>
              <a:ext cx="280634" cy="280842"/>
              <a:chOff x="-1196056" y="2499889"/>
              <a:chExt cx="850463" cy="851092"/>
            </a:xfrm>
          </p:grpSpPr>
          <p:sp>
            <p:nvSpPr>
              <p:cNvPr id="301" name="Google Shape;301;p12"/>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2" name="Google Shape;302;p12"/>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03" name="Google Shape;303;p12"/>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rld with solid fill" id="304" name="Google Shape;304;p12"/>
            <p:cNvPicPr preferRelativeResize="0"/>
            <p:nvPr/>
          </p:nvPicPr>
          <p:blipFill rotWithShape="1">
            <a:blip r:embed="rId3">
              <a:alphaModFix/>
            </a:blip>
            <a:srcRect b="0" l="0" r="0" t="0"/>
            <a:stretch/>
          </p:blipFill>
          <p:spPr>
            <a:xfrm>
              <a:off x="10724866" y="2641702"/>
              <a:ext cx="246077" cy="246077"/>
            </a:xfrm>
            <a:prstGeom prst="rect">
              <a:avLst/>
            </a:prstGeom>
            <a:noFill/>
            <a:ln>
              <a:noFill/>
            </a:ln>
          </p:spPr>
        </p:pic>
      </p:grpSp>
      <p:sp>
        <p:nvSpPr>
          <p:cNvPr id="305" name="Google Shape;305;p12"/>
          <p:cNvSpPr/>
          <p:nvPr/>
        </p:nvSpPr>
        <p:spPr>
          <a:xfrm>
            <a:off x="6549050" y="225775"/>
            <a:ext cx="5194500" cy="86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200" u="none" cap="none" strike="noStrike">
                <a:solidFill>
                  <a:schemeClr val="dk1"/>
                </a:solidFill>
                <a:latin typeface="Calibri"/>
                <a:ea typeface="Calibri"/>
                <a:cs typeface="Calibri"/>
                <a:sym typeface="Calibri"/>
              </a:rPr>
              <a:t>Explanation of the program and testimony of a teacher who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fr-FR" sz="1200" u="none" cap="none" strike="noStrike">
                <a:solidFill>
                  <a:schemeClr val="dk1"/>
                </a:solidFill>
                <a:latin typeface="Calibri"/>
                <a:ea typeface="Calibri"/>
                <a:cs typeface="Calibri"/>
                <a:sym typeface="Calibri"/>
              </a:rPr>
              <a:t>participated:  </a:t>
            </a:r>
            <a:r>
              <a:rPr b="0" i="0" lang="fr-FR" sz="12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https://www.youtube.com/watch?v=hLy8cTD6Wqw&amp;t=8s</a:t>
            </a:r>
            <a:endParaRPr b="0" i="0" sz="1200" u="none" cap="none" strike="noStrike">
              <a:solidFill>
                <a:schemeClr val="dk1"/>
              </a:solidFill>
              <a:latin typeface="Calibri"/>
              <a:ea typeface="Calibri"/>
              <a:cs typeface="Calibri"/>
              <a:sym typeface="Calibri"/>
            </a:endParaRPr>
          </a:p>
        </p:txBody>
      </p:sp>
      <p:pic>
        <p:nvPicPr>
          <p:cNvPr id="306" name="Google Shape;306;p12"/>
          <p:cNvPicPr preferRelativeResize="0"/>
          <p:nvPr/>
        </p:nvPicPr>
        <p:blipFill rotWithShape="1">
          <a:blip r:embed="rId5">
            <a:alphaModFix/>
          </a:blip>
          <a:srcRect b="0" l="0" r="0" t="0"/>
          <a:stretch/>
        </p:blipFill>
        <p:spPr>
          <a:xfrm>
            <a:off x="6549062" y="1244218"/>
            <a:ext cx="4599511" cy="33994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
          <p:cNvSpPr txBox="1"/>
          <p:nvPr>
            <p:ph idx="1" type="body"/>
          </p:nvPr>
        </p:nvSpPr>
        <p:spPr>
          <a:xfrm>
            <a:off x="4912291" y="800589"/>
            <a:ext cx="6562800" cy="339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fr-FR" sz="1200" u="sng">
                <a:hlinkClick action="ppaction://hlinksldjump" r:id="rId3"/>
              </a:rPr>
              <a:t>Introduction</a:t>
            </a:r>
            <a:endParaRPr sz="1200" u="sng"/>
          </a:p>
        </p:txBody>
      </p:sp>
      <p:sp>
        <p:nvSpPr>
          <p:cNvPr id="188" name="Google Shape;188;p2"/>
          <p:cNvSpPr txBox="1"/>
          <p:nvPr>
            <p:ph idx="5" type="body"/>
          </p:nvPr>
        </p:nvSpPr>
        <p:spPr>
          <a:xfrm>
            <a:off x="4912291" y="1283016"/>
            <a:ext cx="6562677" cy="433329"/>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fr-FR" sz="1200" u="sng">
                <a:hlinkClick action="ppaction://hlinksldjump" r:id="rId4"/>
              </a:rPr>
              <a:t>Objectives</a:t>
            </a:r>
            <a:endParaRPr sz="1200" u="sng"/>
          </a:p>
        </p:txBody>
      </p:sp>
      <p:sp>
        <p:nvSpPr>
          <p:cNvPr id="189" name="Google Shape;189;p2"/>
          <p:cNvSpPr txBox="1"/>
          <p:nvPr>
            <p:ph idx="8" type="body"/>
          </p:nvPr>
        </p:nvSpPr>
        <p:spPr>
          <a:xfrm>
            <a:off x="5017159" y="2870653"/>
            <a:ext cx="6473310" cy="34230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fr-FR" sz="1200" u="sng">
                <a:hlinkClick action="ppaction://hlinksldjump" r:id="rId5"/>
              </a:rPr>
              <a:t>Theoretical</a:t>
            </a:r>
            <a:r>
              <a:rPr lang="fr-FR" sz="1200" u="sng"/>
              <a:t> </a:t>
            </a:r>
            <a:r>
              <a:rPr lang="fr-FR" sz="1200" u="sng">
                <a:hlinkClick action="ppaction://hlinksldjump" r:id="rId6"/>
              </a:rPr>
              <a:t>knowledge</a:t>
            </a:r>
            <a:endParaRPr sz="1200" u="sng"/>
          </a:p>
        </p:txBody>
      </p:sp>
      <p:sp>
        <p:nvSpPr>
          <p:cNvPr id="190" name="Google Shape;190;p2"/>
          <p:cNvSpPr txBox="1"/>
          <p:nvPr/>
        </p:nvSpPr>
        <p:spPr>
          <a:xfrm>
            <a:off x="4912290" y="5457137"/>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fr-FR" sz="1200" u="sng" cap="none" strike="noStrike">
                <a:solidFill>
                  <a:srgbClr val="009AC1"/>
                </a:solidFill>
                <a:latin typeface="Calibri"/>
                <a:ea typeface="Calibri"/>
                <a:cs typeface="Calibri"/>
                <a:sym typeface="Calibri"/>
                <a:hlinkClick action="ppaction://hlinksldjump" r:id="rId7">
                  <a:extLst>
                    <a:ext uri="{A12FA001-AC4F-418D-AE19-62706E023703}">
                      <ahyp:hlinkClr val="tx"/>
                    </a:ext>
                  </a:extLst>
                </a:hlinkClick>
              </a:rPr>
              <a:t>Tips and hints</a:t>
            </a:r>
            <a:endParaRPr b="1" i="0" sz="1200" u="sng" cap="none" strike="noStrike">
              <a:solidFill>
                <a:srgbClr val="009AC1"/>
              </a:solidFill>
              <a:latin typeface="Calibri"/>
              <a:ea typeface="Calibri"/>
              <a:cs typeface="Calibri"/>
              <a:sym typeface="Calibri"/>
            </a:endParaRPr>
          </a:p>
        </p:txBody>
      </p:sp>
      <p:sp>
        <p:nvSpPr>
          <p:cNvPr id="191" name="Google Shape;191;p2"/>
          <p:cNvSpPr txBox="1"/>
          <p:nvPr/>
        </p:nvSpPr>
        <p:spPr>
          <a:xfrm>
            <a:off x="4927791" y="4849693"/>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fr-FR" sz="1200" u="sng" cap="none" strike="noStrike">
                <a:solidFill>
                  <a:srgbClr val="009AC1"/>
                </a:solidFill>
                <a:latin typeface="Calibri"/>
                <a:ea typeface="Calibri"/>
                <a:cs typeface="Calibri"/>
                <a:sym typeface="Calibri"/>
                <a:hlinkClick action="ppaction://hlinksldjump" r:id="rId8">
                  <a:extLst>
                    <a:ext uri="{A12FA001-AC4F-418D-AE19-62706E023703}">
                      <ahyp:hlinkClr val="tx"/>
                    </a:ext>
                  </a:extLst>
                </a:hlinkClick>
              </a:rPr>
              <a:t>Case studies and Activities</a:t>
            </a:r>
            <a:endParaRPr b="1" i="0" sz="1200" u="sng" cap="none" strike="noStrike">
              <a:solidFill>
                <a:srgbClr val="009AC1"/>
              </a:solidFill>
              <a:latin typeface="Calibri"/>
              <a:ea typeface="Calibri"/>
              <a:cs typeface="Calibri"/>
              <a:sym typeface="Calibri"/>
            </a:endParaRPr>
          </a:p>
        </p:txBody>
      </p:sp>
      <p:sp>
        <p:nvSpPr>
          <p:cNvPr id="192" name="Google Shape;192;p2"/>
          <p:cNvSpPr txBox="1"/>
          <p:nvPr/>
        </p:nvSpPr>
        <p:spPr>
          <a:xfrm>
            <a:off x="4927791" y="3355970"/>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lang="fr-FR" sz="1200" u="sng">
                <a:solidFill>
                  <a:srgbClr val="009AC1"/>
                </a:solidFill>
                <a:latin typeface="Calibri"/>
                <a:ea typeface="Calibri"/>
                <a:cs typeface="Calibri"/>
                <a:sym typeface="Calibri"/>
                <a:hlinkClick action="ppaction://hlinksldjump" r:id="rId9">
                  <a:extLst>
                    <a:ext uri="{A12FA001-AC4F-418D-AE19-62706E023703}">
                      <ahyp:hlinkClr val="tx"/>
                    </a:ext>
                  </a:extLst>
                </a:hlinkClick>
              </a:rPr>
              <a:t>Techniques</a:t>
            </a:r>
            <a:endParaRPr b="1" sz="1200" u="sng">
              <a:solidFill>
                <a:srgbClr val="009AC1"/>
              </a:solidFill>
              <a:latin typeface="Calibri"/>
              <a:ea typeface="Calibri"/>
              <a:cs typeface="Calibri"/>
              <a:sym typeface="Calibri"/>
            </a:endParaRPr>
          </a:p>
        </p:txBody>
      </p:sp>
      <p:sp>
        <p:nvSpPr>
          <p:cNvPr id="193" name="Google Shape;193;p2"/>
          <p:cNvSpPr txBox="1"/>
          <p:nvPr/>
        </p:nvSpPr>
        <p:spPr>
          <a:xfrm>
            <a:off x="4829820" y="1840853"/>
            <a:ext cx="664514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lang="fr-FR" sz="1200" u="sng">
                <a:solidFill>
                  <a:srgbClr val="009AC1"/>
                </a:solidFill>
                <a:latin typeface="Calibri"/>
                <a:ea typeface="Calibri"/>
                <a:cs typeface="Calibri"/>
                <a:sym typeface="Calibri"/>
                <a:hlinkClick action="ppaction://hlinksldjump" r:id="rId10">
                  <a:extLst>
                    <a:ext uri="{A12FA001-AC4F-418D-AE19-62706E023703}">
                      <ahyp:hlinkClr val="tx"/>
                    </a:ext>
                  </a:extLst>
                </a:hlinkClick>
              </a:rPr>
              <a:t>Skills addressed and learning outcomes</a:t>
            </a:r>
            <a:endParaRPr b="1" sz="1200" u="sng">
              <a:solidFill>
                <a:srgbClr val="009AC1"/>
              </a:solidFill>
              <a:latin typeface="Calibri"/>
              <a:ea typeface="Calibri"/>
              <a:cs typeface="Calibri"/>
              <a:sym typeface="Calibri"/>
            </a:endParaRPr>
          </a:p>
        </p:txBody>
      </p:sp>
      <p:sp>
        <p:nvSpPr>
          <p:cNvPr id="194" name="Google Shape;194;p2"/>
          <p:cNvSpPr/>
          <p:nvPr>
            <p:ph idx="4" type="pic"/>
          </p:nvPr>
        </p:nvSpPr>
        <p:spPr>
          <a:xfrm>
            <a:off x="-126342" y="0"/>
            <a:ext cx="3669321" cy="6766560"/>
          </a:xfrm>
          <a:prstGeom prst="rect">
            <a:avLst/>
          </a:prstGeom>
          <a:solidFill>
            <a:srgbClr val="D8D8D8"/>
          </a:solidFill>
          <a:ln>
            <a:noFill/>
          </a:ln>
        </p:spPr>
      </p:sp>
      <p:pic>
        <p:nvPicPr>
          <p:cNvPr descr="C:\Users\mamendisco\Desktop\Feel Good\Feel Good - émotions.png" id="195" name="Google Shape;195;p2"/>
          <p:cNvPicPr preferRelativeResize="0"/>
          <p:nvPr/>
        </p:nvPicPr>
        <p:blipFill rotWithShape="1">
          <a:blip r:embed="rId11">
            <a:alphaModFix/>
          </a:blip>
          <a:srcRect b="0" l="1500" r="1499" t="0"/>
          <a:stretch/>
        </p:blipFill>
        <p:spPr>
          <a:xfrm>
            <a:off x="-126342" y="3355970"/>
            <a:ext cx="3669321" cy="3502030"/>
          </a:xfrm>
          <a:prstGeom prst="rect">
            <a:avLst/>
          </a:prstGeom>
          <a:noFill/>
          <a:ln>
            <a:noFill/>
          </a:ln>
        </p:spPr>
      </p:pic>
      <p:pic>
        <p:nvPicPr>
          <p:cNvPr descr="C:\Users\mamendisco\Desktop\thermomètre.png" id="196" name="Google Shape;196;p2"/>
          <p:cNvPicPr preferRelativeResize="0"/>
          <p:nvPr/>
        </p:nvPicPr>
        <p:blipFill rotWithShape="1">
          <a:blip r:embed="rId12">
            <a:alphaModFix/>
          </a:blip>
          <a:srcRect b="0" l="0" r="0" t="0"/>
          <a:stretch/>
        </p:blipFill>
        <p:spPr>
          <a:xfrm>
            <a:off x="292759" y="0"/>
            <a:ext cx="2469492" cy="331145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
          <p:cNvSpPr txBox="1"/>
          <p:nvPr>
            <p:ph idx="1" type="body"/>
          </p:nvPr>
        </p:nvSpPr>
        <p:spPr>
          <a:xfrm>
            <a:off x="323475" y="2040425"/>
            <a:ext cx="5621400" cy="4445100"/>
          </a:xfrm>
          <a:prstGeom prst="rect">
            <a:avLst/>
          </a:prstGeom>
          <a:noFill/>
          <a:ln>
            <a:noFill/>
          </a:ln>
        </p:spPr>
        <p:txBody>
          <a:bodyPr anchorCtr="0" anchor="t" bIns="45700" lIns="91425" spcFirstLastPara="1" rIns="91425" wrap="square" tIns="45700">
            <a:normAutofit/>
          </a:bodyPr>
          <a:lstStyle/>
          <a:p>
            <a:pPr indent="-228600" lvl="0" marL="228600" rtl="0" algn="just">
              <a:lnSpc>
                <a:spcPct val="100000"/>
              </a:lnSpc>
              <a:spcBef>
                <a:spcPts val="0"/>
              </a:spcBef>
              <a:spcAft>
                <a:spcPts val="0"/>
              </a:spcAft>
              <a:buClr>
                <a:schemeClr val="lt1"/>
              </a:buClr>
              <a:buSzPts val="1600"/>
              <a:buNone/>
            </a:pPr>
            <a:r>
              <a:rPr lang="fr-FR" sz="1200"/>
              <a:t>      Inspired by the 'Feel Good' project to develop children's psychosocial skills in schools in Seine-et-Marne (77), Seine-Saint-Denis (93) and Val d'Oise (95) in France, in order to promote general well-being and improve the school climate. In Saint-Denis it has been implemented since 2022, we want to help professionals develop new training projects for parents in other contexts as well.</a:t>
            </a:r>
            <a:endParaRPr/>
          </a:p>
          <a:p>
            <a:pPr indent="-228600" lvl="0" marL="228600" rtl="0" algn="just">
              <a:lnSpc>
                <a:spcPct val="100000"/>
              </a:lnSpc>
              <a:spcBef>
                <a:spcPts val="0"/>
              </a:spcBef>
              <a:spcAft>
                <a:spcPts val="0"/>
              </a:spcAft>
              <a:buClr>
                <a:schemeClr val="lt1"/>
              </a:buClr>
              <a:buSzPts val="1600"/>
              <a:buNone/>
            </a:pPr>
            <a:r>
              <a:rPr lang="fr-FR" sz="1200"/>
              <a:t>      This project specifically involves training school teachers to co-facilitate sessions with CRIPS (Centre Régional Information Prévention Santé/SIDA) and supporting parents. Psychosocial skills are transversal skills such as problem solving, empathy and emotion management. </a:t>
            </a:r>
            <a:endParaRPr/>
          </a:p>
          <a:p>
            <a:pPr indent="-228600" lvl="0" marL="228600" rtl="0" algn="just">
              <a:lnSpc>
                <a:spcPct val="100000"/>
              </a:lnSpc>
              <a:spcBef>
                <a:spcPts val="0"/>
              </a:spcBef>
              <a:spcAft>
                <a:spcPts val="0"/>
              </a:spcAft>
              <a:buClr>
                <a:schemeClr val="lt1"/>
              </a:buClr>
              <a:buSzPts val="1600"/>
              <a:buNone/>
            </a:pPr>
            <a:r>
              <a:rPr lang="fr-FR" sz="1200"/>
              <a:t>      Project progress :</a:t>
            </a:r>
            <a:endParaRPr/>
          </a:p>
          <a:p>
            <a:pPr indent="-228600" lvl="0" marL="228600" rtl="0" algn="just">
              <a:lnSpc>
                <a:spcPct val="100000"/>
              </a:lnSpc>
              <a:spcBef>
                <a:spcPts val="0"/>
              </a:spcBef>
              <a:spcAft>
                <a:spcPts val="0"/>
              </a:spcAft>
              <a:buClr>
                <a:schemeClr val="lt1"/>
              </a:buClr>
              <a:buSzPts val="1600"/>
              <a:buNone/>
            </a:pPr>
            <a:r>
              <a:rPr lang="fr-FR" sz="1200"/>
              <a:t>      - 2 days of training for CM1/CM2 volunteer teachers.</a:t>
            </a:r>
            <a:endParaRPr/>
          </a:p>
          <a:p>
            <a:pPr indent="-228600" lvl="0" marL="228600" rtl="0" algn="just">
              <a:lnSpc>
                <a:spcPct val="100000"/>
              </a:lnSpc>
              <a:spcBef>
                <a:spcPts val="0"/>
              </a:spcBef>
              <a:spcAft>
                <a:spcPts val="0"/>
              </a:spcAft>
              <a:buClr>
                <a:schemeClr val="lt1"/>
              </a:buClr>
              <a:buSzPts val="1600"/>
              <a:buNone/>
            </a:pPr>
            <a:r>
              <a:rPr lang="fr-FR" sz="1200"/>
              <a:t>      - 10 one-hour workshops with children, led by the volunteer teacher .</a:t>
            </a:r>
            <a:endParaRPr/>
          </a:p>
          <a:p>
            <a:pPr indent="-228600" lvl="0" marL="228600" rtl="0" algn="just">
              <a:lnSpc>
                <a:spcPct val="100000"/>
              </a:lnSpc>
              <a:spcBef>
                <a:spcPts val="0"/>
              </a:spcBef>
              <a:spcAft>
                <a:spcPts val="0"/>
              </a:spcAft>
              <a:buClr>
                <a:schemeClr val="lt1"/>
              </a:buClr>
              <a:buSzPts val="1600"/>
              <a:buNone/>
            </a:pPr>
            <a:r>
              <a:rPr lang="fr-FR" sz="1200"/>
              <a:t>      By using this method also outside school, we can help many more families to use the same strategies and techniques to improve their parent-child relationship and above all help these children to use screens less and better.</a:t>
            </a:r>
            <a:endParaRPr/>
          </a:p>
          <a:p>
            <a:pPr indent="-228600" lvl="0" marL="228600" rtl="0" algn="just">
              <a:lnSpc>
                <a:spcPct val="100000"/>
              </a:lnSpc>
              <a:spcBef>
                <a:spcPts val="0"/>
              </a:spcBef>
              <a:spcAft>
                <a:spcPts val="0"/>
              </a:spcAft>
              <a:buClr>
                <a:schemeClr val="lt1"/>
              </a:buClr>
              <a:buSzPts val="1600"/>
              <a:buNone/>
            </a:pPr>
            <a:r>
              <a:t/>
            </a:r>
            <a:endParaRPr sz="1200"/>
          </a:p>
        </p:txBody>
      </p:sp>
      <p:sp>
        <p:nvSpPr>
          <p:cNvPr id="202" name="Google Shape;202;p3"/>
          <p:cNvSpPr txBox="1"/>
          <p:nvPr>
            <p:ph idx="3" type="body"/>
          </p:nvPr>
        </p:nvSpPr>
        <p:spPr>
          <a:xfrm>
            <a:off x="452074" y="890250"/>
            <a:ext cx="5203800" cy="992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Introduction</a:t>
            </a:r>
            <a:endParaRPr sz="2400"/>
          </a:p>
        </p:txBody>
      </p:sp>
      <p:pic>
        <p:nvPicPr>
          <p:cNvPr id="203" name="Google Shape;203;p3"/>
          <p:cNvPicPr preferRelativeResize="0"/>
          <p:nvPr/>
        </p:nvPicPr>
        <p:blipFill rotWithShape="1">
          <a:blip r:embed="rId3">
            <a:alphaModFix/>
          </a:blip>
          <a:srcRect b="0" l="0" r="0" t="0"/>
          <a:stretch/>
        </p:blipFill>
        <p:spPr>
          <a:xfrm>
            <a:off x="6518030" y="241612"/>
            <a:ext cx="5621247" cy="62438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
          <p:cNvSpPr txBox="1"/>
          <p:nvPr>
            <p:ph idx="1" type="body"/>
          </p:nvPr>
        </p:nvSpPr>
        <p:spPr>
          <a:xfrm>
            <a:off x="5831300" y="1976125"/>
            <a:ext cx="5395500" cy="4031100"/>
          </a:xfrm>
          <a:prstGeom prst="rect">
            <a:avLst/>
          </a:prstGeom>
          <a:noFill/>
          <a:ln>
            <a:noFill/>
          </a:ln>
        </p:spPr>
        <p:txBody>
          <a:bodyPr anchorCtr="0" anchor="t" bIns="45700" lIns="91425" spcFirstLastPara="1" rIns="91425" wrap="square" tIns="45700">
            <a:normAutofit/>
          </a:bodyPr>
          <a:lstStyle/>
          <a:p>
            <a:pPr indent="-228600" lvl="0" marL="228600" rtl="0" algn="just">
              <a:lnSpc>
                <a:spcPct val="100000"/>
              </a:lnSpc>
              <a:spcBef>
                <a:spcPts val="0"/>
              </a:spcBef>
              <a:spcAft>
                <a:spcPts val="0"/>
              </a:spcAft>
              <a:buClr>
                <a:schemeClr val="lt1"/>
              </a:buClr>
              <a:buSzPts val="1800"/>
              <a:buNone/>
            </a:pPr>
            <a:r>
              <a:rPr lang="fr-FR" sz="1200"/>
              <a:t>      The objective of this project is to provide a foundation of emotional, social and cognitive skills fundamental to the educational success and overall well-being of 8-12 year olds.</a:t>
            </a:r>
            <a:endParaRPr sz="1200"/>
          </a:p>
          <a:p>
            <a:pPr indent="-228600" lvl="0" marL="228600" rtl="0" algn="just">
              <a:lnSpc>
                <a:spcPct val="100000"/>
              </a:lnSpc>
              <a:spcBef>
                <a:spcPts val="1000"/>
              </a:spcBef>
              <a:spcAft>
                <a:spcPts val="0"/>
              </a:spcAft>
              <a:buClr>
                <a:schemeClr val="lt1"/>
              </a:buClr>
              <a:buSzPts val="1800"/>
              <a:buNone/>
            </a:pPr>
            <a:r>
              <a:rPr lang="fr-FR" sz="1200"/>
              <a:t>     The child's global environment is mobilized (parents, teachers, peers) in order to increase the effectiveness of the intervention.</a:t>
            </a:r>
            <a:endParaRPr sz="1200"/>
          </a:p>
          <a:p>
            <a:pPr indent="-228600" lvl="0" marL="228600" rtl="0" algn="just">
              <a:lnSpc>
                <a:spcPct val="100000"/>
              </a:lnSpc>
              <a:spcBef>
                <a:spcPts val="1000"/>
              </a:spcBef>
              <a:spcAft>
                <a:spcPts val="0"/>
              </a:spcAft>
              <a:buClr>
                <a:schemeClr val="lt1"/>
              </a:buClr>
              <a:buSzPts val="1800"/>
              <a:buNone/>
            </a:pPr>
            <a:r>
              <a:rPr lang="fr-FR" sz="1200"/>
              <a:t>      Presentations of the program</a:t>
            </a:r>
            <a:endParaRPr sz="1200"/>
          </a:p>
          <a:p>
            <a:pPr indent="-228600" lvl="0" marL="228600" rtl="0" algn="just">
              <a:lnSpc>
                <a:spcPct val="100000"/>
              </a:lnSpc>
              <a:spcBef>
                <a:spcPts val="1000"/>
              </a:spcBef>
              <a:spcAft>
                <a:spcPts val="0"/>
              </a:spcAft>
              <a:buClr>
                <a:schemeClr val="lt1"/>
              </a:buClr>
              <a:buSzPts val="1800"/>
              <a:buNone/>
            </a:pPr>
            <a:r>
              <a:rPr lang="fr-FR" sz="1200" u="sng">
                <a:solidFill>
                  <a:schemeClr val="hlink"/>
                </a:solidFill>
                <a:hlinkClick r:id="rId3"/>
              </a:rPr>
              <a:t>https://www.lecrips-idf.net/le-coin-des-pros/projets-realises-avec-nos-partenaires/feel-good-100-bien-etre-un-partenariat-ars</a:t>
            </a:r>
            <a:endParaRPr sz="1200"/>
          </a:p>
          <a:p>
            <a:pPr indent="-228600" lvl="0" marL="228600" rtl="0" algn="just">
              <a:lnSpc>
                <a:spcPct val="100000"/>
              </a:lnSpc>
              <a:spcBef>
                <a:spcPts val="1000"/>
              </a:spcBef>
              <a:spcAft>
                <a:spcPts val="0"/>
              </a:spcAft>
              <a:buClr>
                <a:schemeClr val="lt1"/>
              </a:buClr>
              <a:buSzPts val="1800"/>
              <a:buNone/>
            </a:pPr>
            <a:r>
              <a:rPr lang="fr-FR" sz="1200" u="sng">
                <a:solidFill>
                  <a:schemeClr val="hlink"/>
                </a:solidFill>
                <a:hlinkClick r:id="rId4"/>
              </a:rPr>
              <a:t>https://www.youtube.com/watch?v=CNHI-3CFRys&amp;embeds_referring_euri=https%3A%2F%2Fwww.lecrips-idf.net%2F&amp;source_ve_path=OTY3MTQ&amp;feature=emb_imp_woyt</a:t>
            </a:r>
            <a:endParaRPr sz="1200"/>
          </a:p>
          <a:p>
            <a:pPr indent="-342900" lvl="0" marL="342900" rtl="0" algn="l">
              <a:lnSpc>
                <a:spcPct val="90000"/>
              </a:lnSpc>
              <a:spcBef>
                <a:spcPts val="1000"/>
              </a:spcBef>
              <a:spcAft>
                <a:spcPts val="0"/>
              </a:spcAft>
              <a:buClr>
                <a:schemeClr val="lt1"/>
              </a:buClr>
              <a:buSzPts val="1800"/>
              <a:buNone/>
            </a:pPr>
            <a:r>
              <a:t/>
            </a:r>
            <a:endParaRPr sz="1800"/>
          </a:p>
        </p:txBody>
      </p:sp>
      <p:sp>
        <p:nvSpPr>
          <p:cNvPr id="209" name="Google Shape;209;p4"/>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Objectives</a:t>
            </a:r>
            <a:endParaRPr sz="2400"/>
          </a:p>
        </p:txBody>
      </p:sp>
      <p:pic>
        <p:nvPicPr>
          <p:cNvPr id="210" name="Google Shape;210;p4"/>
          <p:cNvPicPr preferRelativeResize="0"/>
          <p:nvPr/>
        </p:nvPicPr>
        <p:blipFill rotWithShape="1">
          <a:blip r:embed="rId5">
            <a:alphaModFix/>
          </a:blip>
          <a:srcRect b="0" l="0" r="0" t="0"/>
          <a:stretch/>
        </p:blipFill>
        <p:spPr>
          <a:xfrm>
            <a:off x="106656" y="1430215"/>
            <a:ext cx="5145282" cy="42320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5"/>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fr-FR" sz="2400"/>
              <a:t>Skills adressed</a:t>
            </a:r>
            <a:endParaRPr sz="2400"/>
          </a:p>
        </p:txBody>
      </p:sp>
      <p:sp>
        <p:nvSpPr>
          <p:cNvPr id="216" name="Google Shape;216;p5"/>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01</a:t>
            </a:r>
            <a:endParaRPr/>
          </a:p>
        </p:txBody>
      </p:sp>
      <p:sp>
        <p:nvSpPr>
          <p:cNvPr id="217" name="Google Shape;217;p5"/>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02</a:t>
            </a:r>
            <a:endParaRPr/>
          </a:p>
        </p:txBody>
      </p:sp>
      <p:sp>
        <p:nvSpPr>
          <p:cNvPr id="218" name="Google Shape;218;p5"/>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03</a:t>
            </a:r>
            <a:endParaRPr/>
          </a:p>
        </p:txBody>
      </p:sp>
      <p:sp>
        <p:nvSpPr>
          <p:cNvPr id="219" name="Google Shape;219;p5"/>
          <p:cNvSpPr txBox="1"/>
          <p:nvPr/>
        </p:nvSpPr>
        <p:spPr>
          <a:xfrm>
            <a:off x="3669197" y="5637381"/>
            <a:ext cx="7117619" cy="71381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800"/>
              <a:buFont typeface="Arial"/>
              <a:buNone/>
            </a:pPr>
            <a:r>
              <a:t/>
            </a:r>
            <a:endParaRPr b="1" i="0" sz="1200" u="none" cap="none" strike="noStrike">
              <a:solidFill>
                <a:srgbClr val="FFFFFF"/>
              </a:solidFill>
              <a:latin typeface="Calibri"/>
              <a:ea typeface="Calibri"/>
              <a:cs typeface="Calibri"/>
              <a:sym typeface="Calibri"/>
            </a:endParaRPr>
          </a:p>
        </p:txBody>
      </p:sp>
      <p:sp>
        <p:nvSpPr>
          <p:cNvPr id="220" name="Google Shape;220;p5"/>
          <p:cNvSpPr txBox="1"/>
          <p:nvPr/>
        </p:nvSpPr>
        <p:spPr>
          <a:xfrm>
            <a:off x="3669200" y="4490931"/>
            <a:ext cx="6823152" cy="713814"/>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chemeClr val="lt1"/>
              </a:buClr>
              <a:buSzPts val="1800"/>
              <a:buFont typeface="Arial"/>
              <a:buNone/>
            </a:pPr>
            <a:r>
              <a:t/>
            </a:r>
            <a:endParaRPr b="1" i="0" sz="1200" u="none" cap="none" strike="noStrike">
              <a:solidFill>
                <a:srgbClr val="FFFFFF"/>
              </a:solidFill>
              <a:latin typeface="Calibri"/>
              <a:ea typeface="Calibri"/>
              <a:cs typeface="Calibri"/>
              <a:sym typeface="Calibri"/>
            </a:endParaRPr>
          </a:p>
        </p:txBody>
      </p:sp>
      <p:sp>
        <p:nvSpPr>
          <p:cNvPr id="221" name="Google Shape;221;p5"/>
          <p:cNvSpPr txBox="1"/>
          <p:nvPr/>
        </p:nvSpPr>
        <p:spPr>
          <a:xfrm>
            <a:off x="1562618" y="4479342"/>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04</a:t>
            </a:r>
            <a:endParaRPr b="1" i="0" sz="4000" u="none" cap="none" strike="noStrike">
              <a:solidFill>
                <a:schemeClr val="lt1"/>
              </a:solidFill>
              <a:latin typeface="Calibri"/>
              <a:ea typeface="Calibri"/>
              <a:cs typeface="Calibri"/>
              <a:sym typeface="Calibri"/>
            </a:endParaRPr>
          </a:p>
        </p:txBody>
      </p:sp>
      <p:sp>
        <p:nvSpPr>
          <p:cNvPr id="222" name="Google Shape;222;p5"/>
          <p:cNvSpPr txBox="1"/>
          <p:nvPr/>
        </p:nvSpPr>
        <p:spPr>
          <a:xfrm>
            <a:off x="1575713" y="5531390"/>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23" name="Google Shape;223;p5"/>
          <p:cNvSpPr txBox="1"/>
          <p:nvPr>
            <p:ph idx="2" type="body"/>
          </p:nvPr>
        </p:nvSpPr>
        <p:spPr>
          <a:xfrm>
            <a:off x="3669200" y="3546538"/>
            <a:ext cx="6345900" cy="5135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00"/>
              <a:buNone/>
            </a:pPr>
            <a:r>
              <a:rPr b="1" lang="fr-FR" sz="1200">
                <a:solidFill>
                  <a:srgbClr val="FFFFFF"/>
                </a:solidFill>
              </a:rPr>
              <a:t>Cognitive skills : ability to make responsible choices</a:t>
            </a:r>
            <a:endParaRPr b="1" sz="1200">
              <a:solidFill>
                <a:srgbClr val="FFFFFF"/>
              </a:solidFill>
            </a:endParaRPr>
          </a:p>
        </p:txBody>
      </p:sp>
      <p:sp>
        <p:nvSpPr>
          <p:cNvPr id="224" name="Google Shape;224;p5"/>
          <p:cNvSpPr/>
          <p:nvPr/>
        </p:nvSpPr>
        <p:spPr>
          <a:xfrm>
            <a:off x="3669200" y="4544475"/>
            <a:ext cx="6823200" cy="51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rgbClr val="FFFFFF"/>
                </a:solidFill>
                <a:latin typeface="Calibri"/>
                <a:ea typeface="Calibri"/>
                <a:cs typeface="Calibri"/>
                <a:sym typeface="Calibri"/>
              </a:rPr>
              <a:t>Emotional skills: understanding emotions and stress, managing one's emotions, regulating one's stress in daily life...</a:t>
            </a:r>
            <a:endParaRPr b="1" i="0" sz="1200" u="none" cap="none" strike="noStrike">
              <a:solidFill>
                <a:srgbClr val="FFFFFF"/>
              </a:solidFill>
              <a:latin typeface="Calibri"/>
              <a:ea typeface="Calibri"/>
              <a:cs typeface="Calibri"/>
              <a:sym typeface="Calibri"/>
            </a:endParaRPr>
          </a:p>
        </p:txBody>
      </p:sp>
      <p:sp>
        <p:nvSpPr>
          <p:cNvPr id="225" name="Google Shape;225;p5"/>
          <p:cNvSpPr/>
          <p:nvPr/>
        </p:nvSpPr>
        <p:spPr>
          <a:xfrm>
            <a:off x="3669200" y="5637375"/>
            <a:ext cx="6823200" cy="34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rgbClr val="FFFFFF"/>
                </a:solidFill>
                <a:latin typeface="Calibri"/>
                <a:ea typeface="Calibri"/>
                <a:cs typeface="Calibri"/>
                <a:sym typeface="Calibri"/>
              </a:rPr>
              <a:t>Social skills: developing social connections, knowing how to ask for help, empathetic listening skills...</a:t>
            </a:r>
            <a:endParaRPr b="1" i="0" sz="1200" u="none" cap="none" strike="noStrike">
              <a:solidFill>
                <a:srgbClr val="FFFFFF"/>
              </a:solidFill>
              <a:latin typeface="Calibri"/>
              <a:ea typeface="Calibri"/>
              <a:cs typeface="Calibri"/>
              <a:sym typeface="Calibri"/>
            </a:endParaRPr>
          </a:p>
        </p:txBody>
      </p:sp>
      <p:sp>
        <p:nvSpPr>
          <p:cNvPr id="226" name="Google Shape;226;p5"/>
          <p:cNvSpPr/>
          <p:nvPr/>
        </p:nvSpPr>
        <p:spPr>
          <a:xfrm>
            <a:off x="3669197" y="1564394"/>
            <a:ext cx="6823203" cy="2769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rgbClr val="FFFFFF"/>
                </a:solidFill>
                <a:latin typeface="Calibri"/>
                <a:ea typeface="Calibri"/>
                <a:cs typeface="Calibri"/>
                <a:sym typeface="Calibri"/>
              </a:rPr>
              <a:t>Cognitive skills: ability to pay attention to oneself</a:t>
            </a:r>
            <a:endParaRPr b="1" i="0" sz="1200" u="none" cap="none" strike="noStrike">
              <a:solidFill>
                <a:schemeClr val="dk1"/>
              </a:solidFill>
              <a:latin typeface="Calibri"/>
              <a:ea typeface="Calibri"/>
              <a:cs typeface="Calibri"/>
              <a:sym typeface="Calibri"/>
            </a:endParaRPr>
          </a:p>
        </p:txBody>
      </p:sp>
      <p:sp>
        <p:nvSpPr>
          <p:cNvPr id="227" name="Google Shape;227;p5"/>
          <p:cNvSpPr/>
          <p:nvPr/>
        </p:nvSpPr>
        <p:spPr>
          <a:xfrm>
            <a:off x="3669197" y="2508787"/>
            <a:ext cx="5522703" cy="2769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rgbClr val="FFFFFF"/>
                </a:solidFill>
                <a:latin typeface="Calibri"/>
                <a:ea typeface="Calibri"/>
                <a:cs typeface="Calibri"/>
                <a:sym typeface="Calibri"/>
              </a:rPr>
              <a:t>Cognitive skills: ability to manage one's impulses</a:t>
            </a:r>
            <a:endParaRPr b="1" i="0" sz="12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6"/>
          <p:cNvSpPr txBox="1"/>
          <p:nvPr>
            <p:ph idx="1" type="body"/>
          </p:nvPr>
        </p:nvSpPr>
        <p:spPr>
          <a:xfrm>
            <a:off x="452075" y="1882900"/>
            <a:ext cx="5293500" cy="4602600"/>
          </a:xfrm>
          <a:prstGeom prst="rect">
            <a:avLst/>
          </a:prstGeom>
          <a:noFill/>
          <a:ln>
            <a:noFill/>
          </a:ln>
        </p:spPr>
        <p:txBody>
          <a:bodyPr anchorCtr="0" anchor="t" bIns="45700" lIns="91425" spcFirstLastPara="1" rIns="91425" wrap="square" tIns="45700">
            <a:normAutofit/>
          </a:bodyPr>
          <a:lstStyle/>
          <a:p>
            <a:pPr indent="-228600" lvl="0" marL="228600" rtl="0" algn="just">
              <a:lnSpc>
                <a:spcPct val="100000"/>
              </a:lnSpc>
              <a:spcBef>
                <a:spcPts val="0"/>
              </a:spcBef>
              <a:spcAft>
                <a:spcPts val="0"/>
              </a:spcAft>
              <a:buClr>
                <a:schemeClr val="lt1"/>
              </a:buClr>
              <a:buSzPts val="1800"/>
              <a:buNone/>
            </a:pPr>
            <a:r>
              <a:rPr lang="fr-FR" sz="1200"/>
              <a:t>       Upon completion of the teacher training, you should be able to:</a:t>
            </a:r>
            <a:endParaRPr sz="1200"/>
          </a:p>
          <a:p>
            <a:pPr indent="-228600" lvl="0" marL="228600" rtl="0" algn="just">
              <a:lnSpc>
                <a:spcPct val="100000"/>
              </a:lnSpc>
              <a:spcBef>
                <a:spcPts val="1000"/>
              </a:spcBef>
              <a:spcAft>
                <a:spcPts val="0"/>
              </a:spcAft>
              <a:buClr>
                <a:schemeClr val="lt1"/>
              </a:buClr>
              <a:buSzPts val="1800"/>
              <a:buNone/>
            </a:pPr>
            <a:r>
              <a:rPr lang="fr-FR" sz="1200"/>
              <a:t>     - Understand the concept of life skills; social, cognitive and emotional skills.</a:t>
            </a:r>
            <a:endParaRPr sz="1200"/>
          </a:p>
          <a:p>
            <a:pPr indent="-228600" lvl="0" marL="228600" rtl="0" algn="just">
              <a:lnSpc>
                <a:spcPct val="100000"/>
              </a:lnSpc>
              <a:spcBef>
                <a:spcPts val="1000"/>
              </a:spcBef>
              <a:spcAft>
                <a:spcPts val="0"/>
              </a:spcAft>
              <a:buClr>
                <a:schemeClr val="lt1"/>
              </a:buClr>
              <a:buSzPts val="1800"/>
              <a:buNone/>
            </a:pPr>
            <a:r>
              <a:rPr lang="fr-FR" sz="1200"/>
              <a:t>     - Understand the concept of "Strengths" in positive psychology.</a:t>
            </a:r>
            <a:endParaRPr sz="1200"/>
          </a:p>
          <a:p>
            <a:pPr indent="-228600" lvl="0" marL="228600" rtl="0" algn="just">
              <a:lnSpc>
                <a:spcPct val="100000"/>
              </a:lnSpc>
              <a:spcBef>
                <a:spcPts val="1000"/>
              </a:spcBef>
              <a:spcAft>
                <a:spcPts val="0"/>
              </a:spcAft>
              <a:buClr>
                <a:schemeClr val="lt1"/>
              </a:buClr>
              <a:buSzPts val="1800"/>
              <a:buNone/>
            </a:pPr>
            <a:r>
              <a:rPr lang="fr-FR" sz="1200"/>
              <a:t>     - Know how to adopt the posture of a facilitator with a group.</a:t>
            </a:r>
            <a:endParaRPr sz="1200"/>
          </a:p>
          <a:p>
            <a:pPr indent="-228600" lvl="0" marL="228600" rtl="0" algn="just">
              <a:lnSpc>
                <a:spcPct val="100000"/>
              </a:lnSpc>
              <a:spcBef>
                <a:spcPts val="1000"/>
              </a:spcBef>
              <a:spcAft>
                <a:spcPts val="0"/>
              </a:spcAft>
              <a:buClr>
                <a:schemeClr val="lt1"/>
              </a:buClr>
              <a:buSzPts val="1800"/>
              <a:buNone/>
            </a:pPr>
            <a:r>
              <a:rPr lang="fr-FR" sz="1200"/>
              <a:t>     - Know how to facilitate the 10 workshops on psychosocial skills of the "Feel Good" program.</a:t>
            </a:r>
            <a:endParaRPr sz="1200"/>
          </a:p>
          <a:p>
            <a:pPr indent="-228600" lvl="0" marL="228600" rtl="0" algn="just">
              <a:lnSpc>
                <a:spcPct val="100000"/>
              </a:lnSpc>
              <a:spcBef>
                <a:spcPts val="1000"/>
              </a:spcBef>
              <a:spcAft>
                <a:spcPts val="0"/>
              </a:spcAft>
              <a:buClr>
                <a:schemeClr val="lt1"/>
              </a:buClr>
              <a:buSzPts val="1800"/>
              <a:buNone/>
            </a:pPr>
            <a:r>
              <a:rPr lang="fr-FR" sz="1200"/>
              <a:t> </a:t>
            </a:r>
            <a:endParaRPr sz="1200"/>
          </a:p>
          <a:p>
            <a:pPr indent="-228600" lvl="0" marL="228600" rtl="0" algn="just">
              <a:lnSpc>
                <a:spcPct val="100000"/>
              </a:lnSpc>
              <a:spcBef>
                <a:spcPts val="1000"/>
              </a:spcBef>
              <a:spcAft>
                <a:spcPts val="0"/>
              </a:spcAft>
              <a:buClr>
                <a:schemeClr val="lt1"/>
              </a:buClr>
              <a:buSzPts val="1800"/>
              <a:buNone/>
            </a:pPr>
            <a:r>
              <a:rPr lang="fr-FR" sz="1200"/>
              <a:t>      At the end of the 10 workshops co-facilitated by the volunteer teacher and the external facilitator, the children should feel improvements on :</a:t>
            </a:r>
            <a:endParaRPr sz="1200"/>
          </a:p>
          <a:p>
            <a:pPr indent="-228600" lvl="0" marL="228600" rtl="0" algn="just">
              <a:lnSpc>
                <a:spcPct val="100000"/>
              </a:lnSpc>
              <a:spcBef>
                <a:spcPts val="1000"/>
              </a:spcBef>
              <a:spcAft>
                <a:spcPts val="0"/>
              </a:spcAft>
              <a:buClr>
                <a:schemeClr val="lt1"/>
              </a:buClr>
              <a:buSzPts val="1800"/>
              <a:buNone/>
            </a:pPr>
            <a:r>
              <a:rPr lang="fr-FR" sz="1200"/>
              <a:t>     - Their own psychosocial skills (cognitive, social and emotional).</a:t>
            </a:r>
            <a:endParaRPr sz="1200"/>
          </a:p>
          <a:p>
            <a:pPr indent="-228600" lvl="0" marL="228600" rtl="0" algn="just">
              <a:lnSpc>
                <a:spcPct val="100000"/>
              </a:lnSpc>
              <a:spcBef>
                <a:spcPts val="1000"/>
              </a:spcBef>
              <a:spcAft>
                <a:spcPts val="0"/>
              </a:spcAft>
              <a:buClr>
                <a:schemeClr val="lt1"/>
              </a:buClr>
              <a:buSzPts val="1800"/>
              <a:buNone/>
            </a:pPr>
            <a:r>
              <a:rPr lang="fr-FR" sz="1200"/>
              <a:t>     - School climate: well-being at school, emotions and relationships.</a:t>
            </a:r>
            <a:endParaRPr sz="1200"/>
          </a:p>
          <a:p>
            <a:pPr indent="-228600" lvl="0" marL="228600" rtl="0" algn="l">
              <a:lnSpc>
                <a:spcPct val="90000"/>
              </a:lnSpc>
              <a:spcBef>
                <a:spcPts val="1000"/>
              </a:spcBef>
              <a:spcAft>
                <a:spcPts val="0"/>
              </a:spcAft>
              <a:buClr>
                <a:schemeClr val="lt1"/>
              </a:buClr>
              <a:buSzPts val="1700"/>
              <a:buNone/>
            </a:pPr>
            <a:r>
              <a:t/>
            </a:r>
            <a:endParaRPr sz="1700"/>
          </a:p>
        </p:txBody>
      </p:sp>
      <p:sp>
        <p:nvSpPr>
          <p:cNvPr id="233" name="Google Shape;233;p6"/>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100"/>
              <a:buNone/>
            </a:pPr>
            <a:r>
              <a:rPr lang="fr-FR" sz="2400"/>
              <a:t>What are the learning outcomes?</a:t>
            </a:r>
            <a:endParaRPr sz="2400"/>
          </a:p>
        </p:txBody>
      </p:sp>
      <p:pic>
        <p:nvPicPr>
          <p:cNvPr id="234" name="Google Shape;234;p6"/>
          <p:cNvPicPr preferRelativeResize="0"/>
          <p:nvPr/>
        </p:nvPicPr>
        <p:blipFill rotWithShape="1">
          <a:blip r:embed="rId3">
            <a:alphaModFix/>
          </a:blip>
          <a:srcRect b="0" l="0" r="0" t="0"/>
          <a:stretch/>
        </p:blipFill>
        <p:spPr>
          <a:xfrm>
            <a:off x="6460616" y="140677"/>
            <a:ext cx="5649322" cy="65649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7"/>
          <p:cNvSpPr txBox="1"/>
          <p:nvPr>
            <p:ph idx="1" type="body"/>
          </p:nvPr>
        </p:nvSpPr>
        <p:spPr>
          <a:xfrm>
            <a:off x="364325" y="1633226"/>
            <a:ext cx="11163000" cy="4865100"/>
          </a:xfrm>
          <a:prstGeom prst="rect">
            <a:avLst/>
          </a:prstGeom>
          <a:noFill/>
          <a:ln>
            <a:noFill/>
          </a:ln>
        </p:spPr>
        <p:txBody>
          <a:bodyPr anchorCtr="0" anchor="t" bIns="45700" lIns="91425" spcFirstLastPara="1" rIns="91425" wrap="square" tIns="45700">
            <a:noAutofit/>
          </a:bodyPr>
          <a:lstStyle/>
          <a:p>
            <a:pPr indent="-152400" lvl="0" marL="228600" rtl="0" algn="just">
              <a:lnSpc>
                <a:spcPct val="90000"/>
              </a:lnSpc>
              <a:spcBef>
                <a:spcPts val="0"/>
              </a:spcBef>
              <a:spcAft>
                <a:spcPts val="0"/>
              </a:spcAft>
              <a:buClr>
                <a:srgbClr val="262626"/>
              </a:buClr>
              <a:buSzPts val="1200"/>
              <a:buFont typeface="Arial"/>
              <a:buChar char="•"/>
            </a:pPr>
            <a:r>
              <a:rPr lang="fr-FR" sz="1200"/>
              <a:t>"Life skills are the ability of a person to respond effectively to the demands and challenges of everyday life. It is the ability of a person to maintain a state of mental well-being, by behaving appropriately and positively in relationships with others, one's own culture and environment”. [World Health Organization (WHO), 1993] </a:t>
            </a:r>
            <a:endParaRPr sz="1200"/>
          </a:p>
          <a:p>
            <a:pPr indent="-152400" lvl="0" marL="228600" rtl="0" algn="just">
              <a:lnSpc>
                <a:spcPct val="90000"/>
              </a:lnSpc>
              <a:spcBef>
                <a:spcPts val="1000"/>
              </a:spcBef>
              <a:spcAft>
                <a:spcPts val="0"/>
              </a:spcAft>
              <a:buClr>
                <a:srgbClr val="262626"/>
              </a:buClr>
              <a:buSzPts val="1200"/>
              <a:buFont typeface="Arial"/>
              <a:buChar char="•"/>
            </a:pPr>
            <a:r>
              <a:rPr lang="fr-FR" sz="1200"/>
              <a:t>The 2022 Santé Publique France reference framework, based on a literature synthesis and with the support of a committee of researchers and prevention professionals, has enriched this concept by listing 21 skills, structured in 3 categories.</a:t>
            </a:r>
            <a:endParaRPr/>
          </a:p>
          <a:p>
            <a:pPr indent="-152400" lvl="0" marL="228600" rtl="0" algn="just">
              <a:lnSpc>
                <a:spcPct val="90000"/>
              </a:lnSpc>
              <a:spcBef>
                <a:spcPts val="1000"/>
              </a:spcBef>
              <a:spcAft>
                <a:spcPts val="0"/>
              </a:spcAft>
              <a:buClr>
                <a:srgbClr val="262626"/>
              </a:buClr>
              <a:buSzPts val="1200"/>
              <a:buFont typeface="Arial"/>
              <a:buChar char="•"/>
            </a:pPr>
            <a:r>
              <a:rPr lang="fr-FR" sz="1200"/>
              <a:t>1st category: Cognitive skills: A set of psychological skills involving mental activities that enable people to strengthen their power to act (empowerment*), promote optimal individual functioning and maintain a state of psychological well-being. Having self-awareness [ - Self-knowledge (strengths and limitations, goals, values, internal discourse) - Ability to think critically (biases, influences) - Capacity for positive self-evaluation - Self-awareness (or mindfulness)] - Self-control [ - Ability to manage impulses - Ability to achieve goals - (definition, planning) - Constructive decision-making [Ability to make responsible choices - Ability to solve problems creatively].</a:t>
            </a:r>
            <a:endParaRPr/>
          </a:p>
          <a:p>
            <a:pPr indent="-152400" lvl="0" marL="228600" rtl="0" algn="just">
              <a:lnSpc>
                <a:spcPct val="90000"/>
              </a:lnSpc>
              <a:spcBef>
                <a:spcPts val="1000"/>
              </a:spcBef>
              <a:spcAft>
                <a:spcPts val="0"/>
              </a:spcAft>
              <a:buClr>
                <a:srgbClr val="262626"/>
              </a:buClr>
              <a:buSzPts val="1200"/>
              <a:buFont typeface="Arial"/>
              <a:buChar char="•"/>
            </a:pPr>
            <a:r>
              <a:rPr lang="fr-FR" sz="1200"/>
              <a:t>2nd category: Emotional competence: A set of psychological skills involving affective processes and states that help maintain a state of psychological well-being, promote optimal individual functioning and empowerment*. Being aware of one's emotions and stress [-Understanding emotions and stress -Identifying emotions and stress] Regulating one's emotions [-Expressing emotions in a positive way - Managing emotions (especially difficult ones: anger, anxiety, sadness, etc.)] Stress management [Regulating everyday stress - Coping skills in adverse situations.</a:t>
            </a:r>
            <a:endParaRPr/>
          </a:p>
          <a:p>
            <a:pPr indent="-152400" lvl="0" marL="228600" rtl="0" algn="just">
              <a:lnSpc>
                <a:spcPct val="90000"/>
              </a:lnSpc>
              <a:spcBef>
                <a:spcPts val="1000"/>
              </a:spcBef>
              <a:spcAft>
                <a:spcPts val="0"/>
              </a:spcAft>
              <a:buClr>
                <a:srgbClr val="262626"/>
              </a:buClr>
              <a:buSzPts val="1200"/>
              <a:buFont typeface="Arial"/>
              <a:buChar char="•"/>
            </a:pPr>
            <a:r>
              <a:rPr lang="fr-FR" sz="1200"/>
              <a:t>3rd category: A set of psychological skills involving relational behaviours that allow one to develop constructive interactions, to enhance* and maintain a state of psychological well-being. Communicating constructively [Empathic listening skills - Effective communication (appreciation, clear formulation) - Developing constructive relationships [ social bonds - reaching out to others, building relationships, making friends] - Developing pro-social attitudes and behaviour (acceptance, collaboration, cooperation, helping others)]. Problem solving [ - Knowing how to ask for help - Assertiveness and refusal skills - Resolving conflicts constructively.</a:t>
            </a:r>
            <a:endParaRPr sz="1200"/>
          </a:p>
          <a:p>
            <a:pPr indent="-152400" lvl="0" marL="228600" rtl="0" algn="just">
              <a:lnSpc>
                <a:spcPct val="90000"/>
              </a:lnSpc>
              <a:spcBef>
                <a:spcPts val="1000"/>
              </a:spcBef>
              <a:spcAft>
                <a:spcPts val="0"/>
              </a:spcAft>
              <a:buClr>
                <a:srgbClr val="262626"/>
              </a:buClr>
              <a:buSzPts val="1200"/>
              <a:buFont typeface="Arial"/>
              <a:buChar char="•"/>
            </a:pPr>
            <a:r>
              <a:rPr lang="fr-FR" sz="1200"/>
              <a:t>These skills help reduce health risks and increase the flexibility and adaptive capacities of individuals (Eriksson &amp; Lindström, 2008).</a:t>
            </a:r>
            <a:endParaRPr sz="1200"/>
          </a:p>
          <a:p>
            <a:pPr indent="-152400" lvl="0" marL="228600" rtl="0" algn="just">
              <a:lnSpc>
                <a:spcPct val="90000"/>
              </a:lnSpc>
              <a:spcBef>
                <a:spcPts val="1000"/>
              </a:spcBef>
              <a:spcAft>
                <a:spcPts val="0"/>
              </a:spcAft>
              <a:buClr>
                <a:srgbClr val="262626"/>
              </a:buClr>
              <a:buSzPts val="1200"/>
              <a:buFont typeface="Arial"/>
              <a:buChar char="•"/>
            </a:pPr>
            <a:r>
              <a:rPr lang="fr-FR" sz="1200"/>
              <a:t>It has been shown that to be effective, it is necessary to develop psychosocial skills from an early age, in a continuous manner and in the different environments of life (school, family, leisure time, etc.) (</a:t>
            </a:r>
            <a:r>
              <a:rPr lang="fr-FR" sz="1200" u="sng">
                <a:solidFill>
                  <a:schemeClr val="hlink"/>
                </a:solidFill>
                <a:hlinkClick r:id="rId3"/>
              </a:rPr>
              <a:t>https://www.promosante-idf.fr/dossier/cps</a:t>
            </a:r>
            <a:r>
              <a:rPr lang="fr-FR" sz="1200"/>
              <a:t>).</a:t>
            </a:r>
            <a:endParaRPr sz="1200">
              <a:solidFill>
                <a:srgbClr val="74659A"/>
              </a:solidFill>
            </a:endParaRPr>
          </a:p>
        </p:txBody>
      </p:sp>
      <p:sp>
        <p:nvSpPr>
          <p:cNvPr id="240" name="Google Shape;240;p7"/>
          <p:cNvSpPr txBox="1"/>
          <p:nvPr>
            <p:ph idx="2" type="body"/>
          </p:nvPr>
        </p:nvSpPr>
        <p:spPr>
          <a:xfrm>
            <a:off x="664029" y="783771"/>
            <a:ext cx="10635342" cy="55517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fr-FR" sz="2400"/>
              <a:t>Theoretical knowledge</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8"/>
          <p:cNvSpPr txBox="1"/>
          <p:nvPr>
            <p:ph idx="1" type="body"/>
          </p:nvPr>
        </p:nvSpPr>
        <p:spPr>
          <a:xfrm>
            <a:off x="5938475" y="1504625"/>
            <a:ext cx="6026700" cy="43524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lt2"/>
              </a:buClr>
              <a:buSzPts val="1800"/>
              <a:buNone/>
            </a:pPr>
            <a:r>
              <a:rPr lang="fr-FR" sz="1200">
                <a:solidFill>
                  <a:schemeClr val="lt2"/>
                </a:solidFill>
              </a:rPr>
              <a:t>    During the workshops with the children, we propose the mime of the emotions in order to recognize the emotions physically and to acquire vocabulary on the intensity of the emotion (frustrated, annoyed, angry, rage...). In addition, a set of techniques for expressing emotions is listed with the group. The children are invited to try out ways that they have not used until now.</a:t>
            </a:r>
            <a:endParaRPr sz="1200">
              <a:solidFill>
                <a:schemeClr val="lt2"/>
              </a:solidFill>
            </a:endParaRPr>
          </a:p>
          <a:p>
            <a:pPr indent="-228600" lvl="0" marL="228600" rtl="0" algn="just">
              <a:lnSpc>
                <a:spcPct val="100000"/>
              </a:lnSpc>
              <a:spcBef>
                <a:spcPts val="1000"/>
              </a:spcBef>
              <a:spcAft>
                <a:spcPts val="0"/>
              </a:spcAft>
              <a:buClr>
                <a:schemeClr val="lt2"/>
              </a:buClr>
              <a:buSzPts val="1800"/>
              <a:buNone/>
            </a:pPr>
            <a:r>
              <a:rPr lang="fr-FR" sz="1200">
                <a:solidFill>
                  <a:schemeClr val="lt2"/>
                </a:solidFill>
              </a:rPr>
              <a:t>       Practical example: I am playing video games and I am asked to stop and go to bed.</a:t>
            </a:r>
            <a:endParaRPr sz="1200">
              <a:solidFill>
                <a:schemeClr val="lt2"/>
              </a:solidFill>
            </a:endParaRPr>
          </a:p>
          <a:p>
            <a:pPr indent="-228600" lvl="0" marL="228600" rtl="0" algn="just">
              <a:lnSpc>
                <a:spcPct val="100000"/>
              </a:lnSpc>
              <a:spcBef>
                <a:spcPts val="1000"/>
              </a:spcBef>
              <a:spcAft>
                <a:spcPts val="0"/>
              </a:spcAft>
              <a:buClr>
                <a:schemeClr val="lt2"/>
              </a:buClr>
              <a:buSzPts val="1800"/>
              <a:buNone/>
            </a:pPr>
            <a:r>
              <a:rPr lang="fr-FR" sz="1200">
                <a:solidFill>
                  <a:schemeClr val="lt2"/>
                </a:solidFill>
              </a:rPr>
              <a:t>1.	Emotional identification: I feel stressed (fear) and frustrated (anger).</a:t>
            </a:r>
            <a:endParaRPr sz="1200">
              <a:solidFill>
                <a:schemeClr val="lt2"/>
              </a:solidFill>
            </a:endParaRPr>
          </a:p>
          <a:p>
            <a:pPr indent="-228600" lvl="0" marL="228600" rtl="0" algn="just">
              <a:lnSpc>
                <a:spcPct val="100000"/>
              </a:lnSpc>
              <a:spcBef>
                <a:spcPts val="1000"/>
              </a:spcBef>
              <a:spcAft>
                <a:spcPts val="0"/>
              </a:spcAft>
              <a:buClr>
                <a:schemeClr val="lt2"/>
              </a:buClr>
              <a:buSzPts val="1800"/>
              <a:buNone/>
            </a:pPr>
            <a:r>
              <a:rPr lang="fr-FR" sz="1200">
                <a:solidFill>
                  <a:schemeClr val="lt2"/>
                </a:solidFill>
              </a:rPr>
              <a:t>2.	Origins: I am not sure if I will be able to finish my game in progress: stress. I am having a good time, I would have liked to continue longer: frustration.</a:t>
            </a:r>
            <a:endParaRPr sz="1200">
              <a:solidFill>
                <a:schemeClr val="lt2"/>
              </a:solidFill>
            </a:endParaRPr>
          </a:p>
          <a:p>
            <a:pPr indent="-228600" lvl="0" marL="228600" rtl="0" algn="just">
              <a:lnSpc>
                <a:spcPct val="100000"/>
              </a:lnSpc>
              <a:spcBef>
                <a:spcPts val="1000"/>
              </a:spcBef>
              <a:spcAft>
                <a:spcPts val="0"/>
              </a:spcAft>
              <a:buClr>
                <a:schemeClr val="lt2"/>
              </a:buClr>
              <a:buSzPts val="1800"/>
              <a:buNone/>
            </a:pPr>
            <a:r>
              <a:rPr lang="fr-FR" sz="1200">
                <a:solidFill>
                  <a:schemeClr val="lt2"/>
                </a:solidFill>
              </a:rPr>
              <a:t>3.	 Emotional expression: I talk to my parents about it and we try to find a compromise for the next times: they will tell me the time I have to play, I will be warned in advance. I can choose my game according to this. We choose together times when I can play video games during the week.</a:t>
            </a:r>
            <a:endParaRPr sz="1200">
              <a:solidFill>
                <a:schemeClr val="lt2"/>
              </a:solidFill>
            </a:endParaRPr>
          </a:p>
        </p:txBody>
      </p:sp>
      <p:sp>
        <p:nvSpPr>
          <p:cNvPr id="246" name="Google Shape;246;p8"/>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Techniques</a:t>
            </a:r>
            <a:endParaRPr sz="2400"/>
          </a:p>
        </p:txBody>
      </p:sp>
      <p:pic>
        <p:nvPicPr>
          <p:cNvPr id="247" name="Google Shape;247;p8"/>
          <p:cNvPicPr preferRelativeResize="0"/>
          <p:nvPr/>
        </p:nvPicPr>
        <p:blipFill rotWithShape="1">
          <a:blip r:embed="rId3">
            <a:alphaModFix/>
          </a:blip>
          <a:srcRect b="0" l="0" r="0" t="0"/>
          <a:stretch/>
        </p:blipFill>
        <p:spPr>
          <a:xfrm>
            <a:off x="463297" y="97536"/>
            <a:ext cx="5084065" cy="2934457"/>
          </a:xfrm>
          <a:prstGeom prst="rect">
            <a:avLst/>
          </a:prstGeom>
          <a:noFill/>
          <a:ln>
            <a:noFill/>
          </a:ln>
        </p:spPr>
      </p:pic>
      <p:pic>
        <p:nvPicPr>
          <p:cNvPr descr="C:\Users\mamendisco\Desktop\Feel Good\Feel Good arbre qualités.png" id="248" name="Google Shape;248;p8"/>
          <p:cNvPicPr preferRelativeResize="0"/>
          <p:nvPr/>
        </p:nvPicPr>
        <p:blipFill rotWithShape="1">
          <a:blip r:embed="rId4">
            <a:alphaModFix/>
          </a:blip>
          <a:srcRect b="0" l="0" r="0" t="0"/>
          <a:stretch/>
        </p:blipFill>
        <p:spPr>
          <a:xfrm>
            <a:off x="463295" y="3141721"/>
            <a:ext cx="5084065" cy="328371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9"/>
          <p:cNvSpPr txBox="1"/>
          <p:nvPr>
            <p:ph idx="1" type="body"/>
          </p:nvPr>
        </p:nvSpPr>
        <p:spPr>
          <a:xfrm>
            <a:off x="328250" y="1461775"/>
            <a:ext cx="5767800" cy="539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24BAA2"/>
              </a:buClr>
              <a:buSzPts val="2400"/>
              <a:buNone/>
            </a:pPr>
            <a:r>
              <a:rPr b="1" lang="fr-FR" sz="1800">
                <a:solidFill>
                  <a:srgbClr val="24BAA2"/>
                </a:solidFill>
              </a:rPr>
              <a:t>Target Group:  a class of Kids 8/12 </a:t>
            </a:r>
            <a:endParaRPr b="1" sz="1800">
              <a:solidFill>
                <a:srgbClr val="24BAA2"/>
              </a:solidFill>
            </a:endParaRPr>
          </a:p>
          <a:p>
            <a:pPr indent="-228600" lvl="0" marL="228600" rtl="0" algn="l">
              <a:lnSpc>
                <a:spcPct val="90000"/>
              </a:lnSpc>
              <a:spcBef>
                <a:spcPts val="1000"/>
              </a:spcBef>
              <a:spcAft>
                <a:spcPts val="0"/>
              </a:spcAft>
              <a:buClr>
                <a:schemeClr val="lt1"/>
              </a:buClr>
              <a:buSzPts val="1700"/>
              <a:buNone/>
            </a:pPr>
            <a:r>
              <a:t/>
            </a:r>
            <a:endParaRPr sz="1700"/>
          </a:p>
          <a:p>
            <a:pPr indent="-228600" lvl="0" marL="228600" rtl="0" algn="just">
              <a:lnSpc>
                <a:spcPct val="100000"/>
              </a:lnSpc>
              <a:spcBef>
                <a:spcPts val="1000"/>
              </a:spcBef>
              <a:spcAft>
                <a:spcPts val="0"/>
              </a:spcAft>
              <a:buClr>
                <a:schemeClr val="lt1"/>
              </a:buClr>
              <a:buSzPts val="2500"/>
              <a:buNone/>
            </a:pPr>
            <a:r>
              <a:rPr lang="fr-FR" sz="1200"/>
              <a:t>-&gt; 1st use</a:t>
            </a:r>
            <a:endParaRPr sz="1200"/>
          </a:p>
          <a:p>
            <a:pPr indent="-228600" lvl="0" marL="228600" rtl="0" algn="just">
              <a:lnSpc>
                <a:spcPct val="100000"/>
              </a:lnSpc>
              <a:spcBef>
                <a:spcPts val="1000"/>
              </a:spcBef>
              <a:spcAft>
                <a:spcPts val="0"/>
              </a:spcAft>
              <a:buClr>
                <a:schemeClr val="lt1"/>
              </a:buClr>
              <a:buSzPts val="2500"/>
              <a:buNone/>
            </a:pPr>
            <a:r>
              <a:rPr lang="fr-FR" sz="1200"/>
              <a:t>     Children choose their three greatest strengths associated with an example the concrete use of this force on a daily basis. They and they share them with others in small groups.</a:t>
            </a:r>
            <a:endParaRPr sz="1200"/>
          </a:p>
          <a:p>
            <a:pPr indent="-228600" lvl="0" marL="228600" rtl="0" algn="just">
              <a:lnSpc>
                <a:spcPct val="100000"/>
              </a:lnSpc>
              <a:spcBef>
                <a:spcPts val="1000"/>
              </a:spcBef>
              <a:spcAft>
                <a:spcPts val="0"/>
              </a:spcAft>
              <a:buClr>
                <a:schemeClr val="lt1"/>
              </a:buClr>
              <a:buSzPts val="2500"/>
              <a:buNone/>
            </a:pPr>
            <a:r>
              <a:rPr lang="fr-FR" sz="1200"/>
              <a:t> -&gt; 2nd use</a:t>
            </a:r>
            <a:endParaRPr sz="1200"/>
          </a:p>
          <a:p>
            <a:pPr indent="-228600" lvl="0" marL="228600" rtl="0" algn="just">
              <a:lnSpc>
                <a:spcPct val="100000"/>
              </a:lnSpc>
              <a:spcBef>
                <a:spcPts val="1000"/>
              </a:spcBef>
              <a:spcAft>
                <a:spcPts val="0"/>
              </a:spcAft>
              <a:buClr>
                <a:schemeClr val="lt1"/>
              </a:buClr>
              <a:buSzPts val="2500"/>
              <a:buNone/>
            </a:pPr>
            <a:r>
              <a:rPr lang="fr-FR" sz="1200"/>
              <a:t>     The children get into pairs. They choose a strength card with a concrete example that corresponds to their classmate.They will then be able to afford them.</a:t>
            </a:r>
            <a:endParaRPr sz="1200"/>
          </a:p>
          <a:p>
            <a:pPr indent="-228600" lvl="0" marL="228600" rtl="0" algn="just">
              <a:lnSpc>
                <a:spcPct val="100000"/>
              </a:lnSpc>
              <a:spcBef>
                <a:spcPts val="1000"/>
              </a:spcBef>
              <a:spcAft>
                <a:spcPts val="0"/>
              </a:spcAft>
              <a:buClr>
                <a:schemeClr val="lt1"/>
              </a:buClr>
              <a:buSzPts val="2500"/>
              <a:buNone/>
            </a:pPr>
            <a:r>
              <a:rPr lang="fr-FR" sz="1200"/>
              <a:t>-&gt; 3rd use</a:t>
            </a:r>
            <a:endParaRPr sz="1200"/>
          </a:p>
          <a:p>
            <a:pPr indent="-228600" lvl="0" marL="228600" rtl="0" algn="just">
              <a:lnSpc>
                <a:spcPct val="100000"/>
              </a:lnSpc>
              <a:spcBef>
                <a:spcPts val="1000"/>
              </a:spcBef>
              <a:spcAft>
                <a:spcPts val="0"/>
              </a:spcAft>
              <a:buClr>
                <a:schemeClr val="lt1"/>
              </a:buClr>
              <a:buSzPts val="2500"/>
              <a:buNone/>
            </a:pPr>
            <a:r>
              <a:rPr lang="fr-FR" sz="1200"/>
              <a:t>     The children write the strength they have received on a post-it and can, if they wish, stick the strength on the board or on the poster. All the post-its will form the tree of the strengths of the class (poster Tree of strengths available on the Crips website).</a:t>
            </a:r>
            <a:endParaRPr sz="1200"/>
          </a:p>
          <a:p>
            <a:pPr indent="-228600" lvl="0" marL="228600" rtl="0" algn="just">
              <a:lnSpc>
                <a:spcPct val="100000"/>
              </a:lnSpc>
              <a:spcBef>
                <a:spcPts val="1000"/>
              </a:spcBef>
              <a:spcAft>
                <a:spcPts val="0"/>
              </a:spcAft>
              <a:buClr>
                <a:schemeClr val="lt1"/>
              </a:buClr>
              <a:buSzPts val="2500"/>
              <a:buNone/>
            </a:pPr>
            <a:r>
              <a:rPr lang="fr-FR" sz="1200"/>
              <a:t>       Following the exercises, it is important to debrief with the group.</a:t>
            </a:r>
            <a:endParaRPr sz="1200"/>
          </a:p>
          <a:p>
            <a:pPr indent="-228600" lvl="0" marL="228600" rtl="0" algn="just">
              <a:lnSpc>
                <a:spcPct val="100000"/>
              </a:lnSpc>
              <a:spcBef>
                <a:spcPts val="1000"/>
              </a:spcBef>
              <a:spcAft>
                <a:spcPts val="0"/>
              </a:spcAft>
              <a:buClr>
                <a:schemeClr val="lt1"/>
              </a:buClr>
              <a:buSzPts val="2500"/>
              <a:buNone/>
            </a:pPr>
            <a:r>
              <a:rPr lang="fr-FR" sz="1200"/>
              <a:t> Questions to help identify their strengths - Download the card game: </a:t>
            </a:r>
            <a:r>
              <a:rPr lang="fr-FR" sz="1200" u="sng">
                <a:solidFill>
                  <a:schemeClr val="hlink"/>
                </a:solidFill>
                <a:hlinkClick r:id="rId3"/>
              </a:rPr>
              <a:t>https://www.lecrips-idf.net/sites/default/files/2022-04/Feel_good_cartes_A4.pdf</a:t>
            </a:r>
            <a:endParaRPr sz="1200"/>
          </a:p>
        </p:txBody>
      </p:sp>
      <p:sp>
        <p:nvSpPr>
          <p:cNvPr id="254" name="Google Shape;254;p9"/>
          <p:cNvSpPr txBox="1"/>
          <p:nvPr>
            <p:ph idx="3" type="body"/>
          </p:nvPr>
        </p:nvSpPr>
        <p:spPr>
          <a:xfrm>
            <a:off x="328250" y="597400"/>
            <a:ext cx="4958400" cy="992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Activity 1 : Game of 24 character strengths</a:t>
            </a:r>
            <a:endParaRPr sz="2400"/>
          </a:p>
        </p:txBody>
      </p:sp>
      <p:pic>
        <p:nvPicPr>
          <p:cNvPr descr="C:\Users\mamendisco\Desktop\24 forces.png" id="255" name="Google Shape;255;p9"/>
          <p:cNvPicPr preferRelativeResize="0"/>
          <p:nvPr/>
        </p:nvPicPr>
        <p:blipFill rotWithShape="1">
          <a:blip r:embed="rId4">
            <a:alphaModFix/>
          </a:blip>
          <a:srcRect b="0" l="0" r="0" t="0"/>
          <a:stretch/>
        </p:blipFill>
        <p:spPr>
          <a:xfrm>
            <a:off x="6929081" y="211883"/>
            <a:ext cx="4883474" cy="645454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2022-05-09T10:29:33Z</dcterms:created>
  <dc:creator>Gillian Keane</dc:creator>
</cp:coreProperties>
</file>