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Montserrat"/>
      <p:regular r:id="rId18"/>
      <p:bold r:id="rId19"/>
      <p:italic r:id="rId20"/>
      <p:boldItalic r:id="rId21"/>
    </p:embeddedFont>
    <p:embeddedFont>
      <p:font typeface="Montserrat Light"/>
      <p:regular r:id="rId22"/>
      <p:bold r:id="rId23"/>
      <p:italic r:id="rId24"/>
      <p:boldItalic r:id="rId25"/>
    </p:embeddedFont>
    <p:embeddedFont>
      <p:font typeface="Quattrocento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h4PlafyVAu3cpS+4SFyzauXOy7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Light-regular.fntdata"/><Relationship Id="rId21" Type="http://schemas.openxmlformats.org/officeDocument/2006/relationships/font" Target="fonts/Montserrat-boldItalic.fntdata"/><Relationship Id="rId24" Type="http://schemas.openxmlformats.org/officeDocument/2006/relationships/font" Target="fonts/MontserratLight-italic.fntdata"/><Relationship Id="rId23" Type="http://schemas.openxmlformats.org/officeDocument/2006/relationships/font" Target="fonts/MontserratLigh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QuattrocentoSans-regular.fntdata"/><Relationship Id="rId25" Type="http://schemas.openxmlformats.org/officeDocument/2006/relationships/font" Target="fonts/MontserratLight-boldItalic.fntdata"/><Relationship Id="rId28" Type="http://schemas.openxmlformats.org/officeDocument/2006/relationships/font" Target="fonts/QuattrocentoSans-italic.fntdata"/><Relationship Id="rId27" Type="http://schemas.openxmlformats.org/officeDocument/2006/relationships/font" Target="fonts/QuattrocentoSa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QuattrocentoSans-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15"/>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15"/>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5"/>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15"/>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15"/>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15"/>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15"/>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15"/>
          <p:cNvSpPr/>
          <p:nvPr>
            <p:ph idx="4" type="pic"/>
          </p:nvPr>
        </p:nvSpPr>
        <p:spPr>
          <a:xfrm>
            <a:off x="5718875" y="423474"/>
            <a:ext cx="5982506" cy="4551482"/>
          </a:xfrm>
          <a:prstGeom prst="rect">
            <a:avLst/>
          </a:prstGeom>
          <a:solidFill>
            <a:srgbClr val="F2F2F2"/>
          </a:solidFill>
          <a:ln>
            <a:noFill/>
          </a:ln>
        </p:spPr>
      </p:sp>
      <p:pic>
        <p:nvPicPr>
          <p:cNvPr id="21" name="Google Shape;21;p15"/>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15"/>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23" name="Google Shape;23;p15"/>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fr-FR"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24" name="Google Shape;24;p15"/>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28" name="Shape 128"/>
        <p:cNvGrpSpPr/>
        <p:nvPr/>
      </p:nvGrpSpPr>
      <p:grpSpPr>
        <a:xfrm>
          <a:off x="0" y="0"/>
          <a:ext cx="0" cy="0"/>
          <a:chOff x="0" y="0"/>
          <a:chExt cx="0" cy="0"/>
        </a:xfrm>
      </p:grpSpPr>
      <p:sp>
        <p:nvSpPr>
          <p:cNvPr id="129" name="Google Shape;129;p24"/>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30" name="Shape 130"/>
        <p:cNvGrpSpPr/>
        <p:nvPr/>
      </p:nvGrpSpPr>
      <p:grpSpPr>
        <a:xfrm>
          <a:off x="0" y="0"/>
          <a:ext cx="0" cy="0"/>
          <a:chOff x="0" y="0"/>
          <a:chExt cx="0" cy="0"/>
        </a:xfrm>
      </p:grpSpPr>
      <p:sp>
        <p:nvSpPr>
          <p:cNvPr id="131" name="Google Shape;131;p25"/>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25"/>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25"/>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25"/>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 name="Google Shape;135;p25"/>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25"/>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25"/>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25"/>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 name="Google Shape;139;p25"/>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25"/>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25"/>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fr-FR"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42" name="Google Shape;142;p25"/>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25"/>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4" name="Google Shape;144;p25"/>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45" name="Google Shape;145;p25"/>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46" name="Shape 146"/>
        <p:cNvGrpSpPr/>
        <p:nvPr/>
      </p:nvGrpSpPr>
      <p:grpSpPr>
        <a:xfrm>
          <a:off x="0" y="0"/>
          <a:ext cx="0" cy="0"/>
          <a:chOff x="0" y="0"/>
          <a:chExt cx="0" cy="0"/>
        </a:xfrm>
      </p:grpSpPr>
      <p:sp>
        <p:nvSpPr>
          <p:cNvPr id="147" name="Google Shape;147;p26"/>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 name="Google Shape;148;p26"/>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9" name="Google Shape;149;p26"/>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50" name="Google Shape;150;p26"/>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51" name="Shape 151"/>
        <p:cNvGrpSpPr/>
        <p:nvPr/>
      </p:nvGrpSpPr>
      <p:grpSpPr>
        <a:xfrm>
          <a:off x="0" y="0"/>
          <a:ext cx="0" cy="0"/>
          <a:chOff x="0" y="0"/>
          <a:chExt cx="0" cy="0"/>
        </a:xfrm>
      </p:grpSpPr>
      <p:sp>
        <p:nvSpPr>
          <p:cNvPr id="152" name="Google Shape;152;p27"/>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3" name="Google Shape;153;p27"/>
          <p:cNvSpPr/>
          <p:nvPr>
            <p:ph idx="2" type="pic"/>
          </p:nvPr>
        </p:nvSpPr>
        <p:spPr>
          <a:xfrm>
            <a:off x="0" y="0"/>
            <a:ext cx="12192000" cy="6858000"/>
          </a:xfrm>
          <a:prstGeom prst="rect">
            <a:avLst/>
          </a:prstGeom>
          <a:solidFill>
            <a:srgbClr val="F2F2F2"/>
          </a:solidFill>
          <a:ln>
            <a:noFill/>
          </a:ln>
        </p:spPr>
      </p:sp>
      <p:pic>
        <p:nvPicPr>
          <p:cNvPr id="154" name="Google Shape;154;p27"/>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55" name="Google Shape;155;p27"/>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56" name="Shape 156"/>
        <p:cNvGrpSpPr/>
        <p:nvPr/>
      </p:nvGrpSpPr>
      <p:grpSpPr>
        <a:xfrm>
          <a:off x="0" y="0"/>
          <a:ext cx="0" cy="0"/>
          <a:chOff x="0" y="0"/>
          <a:chExt cx="0" cy="0"/>
        </a:xfrm>
      </p:grpSpPr>
      <p:sp>
        <p:nvSpPr>
          <p:cNvPr id="157" name="Google Shape;157;p28"/>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28"/>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28"/>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60" name="Shape 160"/>
        <p:cNvGrpSpPr/>
        <p:nvPr/>
      </p:nvGrpSpPr>
      <p:grpSpPr>
        <a:xfrm>
          <a:off x="0" y="0"/>
          <a:ext cx="0" cy="0"/>
          <a:chOff x="0" y="0"/>
          <a:chExt cx="0" cy="0"/>
        </a:xfrm>
      </p:grpSpPr>
      <p:sp>
        <p:nvSpPr>
          <p:cNvPr id="161" name="Google Shape;161;p29"/>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29"/>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29"/>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29"/>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29"/>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6" name="Google Shape;166;p29"/>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67" name="Shape 167"/>
        <p:cNvGrpSpPr/>
        <p:nvPr/>
      </p:nvGrpSpPr>
      <p:grpSpPr>
        <a:xfrm>
          <a:off x="0" y="0"/>
          <a:ext cx="0" cy="0"/>
          <a:chOff x="0" y="0"/>
          <a:chExt cx="0" cy="0"/>
        </a:xfrm>
      </p:grpSpPr>
      <p:sp>
        <p:nvSpPr>
          <p:cNvPr id="168" name="Google Shape;168;p30"/>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 name="Google Shape;169;p30"/>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30"/>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71" name="Google Shape;171;p30"/>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72" name="Google Shape;172;p30"/>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5" name="Shape 25"/>
        <p:cNvGrpSpPr/>
        <p:nvPr/>
      </p:nvGrpSpPr>
      <p:grpSpPr>
        <a:xfrm>
          <a:off x="0" y="0"/>
          <a:ext cx="0" cy="0"/>
          <a:chOff x="0" y="0"/>
          <a:chExt cx="0" cy="0"/>
        </a:xfrm>
      </p:grpSpPr>
      <p:sp>
        <p:nvSpPr>
          <p:cNvPr id="26" name="Google Shape;26;p16"/>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16"/>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16"/>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16"/>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16"/>
          <p:cNvSpPr/>
          <p:nvPr>
            <p:ph idx="4" type="pic"/>
          </p:nvPr>
        </p:nvSpPr>
        <p:spPr>
          <a:xfrm>
            <a:off x="-126342" y="0"/>
            <a:ext cx="3669321" cy="6858000"/>
          </a:xfrm>
          <a:prstGeom prst="rect">
            <a:avLst/>
          </a:prstGeom>
          <a:solidFill>
            <a:srgbClr val="D8D8D8"/>
          </a:solidFill>
          <a:ln>
            <a:noFill/>
          </a:ln>
        </p:spPr>
      </p:sp>
      <p:sp>
        <p:nvSpPr>
          <p:cNvPr id="31" name="Google Shape;31;p16"/>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6"/>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16"/>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6"/>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6"/>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6"/>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7" name="Google Shape;37;p16"/>
          <p:cNvGrpSpPr/>
          <p:nvPr/>
        </p:nvGrpSpPr>
        <p:grpSpPr>
          <a:xfrm>
            <a:off x="4054159" y="721803"/>
            <a:ext cx="7578908" cy="5461417"/>
            <a:chOff x="4054159" y="721803"/>
            <a:chExt cx="7578908" cy="5461417"/>
          </a:xfrm>
        </p:grpSpPr>
        <p:grpSp>
          <p:nvGrpSpPr>
            <p:cNvPr id="38" name="Google Shape;38;p16"/>
            <p:cNvGrpSpPr/>
            <p:nvPr/>
          </p:nvGrpSpPr>
          <p:grpSpPr>
            <a:xfrm>
              <a:off x="4054161" y="721803"/>
              <a:ext cx="7547911" cy="1674487"/>
              <a:chOff x="4061909" y="1565906"/>
              <a:chExt cx="7547911" cy="1882781"/>
            </a:xfrm>
          </p:grpSpPr>
          <p:cxnSp>
            <p:nvCxnSpPr>
              <p:cNvPr id="39" name="Google Shape;39;p16"/>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0" name="Google Shape;40;p16"/>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1" name="Google Shape;41;p16"/>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2" name="Google Shape;42;p16"/>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3" name="Google Shape;43;p16"/>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4" name="Google Shape;44;p16"/>
            <p:cNvGrpSpPr/>
            <p:nvPr/>
          </p:nvGrpSpPr>
          <p:grpSpPr>
            <a:xfrm>
              <a:off x="4054160" y="2644936"/>
              <a:ext cx="7547911" cy="1674487"/>
              <a:chOff x="4061909" y="1565906"/>
              <a:chExt cx="7547911" cy="1882781"/>
            </a:xfrm>
          </p:grpSpPr>
          <p:cxnSp>
            <p:nvCxnSpPr>
              <p:cNvPr id="45" name="Google Shape;45;p16"/>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6" name="Google Shape;46;p16"/>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7" name="Google Shape;47;p16"/>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8" name="Google Shape;48;p16"/>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9" name="Google Shape;49;p16"/>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50" name="Google Shape;50;p16"/>
            <p:cNvGrpSpPr/>
            <p:nvPr/>
          </p:nvGrpSpPr>
          <p:grpSpPr>
            <a:xfrm>
              <a:off x="4069658" y="4508733"/>
              <a:ext cx="7547911" cy="1674487"/>
              <a:chOff x="4061909" y="1565906"/>
              <a:chExt cx="7547911" cy="1882781"/>
            </a:xfrm>
          </p:grpSpPr>
          <p:cxnSp>
            <p:nvCxnSpPr>
              <p:cNvPr id="51" name="Google Shape;51;p16"/>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2" name="Google Shape;52;p16"/>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3" name="Google Shape;53;p16"/>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4" name="Google Shape;54;p16"/>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5" name="Google Shape;55;p16"/>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6" name="Shape 56"/>
        <p:cNvGrpSpPr/>
        <p:nvPr/>
      </p:nvGrpSpPr>
      <p:grpSpPr>
        <a:xfrm>
          <a:off x="0" y="0"/>
          <a:ext cx="0" cy="0"/>
          <a:chOff x="0" y="0"/>
          <a:chExt cx="0" cy="0"/>
        </a:xfrm>
      </p:grpSpPr>
      <p:sp>
        <p:nvSpPr>
          <p:cNvPr id="57" name="Google Shape;57;p17"/>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17"/>
          <p:cNvSpPr/>
          <p:nvPr>
            <p:ph idx="2" type="pic"/>
          </p:nvPr>
        </p:nvSpPr>
        <p:spPr>
          <a:xfrm>
            <a:off x="5888002" y="439730"/>
            <a:ext cx="5660531" cy="6045736"/>
          </a:xfrm>
          <a:prstGeom prst="rect">
            <a:avLst/>
          </a:prstGeom>
          <a:solidFill>
            <a:srgbClr val="F2F2F2"/>
          </a:solidFill>
          <a:ln>
            <a:noFill/>
          </a:ln>
        </p:spPr>
      </p:sp>
      <p:pic>
        <p:nvPicPr>
          <p:cNvPr id="59" name="Google Shape;59;p17"/>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60" name="Google Shape;60;p17"/>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7"/>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62" name="Shape 62"/>
        <p:cNvGrpSpPr/>
        <p:nvPr/>
      </p:nvGrpSpPr>
      <p:grpSpPr>
        <a:xfrm>
          <a:off x="0" y="0"/>
          <a:ext cx="0" cy="0"/>
          <a:chOff x="0" y="0"/>
          <a:chExt cx="0" cy="0"/>
        </a:xfrm>
      </p:grpSpPr>
      <p:sp>
        <p:nvSpPr>
          <p:cNvPr id="63" name="Google Shape;63;p18"/>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18"/>
          <p:cNvSpPr/>
          <p:nvPr>
            <p:ph idx="2" type="pic"/>
          </p:nvPr>
        </p:nvSpPr>
        <p:spPr>
          <a:xfrm>
            <a:off x="435469" y="406132"/>
            <a:ext cx="5660531" cy="6045736"/>
          </a:xfrm>
          <a:prstGeom prst="rect">
            <a:avLst/>
          </a:prstGeom>
          <a:solidFill>
            <a:srgbClr val="F2F2F2"/>
          </a:solidFill>
          <a:ln>
            <a:noFill/>
          </a:ln>
        </p:spPr>
      </p:sp>
      <p:pic>
        <p:nvPicPr>
          <p:cNvPr id="65" name="Google Shape;65;p18"/>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66" name="Google Shape;66;p18"/>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18"/>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68" name="Shape 68"/>
        <p:cNvGrpSpPr/>
        <p:nvPr/>
      </p:nvGrpSpPr>
      <p:grpSpPr>
        <a:xfrm>
          <a:off x="0" y="0"/>
          <a:ext cx="0" cy="0"/>
          <a:chOff x="0" y="0"/>
          <a:chExt cx="0" cy="0"/>
        </a:xfrm>
      </p:grpSpPr>
      <p:sp>
        <p:nvSpPr>
          <p:cNvPr id="69" name="Google Shape;69;p19"/>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 name="Google Shape;70;p19"/>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19"/>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2" name="Google Shape;72;p19"/>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73" name="Google Shape;73;p19"/>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74" name="Google Shape;74;p19"/>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75" name="Shape 75"/>
        <p:cNvGrpSpPr/>
        <p:nvPr/>
      </p:nvGrpSpPr>
      <p:grpSpPr>
        <a:xfrm>
          <a:off x="0" y="0"/>
          <a:ext cx="0" cy="0"/>
          <a:chOff x="0" y="0"/>
          <a:chExt cx="0" cy="0"/>
        </a:xfrm>
      </p:grpSpPr>
      <p:sp>
        <p:nvSpPr>
          <p:cNvPr id="76" name="Google Shape;76;p20"/>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20"/>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 name="Google Shape;78;p20"/>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 name="Google Shape;79;p20"/>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 name="Google Shape;80;p20"/>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20"/>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2" name="Google Shape;82;p20"/>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83" name="Google Shape;83;p20"/>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20"/>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20"/>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p20"/>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7" name="Google Shape;87;p20"/>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88" name="Google Shape;88;p20"/>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20"/>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20"/>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20"/>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2" name="Google Shape;92;p20"/>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93" name="Google Shape;93;p20"/>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20"/>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5" name="Google Shape;95;p20"/>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96" name="Google Shape;96;p20"/>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20"/>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8" name="Google Shape;98;p20"/>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99" name="Google Shape;99;p20"/>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20"/>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20"/>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20"/>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103" name="Shape 103"/>
        <p:cNvGrpSpPr/>
        <p:nvPr/>
      </p:nvGrpSpPr>
      <p:grpSpPr>
        <a:xfrm>
          <a:off x="0" y="0"/>
          <a:ext cx="0" cy="0"/>
          <a:chOff x="0" y="0"/>
          <a:chExt cx="0" cy="0"/>
        </a:xfrm>
      </p:grpSpPr>
      <p:sp>
        <p:nvSpPr>
          <p:cNvPr id="104" name="Google Shape;104;p21"/>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21"/>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6" name="Google Shape;106;p21"/>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107" name="Google Shape;107;p21"/>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21"/>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21"/>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10" name="Shape 110"/>
        <p:cNvGrpSpPr/>
        <p:nvPr/>
      </p:nvGrpSpPr>
      <p:grpSpPr>
        <a:xfrm>
          <a:off x="0" y="0"/>
          <a:ext cx="0" cy="0"/>
          <a:chOff x="0" y="0"/>
          <a:chExt cx="0" cy="0"/>
        </a:xfrm>
      </p:grpSpPr>
      <p:sp>
        <p:nvSpPr>
          <p:cNvPr id="111" name="Google Shape;111;p22"/>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2" name="Google Shape;112;p22"/>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13" name="Google Shape;113;p22"/>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22"/>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22"/>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16" name="Google Shape;116;p22"/>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7" name="Google Shape;117;p22"/>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18" name="Google Shape;118;p22"/>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9" name="Shape 119"/>
        <p:cNvGrpSpPr/>
        <p:nvPr/>
      </p:nvGrpSpPr>
      <p:grpSpPr>
        <a:xfrm>
          <a:off x="0" y="0"/>
          <a:ext cx="0" cy="0"/>
          <a:chOff x="0" y="0"/>
          <a:chExt cx="0" cy="0"/>
        </a:xfrm>
      </p:grpSpPr>
      <p:sp>
        <p:nvSpPr>
          <p:cNvPr id="120" name="Google Shape;120;p23"/>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23"/>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FR"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22" name="Google Shape;122;p23"/>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fr-FR"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23" name="Google Shape;123;p23"/>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fr-FR"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fr-FR" sz="2400" u="none" cap="none" strike="noStrike">
                <a:solidFill>
                  <a:schemeClr val="lt1"/>
                </a:solidFill>
                <a:latin typeface="Calibri"/>
                <a:ea typeface="Calibri"/>
                <a:cs typeface="Calibri"/>
                <a:sym typeface="Calibri"/>
              </a:rPr>
              <a:t>Surviving Digital </a:t>
            </a:r>
            <a:r>
              <a:rPr b="0" i="0" lang="fr-FR"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fr-FR"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24" name="Google Shape;124;p23"/>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25" name="Google Shape;125;p23"/>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26" name="Google Shape;126;p23"/>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fr-FR" sz="2400" u="none" cap="none" strike="noStrike">
                <a:solidFill>
                  <a:schemeClr val="lt1"/>
                </a:solidFill>
                <a:latin typeface="Calibri"/>
                <a:ea typeface="Calibri"/>
                <a:cs typeface="Calibri"/>
                <a:sym typeface="Calibri"/>
              </a:rPr>
              <a:t>*** </a:t>
            </a:r>
            <a:r>
              <a:rPr b="1" i="0" lang="fr-FR" sz="2400" u="none" cap="none" strike="noStrike">
                <a:solidFill>
                  <a:schemeClr val="lt1"/>
                </a:solidFill>
                <a:latin typeface="Calibri"/>
                <a:ea typeface="Calibri"/>
                <a:cs typeface="Calibri"/>
                <a:sym typeface="Calibri"/>
              </a:rPr>
              <a:t>PLEASE DELETE THIS INSTRUCTION SLIDE BEFORE PRESENTING FINAL PRESENTATION </a:t>
            </a:r>
            <a:r>
              <a:rPr b="0" i="0" lang="fr-FR"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27" name="Google Shape;127;p23"/>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fr-FR"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 name="Google Shape;11;p14"/>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1" Type="http://schemas.openxmlformats.org/officeDocument/2006/relationships/image" Target="../media/image11.jpg"/><Relationship Id="rId10"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5.xml"/><Relationship Id="rId9" Type="http://schemas.openxmlformats.org/officeDocument/2006/relationships/slide" Target="/ppt/slides/slide9.xml"/><Relationship Id="rId5" Type="http://schemas.openxmlformats.org/officeDocument/2006/relationships/slide" Target="/ppt/slides/slide8.xml"/><Relationship Id="rId6" Type="http://schemas.openxmlformats.org/officeDocument/2006/relationships/slide" Target="/ppt/slides/slide8.xml"/><Relationship Id="rId7" Type="http://schemas.openxmlformats.org/officeDocument/2006/relationships/slide" Target="/ppt/slides/slide12.xml"/><Relationship Id="rId8" Type="http://schemas.openxmlformats.org/officeDocument/2006/relationships/slide" Target="/ppt/slid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idx="1" type="body"/>
          </p:nvPr>
        </p:nvSpPr>
        <p:spPr>
          <a:xfrm>
            <a:off x="275422" y="4602997"/>
            <a:ext cx="5393916" cy="1008397"/>
          </a:xfrm>
          <a:prstGeom prst="rect">
            <a:avLst/>
          </a:prstGeom>
          <a:noFill/>
          <a:ln>
            <a:noFill/>
          </a:ln>
        </p:spPr>
        <p:txBody>
          <a:bodyPr anchorCtr="0" anchor="t" bIns="45700" lIns="91425" spcFirstLastPara="1" rIns="91425" wrap="square" tIns="45700">
            <a:noAutofit/>
          </a:bodyPr>
          <a:lstStyle/>
          <a:p>
            <a:pPr indent="0" lvl="0" marL="0" rtl="0" algn="l">
              <a:lnSpc>
                <a:spcPct val="98850"/>
              </a:lnSpc>
              <a:spcBef>
                <a:spcPts val="0"/>
              </a:spcBef>
              <a:spcAft>
                <a:spcPts val="0"/>
              </a:spcAft>
              <a:buClr>
                <a:schemeClr val="lt1"/>
              </a:buClr>
              <a:buSzPts val="4000"/>
              <a:buNone/>
            </a:pPr>
            <a:r>
              <a:rPr b="1" lang="fr-FR" sz="2400"/>
              <a:t>Module 5 – Cook and relate</a:t>
            </a:r>
            <a:endParaRPr b="1" sz="2400"/>
          </a:p>
        </p:txBody>
      </p:sp>
      <p:sp>
        <p:nvSpPr>
          <p:cNvPr id="179" name="Google Shape;179;p1"/>
          <p:cNvSpPr txBox="1"/>
          <p:nvPr>
            <p:ph idx="2" type="body"/>
          </p:nvPr>
        </p:nvSpPr>
        <p:spPr>
          <a:xfrm>
            <a:off x="198303" y="3294043"/>
            <a:ext cx="4878371" cy="50677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fr-FR" sz="2400"/>
              <a:t>Training course: Surviving digital </a:t>
            </a:r>
            <a:endParaRPr sz="2400"/>
          </a:p>
        </p:txBody>
      </p:sp>
      <p:sp>
        <p:nvSpPr>
          <p:cNvPr id="180" name="Google Shape;180;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fr-FR" sz="2400"/>
              <a:t>www.survivingdigital.eu</a:t>
            </a:r>
            <a:endParaRPr b="1" sz="2400"/>
          </a:p>
        </p:txBody>
      </p:sp>
      <p:sp>
        <p:nvSpPr>
          <p:cNvPr id="181" name="Google Shape;181;p1"/>
          <p:cNvSpPr/>
          <p:nvPr>
            <p:ph idx="4" type="pic"/>
          </p:nvPr>
        </p:nvSpPr>
        <p:spPr>
          <a:xfrm>
            <a:off x="5718875" y="423474"/>
            <a:ext cx="5982506" cy="4551482"/>
          </a:xfrm>
          <a:prstGeom prst="rect">
            <a:avLst/>
          </a:prstGeom>
          <a:solidFill>
            <a:srgbClr val="F2F2F2"/>
          </a:solidFill>
          <a:ln>
            <a:noFill/>
          </a:ln>
        </p:spPr>
      </p:sp>
      <p:pic>
        <p:nvPicPr>
          <p:cNvPr descr="Une image contenant personne, habits, intérieur, meubles&#10;&#10;Description générée automatiquement" id="182" name="Google Shape;182;p1"/>
          <p:cNvPicPr preferRelativeResize="0"/>
          <p:nvPr/>
        </p:nvPicPr>
        <p:blipFill rotWithShape="1">
          <a:blip r:embed="rId3">
            <a:alphaModFix/>
          </a:blip>
          <a:srcRect b="0" l="0" r="0" t="0"/>
          <a:stretch/>
        </p:blipFill>
        <p:spPr>
          <a:xfrm>
            <a:off x="5702762" y="694304"/>
            <a:ext cx="6014732" cy="40098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10"/>
          <p:cNvPicPr preferRelativeResize="0"/>
          <p:nvPr/>
        </p:nvPicPr>
        <p:blipFill rotWithShape="1">
          <a:blip r:embed="rId3">
            <a:alphaModFix/>
          </a:blip>
          <a:srcRect b="-1" l="36587" r="1150" t="0"/>
          <a:stretch/>
        </p:blipFill>
        <p:spPr>
          <a:xfrm>
            <a:off x="5888002" y="439730"/>
            <a:ext cx="5660531" cy="6045736"/>
          </a:xfrm>
          <a:prstGeom prst="rect">
            <a:avLst/>
          </a:prstGeom>
          <a:solidFill>
            <a:srgbClr val="FFFFFF"/>
          </a:solidFill>
          <a:ln>
            <a:noFill/>
          </a:ln>
        </p:spPr>
      </p:pic>
      <p:sp>
        <p:nvSpPr>
          <p:cNvPr id="256" name="Google Shape;256;p10"/>
          <p:cNvSpPr txBox="1"/>
          <p:nvPr>
            <p:ph idx="1" type="body"/>
          </p:nvPr>
        </p:nvSpPr>
        <p:spPr>
          <a:xfrm>
            <a:off x="72775" y="1911825"/>
            <a:ext cx="5660400" cy="4348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4BAA2"/>
              </a:buClr>
              <a:buSzPts val="2400"/>
              <a:buNone/>
            </a:pPr>
            <a:r>
              <a:rPr b="1" lang="fr-FR" sz="1800">
                <a:solidFill>
                  <a:srgbClr val="24BAA2"/>
                </a:solidFill>
              </a:rPr>
              <a:t>    Target Group: Kids from 4 years old</a:t>
            </a:r>
            <a:endParaRPr sz="1800"/>
          </a:p>
          <a:p>
            <a:pPr indent="-228600" lvl="0" marL="228600" rtl="0" algn="l">
              <a:lnSpc>
                <a:spcPct val="90000"/>
              </a:lnSpc>
              <a:spcBef>
                <a:spcPts val="1000"/>
              </a:spcBef>
              <a:spcAft>
                <a:spcPts val="0"/>
              </a:spcAft>
              <a:buClr>
                <a:schemeClr val="lt1"/>
              </a:buClr>
              <a:buSzPts val="1700"/>
              <a:buNone/>
            </a:pPr>
            <a:r>
              <a:t/>
            </a:r>
            <a:endParaRPr sz="1700"/>
          </a:p>
          <a:p>
            <a:pPr indent="-228600" lvl="0" marL="228600" rtl="0" algn="just">
              <a:lnSpc>
                <a:spcPct val="100000"/>
              </a:lnSpc>
              <a:spcBef>
                <a:spcPts val="1000"/>
              </a:spcBef>
              <a:spcAft>
                <a:spcPts val="0"/>
              </a:spcAft>
              <a:buClr>
                <a:schemeClr val="lt1"/>
              </a:buClr>
              <a:buSzPts val="1800"/>
              <a:buNone/>
            </a:pPr>
            <a:r>
              <a:rPr lang="fr-FR" sz="1200"/>
              <a:t>      In a multicultural school, students from various backgrounds collaborated to create a cookbook showcasing recipes from their respective cultures. </a:t>
            </a:r>
            <a:endParaRPr sz="1200"/>
          </a:p>
          <a:p>
            <a:pPr indent="-228600" lvl="0" marL="228600" rtl="0" algn="just">
              <a:lnSpc>
                <a:spcPct val="100000"/>
              </a:lnSpc>
              <a:spcBef>
                <a:spcPts val="1000"/>
              </a:spcBef>
              <a:spcAft>
                <a:spcPts val="0"/>
              </a:spcAft>
              <a:buClr>
                <a:schemeClr val="lt1"/>
              </a:buClr>
              <a:buSzPts val="1800"/>
              <a:buNone/>
            </a:pPr>
            <a:r>
              <a:rPr lang="fr-FR" sz="1200"/>
              <a:t>   The project aims to promote cultural exchange, language development, and community engagement. Students worked together to collect recipes, write descriptions in multiple languages, and design the cookbook. The project not only celebrates diversity but also provided a platform for students to share their culinary heritage and develop their language and communication skills.</a:t>
            </a:r>
            <a:endParaRPr sz="1200"/>
          </a:p>
          <a:p>
            <a:pPr indent="-228600" lvl="0" marL="228600" rtl="0" algn="l">
              <a:lnSpc>
                <a:spcPct val="90000"/>
              </a:lnSpc>
              <a:spcBef>
                <a:spcPts val="1000"/>
              </a:spcBef>
              <a:spcAft>
                <a:spcPts val="0"/>
              </a:spcAft>
              <a:buClr>
                <a:schemeClr val="lt1"/>
              </a:buClr>
              <a:buSzPts val="1700"/>
              <a:buNone/>
            </a:pPr>
            <a:r>
              <a:t/>
            </a:r>
            <a:endParaRPr sz="1700"/>
          </a:p>
        </p:txBody>
      </p:sp>
      <p:sp>
        <p:nvSpPr>
          <p:cNvPr id="257" name="Google Shape;257;p10"/>
          <p:cNvSpPr txBox="1"/>
          <p:nvPr>
            <p:ph idx="3" type="body"/>
          </p:nvPr>
        </p:nvSpPr>
        <p:spPr>
          <a:xfrm>
            <a:off x="323475" y="597400"/>
            <a:ext cx="4958100" cy="992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Activity 1 : Taste of home</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1"/>
          <p:cNvSpPr txBox="1"/>
          <p:nvPr>
            <p:ph idx="1" type="body"/>
          </p:nvPr>
        </p:nvSpPr>
        <p:spPr>
          <a:xfrm>
            <a:off x="439277" y="1322827"/>
            <a:ext cx="5143262"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24BAA2"/>
              </a:buClr>
              <a:buSzPts val="2400"/>
              <a:buNone/>
            </a:pPr>
            <a:r>
              <a:rPr b="1" lang="fr-FR" sz="1800">
                <a:solidFill>
                  <a:srgbClr val="24BAA2"/>
                </a:solidFill>
              </a:rPr>
              <a:t>    Target group: from 6 years old</a:t>
            </a:r>
            <a:endParaRPr b="1" sz="1800">
              <a:solidFill>
                <a:srgbClr val="24BAA2"/>
              </a:solidFill>
            </a:endParaRPr>
          </a:p>
          <a:p>
            <a:pPr indent="-228600" lvl="0" marL="228600" rtl="0" algn="l">
              <a:lnSpc>
                <a:spcPct val="90000"/>
              </a:lnSpc>
              <a:spcBef>
                <a:spcPts val="0"/>
              </a:spcBef>
              <a:spcAft>
                <a:spcPts val="0"/>
              </a:spcAft>
              <a:buClr>
                <a:srgbClr val="24BAA2"/>
              </a:buClr>
              <a:buSzPts val="2400"/>
              <a:buNone/>
            </a:pPr>
            <a:r>
              <a:t/>
            </a:r>
            <a:endParaRPr b="1" sz="1800">
              <a:solidFill>
                <a:srgbClr val="24BAA2"/>
              </a:solidFill>
            </a:endParaRPr>
          </a:p>
          <a:p>
            <a:pPr indent="-228600" lvl="0" marL="228600" rtl="0" algn="l">
              <a:lnSpc>
                <a:spcPct val="90000"/>
              </a:lnSpc>
              <a:spcBef>
                <a:spcPts val="0"/>
              </a:spcBef>
              <a:spcAft>
                <a:spcPts val="0"/>
              </a:spcAft>
              <a:buClr>
                <a:srgbClr val="24BAA2"/>
              </a:buClr>
              <a:buSzPts val="2400"/>
              <a:buNone/>
            </a:pPr>
            <a:r>
              <a:t/>
            </a:r>
            <a:endParaRPr b="1" sz="1800">
              <a:solidFill>
                <a:srgbClr val="24BAA2"/>
              </a:solidFill>
            </a:endParaRPr>
          </a:p>
          <a:p>
            <a:pPr indent="-228600" lvl="0" marL="228600" rtl="0" algn="just">
              <a:lnSpc>
                <a:spcPct val="100000"/>
              </a:lnSpc>
              <a:spcBef>
                <a:spcPts val="1000"/>
              </a:spcBef>
              <a:spcAft>
                <a:spcPts val="0"/>
              </a:spcAft>
              <a:buClr>
                <a:schemeClr val="lt1"/>
              </a:buClr>
              <a:buSzPts val="1800"/>
              <a:buNone/>
            </a:pPr>
            <a:r>
              <a:rPr lang="fr-FR" sz="1200">
                <a:latin typeface="Quattrocento Sans"/>
                <a:ea typeface="Quattrocento Sans"/>
                <a:cs typeface="Quattrocento Sans"/>
                <a:sym typeface="Quattrocento Sans"/>
              </a:rPr>
              <a:t>  </a:t>
            </a:r>
            <a:r>
              <a:rPr lang="fr-FR" sz="1200"/>
              <a:t>  Chef for a Day" program partners with local restaurants and culinary institutes to offer underprivileged students a chance to experience the world of professional cooking. </a:t>
            </a:r>
            <a:endParaRPr sz="1200"/>
          </a:p>
          <a:p>
            <a:pPr indent="-228600" lvl="0" marL="228600" rtl="0" algn="just">
              <a:lnSpc>
                <a:spcPct val="100000"/>
              </a:lnSpc>
              <a:spcBef>
                <a:spcPts val="1000"/>
              </a:spcBef>
              <a:spcAft>
                <a:spcPts val="0"/>
              </a:spcAft>
              <a:buClr>
                <a:schemeClr val="lt1"/>
              </a:buClr>
              <a:buSzPts val="1800"/>
              <a:buNone/>
            </a:pPr>
            <a:r>
              <a:rPr lang="fr-FR" sz="1200"/>
              <a:t>    Students spend a day shadowing chefs, learning about kitchen operations, and assisting in the preparation of meals. </a:t>
            </a:r>
            <a:endParaRPr sz="1200"/>
          </a:p>
          <a:p>
            <a:pPr indent="-228600" lvl="0" marL="228600" rtl="0" algn="just">
              <a:lnSpc>
                <a:spcPct val="100000"/>
              </a:lnSpc>
              <a:spcBef>
                <a:spcPts val="1000"/>
              </a:spcBef>
              <a:spcAft>
                <a:spcPts val="0"/>
              </a:spcAft>
              <a:buClr>
                <a:schemeClr val="lt1"/>
              </a:buClr>
              <a:buSzPts val="1800"/>
              <a:buNone/>
            </a:pPr>
            <a:r>
              <a:rPr lang="fr-FR" sz="1200"/>
              <a:t>    The program aims to inspire students, foster their passion for cooking, and expose them to career possibilities in the culinary industry. By immersing themselves in a real-life cooking environment, students developed skills in teamwork, time management, and culinary techniques.</a:t>
            </a:r>
            <a:endParaRPr sz="1200"/>
          </a:p>
          <a:p>
            <a:pPr indent="-228600" lvl="0" marL="228600" rtl="0" algn="l">
              <a:lnSpc>
                <a:spcPct val="90000"/>
              </a:lnSpc>
              <a:spcBef>
                <a:spcPts val="1000"/>
              </a:spcBef>
              <a:spcAft>
                <a:spcPts val="0"/>
              </a:spcAft>
              <a:buClr>
                <a:schemeClr val="lt1"/>
              </a:buClr>
              <a:buSzPts val="2000"/>
              <a:buNone/>
            </a:pPr>
            <a:r>
              <a:t/>
            </a:r>
            <a:endParaRPr sz="20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63" name="Google Shape;263;p11"/>
          <p:cNvSpPr txBox="1"/>
          <p:nvPr>
            <p:ph idx="3" type="body"/>
          </p:nvPr>
        </p:nvSpPr>
        <p:spPr>
          <a:xfrm>
            <a:off x="602075" y="330506"/>
            <a:ext cx="5481900" cy="80054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Activity 2: Chef Day </a:t>
            </a:r>
            <a:endParaRPr sz="2400"/>
          </a:p>
        </p:txBody>
      </p:sp>
      <p:pic>
        <p:nvPicPr>
          <p:cNvPr descr="Une image contenant personne, habits, intérieur, Transformation alimentaire&#10;&#10;Description générée automatiquement" id="264" name="Google Shape;264;p11"/>
          <p:cNvPicPr preferRelativeResize="0"/>
          <p:nvPr/>
        </p:nvPicPr>
        <p:blipFill rotWithShape="1">
          <a:blip r:embed="rId3">
            <a:alphaModFix/>
          </a:blip>
          <a:srcRect b="0" l="0" r="0" t="0"/>
          <a:stretch/>
        </p:blipFill>
        <p:spPr>
          <a:xfrm>
            <a:off x="5873481" y="1322827"/>
            <a:ext cx="6318519" cy="42123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2"/>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sz="2400"/>
              <a:t>Tips and hints for professionals</a:t>
            </a:r>
            <a:endParaRPr sz="2400"/>
          </a:p>
        </p:txBody>
      </p:sp>
      <p:sp>
        <p:nvSpPr>
          <p:cNvPr id="270" name="Google Shape;270;p12"/>
          <p:cNvSpPr txBox="1"/>
          <p:nvPr>
            <p:ph idx="2" type="body"/>
          </p:nvPr>
        </p:nvSpPr>
        <p:spPr>
          <a:xfrm>
            <a:off x="3669200" y="1466419"/>
            <a:ext cx="7117619" cy="713814"/>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lt1"/>
              </a:buClr>
              <a:buSzPts val="2400"/>
              <a:buNone/>
            </a:pPr>
            <a:r>
              <a:rPr b="1" lang="fr-FR" sz="1200"/>
              <a:t>Clear and Visual Instructions</a:t>
            </a:r>
            <a:endParaRPr b="1" sz="1200"/>
          </a:p>
        </p:txBody>
      </p:sp>
      <p:sp>
        <p:nvSpPr>
          <p:cNvPr id="271" name="Google Shape;271;p12"/>
          <p:cNvSpPr txBox="1"/>
          <p:nvPr>
            <p:ph idx="5" type="body"/>
          </p:nvPr>
        </p:nvSpPr>
        <p:spPr>
          <a:xfrm>
            <a:off x="1575713" y="1425126"/>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272" name="Google Shape;272;p12"/>
          <p:cNvSpPr txBox="1"/>
          <p:nvPr>
            <p:ph idx="7" type="body"/>
          </p:nvPr>
        </p:nvSpPr>
        <p:spPr>
          <a:xfrm>
            <a:off x="1575713" y="244183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273" name="Google Shape;273;p12"/>
          <p:cNvSpPr txBox="1"/>
          <p:nvPr/>
        </p:nvSpPr>
        <p:spPr>
          <a:xfrm>
            <a:off x="3669200" y="2570425"/>
            <a:ext cx="6928200" cy="57870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Create a cultural resource bank with info about cuisines, traditional recipes, and culinary practices from different countries</a:t>
            </a:r>
            <a:endParaRPr b="1" i="0" sz="1200" u="none" cap="none" strike="noStrike">
              <a:solidFill>
                <a:schemeClr val="lt1"/>
              </a:solidFill>
              <a:latin typeface="Calibri"/>
              <a:ea typeface="Calibri"/>
              <a:cs typeface="Calibri"/>
              <a:sym typeface="Calibri"/>
            </a:endParaRPr>
          </a:p>
        </p:txBody>
      </p:sp>
      <p:sp>
        <p:nvSpPr>
          <p:cNvPr id="274" name="Google Shape;274;p12"/>
          <p:cNvSpPr txBox="1"/>
          <p:nvPr/>
        </p:nvSpPr>
        <p:spPr>
          <a:xfrm>
            <a:off x="3753550" y="3560575"/>
            <a:ext cx="6556200" cy="5787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Adaptation and Inclusion: accommodate dietary restrictions, cultural preferences </a:t>
            </a:r>
            <a:endParaRPr b="1" i="0" sz="1200" u="none" cap="none" strike="noStrike">
              <a:solidFill>
                <a:schemeClr val="lt1"/>
              </a:solidFill>
              <a:latin typeface="Calibri"/>
              <a:ea typeface="Calibri"/>
              <a:cs typeface="Calibri"/>
              <a:sym typeface="Calibri"/>
            </a:endParaRPr>
          </a:p>
        </p:txBody>
      </p:sp>
      <p:sp>
        <p:nvSpPr>
          <p:cNvPr id="275" name="Google Shape;275;p12"/>
          <p:cNvSpPr txBox="1"/>
          <p:nvPr/>
        </p:nvSpPr>
        <p:spPr>
          <a:xfrm>
            <a:off x="3650725" y="4536147"/>
            <a:ext cx="6823200" cy="5787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Communication with families from the start so they don’t get any surprise</a:t>
            </a:r>
            <a:endParaRPr b="1" i="0" sz="1200" u="none" cap="none" strike="noStrike">
              <a:solidFill>
                <a:schemeClr val="lt1"/>
              </a:solidFill>
              <a:latin typeface="Calibri"/>
              <a:ea typeface="Calibri"/>
              <a:cs typeface="Calibri"/>
              <a:sym typeface="Calibri"/>
            </a:endParaRPr>
          </a:p>
        </p:txBody>
      </p:sp>
      <p:sp>
        <p:nvSpPr>
          <p:cNvPr id="276" name="Google Shape;276;p12"/>
          <p:cNvSpPr txBox="1"/>
          <p:nvPr/>
        </p:nvSpPr>
        <p:spPr>
          <a:xfrm>
            <a:off x="1575713" y="34635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277" name="Google Shape;277;p12"/>
          <p:cNvSpPr txBox="1"/>
          <p:nvPr/>
        </p:nvSpPr>
        <p:spPr>
          <a:xfrm>
            <a:off x="1575713" y="44926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78" name="Google Shape;278;p12"/>
          <p:cNvSpPr txBox="1"/>
          <p:nvPr/>
        </p:nvSpPr>
        <p:spPr>
          <a:xfrm>
            <a:off x="3753550" y="5597525"/>
            <a:ext cx="7179000" cy="7137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Time Management: Plan the workshop activities and allocate sufficient time </a:t>
            </a:r>
            <a:endParaRPr b="1" i="0" sz="1200" u="none" cap="none" strike="noStrike">
              <a:solidFill>
                <a:schemeClr val="lt1"/>
              </a:solidFill>
              <a:latin typeface="Calibri"/>
              <a:ea typeface="Calibri"/>
              <a:cs typeface="Calibri"/>
              <a:sym typeface="Calibri"/>
            </a:endParaRPr>
          </a:p>
        </p:txBody>
      </p:sp>
      <p:sp>
        <p:nvSpPr>
          <p:cNvPr id="279" name="Google Shape;279;p12"/>
          <p:cNvSpPr txBox="1"/>
          <p:nvPr/>
        </p:nvSpPr>
        <p:spPr>
          <a:xfrm>
            <a:off x="1575713" y="55217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3"/>
          <p:cNvSpPr txBox="1"/>
          <p:nvPr>
            <p:ph idx="1" type="body"/>
          </p:nvPr>
        </p:nvSpPr>
        <p:spPr>
          <a:xfrm>
            <a:off x="302050" y="3848100"/>
            <a:ext cx="5708100" cy="1894800"/>
          </a:xfrm>
          <a:prstGeom prst="rect">
            <a:avLst/>
          </a:prstGeom>
          <a:noFill/>
          <a:ln>
            <a:noFill/>
          </a:ln>
        </p:spPr>
        <p:txBody>
          <a:bodyPr anchorCtr="0" anchor="ctr" bIns="45700" lIns="91425" spcFirstLastPara="1" rIns="91425" wrap="square" tIns="45700">
            <a:normAutofit/>
          </a:bodyPr>
          <a:lstStyle/>
          <a:p>
            <a:pPr indent="0" lvl="0" marL="0" rtl="0" algn="just">
              <a:lnSpc>
                <a:spcPct val="100000"/>
              </a:lnSpc>
              <a:spcBef>
                <a:spcPts val="0"/>
              </a:spcBef>
              <a:spcAft>
                <a:spcPts val="0"/>
              </a:spcAft>
              <a:buClr>
                <a:schemeClr val="lt1"/>
              </a:buClr>
              <a:buSzPts val="2800"/>
              <a:buNone/>
            </a:pPr>
            <a:r>
              <a:rPr lang="fr-FR" sz="1200"/>
              <a:t>Thank you for reading this module, and we hope you enjoyed it and learned some useful information. This module is part of the Surviving Digital Training Course, you can find the rest of the modules on our website. Be sure to keep up to date on the project by following us on our social media channels!</a:t>
            </a:r>
            <a:endParaRPr sz="1200"/>
          </a:p>
        </p:txBody>
      </p:sp>
      <p:sp>
        <p:nvSpPr>
          <p:cNvPr id="286" name="Google Shape;286;p13"/>
          <p:cNvSpPr txBox="1"/>
          <p:nvPr>
            <p:ph idx="2" type="body"/>
          </p:nvPr>
        </p:nvSpPr>
        <p:spPr>
          <a:xfrm>
            <a:off x="605556" y="2943922"/>
            <a:ext cx="3542698" cy="10547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End of module</a:t>
            </a:r>
            <a:endParaRPr sz="2400"/>
          </a:p>
        </p:txBody>
      </p:sp>
      <p:sp>
        <p:nvSpPr>
          <p:cNvPr id="287" name="Google Shape;287;p13"/>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fr-FR" sz="2400"/>
              <a:t>www.survivingdigital.eu</a:t>
            </a:r>
            <a:endParaRPr b="1" sz="2400"/>
          </a:p>
        </p:txBody>
      </p:sp>
      <p:grpSp>
        <p:nvGrpSpPr>
          <p:cNvPr id="288" name="Google Shape;288;p13"/>
          <p:cNvGrpSpPr/>
          <p:nvPr/>
        </p:nvGrpSpPr>
        <p:grpSpPr>
          <a:xfrm>
            <a:off x="9158989" y="4806176"/>
            <a:ext cx="2584687" cy="436052"/>
            <a:chOff x="10016456" y="2625849"/>
            <a:chExt cx="1664680" cy="280842"/>
          </a:xfrm>
        </p:grpSpPr>
        <p:grpSp>
          <p:nvGrpSpPr>
            <p:cNvPr id="289" name="Google Shape;289;p13"/>
            <p:cNvGrpSpPr/>
            <p:nvPr/>
          </p:nvGrpSpPr>
          <p:grpSpPr>
            <a:xfrm>
              <a:off x="11054594" y="2625849"/>
              <a:ext cx="280634" cy="280634"/>
              <a:chOff x="1950027" y="2499889"/>
              <a:chExt cx="850463" cy="850463"/>
            </a:xfrm>
          </p:grpSpPr>
          <p:sp>
            <p:nvSpPr>
              <p:cNvPr id="290" name="Google Shape;290;p13"/>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91" name="Google Shape;291;p13"/>
              <p:cNvGrpSpPr/>
              <p:nvPr/>
            </p:nvGrpSpPr>
            <p:grpSpPr>
              <a:xfrm>
                <a:off x="2107521" y="2657382"/>
                <a:ext cx="535476" cy="535477"/>
                <a:chOff x="2107521" y="2657382"/>
                <a:chExt cx="535476" cy="535477"/>
              </a:xfrm>
            </p:grpSpPr>
            <p:sp>
              <p:nvSpPr>
                <p:cNvPr id="292" name="Google Shape;292;p13"/>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 name="Google Shape;293;p13"/>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4" name="Google Shape;294;p13"/>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295" name="Google Shape;295;p13"/>
            <p:cNvGrpSpPr/>
            <p:nvPr/>
          </p:nvGrpSpPr>
          <p:grpSpPr>
            <a:xfrm>
              <a:off x="10362363" y="2625849"/>
              <a:ext cx="280634" cy="280634"/>
              <a:chOff x="-147782" y="2499889"/>
              <a:chExt cx="850463" cy="850463"/>
            </a:xfrm>
          </p:grpSpPr>
          <p:sp>
            <p:nvSpPr>
              <p:cNvPr id="296" name="Google Shape;296;p13"/>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7" name="Google Shape;297;p13"/>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8" name="Google Shape;298;p13"/>
            <p:cNvGrpSpPr/>
            <p:nvPr/>
          </p:nvGrpSpPr>
          <p:grpSpPr>
            <a:xfrm>
              <a:off x="11400502" y="2625849"/>
              <a:ext cx="280634" cy="280634"/>
              <a:chOff x="2998302" y="2499889"/>
              <a:chExt cx="850463" cy="850463"/>
            </a:xfrm>
          </p:grpSpPr>
          <p:sp>
            <p:nvSpPr>
              <p:cNvPr id="299" name="Google Shape;299;p13"/>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0" name="Google Shape;300;p13"/>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1" name="Google Shape;301;p13"/>
            <p:cNvGrpSpPr/>
            <p:nvPr/>
          </p:nvGrpSpPr>
          <p:grpSpPr>
            <a:xfrm>
              <a:off x="10016456" y="2625849"/>
              <a:ext cx="280634" cy="280842"/>
              <a:chOff x="-1196056" y="2499889"/>
              <a:chExt cx="850463" cy="851092"/>
            </a:xfrm>
          </p:grpSpPr>
          <p:sp>
            <p:nvSpPr>
              <p:cNvPr id="302" name="Google Shape;302;p13"/>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3" name="Google Shape;303;p13"/>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4" name="Google Shape;304;p13"/>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305" name="Google Shape;305;p13"/>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pic>
        <p:nvPicPr>
          <p:cNvPr id="306" name="Google Shape;306;p13"/>
          <p:cNvPicPr preferRelativeResize="0"/>
          <p:nvPr/>
        </p:nvPicPr>
        <p:blipFill rotWithShape="1">
          <a:blip r:embed="rId4">
            <a:alphaModFix/>
          </a:blip>
          <a:srcRect b="0" l="0" r="0" t="0"/>
          <a:stretch/>
        </p:blipFill>
        <p:spPr>
          <a:xfrm>
            <a:off x="6153308" y="-7091"/>
            <a:ext cx="6011362" cy="4005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
          <p:cNvSpPr txBox="1"/>
          <p:nvPr>
            <p:ph idx="1" type="body"/>
          </p:nvPr>
        </p:nvSpPr>
        <p:spPr>
          <a:xfrm>
            <a:off x="4912291" y="800589"/>
            <a:ext cx="6562677" cy="33941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2400"/>
              <a:buNone/>
            </a:pPr>
            <a:r>
              <a:rPr lang="fr-FR" sz="1200" u="sng">
                <a:hlinkClick action="ppaction://hlinksldjump" r:id="rId3"/>
              </a:rPr>
              <a:t>Introduction</a:t>
            </a:r>
            <a:endParaRPr sz="1200" u="sng"/>
          </a:p>
        </p:txBody>
      </p:sp>
      <p:sp>
        <p:nvSpPr>
          <p:cNvPr id="188" name="Google Shape;188;p2"/>
          <p:cNvSpPr txBox="1"/>
          <p:nvPr>
            <p:ph idx="5" type="body"/>
          </p:nvPr>
        </p:nvSpPr>
        <p:spPr>
          <a:xfrm>
            <a:off x="4912291" y="1294336"/>
            <a:ext cx="6562677" cy="42200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fr-FR" sz="1200" u="sng">
                <a:hlinkClick action="ppaction://hlinksldjump" r:id="rId4"/>
              </a:rPr>
              <a:t>Objectives</a:t>
            </a:r>
            <a:endParaRPr sz="1200" u="sng"/>
          </a:p>
        </p:txBody>
      </p:sp>
      <p:sp>
        <p:nvSpPr>
          <p:cNvPr id="189" name="Google Shape;189;p2"/>
          <p:cNvSpPr txBox="1"/>
          <p:nvPr>
            <p:ph idx="8" type="body"/>
          </p:nvPr>
        </p:nvSpPr>
        <p:spPr>
          <a:xfrm>
            <a:off x="5017158" y="2756609"/>
            <a:ext cx="6562677" cy="45634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fr-FR" sz="1200" u="sng">
                <a:hlinkClick action="ppaction://hlinksldjump" r:id="rId5"/>
              </a:rPr>
              <a:t>Theoretical</a:t>
            </a:r>
            <a:r>
              <a:rPr lang="fr-FR" sz="1200" u="sng"/>
              <a:t> </a:t>
            </a:r>
            <a:r>
              <a:rPr lang="fr-FR" sz="1200" u="sng">
                <a:hlinkClick action="ppaction://hlinksldjump" r:id="rId6"/>
              </a:rPr>
              <a:t>knowledge</a:t>
            </a:r>
            <a:endParaRPr sz="1200" u="sng"/>
          </a:p>
        </p:txBody>
      </p:sp>
      <p:sp>
        <p:nvSpPr>
          <p:cNvPr id="190" name="Google Shape;190;p2"/>
          <p:cNvSpPr txBox="1"/>
          <p:nvPr/>
        </p:nvSpPr>
        <p:spPr>
          <a:xfrm>
            <a:off x="4912290" y="5457137"/>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7">
                  <a:extLst>
                    <a:ext uri="{A12FA001-AC4F-418D-AE19-62706E023703}">
                      <ahyp:hlinkClr val="tx"/>
                    </a:ext>
                  </a:extLst>
                </a:hlinkClick>
              </a:rPr>
              <a:t>Tips and hints</a:t>
            </a:r>
            <a:endParaRPr b="1" i="0" sz="1200" u="sng" cap="none" strike="noStrike">
              <a:solidFill>
                <a:srgbClr val="009AC1"/>
              </a:solidFill>
              <a:latin typeface="Calibri"/>
              <a:ea typeface="Calibri"/>
              <a:cs typeface="Calibri"/>
              <a:sym typeface="Calibri"/>
            </a:endParaRPr>
          </a:p>
        </p:txBody>
      </p:sp>
      <p:sp>
        <p:nvSpPr>
          <p:cNvPr id="191" name="Google Shape;191;p2"/>
          <p:cNvSpPr txBox="1"/>
          <p:nvPr/>
        </p:nvSpPr>
        <p:spPr>
          <a:xfrm>
            <a:off x="4927791" y="4804566"/>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8">
                  <a:extLst>
                    <a:ext uri="{A12FA001-AC4F-418D-AE19-62706E023703}">
                      <ahyp:hlinkClr val="tx"/>
                    </a:ext>
                  </a:extLst>
                </a:hlinkClick>
              </a:rPr>
              <a:t>Case studies and Activities</a:t>
            </a:r>
            <a:endParaRPr b="1" i="0" sz="1200" u="sng" cap="none" strike="noStrike">
              <a:solidFill>
                <a:srgbClr val="009AC1"/>
              </a:solidFill>
              <a:latin typeface="Calibri"/>
              <a:ea typeface="Calibri"/>
              <a:cs typeface="Calibri"/>
              <a:sym typeface="Calibri"/>
            </a:endParaRPr>
          </a:p>
        </p:txBody>
      </p:sp>
      <p:sp>
        <p:nvSpPr>
          <p:cNvPr id="192" name="Google Shape;192;p2"/>
          <p:cNvSpPr txBox="1"/>
          <p:nvPr/>
        </p:nvSpPr>
        <p:spPr>
          <a:xfrm>
            <a:off x="4927791" y="3355970"/>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9">
                  <a:extLst>
                    <a:ext uri="{A12FA001-AC4F-418D-AE19-62706E023703}">
                      <ahyp:hlinkClr val="tx"/>
                    </a:ext>
                  </a:extLst>
                </a:hlinkClick>
              </a:rPr>
              <a:t>Techniques</a:t>
            </a:r>
            <a:endParaRPr b="1" i="0" sz="1200" u="sng" cap="none" strike="noStrike">
              <a:solidFill>
                <a:srgbClr val="009AC1"/>
              </a:solidFill>
              <a:latin typeface="Calibri"/>
              <a:ea typeface="Calibri"/>
              <a:cs typeface="Calibri"/>
              <a:sym typeface="Calibri"/>
            </a:endParaRPr>
          </a:p>
        </p:txBody>
      </p:sp>
      <p:sp>
        <p:nvSpPr>
          <p:cNvPr id="193" name="Google Shape;193;p2"/>
          <p:cNvSpPr txBox="1"/>
          <p:nvPr/>
        </p:nvSpPr>
        <p:spPr>
          <a:xfrm>
            <a:off x="4927791" y="1855765"/>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fr-FR" sz="1200" u="sng">
                <a:solidFill>
                  <a:srgbClr val="009AC1"/>
                </a:solidFill>
                <a:latin typeface="Calibri"/>
                <a:ea typeface="Calibri"/>
                <a:cs typeface="Calibri"/>
                <a:sym typeface="Calibri"/>
                <a:hlinkClick action="ppaction://hlinksldjump" r:id="rId10">
                  <a:extLst>
                    <a:ext uri="{A12FA001-AC4F-418D-AE19-62706E023703}">
                      <ahyp:hlinkClr val="tx"/>
                    </a:ext>
                  </a:extLst>
                </a:hlinkClick>
              </a:rPr>
              <a:t>Skills addressed and learning outcomes</a:t>
            </a:r>
            <a:endParaRPr b="1" sz="1200" u="sng">
              <a:solidFill>
                <a:srgbClr val="009AC1"/>
              </a:solidFill>
              <a:latin typeface="Calibri"/>
              <a:ea typeface="Calibri"/>
              <a:cs typeface="Calibri"/>
              <a:sym typeface="Calibri"/>
            </a:endParaRPr>
          </a:p>
        </p:txBody>
      </p:sp>
      <p:pic>
        <p:nvPicPr>
          <p:cNvPr descr="Une image contenant habits, personne, plein air, plante&#10;&#10;Description générée automatiquement" id="194" name="Google Shape;194;p2"/>
          <p:cNvPicPr preferRelativeResize="0"/>
          <p:nvPr/>
        </p:nvPicPr>
        <p:blipFill rotWithShape="1">
          <a:blip r:embed="rId11">
            <a:alphaModFix/>
          </a:blip>
          <a:srcRect b="0" l="0" r="0" t="0"/>
          <a:stretch/>
        </p:blipFill>
        <p:spPr>
          <a:xfrm rot="5400000">
            <a:off x="-47687" y="1310726"/>
            <a:ext cx="4729475" cy="42365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Une image contenant personne, habits, bol, Saladier&#10;&#10;Description générée automatiquement" id="199" name="Google Shape;199;p3"/>
          <p:cNvPicPr preferRelativeResize="0"/>
          <p:nvPr/>
        </p:nvPicPr>
        <p:blipFill rotWithShape="1">
          <a:blip r:embed="rId3">
            <a:alphaModFix/>
          </a:blip>
          <a:srcRect b="-1" l="12151" r="25347" t="0"/>
          <a:stretch/>
        </p:blipFill>
        <p:spPr>
          <a:xfrm>
            <a:off x="5888002" y="439730"/>
            <a:ext cx="5660531" cy="6045736"/>
          </a:xfrm>
          <a:prstGeom prst="rect">
            <a:avLst/>
          </a:prstGeom>
          <a:noFill/>
          <a:ln>
            <a:noFill/>
          </a:ln>
        </p:spPr>
      </p:pic>
      <p:sp>
        <p:nvSpPr>
          <p:cNvPr id="200" name="Google Shape;200;p3"/>
          <p:cNvSpPr txBox="1"/>
          <p:nvPr>
            <p:ph idx="1" type="body"/>
          </p:nvPr>
        </p:nvSpPr>
        <p:spPr>
          <a:xfrm>
            <a:off x="194900" y="1882900"/>
            <a:ext cx="5342700" cy="4602600"/>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lt1"/>
              </a:buClr>
              <a:buSzPts val="1500"/>
              <a:buNone/>
            </a:pPr>
            <a:r>
              <a:rPr lang="fr-FR" sz="1200"/>
              <a:t>   In a context where screens are everywhere, one of the solution is doing something else. But what and how ?</a:t>
            </a:r>
            <a:endParaRPr sz="1200"/>
          </a:p>
          <a:p>
            <a:pPr indent="-228600" lvl="0" marL="228600" rtl="0" algn="just">
              <a:lnSpc>
                <a:spcPct val="90000"/>
              </a:lnSpc>
              <a:spcBef>
                <a:spcPts val="1000"/>
              </a:spcBef>
              <a:spcAft>
                <a:spcPts val="0"/>
              </a:spcAft>
              <a:buClr>
                <a:schemeClr val="lt1"/>
              </a:buClr>
              <a:buSzPts val="1500"/>
              <a:buNone/>
            </a:pPr>
            <a:r>
              <a:rPr lang="fr-FR" sz="1200"/>
              <a:t>      Our proposal for professionals is to help parents value themselves in the skills they already have and where there is also a daily useful purpose.</a:t>
            </a:r>
            <a:endParaRPr sz="1200"/>
          </a:p>
          <a:p>
            <a:pPr indent="-228600" lvl="0" marL="228600" rtl="0" algn="just">
              <a:lnSpc>
                <a:spcPct val="90000"/>
              </a:lnSpc>
              <a:spcBef>
                <a:spcPts val="1000"/>
              </a:spcBef>
              <a:spcAft>
                <a:spcPts val="0"/>
              </a:spcAft>
              <a:buClr>
                <a:schemeClr val="lt1"/>
              </a:buClr>
              <a:buSzPts val="1500"/>
              <a:buNone/>
            </a:pPr>
            <a:r>
              <a:rPr lang="fr-FR" sz="1200"/>
              <a:t>      Cooking is for us, one of the answer.</a:t>
            </a:r>
            <a:endParaRPr sz="1200"/>
          </a:p>
          <a:p>
            <a:pPr indent="-228600" lvl="0" marL="228600" rtl="0" algn="just">
              <a:lnSpc>
                <a:spcPct val="90000"/>
              </a:lnSpc>
              <a:spcBef>
                <a:spcPts val="1000"/>
              </a:spcBef>
              <a:spcAft>
                <a:spcPts val="0"/>
              </a:spcAft>
              <a:buClr>
                <a:schemeClr val="lt1"/>
              </a:buClr>
              <a:buSzPts val="1500"/>
              <a:buNone/>
            </a:pPr>
            <a:r>
              <a:rPr lang="fr-FR" sz="1200"/>
              <a:t>    Definition of cooking is quite easy : the practice or skill of preparing food by combining, mixing, and heating ingredients.</a:t>
            </a:r>
            <a:endParaRPr sz="1200"/>
          </a:p>
          <a:p>
            <a:pPr indent="-228600" lvl="0" marL="228600" rtl="0" algn="just">
              <a:lnSpc>
                <a:spcPct val="90000"/>
              </a:lnSpc>
              <a:spcBef>
                <a:spcPts val="1000"/>
              </a:spcBef>
              <a:spcAft>
                <a:spcPts val="0"/>
              </a:spcAft>
              <a:buClr>
                <a:schemeClr val="lt1"/>
              </a:buClr>
              <a:buSzPts val="1500"/>
              <a:buNone/>
            </a:pPr>
            <a:r>
              <a:rPr lang="fr-FR" sz="1200"/>
              <a:t>      Therefore they are many dimensions in cooking that interest us to value skills : </a:t>
            </a:r>
            <a:endParaRPr sz="1200"/>
          </a:p>
          <a:p>
            <a:pPr indent="-228600" lvl="0" marL="228600" rtl="0" algn="just">
              <a:lnSpc>
                <a:spcPct val="90000"/>
              </a:lnSpc>
              <a:spcBef>
                <a:spcPts val="1000"/>
              </a:spcBef>
              <a:spcAft>
                <a:spcPts val="0"/>
              </a:spcAft>
              <a:buClr>
                <a:schemeClr val="lt1"/>
              </a:buClr>
              <a:buSzPts val="1500"/>
              <a:buNone/>
            </a:pPr>
            <a:r>
              <a:rPr lang="fr-FR" sz="1200"/>
              <a:t>    -the act of combining ingredients therefore opening the knowledge of origins and naming them</a:t>
            </a:r>
            <a:endParaRPr sz="1200"/>
          </a:p>
          <a:p>
            <a:pPr indent="-228600" lvl="0" marL="228600" rtl="0" algn="just">
              <a:lnSpc>
                <a:spcPct val="90000"/>
              </a:lnSpc>
              <a:spcBef>
                <a:spcPts val="1000"/>
              </a:spcBef>
              <a:spcAft>
                <a:spcPts val="0"/>
              </a:spcAft>
              <a:buClr>
                <a:schemeClr val="lt1"/>
              </a:buClr>
              <a:buSzPts val="1500"/>
              <a:buNone/>
            </a:pPr>
            <a:r>
              <a:rPr lang="fr-FR" sz="1200"/>
              <a:t>    -the act of being in action with other people, it’s an activity than can be done collectively </a:t>
            </a:r>
            <a:endParaRPr sz="1200"/>
          </a:p>
          <a:p>
            <a:pPr indent="-228600" lvl="0" marL="228600" rtl="0" algn="just">
              <a:lnSpc>
                <a:spcPct val="90000"/>
              </a:lnSpc>
              <a:spcBef>
                <a:spcPts val="1000"/>
              </a:spcBef>
              <a:spcAft>
                <a:spcPts val="0"/>
              </a:spcAft>
              <a:buClr>
                <a:schemeClr val="lt1"/>
              </a:buClr>
              <a:buSzPts val="1500"/>
              <a:buNone/>
            </a:pPr>
            <a:r>
              <a:rPr lang="fr-FR" sz="1200"/>
              <a:t>      -the act of enjoying the food, sharing it.</a:t>
            </a:r>
            <a:endParaRPr sz="1200"/>
          </a:p>
          <a:p>
            <a:pPr indent="-228600" lvl="0" marL="228600" rtl="0" algn="l">
              <a:lnSpc>
                <a:spcPct val="90000"/>
              </a:lnSpc>
              <a:spcBef>
                <a:spcPts val="1000"/>
              </a:spcBef>
              <a:spcAft>
                <a:spcPts val="0"/>
              </a:spcAft>
              <a:buClr>
                <a:schemeClr val="lt1"/>
              </a:buClr>
              <a:buSzPts val="1500"/>
              <a:buNone/>
            </a:pPr>
            <a:r>
              <a:t/>
            </a:r>
            <a:endParaRPr sz="1500"/>
          </a:p>
        </p:txBody>
      </p:sp>
      <p:sp>
        <p:nvSpPr>
          <p:cNvPr id="201" name="Google Shape;201;p3"/>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Introduction</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descr="Une image contenant texte, Produit en papier, papier, Post-it&#10;&#10;Description générée automatiquement" id="206" name="Google Shape;206;p4"/>
          <p:cNvPicPr preferRelativeResize="0"/>
          <p:nvPr>
            <p:ph idx="2" type="pic"/>
          </p:nvPr>
        </p:nvPicPr>
        <p:blipFill rotWithShape="1">
          <a:blip r:embed="rId3">
            <a:alphaModFix/>
          </a:blip>
          <a:srcRect b="-1" l="15346" r="22157" t="0"/>
          <a:stretch/>
        </p:blipFill>
        <p:spPr>
          <a:xfrm>
            <a:off x="435469" y="406132"/>
            <a:ext cx="5660531" cy="6045736"/>
          </a:xfrm>
          <a:prstGeom prst="rect">
            <a:avLst/>
          </a:prstGeom>
          <a:noFill/>
          <a:ln>
            <a:noFill/>
          </a:ln>
        </p:spPr>
      </p:pic>
      <p:sp>
        <p:nvSpPr>
          <p:cNvPr id="207" name="Google Shape;207;p4"/>
          <p:cNvSpPr txBox="1"/>
          <p:nvPr>
            <p:ph idx="1" type="body"/>
          </p:nvPr>
        </p:nvSpPr>
        <p:spPr>
          <a:xfrm>
            <a:off x="6452825" y="1654650"/>
            <a:ext cx="5229300" cy="4773300"/>
          </a:xfrm>
          <a:prstGeom prst="rect">
            <a:avLst/>
          </a:prstGeom>
          <a:noFill/>
          <a:ln>
            <a:noFill/>
          </a:ln>
        </p:spPr>
        <p:txBody>
          <a:bodyPr anchorCtr="0" anchor="t" bIns="45700" lIns="91425" spcFirstLastPara="1" rIns="91425" wrap="square" tIns="45700">
            <a:normAutofit/>
          </a:bodyPr>
          <a:lstStyle/>
          <a:p>
            <a:pPr indent="-228600" lvl="0" marL="228600" rtl="0" algn="just">
              <a:lnSpc>
                <a:spcPct val="100000"/>
              </a:lnSpc>
              <a:spcBef>
                <a:spcPts val="0"/>
              </a:spcBef>
              <a:spcAft>
                <a:spcPts val="0"/>
              </a:spcAft>
              <a:buClr>
                <a:schemeClr val="lt1"/>
              </a:buClr>
              <a:buSzPts val="1500"/>
              <a:buNone/>
            </a:pPr>
            <a:r>
              <a:rPr lang="fr-FR" sz="1200"/>
              <a:t>    This module has the intention of transferring a successful European project where cooking was one of the activity that helped improve the link between parents and children and therefore avoid possible harmful screentime.</a:t>
            </a:r>
            <a:endParaRPr sz="1200"/>
          </a:p>
          <a:p>
            <a:pPr indent="-228600" lvl="0" marL="228600" rtl="0" algn="just">
              <a:lnSpc>
                <a:spcPct val="100000"/>
              </a:lnSpc>
              <a:spcBef>
                <a:spcPts val="1000"/>
              </a:spcBef>
              <a:spcAft>
                <a:spcPts val="0"/>
              </a:spcAft>
              <a:buClr>
                <a:schemeClr val="lt1"/>
              </a:buClr>
              <a:buSzPts val="1500"/>
              <a:buNone/>
            </a:pPr>
            <a:r>
              <a:rPr lang="fr-FR" sz="1200"/>
              <a:t>      Day One is an Erasmus+ project developed to support the integration of newly arrived young students in France. </a:t>
            </a:r>
            <a:endParaRPr sz="1200"/>
          </a:p>
          <a:p>
            <a:pPr indent="-228600" lvl="0" marL="228600" rtl="0" algn="just">
              <a:lnSpc>
                <a:spcPct val="100000"/>
              </a:lnSpc>
              <a:spcBef>
                <a:spcPts val="1000"/>
              </a:spcBef>
              <a:spcAft>
                <a:spcPts val="0"/>
              </a:spcAft>
              <a:buClr>
                <a:schemeClr val="lt1"/>
              </a:buClr>
              <a:buSzPts val="1500"/>
              <a:buNone/>
            </a:pPr>
            <a:r>
              <a:rPr lang="fr-FR" sz="1200"/>
              <a:t>     The project focuses on creating pedagogical toolboxes for teachers to facilitate the integration process through various activities. Singing, cooking, correspondence, and games are the key workspaces where children can express themselves, share their language and culture, and develop skills for lifelong learning.</a:t>
            </a:r>
            <a:endParaRPr sz="1200"/>
          </a:p>
          <a:p>
            <a:pPr indent="-228600" lvl="0" marL="228600" rtl="0" algn="just">
              <a:lnSpc>
                <a:spcPct val="100000"/>
              </a:lnSpc>
              <a:spcBef>
                <a:spcPts val="1000"/>
              </a:spcBef>
              <a:spcAft>
                <a:spcPts val="0"/>
              </a:spcAft>
              <a:buClr>
                <a:schemeClr val="lt1"/>
              </a:buClr>
              <a:buSzPts val="1500"/>
              <a:buNone/>
            </a:pPr>
            <a:r>
              <a:rPr lang="fr-FR" sz="1200"/>
              <a:t>     In this module we will focus on the cooking workshop that have been a full and complete process where step by step families have been able to create a new connection and community around food.</a:t>
            </a:r>
            <a:endParaRPr sz="1200"/>
          </a:p>
        </p:txBody>
      </p:sp>
      <p:sp>
        <p:nvSpPr>
          <p:cNvPr id="208" name="Google Shape;208;p4"/>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Introduction</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5"/>
          <p:cNvSpPr txBox="1"/>
          <p:nvPr>
            <p:ph idx="1" type="body"/>
          </p:nvPr>
        </p:nvSpPr>
        <p:spPr>
          <a:xfrm>
            <a:off x="5398265" y="2094075"/>
            <a:ext cx="5828610" cy="3913200"/>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Clr>
                <a:schemeClr val="lt1"/>
              </a:buClr>
              <a:buSzPts val="1800"/>
              <a:buNone/>
            </a:pPr>
            <a:r>
              <a:rPr lang="fr-FR" sz="1200"/>
              <a:t>         Encouraging families to have hands on activities and less time spent on screen</a:t>
            </a:r>
            <a:endParaRPr sz="1200"/>
          </a:p>
          <a:p>
            <a:pPr indent="-342900" lvl="0" marL="342900" rtl="0" algn="just">
              <a:lnSpc>
                <a:spcPct val="100000"/>
              </a:lnSpc>
              <a:spcBef>
                <a:spcPts val="1000"/>
              </a:spcBef>
              <a:spcAft>
                <a:spcPts val="0"/>
              </a:spcAft>
              <a:buClr>
                <a:schemeClr val="lt1"/>
              </a:buClr>
              <a:buSzPts val="1800"/>
              <a:buNone/>
            </a:pPr>
            <a:r>
              <a:rPr lang="fr-FR" sz="1200"/>
              <a:t>         Encouraging kids and parents to explore and share their own culinary knowledge and traditions, be proud of it and share it with others</a:t>
            </a:r>
            <a:endParaRPr sz="1200"/>
          </a:p>
          <a:p>
            <a:pPr indent="-342900" lvl="0" marL="342900" rtl="0" algn="just">
              <a:lnSpc>
                <a:spcPct val="100000"/>
              </a:lnSpc>
              <a:spcBef>
                <a:spcPts val="1000"/>
              </a:spcBef>
              <a:spcAft>
                <a:spcPts val="0"/>
              </a:spcAft>
              <a:buClr>
                <a:schemeClr val="lt1"/>
              </a:buClr>
              <a:buSzPts val="1800"/>
              <a:buNone/>
            </a:pPr>
            <a:r>
              <a:rPr lang="fr-FR" sz="1200"/>
              <a:t>          Developing language skills through communication and expression during the cooking process.</a:t>
            </a:r>
            <a:endParaRPr sz="1200"/>
          </a:p>
          <a:p>
            <a:pPr indent="-342900" lvl="0" marL="342900" rtl="0" algn="just">
              <a:lnSpc>
                <a:spcPct val="100000"/>
              </a:lnSpc>
              <a:spcBef>
                <a:spcPts val="1000"/>
              </a:spcBef>
              <a:spcAft>
                <a:spcPts val="0"/>
              </a:spcAft>
              <a:buClr>
                <a:schemeClr val="lt1"/>
              </a:buClr>
              <a:buSzPts val="1800"/>
              <a:buNone/>
            </a:pPr>
            <a:r>
              <a:rPr lang="fr-FR" sz="1200"/>
              <a:t>          Fostering teamwork and collaboration among kids from diverse backgrounds.</a:t>
            </a:r>
            <a:endParaRPr sz="1200"/>
          </a:p>
          <a:p>
            <a:pPr indent="-342900" lvl="0" marL="342900" rtl="0" algn="just">
              <a:lnSpc>
                <a:spcPct val="100000"/>
              </a:lnSpc>
              <a:spcBef>
                <a:spcPts val="1000"/>
              </a:spcBef>
              <a:spcAft>
                <a:spcPts val="0"/>
              </a:spcAft>
              <a:buClr>
                <a:schemeClr val="lt1"/>
              </a:buClr>
              <a:buSzPts val="1800"/>
              <a:buNone/>
            </a:pPr>
            <a:r>
              <a:rPr lang="fr-FR" sz="1200"/>
              <a:t>          Promoting cultural awareness and appreciation for different cuisines.</a:t>
            </a:r>
            <a:endParaRPr sz="1200"/>
          </a:p>
          <a:p>
            <a:pPr indent="-342900" lvl="0" marL="342900" rtl="0" algn="just">
              <a:lnSpc>
                <a:spcPct val="100000"/>
              </a:lnSpc>
              <a:spcBef>
                <a:spcPts val="1000"/>
              </a:spcBef>
              <a:spcAft>
                <a:spcPts val="0"/>
              </a:spcAft>
              <a:buClr>
                <a:schemeClr val="lt1"/>
              </a:buClr>
              <a:buSzPts val="1800"/>
              <a:buNone/>
            </a:pPr>
            <a:r>
              <a:rPr lang="fr-FR" sz="1200"/>
              <a:t>          Enhancing kids and families integration into the school community and their overall well-being.</a:t>
            </a:r>
            <a:endParaRPr sz="1200"/>
          </a:p>
          <a:p>
            <a:pPr indent="-342900" lvl="0" marL="342900" rtl="0" algn="just">
              <a:lnSpc>
                <a:spcPct val="100000"/>
              </a:lnSpc>
              <a:spcBef>
                <a:spcPts val="1000"/>
              </a:spcBef>
              <a:spcAft>
                <a:spcPts val="0"/>
              </a:spcAft>
              <a:buClr>
                <a:schemeClr val="lt1"/>
              </a:buClr>
              <a:buSzPts val="1800"/>
              <a:buNone/>
            </a:pPr>
            <a:r>
              <a:rPr lang="fr-FR" sz="1200"/>
              <a:t>          </a:t>
            </a:r>
            <a:r>
              <a:rPr lang="fr-FR" sz="1200"/>
              <a:t>Strengthening</a:t>
            </a:r>
            <a:r>
              <a:rPr lang="fr-FR" sz="1200"/>
              <a:t> the link between school and families</a:t>
            </a:r>
            <a:endParaRPr sz="1200"/>
          </a:p>
        </p:txBody>
      </p:sp>
      <p:sp>
        <p:nvSpPr>
          <p:cNvPr id="214" name="Google Shape;214;p5"/>
          <p:cNvSpPr txBox="1"/>
          <p:nvPr>
            <p:ph idx="2" type="body"/>
          </p:nvPr>
        </p:nvSpPr>
        <p:spPr>
          <a:xfrm>
            <a:off x="5803819" y="980501"/>
            <a:ext cx="5130780" cy="65919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Objectives</a:t>
            </a:r>
            <a:endParaRPr sz="2400"/>
          </a:p>
        </p:txBody>
      </p:sp>
      <p:pic>
        <p:nvPicPr>
          <p:cNvPr descr="Une image contenant habits, personne, plein air, ciel&#10;&#10;Description générée automatiquement" id="215" name="Google Shape;215;p5"/>
          <p:cNvPicPr preferRelativeResize="0"/>
          <p:nvPr/>
        </p:nvPicPr>
        <p:blipFill rotWithShape="1">
          <a:blip r:embed="rId3">
            <a:alphaModFix/>
          </a:blip>
          <a:srcRect b="0" l="1664" r="0" t="0"/>
          <a:stretch/>
        </p:blipFill>
        <p:spPr>
          <a:xfrm>
            <a:off x="20" y="1561018"/>
            <a:ext cx="5130780" cy="39131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6"/>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sz="2400"/>
              <a:t>Skills adressed</a:t>
            </a:r>
            <a:endParaRPr sz="2400"/>
          </a:p>
        </p:txBody>
      </p:sp>
      <p:sp>
        <p:nvSpPr>
          <p:cNvPr id="221" name="Google Shape;221;p6"/>
          <p:cNvSpPr txBox="1"/>
          <p:nvPr>
            <p:ph idx="2" type="body"/>
          </p:nvPr>
        </p:nvSpPr>
        <p:spPr>
          <a:xfrm>
            <a:off x="3669198" y="2546917"/>
            <a:ext cx="7117619" cy="71381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b="1" lang="fr-FR" sz="1200"/>
              <a:t>Language expression </a:t>
            </a:r>
            <a:endParaRPr b="1" sz="1200"/>
          </a:p>
        </p:txBody>
      </p:sp>
      <p:sp>
        <p:nvSpPr>
          <p:cNvPr id="222" name="Google Shape;222;p6"/>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223" name="Google Shape;223;p6"/>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224" name="Google Shape;224;p6"/>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03</a:t>
            </a:r>
            <a:endParaRPr/>
          </a:p>
        </p:txBody>
      </p:sp>
      <p:sp>
        <p:nvSpPr>
          <p:cNvPr id="225" name="Google Shape;225;p6"/>
          <p:cNvSpPr txBox="1"/>
          <p:nvPr/>
        </p:nvSpPr>
        <p:spPr>
          <a:xfrm>
            <a:off x="3669198" y="1590088"/>
            <a:ext cx="6823153" cy="57880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Culinary knowledge</a:t>
            </a:r>
            <a:endParaRPr b="0" i="0" sz="1200" u="none" cap="none" strike="noStrike">
              <a:solidFill>
                <a:schemeClr val="lt1"/>
              </a:solidFill>
              <a:latin typeface="Calibri"/>
              <a:ea typeface="Calibri"/>
              <a:cs typeface="Calibri"/>
              <a:sym typeface="Calibri"/>
            </a:endParaRPr>
          </a:p>
        </p:txBody>
      </p:sp>
      <p:sp>
        <p:nvSpPr>
          <p:cNvPr id="226" name="Google Shape;226;p6"/>
          <p:cNvSpPr txBox="1"/>
          <p:nvPr/>
        </p:nvSpPr>
        <p:spPr>
          <a:xfrm>
            <a:off x="3669197" y="5637381"/>
            <a:ext cx="7117619" cy="7138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Cultural exchange</a:t>
            </a:r>
            <a:endParaRPr b="0" i="0" sz="1200" u="none" cap="none" strike="noStrike">
              <a:solidFill>
                <a:schemeClr val="lt1"/>
              </a:solidFill>
              <a:latin typeface="Calibri"/>
              <a:ea typeface="Calibri"/>
              <a:cs typeface="Calibri"/>
              <a:sym typeface="Calibri"/>
            </a:endParaRPr>
          </a:p>
        </p:txBody>
      </p:sp>
      <p:sp>
        <p:nvSpPr>
          <p:cNvPr id="227" name="Google Shape;227;p6"/>
          <p:cNvSpPr txBox="1"/>
          <p:nvPr/>
        </p:nvSpPr>
        <p:spPr>
          <a:xfrm>
            <a:off x="3669200" y="4545545"/>
            <a:ext cx="6823152" cy="659199"/>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Teamwork</a:t>
            </a:r>
            <a:endParaRPr b="0" i="0" sz="1200" u="none" cap="none" strike="noStrike">
              <a:solidFill>
                <a:schemeClr val="lt1"/>
              </a:solidFill>
              <a:latin typeface="Times New Roman"/>
              <a:ea typeface="Times New Roman"/>
              <a:cs typeface="Times New Roman"/>
              <a:sym typeface="Times New Roman"/>
            </a:endParaRPr>
          </a:p>
        </p:txBody>
      </p:sp>
      <p:sp>
        <p:nvSpPr>
          <p:cNvPr id="228" name="Google Shape;228;p6"/>
          <p:cNvSpPr txBox="1"/>
          <p:nvPr/>
        </p:nvSpPr>
        <p:spPr>
          <a:xfrm>
            <a:off x="1562618" y="4479342"/>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29" name="Google Shape;229;p6"/>
          <p:cNvSpPr txBox="1"/>
          <p:nvPr/>
        </p:nvSpPr>
        <p:spPr>
          <a:xfrm>
            <a:off x="1575713" y="5531390"/>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30" name="Google Shape;230;p6"/>
          <p:cNvSpPr txBox="1"/>
          <p:nvPr/>
        </p:nvSpPr>
        <p:spPr>
          <a:xfrm>
            <a:off x="3669200" y="3585985"/>
            <a:ext cx="6823152" cy="578808"/>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Creativity</a:t>
            </a:r>
            <a:endParaRPr b="0" i="0" sz="12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descr="Une image contenant personne, habits, Snack, intérieur&#10;&#10;Description générée automatiquement" id="235" name="Google Shape;235;p7"/>
          <p:cNvPicPr preferRelativeResize="0"/>
          <p:nvPr/>
        </p:nvPicPr>
        <p:blipFill rotWithShape="1">
          <a:blip r:embed="rId3">
            <a:alphaModFix/>
          </a:blip>
          <a:srcRect b="3" l="0" r="7779" t="0"/>
          <a:stretch/>
        </p:blipFill>
        <p:spPr>
          <a:xfrm>
            <a:off x="5888002" y="439730"/>
            <a:ext cx="5660531" cy="6045736"/>
          </a:xfrm>
          <a:prstGeom prst="rect">
            <a:avLst/>
          </a:prstGeom>
          <a:noFill/>
          <a:ln>
            <a:noFill/>
          </a:ln>
        </p:spPr>
      </p:pic>
      <p:sp>
        <p:nvSpPr>
          <p:cNvPr id="236" name="Google Shape;236;p7"/>
          <p:cNvSpPr txBox="1"/>
          <p:nvPr>
            <p:ph idx="1" type="body"/>
          </p:nvPr>
        </p:nvSpPr>
        <p:spPr>
          <a:xfrm>
            <a:off x="205325" y="2040425"/>
            <a:ext cx="5332200" cy="4445100"/>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Clr>
                <a:schemeClr val="lt1"/>
              </a:buClr>
              <a:buSzPts val="1700"/>
              <a:buNone/>
            </a:pPr>
            <a:r>
              <a:rPr lang="fr-FR" sz="1200"/>
              <a:t>        Understand the potential and value of cooking instead of being behind a screen</a:t>
            </a:r>
            <a:endParaRPr sz="1200"/>
          </a:p>
          <a:p>
            <a:pPr indent="-342900" lvl="0" marL="342900" rtl="0" algn="just">
              <a:lnSpc>
                <a:spcPct val="100000"/>
              </a:lnSpc>
              <a:spcBef>
                <a:spcPts val="1800"/>
              </a:spcBef>
              <a:spcAft>
                <a:spcPts val="0"/>
              </a:spcAft>
              <a:buClr>
                <a:schemeClr val="lt1"/>
              </a:buClr>
              <a:buSzPts val="1700"/>
              <a:buNone/>
            </a:pPr>
            <a:r>
              <a:rPr lang="fr-FR" sz="1200"/>
              <a:t>         Improve language skills through verbal expression during cooking activities.</a:t>
            </a:r>
            <a:endParaRPr sz="1200"/>
          </a:p>
          <a:p>
            <a:pPr indent="-342900" lvl="0" marL="342900" rtl="0" algn="just">
              <a:lnSpc>
                <a:spcPct val="100000"/>
              </a:lnSpc>
              <a:spcBef>
                <a:spcPts val="1800"/>
              </a:spcBef>
              <a:spcAft>
                <a:spcPts val="0"/>
              </a:spcAft>
              <a:buClr>
                <a:schemeClr val="lt1"/>
              </a:buClr>
              <a:buSzPts val="1700"/>
              <a:buNone/>
            </a:pPr>
            <a:r>
              <a:rPr lang="fr-FR" sz="1200"/>
              <a:t>          Enhance cultural awareness and understanding through the exploration of diverse cuisines.</a:t>
            </a:r>
            <a:endParaRPr sz="1200"/>
          </a:p>
          <a:p>
            <a:pPr indent="-342900" lvl="0" marL="342900" rtl="0" algn="just">
              <a:lnSpc>
                <a:spcPct val="100000"/>
              </a:lnSpc>
              <a:spcBef>
                <a:spcPts val="1800"/>
              </a:spcBef>
              <a:spcAft>
                <a:spcPts val="0"/>
              </a:spcAft>
              <a:buClr>
                <a:schemeClr val="lt1"/>
              </a:buClr>
              <a:buSzPts val="1700"/>
              <a:buNone/>
            </a:pPr>
            <a:r>
              <a:rPr lang="fr-FR" sz="1200"/>
              <a:t>          Development of teamwork and collaboration skills while working together in the kitchen.</a:t>
            </a:r>
            <a:endParaRPr sz="1200"/>
          </a:p>
          <a:p>
            <a:pPr indent="-342900" lvl="0" marL="342900" rtl="0" algn="just">
              <a:lnSpc>
                <a:spcPct val="100000"/>
              </a:lnSpc>
              <a:spcBef>
                <a:spcPts val="1800"/>
              </a:spcBef>
              <a:spcAft>
                <a:spcPts val="0"/>
              </a:spcAft>
              <a:buClr>
                <a:schemeClr val="lt1"/>
              </a:buClr>
              <a:buSzPts val="1700"/>
              <a:buNone/>
            </a:pPr>
            <a:r>
              <a:rPr lang="fr-FR" sz="1200"/>
              <a:t>           Increased confidence and self-expression among kids through sharing their culinary knowledge.</a:t>
            </a:r>
            <a:endParaRPr sz="1200"/>
          </a:p>
          <a:p>
            <a:pPr indent="-342900" lvl="0" marL="342900" rtl="0" algn="just">
              <a:lnSpc>
                <a:spcPct val="100000"/>
              </a:lnSpc>
              <a:spcBef>
                <a:spcPts val="1800"/>
              </a:spcBef>
              <a:spcAft>
                <a:spcPts val="0"/>
              </a:spcAft>
              <a:buClr>
                <a:schemeClr val="lt1"/>
              </a:buClr>
              <a:buSzPts val="1700"/>
              <a:buNone/>
            </a:pPr>
            <a:r>
              <a:rPr lang="fr-FR" sz="1200"/>
              <a:t>          Strengthened integration within the school community by engaging in a meaningful and enjoyable activity.</a:t>
            </a:r>
            <a:endParaRPr sz="1200"/>
          </a:p>
          <a:p>
            <a:pPr indent="-228600" lvl="0" marL="228600" rtl="0" algn="l">
              <a:lnSpc>
                <a:spcPct val="90000"/>
              </a:lnSpc>
              <a:spcBef>
                <a:spcPts val="1800"/>
              </a:spcBef>
              <a:spcAft>
                <a:spcPts val="0"/>
              </a:spcAft>
              <a:buClr>
                <a:schemeClr val="lt1"/>
              </a:buClr>
              <a:buSzPts val="1700"/>
              <a:buNone/>
            </a:pPr>
            <a:r>
              <a:t/>
            </a:r>
            <a:endParaRPr sz="1700"/>
          </a:p>
        </p:txBody>
      </p:sp>
      <p:sp>
        <p:nvSpPr>
          <p:cNvPr id="237" name="Google Shape;237;p7"/>
          <p:cNvSpPr txBox="1"/>
          <p:nvPr>
            <p:ph idx="3" type="body"/>
          </p:nvPr>
        </p:nvSpPr>
        <p:spPr>
          <a:xfrm>
            <a:off x="323474" y="890250"/>
            <a:ext cx="5332200" cy="992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100"/>
              <a:buNone/>
            </a:pPr>
            <a:r>
              <a:rPr lang="fr-FR" sz="2400"/>
              <a:t>What are the learning outcomes?</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8"/>
          <p:cNvSpPr txBox="1"/>
          <p:nvPr>
            <p:ph idx="1" type="body"/>
          </p:nvPr>
        </p:nvSpPr>
        <p:spPr>
          <a:xfrm>
            <a:off x="364325" y="1697525"/>
            <a:ext cx="11163000" cy="3315900"/>
          </a:xfrm>
          <a:prstGeom prst="rect">
            <a:avLst/>
          </a:prstGeom>
          <a:noFill/>
          <a:ln>
            <a:noFill/>
          </a:ln>
        </p:spPr>
        <p:txBody>
          <a:bodyPr anchorCtr="0" anchor="t" bIns="45700" lIns="91425" spcFirstLastPara="1" rIns="91425" wrap="square" tIns="45700">
            <a:noAutofit/>
          </a:bodyPr>
          <a:lstStyle/>
          <a:p>
            <a:pPr indent="-177800" lvl="0" marL="228600" rtl="0" algn="just">
              <a:lnSpc>
                <a:spcPct val="100000"/>
              </a:lnSpc>
              <a:spcBef>
                <a:spcPts val="0"/>
              </a:spcBef>
              <a:spcAft>
                <a:spcPts val="0"/>
              </a:spcAft>
              <a:buClr>
                <a:srgbClr val="74659A"/>
              </a:buClr>
              <a:buSzPts val="1200"/>
              <a:buFont typeface="Arial"/>
              <a:buChar char="•"/>
            </a:pPr>
            <a:r>
              <a:rPr lang="fr-FR" sz="1200">
                <a:solidFill>
                  <a:srgbClr val="74659A"/>
                </a:solidFill>
              </a:rPr>
              <a:t>Food and cooking are used as tools to stimulate learning in children.</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Through cooking different recipes, children learn interpretation and realize their potential to do more with what they have.</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This process fosters the development of their imagination and creativity.</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Cooking also teaches the value of attention and focus.</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Food is a significant aspect of life that shapes existence and brings joy.</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Sharing meals with others, including parents, in a secure environment contributes to a positive experience of life.</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Children need stimulation and recognition to thrive.</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Exploring memories through travel journals and discussing representation through cartography further enhances the learning experience, as seen with the school menu becoming a means for exchange and excitement among the children.</a:t>
            </a:r>
            <a:endParaRPr sz="1200"/>
          </a:p>
          <a:p>
            <a:pPr indent="-177800" lvl="0" marL="228600" rtl="0" algn="just">
              <a:lnSpc>
                <a:spcPct val="100000"/>
              </a:lnSpc>
              <a:spcBef>
                <a:spcPts val="1000"/>
              </a:spcBef>
              <a:spcAft>
                <a:spcPts val="0"/>
              </a:spcAft>
              <a:buClr>
                <a:srgbClr val="74659A"/>
              </a:buClr>
              <a:buSzPts val="1200"/>
              <a:buFont typeface="Arial"/>
              <a:buChar char="•"/>
            </a:pPr>
            <a:r>
              <a:rPr lang="fr-FR" sz="1200">
                <a:solidFill>
                  <a:srgbClr val="74659A"/>
                </a:solidFill>
              </a:rPr>
              <a:t>Food is essential to progress. Food and migration are interconnected, and when we eat well, we live better together. Food is the ultimate social link. All behaviour flows from it..</a:t>
            </a:r>
            <a:endParaRPr sz="1200"/>
          </a:p>
          <a:p>
            <a:pPr indent="-101600" lvl="0" marL="228600" rtl="0" algn="l">
              <a:lnSpc>
                <a:spcPct val="90000"/>
              </a:lnSpc>
              <a:spcBef>
                <a:spcPts val="1000"/>
              </a:spcBef>
              <a:spcAft>
                <a:spcPts val="0"/>
              </a:spcAft>
              <a:buClr>
                <a:srgbClr val="262626"/>
              </a:buClr>
              <a:buSzPts val="2000"/>
              <a:buFont typeface="Arial"/>
              <a:buNone/>
            </a:pPr>
            <a:r>
              <a:t/>
            </a:r>
            <a:endParaRPr sz="2000">
              <a:solidFill>
                <a:srgbClr val="74659A"/>
              </a:solidFill>
            </a:endParaRPr>
          </a:p>
        </p:txBody>
      </p:sp>
      <p:sp>
        <p:nvSpPr>
          <p:cNvPr id="243" name="Google Shape;243;p8"/>
          <p:cNvSpPr txBox="1"/>
          <p:nvPr>
            <p:ph idx="2" type="body"/>
          </p:nvPr>
        </p:nvSpPr>
        <p:spPr>
          <a:xfrm>
            <a:off x="649994" y="647375"/>
            <a:ext cx="10877305" cy="70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fr-FR" sz="2400"/>
              <a:t>Theoretical knowledge</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Une image contenant habits, personne, Visage humain, sourire&#10;&#10;Description générée automatiquement" id="248" name="Google Shape;248;p9"/>
          <p:cNvPicPr preferRelativeResize="0"/>
          <p:nvPr/>
        </p:nvPicPr>
        <p:blipFill rotWithShape="1">
          <a:blip r:embed="rId3">
            <a:alphaModFix/>
          </a:blip>
          <a:srcRect b="-1" l="8436" r="29066" t="0"/>
          <a:stretch/>
        </p:blipFill>
        <p:spPr>
          <a:xfrm>
            <a:off x="435469" y="406132"/>
            <a:ext cx="5660531" cy="6045736"/>
          </a:xfrm>
          <a:prstGeom prst="rect">
            <a:avLst/>
          </a:prstGeom>
          <a:noFill/>
          <a:ln>
            <a:noFill/>
          </a:ln>
        </p:spPr>
      </p:pic>
      <p:sp>
        <p:nvSpPr>
          <p:cNvPr id="249" name="Google Shape;249;p9"/>
          <p:cNvSpPr txBox="1"/>
          <p:nvPr>
            <p:ph idx="1" type="body"/>
          </p:nvPr>
        </p:nvSpPr>
        <p:spPr>
          <a:xfrm>
            <a:off x="6096000" y="1504624"/>
            <a:ext cx="5869050" cy="43521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1"/>
              </a:buClr>
              <a:buSzPts val="1800"/>
              <a:buNone/>
            </a:pPr>
            <a:r>
              <a:rPr b="1" lang="fr-FR" sz="1200"/>
              <a:t>      First Phase :Surveys &amp; Questionnaires</a:t>
            </a:r>
            <a:endParaRPr sz="1200"/>
          </a:p>
          <a:p>
            <a:pPr indent="-228600" lvl="0" marL="228600" rtl="0" algn="just">
              <a:lnSpc>
                <a:spcPct val="100000"/>
              </a:lnSpc>
              <a:spcBef>
                <a:spcPts val="1000"/>
              </a:spcBef>
              <a:spcAft>
                <a:spcPts val="0"/>
              </a:spcAft>
              <a:buClr>
                <a:schemeClr val="lt1"/>
              </a:buClr>
              <a:buSzPts val="1800"/>
              <a:buNone/>
            </a:pPr>
            <a:r>
              <a:rPr b="0" lang="fr-FR" sz="1200"/>
              <a:t>      Through questionnaires and surveys on the food practices of children in their families, the Lunch Box reveals the practices and customs of each person.</a:t>
            </a:r>
            <a:endParaRPr sz="1200"/>
          </a:p>
          <a:p>
            <a:pPr indent="-228600" lvl="0" marL="228600" rtl="0" algn="just">
              <a:lnSpc>
                <a:spcPct val="100000"/>
              </a:lnSpc>
              <a:spcBef>
                <a:spcPts val="1000"/>
              </a:spcBef>
              <a:spcAft>
                <a:spcPts val="0"/>
              </a:spcAft>
              <a:buClr>
                <a:schemeClr val="lt1"/>
              </a:buClr>
              <a:buSzPts val="1800"/>
              <a:buNone/>
            </a:pPr>
            <a:r>
              <a:rPr lang="fr-FR" sz="1200"/>
              <a:t>     Children make their logbook of food where they draw and write down what they like and dream of regarding food.</a:t>
            </a:r>
            <a:endParaRPr b="0" sz="1200"/>
          </a:p>
          <a:p>
            <a:pPr indent="-228600" lvl="0" marL="228600" rtl="0" algn="just">
              <a:lnSpc>
                <a:spcPct val="100000"/>
              </a:lnSpc>
              <a:spcBef>
                <a:spcPts val="1000"/>
              </a:spcBef>
              <a:spcAft>
                <a:spcPts val="0"/>
              </a:spcAft>
              <a:buClr>
                <a:schemeClr val="lt1"/>
              </a:buClr>
              <a:buSzPts val="1800"/>
              <a:buNone/>
            </a:pPr>
            <a:r>
              <a:t/>
            </a:r>
            <a:endParaRPr b="1" sz="1200"/>
          </a:p>
          <a:p>
            <a:pPr indent="-228600" lvl="0" marL="228600" rtl="0" algn="just">
              <a:lnSpc>
                <a:spcPct val="100000"/>
              </a:lnSpc>
              <a:spcBef>
                <a:spcPts val="1000"/>
              </a:spcBef>
              <a:spcAft>
                <a:spcPts val="0"/>
              </a:spcAft>
              <a:buClr>
                <a:schemeClr val="lt1"/>
              </a:buClr>
              <a:buSzPts val="1800"/>
              <a:buNone/>
            </a:pPr>
            <a:r>
              <a:rPr b="1" lang="fr-FR" sz="1200"/>
              <a:t>       Second Phase Imagination, Food Supply &amp; Cooking Practice</a:t>
            </a:r>
            <a:endParaRPr sz="1200"/>
          </a:p>
          <a:p>
            <a:pPr indent="-228600" lvl="0" marL="228600" rtl="0" algn="just">
              <a:lnSpc>
                <a:spcPct val="100000"/>
              </a:lnSpc>
              <a:spcBef>
                <a:spcPts val="1000"/>
              </a:spcBef>
              <a:spcAft>
                <a:spcPts val="0"/>
              </a:spcAft>
              <a:buClr>
                <a:schemeClr val="lt1"/>
              </a:buClr>
              <a:buSzPts val="1800"/>
              <a:buNone/>
            </a:pPr>
            <a:r>
              <a:rPr b="0" lang="fr-FR" sz="1200"/>
              <a:t>  </a:t>
            </a:r>
            <a:r>
              <a:rPr lang="fr-FR" sz="1200"/>
              <a:t>  </a:t>
            </a:r>
            <a:r>
              <a:rPr b="0" lang="fr-FR" sz="1200"/>
              <a:t> The second phase focuses and addresses the notions of food processing through practice, and children’s understanding of the ways in which food is cut up and cooked.</a:t>
            </a:r>
            <a:endParaRPr sz="1200"/>
          </a:p>
          <a:p>
            <a:pPr indent="-228600" lvl="0" marL="228600" rtl="0" algn="just">
              <a:lnSpc>
                <a:spcPct val="100000"/>
              </a:lnSpc>
              <a:spcBef>
                <a:spcPts val="1000"/>
              </a:spcBef>
              <a:spcAft>
                <a:spcPts val="0"/>
              </a:spcAft>
              <a:buClr>
                <a:schemeClr val="lt1"/>
              </a:buClr>
              <a:buSzPts val="1800"/>
              <a:buNone/>
            </a:pPr>
            <a:r>
              <a:t/>
            </a:r>
            <a:endParaRPr b="0" sz="1200"/>
          </a:p>
          <a:p>
            <a:pPr indent="-228600" lvl="0" marL="228600" rtl="0" algn="just">
              <a:lnSpc>
                <a:spcPct val="100000"/>
              </a:lnSpc>
              <a:spcBef>
                <a:spcPts val="1000"/>
              </a:spcBef>
              <a:spcAft>
                <a:spcPts val="0"/>
              </a:spcAft>
              <a:buClr>
                <a:schemeClr val="lt1"/>
              </a:buClr>
              <a:buSzPts val="1800"/>
              <a:buNone/>
            </a:pPr>
            <a:r>
              <a:rPr b="1" lang="fr-FR" sz="1200"/>
              <a:t>       Third Phase Understanding cultures</a:t>
            </a:r>
            <a:endParaRPr sz="1200"/>
          </a:p>
          <a:p>
            <a:pPr indent="-228600" lvl="0" marL="228600" rtl="0" algn="just">
              <a:lnSpc>
                <a:spcPct val="100000"/>
              </a:lnSpc>
              <a:spcBef>
                <a:spcPts val="1000"/>
              </a:spcBef>
              <a:spcAft>
                <a:spcPts val="0"/>
              </a:spcAft>
              <a:buClr>
                <a:schemeClr val="lt1"/>
              </a:buClr>
              <a:buSzPts val="1800"/>
              <a:buNone/>
            </a:pPr>
            <a:r>
              <a:rPr b="0" lang="fr-FR" sz="1200"/>
              <a:t>  The third exchange focuses on “understanding”cultures and habits and also the importance of gathering around a meal</a:t>
            </a:r>
            <a:r>
              <a:rPr lang="fr-FR" sz="1200"/>
              <a:t> </a:t>
            </a:r>
            <a:endParaRPr sz="1200"/>
          </a:p>
        </p:txBody>
      </p:sp>
      <p:sp>
        <p:nvSpPr>
          <p:cNvPr id="250" name="Google Shape;250;p9"/>
          <p:cNvSpPr txBox="1"/>
          <p:nvPr>
            <p:ph idx="3" type="body"/>
          </p:nvPr>
        </p:nvSpPr>
        <p:spPr>
          <a:xfrm>
            <a:off x="6758909" y="517792"/>
            <a:ext cx="4757375" cy="794083"/>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B6E6"/>
              </a:buClr>
              <a:buSzPts val="3600"/>
              <a:buNone/>
            </a:pPr>
            <a:r>
              <a:rPr lang="fr-FR" sz="2400"/>
              <a:t>Techniques of Day One</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2022-05-09T10:29:33Z</dcterms:created>
  <dc:creator>Gillian Keane</dc:creator>
</cp:coreProperties>
</file>