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IxBxkhXbdbqpDvkPdA4HFhBAD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Light-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1f600301e_0_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a1f600301e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1"/>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1"/>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1"/>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1"/>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1"/>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1"/>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1"/>
          <p:cNvSpPr/>
          <p:nvPr>
            <p:ph idx="4" type="pic"/>
          </p:nvPr>
        </p:nvSpPr>
        <p:spPr>
          <a:xfrm>
            <a:off x="5718875" y="423474"/>
            <a:ext cx="5982506" cy="4551482"/>
          </a:xfrm>
          <a:prstGeom prst="rect">
            <a:avLst/>
          </a:prstGeom>
          <a:solidFill>
            <a:srgbClr val="F2F2F2"/>
          </a:solidFill>
          <a:ln>
            <a:noFill/>
          </a:ln>
        </p:spPr>
      </p:sp>
      <p:pic>
        <p:nvPicPr>
          <p:cNvPr id="21" name="Google Shape;21;p21"/>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1"/>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1"/>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3" name="Shape 123"/>
        <p:cNvGrpSpPr/>
        <p:nvPr/>
      </p:nvGrpSpPr>
      <p:grpSpPr>
        <a:xfrm>
          <a:off x="0" y="0"/>
          <a:ext cx="0" cy="0"/>
          <a:chOff x="0" y="0"/>
          <a:chExt cx="0" cy="0"/>
        </a:xfrm>
      </p:grpSpPr>
      <p:sp>
        <p:nvSpPr>
          <p:cNvPr id="124" name="Google Shape;124;p30"/>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0"/>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0"/>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0"/>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30"/>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0"/>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0"/>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0"/>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0"/>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0"/>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5" name="Google Shape;135;p30"/>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0"/>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30"/>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8" name="Google Shape;138;p30"/>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9" name="Shape 139"/>
        <p:cNvGrpSpPr/>
        <p:nvPr/>
      </p:nvGrpSpPr>
      <p:grpSpPr>
        <a:xfrm>
          <a:off x="0" y="0"/>
          <a:ext cx="0" cy="0"/>
          <a:chOff x="0" y="0"/>
          <a:chExt cx="0" cy="0"/>
        </a:xfrm>
      </p:grpSpPr>
      <p:sp>
        <p:nvSpPr>
          <p:cNvPr id="140" name="Google Shape;140;p31"/>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31"/>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31"/>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3" name="Google Shape;143;p31"/>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4" name="Shape 144"/>
        <p:cNvGrpSpPr/>
        <p:nvPr/>
      </p:nvGrpSpPr>
      <p:grpSpPr>
        <a:xfrm>
          <a:off x="0" y="0"/>
          <a:ext cx="0" cy="0"/>
          <a:chOff x="0" y="0"/>
          <a:chExt cx="0" cy="0"/>
        </a:xfrm>
      </p:grpSpPr>
      <p:sp>
        <p:nvSpPr>
          <p:cNvPr id="145" name="Google Shape;145;p32"/>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32"/>
          <p:cNvSpPr/>
          <p:nvPr>
            <p:ph idx="2" type="pic"/>
          </p:nvPr>
        </p:nvSpPr>
        <p:spPr>
          <a:xfrm>
            <a:off x="0" y="0"/>
            <a:ext cx="12192000" cy="6858000"/>
          </a:xfrm>
          <a:prstGeom prst="rect">
            <a:avLst/>
          </a:prstGeom>
          <a:solidFill>
            <a:srgbClr val="F2F2F2"/>
          </a:solidFill>
          <a:ln>
            <a:noFill/>
          </a:ln>
        </p:spPr>
      </p:sp>
      <p:pic>
        <p:nvPicPr>
          <p:cNvPr id="147" name="Google Shape;147;p32"/>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8" name="Google Shape;148;p32"/>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9" name="Shape 149"/>
        <p:cNvGrpSpPr/>
        <p:nvPr/>
      </p:nvGrpSpPr>
      <p:grpSpPr>
        <a:xfrm>
          <a:off x="0" y="0"/>
          <a:ext cx="0" cy="0"/>
          <a:chOff x="0" y="0"/>
          <a:chExt cx="0" cy="0"/>
        </a:xfrm>
      </p:grpSpPr>
      <p:sp>
        <p:nvSpPr>
          <p:cNvPr id="150" name="Google Shape;150;p33"/>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3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3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3" name="Shape 153"/>
        <p:cNvGrpSpPr/>
        <p:nvPr/>
      </p:nvGrpSpPr>
      <p:grpSpPr>
        <a:xfrm>
          <a:off x="0" y="0"/>
          <a:ext cx="0" cy="0"/>
          <a:chOff x="0" y="0"/>
          <a:chExt cx="0" cy="0"/>
        </a:xfrm>
      </p:grpSpPr>
      <p:sp>
        <p:nvSpPr>
          <p:cNvPr id="154" name="Google Shape;154;p34"/>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34"/>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34"/>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4"/>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4"/>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34"/>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0" name="Shape 160"/>
        <p:cNvGrpSpPr/>
        <p:nvPr/>
      </p:nvGrpSpPr>
      <p:grpSpPr>
        <a:xfrm>
          <a:off x="0" y="0"/>
          <a:ext cx="0" cy="0"/>
          <a:chOff x="0" y="0"/>
          <a:chExt cx="0" cy="0"/>
        </a:xfrm>
      </p:grpSpPr>
      <p:sp>
        <p:nvSpPr>
          <p:cNvPr id="161" name="Google Shape;161;p35"/>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35"/>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5"/>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4" name="Google Shape;164;p35"/>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5" name="Google Shape;165;p35"/>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6" name="Google Shape;166;p35"/>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6"/>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6"/>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6"/>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6"/>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6"/>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2"/>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2"/>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2"/>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2"/>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2"/>
          <p:cNvSpPr/>
          <p:nvPr>
            <p:ph idx="4" type="pic"/>
          </p:nvPr>
        </p:nvSpPr>
        <p:spPr>
          <a:xfrm>
            <a:off x="-126342" y="0"/>
            <a:ext cx="3669321" cy="6858000"/>
          </a:xfrm>
          <a:prstGeom prst="rect">
            <a:avLst/>
          </a:prstGeom>
          <a:solidFill>
            <a:srgbClr val="D8D8D8"/>
          </a:solidFill>
          <a:ln>
            <a:noFill/>
          </a:ln>
        </p:spPr>
      </p:sp>
      <p:sp>
        <p:nvSpPr>
          <p:cNvPr id="31" name="Google Shape;31;p22"/>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2"/>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2"/>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2"/>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2"/>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2"/>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2"/>
          <p:cNvGrpSpPr/>
          <p:nvPr/>
        </p:nvGrpSpPr>
        <p:grpSpPr>
          <a:xfrm>
            <a:off x="4054159" y="721803"/>
            <a:ext cx="7578908" cy="5461417"/>
            <a:chOff x="4054159" y="721803"/>
            <a:chExt cx="7578908" cy="5461417"/>
          </a:xfrm>
        </p:grpSpPr>
        <p:grpSp>
          <p:nvGrpSpPr>
            <p:cNvPr id="38" name="Google Shape;38;p22"/>
            <p:cNvGrpSpPr/>
            <p:nvPr/>
          </p:nvGrpSpPr>
          <p:grpSpPr>
            <a:xfrm>
              <a:off x="4054161" y="721803"/>
              <a:ext cx="7547911" cy="1674487"/>
              <a:chOff x="4061909" y="1565906"/>
              <a:chExt cx="7547911" cy="1882781"/>
            </a:xfrm>
          </p:grpSpPr>
          <p:cxnSp>
            <p:nvCxnSpPr>
              <p:cNvPr id="39" name="Google Shape;39;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2"/>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2"/>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2"/>
            <p:cNvGrpSpPr/>
            <p:nvPr/>
          </p:nvGrpSpPr>
          <p:grpSpPr>
            <a:xfrm>
              <a:off x="4054160" y="2644936"/>
              <a:ext cx="7547911" cy="1674487"/>
              <a:chOff x="4061909" y="1565906"/>
              <a:chExt cx="7547911" cy="1882781"/>
            </a:xfrm>
          </p:grpSpPr>
          <p:cxnSp>
            <p:nvCxnSpPr>
              <p:cNvPr id="45" name="Google Shape;45;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2"/>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2"/>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2"/>
            <p:cNvGrpSpPr/>
            <p:nvPr/>
          </p:nvGrpSpPr>
          <p:grpSpPr>
            <a:xfrm>
              <a:off x="4069658" y="4508733"/>
              <a:ext cx="7547911" cy="1674487"/>
              <a:chOff x="4061909" y="1565906"/>
              <a:chExt cx="7547911" cy="1882781"/>
            </a:xfrm>
          </p:grpSpPr>
          <p:cxnSp>
            <p:nvCxnSpPr>
              <p:cNvPr id="51" name="Google Shape;51;p22"/>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2"/>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2"/>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2"/>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2"/>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3"/>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3"/>
          <p:cNvSpPr/>
          <p:nvPr>
            <p:ph idx="2" type="pic"/>
          </p:nvPr>
        </p:nvSpPr>
        <p:spPr>
          <a:xfrm>
            <a:off x="5888002" y="439730"/>
            <a:ext cx="5660531" cy="6045736"/>
          </a:xfrm>
          <a:prstGeom prst="rect">
            <a:avLst/>
          </a:prstGeom>
          <a:solidFill>
            <a:srgbClr val="F2F2F2"/>
          </a:solidFill>
          <a:ln>
            <a:noFill/>
          </a:ln>
        </p:spPr>
      </p:sp>
      <p:pic>
        <p:nvPicPr>
          <p:cNvPr id="59" name="Google Shape;59;p23"/>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3"/>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3"/>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4"/>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4"/>
          <p:cNvSpPr/>
          <p:nvPr>
            <p:ph idx="2" type="pic"/>
          </p:nvPr>
        </p:nvSpPr>
        <p:spPr>
          <a:xfrm>
            <a:off x="435469" y="406132"/>
            <a:ext cx="5660531" cy="6045736"/>
          </a:xfrm>
          <a:prstGeom prst="rect">
            <a:avLst/>
          </a:prstGeom>
          <a:solidFill>
            <a:srgbClr val="F2F2F2"/>
          </a:solidFill>
          <a:ln>
            <a:noFill/>
          </a:ln>
        </p:spPr>
      </p:sp>
      <p:pic>
        <p:nvPicPr>
          <p:cNvPr id="65" name="Google Shape;65;p24"/>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4"/>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4"/>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8" name="Shape 68"/>
        <p:cNvGrpSpPr/>
        <p:nvPr/>
      </p:nvGrpSpPr>
      <p:grpSpPr>
        <a:xfrm>
          <a:off x="0" y="0"/>
          <a:ext cx="0" cy="0"/>
          <a:chOff x="0" y="0"/>
          <a:chExt cx="0" cy="0"/>
        </a:xfrm>
      </p:grpSpPr>
      <p:sp>
        <p:nvSpPr>
          <p:cNvPr id="69" name="Google Shape;69;p25"/>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5"/>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5"/>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5"/>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25"/>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25"/>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 name="Google Shape;75;p25"/>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6" name="Google Shape;76;p25"/>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5"/>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5"/>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 name="Google Shape;80;p25"/>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1" name="Google Shape;81;p25"/>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2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5"/>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25"/>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25"/>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6" name="Google Shape;86;p25"/>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2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25"/>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9" name="Google Shape;89;p25"/>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25"/>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1" name="Google Shape;91;p25"/>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2" name="Google Shape;92;p25"/>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5"/>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5"/>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5"/>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6" name="Shape 96"/>
        <p:cNvGrpSpPr/>
        <p:nvPr/>
      </p:nvGrpSpPr>
      <p:grpSpPr>
        <a:xfrm>
          <a:off x="0" y="0"/>
          <a:ext cx="0" cy="0"/>
          <a:chOff x="0" y="0"/>
          <a:chExt cx="0" cy="0"/>
        </a:xfrm>
      </p:grpSpPr>
      <p:sp>
        <p:nvSpPr>
          <p:cNvPr id="97" name="Google Shape;97;p26"/>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6"/>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 name="Google Shape;99;p2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0" name="Google Shape;100;p26"/>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2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3" name="Shape 103"/>
        <p:cNvGrpSpPr/>
        <p:nvPr/>
      </p:nvGrpSpPr>
      <p:grpSpPr>
        <a:xfrm>
          <a:off x="0" y="0"/>
          <a:ext cx="0" cy="0"/>
          <a:chOff x="0" y="0"/>
          <a:chExt cx="0" cy="0"/>
        </a:xfrm>
      </p:grpSpPr>
      <p:sp>
        <p:nvSpPr>
          <p:cNvPr id="104" name="Google Shape;104;p27"/>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27"/>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6" name="Google Shape;106;p27"/>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7"/>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7"/>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9" name="Google Shape;109;p27"/>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 name="Google Shape;110;p27"/>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1" name="Google Shape;111;p27"/>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2" name="Shape 112"/>
        <p:cNvGrpSpPr/>
        <p:nvPr/>
      </p:nvGrpSpPr>
      <p:grpSpPr>
        <a:xfrm>
          <a:off x="0" y="0"/>
          <a:ext cx="0" cy="0"/>
          <a:chOff x="0" y="0"/>
          <a:chExt cx="0" cy="0"/>
        </a:xfrm>
      </p:grpSpPr>
      <p:sp>
        <p:nvSpPr>
          <p:cNvPr id="113" name="Google Shape;113;p28"/>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5" name="Google Shape;115;p2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6" name="Google Shape;116;p2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7" name="Google Shape;117;p2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8" name="Google Shape;118;p2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9" name="Google Shape;119;p2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0" name="Google Shape;120;p2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1" name="Shape 121"/>
        <p:cNvGrpSpPr/>
        <p:nvPr/>
      </p:nvGrpSpPr>
      <p:grpSpPr>
        <a:xfrm>
          <a:off x="0" y="0"/>
          <a:ext cx="0" cy="0"/>
          <a:chOff x="0" y="0"/>
          <a:chExt cx="0" cy="0"/>
        </a:xfrm>
      </p:grpSpPr>
      <p:sp>
        <p:nvSpPr>
          <p:cNvPr id="122" name="Google Shape;122;p29"/>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20"/>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alameo.com/read/001480121cb4f78e64c68"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ordeaux.fr/p152867/defi-10-jours-sans-ecran" TargetMode="External"/><Relationship Id="rId4" Type="http://schemas.openxmlformats.org/officeDocument/2006/relationships/hyperlink" Target="https://10jourssansecrans.org/en/page/2/?et_b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9"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slide" Target="/ppt/slides/slide8.xml"/><Relationship Id="rId7" Type="http://schemas.openxmlformats.org/officeDocument/2006/relationships/slide" Target="/ppt/slides/slide18.xml"/><Relationship Id="rId8" Type="http://schemas.openxmlformats.org/officeDocument/2006/relationships/slide" Target="/ppt/slid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334225" y="4373696"/>
            <a:ext cx="5335200" cy="1237604"/>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b="1" lang="fr-FR" sz="2400"/>
              <a:t>Module 6 – Screen Free life for a better health </a:t>
            </a:r>
            <a:endParaRPr b="1" sz="2400"/>
          </a:p>
        </p:txBody>
      </p:sp>
      <p:sp>
        <p:nvSpPr>
          <p:cNvPr id="179" name="Google Shape;179;p1"/>
          <p:cNvSpPr txBox="1"/>
          <p:nvPr>
            <p:ph idx="2" type="body"/>
          </p:nvPr>
        </p:nvSpPr>
        <p:spPr>
          <a:xfrm>
            <a:off x="334225" y="3084722"/>
            <a:ext cx="4742400" cy="49575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Training Course: Surviving digital</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pic>
        <p:nvPicPr>
          <p:cNvPr id="181" name="Google Shape;181;p1"/>
          <p:cNvPicPr preferRelativeResize="0"/>
          <p:nvPr/>
        </p:nvPicPr>
        <p:blipFill rotWithShape="1">
          <a:blip r:embed="rId3">
            <a:alphaModFix/>
          </a:blip>
          <a:srcRect b="0" l="0" r="0" t="0"/>
          <a:stretch/>
        </p:blipFill>
        <p:spPr>
          <a:xfrm>
            <a:off x="5514175" y="786725"/>
            <a:ext cx="6376826" cy="3586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idx="1" type="body"/>
          </p:nvPr>
        </p:nvSpPr>
        <p:spPr>
          <a:xfrm>
            <a:off x="133950" y="1204600"/>
            <a:ext cx="5660700" cy="42435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just">
              <a:lnSpc>
                <a:spcPct val="100000"/>
              </a:lnSpc>
              <a:spcBef>
                <a:spcPts val="2300"/>
              </a:spcBef>
              <a:spcAft>
                <a:spcPts val="0"/>
              </a:spcAft>
              <a:buClr>
                <a:schemeClr val="lt1"/>
              </a:buClr>
              <a:buSzPts val="1800"/>
              <a:buNone/>
            </a:pPr>
            <a:r>
              <a:rPr lang="fr-FR" sz="1200"/>
              <a:t>     An exhibition of these pictures can serve as a platform for parents to engage with the subject matter more deeply. Viewing the photographs collectively can create a powerful visual impact, evoking emotions and prompting reflection. The exhibition can be accompanied by informative materials, including statistics, research findings, and expert opinions on the negative effects of screen overexposure. This supplementary information can further support the visual messages and provide a more comprehensive understanding of the issue.</a:t>
            </a:r>
            <a:endParaRPr sz="1200"/>
          </a:p>
          <a:p>
            <a:pPr indent="-228600" lvl="0" marL="228600" rtl="0" algn="just">
              <a:lnSpc>
                <a:spcPct val="100000"/>
              </a:lnSpc>
              <a:spcBef>
                <a:spcPts val="2300"/>
              </a:spcBef>
              <a:spcAft>
                <a:spcPts val="0"/>
              </a:spcAft>
              <a:buClr>
                <a:schemeClr val="lt1"/>
              </a:buClr>
              <a:buSzPts val="1800"/>
              <a:buNone/>
            </a:pPr>
            <a:r>
              <a:rPr lang="fr-FR" sz="1200"/>
              <a:t>    The exhibition can also be complemented with interactive components, such as guided discussions, workshops, or panel discussions. These activities can encourage parents to share their experiences, concerns, and insights regarding screen use and its impact on their children. It can provide a safe space for open dialogue, allowing parents to learn from each other, exchange perspectives, and explore alternative strategies for managing screen time.</a:t>
            </a:r>
            <a:endParaRPr sz="1200"/>
          </a:p>
        </p:txBody>
      </p:sp>
      <p:sp>
        <p:nvSpPr>
          <p:cNvPr id="258" name="Google Shape;258;p10"/>
          <p:cNvSpPr txBox="1"/>
          <p:nvPr>
            <p:ph idx="3" type="body"/>
          </p:nvPr>
        </p:nvSpPr>
        <p:spPr>
          <a:xfrm>
            <a:off x="451318" y="372534"/>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Photo-langage technique</a:t>
            </a:r>
            <a:endParaRPr sz="2400"/>
          </a:p>
        </p:txBody>
      </p:sp>
      <p:pic>
        <p:nvPicPr>
          <p:cNvPr id="259" name="Google Shape;259;p10"/>
          <p:cNvPicPr preferRelativeResize="0"/>
          <p:nvPr>
            <p:ph idx="2" type="pic"/>
          </p:nvPr>
        </p:nvPicPr>
        <p:blipFill rotWithShape="1">
          <a:blip r:embed="rId3">
            <a:alphaModFix/>
          </a:blip>
          <a:srcRect b="0" l="18785" r="18785" t="0"/>
          <a:stretch/>
        </p:blipFill>
        <p:spPr>
          <a:xfrm>
            <a:off x="6205733" y="517789"/>
            <a:ext cx="5660531" cy="6045736"/>
          </a:xfrm>
          <a:prstGeom prst="rect">
            <a:avLst/>
          </a:prstGeom>
          <a:solidFill>
            <a:srgbClr val="F2F2F2"/>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ph idx="1" type="body"/>
          </p:nvPr>
        </p:nvSpPr>
        <p:spPr>
          <a:xfrm>
            <a:off x="6461150" y="1718950"/>
            <a:ext cx="5489400" cy="4101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4BAA2"/>
              </a:buClr>
              <a:buSzPts val="2400"/>
              <a:buNone/>
            </a:pPr>
            <a:r>
              <a:rPr b="1" lang="fr-FR" sz="1200">
                <a:solidFill>
                  <a:srgbClr val="24BAA2"/>
                </a:solidFill>
              </a:rPr>
              <a:t>    Case study 1: </a:t>
            </a:r>
            <a:r>
              <a:rPr lang="fr-FR" sz="1200"/>
              <a:t>Zero Screen</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Target Group</a:t>
            </a:r>
            <a:r>
              <a:rPr lang="fr-FR" sz="1200">
                <a:latin typeface="Calibri"/>
                <a:ea typeface="Calibri"/>
                <a:cs typeface="Calibri"/>
                <a:sym typeface="Calibri"/>
              </a:rPr>
              <a:t>: Parents  and caregivers of young children (toddlers and preschoolers) </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Objectives</a:t>
            </a:r>
            <a:r>
              <a:rPr lang="fr-FR" sz="1200">
                <a:latin typeface="Calibri"/>
                <a:ea typeface="Calibri"/>
                <a:cs typeface="Calibri"/>
                <a:sym typeface="Calibri"/>
              </a:rPr>
              <a:t>: raise awareness among parents and caregivers about the potential negative impacts of excessive screen exposure on young children.</a:t>
            </a:r>
            <a:endParaRPr sz="1200"/>
          </a:p>
          <a:p>
            <a:pPr indent="-228600" lvl="0" marL="228600" rtl="0" algn="just">
              <a:lnSpc>
                <a:spcPct val="100000"/>
              </a:lnSpc>
              <a:spcBef>
                <a:spcPts val="1000"/>
              </a:spcBef>
              <a:spcAft>
                <a:spcPts val="0"/>
              </a:spcAft>
              <a:buClr>
                <a:schemeClr val="lt1"/>
              </a:buClr>
              <a:buSzPts val="1800"/>
              <a:buNone/>
            </a:pPr>
            <a:r>
              <a:rPr lang="fr-FR" sz="1200">
                <a:latin typeface="Calibri"/>
                <a:ea typeface="Calibri"/>
                <a:cs typeface="Calibri"/>
                <a:sym typeface="Calibri"/>
              </a:rPr>
              <a:t>    The project emphasizes the importance of creating a screen-free environment for children aged 0 to 6 years old and encourages alternative activities that promote healthy development. </a:t>
            </a:r>
            <a:endParaRPr sz="1200"/>
          </a:p>
          <a:p>
            <a:pPr indent="-228600" lvl="0" marL="228600" rtl="0" algn="just">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The project provides information, resources, and support to parents and caregivers through various channels, including workshops, conferences, online materials, and collaborations with local organizations. </a:t>
            </a:r>
            <a:endParaRPr sz="1200"/>
          </a:p>
        </p:txBody>
      </p:sp>
      <p:sp>
        <p:nvSpPr>
          <p:cNvPr id="265" name="Google Shape;265;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Resources &amp; Case studies</a:t>
            </a:r>
            <a:endParaRPr sz="2400"/>
          </a:p>
        </p:txBody>
      </p:sp>
      <p:pic>
        <p:nvPicPr>
          <p:cNvPr id="266" name="Google Shape;266;p11"/>
          <p:cNvPicPr preferRelativeResize="0"/>
          <p:nvPr>
            <p:ph idx="2" type="pic"/>
          </p:nvPr>
        </p:nvPicPr>
        <p:blipFill rotWithShape="1">
          <a:blip r:embed="rId3">
            <a:alphaModFix/>
          </a:blip>
          <a:srcRect b="0" l="18785" r="18785" t="0"/>
          <a:stretch/>
        </p:blipFill>
        <p:spPr>
          <a:xfrm>
            <a:off x="435469" y="406132"/>
            <a:ext cx="5660531" cy="6045736"/>
          </a:xfrm>
          <a:prstGeom prst="rect">
            <a:avLst/>
          </a:prstGeom>
          <a:solidFill>
            <a:srgbClr val="F2F2F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idx="1" type="body"/>
          </p:nvPr>
        </p:nvSpPr>
        <p:spPr>
          <a:xfrm>
            <a:off x="272200" y="2083275"/>
            <a:ext cx="5644800" cy="3534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Impact/Results</a:t>
            </a:r>
            <a:r>
              <a:rPr b="1" lang="fr-FR" sz="1200">
                <a:solidFill>
                  <a:srgbClr val="24BAA2"/>
                </a:solidFill>
                <a:latin typeface="Calibri"/>
                <a:ea typeface="Calibri"/>
                <a:cs typeface="Calibri"/>
                <a:sym typeface="Calibri"/>
              </a:rPr>
              <a:t> </a:t>
            </a:r>
            <a:r>
              <a:rPr lang="fr-FR" sz="1200">
                <a:latin typeface="Calibri"/>
                <a:ea typeface="Calibri"/>
                <a:cs typeface="Calibri"/>
                <a:sym typeface="Calibri"/>
              </a:rPr>
              <a:t> :The project has had a significant impact on the community in Bordeaux. It has helped to increase awareness among parents and caregivers about the potential negative effects of excessive screen exposure on young children's development. Through workshops and resources, parents have gained knowledge and practical tools to limit screen time and engage their children in screen-free activities that support their cognitive, physical, and social-emotional growth. The project has also fostered a sense of community and collaboration among parents, creating a supportive network where they can share experiences, ideas, and challenges related to managing screen time.</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Online References:</a:t>
            </a:r>
            <a:endParaRPr sz="1200"/>
          </a:p>
          <a:p>
            <a:pPr indent="-228600" lvl="0" marL="228600" rtl="0" algn="just">
              <a:lnSpc>
                <a:spcPct val="100000"/>
              </a:lnSpc>
              <a:spcBef>
                <a:spcPts val="1000"/>
              </a:spcBef>
              <a:spcAft>
                <a:spcPts val="0"/>
              </a:spcAft>
              <a:buClr>
                <a:schemeClr val="lt1"/>
              </a:buClr>
              <a:buSzPts val="2000"/>
              <a:buNone/>
            </a:pPr>
            <a:r>
              <a:rPr lang="fr-FR" sz="1200"/>
              <a:t>      </a:t>
            </a:r>
            <a:r>
              <a:rPr lang="fr-FR" sz="1200">
                <a:latin typeface="Calibri"/>
                <a:ea typeface="Calibri"/>
                <a:cs typeface="Calibri"/>
                <a:sym typeface="Calibri"/>
              </a:rPr>
              <a:t>French parents guide : </a:t>
            </a:r>
            <a:r>
              <a:rPr lang="fr-FR" sz="1200" u="sng">
                <a:solidFill>
                  <a:schemeClr val="hlink"/>
                </a:solidFill>
                <a:latin typeface="Calibri"/>
                <a:ea typeface="Calibri"/>
                <a:cs typeface="Calibri"/>
                <a:sym typeface="Calibri"/>
                <a:hlinkClick r:id="rId3"/>
              </a:rPr>
              <a:t>Https://www.calameo.com/read/001480121cb4f78e64c68</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72" name="Google Shape;272;p12"/>
          <p:cNvSpPr txBox="1"/>
          <p:nvPr>
            <p:ph idx="3" type="body"/>
          </p:nvPr>
        </p:nvSpPr>
        <p:spPr>
          <a:xfrm>
            <a:off x="439275" y="406128"/>
            <a:ext cx="5644800" cy="72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Resources : Zero Screen Case study</a:t>
            </a:r>
            <a:endParaRPr sz="2400"/>
          </a:p>
        </p:txBody>
      </p:sp>
      <p:pic>
        <p:nvPicPr>
          <p:cNvPr id="273" name="Google Shape;273;p12"/>
          <p:cNvPicPr preferRelativeResize="0"/>
          <p:nvPr>
            <p:ph idx="2" type="pic"/>
          </p:nvPr>
        </p:nvPicPr>
        <p:blipFill rotWithShape="1">
          <a:blip r:embed="rId4">
            <a:alphaModFix/>
          </a:blip>
          <a:srcRect b="14405" l="0" r="0" t="14405"/>
          <a:stretch/>
        </p:blipFill>
        <p:spPr>
          <a:xfrm>
            <a:off x="6204920" y="406132"/>
            <a:ext cx="5547803" cy="6045736"/>
          </a:xfrm>
          <a:prstGeom prst="rect">
            <a:avLst/>
          </a:prstGeom>
          <a:solidFill>
            <a:srgbClr val="F2F2F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Une image contenant personne, habits, chaussures, plein air&#10;&#10;Description générée automatiquement" id="278" name="Google Shape;278;p13"/>
          <p:cNvPicPr preferRelativeResize="0"/>
          <p:nvPr/>
        </p:nvPicPr>
        <p:blipFill rotWithShape="1">
          <a:blip r:embed="rId3">
            <a:alphaModFix/>
          </a:blip>
          <a:srcRect b="0" l="5238" r="-822" t="0"/>
          <a:stretch/>
        </p:blipFill>
        <p:spPr>
          <a:xfrm>
            <a:off x="-4053" y="0"/>
            <a:ext cx="6100053" cy="3779681"/>
          </a:xfrm>
          <a:prstGeom prst="rect">
            <a:avLst/>
          </a:prstGeom>
          <a:noFill/>
          <a:ln>
            <a:noFill/>
          </a:ln>
        </p:spPr>
      </p:pic>
      <p:pic>
        <p:nvPicPr>
          <p:cNvPr descr="Une image contenant jeune enfant, personne, habits, garçon&#10;&#10;Description générée automatiquement" id="279" name="Google Shape;279;p13"/>
          <p:cNvPicPr preferRelativeResize="0"/>
          <p:nvPr/>
        </p:nvPicPr>
        <p:blipFill rotWithShape="1">
          <a:blip r:embed="rId4">
            <a:alphaModFix/>
          </a:blip>
          <a:srcRect b="0" l="0" r="884" t="0"/>
          <a:stretch/>
        </p:blipFill>
        <p:spPr>
          <a:xfrm>
            <a:off x="530883" y="3779681"/>
            <a:ext cx="5565117" cy="3078319"/>
          </a:xfrm>
          <a:prstGeom prst="rect">
            <a:avLst/>
          </a:prstGeom>
          <a:noFill/>
          <a:ln>
            <a:noFill/>
          </a:ln>
        </p:spPr>
      </p:pic>
      <p:sp>
        <p:nvSpPr>
          <p:cNvPr id="280" name="Google Shape;280;p13"/>
          <p:cNvSpPr txBox="1"/>
          <p:nvPr>
            <p:ph idx="1" type="body"/>
          </p:nvPr>
        </p:nvSpPr>
        <p:spPr>
          <a:xfrm>
            <a:off x="6385275" y="1397475"/>
            <a:ext cx="5565000" cy="4002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4BAA2"/>
              </a:buClr>
              <a:buSzPts val="2400"/>
              <a:buNone/>
            </a:pPr>
            <a:r>
              <a:rPr b="1" lang="fr-FR" sz="1200">
                <a:solidFill>
                  <a:srgbClr val="24BAA2"/>
                </a:solidFill>
              </a:rPr>
              <a:t>           Case study 2: </a:t>
            </a:r>
            <a:r>
              <a:rPr lang="fr-FR" sz="1200"/>
              <a:t>10 days Screen-Free challenge</a:t>
            </a:r>
            <a:endParaRPr sz="1200"/>
          </a:p>
          <a:p>
            <a:pPr indent="-228600" lvl="0" marL="228600" rtl="0" algn="just">
              <a:lnSpc>
                <a:spcPct val="100000"/>
              </a:lnSpc>
              <a:spcBef>
                <a:spcPts val="1000"/>
              </a:spcBef>
              <a:spcAft>
                <a:spcPts val="0"/>
              </a:spcAft>
              <a:buClr>
                <a:srgbClr val="24BAA2"/>
              </a:buClr>
              <a:buSzPts val="2400"/>
              <a:buNone/>
            </a:pPr>
            <a:r>
              <a:rPr b="1" lang="fr-FR" sz="1200">
                <a:solidFill>
                  <a:srgbClr val="24BAA2"/>
                </a:solidFill>
              </a:rPr>
              <a:t>           Target Group</a:t>
            </a:r>
            <a:r>
              <a:rPr lang="fr-FR" sz="1200">
                <a:latin typeface="Calibri"/>
                <a:ea typeface="Calibri"/>
                <a:cs typeface="Calibri"/>
                <a:sym typeface="Calibri"/>
              </a:rPr>
              <a:t>: children, parents, and professionals</a:t>
            </a:r>
            <a:endParaRPr sz="1200">
              <a:latin typeface="Calibri"/>
              <a:ea typeface="Calibri"/>
              <a:cs typeface="Calibri"/>
              <a:sym typeface="Calibri"/>
            </a:endParaRPr>
          </a:p>
          <a:p>
            <a:pPr indent="-228600" lvl="0" marL="228600" rtl="0" algn="just">
              <a:lnSpc>
                <a:spcPct val="100000"/>
              </a:lnSpc>
              <a:spcBef>
                <a:spcPts val="1500"/>
              </a:spcBef>
              <a:spcAft>
                <a:spcPts val="0"/>
              </a:spcAft>
              <a:buClr>
                <a:srgbClr val="24BAA2"/>
              </a:buClr>
              <a:buSzPts val="2400"/>
              <a:buNone/>
            </a:pPr>
            <a:r>
              <a:rPr b="1" lang="fr-FR" sz="1200">
                <a:solidFill>
                  <a:srgbClr val="24BAA2"/>
                </a:solidFill>
              </a:rPr>
              <a:t>           Objectives</a:t>
            </a:r>
            <a:r>
              <a:rPr lang="fr-FR" sz="1200">
                <a:latin typeface="Calibri"/>
                <a:ea typeface="Calibri"/>
                <a:cs typeface="Calibri"/>
                <a:sym typeface="Calibri"/>
              </a:rPr>
              <a:t>:</a:t>
            </a:r>
            <a:endParaRPr sz="1200"/>
          </a:p>
          <a:p>
            <a:pPr indent="-304800" lvl="0" marL="342900" rtl="0" algn="just">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Raising awareness: Educating children, parents, and professionals about the effects of excessive screen time on various aspects of development, such as language, communication, motor skills, and problem-solving.</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Behavior change: Encouraging participants to reduce recreational screen time and engage in alternative activities, such as playing outdoors, cultural activities, and crafts.</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Collaboration: Creating a collective experience and fostering collaboration among participants, including schools, families, and professionals, to support each other in implementing the challenge and sharing ideas and resources.</a:t>
            </a:r>
            <a:endParaRPr sz="1200">
              <a:latin typeface="Times New Roman"/>
              <a:ea typeface="Times New Roman"/>
              <a:cs typeface="Times New Roman"/>
              <a:sym typeface="Times New Roman"/>
            </a:endParaRPr>
          </a:p>
          <a:p>
            <a:pPr indent="-228600" lvl="0" marL="228600" rtl="0" algn="l">
              <a:lnSpc>
                <a:spcPct val="90000"/>
              </a:lnSpc>
              <a:spcBef>
                <a:spcPts val="15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1" name="Google Shape;281;p13"/>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Resources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Impact/Results</a:t>
            </a:r>
            <a:r>
              <a:rPr b="1" lang="fr-FR" sz="1200">
                <a:solidFill>
                  <a:srgbClr val="24BAA2"/>
                </a:solidFill>
                <a:latin typeface="Calibri"/>
                <a:ea typeface="Calibri"/>
                <a:cs typeface="Calibri"/>
                <a:sym typeface="Calibri"/>
              </a:rPr>
              <a:t> </a:t>
            </a:r>
            <a:r>
              <a:rPr lang="fr-FR" sz="1200">
                <a:latin typeface="Calibri"/>
                <a:ea typeface="Calibri"/>
                <a:cs typeface="Calibri"/>
                <a:sym typeface="Calibri"/>
              </a:rPr>
              <a:t> :By engaging in alternative activities, participants have experienced the benefits of reduced screen use, such as improved communication, increased physical activity, and enhanced family interactions</a:t>
            </a:r>
            <a:endParaRPr sz="1200">
              <a:latin typeface="Calibri"/>
              <a:ea typeface="Calibri"/>
              <a:cs typeface="Calibri"/>
              <a:sym typeface="Calibri"/>
            </a:endParaRPr>
          </a:p>
          <a:p>
            <a:pPr indent="-228600" lvl="0" marL="228600" rtl="0" algn="just">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The 10-Day Screen-Free Challenge, initiated in 2003 by Quebec's Jacques Brodeur, has proved its worth in France, and the trial run in Bordeaux in 2019 and 2022 has confirmed the added value of this initiative.</a:t>
            </a:r>
            <a:endParaRPr sz="1200"/>
          </a:p>
          <a:p>
            <a:pPr indent="-228600" lvl="0" marL="228600" rtl="0" algn="just">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The partners and parents who took part in the challenge are unanimous: the ten screen-free days help to better delineate the boundary between screens that provide services and those that enslave. And the benefits in terms of school climate, sleep and closer family ties are real. 70% of teachers ready to repeat the experiment.</a:t>
            </a:r>
            <a:endParaRPr sz="1200"/>
          </a:p>
          <a:p>
            <a:pPr indent="-228600" lvl="0" marL="228600" rtl="0" algn="just">
              <a:lnSpc>
                <a:spcPct val="100000"/>
              </a:lnSpc>
              <a:spcBef>
                <a:spcPts val="1000"/>
              </a:spcBef>
              <a:spcAft>
                <a:spcPts val="0"/>
              </a:spcAft>
              <a:buClr>
                <a:schemeClr val="lt1"/>
              </a:buClr>
              <a:buSzPts val="1800"/>
              <a:buNone/>
            </a:pPr>
            <a:r>
              <a:rPr lang="fr-FR" sz="1200"/>
              <a:t>     </a:t>
            </a:r>
            <a:r>
              <a:rPr lang="fr-FR" sz="1200">
                <a:latin typeface="Calibri"/>
                <a:ea typeface="Calibri"/>
                <a:cs typeface="Calibri"/>
                <a:sym typeface="Calibri"/>
              </a:rPr>
              <a:t>The challenge puts the spotlight back on simple, fun activities to maintain physical activity, reduce sedentary screen time and preserve sleep time and quality.</a:t>
            </a:r>
            <a:endParaRPr sz="1200"/>
          </a:p>
          <a:p>
            <a:pPr indent="-228600" lvl="0" marL="228600" rtl="0" algn="l">
              <a:lnSpc>
                <a:spcPct val="90000"/>
              </a:lnSpc>
              <a:spcBef>
                <a:spcPts val="10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87" name="Google Shape;287;p14"/>
          <p:cNvSpPr txBox="1"/>
          <p:nvPr>
            <p:ph idx="3" type="body"/>
          </p:nvPr>
        </p:nvSpPr>
        <p:spPr>
          <a:xfrm>
            <a:off x="439275" y="475928"/>
            <a:ext cx="5644800" cy="6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Resources : 10 days Screen- Free Challenge Case study</a:t>
            </a:r>
            <a:endParaRPr sz="2400"/>
          </a:p>
        </p:txBody>
      </p:sp>
      <p:sp>
        <p:nvSpPr>
          <p:cNvPr id="288" name="Google Shape;288;p14"/>
          <p:cNvSpPr txBox="1"/>
          <p:nvPr/>
        </p:nvSpPr>
        <p:spPr>
          <a:xfrm>
            <a:off x="6600275" y="1598122"/>
            <a:ext cx="5333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24BAA2"/>
                </a:solidFill>
                <a:latin typeface="Calibri"/>
                <a:ea typeface="Calibri"/>
                <a:cs typeface="Calibri"/>
                <a:sym typeface="Calibri"/>
              </a:rPr>
              <a:t>RESULTS in Bordeaux:</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In 2022, a survey of children showed very positive results: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40% slept better</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85% spent more time playing and chatting with their families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86% reduced their screen time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In 2019, in a survey of parents 2 months after the challenge, 75% of parents said their child's screen consumption had decreased.</a:t>
            </a:r>
            <a:endParaRPr b="0" i="0" sz="1200" u="none" cap="none" strike="noStrike">
              <a:solidFill>
                <a:srgbClr val="000000"/>
              </a:solidFill>
              <a:latin typeface="Calibri"/>
              <a:ea typeface="Calibri"/>
              <a:cs typeface="Calibri"/>
              <a:sym typeface="Calibri"/>
            </a:endParaRPr>
          </a:p>
        </p:txBody>
      </p:sp>
      <p:sp>
        <p:nvSpPr>
          <p:cNvPr id="289" name="Google Shape;289;p14"/>
          <p:cNvSpPr txBox="1"/>
          <p:nvPr/>
        </p:nvSpPr>
        <p:spPr>
          <a:xfrm>
            <a:off x="6685500" y="4012096"/>
            <a:ext cx="5163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 </a:t>
            </a:r>
            <a:r>
              <a:rPr b="1" i="0" lang="fr-FR" sz="1200" u="none" cap="none" strike="noStrike">
                <a:solidFill>
                  <a:srgbClr val="24BAA2"/>
                </a:solidFill>
                <a:latin typeface="Calibri"/>
                <a:ea typeface="Calibri"/>
                <a:cs typeface="Calibri"/>
                <a:sym typeface="Calibri"/>
              </a:rPr>
              <a:t>Online References:</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French : </a:t>
            </a:r>
            <a:r>
              <a:rPr b="0" i="0" lang="fr-FR"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https://www.bordeaux.fr/p152867/defi-10-jours-sans-ecran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English</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fr-FR"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https://10jourssansecrans.org/en/page/2/?et_blog</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5"/>
          <p:cNvSpPr txBox="1"/>
          <p:nvPr>
            <p:ph idx="1" type="body"/>
          </p:nvPr>
        </p:nvSpPr>
        <p:spPr>
          <a:xfrm>
            <a:off x="121550" y="1397475"/>
            <a:ext cx="6009900" cy="3801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Estimated Duration: </a:t>
            </a:r>
            <a:r>
              <a:rPr lang="fr-FR" sz="1200">
                <a:latin typeface="Calibri"/>
                <a:ea typeface="Calibri"/>
                <a:cs typeface="Calibri"/>
                <a:sym typeface="Calibri"/>
              </a:rPr>
              <a:t>10 days Materials Needed: Gridded points sheet (provided as a PDF download), access to online communication platform for participants to record their progress and interact with each other.</a:t>
            </a:r>
            <a:endParaRPr sz="1200"/>
          </a:p>
          <a:p>
            <a:pPr indent="-228600" lvl="0" marL="228600" rtl="0" algn="just">
              <a:lnSpc>
                <a:spcPct val="100000"/>
              </a:lnSpc>
              <a:spcBef>
                <a:spcPts val="1500"/>
              </a:spcBef>
              <a:spcAft>
                <a:spcPts val="0"/>
              </a:spcAft>
              <a:buClr>
                <a:srgbClr val="24BAA2"/>
              </a:buClr>
              <a:buSzPts val="2400"/>
              <a:buNone/>
            </a:pPr>
            <a:r>
              <a:rPr b="1" lang="fr-FR" sz="1200">
                <a:solidFill>
                  <a:srgbClr val="24BAA2"/>
                </a:solidFill>
              </a:rPr>
              <a:t>       Instructions:</a:t>
            </a:r>
            <a:endParaRPr b="1" sz="1200">
              <a:solidFill>
                <a:srgbClr val="24BAA2"/>
              </a:solidFill>
            </a:endParaRPr>
          </a:p>
          <a:p>
            <a:pPr indent="-304800" lvl="0" marL="342900" rtl="0" algn="just">
              <a:lnSpc>
                <a:spcPct val="100000"/>
              </a:lnSpc>
              <a:spcBef>
                <a:spcPts val="2500"/>
              </a:spcBef>
              <a:spcAft>
                <a:spcPts val="0"/>
              </a:spcAft>
              <a:buClr>
                <a:schemeClr val="lt1"/>
              </a:buClr>
              <a:buSzPts val="1200"/>
              <a:buFont typeface="Calibri"/>
              <a:buAutoNum type="arabicPeriod"/>
            </a:pPr>
            <a:r>
              <a:rPr lang="fr-FR" sz="1200">
                <a:latin typeface="Calibri"/>
                <a:ea typeface="Calibri"/>
                <a:cs typeface="Calibri"/>
                <a:sym typeface="Calibri"/>
              </a:rPr>
              <a:t>Introduce the challenge as a collective game. Explain that each participant will earn points for their team (class) every time they refrain from using screens during specific time periods throughout the day. </a:t>
            </a:r>
            <a:endParaRPr sz="1200"/>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Emphasize the voluntary nature of participation, allowing individuals to adapt the challenge according to their own circumstances.</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Provide participants with the gridded points sheet for tracking their progress. Explain that points will be counted daily in the classroom (or virtually for online participants).</a:t>
            </a:r>
            <a:endParaRPr sz="1200">
              <a:latin typeface="Times New Roman"/>
              <a:ea typeface="Times New Roman"/>
              <a:cs typeface="Times New Roman"/>
              <a:sym typeface="Times New Roman"/>
            </a:endParaRPr>
          </a:p>
          <a:p>
            <a:pPr indent="-304800" lvl="0" marL="342900" rtl="0" algn="just">
              <a:lnSpc>
                <a:spcPct val="100000"/>
              </a:lnSpc>
              <a:spcBef>
                <a:spcPts val="1000"/>
              </a:spcBef>
              <a:spcAft>
                <a:spcPts val="0"/>
              </a:spcAft>
              <a:buClr>
                <a:schemeClr val="lt1"/>
              </a:buClr>
              <a:buSzPts val="1200"/>
              <a:buFont typeface="Calibri"/>
              <a:buAutoNum type="arabicPeriod"/>
            </a:pPr>
            <a:r>
              <a:rPr lang="fr-FR" sz="1200">
                <a:latin typeface="Calibri"/>
                <a:ea typeface="Calibri"/>
                <a:cs typeface="Calibri"/>
                <a:sym typeface="Calibri"/>
              </a:rPr>
              <a:t>Encourage participants to engage in various activities during the challenge, such as playing, exchanging ideas, participating in sports, going on cultural outings, and spending quality time together with family and friends.</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5" name="Google Shape;295;p15"/>
          <p:cNvSpPr txBox="1"/>
          <p:nvPr>
            <p:ph idx="3" type="body"/>
          </p:nvPr>
        </p:nvSpPr>
        <p:spPr>
          <a:xfrm>
            <a:off x="121550" y="368774"/>
            <a:ext cx="6775200" cy="79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Activity 1 :</a:t>
            </a:r>
            <a:r>
              <a:rPr lang="fr-FR" sz="2400">
                <a:latin typeface="Calibri"/>
                <a:ea typeface="Calibri"/>
                <a:cs typeface="Calibri"/>
                <a:sym typeface="Calibri"/>
              </a:rPr>
              <a:t>10-Day Screen Free Challenge</a:t>
            </a:r>
            <a:r>
              <a:rPr lang="fr-FR" sz="2400"/>
              <a:t> </a:t>
            </a:r>
            <a:endParaRPr sz="2400"/>
          </a:p>
          <a:p>
            <a:pPr indent="0" lvl="0" marL="0" rtl="0" algn="l">
              <a:lnSpc>
                <a:spcPct val="90000"/>
              </a:lnSpc>
              <a:spcBef>
                <a:spcPts val="1000"/>
              </a:spcBef>
              <a:spcAft>
                <a:spcPts val="0"/>
              </a:spcAft>
              <a:buClr>
                <a:srgbClr val="00B6E6"/>
              </a:buClr>
              <a:buSzPts val="2800"/>
              <a:buNone/>
            </a:pPr>
            <a:r>
              <a:t/>
            </a:r>
            <a:endParaRPr sz="2800"/>
          </a:p>
        </p:txBody>
      </p:sp>
      <p:sp>
        <p:nvSpPr>
          <p:cNvPr id="296" name="Google Shape;296;p15"/>
          <p:cNvSpPr txBox="1"/>
          <p:nvPr/>
        </p:nvSpPr>
        <p:spPr>
          <a:xfrm>
            <a:off x="6691400" y="1280575"/>
            <a:ext cx="4890900" cy="2401200"/>
          </a:xfrm>
          <a:prstGeom prst="rect">
            <a:avLst/>
          </a:prstGeom>
          <a:noFill/>
          <a:ln>
            <a:noFill/>
          </a:ln>
        </p:spPr>
        <p:txBody>
          <a:bodyPr anchorCtr="0" anchor="t" bIns="45700" lIns="91425" spcFirstLastPara="1" rIns="91425" wrap="square" tIns="45700">
            <a:spAutoFit/>
          </a:bodyPr>
          <a:lstStyle/>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5. Throughout the 10 days, encourage participants to share their experiences, challenges, and successes. This will foster a sense of collective participation and provide a support network.</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6. At the end of the challenge, facilitate a reflection session where participants can discuss the impact of screen free on their daily lives, the alternative activities they enjoyed, and any insights gained.</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7. Conclude the activity by summarizing the objectives achieved: raising awareness about screen influence, promoting alternative activities, and empowering families with tools for positive and controlled screen usage.</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idx="1" type="body"/>
          </p:nvPr>
        </p:nvSpPr>
        <p:spPr>
          <a:xfrm>
            <a:off x="121550" y="1847525"/>
            <a:ext cx="5974500" cy="3770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24BAA2"/>
              </a:buClr>
              <a:buSzPts val="2400"/>
              <a:buNone/>
            </a:pPr>
            <a:r>
              <a:rPr b="1" lang="fr-FR" sz="1200">
                <a:solidFill>
                  <a:srgbClr val="24BAA2"/>
                </a:solidFill>
              </a:rPr>
              <a:t>    Goal: </a:t>
            </a:r>
            <a:r>
              <a:rPr lang="fr-FR" sz="1200">
                <a:latin typeface="Calibri"/>
                <a:ea typeface="Calibri"/>
                <a:cs typeface="Calibri"/>
                <a:sym typeface="Calibri"/>
              </a:rPr>
              <a:t>The main goal of the "Neighborhood Adventure Logbook" activity is to encourage families to explore and engage in screen-free activities within their neighborhood. By creating a logbook that compiles a variety of activities, such as cultural events, outdoor adventures, crafts, and nature experiences, learners will have a resource that inspires them to avoid screens and embrace alternative forms of entertainment. Through this activity, participants will practice research and organization skills, discover local opportunities, and promote a sense of community engagement.</a:t>
            </a:r>
            <a:endParaRPr sz="1200">
              <a:latin typeface="Times New Roman"/>
              <a:ea typeface="Times New Roman"/>
              <a:cs typeface="Times New Roman"/>
              <a:sym typeface="Times New Roman"/>
            </a:endParaRPr>
          </a:p>
          <a:p>
            <a:pPr indent="-228600" lvl="0" marL="228600" rtl="0" algn="just">
              <a:lnSpc>
                <a:spcPct val="100000"/>
              </a:lnSpc>
              <a:spcBef>
                <a:spcPts val="1000"/>
              </a:spcBef>
              <a:spcAft>
                <a:spcPts val="0"/>
              </a:spcAft>
              <a:buClr>
                <a:srgbClr val="24BAA2"/>
              </a:buClr>
              <a:buSzPts val="1800"/>
              <a:buNone/>
            </a:pPr>
            <a:r>
              <a:rPr b="1" lang="fr-FR" sz="1200">
                <a:solidFill>
                  <a:srgbClr val="24BAA2"/>
                </a:solidFill>
              </a:rPr>
              <a:t>    Estimated Duration: </a:t>
            </a:r>
            <a:r>
              <a:rPr lang="fr-FR" sz="1200">
                <a:latin typeface="Calibri"/>
                <a:ea typeface="Calibri"/>
                <a:cs typeface="Calibri"/>
                <a:sym typeface="Calibri"/>
              </a:rPr>
              <a:t>The activity can be completed over the course of a week or longer, depending on the availability of local events and the desired level of detail in the logbook. Materials needed include paper or a digital document for creating the logbook, writing utensils or digital tools for recording information, access to internet or community resources to research neighborhood activities, and optional craft supplies for personalizing the logbook.</a:t>
            </a:r>
            <a:endParaRPr sz="1200">
              <a:latin typeface="Times New Roman"/>
              <a:ea typeface="Times New Roman"/>
              <a:cs typeface="Times New Roman"/>
              <a:sym typeface="Times New Roman"/>
            </a:endParaRPr>
          </a:p>
          <a:p>
            <a:pPr indent="-228600" lvl="0" marL="228600" rtl="0" algn="l">
              <a:lnSpc>
                <a:spcPct val="90000"/>
              </a:lnSpc>
              <a:spcBef>
                <a:spcPts val="25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302" name="Google Shape;302;p16"/>
          <p:cNvSpPr txBox="1"/>
          <p:nvPr>
            <p:ph idx="3" type="body"/>
          </p:nvPr>
        </p:nvSpPr>
        <p:spPr>
          <a:xfrm>
            <a:off x="121550" y="411648"/>
            <a:ext cx="6570000" cy="81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2800"/>
              <a:buNone/>
            </a:pPr>
            <a:r>
              <a:rPr lang="fr-FR" sz="2400"/>
              <a:t>Activity 2 :Neighborhood Adventure Logbook </a:t>
            </a:r>
            <a:endParaRPr sz="2400"/>
          </a:p>
          <a:p>
            <a:pPr indent="0" lvl="0" marL="0" rtl="0" algn="l">
              <a:lnSpc>
                <a:spcPct val="90000"/>
              </a:lnSpc>
              <a:spcBef>
                <a:spcPts val="1000"/>
              </a:spcBef>
              <a:spcAft>
                <a:spcPts val="0"/>
              </a:spcAft>
              <a:buClr>
                <a:srgbClr val="00B6E6"/>
              </a:buClr>
              <a:buSzPts val="2800"/>
              <a:buNone/>
            </a:pPr>
            <a:r>
              <a:t/>
            </a:r>
            <a:endParaRPr sz="2800"/>
          </a:p>
        </p:txBody>
      </p:sp>
      <p:pic>
        <p:nvPicPr>
          <p:cNvPr descr="Livre de journaux d'observation d'oiseaux avec de minuscules caractères - illustration vectorielle à plat isolée sur fond blanc. Groupe d'ornithologues observant les oiseaux et faisant des notes scientifiques." id="303" name="Google Shape;303;p16"/>
          <p:cNvPicPr preferRelativeResize="0"/>
          <p:nvPr/>
        </p:nvPicPr>
        <p:blipFill rotWithShape="1">
          <a:blip r:embed="rId3">
            <a:alphaModFix/>
          </a:blip>
          <a:srcRect b="6859" l="0" r="0" t="0"/>
          <a:stretch/>
        </p:blipFill>
        <p:spPr>
          <a:xfrm>
            <a:off x="6414025" y="1403672"/>
            <a:ext cx="5777975" cy="40506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txBox="1"/>
          <p:nvPr>
            <p:ph idx="1" type="body"/>
          </p:nvPr>
        </p:nvSpPr>
        <p:spPr>
          <a:xfrm>
            <a:off x="6042000" y="625950"/>
            <a:ext cx="5854500" cy="39936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latin typeface="Calibri"/>
                <a:ea typeface="Calibri"/>
                <a:cs typeface="Calibri"/>
                <a:sym typeface="Calibri"/>
              </a:rPr>
              <a:t>1.Begin by introducing the concept of the "Neighborhood Adventure Logbook" </a:t>
            </a:r>
            <a:endParaRPr sz="1200">
              <a:latin typeface="Calibri"/>
              <a:ea typeface="Calibri"/>
              <a:cs typeface="Calibri"/>
              <a:sym typeface="Calibri"/>
            </a:endParaRPr>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2.Explain the sections of the logbook, such as cultural activities, outdoors, craft, and nature. Discuss the purpose of each section </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3.Encourage participants to research and collect information about events, attractions, and resources in their neighborhood. This can be done through online searches, community bulletin boards, local newspapers, or by reaching out to local organizations.</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4.Instruct participants to organize the gathered information in the appropriate sections of their logbook. They can include details such as event dates, locations, descriptions, contact information, and any additional notes or recommendations.</a:t>
            </a:r>
            <a:endParaRPr sz="1200">
              <a:latin typeface="Times New Roman"/>
              <a:ea typeface="Times New Roman"/>
              <a:cs typeface="Times New Roman"/>
              <a:sym typeface="Times New Roman"/>
            </a:endParaRPr>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5.Participants can get creative and personalize their logbook by adding illustrations, photographs, or decorative elements that reflect the spirit of the neighborhood </a:t>
            </a:r>
            <a:endParaRPr sz="1200"/>
          </a:p>
          <a:p>
            <a:pPr indent="-228600" lvl="0" marL="228600" rtl="0" algn="just">
              <a:lnSpc>
                <a:spcPct val="100000"/>
              </a:lnSpc>
              <a:spcBef>
                <a:spcPts val="2500"/>
              </a:spcBef>
              <a:spcAft>
                <a:spcPts val="0"/>
              </a:spcAft>
              <a:buClr>
                <a:schemeClr val="lt1"/>
              </a:buClr>
              <a:buSzPts val="1800"/>
              <a:buNone/>
            </a:pPr>
            <a:r>
              <a:rPr lang="fr-FR" sz="1200">
                <a:latin typeface="Calibri"/>
                <a:ea typeface="Calibri"/>
                <a:cs typeface="Calibri"/>
                <a:sym typeface="Calibri"/>
              </a:rPr>
              <a:t>6.Once the logbook is complete, encourage participants to share it with others and to update it regularly with new activities, recommendations, and experiences.</a:t>
            </a:r>
            <a:endParaRPr sz="1200">
              <a:latin typeface="Times New Roman"/>
              <a:ea typeface="Times New Roman"/>
              <a:cs typeface="Times New Roman"/>
              <a:sym typeface="Times New Roman"/>
            </a:endParaRPr>
          </a:p>
        </p:txBody>
      </p:sp>
      <p:sp>
        <p:nvSpPr>
          <p:cNvPr id="309" name="Google Shape;309;p17"/>
          <p:cNvSpPr txBox="1"/>
          <p:nvPr>
            <p:ph idx="3" type="body"/>
          </p:nvPr>
        </p:nvSpPr>
        <p:spPr>
          <a:xfrm>
            <a:off x="1635162" y="242046"/>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Instructions</a:t>
            </a:r>
            <a:endParaRPr sz="2400"/>
          </a:p>
        </p:txBody>
      </p:sp>
      <p:pic>
        <p:nvPicPr>
          <p:cNvPr descr="Pensione, Vuoto, Regola, Regolamento" id="310" name="Google Shape;310;p17"/>
          <p:cNvPicPr preferRelativeResize="0"/>
          <p:nvPr>
            <p:ph idx="2" type="pic"/>
          </p:nvPr>
        </p:nvPicPr>
        <p:blipFill rotWithShape="1">
          <a:blip r:embed="rId3">
            <a:alphaModFix/>
          </a:blip>
          <a:srcRect b="0" l="19712" r="19712" t="0"/>
          <a:stretch/>
        </p:blipFill>
        <p:spPr>
          <a:xfrm>
            <a:off x="295500" y="812264"/>
            <a:ext cx="5392454" cy="5687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a1f600301e_0_364"/>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a:t>Tips and hints for professionals</a:t>
            </a:r>
            <a:endParaRPr/>
          </a:p>
          <a:p>
            <a:pPr indent="0" lvl="0" marL="0" rtl="0" algn="l">
              <a:lnSpc>
                <a:spcPct val="90000"/>
              </a:lnSpc>
              <a:spcBef>
                <a:spcPts val="0"/>
              </a:spcBef>
              <a:spcAft>
                <a:spcPts val="0"/>
              </a:spcAft>
              <a:buClr>
                <a:srgbClr val="74659A"/>
              </a:buClr>
              <a:buSzPts val="3600"/>
              <a:buNone/>
            </a:pPr>
            <a:r>
              <a:t/>
            </a:r>
            <a:endParaRPr/>
          </a:p>
        </p:txBody>
      </p:sp>
      <p:sp>
        <p:nvSpPr>
          <p:cNvPr id="316" name="Google Shape;316;g2a1f600301e_0_364"/>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Arial"/>
              <a:buNone/>
            </a:pPr>
            <a:r>
              <a:rPr b="1" lang="fr-FR" sz="1200"/>
              <a:t>Screen-Free Mornings: promotes a more focused and mindful approach to daily activities.</a:t>
            </a:r>
            <a:endParaRPr b="1" sz="1200"/>
          </a:p>
        </p:txBody>
      </p:sp>
      <p:sp>
        <p:nvSpPr>
          <p:cNvPr id="317" name="Google Shape;317;g2a1f600301e_0_364"/>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318" name="Google Shape;318;g2a1f600301e_0_364"/>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319" name="Google Shape;319;g2a1f600301e_0_364"/>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320" name="Google Shape;320;g2a1f600301e_0_364"/>
          <p:cNvSpPr txBox="1"/>
          <p:nvPr/>
        </p:nvSpPr>
        <p:spPr>
          <a:xfrm>
            <a:off x="3594075" y="1455025"/>
            <a:ext cx="71241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Teach the 4 “screen-free” periods to the families – Sabine Duflo concept </a:t>
            </a:r>
            <a:endParaRPr b="0" i="0" sz="1200" u="none" cap="none" strike="noStrike">
              <a:solidFill>
                <a:schemeClr val="lt1"/>
              </a:solidFill>
              <a:latin typeface="Calibri"/>
              <a:ea typeface="Calibri"/>
              <a:cs typeface="Calibri"/>
              <a:sym typeface="Calibri"/>
            </a:endParaRPr>
          </a:p>
        </p:txBody>
      </p:sp>
      <p:sp>
        <p:nvSpPr>
          <p:cNvPr id="321" name="Google Shape;321;g2a1f600301e_0_364"/>
          <p:cNvSpPr txBox="1"/>
          <p:nvPr/>
        </p:nvSpPr>
        <p:spPr>
          <a:xfrm>
            <a:off x="3594050" y="5503075"/>
            <a:ext cx="7192500" cy="8481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Screen-Free Bedtime: Creating a screen-free bedtime routine can promote better sleep quality and overall well-being.</a:t>
            </a:r>
            <a:endParaRPr b="1" i="0" sz="1200" u="none" cap="none" strike="noStrike">
              <a:solidFill>
                <a:schemeClr val="lt1"/>
              </a:solidFill>
              <a:latin typeface="Calibri"/>
              <a:ea typeface="Calibri"/>
              <a:cs typeface="Calibri"/>
              <a:sym typeface="Calibri"/>
            </a:endParaRPr>
          </a:p>
        </p:txBody>
      </p:sp>
      <p:sp>
        <p:nvSpPr>
          <p:cNvPr id="322" name="Google Shape;322;g2a1f600301e_0_364"/>
          <p:cNvSpPr txBox="1"/>
          <p:nvPr/>
        </p:nvSpPr>
        <p:spPr>
          <a:xfrm>
            <a:off x="3525800" y="4490925"/>
            <a:ext cx="7192500" cy="7137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Screen-Free Rooms: Not in the child room </a:t>
            </a:r>
            <a:endParaRPr b="1" i="0" sz="1200" u="none" cap="none" strike="noStrike">
              <a:solidFill>
                <a:schemeClr val="lt1"/>
              </a:solidFill>
              <a:latin typeface="Calibri"/>
              <a:ea typeface="Calibri"/>
              <a:cs typeface="Calibri"/>
              <a:sym typeface="Calibri"/>
            </a:endParaRPr>
          </a:p>
          <a:p>
            <a:pPr indent="-228600" lvl="0" marL="228600" marR="0" rtl="0" algn="just">
              <a:lnSpc>
                <a:spcPct val="100000"/>
              </a:lnSpc>
              <a:spcBef>
                <a:spcPts val="18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
        <p:nvSpPr>
          <p:cNvPr id="323" name="Google Shape;323;g2a1f600301e_0_364"/>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24" name="Google Shape;324;g2a1f600301e_0_364"/>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25" name="Google Shape;325;g2a1f600301e_0_364"/>
          <p:cNvSpPr txBox="1"/>
          <p:nvPr/>
        </p:nvSpPr>
        <p:spPr>
          <a:xfrm>
            <a:off x="3560000" y="3388900"/>
            <a:ext cx="7124100" cy="7875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Arial"/>
              <a:buNone/>
            </a:pPr>
            <a:r>
              <a:rPr b="1" i="0" lang="fr-FR" sz="1200" u="none" cap="none" strike="noStrike">
                <a:solidFill>
                  <a:schemeClr val="lt1"/>
                </a:solidFill>
                <a:latin typeface="Calibri"/>
                <a:ea typeface="Calibri"/>
                <a:cs typeface="Calibri"/>
                <a:sym typeface="Calibri"/>
              </a:rPr>
              <a:t> Screen-Free Meals: encourages individuals to be fully present and engaged during mealtime, fostering better communication.</a:t>
            </a:r>
            <a:endParaRPr b="1" i="0" sz="1200" u="none" cap="none" strike="noStrike">
              <a:solidFill>
                <a:schemeClr val="lt1"/>
              </a:solidFill>
              <a:latin typeface="Calibri"/>
              <a:ea typeface="Calibri"/>
              <a:cs typeface="Calibri"/>
              <a:sym typeface="Calibri"/>
            </a:endParaRPr>
          </a:p>
          <a:p>
            <a:pPr indent="-228600" lvl="0" marL="228600" marR="0" rtl="0" algn="just">
              <a:lnSpc>
                <a:spcPct val="100000"/>
              </a:lnSpc>
              <a:spcBef>
                <a:spcPts val="1000"/>
              </a:spcBef>
              <a:spcAft>
                <a:spcPts val="0"/>
              </a:spcAft>
              <a:buClr>
                <a:schemeClr val="lt1"/>
              </a:buClr>
              <a:buSzPts val="1800"/>
              <a:buFont typeface="Arial"/>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9"/>
          <p:cNvSpPr txBox="1"/>
          <p:nvPr>
            <p:ph idx="1" type="body"/>
          </p:nvPr>
        </p:nvSpPr>
        <p:spPr>
          <a:xfrm>
            <a:off x="464425" y="3671900"/>
            <a:ext cx="5109300" cy="18735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fr-FR" sz="1200"/>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sz="1200"/>
          </a:p>
        </p:txBody>
      </p:sp>
      <p:sp>
        <p:nvSpPr>
          <p:cNvPr id="332" name="Google Shape;332;p19"/>
          <p:cNvSpPr txBox="1"/>
          <p:nvPr>
            <p:ph idx="2" type="body"/>
          </p:nvPr>
        </p:nvSpPr>
        <p:spPr>
          <a:xfrm>
            <a:off x="520881" y="2901647"/>
            <a:ext cx="3542700" cy="105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End of module</a:t>
            </a:r>
            <a:endParaRPr sz="2400"/>
          </a:p>
        </p:txBody>
      </p:sp>
      <p:sp>
        <p:nvSpPr>
          <p:cNvPr id="333" name="Google Shape;333;p19"/>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grpSp>
        <p:nvGrpSpPr>
          <p:cNvPr id="334" name="Google Shape;334;p19"/>
          <p:cNvGrpSpPr/>
          <p:nvPr/>
        </p:nvGrpSpPr>
        <p:grpSpPr>
          <a:xfrm>
            <a:off x="9120941" y="4417168"/>
            <a:ext cx="2584687" cy="540421"/>
            <a:chOff x="10016456" y="2625849"/>
            <a:chExt cx="1664680" cy="280842"/>
          </a:xfrm>
        </p:grpSpPr>
        <p:grpSp>
          <p:nvGrpSpPr>
            <p:cNvPr id="335" name="Google Shape;335;p19"/>
            <p:cNvGrpSpPr/>
            <p:nvPr/>
          </p:nvGrpSpPr>
          <p:grpSpPr>
            <a:xfrm>
              <a:off x="11054594" y="2625849"/>
              <a:ext cx="280634" cy="280634"/>
              <a:chOff x="1950027" y="2499889"/>
              <a:chExt cx="850463" cy="850463"/>
            </a:xfrm>
          </p:grpSpPr>
          <p:sp>
            <p:nvSpPr>
              <p:cNvPr id="336" name="Google Shape;336;p19"/>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37" name="Google Shape;337;p19"/>
              <p:cNvGrpSpPr/>
              <p:nvPr/>
            </p:nvGrpSpPr>
            <p:grpSpPr>
              <a:xfrm>
                <a:off x="2107521" y="2657382"/>
                <a:ext cx="535476" cy="535477"/>
                <a:chOff x="2107521" y="2657382"/>
                <a:chExt cx="535476" cy="535477"/>
              </a:xfrm>
            </p:grpSpPr>
            <p:sp>
              <p:nvSpPr>
                <p:cNvPr id="338" name="Google Shape;338;p19"/>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19"/>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19"/>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41" name="Google Shape;341;p19"/>
            <p:cNvGrpSpPr/>
            <p:nvPr/>
          </p:nvGrpSpPr>
          <p:grpSpPr>
            <a:xfrm>
              <a:off x="10362363" y="2625849"/>
              <a:ext cx="280634" cy="280634"/>
              <a:chOff x="-147782" y="2499889"/>
              <a:chExt cx="850463" cy="850463"/>
            </a:xfrm>
          </p:grpSpPr>
          <p:sp>
            <p:nvSpPr>
              <p:cNvPr id="342" name="Google Shape;342;p19"/>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19"/>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19"/>
            <p:cNvGrpSpPr/>
            <p:nvPr/>
          </p:nvGrpSpPr>
          <p:grpSpPr>
            <a:xfrm>
              <a:off x="11400502" y="2625849"/>
              <a:ext cx="280634" cy="280634"/>
              <a:chOff x="2998302" y="2499889"/>
              <a:chExt cx="850463" cy="850463"/>
            </a:xfrm>
          </p:grpSpPr>
          <p:sp>
            <p:nvSpPr>
              <p:cNvPr id="345" name="Google Shape;345;p19"/>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19"/>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9"/>
            <p:cNvGrpSpPr/>
            <p:nvPr/>
          </p:nvGrpSpPr>
          <p:grpSpPr>
            <a:xfrm>
              <a:off x="10016456" y="2625849"/>
              <a:ext cx="280634" cy="280842"/>
              <a:chOff x="-1196056" y="2499889"/>
              <a:chExt cx="850463" cy="851092"/>
            </a:xfrm>
          </p:grpSpPr>
          <p:sp>
            <p:nvSpPr>
              <p:cNvPr id="348" name="Google Shape;348;p19"/>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19"/>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19"/>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51" name="Google Shape;351;p19"/>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Figli, Sorelle, Carino, Ragazze" id="352" name="Google Shape;352;p19"/>
          <p:cNvPicPr preferRelativeResize="0"/>
          <p:nvPr/>
        </p:nvPicPr>
        <p:blipFill rotWithShape="1">
          <a:blip r:embed="rId4">
            <a:alphaModFix/>
          </a:blip>
          <a:srcRect b="0" l="0" r="0" t="0"/>
          <a:stretch/>
        </p:blipFill>
        <p:spPr>
          <a:xfrm>
            <a:off x="5986922" y="395950"/>
            <a:ext cx="5212700" cy="347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677" cy="33941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rPr lang="fr-FR" sz="1200" u="sng">
                <a:hlinkClick action="ppaction://hlinksldjump" r:id="rId3"/>
              </a:rPr>
              <a:t>Introduction</a:t>
            </a:r>
            <a:endParaRPr sz="1200" u="sng"/>
          </a:p>
        </p:txBody>
      </p:sp>
      <p:sp>
        <p:nvSpPr>
          <p:cNvPr id="187" name="Google Shape;187;p2"/>
          <p:cNvSpPr txBox="1"/>
          <p:nvPr>
            <p:ph idx="5" type="body"/>
          </p:nvPr>
        </p:nvSpPr>
        <p:spPr>
          <a:xfrm>
            <a:off x="4912291" y="1284514"/>
            <a:ext cx="6562677" cy="43183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4"/>
              </a:rPr>
              <a:t>Objectives</a:t>
            </a:r>
            <a:endParaRPr sz="1200" u="sng"/>
          </a:p>
        </p:txBody>
      </p:sp>
      <p:sp>
        <p:nvSpPr>
          <p:cNvPr id="188" name="Google Shape;188;p2"/>
          <p:cNvSpPr txBox="1"/>
          <p:nvPr>
            <p:ph idx="8" type="body"/>
          </p:nvPr>
        </p:nvSpPr>
        <p:spPr>
          <a:xfrm>
            <a:off x="5046325" y="2896377"/>
            <a:ext cx="6444143" cy="30402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5"/>
              </a:rPr>
              <a:t>Theoretical</a:t>
            </a:r>
            <a:r>
              <a:rPr lang="fr-FR" sz="1200" u="sng"/>
              <a:t> </a:t>
            </a:r>
            <a:r>
              <a:rPr lang="fr-FR" sz="1200" u="sng">
                <a:hlinkClick action="ppaction://hlinksldjump" r:id="rId6"/>
              </a:rPr>
              <a:t>knowledge</a:t>
            </a:r>
            <a:endParaRPr sz="1200" u="sng"/>
          </a:p>
        </p:txBody>
      </p:sp>
      <p:sp>
        <p:nvSpPr>
          <p:cNvPr id="189" name="Google Shape;189;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Tips and hints</a:t>
            </a:r>
            <a:endParaRPr b="1" i="0" sz="1200" u="sng" cap="none" strike="noStrike">
              <a:solidFill>
                <a:srgbClr val="009AC1"/>
              </a:solidFill>
              <a:latin typeface="Calibri"/>
              <a:ea typeface="Calibri"/>
              <a:cs typeface="Calibri"/>
              <a:sym typeface="Calibri"/>
            </a:endParaRPr>
          </a:p>
        </p:txBody>
      </p:sp>
      <p:sp>
        <p:nvSpPr>
          <p:cNvPr id="190" name="Google Shape;190;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 studies and Activities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5008062" y="3624534"/>
            <a:ext cx="6466906"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t/>
            </a:r>
            <a:endParaRPr b="1" sz="1200" u="sng">
              <a:solidFill>
                <a:srgbClr val="009AC1"/>
              </a:solidFill>
              <a:latin typeface="Calibri"/>
              <a:ea typeface="Calibri"/>
              <a:cs typeface="Calibri"/>
              <a:sym typeface="Calibri"/>
            </a:endParaRPr>
          </a:p>
        </p:txBody>
      </p:sp>
      <p:sp>
        <p:nvSpPr>
          <p:cNvPr id="192" name="Google Shape;192;p2"/>
          <p:cNvSpPr txBox="1"/>
          <p:nvPr/>
        </p:nvSpPr>
        <p:spPr>
          <a:xfrm>
            <a:off x="4927791" y="3311378"/>
            <a:ext cx="6562677" cy="31315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Techniques</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Skills addressed and learning outcomes</a:t>
            </a:r>
            <a:endParaRPr b="1" sz="1200" u="sng">
              <a:solidFill>
                <a:srgbClr val="009AC1"/>
              </a:solidFill>
              <a:latin typeface="Calibri"/>
              <a:ea typeface="Calibri"/>
              <a:cs typeface="Calibri"/>
              <a:sym typeface="Calibri"/>
            </a:endParaRPr>
          </a:p>
        </p:txBody>
      </p:sp>
      <p:pic>
        <p:nvPicPr>
          <p:cNvPr descr="Orario, Carta, Governate" id="194" name="Google Shape;194;p2"/>
          <p:cNvPicPr preferRelativeResize="0"/>
          <p:nvPr/>
        </p:nvPicPr>
        <p:blipFill rotWithShape="1">
          <a:blip r:embed="rId11">
            <a:alphaModFix/>
          </a:blip>
          <a:srcRect b="0" l="0" r="0" t="0"/>
          <a:stretch/>
        </p:blipFill>
        <p:spPr>
          <a:xfrm>
            <a:off x="121925" y="360299"/>
            <a:ext cx="4924400" cy="613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77550" y="1868975"/>
            <a:ext cx="5496000" cy="37152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2000"/>
              <a:buNone/>
            </a:pPr>
            <a:r>
              <a:rPr lang="fr-FR" sz="1200"/>
              <a:t>       </a:t>
            </a:r>
            <a:r>
              <a:rPr lang="fr-FR" sz="1200">
                <a:latin typeface="Calibri"/>
                <a:ea typeface="Calibri"/>
                <a:cs typeface="Calibri"/>
                <a:sym typeface="Calibri"/>
              </a:rPr>
              <a:t>Screens have become an essential part of our daily lives. They are our tools for work, communication, leisure, games and learning. They are also great vehicles for family exchanges and discovering the world. But before the age of 2, screens offer nothing. They do not meet the fundamental needs of young children. Yet screens are part of a baby's environment. You might think it's practical to give a child a screen to calm them down, keep them occupied, stop them crying... We are also led to believe that screens will make toddlers intelligent and that exposing them to digital technology at a very early age will help them to master these tools. But none of this is true - quite the contrary!</a:t>
            </a:r>
            <a:endParaRPr sz="1200">
              <a:latin typeface="Times New Roman"/>
              <a:ea typeface="Times New Roman"/>
              <a:cs typeface="Times New Roman"/>
              <a:sym typeface="Times New Roman"/>
            </a:endParaRPr>
          </a:p>
          <a:p>
            <a:pPr indent="-228600" lvl="0" marL="228600" rtl="0" algn="just">
              <a:lnSpc>
                <a:spcPct val="107000"/>
              </a:lnSpc>
              <a:spcBef>
                <a:spcPts val="18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00" name="Google Shape;200;p3"/>
          <p:cNvSpPr txBox="1"/>
          <p:nvPr>
            <p:ph idx="3" type="body"/>
          </p:nvPr>
        </p:nvSpPr>
        <p:spPr>
          <a:xfrm>
            <a:off x="364715" y="428227"/>
            <a:ext cx="47574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Introduction</a:t>
            </a:r>
            <a:endParaRPr sz="2400"/>
          </a:p>
        </p:txBody>
      </p:sp>
      <p:pic>
        <p:nvPicPr>
          <p:cNvPr descr="Figli, Vincita, Successo, Video Gioco" id="201" name="Google Shape;201;p3"/>
          <p:cNvPicPr preferRelativeResize="0"/>
          <p:nvPr/>
        </p:nvPicPr>
        <p:blipFill rotWithShape="1">
          <a:blip r:embed="rId3">
            <a:alphaModFix/>
          </a:blip>
          <a:srcRect b="0" l="0" r="0" t="0"/>
          <a:stretch/>
        </p:blipFill>
        <p:spPr>
          <a:xfrm>
            <a:off x="5888000" y="577400"/>
            <a:ext cx="5442602" cy="5680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
          <p:cNvPicPr preferRelativeResize="0"/>
          <p:nvPr>
            <p:ph idx="2" type="pic"/>
          </p:nvPr>
        </p:nvPicPr>
        <p:blipFill rotWithShape="1">
          <a:blip r:embed="rId3">
            <a:alphaModFix/>
          </a:blip>
          <a:srcRect b="9670" l="0" r="0" t="9670"/>
          <a:stretch/>
        </p:blipFill>
        <p:spPr>
          <a:xfrm>
            <a:off x="435469" y="406132"/>
            <a:ext cx="5660531" cy="6045738"/>
          </a:xfrm>
          <a:prstGeom prst="rect">
            <a:avLst/>
          </a:prstGeom>
          <a:solidFill>
            <a:srgbClr val="F2F2F2"/>
          </a:solidFill>
          <a:ln>
            <a:noFill/>
          </a:ln>
        </p:spPr>
      </p:pic>
      <p:sp>
        <p:nvSpPr>
          <p:cNvPr id="207" name="Google Shape;207;p4"/>
          <p:cNvSpPr txBox="1"/>
          <p:nvPr>
            <p:ph idx="1" type="body"/>
          </p:nvPr>
        </p:nvSpPr>
        <p:spPr>
          <a:xfrm>
            <a:off x="6327350" y="1418899"/>
            <a:ext cx="5571000" cy="39345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      </a:t>
            </a:r>
            <a:r>
              <a:rPr lang="fr-FR" sz="1200">
                <a:latin typeface="Calibri"/>
                <a:ea typeface="Calibri"/>
                <a:cs typeface="Calibri"/>
                <a:sym typeface="Calibri"/>
              </a:rPr>
              <a:t>For some years now, many health and education professionals have been sounding the alarm, backed up by a number of scientific studies. The lives of very young children are being invaded by screens, sometimes leaving too little room for the concrete experiences and interactions with available adults that are so essential at this stage of their lives.</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The misuse of screens (too long, too often and without support) by very young children can have repercussions on their health and development in the short term, but also in the long term (sleep disorders, overweight, language delays, psychomotor delays, difficulties concentrating, psychomotor delays, difficulty concentrating, difficulties in learning at school, etc.).</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Fortunately, identifying excessive use of screens at an early stage and providing parents with support can help them to re-establish normal development.</a:t>
            </a:r>
            <a:endParaRPr sz="1200">
              <a:latin typeface="Times New Roman"/>
              <a:ea typeface="Times New Roman"/>
              <a:cs typeface="Times New Roman"/>
              <a:sym typeface="Times New Roman"/>
            </a:endParaRPr>
          </a:p>
        </p:txBody>
      </p:sp>
      <p:sp>
        <p:nvSpPr>
          <p:cNvPr id="208" name="Google Shape;208;p4"/>
          <p:cNvSpPr txBox="1"/>
          <p:nvPr>
            <p:ph idx="3" type="body"/>
          </p:nvPr>
        </p:nvSpPr>
        <p:spPr>
          <a:xfrm>
            <a:off x="6211229" y="319224"/>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fr-FR" sz="2400"/>
              <a:t>Introduction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6307325" y="1697522"/>
            <a:ext cx="5660400" cy="33408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       </a:t>
            </a:r>
            <a:r>
              <a:rPr lang="fr-FR" sz="1200">
                <a:latin typeface="Calibri"/>
                <a:ea typeface="Calibri"/>
                <a:cs typeface="Calibri"/>
                <a:sym typeface="Calibri"/>
              </a:rPr>
              <a:t>Looking at the issue of children and screens also means looking at the relationship between adults and screens, which are becoming an increasingly important part of our lives. They monopolise our attention, interrupting our activities. So when baby arrives, it's not always easy to change our habits, and this can disrupt the parent-child relationship that is developing. But awareness of the impact of screens is far from being a reality in everyone's mind.</a:t>
            </a:r>
            <a:endParaRPr sz="1200">
              <a:latin typeface="Times New Roman"/>
              <a:ea typeface="Times New Roman"/>
              <a:cs typeface="Times New Roman"/>
              <a:sym typeface="Times New Roman"/>
            </a:endParaRPr>
          </a:p>
          <a:p>
            <a:pPr indent="-228600" lvl="0" marL="228600" rtl="0" algn="just">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The aim of this module is to raise awareness of the risks of digital technology, support professionals to have resources to help parents and suggest suitable alternatives.</a:t>
            </a:r>
            <a:endParaRPr sz="1200"/>
          </a:p>
          <a:p>
            <a:pPr indent="-228600" lvl="0" marL="228600" rtl="0" algn="just">
              <a:lnSpc>
                <a:spcPct val="100000"/>
              </a:lnSpc>
              <a:spcBef>
                <a:spcPts val="1800"/>
              </a:spcBef>
              <a:spcAft>
                <a:spcPts val="0"/>
              </a:spcAft>
              <a:buClr>
                <a:schemeClr val="lt1"/>
              </a:buClr>
              <a:buSzPts val="1800"/>
              <a:buNone/>
            </a:pPr>
            <a:r>
              <a:rPr lang="fr-FR" sz="1200"/>
              <a:t>      </a:t>
            </a:r>
            <a:r>
              <a:rPr lang="fr-FR" sz="1200">
                <a:latin typeface="Calibri"/>
                <a:ea typeface="Calibri"/>
                <a:cs typeface="Calibri"/>
                <a:sym typeface="Calibri"/>
              </a:rPr>
              <a:t>The aim is in no way to judge parents or make them feel guilty, but to use this tool towards the recommendations of the World Health Organisation: ban exposure to screens for children under 2 years of age, and limit it as much as possible between the ages of 2 and 3.</a:t>
            </a:r>
            <a:endParaRPr sz="1200">
              <a:latin typeface="Times New Roman"/>
              <a:ea typeface="Times New Roman"/>
              <a:cs typeface="Times New Roman"/>
              <a:sym typeface="Times New Roman"/>
            </a:endParaRPr>
          </a:p>
          <a:p>
            <a:pPr indent="-228600" lvl="0" marL="228600" rtl="0" algn="just">
              <a:lnSpc>
                <a:spcPct val="107000"/>
              </a:lnSpc>
              <a:spcBef>
                <a:spcPts val="18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4" name="Google Shape;214;p5"/>
          <p:cNvSpPr txBox="1"/>
          <p:nvPr>
            <p:ph idx="3" type="body"/>
          </p:nvPr>
        </p:nvSpPr>
        <p:spPr>
          <a:xfrm>
            <a:off x="6758907" y="406131"/>
            <a:ext cx="4757375" cy="7507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Objectives</a:t>
            </a:r>
            <a:endParaRPr sz="2400"/>
          </a:p>
        </p:txBody>
      </p:sp>
      <p:pic>
        <p:nvPicPr>
          <p:cNvPr id="215" name="Google Shape;215;p5"/>
          <p:cNvPicPr preferRelativeResize="0"/>
          <p:nvPr/>
        </p:nvPicPr>
        <p:blipFill rotWithShape="1">
          <a:blip r:embed="rId3">
            <a:alphaModFix/>
          </a:blip>
          <a:srcRect b="0" l="0" r="0" t="0"/>
          <a:stretch/>
        </p:blipFill>
        <p:spPr>
          <a:xfrm>
            <a:off x="304800" y="1038200"/>
            <a:ext cx="6002525" cy="4000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3600"/>
              <a:t>Skills adressed</a:t>
            </a:r>
            <a:endParaRPr/>
          </a:p>
        </p:txBody>
      </p:sp>
      <p:sp>
        <p:nvSpPr>
          <p:cNvPr id="221" name="Google Shape;221;p6"/>
          <p:cNvSpPr txBox="1"/>
          <p:nvPr>
            <p:ph idx="2" type="body"/>
          </p:nvPr>
        </p:nvSpPr>
        <p:spPr>
          <a:xfrm>
            <a:off x="3669201" y="1492709"/>
            <a:ext cx="7117619" cy="5788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fr-FR" sz="1200"/>
              <a:t>Digital literacy  Understanding the risk and impact of overexposure to screens for professionals </a:t>
            </a:r>
            <a:endParaRPr b="1" sz="1200"/>
          </a:p>
          <a:p>
            <a:pPr indent="0" lvl="0" marL="0" rtl="0" algn="l">
              <a:lnSpc>
                <a:spcPct val="90000"/>
              </a:lnSpc>
              <a:spcBef>
                <a:spcPts val="1000"/>
              </a:spcBef>
              <a:spcAft>
                <a:spcPts val="0"/>
              </a:spcAft>
              <a:buClr>
                <a:schemeClr val="lt1"/>
              </a:buClr>
              <a:buSzPts val="1800"/>
              <a:buNone/>
            </a:pPr>
            <a:r>
              <a:t/>
            </a:r>
            <a:endParaRPr/>
          </a:p>
        </p:txBody>
      </p:sp>
      <p:sp>
        <p:nvSpPr>
          <p:cNvPr id="222" name="Google Shape;222;p6"/>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23" name="Google Shape;223;p6"/>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24" name="Google Shape;224;p6"/>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25" name="Google Shape;225;p6"/>
          <p:cNvSpPr txBox="1"/>
          <p:nvPr/>
        </p:nvSpPr>
        <p:spPr>
          <a:xfrm>
            <a:off x="3669200" y="2532263"/>
            <a:ext cx="6823153" cy="6171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Parenting skills Knowledge on the possible alternatives to give to parents with guidance </a:t>
            </a:r>
            <a:endParaRPr b="1" i="0" sz="1200" u="none" cap="none" strike="noStrike">
              <a:solidFill>
                <a:schemeClr val="lt1"/>
              </a:solidFill>
              <a:latin typeface="Calibri"/>
              <a:ea typeface="Calibri"/>
              <a:cs typeface="Calibri"/>
              <a:sym typeface="Calibri"/>
            </a:endParaRPr>
          </a:p>
        </p:txBody>
      </p:sp>
      <p:sp>
        <p:nvSpPr>
          <p:cNvPr id="226" name="Google Shape;226;p6"/>
          <p:cNvSpPr txBox="1"/>
          <p:nvPr/>
        </p:nvSpPr>
        <p:spPr>
          <a:xfrm>
            <a:off x="3669200" y="3548596"/>
            <a:ext cx="7117619" cy="6100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Self-questioning skill on adults behaviour to improve the environment and health of the kids </a:t>
            </a:r>
            <a:endParaRPr b="1" i="0" sz="1200" u="none" cap="none" strike="noStrike">
              <a:solidFill>
                <a:schemeClr val="lt1"/>
              </a:solidFill>
              <a:latin typeface="Calibri"/>
              <a:ea typeface="Calibri"/>
              <a:cs typeface="Calibri"/>
              <a:sym typeface="Calibri"/>
            </a:endParaRPr>
          </a:p>
        </p:txBody>
      </p:sp>
      <p:sp>
        <p:nvSpPr>
          <p:cNvPr id="227" name="Google Shape;227;p6"/>
          <p:cNvSpPr txBox="1"/>
          <p:nvPr/>
        </p:nvSpPr>
        <p:spPr>
          <a:xfrm>
            <a:off x="3669200" y="4434921"/>
            <a:ext cx="6823152" cy="61004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Communication skills : support professionals to navigate the challenges of parents to develop a positive parent-child relationship</a:t>
            </a:r>
            <a:endParaRPr b="1" i="0" sz="1200" u="none" cap="none" strike="noStrike">
              <a:solidFill>
                <a:schemeClr val="lt1"/>
              </a:solidFill>
              <a:latin typeface="Calibri"/>
              <a:ea typeface="Calibri"/>
              <a:cs typeface="Calibri"/>
              <a:sym typeface="Calibri"/>
            </a:endParaRPr>
          </a:p>
        </p:txBody>
      </p:sp>
      <p:sp>
        <p:nvSpPr>
          <p:cNvPr id="228" name="Google Shape;228;p6"/>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30" name="Google Shape;230;p6"/>
          <p:cNvSpPr txBox="1"/>
          <p:nvPr/>
        </p:nvSpPr>
        <p:spPr>
          <a:xfrm>
            <a:off x="3669200" y="5579152"/>
            <a:ext cx="6823152" cy="5788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fr-FR" sz="1200" u="none" cap="none" strike="noStrike">
                <a:solidFill>
                  <a:schemeClr val="lt1"/>
                </a:solidFill>
                <a:latin typeface="Calibri"/>
                <a:ea typeface="Calibri"/>
                <a:cs typeface="Calibri"/>
                <a:sym typeface="Calibri"/>
              </a:rPr>
              <a:t>Creative skills : support professionals to help parents having  handcraft and creative activities and discover new passions!</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 type="body"/>
          </p:nvPr>
        </p:nvSpPr>
        <p:spPr>
          <a:xfrm>
            <a:off x="172350" y="1783248"/>
            <a:ext cx="5923800" cy="3664800"/>
          </a:xfrm>
          <a:prstGeom prst="rect">
            <a:avLst/>
          </a:prstGeom>
          <a:noFill/>
          <a:ln>
            <a:noFill/>
          </a:ln>
        </p:spPr>
        <p:txBody>
          <a:bodyPr anchorCtr="0" anchor="t" bIns="45700" lIns="91425" spcFirstLastPara="1" rIns="91425" wrap="square" tIns="45700">
            <a:noAutofit/>
          </a:bodyPr>
          <a:lstStyle/>
          <a:p>
            <a:pPr indent="-304800" lvl="0" marL="342900" rtl="0" algn="just">
              <a:lnSpc>
                <a:spcPct val="100000"/>
              </a:lnSpc>
              <a:spcBef>
                <a:spcPts val="0"/>
              </a:spcBef>
              <a:spcAft>
                <a:spcPts val="0"/>
              </a:spcAft>
              <a:buClr>
                <a:schemeClr val="lt1"/>
              </a:buClr>
              <a:buSzPts val="1200"/>
              <a:buFont typeface="Noto Sans Symbols"/>
              <a:buChar char="∙"/>
            </a:pPr>
            <a:r>
              <a:rPr lang="fr-FR" sz="1200">
                <a:latin typeface="Calibri"/>
                <a:ea typeface="Calibri"/>
                <a:cs typeface="Calibri"/>
                <a:sym typeface="Calibri"/>
              </a:rPr>
              <a:t>Understand the potential risks and consequences of overexposure to screens on health and development, particularly in young children.</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Recognize the signs of excessive screen time and identify strategies to manage and reduce screen usage effectively.</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Acquire knowledge of alternative activities and resources that promote healthy development and engagement for young children, without relying on screens.</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Develop skills in setting appropriate screen time limits and creating a balanced digital environment for children, considering their age and developmental needs.</a:t>
            </a:r>
            <a:endParaRPr sz="1200">
              <a:latin typeface="Times New Roman"/>
              <a:ea typeface="Times New Roman"/>
              <a:cs typeface="Times New Roman"/>
              <a:sym typeface="Times New Roman"/>
            </a:endParaRPr>
          </a:p>
          <a:p>
            <a:pPr indent="-304800" lvl="0" marL="342900" rtl="0" algn="just">
              <a:lnSpc>
                <a:spcPct val="100000"/>
              </a:lnSpc>
              <a:spcBef>
                <a:spcPts val="1800"/>
              </a:spcBef>
              <a:spcAft>
                <a:spcPts val="0"/>
              </a:spcAft>
              <a:buClr>
                <a:schemeClr val="lt1"/>
              </a:buClr>
              <a:buSzPts val="1200"/>
              <a:buFont typeface="Noto Sans Symbols"/>
              <a:buChar char="∙"/>
            </a:pPr>
            <a:r>
              <a:rPr lang="fr-FR" sz="1200">
                <a:latin typeface="Calibri"/>
                <a:ea typeface="Calibri"/>
                <a:cs typeface="Calibri"/>
                <a:sym typeface="Calibri"/>
              </a:rPr>
              <a:t>Enhance communication and relationship-building skills with children, fostering meaningful interactions and experiences that prioritize real-life engagement over screen-based entertainment.</a:t>
            </a:r>
            <a:endParaRPr sz="12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36" name="Google Shape;236;p7"/>
          <p:cNvSpPr txBox="1"/>
          <p:nvPr>
            <p:ph idx="3" type="body"/>
          </p:nvPr>
        </p:nvSpPr>
        <p:spPr>
          <a:xfrm>
            <a:off x="280625" y="518800"/>
            <a:ext cx="6598800" cy="83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What are the learning outcomes?</a:t>
            </a:r>
            <a:endParaRPr sz="2400"/>
          </a:p>
        </p:txBody>
      </p:sp>
      <p:pic>
        <p:nvPicPr>
          <p:cNvPr id="237" name="Google Shape;237;p7"/>
          <p:cNvPicPr preferRelativeResize="0"/>
          <p:nvPr>
            <p:ph idx="2" type="pic"/>
          </p:nvPr>
        </p:nvPicPr>
        <p:blipFill rotWithShape="1">
          <a:blip r:embed="rId3">
            <a:alphaModFix/>
          </a:blip>
          <a:srcRect b="14405" l="0" r="0" t="14405"/>
          <a:stretch/>
        </p:blipFill>
        <p:spPr>
          <a:xfrm>
            <a:off x="6268348" y="853936"/>
            <a:ext cx="5342725" cy="5706303"/>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64325" y="1761800"/>
            <a:ext cx="11163000" cy="29703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b="0" i="0" lang="fr-FR" sz="1200">
                <a:solidFill>
                  <a:srgbClr val="74659A"/>
                </a:solidFill>
              </a:rPr>
              <a:t>The early years of a child's life are vital for brain development with thousands of synaptic connections forming between neurons.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Excessive screen exposure can lead to the loss of essential synaptic connections, hindering proper development in language, communication, motor skills, and problem-solving.</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To promote cerebral plasticity, young children should be kept away from screens and instead engage in diverse experiences with adults.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Manipulating objects, observing, imitating, and problem-solving are essential activities for preserving and enriching synaptic connections.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Screens hinder active exploration, and children need proactive discoveries, interaction with others, and sensory stimulation for proper development.</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Screens should not be used as a way to calm children; instead, having an available adult to help them navigate emotions is crucial.</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Physical activity like moving, running, jumping, and outdoor play contributes to healthy development and provides an enriching environment.</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fr-FR" sz="1200">
                <a:solidFill>
                  <a:srgbClr val="74659A"/>
                </a:solidFill>
              </a:rPr>
              <a:t>Understanding the limitations of excessive screen use allows parents and caregivers to create a nurturing environment that promotes healthy development beyond screens.</a:t>
            </a:r>
            <a:endParaRPr sz="1200"/>
          </a:p>
        </p:txBody>
      </p:sp>
      <p:sp>
        <p:nvSpPr>
          <p:cNvPr id="243" name="Google Shape;243;p8"/>
          <p:cNvSpPr txBox="1"/>
          <p:nvPr>
            <p:ph idx="2" type="body"/>
          </p:nvPr>
        </p:nvSpPr>
        <p:spPr>
          <a:xfrm>
            <a:off x="537800" y="797400"/>
            <a:ext cx="10989600" cy="36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Theoretical knowledge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ph idx="1" type="body"/>
          </p:nvPr>
        </p:nvSpPr>
        <p:spPr>
          <a:xfrm>
            <a:off x="6302800" y="1954700"/>
            <a:ext cx="5465100" cy="3755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    Photo-language refers to the use of photographs or images as a form of visual communication to convey messages, evoke emotions, and stimulate discussions. In the context of sensibilizing parents on the negative impact of screens, photo-language can be a powerful tool to raise awareness and spark conversations around the issue.</a:t>
            </a:r>
            <a:endParaRPr sz="1200"/>
          </a:p>
          <a:p>
            <a:pPr indent="-228600" lvl="0" marL="228600" rtl="0" algn="just">
              <a:lnSpc>
                <a:spcPct val="100000"/>
              </a:lnSpc>
              <a:spcBef>
                <a:spcPts val="2300"/>
              </a:spcBef>
              <a:spcAft>
                <a:spcPts val="0"/>
              </a:spcAft>
              <a:buClr>
                <a:schemeClr val="lt1"/>
              </a:buClr>
              <a:buSzPts val="1800"/>
              <a:buNone/>
            </a:pPr>
            <a:r>
              <a:rPr lang="fr-FR" sz="1200"/>
              <a:t>     To sensitize parents, a collection of carefully curated photographs can be created, showcasing the various negative impacts of excessive screen use on children. These photographs can depict scenarios such as isolated children glued to screens, lack of interaction with others, limited physical activity, and emotional disconnection. By visually representing these consequences, photo-language can effectively communicate the potential risks and consequences in a compelling and thought-provoking manner. See examples here.</a:t>
            </a:r>
            <a:endParaRPr sz="1200"/>
          </a:p>
        </p:txBody>
      </p:sp>
      <p:sp>
        <p:nvSpPr>
          <p:cNvPr id="249" name="Google Shape;249;p9"/>
          <p:cNvSpPr txBox="1"/>
          <p:nvPr>
            <p:ph idx="3" type="body"/>
          </p:nvPr>
        </p:nvSpPr>
        <p:spPr>
          <a:xfrm>
            <a:off x="6302800" y="518800"/>
            <a:ext cx="6012900" cy="9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Photo-language technique to engage professionals</a:t>
            </a:r>
            <a:endParaRPr sz="2400"/>
          </a:p>
        </p:txBody>
      </p:sp>
      <p:sp>
        <p:nvSpPr>
          <p:cNvPr id="250" name="Google Shape;250;p9"/>
          <p:cNvSpPr/>
          <p:nvPr>
            <p:ph idx="2" type="pic"/>
          </p:nvPr>
        </p:nvSpPr>
        <p:spPr>
          <a:xfrm>
            <a:off x="-340963" y="-1"/>
            <a:ext cx="6199322" cy="6858001"/>
          </a:xfrm>
          <a:prstGeom prst="rect">
            <a:avLst/>
          </a:prstGeom>
          <a:solidFill>
            <a:srgbClr val="F2F2F2"/>
          </a:solidFill>
          <a:ln>
            <a:noFill/>
          </a:ln>
        </p:spPr>
      </p:sp>
      <p:pic>
        <p:nvPicPr>
          <p:cNvPr descr="Une image contenant Visage humain, personne, bébé, jeune enfant&#10;&#10;Description générée automatiquement" id="251" name="Google Shape;251;p9"/>
          <p:cNvPicPr preferRelativeResize="0"/>
          <p:nvPr/>
        </p:nvPicPr>
        <p:blipFill rotWithShape="1">
          <a:blip r:embed="rId3">
            <a:alphaModFix/>
          </a:blip>
          <a:srcRect b="0" l="0" r="0" t="0"/>
          <a:stretch/>
        </p:blipFill>
        <p:spPr>
          <a:xfrm>
            <a:off x="-18291" y="14613"/>
            <a:ext cx="5050931" cy="3414387"/>
          </a:xfrm>
          <a:prstGeom prst="rect">
            <a:avLst/>
          </a:prstGeom>
          <a:noFill/>
          <a:ln>
            <a:noFill/>
          </a:ln>
        </p:spPr>
      </p:pic>
      <p:pic>
        <p:nvPicPr>
          <p:cNvPr descr="Une image contenant personne, Visage humain, habits, intérieur&#10;&#10;Description générée automatiquement" id="252" name="Google Shape;252;p9"/>
          <p:cNvPicPr preferRelativeResize="0"/>
          <p:nvPr/>
        </p:nvPicPr>
        <p:blipFill rotWithShape="1">
          <a:blip r:embed="rId4">
            <a:alphaModFix/>
          </a:blip>
          <a:srcRect b="0" l="0" r="0" t="0"/>
          <a:stretch/>
        </p:blipFill>
        <p:spPr>
          <a:xfrm>
            <a:off x="836908" y="3428999"/>
            <a:ext cx="5322852" cy="34320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