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q+wu0WFIB7xbObpM2710wppzR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9" name="Shape 19"/>
        <p:cNvGrpSpPr/>
        <p:nvPr/>
      </p:nvGrpSpPr>
      <p:grpSpPr>
        <a:xfrm>
          <a:off x="0" y="0"/>
          <a:ext cx="0" cy="0"/>
          <a:chOff x="0" y="0"/>
          <a:chExt cx="0" cy="0"/>
        </a:xfrm>
      </p:grpSpPr>
      <p:sp>
        <p:nvSpPr>
          <p:cNvPr id="20" name="Google Shape;20;p21"/>
          <p:cNvSpPr/>
          <p:nvPr/>
        </p:nvSpPr>
        <p:spPr>
          <a:xfrm>
            <a:off x="-1" y="2727435"/>
            <a:ext cx="12172695" cy="3159786"/>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21"/>
          <p:cNvSpPr txBox="1"/>
          <p:nvPr>
            <p:ph idx="1" type="body"/>
          </p:nvPr>
        </p:nvSpPr>
        <p:spPr>
          <a:xfrm>
            <a:off x="575886" y="3922845"/>
            <a:ext cx="3354128" cy="1008403"/>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22" name="Google Shape;22;p21"/>
          <p:cNvSpPr txBox="1"/>
          <p:nvPr>
            <p:ph idx="2" type="body"/>
          </p:nvPr>
        </p:nvSpPr>
        <p:spPr>
          <a:xfrm>
            <a:off x="618009" y="3232381"/>
            <a:ext cx="3311994" cy="53319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23" name="Google Shape;23;p21"/>
          <p:cNvSpPr/>
          <p:nvPr/>
        </p:nvSpPr>
        <p:spPr>
          <a:xfrm>
            <a:off x="12192000" y="153499"/>
            <a:ext cx="3690981" cy="7687734"/>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21"/>
          <p:cNvSpPr/>
          <p:nvPr/>
        </p:nvSpPr>
        <p:spPr>
          <a:xfrm>
            <a:off x="6903718" y="5585902"/>
            <a:ext cx="5257382" cy="756637"/>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21"/>
          <p:cNvSpPr txBox="1"/>
          <p:nvPr>
            <p:ph idx="3" type="body"/>
          </p:nvPr>
        </p:nvSpPr>
        <p:spPr>
          <a:xfrm>
            <a:off x="8345333" y="5611393"/>
            <a:ext cx="3195492" cy="73114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22;p21" id="26" name="Google Shape;26;p21"/>
          <p:cNvPicPr preferRelativeResize="0"/>
          <p:nvPr/>
        </p:nvPicPr>
        <p:blipFill rotWithShape="1">
          <a:blip r:embed="rId2">
            <a:alphaModFix amt="29000"/>
          </a:blip>
          <a:srcRect b="11451" l="67223" r="0" t="24638"/>
          <a:stretch/>
        </p:blipFill>
        <p:spPr>
          <a:xfrm>
            <a:off x="4285391" y="2624083"/>
            <a:ext cx="3127575" cy="3263137"/>
          </a:xfrm>
          <a:prstGeom prst="rect">
            <a:avLst/>
          </a:prstGeom>
          <a:noFill/>
          <a:ln>
            <a:noFill/>
          </a:ln>
        </p:spPr>
      </p:pic>
      <p:sp>
        <p:nvSpPr>
          <p:cNvPr id="27" name="Google Shape;27;p21"/>
          <p:cNvSpPr/>
          <p:nvPr>
            <p:ph idx="4" type="pic"/>
          </p:nvPr>
        </p:nvSpPr>
        <p:spPr>
          <a:xfrm>
            <a:off x="5718874" y="423474"/>
            <a:ext cx="5982513" cy="4551482"/>
          </a:xfrm>
          <a:prstGeom prst="rect">
            <a:avLst/>
          </a:prstGeom>
          <a:noFill/>
          <a:ln>
            <a:noFill/>
          </a:ln>
        </p:spPr>
      </p:sp>
      <p:pic>
        <p:nvPicPr>
          <p:cNvPr descr="Google Shape;24;p21" id="28" name="Google Shape;28;p21"/>
          <p:cNvPicPr preferRelativeResize="0"/>
          <p:nvPr/>
        </p:nvPicPr>
        <p:blipFill rotWithShape="1">
          <a:blip r:embed="rId2">
            <a:alphaModFix/>
          </a:blip>
          <a:srcRect b="0" l="0" r="0" t="0"/>
          <a:stretch/>
        </p:blipFill>
        <p:spPr>
          <a:xfrm>
            <a:off x="420344" y="249536"/>
            <a:ext cx="4437444" cy="2374552"/>
          </a:xfrm>
          <a:prstGeom prst="rect">
            <a:avLst/>
          </a:prstGeom>
          <a:noFill/>
          <a:ln>
            <a:noFill/>
          </a:ln>
        </p:spPr>
      </p:pic>
      <p:sp>
        <p:nvSpPr>
          <p:cNvPr id="29" name="Google Shape;29;p21"/>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5" name="Shape 145"/>
        <p:cNvGrpSpPr/>
        <p:nvPr/>
      </p:nvGrpSpPr>
      <p:grpSpPr>
        <a:xfrm>
          <a:off x="0" y="0"/>
          <a:ext cx="0" cy="0"/>
          <a:chOff x="0" y="0"/>
          <a:chExt cx="0" cy="0"/>
        </a:xfrm>
      </p:grpSpPr>
      <p:sp>
        <p:nvSpPr>
          <p:cNvPr id="146" name="Google Shape;146;p30"/>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147" name="Google Shape;147;p30"/>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48" name="Google Shape;148;p30"/>
          <p:cNvSpPr/>
          <p:nvPr/>
        </p:nvSpPr>
        <p:spPr>
          <a:xfrm rot="5400000">
            <a:off x="5693238" y="7996030"/>
            <a:ext cx="476915" cy="3282251"/>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9" name="Google Shape;149;p30"/>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0" name="Shape 150"/>
        <p:cNvGrpSpPr/>
        <p:nvPr/>
      </p:nvGrpSpPr>
      <p:grpSpPr>
        <a:xfrm>
          <a:off x="0" y="0"/>
          <a:ext cx="0" cy="0"/>
          <a:chOff x="0" y="0"/>
          <a:chExt cx="0" cy="0"/>
        </a:xfrm>
      </p:grpSpPr>
      <p:sp>
        <p:nvSpPr>
          <p:cNvPr id="151" name="Google Shape;151;p31"/>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152" name="Google Shape;152;p31"/>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53" name="Google Shape;153;p31"/>
          <p:cNvSpPr txBox="1"/>
          <p:nvPr>
            <p:ph idx="1" type="body"/>
          </p:nvPr>
        </p:nvSpPr>
        <p:spPr>
          <a:xfrm>
            <a:off x="565672" y="2544495"/>
            <a:ext cx="700389" cy="68952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4" name="Google Shape;154;p31"/>
          <p:cNvSpPr txBox="1"/>
          <p:nvPr>
            <p:ph idx="2" type="body"/>
          </p:nvPr>
        </p:nvSpPr>
        <p:spPr>
          <a:xfrm>
            <a:off x="1400969" y="2544495"/>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5" name="Google Shape;155;p31"/>
          <p:cNvSpPr txBox="1"/>
          <p:nvPr>
            <p:ph idx="3" type="body"/>
          </p:nvPr>
        </p:nvSpPr>
        <p:spPr>
          <a:xfrm>
            <a:off x="565668" y="3256284"/>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6" name="Google Shape;156;p31"/>
          <p:cNvSpPr txBox="1"/>
          <p:nvPr>
            <p:ph idx="4" type="body"/>
          </p:nvPr>
        </p:nvSpPr>
        <p:spPr>
          <a:xfrm>
            <a:off x="1400969" y="3256284"/>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7" name="Google Shape;157;p31"/>
          <p:cNvSpPr txBox="1"/>
          <p:nvPr>
            <p:ph idx="5" type="body"/>
          </p:nvPr>
        </p:nvSpPr>
        <p:spPr>
          <a:xfrm>
            <a:off x="565668" y="3968072"/>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8" name="Google Shape;158;p31"/>
          <p:cNvSpPr txBox="1"/>
          <p:nvPr>
            <p:ph idx="6" type="body"/>
          </p:nvPr>
        </p:nvSpPr>
        <p:spPr>
          <a:xfrm>
            <a:off x="1400969" y="3968072"/>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9" name="Google Shape;159;p31"/>
          <p:cNvSpPr txBox="1"/>
          <p:nvPr>
            <p:ph idx="7" type="body"/>
          </p:nvPr>
        </p:nvSpPr>
        <p:spPr>
          <a:xfrm>
            <a:off x="565668" y="4679863"/>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0" name="Google Shape;160;p31"/>
          <p:cNvSpPr txBox="1"/>
          <p:nvPr>
            <p:ph idx="8" type="body"/>
          </p:nvPr>
        </p:nvSpPr>
        <p:spPr>
          <a:xfrm>
            <a:off x="1400969" y="4679863"/>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1" name="Google Shape;161;p31"/>
          <p:cNvSpPr txBox="1"/>
          <p:nvPr>
            <p:ph idx="9" type="body"/>
          </p:nvPr>
        </p:nvSpPr>
        <p:spPr>
          <a:xfrm>
            <a:off x="565668" y="5374716"/>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2" name="Google Shape;162;p31"/>
          <p:cNvSpPr txBox="1"/>
          <p:nvPr>
            <p:ph idx="13" type="body"/>
          </p:nvPr>
        </p:nvSpPr>
        <p:spPr>
          <a:xfrm>
            <a:off x="1400969" y="5374716"/>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3" name="Google Shape;163;p31"/>
          <p:cNvSpPr txBox="1"/>
          <p:nvPr/>
        </p:nvSpPr>
        <p:spPr>
          <a:xfrm>
            <a:off x="8947681" y="2543260"/>
            <a:ext cx="2531289" cy="134865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4" name="Google Shape;164;p31"/>
          <p:cNvSpPr/>
          <p:nvPr/>
        </p:nvSpPr>
        <p:spPr>
          <a:xfrm rot="10800000">
            <a:off x="12799" y="5620"/>
            <a:ext cx="12189954" cy="176222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5" name="Google Shape;165;p31"/>
          <p:cNvSpPr txBox="1"/>
          <p:nvPr>
            <p:ph idx="14" type="body"/>
          </p:nvPr>
        </p:nvSpPr>
        <p:spPr>
          <a:xfrm>
            <a:off x="565668" y="659657"/>
            <a:ext cx="5041934" cy="72076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73;p31" id="166" name="Google Shape;166;p31"/>
          <p:cNvPicPr preferRelativeResize="0"/>
          <p:nvPr/>
        </p:nvPicPr>
        <p:blipFill rotWithShape="1">
          <a:blip r:embed="rId2">
            <a:alphaModFix amt="29000"/>
          </a:blip>
          <a:srcRect b="30919" l="65274" r="1949" t="34454"/>
          <a:stretch/>
        </p:blipFill>
        <p:spPr>
          <a:xfrm>
            <a:off x="7847424" y="-1"/>
            <a:ext cx="3127575" cy="1767841"/>
          </a:xfrm>
          <a:prstGeom prst="rect">
            <a:avLst/>
          </a:prstGeom>
          <a:noFill/>
          <a:ln>
            <a:noFill/>
          </a:ln>
        </p:spPr>
      </p:pic>
      <p:sp>
        <p:nvSpPr>
          <p:cNvPr id="167" name="Google Shape;167;p31"/>
          <p:cNvSpPr/>
          <p:nvPr/>
        </p:nvSpPr>
        <p:spPr>
          <a:xfrm rot="5400000">
            <a:off x="1331469" y="926544"/>
            <a:ext cx="108006" cy="1685652"/>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8" name="Google Shape;168;p31"/>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69" name="Shape 169"/>
        <p:cNvGrpSpPr/>
        <p:nvPr/>
      </p:nvGrpSpPr>
      <p:grpSpPr>
        <a:xfrm>
          <a:off x="0" y="0"/>
          <a:ext cx="0" cy="0"/>
          <a:chOff x="0" y="0"/>
          <a:chExt cx="0" cy="0"/>
        </a:xfrm>
      </p:grpSpPr>
      <p:sp>
        <p:nvSpPr>
          <p:cNvPr id="170" name="Google Shape;170;p32"/>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171" name="Google Shape;171;p32"/>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72" name="Google Shape;172;p32"/>
          <p:cNvSpPr/>
          <p:nvPr/>
        </p:nvSpPr>
        <p:spPr>
          <a:xfrm>
            <a:off x="4884042" y="0"/>
            <a:ext cx="641774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3" name="Google Shape;173;p32"/>
          <p:cNvSpPr txBox="1"/>
          <p:nvPr>
            <p:ph idx="1" type="body"/>
          </p:nvPr>
        </p:nvSpPr>
        <p:spPr>
          <a:xfrm>
            <a:off x="6096001" y="593578"/>
            <a:ext cx="4724406" cy="560402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81;p32" id="174" name="Google Shape;174;p32"/>
          <p:cNvPicPr preferRelativeResize="0"/>
          <p:nvPr/>
        </p:nvPicPr>
        <p:blipFill rotWithShape="1">
          <a:blip r:embed="rId2">
            <a:alphaModFix amt="29000"/>
          </a:blip>
          <a:srcRect b="16283" l="70895" r="1946" t="1095"/>
          <a:stretch/>
        </p:blipFill>
        <p:spPr>
          <a:xfrm>
            <a:off x="4884044" y="2639355"/>
            <a:ext cx="2591274" cy="4218645"/>
          </a:xfrm>
          <a:prstGeom prst="rect">
            <a:avLst/>
          </a:prstGeom>
          <a:noFill/>
          <a:ln>
            <a:noFill/>
          </a:ln>
        </p:spPr>
      </p:pic>
      <p:sp>
        <p:nvSpPr>
          <p:cNvPr id="175" name="Google Shape;175;p32"/>
          <p:cNvSpPr/>
          <p:nvPr>
            <p:ph idx="2" type="pic"/>
          </p:nvPr>
        </p:nvSpPr>
        <p:spPr>
          <a:xfrm>
            <a:off x="414116" y="352414"/>
            <a:ext cx="5497413" cy="6099184"/>
          </a:xfrm>
          <a:prstGeom prst="rect">
            <a:avLst/>
          </a:prstGeom>
          <a:noFill/>
          <a:ln>
            <a:noFill/>
          </a:ln>
        </p:spPr>
      </p:sp>
      <p:sp>
        <p:nvSpPr>
          <p:cNvPr id="176" name="Google Shape;176;p32"/>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7" name="Shape 177"/>
        <p:cNvGrpSpPr/>
        <p:nvPr/>
      </p:nvGrpSpPr>
      <p:grpSpPr>
        <a:xfrm>
          <a:off x="0" y="0"/>
          <a:ext cx="0" cy="0"/>
          <a:chOff x="0" y="0"/>
          <a:chExt cx="0" cy="0"/>
        </a:xfrm>
      </p:grpSpPr>
      <p:sp>
        <p:nvSpPr>
          <p:cNvPr id="178" name="Google Shape;178;p33"/>
          <p:cNvSpPr/>
          <p:nvPr/>
        </p:nvSpPr>
        <p:spPr>
          <a:xfrm>
            <a:off x="-3" y="1352384"/>
            <a:ext cx="6096014"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9" name="Google Shape;179;p33"/>
          <p:cNvSpPr/>
          <p:nvPr>
            <p:ph idx="2" type="pic"/>
          </p:nvPr>
        </p:nvSpPr>
        <p:spPr>
          <a:xfrm>
            <a:off x="0" y="0"/>
            <a:ext cx="12192000" cy="6858000"/>
          </a:xfrm>
          <a:prstGeom prst="rect">
            <a:avLst/>
          </a:prstGeom>
          <a:noFill/>
          <a:ln>
            <a:noFill/>
          </a:ln>
        </p:spPr>
      </p:sp>
      <p:pic>
        <p:nvPicPr>
          <p:cNvPr descr="Google Shape;187;p33" id="180" name="Google Shape;180;p33"/>
          <p:cNvPicPr preferRelativeResize="0"/>
          <p:nvPr/>
        </p:nvPicPr>
        <p:blipFill rotWithShape="1">
          <a:blip r:embed="rId2">
            <a:alphaModFix amt="29000"/>
          </a:blip>
          <a:srcRect b="16283" l="70895" r="1946" t="1095"/>
          <a:stretch/>
        </p:blipFill>
        <p:spPr>
          <a:xfrm>
            <a:off x="-3" y="1521756"/>
            <a:ext cx="2591274" cy="4218645"/>
          </a:xfrm>
          <a:prstGeom prst="rect">
            <a:avLst/>
          </a:prstGeom>
          <a:noFill/>
          <a:ln>
            <a:noFill/>
          </a:ln>
        </p:spPr>
      </p:pic>
      <p:sp>
        <p:nvSpPr>
          <p:cNvPr id="181" name="Google Shape;181;p33"/>
          <p:cNvSpPr txBox="1"/>
          <p:nvPr>
            <p:ph idx="1" type="body"/>
          </p:nvPr>
        </p:nvSpPr>
        <p:spPr>
          <a:xfrm>
            <a:off x="427670" y="1747123"/>
            <a:ext cx="5126464" cy="3565658"/>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82" name="Google Shape;182;p33"/>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83" name="Shape 183"/>
        <p:cNvGrpSpPr/>
        <p:nvPr/>
      </p:nvGrpSpPr>
      <p:grpSpPr>
        <a:xfrm>
          <a:off x="0" y="0"/>
          <a:ext cx="0" cy="0"/>
          <a:chOff x="0" y="0"/>
          <a:chExt cx="0" cy="0"/>
        </a:xfrm>
      </p:grpSpPr>
      <p:sp>
        <p:nvSpPr>
          <p:cNvPr id="184" name="Google Shape;184;p34"/>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85" name="Google Shape;185;p34"/>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86" name="Google Shape;186;p34"/>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7" name="Google Shape;187;p34"/>
          <p:cNvSpPr txBox="1"/>
          <p:nvPr>
            <p:ph idx="1" type="body"/>
          </p:nvPr>
        </p:nvSpPr>
        <p:spPr>
          <a:xfrm>
            <a:off x="1553582" y="1623404"/>
            <a:ext cx="9778142" cy="489593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88" name="Google Shape;188;p34"/>
          <p:cNvSpPr txBox="1"/>
          <p:nvPr>
            <p:ph idx="2" type="body"/>
          </p:nvPr>
        </p:nvSpPr>
        <p:spPr>
          <a:xfrm>
            <a:off x="1503335" y="604432"/>
            <a:ext cx="9886399" cy="1018976"/>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89" name="Google Shape;189;p34"/>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90" name="Shape 190"/>
        <p:cNvGrpSpPr/>
        <p:nvPr/>
      </p:nvGrpSpPr>
      <p:grpSpPr>
        <a:xfrm>
          <a:off x="0" y="0"/>
          <a:ext cx="0" cy="0"/>
          <a:chOff x="0" y="0"/>
          <a:chExt cx="0" cy="0"/>
        </a:xfrm>
      </p:grpSpPr>
      <p:sp>
        <p:nvSpPr>
          <p:cNvPr id="191" name="Google Shape;191;p35"/>
          <p:cNvSpPr/>
          <p:nvPr/>
        </p:nvSpPr>
        <p:spPr>
          <a:xfrm>
            <a:off x="3776133" y="644596"/>
            <a:ext cx="8415878" cy="550946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2" name="Google Shape;192;p35"/>
          <p:cNvSpPr/>
          <p:nvPr/>
        </p:nvSpPr>
        <p:spPr>
          <a:xfrm>
            <a:off x="23805" y="9076427"/>
            <a:ext cx="7535870" cy="1615392"/>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3" name="Google Shape;193;p35"/>
          <p:cNvSpPr txBox="1"/>
          <p:nvPr>
            <p:ph idx="1" type="body"/>
          </p:nvPr>
        </p:nvSpPr>
        <p:spPr>
          <a:xfrm>
            <a:off x="5297322" y="2639354"/>
            <a:ext cx="6484269" cy="225304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94" name="Google Shape;194;p35"/>
          <p:cNvSpPr txBox="1"/>
          <p:nvPr>
            <p:ph idx="2" type="body"/>
          </p:nvPr>
        </p:nvSpPr>
        <p:spPr>
          <a:xfrm>
            <a:off x="891654" y="1020927"/>
            <a:ext cx="2066907" cy="58222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95" name="Google Shape;195;p35"/>
          <p:cNvSpPr/>
          <p:nvPr/>
        </p:nvSpPr>
        <p:spPr>
          <a:xfrm>
            <a:off x="-1" y="2892986"/>
            <a:ext cx="5040003" cy="72006"/>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200;p35" id="196" name="Google Shape;196;p35"/>
          <p:cNvPicPr preferRelativeResize="0"/>
          <p:nvPr/>
        </p:nvPicPr>
        <p:blipFill rotWithShape="1">
          <a:blip r:embed="rId2">
            <a:alphaModFix amt="29000"/>
          </a:blip>
          <a:srcRect b="20548" l="65356" r="5409" t="0"/>
          <a:stretch/>
        </p:blipFill>
        <p:spPr>
          <a:xfrm>
            <a:off x="9402416" y="2097254"/>
            <a:ext cx="2789583" cy="4056801"/>
          </a:xfrm>
          <a:prstGeom prst="rect">
            <a:avLst/>
          </a:prstGeom>
          <a:noFill/>
          <a:ln>
            <a:noFill/>
          </a:ln>
        </p:spPr>
      </p:pic>
      <p:sp>
        <p:nvSpPr>
          <p:cNvPr id="197" name="Google Shape;197;p35"/>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198" name="Shape 198"/>
        <p:cNvGrpSpPr/>
        <p:nvPr/>
      </p:nvGrpSpPr>
      <p:grpSpPr>
        <a:xfrm>
          <a:off x="0" y="0"/>
          <a:ext cx="0" cy="0"/>
          <a:chOff x="0" y="0"/>
          <a:chExt cx="0" cy="0"/>
        </a:xfrm>
      </p:grpSpPr>
      <p:sp>
        <p:nvSpPr>
          <p:cNvPr id="199" name="Google Shape;199;p36"/>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200" name="Google Shape;200;p36"/>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201" name="Google Shape;201;p36"/>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02" name="Google Shape;202;p36"/>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203" name="Google Shape;203;p36"/>
          <p:cNvSpPr txBox="1"/>
          <p:nvPr>
            <p:ph idx="2" type="body"/>
          </p:nvPr>
        </p:nvSpPr>
        <p:spPr>
          <a:xfrm>
            <a:off x="5943601" y="647036"/>
            <a:ext cx="4991004" cy="992656"/>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208;p36" id="204" name="Google Shape;204;p36"/>
          <p:cNvPicPr preferRelativeResize="0"/>
          <p:nvPr/>
        </p:nvPicPr>
        <p:blipFill rotWithShape="1">
          <a:blip r:embed="rId2">
            <a:alphaModFix amt="29000"/>
          </a:blip>
          <a:srcRect b="20546" l="65356" r="0" t="0"/>
          <a:stretch/>
        </p:blipFill>
        <p:spPr>
          <a:xfrm>
            <a:off x="2993626" y="2801202"/>
            <a:ext cx="3305796" cy="4056801"/>
          </a:xfrm>
          <a:prstGeom prst="rect">
            <a:avLst/>
          </a:prstGeom>
          <a:noFill/>
          <a:ln>
            <a:noFill/>
          </a:ln>
        </p:spPr>
      </p:pic>
      <p:pic>
        <p:nvPicPr>
          <p:cNvPr descr="Google Shape;209;p36" id="205" name="Google Shape;205;p36"/>
          <p:cNvPicPr preferRelativeResize="0"/>
          <p:nvPr/>
        </p:nvPicPr>
        <p:blipFill rotWithShape="1">
          <a:blip r:embed="rId3">
            <a:alphaModFix/>
          </a:blip>
          <a:srcRect b="11083" l="0" r="29196" t="15976"/>
          <a:stretch/>
        </p:blipFill>
        <p:spPr>
          <a:xfrm flipH="1">
            <a:off x="-3" y="1333920"/>
            <a:ext cx="6704770" cy="5375663"/>
          </a:xfrm>
          <a:prstGeom prst="rect">
            <a:avLst/>
          </a:prstGeom>
          <a:noFill/>
          <a:ln>
            <a:noFill/>
          </a:ln>
        </p:spPr>
      </p:pic>
      <p:sp>
        <p:nvSpPr>
          <p:cNvPr id="206" name="Google Shape;206;p36"/>
          <p:cNvSpPr/>
          <p:nvPr>
            <p:ph idx="3" type="pic"/>
          </p:nvPr>
        </p:nvSpPr>
        <p:spPr>
          <a:xfrm>
            <a:off x="0" y="1561017"/>
            <a:ext cx="5130800" cy="3913190"/>
          </a:xfrm>
          <a:prstGeom prst="rect">
            <a:avLst/>
          </a:prstGeom>
          <a:noFill/>
          <a:ln>
            <a:noFill/>
          </a:ln>
        </p:spPr>
      </p:sp>
      <p:sp>
        <p:nvSpPr>
          <p:cNvPr id="207" name="Google Shape;207;p36"/>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1" name="Shape 31"/>
        <p:cNvGrpSpPr/>
        <p:nvPr/>
      </p:nvGrpSpPr>
      <p:grpSpPr>
        <a:xfrm>
          <a:off x="0" y="0"/>
          <a:ext cx="0" cy="0"/>
          <a:chOff x="0" y="0"/>
          <a:chExt cx="0" cy="0"/>
        </a:xfrm>
      </p:grpSpPr>
      <p:sp>
        <p:nvSpPr>
          <p:cNvPr id="32" name="Google Shape;32;p22"/>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33" name="Google Shape;33;p22"/>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34" name="Google Shape;34;p22"/>
          <p:cNvSpPr/>
          <p:nvPr/>
        </p:nvSpPr>
        <p:spPr>
          <a:xfrm>
            <a:off x="-110113" y="-777"/>
            <a:ext cx="4885865" cy="6858783"/>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 name="Google Shape;35;p22"/>
          <p:cNvSpPr txBox="1"/>
          <p:nvPr>
            <p:ph idx="1" type="body"/>
          </p:nvPr>
        </p:nvSpPr>
        <p:spPr>
          <a:xfrm>
            <a:off x="4912293" y="846901"/>
            <a:ext cx="6562678" cy="339421"/>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a:solidFill>
                  <a:srgbClr val="009AC1"/>
                </a:solidFill>
              </a:defRPr>
            </a:lvl1pPr>
            <a:lvl2pPr indent="-381000" lvl="1" marL="914400" algn="r">
              <a:lnSpc>
                <a:spcPct val="100000"/>
              </a:lnSpc>
              <a:spcBef>
                <a:spcPts val="1000"/>
              </a:spcBef>
              <a:spcAft>
                <a:spcPts val="0"/>
              </a:spcAft>
              <a:buClr>
                <a:srgbClr val="009AC1"/>
              </a:buClr>
              <a:buSzPts val="2400"/>
              <a:buFont typeface="Calibri"/>
              <a:buChar char="•"/>
              <a:defRPr b="1">
                <a:solidFill>
                  <a:srgbClr val="009AC1"/>
                </a:solidFill>
              </a:defRPr>
            </a:lvl2pPr>
            <a:lvl3pPr indent="-381000" lvl="2" marL="1371600" algn="r">
              <a:lnSpc>
                <a:spcPct val="100000"/>
              </a:lnSpc>
              <a:spcBef>
                <a:spcPts val="1000"/>
              </a:spcBef>
              <a:spcAft>
                <a:spcPts val="0"/>
              </a:spcAft>
              <a:buClr>
                <a:srgbClr val="009AC1"/>
              </a:buClr>
              <a:buSzPts val="2400"/>
              <a:buFont typeface="Calibri"/>
              <a:buChar char="•"/>
              <a:defRPr b="1">
                <a:solidFill>
                  <a:srgbClr val="009AC1"/>
                </a:solidFill>
              </a:defRPr>
            </a:lvl3pPr>
            <a:lvl4pPr indent="-381000" lvl="3" marL="1828800" algn="r">
              <a:lnSpc>
                <a:spcPct val="100000"/>
              </a:lnSpc>
              <a:spcBef>
                <a:spcPts val="1000"/>
              </a:spcBef>
              <a:spcAft>
                <a:spcPts val="0"/>
              </a:spcAft>
              <a:buClr>
                <a:srgbClr val="009AC1"/>
              </a:buClr>
              <a:buSzPts val="2400"/>
              <a:buFont typeface="Calibri"/>
              <a:buChar char="•"/>
              <a:defRPr b="1">
                <a:solidFill>
                  <a:srgbClr val="009AC1"/>
                </a:solidFill>
              </a:defRPr>
            </a:lvl4pPr>
            <a:lvl5pPr indent="-381000" lvl="4" marL="2286000" algn="r">
              <a:lnSpc>
                <a:spcPct val="100000"/>
              </a:lnSpc>
              <a:spcBef>
                <a:spcPts val="1000"/>
              </a:spcBef>
              <a:spcAft>
                <a:spcPts val="0"/>
              </a:spcAft>
              <a:buClr>
                <a:srgbClr val="009AC1"/>
              </a:buClr>
              <a:buSzPts val="2400"/>
              <a:buFont typeface="Calibri"/>
              <a:buChar char="•"/>
              <a:defRPr b="1">
                <a:solidFill>
                  <a:srgbClr val="009AC1"/>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36" name="Google Shape;36;p22"/>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37" name="Google Shape;37;p22"/>
          <p:cNvSpPr txBox="1"/>
          <p:nvPr>
            <p:ph idx="3" type="body"/>
          </p:nvPr>
        </p:nvSpPr>
        <p:spPr>
          <a:xfrm>
            <a:off x="3431554" y="986639"/>
            <a:ext cx="1096221"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38" name="Google Shape;38;p22"/>
          <p:cNvSpPr/>
          <p:nvPr>
            <p:ph idx="4" type="pic"/>
          </p:nvPr>
        </p:nvSpPr>
        <p:spPr>
          <a:xfrm>
            <a:off x="-126342" y="0"/>
            <a:ext cx="3669321" cy="6858000"/>
          </a:xfrm>
          <a:prstGeom prst="rect">
            <a:avLst/>
          </a:prstGeom>
          <a:noFill/>
          <a:ln>
            <a:noFill/>
          </a:ln>
        </p:spPr>
      </p:sp>
      <p:sp>
        <p:nvSpPr>
          <p:cNvPr id="39" name="Google Shape;39;p22"/>
          <p:cNvSpPr txBox="1"/>
          <p:nvPr>
            <p:ph idx="5" type="body"/>
          </p:nvPr>
        </p:nvSpPr>
        <p:spPr>
          <a:xfrm>
            <a:off x="4912292" y="2770034"/>
            <a:ext cx="6562677" cy="339421"/>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0" name="Google Shape;40;p22"/>
          <p:cNvSpPr txBox="1"/>
          <p:nvPr>
            <p:ph idx="6" type="body"/>
          </p:nvPr>
        </p:nvSpPr>
        <p:spPr>
          <a:xfrm>
            <a:off x="4912293" y="3268748"/>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1" name="Google Shape;41;p22"/>
          <p:cNvSpPr txBox="1"/>
          <p:nvPr>
            <p:ph idx="7" type="body"/>
          </p:nvPr>
        </p:nvSpPr>
        <p:spPr>
          <a:xfrm>
            <a:off x="3431554" y="2940766"/>
            <a:ext cx="1096221" cy="955632"/>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2" name="Google Shape;42;p22"/>
          <p:cNvSpPr txBox="1"/>
          <p:nvPr>
            <p:ph idx="8" type="body"/>
          </p:nvPr>
        </p:nvSpPr>
        <p:spPr>
          <a:xfrm>
            <a:off x="4927789" y="4633833"/>
            <a:ext cx="6562678" cy="339421"/>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3" name="Google Shape;43;p22"/>
          <p:cNvSpPr txBox="1"/>
          <p:nvPr>
            <p:ph idx="9" type="body"/>
          </p:nvPr>
        </p:nvSpPr>
        <p:spPr>
          <a:xfrm>
            <a:off x="4927791" y="513254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4" name="Google Shape;44;p22"/>
          <p:cNvSpPr txBox="1"/>
          <p:nvPr>
            <p:ph idx="13" type="body"/>
          </p:nvPr>
        </p:nvSpPr>
        <p:spPr>
          <a:xfrm>
            <a:off x="3447052" y="4804566"/>
            <a:ext cx="1096215" cy="95563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grpSp>
        <p:nvGrpSpPr>
          <p:cNvPr id="45" name="Google Shape;45;p22"/>
          <p:cNvGrpSpPr/>
          <p:nvPr/>
        </p:nvGrpSpPr>
        <p:grpSpPr>
          <a:xfrm>
            <a:off x="4054149" y="721792"/>
            <a:ext cx="7578924" cy="5461438"/>
            <a:chOff x="-2" y="-2"/>
            <a:chExt cx="7578922" cy="5461436"/>
          </a:xfrm>
        </p:grpSpPr>
        <p:grpSp>
          <p:nvGrpSpPr>
            <p:cNvPr id="46" name="Google Shape;46;p22"/>
            <p:cNvGrpSpPr/>
            <p:nvPr/>
          </p:nvGrpSpPr>
          <p:grpSpPr>
            <a:xfrm>
              <a:off x="-1" y="-2"/>
              <a:ext cx="7547931" cy="1674499"/>
              <a:chOff x="-1" y="-1"/>
              <a:chExt cx="7547929" cy="1674498"/>
            </a:xfrm>
          </p:grpSpPr>
          <p:cxnSp>
            <p:nvCxnSpPr>
              <p:cNvPr id="47" name="Google Shape;47;p22"/>
              <p:cNvCxnSpPr/>
              <p:nvPr/>
            </p:nvCxnSpPr>
            <p:spPr>
              <a:xfrm>
                <a:off x="7547922" y="15065"/>
                <a:ext cx="6" cy="1659432"/>
              </a:xfrm>
              <a:prstGeom prst="straightConnector1">
                <a:avLst/>
              </a:prstGeom>
              <a:noFill/>
              <a:ln cap="flat" cmpd="sng" w="28575">
                <a:solidFill>
                  <a:srgbClr val="009AC1"/>
                </a:solidFill>
                <a:prstDash val="solid"/>
                <a:miter lim="800000"/>
                <a:headEnd len="sm" w="sm" type="none"/>
                <a:tailEnd len="sm" w="sm" type="none"/>
              </a:ln>
            </p:spPr>
          </p:cxnSp>
          <p:cxnSp>
            <p:nvCxnSpPr>
              <p:cNvPr id="48" name="Google Shape;48;p22"/>
              <p:cNvCxnSpPr/>
              <p:nvPr/>
            </p:nvCxnSpPr>
            <p:spPr>
              <a:xfrm>
                <a:off x="-1" y="10669"/>
                <a:ext cx="7547927" cy="6"/>
              </a:xfrm>
              <a:prstGeom prst="straightConnector1">
                <a:avLst/>
              </a:prstGeom>
              <a:noFill/>
              <a:ln cap="flat" cmpd="sng" w="28575">
                <a:solidFill>
                  <a:srgbClr val="009AC1"/>
                </a:solidFill>
                <a:prstDash val="solid"/>
                <a:miter lim="800000"/>
                <a:headEnd len="sm" w="sm" type="none"/>
                <a:tailEnd len="sm" w="sm" type="none"/>
              </a:ln>
            </p:spPr>
          </p:cxnSp>
          <p:cxnSp>
            <p:nvCxnSpPr>
              <p:cNvPr id="49" name="Google Shape;49;p22"/>
              <p:cNvCxnSpPr/>
              <p:nvPr/>
            </p:nvCxnSpPr>
            <p:spPr>
              <a:xfrm flipH="1">
                <a:off x="1" y="-1"/>
                <a:ext cx="6" cy="396006"/>
              </a:xfrm>
              <a:prstGeom prst="straightConnector1">
                <a:avLst/>
              </a:prstGeom>
              <a:noFill/>
              <a:ln cap="flat" cmpd="sng" w="28575">
                <a:solidFill>
                  <a:srgbClr val="009AC1"/>
                </a:solidFill>
                <a:prstDash val="solid"/>
                <a:miter lim="800000"/>
                <a:headEnd len="sm" w="sm" type="none"/>
                <a:tailEnd len="sm" w="sm" type="none"/>
              </a:ln>
            </p:spPr>
          </p:cxnSp>
        </p:grpSp>
        <p:cxnSp>
          <p:nvCxnSpPr>
            <p:cNvPr id="50" name="Google Shape;50;p22"/>
            <p:cNvCxnSpPr/>
            <p:nvPr/>
          </p:nvCxnSpPr>
          <p:spPr>
            <a:xfrm flipH="1">
              <a:off x="4" y="1278491"/>
              <a:ext cx="6" cy="396006"/>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22"/>
            <p:cNvCxnSpPr/>
            <p:nvPr/>
          </p:nvCxnSpPr>
          <p:spPr>
            <a:xfrm>
              <a:off x="15501" y="1666446"/>
              <a:ext cx="7547922" cy="6"/>
            </a:xfrm>
            <a:prstGeom prst="straightConnector1">
              <a:avLst/>
            </a:prstGeom>
            <a:noFill/>
            <a:ln cap="flat" cmpd="sng" w="28575">
              <a:solidFill>
                <a:srgbClr val="009AC1"/>
              </a:solidFill>
              <a:prstDash val="solid"/>
              <a:miter lim="800000"/>
              <a:headEnd len="sm" w="sm" type="none"/>
              <a:tailEnd len="sm" w="sm" type="none"/>
            </a:ln>
          </p:spPr>
        </p:cxnSp>
        <p:grpSp>
          <p:nvGrpSpPr>
            <p:cNvPr id="52" name="Google Shape;52;p22"/>
            <p:cNvGrpSpPr/>
            <p:nvPr/>
          </p:nvGrpSpPr>
          <p:grpSpPr>
            <a:xfrm>
              <a:off x="-2" y="1923136"/>
              <a:ext cx="7547931" cy="1674499"/>
              <a:chOff x="-1" y="0"/>
              <a:chExt cx="7547929" cy="1674498"/>
            </a:xfrm>
          </p:grpSpPr>
          <p:cxnSp>
            <p:nvCxnSpPr>
              <p:cNvPr id="53" name="Google Shape;53;p22"/>
              <p:cNvCxnSpPr/>
              <p:nvPr/>
            </p:nvCxnSpPr>
            <p:spPr>
              <a:xfrm>
                <a:off x="7547922" y="15064"/>
                <a:ext cx="6" cy="1659434"/>
              </a:xfrm>
              <a:prstGeom prst="straightConnector1">
                <a:avLst/>
              </a:prstGeom>
              <a:noFill/>
              <a:ln cap="flat" cmpd="sng" w="28575">
                <a:solidFill>
                  <a:srgbClr val="009AC1"/>
                </a:solidFill>
                <a:prstDash val="solid"/>
                <a:miter lim="800000"/>
                <a:headEnd len="sm" w="sm" type="none"/>
                <a:tailEnd len="sm" w="sm" type="none"/>
              </a:ln>
            </p:spPr>
          </p:cxnSp>
          <p:cxnSp>
            <p:nvCxnSpPr>
              <p:cNvPr id="54" name="Google Shape;54;p22"/>
              <p:cNvCxnSpPr/>
              <p:nvPr/>
            </p:nvCxnSpPr>
            <p:spPr>
              <a:xfrm>
                <a:off x="-1" y="10670"/>
                <a:ext cx="7547927" cy="6"/>
              </a:xfrm>
              <a:prstGeom prst="straightConnector1">
                <a:avLst/>
              </a:prstGeom>
              <a:noFill/>
              <a:ln cap="flat" cmpd="sng" w="28575">
                <a:solidFill>
                  <a:srgbClr val="009AC1"/>
                </a:solidFill>
                <a:prstDash val="solid"/>
                <a:miter lim="800000"/>
                <a:headEnd len="sm" w="sm" type="none"/>
                <a:tailEnd len="sm" w="sm" type="none"/>
              </a:ln>
            </p:spPr>
          </p:cxnSp>
          <p:cxnSp>
            <p:nvCxnSpPr>
              <p:cNvPr id="55" name="Google Shape;55;p22"/>
              <p:cNvCxnSpPr/>
              <p:nvPr/>
            </p:nvCxnSpPr>
            <p:spPr>
              <a:xfrm flipH="1">
                <a:off x="1" y="0"/>
                <a:ext cx="6" cy="396006"/>
              </a:xfrm>
              <a:prstGeom prst="straightConnector1">
                <a:avLst/>
              </a:prstGeom>
              <a:noFill/>
              <a:ln cap="flat" cmpd="sng" w="28575">
                <a:solidFill>
                  <a:srgbClr val="009AC1"/>
                </a:solidFill>
                <a:prstDash val="solid"/>
                <a:miter lim="800000"/>
                <a:headEnd len="sm" w="sm" type="none"/>
                <a:tailEnd len="sm" w="sm" type="none"/>
              </a:ln>
            </p:spPr>
          </p:cxnSp>
        </p:grpSp>
        <p:cxnSp>
          <p:nvCxnSpPr>
            <p:cNvPr id="56" name="Google Shape;56;p22"/>
            <p:cNvCxnSpPr/>
            <p:nvPr/>
          </p:nvCxnSpPr>
          <p:spPr>
            <a:xfrm flipH="1">
              <a:off x="3" y="3201627"/>
              <a:ext cx="6" cy="396006"/>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22"/>
            <p:cNvCxnSpPr/>
            <p:nvPr/>
          </p:nvCxnSpPr>
          <p:spPr>
            <a:xfrm>
              <a:off x="15500" y="3589582"/>
              <a:ext cx="7547922" cy="6"/>
            </a:xfrm>
            <a:prstGeom prst="straightConnector1">
              <a:avLst/>
            </a:prstGeom>
            <a:noFill/>
            <a:ln cap="flat" cmpd="sng" w="28575">
              <a:solidFill>
                <a:srgbClr val="009AC1"/>
              </a:solidFill>
              <a:prstDash val="solid"/>
              <a:miter lim="800000"/>
              <a:headEnd len="sm" w="sm" type="none"/>
              <a:tailEnd len="sm" w="sm" type="none"/>
            </a:ln>
          </p:spPr>
        </p:cxnSp>
        <p:grpSp>
          <p:nvGrpSpPr>
            <p:cNvPr id="58" name="Google Shape;58;p22"/>
            <p:cNvGrpSpPr/>
            <p:nvPr/>
          </p:nvGrpSpPr>
          <p:grpSpPr>
            <a:xfrm>
              <a:off x="15496" y="3786935"/>
              <a:ext cx="7547931" cy="1674499"/>
              <a:chOff x="-1" y="0"/>
              <a:chExt cx="7547929" cy="1674498"/>
            </a:xfrm>
          </p:grpSpPr>
          <p:cxnSp>
            <p:nvCxnSpPr>
              <p:cNvPr id="59" name="Google Shape;59;p22"/>
              <p:cNvCxnSpPr/>
              <p:nvPr/>
            </p:nvCxnSpPr>
            <p:spPr>
              <a:xfrm>
                <a:off x="7547922" y="15064"/>
                <a:ext cx="6" cy="1659434"/>
              </a:xfrm>
              <a:prstGeom prst="straightConnector1">
                <a:avLst/>
              </a:prstGeom>
              <a:noFill/>
              <a:ln cap="flat" cmpd="sng" w="28575">
                <a:solidFill>
                  <a:srgbClr val="009AC1"/>
                </a:solidFill>
                <a:prstDash val="solid"/>
                <a:miter lim="800000"/>
                <a:headEnd len="sm" w="sm" type="none"/>
                <a:tailEnd len="sm" w="sm" type="none"/>
              </a:ln>
            </p:spPr>
          </p:cxnSp>
          <p:cxnSp>
            <p:nvCxnSpPr>
              <p:cNvPr id="60" name="Google Shape;60;p22"/>
              <p:cNvCxnSpPr/>
              <p:nvPr/>
            </p:nvCxnSpPr>
            <p:spPr>
              <a:xfrm>
                <a:off x="-1" y="10670"/>
                <a:ext cx="7547927" cy="6"/>
              </a:xfrm>
              <a:prstGeom prst="straightConnector1">
                <a:avLst/>
              </a:prstGeom>
              <a:noFill/>
              <a:ln cap="flat" cmpd="sng" w="28575">
                <a:solidFill>
                  <a:srgbClr val="009AC1"/>
                </a:solidFill>
                <a:prstDash val="solid"/>
                <a:miter lim="800000"/>
                <a:headEnd len="sm" w="sm" type="none"/>
                <a:tailEnd len="sm" w="sm" type="none"/>
              </a:ln>
            </p:spPr>
          </p:cxnSp>
          <p:cxnSp>
            <p:nvCxnSpPr>
              <p:cNvPr id="61" name="Google Shape;61;p22"/>
              <p:cNvCxnSpPr/>
              <p:nvPr/>
            </p:nvCxnSpPr>
            <p:spPr>
              <a:xfrm flipH="1">
                <a:off x="1" y="0"/>
                <a:ext cx="6" cy="396006"/>
              </a:xfrm>
              <a:prstGeom prst="straightConnector1">
                <a:avLst/>
              </a:prstGeom>
              <a:noFill/>
              <a:ln cap="flat" cmpd="sng" w="28575">
                <a:solidFill>
                  <a:srgbClr val="009AC1"/>
                </a:solidFill>
                <a:prstDash val="solid"/>
                <a:miter lim="800000"/>
                <a:headEnd len="sm" w="sm" type="none"/>
                <a:tailEnd len="sm" w="sm" type="none"/>
              </a:ln>
            </p:spPr>
          </p:cxnSp>
        </p:grpSp>
        <p:cxnSp>
          <p:nvCxnSpPr>
            <p:cNvPr id="62" name="Google Shape;62;p22"/>
            <p:cNvCxnSpPr/>
            <p:nvPr/>
          </p:nvCxnSpPr>
          <p:spPr>
            <a:xfrm flipH="1">
              <a:off x="15501" y="5065427"/>
              <a:ext cx="6" cy="396005"/>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22"/>
            <p:cNvCxnSpPr/>
            <p:nvPr/>
          </p:nvCxnSpPr>
          <p:spPr>
            <a:xfrm>
              <a:off x="30998" y="5453384"/>
              <a:ext cx="7547922" cy="6"/>
            </a:xfrm>
            <a:prstGeom prst="straightConnector1">
              <a:avLst/>
            </a:prstGeom>
            <a:noFill/>
            <a:ln cap="flat" cmpd="sng" w="28575">
              <a:solidFill>
                <a:srgbClr val="009AC1"/>
              </a:solidFill>
              <a:prstDash val="solid"/>
              <a:miter lim="800000"/>
              <a:headEnd len="sm" w="sm" type="none"/>
              <a:tailEnd len="sm" w="sm" type="none"/>
            </a:ln>
          </p:spPr>
        </p:cxnSp>
      </p:grpSp>
      <p:sp>
        <p:nvSpPr>
          <p:cNvPr id="64" name="Google Shape;64;p22"/>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5" name="Shape 65"/>
        <p:cNvGrpSpPr/>
        <p:nvPr/>
      </p:nvGrpSpPr>
      <p:grpSpPr>
        <a:xfrm>
          <a:off x="0" y="0"/>
          <a:ext cx="0" cy="0"/>
          <a:chOff x="0" y="0"/>
          <a:chExt cx="0" cy="0"/>
        </a:xfrm>
      </p:grpSpPr>
      <p:sp>
        <p:nvSpPr>
          <p:cNvPr id="66" name="Google Shape;66;p23"/>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67" name="Google Shape;67;p23"/>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68" name="Google Shape;68;p23"/>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69" name="Google Shape;69;p23"/>
          <p:cNvSpPr/>
          <p:nvPr>
            <p:ph idx="2" type="pic"/>
          </p:nvPr>
        </p:nvSpPr>
        <p:spPr>
          <a:xfrm>
            <a:off x="5888001" y="439729"/>
            <a:ext cx="5660536" cy="6045738"/>
          </a:xfrm>
          <a:prstGeom prst="rect">
            <a:avLst/>
          </a:prstGeom>
          <a:noFill/>
          <a:ln>
            <a:noFill/>
          </a:ln>
        </p:spPr>
      </p:sp>
      <p:pic>
        <p:nvPicPr>
          <p:cNvPr descr="Google Shape;65;p23" id="70" name="Google Shape;70;p23"/>
          <p:cNvPicPr preferRelativeResize="0"/>
          <p:nvPr/>
        </p:nvPicPr>
        <p:blipFill rotWithShape="1">
          <a:blip r:embed="rId2">
            <a:alphaModFix amt="29000"/>
          </a:blip>
          <a:srcRect b="17435" l="75767" r="0" t="0"/>
          <a:stretch/>
        </p:blipFill>
        <p:spPr>
          <a:xfrm>
            <a:off x="-4" y="2642210"/>
            <a:ext cx="2312357" cy="4215793"/>
          </a:xfrm>
          <a:prstGeom prst="rect">
            <a:avLst/>
          </a:prstGeom>
          <a:noFill/>
          <a:ln>
            <a:noFill/>
          </a:ln>
        </p:spPr>
      </p:pic>
      <p:sp>
        <p:nvSpPr>
          <p:cNvPr id="71" name="Google Shape;71;p23"/>
          <p:cNvSpPr txBox="1"/>
          <p:nvPr>
            <p:ph idx="1" type="body"/>
          </p:nvPr>
        </p:nvSpPr>
        <p:spPr>
          <a:xfrm>
            <a:off x="898356" y="2107769"/>
            <a:ext cx="4639196"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72" name="Google Shape;72;p23"/>
          <p:cNvSpPr txBox="1"/>
          <p:nvPr>
            <p:ph idx="3" type="body"/>
          </p:nvPr>
        </p:nvSpPr>
        <p:spPr>
          <a:xfrm>
            <a:off x="898353" y="890241"/>
            <a:ext cx="4757385" cy="992653"/>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73" name="Google Shape;73;p23"/>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4" name="Shape 74"/>
        <p:cNvGrpSpPr/>
        <p:nvPr/>
      </p:nvGrpSpPr>
      <p:grpSpPr>
        <a:xfrm>
          <a:off x="0" y="0"/>
          <a:ext cx="0" cy="0"/>
          <a:chOff x="0" y="0"/>
          <a:chExt cx="0" cy="0"/>
        </a:xfrm>
      </p:grpSpPr>
      <p:sp>
        <p:nvSpPr>
          <p:cNvPr id="75" name="Google Shape;75;p24"/>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76" name="Google Shape;76;p24"/>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77" name="Google Shape;77;p24"/>
          <p:cNvSpPr/>
          <p:nvPr/>
        </p:nvSpPr>
        <p:spPr>
          <a:xfrm>
            <a:off x="3557439" y="5448534"/>
            <a:ext cx="7208078" cy="713820"/>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8" name="Google Shape;78;p24"/>
          <p:cNvSpPr/>
          <p:nvPr/>
        </p:nvSpPr>
        <p:spPr>
          <a:xfrm>
            <a:off x="3543994" y="4392459"/>
            <a:ext cx="7208079" cy="71382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9" name="Google Shape;79;p24"/>
          <p:cNvSpPr/>
          <p:nvPr/>
        </p:nvSpPr>
        <p:spPr>
          <a:xfrm>
            <a:off x="0" y="6342926"/>
            <a:ext cx="11586117" cy="515079"/>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24"/>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1" name="Google Shape;81;p24"/>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82" name="Google Shape;82;p24"/>
          <p:cNvSpPr txBox="1"/>
          <p:nvPr>
            <p:ph idx="2" type="body"/>
          </p:nvPr>
        </p:nvSpPr>
        <p:spPr>
          <a:xfrm>
            <a:off x="3557441" y="1530043"/>
            <a:ext cx="6457659" cy="713821"/>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78;p24" id="83" name="Google Shape;83;p24"/>
          <p:cNvPicPr preferRelativeResize="0"/>
          <p:nvPr/>
        </p:nvPicPr>
        <p:blipFill rotWithShape="1">
          <a:blip r:embed="rId2">
            <a:alphaModFix/>
          </a:blip>
          <a:srcRect b="0" l="0" r="0" t="0"/>
          <a:stretch/>
        </p:blipFill>
        <p:spPr>
          <a:xfrm rot="-3300097">
            <a:off x="1074325" y="937959"/>
            <a:ext cx="826674" cy="889519"/>
          </a:xfrm>
          <a:prstGeom prst="rect">
            <a:avLst/>
          </a:prstGeom>
          <a:noFill/>
          <a:ln>
            <a:noFill/>
          </a:ln>
        </p:spPr>
      </p:pic>
      <p:sp>
        <p:nvSpPr>
          <p:cNvPr id="84" name="Google Shape;84;p24"/>
          <p:cNvSpPr/>
          <p:nvPr/>
        </p:nvSpPr>
        <p:spPr>
          <a:xfrm>
            <a:off x="1426482" y="1233409"/>
            <a:ext cx="1036071"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5" name="Google Shape;85;p24"/>
          <p:cNvSpPr txBox="1"/>
          <p:nvPr>
            <p:ph idx="3" type="body"/>
          </p:nvPr>
        </p:nvSpPr>
        <p:spPr>
          <a:xfrm>
            <a:off x="1573305" y="1424479"/>
            <a:ext cx="738352" cy="57881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86" name="Google Shape;86;p24"/>
          <p:cNvSpPr/>
          <p:nvPr/>
        </p:nvSpPr>
        <p:spPr>
          <a:xfrm>
            <a:off x="3557439" y="2384511"/>
            <a:ext cx="7208078" cy="713821"/>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7" name="Google Shape;87;p24"/>
          <p:cNvSpPr txBox="1"/>
          <p:nvPr>
            <p:ph idx="4" type="body"/>
          </p:nvPr>
        </p:nvSpPr>
        <p:spPr>
          <a:xfrm>
            <a:off x="3520252" y="2423523"/>
            <a:ext cx="6457667"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83;p24" id="88" name="Google Shape;88;p24"/>
          <p:cNvPicPr preferRelativeResize="0"/>
          <p:nvPr/>
        </p:nvPicPr>
        <p:blipFill rotWithShape="1">
          <a:blip r:embed="rId2">
            <a:alphaModFix/>
          </a:blip>
          <a:srcRect b="0" l="0" r="0" t="0"/>
          <a:stretch/>
        </p:blipFill>
        <p:spPr>
          <a:xfrm rot="-3300097">
            <a:off x="1058304" y="1912041"/>
            <a:ext cx="826671" cy="889523"/>
          </a:xfrm>
          <a:prstGeom prst="rect">
            <a:avLst/>
          </a:prstGeom>
          <a:noFill/>
          <a:ln>
            <a:noFill/>
          </a:ln>
        </p:spPr>
      </p:pic>
      <p:sp>
        <p:nvSpPr>
          <p:cNvPr id="89" name="Google Shape;89;p24"/>
          <p:cNvSpPr/>
          <p:nvPr/>
        </p:nvSpPr>
        <p:spPr>
          <a:xfrm>
            <a:off x="1380538" y="2266698"/>
            <a:ext cx="1036071" cy="878765"/>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24"/>
          <p:cNvSpPr txBox="1"/>
          <p:nvPr>
            <p:ph idx="5" type="body"/>
          </p:nvPr>
        </p:nvSpPr>
        <p:spPr>
          <a:xfrm>
            <a:off x="1557283" y="2398563"/>
            <a:ext cx="738353"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91" name="Google Shape;91;p24"/>
          <p:cNvSpPr/>
          <p:nvPr/>
        </p:nvSpPr>
        <p:spPr>
          <a:xfrm>
            <a:off x="3543994" y="3383476"/>
            <a:ext cx="7208079" cy="713820"/>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24"/>
          <p:cNvSpPr txBox="1"/>
          <p:nvPr>
            <p:ph idx="6" type="body"/>
          </p:nvPr>
        </p:nvSpPr>
        <p:spPr>
          <a:xfrm>
            <a:off x="3543994" y="3421960"/>
            <a:ext cx="6457665" cy="71382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88;p24" id="93" name="Google Shape;93;p24"/>
          <p:cNvPicPr preferRelativeResize="0"/>
          <p:nvPr/>
        </p:nvPicPr>
        <p:blipFill rotWithShape="1">
          <a:blip r:embed="rId2">
            <a:alphaModFix/>
          </a:blip>
          <a:srcRect b="0" l="0" r="0" t="0"/>
          <a:stretch/>
        </p:blipFill>
        <p:spPr>
          <a:xfrm rot="-3300097">
            <a:off x="1079034" y="2964457"/>
            <a:ext cx="826671" cy="889519"/>
          </a:xfrm>
          <a:prstGeom prst="rect">
            <a:avLst/>
          </a:prstGeom>
          <a:noFill/>
          <a:ln>
            <a:noFill/>
          </a:ln>
        </p:spPr>
      </p:pic>
      <p:sp>
        <p:nvSpPr>
          <p:cNvPr id="94" name="Google Shape;94;p24"/>
          <p:cNvSpPr/>
          <p:nvPr/>
        </p:nvSpPr>
        <p:spPr>
          <a:xfrm>
            <a:off x="1401269" y="3319114"/>
            <a:ext cx="1036071" cy="878765"/>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5" name="Google Shape;95;p24"/>
          <p:cNvSpPr txBox="1"/>
          <p:nvPr>
            <p:ph idx="7" type="body"/>
          </p:nvPr>
        </p:nvSpPr>
        <p:spPr>
          <a:xfrm>
            <a:off x="1578014" y="3450978"/>
            <a:ext cx="738353"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91;p24" id="96" name="Google Shape;96;p24"/>
          <p:cNvPicPr preferRelativeResize="0"/>
          <p:nvPr/>
        </p:nvPicPr>
        <p:blipFill rotWithShape="1">
          <a:blip r:embed="rId2">
            <a:alphaModFix/>
          </a:blip>
          <a:srcRect b="0" l="0" r="0" t="0"/>
          <a:stretch/>
        </p:blipFill>
        <p:spPr>
          <a:xfrm rot="-3300097">
            <a:off x="1079034" y="3983368"/>
            <a:ext cx="826671" cy="889523"/>
          </a:xfrm>
          <a:prstGeom prst="rect">
            <a:avLst/>
          </a:prstGeom>
          <a:noFill/>
          <a:ln>
            <a:noFill/>
          </a:ln>
        </p:spPr>
      </p:pic>
      <p:sp>
        <p:nvSpPr>
          <p:cNvPr id="97" name="Google Shape;97;p24"/>
          <p:cNvSpPr/>
          <p:nvPr/>
        </p:nvSpPr>
        <p:spPr>
          <a:xfrm>
            <a:off x="1401269" y="4338025"/>
            <a:ext cx="1036071" cy="878765"/>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8" name="Google Shape;98;p24"/>
          <p:cNvSpPr txBox="1"/>
          <p:nvPr>
            <p:ph idx="8" type="body"/>
          </p:nvPr>
        </p:nvSpPr>
        <p:spPr>
          <a:xfrm>
            <a:off x="3596097" y="5503614"/>
            <a:ext cx="6457667" cy="71382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94;p24" id="99" name="Google Shape;99;p24"/>
          <p:cNvPicPr preferRelativeResize="0"/>
          <p:nvPr/>
        </p:nvPicPr>
        <p:blipFill rotWithShape="1">
          <a:blip r:embed="rId2">
            <a:alphaModFix/>
          </a:blip>
          <a:srcRect b="0" l="0" r="0" t="0"/>
          <a:stretch/>
        </p:blipFill>
        <p:spPr>
          <a:xfrm rot="-3300097">
            <a:off x="1117690" y="5039443"/>
            <a:ext cx="826674" cy="889523"/>
          </a:xfrm>
          <a:prstGeom prst="rect">
            <a:avLst/>
          </a:prstGeom>
          <a:noFill/>
          <a:ln>
            <a:noFill/>
          </a:ln>
        </p:spPr>
      </p:pic>
      <p:sp>
        <p:nvSpPr>
          <p:cNvPr id="100" name="Google Shape;100;p24"/>
          <p:cNvSpPr/>
          <p:nvPr/>
        </p:nvSpPr>
        <p:spPr>
          <a:xfrm>
            <a:off x="1439928" y="5394099"/>
            <a:ext cx="1036070"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1" name="Google Shape;101;p24"/>
          <p:cNvSpPr txBox="1"/>
          <p:nvPr>
            <p:ph idx="9" type="body"/>
          </p:nvPr>
        </p:nvSpPr>
        <p:spPr>
          <a:xfrm>
            <a:off x="1616673" y="5525966"/>
            <a:ext cx="738352"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02" name="Google Shape;102;p24"/>
          <p:cNvSpPr txBox="1"/>
          <p:nvPr>
            <p:ph idx="13" type="body"/>
          </p:nvPr>
        </p:nvSpPr>
        <p:spPr>
          <a:xfrm>
            <a:off x="1578014" y="4469889"/>
            <a:ext cx="738353"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03" name="Google Shape;103;p24"/>
          <p:cNvSpPr txBox="1"/>
          <p:nvPr>
            <p:ph idx="14" type="body"/>
          </p:nvPr>
        </p:nvSpPr>
        <p:spPr>
          <a:xfrm>
            <a:off x="3557441" y="4447537"/>
            <a:ext cx="6457659" cy="71382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04" name="Google Shape;104;p24"/>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05" name="Shape 105"/>
        <p:cNvGrpSpPr/>
        <p:nvPr/>
      </p:nvGrpSpPr>
      <p:grpSpPr>
        <a:xfrm>
          <a:off x="0" y="0"/>
          <a:ext cx="0" cy="0"/>
          <a:chOff x="0" y="0"/>
          <a:chExt cx="0" cy="0"/>
        </a:xfrm>
      </p:grpSpPr>
      <p:sp>
        <p:nvSpPr>
          <p:cNvPr id="106" name="Google Shape;106;p25"/>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107" name="Google Shape;107;p25"/>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08" name="Google Shape;108;p25"/>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9" name="Google Shape;109;p25"/>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05;p25" id="110" name="Google Shape;110;p25"/>
          <p:cNvPicPr preferRelativeResize="0"/>
          <p:nvPr/>
        </p:nvPicPr>
        <p:blipFill rotWithShape="1">
          <a:blip r:embed="rId2">
            <a:alphaModFix amt="29000"/>
          </a:blip>
          <a:srcRect b="17435" l="75767" r="0" t="0"/>
          <a:stretch/>
        </p:blipFill>
        <p:spPr>
          <a:xfrm>
            <a:off x="-4" y="2642210"/>
            <a:ext cx="2312357" cy="4215793"/>
          </a:xfrm>
          <a:prstGeom prst="rect">
            <a:avLst/>
          </a:prstGeom>
          <a:noFill/>
          <a:ln>
            <a:noFill/>
          </a:ln>
        </p:spPr>
      </p:pic>
      <p:sp>
        <p:nvSpPr>
          <p:cNvPr id="111" name="Google Shape;111;p25"/>
          <p:cNvSpPr/>
          <p:nvPr/>
        </p:nvSpPr>
        <p:spPr>
          <a:xfrm>
            <a:off x="370687" y="323516"/>
            <a:ext cx="11450626" cy="6210969"/>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2" name="Google Shape;112;p25"/>
          <p:cNvSpPr txBox="1"/>
          <p:nvPr>
            <p:ph idx="1" type="body"/>
          </p:nvPr>
        </p:nvSpPr>
        <p:spPr>
          <a:xfrm>
            <a:off x="798378" y="2045704"/>
            <a:ext cx="10595241"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13" name="Google Shape;113;p25"/>
          <p:cNvSpPr txBox="1"/>
          <p:nvPr>
            <p:ph idx="2" type="body"/>
          </p:nvPr>
        </p:nvSpPr>
        <p:spPr>
          <a:xfrm>
            <a:off x="798381" y="761598"/>
            <a:ext cx="10595238" cy="803663"/>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14" name="Google Shape;114;p25"/>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115" name="Shape 115"/>
        <p:cNvGrpSpPr/>
        <p:nvPr/>
      </p:nvGrpSpPr>
      <p:grpSpPr>
        <a:xfrm>
          <a:off x="0" y="0"/>
          <a:ext cx="0" cy="0"/>
          <a:chOff x="0" y="0"/>
          <a:chExt cx="0" cy="0"/>
        </a:xfrm>
      </p:grpSpPr>
      <p:sp>
        <p:nvSpPr>
          <p:cNvPr id="116" name="Google Shape;116;p26"/>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117" name="Google Shape;117;p26"/>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18" name="Google Shape;118;p26"/>
          <p:cNvSpPr/>
          <p:nvPr/>
        </p:nvSpPr>
        <p:spPr>
          <a:xfrm>
            <a:off x="-3" y="882025"/>
            <a:ext cx="12192021" cy="1437283"/>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9" name="Google Shape;119;p26"/>
          <p:cNvSpPr txBox="1"/>
          <p:nvPr>
            <p:ph idx="1" type="body"/>
          </p:nvPr>
        </p:nvSpPr>
        <p:spPr>
          <a:xfrm>
            <a:off x="835670" y="2727699"/>
            <a:ext cx="7178176" cy="33116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20" name="Google Shape;120;p26"/>
          <p:cNvSpPr txBox="1"/>
          <p:nvPr>
            <p:ph idx="2" type="body"/>
          </p:nvPr>
        </p:nvSpPr>
        <p:spPr>
          <a:xfrm>
            <a:off x="835671" y="1104335"/>
            <a:ext cx="7178174" cy="103162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16;p26" id="121" name="Google Shape;121;p26"/>
          <p:cNvPicPr preferRelativeResize="0"/>
          <p:nvPr/>
        </p:nvPicPr>
        <p:blipFill rotWithShape="1">
          <a:blip r:embed="rId2">
            <a:alphaModFix/>
          </a:blip>
          <a:srcRect b="0" l="0" r="0" t="0"/>
          <a:stretch/>
        </p:blipFill>
        <p:spPr>
          <a:xfrm>
            <a:off x="7768849" y="226918"/>
            <a:ext cx="4094256" cy="6404165"/>
          </a:xfrm>
          <a:prstGeom prst="rect">
            <a:avLst/>
          </a:prstGeom>
          <a:noFill/>
          <a:ln>
            <a:noFill/>
          </a:ln>
        </p:spPr>
      </p:pic>
      <p:sp>
        <p:nvSpPr>
          <p:cNvPr id="122" name="Google Shape;122;p26"/>
          <p:cNvSpPr/>
          <p:nvPr>
            <p:ph idx="3" type="pic"/>
          </p:nvPr>
        </p:nvSpPr>
        <p:spPr>
          <a:xfrm>
            <a:off x="8583306" y="1246695"/>
            <a:ext cx="2444133" cy="4336990"/>
          </a:xfrm>
          <a:prstGeom prst="rect">
            <a:avLst/>
          </a:prstGeom>
          <a:noFill/>
          <a:ln>
            <a:noFill/>
          </a:ln>
        </p:spPr>
      </p:sp>
      <p:sp>
        <p:nvSpPr>
          <p:cNvPr id="123" name="Google Shape;123;p26"/>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24" name="Shape 124"/>
        <p:cNvGrpSpPr/>
        <p:nvPr/>
      </p:nvGrpSpPr>
      <p:grpSpPr>
        <a:xfrm>
          <a:off x="0" y="0"/>
          <a:ext cx="0" cy="0"/>
          <a:chOff x="0" y="0"/>
          <a:chExt cx="0" cy="0"/>
        </a:xfrm>
      </p:grpSpPr>
      <p:sp>
        <p:nvSpPr>
          <p:cNvPr id="125" name="Google Shape;125;p27"/>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126" name="Google Shape;126;p27"/>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27" name="Google Shape;127;p27"/>
          <p:cNvSpPr/>
          <p:nvPr/>
        </p:nvSpPr>
        <p:spPr>
          <a:xfrm>
            <a:off x="5761459" y="0"/>
            <a:ext cx="6417747"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8" name="Google Shape;128;p27"/>
          <p:cNvSpPr/>
          <p:nvPr>
            <p:ph idx="2" type="pic"/>
          </p:nvPr>
        </p:nvSpPr>
        <p:spPr>
          <a:xfrm>
            <a:off x="435469" y="406130"/>
            <a:ext cx="5660531" cy="6045740"/>
          </a:xfrm>
          <a:prstGeom prst="rect">
            <a:avLst/>
          </a:prstGeom>
          <a:noFill/>
          <a:ln>
            <a:noFill/>
          </a:ln>
        </p:spPr>
      </p:sp>
      <p:pic>
        <p:nvPicPr>
          <p:cNvPr descr="Google Shape;124;p27" id="129" name="Google Shape;129;p27"/>
          <p:cNvPicPr preferRelativeResize="0"/>
          <p:nvPr/>
        </p:nvPicPr>
        <p:blipFill rotWithShape="1">
          <a:blip r:embed="rId2">
            <a:alphaModFix amt="29000"/>
          </a:blip>
          <a:srcRect b="17435" l="75767" r="0" t="0"/>
          <a:stretch/>
        </p:blipFill>
        <p:spPr>
          <a:xfrm>
            <a:off x="9998008" y="2562697"/>
            <a:ext cx="2312357" cy="4215793"/>
          </a:xfrm>
          <a:prstGeom prst="rect">
            <a:avLst/>
          </a:prstGeom>
          <a:noFill/>
          <a:ln>
            <a:noFill/>
          </a:ln>
        </p:spPr>
      </p:pic>
      <p:sp>
        <p:nvSpPr>
          <p:cNvPr id="130" name="Google Shape;130;p27"/>
          <p:cNvSpPr txBox="1"/>
          <p:nvPr>
            <p:ph idx="1" type="body"/>
          </p:nvPr>
        </p:nvSpPr>
        <p:spPr>
          <a:xfrm>
            <a:off x="6818000" y="2050158"/>
            <a:ext cx="4639198"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31" name="Google Shape;131;p27"/>
          <p:cNvSpPr txBox="1"/>
          <p:nvPr>
            <p:ph idx="3" type="body"/>
          </p:nvPr>
        </p:nvSpPr>
        <p:spPr>
          <a:xfrm>
            <a:off x="6758909" y="319220"/>
            <a:ext cx="4757378" cy="99265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32" name="Google Shape;132;p27"/>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33" name="Shape 133"/>
        <p:cNvGrpSpPr/>
        <p:nvPr/>
      </p:nvGrpSpPr>
      <p:grpSpPr>
        <a:xfrm>
          <a:off x="0" y="0"/>
          <a:ext cx="0" cy="0"/>
          <a:chOff x="0" y="0"/>
          <a:chExt cx="0" cy="0"/>
        </a:xfrm>
      </p:grpSpPr>
      <p:sp>
        <p:nvSpPr>
          <p:cNvPr id="134" name="Google Shape;134;p28"/>
          <p:cNvSpPr/>
          <p:nvPr/>
        </p:nvSpPr>
        <p:spPr>
          <a:xfrm>
            <a:off x="-32403" y="2956985"/>
            <a:ext cx="12193517" cy="280904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30;p28" id="135" name="Google Shape;135;p28"/>
          <p:cNvPicPr preferRelativeResize="0"/>
          <p:nvPr/>
        </p:nvPicPr>
        <p:blipFill rotWithShape="1">
          <a:blip r:embed="rId2">
            <a:alphaModFix amt="29000"/>
          </a:blip>
          <a:srcRect b="18716" l="58846" r="6418" t="29191"/>
          <a:stretch/>
        </p:blipFill>
        <p:spPr>
          <a:xfrm>
            <a:off x="8444679" y="2956986"/>
            <a:ext cx="3747323" cy="3007232"/>
          </a:xfrm>
          <a:prstGeom prst="rect">
            <a:avLst/>
          </a:prstGeom>
          <a:noFill/>
          <a:ln>
            <a:noFill/>
          </a:ln>
        </p:spPr>
      </p:pic>
      <p:sp>
        <p:nvSpPr>
          <p:cNvPr id="136" name="Google Shape;136;p28"/>
          <p:cNvSpPr txBox="1"/>
          <p:nvPr>
            <p:ph idx="1" type="body"/>
          </p:nvPr>
        </p:nvSpPr>
        <p:spPr>
          <a:xfrm>
            <a:off x="605556" y="4238576"/>
            <a:ext cx="3195486" cy="73114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37" name="Google Shape;137;p28"/>
          <p:cNvSpPr txBox="1"/>
          <p:nvPr>
            <p:ph idx="2" type="body"/>
          </p:nvPr>
        </p:nvSpPr>
        <p:spPr>
          <a:xfrm>
            <a:off x="605556" y="3428998"/>
            <a:ext cx="3195486" cy="83726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38" name="Google Shape;138;p28"/>
          <p:cNvSpPr/>
          <p:nvPr/>
        </p:nvSpPr>
        <p:spPr>
          <a:xfrm>
            <a:off x="6934623" y="5423818"/>
            <a:ext cx="5257382" cy="756637"/>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9" name="Google Shape;139;p28"/>
          <p:cNvSpPr txBox="1"/>
          <p:nvPr>
            <p:ph idx="3" type="body"/>
          </p:nvPr>
        </p:nvSpPr>
        <p:spPr>
          <a:xfrm>
            <a:off x="6934623" y="5436563"/>
            <a:ext cx="4771007" cy="73114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38;p28" id="140" name="Google Shape;140;p28"/>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41" name="Google Shape;141;p28"/>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42" name="Google Shape;142;p28"/>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3" name="Shape 143"/>
        <p:cNvGrpSpPr/>
        <p:nvPr/>
      </p:nvGrpSpPr>
      <p:grpSpPr>
        <a:xfrm>
          <a:off x="0" y="0"/>
          <a:ext cx="0" cy="0"/>
          <a:chOff x="0" y="0"/>
          <a:chExt cx="0" cy="0"/>
        </a:xfrm>
      </p:grpSpPr>
      <p:sp>
        <p:nvSpPr>
          <p:cNvPr id="144" name="Google Shape;144;p29"/>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0"/>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sopravivere al digitale</a:t>
            </a:r>
            <a:endParaRPr/>
          </a:p>
        </p:txBody>
      </p:sp>
      <p:cxnSp>
        <p:nvCxnSpPr>
          <p:cNvPr id="7" name="Google Shape;7;p20"/>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20"/>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20"/>
          <p:cNvSpPr txBox="1"/>
          <p:nvPr/>
        </p:nvSpPr>
        <p:spPr>
          <a:xfrm>
            <a:off x="424663" y="528534"/>
            <a:ext cx="6498656" cy="739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POLICE DE CARACTÈRES POLICE DE CARACTÈRES ET TAILLE</a:t>
            </a:r>
            <a:endParaRPr/>
          </a:p>
        </p:txBody>
      </p:sp>
      <p:sp>
        <p:nvSpPr>
          <p:cNvPr id="10" name="Google Shape;10;p20"/>
          <p:cNvSpPr txBox="1"/>
          <p:nvPr/>
        </p:nvSpPr>
        <p:spPr>
          <a:xfrm>
            <a:off x="7347983" y="564839"/>
            <a:ext cx="4589213" cy="49046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VEILLEZ À CE QUE LES POLICES DE CARACTÈRES SOIENT CONFORMES À LA MISE EN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points - Coulisseaux de séparation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points - Titre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points - Sous-titres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points - Corps du texte principal </a:t>
            </a:r>
            <a:endParaRPr/>
          </a:p>
        </p:txBody>
      </p:sp>
      <p:sp>
        <p:nvSpPr>
          <p:cNvPr id="11" name="Google Shape;11;p20"/>
          <p:cNvSpPr txBox="1"/>
          <p:nvPr/>
        </p:nvSpPr>
        <p:spPr>
          <a:xfrm>
            <a:off x="424669" y="2014901"/>
            <a:ext cx="5845501" cy="24535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Veillez à ce que la taille des polices soit conforme à la mise en page des diapositives. La police de caractères utilisée dans le PowerPoint </a:t>
            </a:r>
            <a:r>
              <a:rPr b="1" i="0" lang="en-US" sz="2400" u="none" cap="none" strike="noStrike">
                <a:solidFill>
                  <a:srgbClr val="FFFFFF"/>
                </a:solidFill>
                <a:latin typeface="Calibri"/>
                <a:ea typeface="Calibri"/>
                <a:cs typeface="Calibri"/>
                <a:sym typeface="Calibri"/>
              </a:rPr>
              <a:t>Survivre au numérique </a:t>
            </a:r>
            <a:r>
              <a:rPr b="0" i="0" lang="en-US" sz="2400" u="none" cap="none" strike="noStrike">
                <a:solidFill>
                  <a:srgbClr val="FFFFFF"/>
                </a:solidFill>
                <a:latin typeface="Calibri"/>
                <a:ea typeface="Calibri"/>
                <a:cs typeface="Calibri"/>
                <a:sym typeface="Calibri"/>
              </a:rPr>
              <a:t>est la suivante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a:p>
        </p:txBody>
      </p:sp>
      <p:cxnSp>
        <p:nvCxnSpPr>
          <p:cNvPr id="12" name="Google Shape;12;p20"/>
          <p:cNvCxnSpPr/>
          <p:nvPr/>
        </p:nvCxnSpPr>
        <p:spPr>
          <a:xfrm flipH="1">
            <a:off x="7098716" y="-5"/>
            <a:ext cx="6" cy="5540418"/>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20"/>
          <p:cNvCxnSpPr/>
          <p:nvPr/>
        </p:nvCxnSpPr>
        <p:spPr>
          <a:xfrm rot="10800000">
            <a:off x="1" y="1621486"/>
            <a:ext cx="7098715" cy="6"/>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20"/>
          <p:cNvSpPr txBox="1"/>
          <p:nvPr/>
        </p:nvSpPr>
        <p:spPr>
          <a:xfrm>
            <a:off x="0" y="5968370"/>
            <a:ext cx="12192000" cy="80255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VEUILLEZ SUPPRIMER CETTE DIAPOSITIVE D'INSTRUCTION AVANT DE PRÉSENTER LA PRÉSENTATION FINALE </a:t>
            </a:r>
            <a:r>
              <a:rPr b="0" i="0" lang="en-US" sz="2400" u="none" cap="none" strike="noStrike">
                <a:solidFill>
                  <a:srgbClr val="FFFFFF"/>
                </a:solidFill>
                <a:latin typeface="Calibri"/>
                <a:ea typeface="Calibri"/>
                <a:cs typeface="Calibri"/>
                <a:sym typeface="Calibri"/>
              </a:rPr>
              <a:t>*** </a:t>
            </a:r>
            <a:endParaRPr/>
          </a:p>
        </p:txBody>
      </p:sp>
      <p:cxnSp>
        <p:nvCxnSpPr>
          <p:cNvPr id="15" name="Google Shape;15;p20"/>
          <p:cNvCxnSpPr/>
          <p:nvPr/>
        </p:nvCxnSpPr>
        <p:spPr>
          <a:xfrm rot="10800000">
            <a:off x="-2" y="5541676"/>
            <a:ext cx="12192006" cy="6"/>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20"/>
          <p:cNvSpPr txBox="1"/>
          <p:nvPr>
            <p:ph type="title"/>
          </p:nvPr>
        </p:nvSpPr>
        <p:spPr>
          <a:xfrm>
            <a:off x="609600" y="92074"/>
            <a:ext cx="10972800" cy="1508127"/>
          </a:xfrm>
          <a:prstGeom prst="rect">
            <a:avLst/>
          </a:prstGeom>
          <a:noFill/>
          <a:ln>
            <a:noFill/>
          </a:ln>
        </p:spPr>
        <p:txBody>
          <a:bodyPr anchorCtr="0" anchor="ctr" bIns="45675" lIns="45675" spcFirstLastPara="1" rIns="45675" wrap="square" tIns="456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0"/>
          <p:cNvSpPr txBox="1"/>
          <p:nvPr>
            <p:ph idx="1" type="body"/>
          </p:nvPr>
        </p:nvSpPr>
        <p:spPr>
          <a:xfrm>
            <a:off x="609600" y="1600200"/>
            <a:ext cx="10972800" cy="5257800"/>
          </a:xfrm>
          <a:prstGeom prst="rect">
            <a:avLst/>
          </a:prstGeom>
          <a:noFill/>
          <a:ln>
            <a:noFill/>
          </a:ln>
        </p:spPr>
        <p:txBody>
          <a:bodyPr anchorCtr="0" anchor="t" bIns="45675" lIns="45675" spcFirstLastPara="1" rIns="45675" wrap="square" tIns="45675">
            <a:normAutofit/>
          </a:bodyPr>
          <a:lstStyle>
            <a:lvl1pPr indent="-228600" lvl="0" marL="4572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9pPr>
          </a:lstStyle>
          <a:p/>
        </p:txBody>
      </p:sp>
      <p:sp>
        <p:nvSpPr>
          <p:cNvPr id="18" name="Google Shape;18;p20"/>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ommonsensemedia.org/" TargetMode="External"/><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hyperlink" Target="https://eukidsonline.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readeo.com/"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pbskids.org/apps/play-and-learn-science-.html"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duckduckmoose.com/educational-iphone-itouch-apps-for-kids/fish-school/"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commonsensemedia.org/app-reviews/busy-shapes-colors"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play.google.com/store/apps/details?id=uk.co.bbc.cbeebiesplaytimeisland&amp;hl=en_US"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healthychildren.org/English/fmp/Pages/MediaPlan.aspx?_gl=1*14ntm20*_ga*NjAwNDcwMTc0LjE3MDEyNDYyMzk.*_ga_FD9D3XZVQQ*MTcwMTI0NjI0MC4xLjAuMTcwMTI0NjI0MC4wLjAuMA.." TargetMode="External"/><Relationship Id="rId4" Type="http://schemas.openxmlformats.org/officeDocument/2006/relationships/hyperlink" Target="https://www.healthychildren.org/English/fmp/Pages/MediaPlan.aspx?_gl=1*14ntm20*_ga*NjAwNDcwMTc0LjE3MDEyNDYyMzk.*_ga_FD9D3XZVQQ*MTcwMTI0NjI0MC4xLjAuMTcwMTI0NjI0MC4wLjAuM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
          <p:cNvSpPr txBox="1"/>
          <p:nvPr>
            <p:ph idx="4294967295" type="subTitle"/>
          </p:nvPr>
        </p:nvSpPr>
        <p:spPr>
          <a:xfrm>
            <a:off x="145275" y="3864425"/>
            <a:ext cx="5573700" cy="1703700"/>
          </a:xfrm>
          <a:prstGeom prst="rect">
            <a:avLst/>
          </a:prstGeom>
          <a:noFill/>
          <a:ln>
            <a:noFill/>
          </a:ln>
        </p:spPr>
        <p:txBody>
          <a:bodyPr anchorCtr="0" anchor="t" bIns="45675" lIns="45675" spcFirstLastPara="1" rIns="45675" wrap="square" tIns="45675">
            <a:normAutofit lnSpcReduction="10000"/>
          </a:bodyPr>
          <a:lstStyle/>
          <a:p>
            <a:pPr indent="0" lvl="0" marL="0" marR="0" rtl="0" algn="l">
              <a:lnSpc>
                <a:spcPct val="105439"/>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Module 1 - Guide d'analyse des outils numériques à l'usage des parents pour les enfants de moins de 5 ans</a:t>
            </a:r>
            <a:endParaRPr b="0" i="0" sz="2600" u="none" cap="none" strike="noStrike">
              <a:solidFill>
                <a:srgbClr val="262626"/>
              </a:solidFill>
              <a:latin typeface="Calibri"/>
              <a:ea typeface="Calibri"/>
              <a:cs typeface="Calibri"/>
              <a:sym typeface="Calibri"/>
            </a:endParaRPr>
          </a:p>
          <a:p>
            <a:pPr indent="21247" lvl="0" marL="0" marR="0" rtl="0" algn="l">
              <a:lnSpc>
                <a:spcPct val="63264"/>
              </a:lnSpc>
              <a:spcBef>
                <a:spcPts val="0"/>
              </a:spcBef>
              <a:spcAft>
                <a:spcPts val="0"/>
              </a:spcAft>
              <a:buClr>
                <a:srgbClr val="262626"/>
              </a:buClr>
              <a:buSzPts val="1862"/>
              <a:buFont typeface="Calibri"/>
              <a:buNone/>
            </a:pPr>
            <a:r>
              <a:t/>
            </a:r>
            <a:endParaRPr b="1" i="0" sz="1862" u="none" cap="none" strike="noStrike">
              <a:solidFill>
                <a:srgbClr val="FFFFFF"/>
              </a:solidFill>
              <a:latin typeface="Calibri"/>
              <a:ea typeface="Calibri"/>
              <a:cs typeface="Calibri"/>
              <a:sym typeface="Calibri"/>
            </a:endParaRPr>
          </a:p>
          <a:p>
            <a:pPr indent="21247" lvl="0" marL="0" marR="0" rtl="0" algn="l">
              <a:lnSpc>
                <a:spcPct val="63264"/>
              </a:lnSpc>
              <a:spcBef>
                <a:spcPts val="0"/>
              </a:spcBef>
              <a:spcAft>
                <a:spcPts val="0"/>
              </a:spcAft>
              <a:buClr>
                <a:srgbClr val="262626"/>
              </a:buClr>
              <a:buSzPts val="1862"/>
              <a:buFont typeface="Calibri"/>
              <a:buNone/>
            </a:pPr>
            <a:br>
              <a:rPr b="1" i="0" lang="en-US" sz="1862" u="none" cap="none" strike="noStrike">
                <a:solidFill>
                  <a:srgbClr val="262626"/>
                </a:solidFill>
                <a:latin typeface="Calibri"/>
                <a:ea typeface="Calibri"/>
                <a:cs typeface="Calibri"/>
                <a:sym typeface="Calibri"/>
              </a:rPr>
            </a:br>
            <a:endParaRPr b="0" i="0" sz="1862" u="none" cap="none" strike="noStrike">
              <a:solidFill>
                <a:srgbClr val="FFFFFF"/>
              </a:solidFill>
              <a:latin typeface="Calibri"/>
              <a:ea typeface="Calibri"/>
              <a:cs typeface="Calibri"/>
              <a:sym typeface="Calibri"/>
            </a:endParaRPr>
          </a:p>
        </p:txBody>
      </p:sp>
      <p:sp>
        <p:nvSpPr>
          <p:cNvPr id="213" name="Google Shape;213;p1"/>
          <p:cNvSpPr txBox="1"/>
          <p:nvPr>
            <p:ph idx="2" type="body"/>
          </p:nvPr>
        </p:nvSpPr>
        <p:spPr>
          <a:xfrm>
            <a:off x="145274" y="2939143"/>
            <a:ext cx="5573700" cy="1072800"/>
          </a:xfrm>
          <a:prstGeom prst="rect">
            <a:avLst/>
          </a:prstGeom>
          <a:noFill/>
          <a:ln>
            <a:noFill/>
          </a:ln>
        </p:spPr>
        <p:txBody>
          <a:bodyPr anchorCtr="0" anchor="t" bIns="45675" lIns="45675" spcFirstLastPara="1" rIns="45675" wrap="square" tIns="45675">
            <a:normAutofit/>
          </a:bodyPr>
          <a:lstStyle/>
          <a:p>
            <a:pPr indent="0" lvl="0" marL="0" rtl="0" algn="l">
              <a:lnSpc>
                <a:spcPct val="8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Cursus de formation : Survivre au numérique</a:t>
            </a:r>
            <a:endParaRPr/>
          </a:p>
        </p:txBody>
      </p:sp>
      <p:sp>
        <p:nvSpPr>
          <p:cNvPr id="214" name="Google Shape;214;p1"/>
          <p:cNvSpPr txBox="1"/>
          <p:nvPr>
            <p:ph idx="3" type="body"/>
          </p:nvPr>
        </p:nvSpPr>
        <p:spPr>
          <a:xfrm>
            <a:off x="7840715" y="5611393"/>
            <a:ext cx="3700108" cy="731146"/>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www.survivingdigital.eu</a:t>
            </a:r>
            <a:endParaRPr b="1" i="0" sz="2400" u="none" cap="none" strike="noStrike">
              <a:solidFill>
                <a:srgbClr val="FFFFFF"/>
              </a:solidFill>
              <a:latin typeface="Calibri"/>
              <a:ea typeface="Calibri"/>
              <a:cs typeface="Calibri"/>
              <a:sym typeface="Calibri"/>
            </a:endParaRPr>
          </a:p>
        </p:txBody>
      </p:sp>
      <p:pic>
        <p:nvPicPr>
          <p:cNvPr descr="Google Shape;221;p1" id="215" name="Google Shape;215;p1"/>
          <p:cNvPicPr preferRelativeResize="0"/>
          <p:nvPr/>
        </p:nvPicPr>
        <p:blipFill rotWithShape="1">
          <a:blip r:embed="rId3">
            <a:alphaModFix/>
          </a:blip>
          <a:srcRect b="0" l="0" r="0" t="0"/>
          <a:stretch/>
        </p:blipFill>
        <p:spPr>
          <a:xfrm>
            <a:off x="5612250" y="560900"/>
            <a:ext cx="6238051" cy="4615225"/>
          </a:xfrm>
          <a:prstGeom prst="rect">
            <a:avLst/>
          </a:prstGeom>
          <a:noFill/>
          <a:ln>
            <a:noFill/>
          </a:ln>
        </p:spPr>
      </p:pic>
      <p:sp>
        <p:nvSpPr>
          <p:cNvPr id="216" name="Google Shape;216;p1"/>
          <p:cNvSpPr txBox="1"/>
          <p:nvPr/>
        </p:nvSpPr>
        <p:spPr>
          <a:xfrm>
            <a:off x="1742150" y="2733258"/>
            <a:ext cx="300000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sp>
        <p:nvSpPr>
          <p:cNvPr id="217" name="Google Shape;217;p1"/>
          <p:cNvSpPr txBox="1"/>
          <p:nvPr/>
        </p:nvSpPr>
        <p:spPr>
          <a:xfrm>
            <a:off x="3214700" y="5900057"/>
            <a:ext cx="3631379"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510"/>
              </a:buClr>
              <a:buSzPts val="1000"/>
              <a:buFont typeface="Arial"/>
              <a:buNone/>
            </a:pPr>
            <a:r>
              <a:rPr b="0" i="0" lang="en-US" sz="10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chemeClr val="accent1"/>
              </a:solidFill>
              <a:latin typeface="Arial"/>
              <a:ea typeface="Arial"/>
              <a:cs typeface="Arial"/>
              <a:sym typeface="Arial"/>
            </a:endParaRPr>
          </a:p>
        </p:txBody>
      </p:sp>
      <p:pic>
        <p:nvPicPr>
          <p:cNvPr descr="Downloads - Creative Commons" id="218" name="Google Shape;218;p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txBox="1"/>
          <p:nvPr>
            <p:ph idx="1" type="body"/>
          </p:nvPr>
        </p:nvSpPr>
        <p:spPr>
          <a:xfrm>
            <a:off x="374210" y="1102806"/>
            <a:ext cx="5457911" cy="4470403"/>
          </a:xfrm>
          <a:prstGeom prst="rect">
            <a:avLst/>
          </a:prstGeom>
          <a:noFill/>
          <a:ln>
            <a:noFill/>
          </a:ln>
        </p:spPr>
        <p:txBody>
          <a:bodyPr anchorCtr="0" anchor="t" bIns="45675" lIns="45675" spcFirstLastPara="1" rIns="45675" wrap="square" tIns="45675">
            <a:normAutofit/>
          </a:bodyPr>
          <a:lstStyle/>
          <a:p>
            <a:pPr indent="0" lvl="0" marL="0" rtl="0" algn="just">
              <a:lnSpc>
                <a:spcPct val="57600"/>
              </a:lnSpc>
              <a:spcBef>
                <a:spcPts val="0"/>
              </a:spcBef>
              <a:spcAft>
                <a:spcPts val="0"/>
              </a:spcAft>
              <a:buClr>
                <a:srgbClr val="FFFFFF"/>
              </a:buClr>
              <a:buSzPts val="1600"/>
              <a:buFont typeface="Calibri"/>
              <a:buNone/>
            </a:pPr>
            <a:r>
              <a:t/>
            </a:r>
            <a:endParaRPr sz="1600"/>
          </a:p>
          <a:p>
            <a:pPr indent="0" lvl="0" marL="0" rtl="0" algn="just">
              <a:lnSpc>
                <a:spcPct val="72000"/>
              </a:lnSpc>
              <a:spcBef>
                <a:spcPts val="0"/>
              </a:spcBef>
              <a:spcAft>
                <a:spcPts val="0"/>
              </a:spcAft>
              <a:buClr>
                <a:srgbClr val="FFFFFF"/>
              </a:buClr>
              <a:buSzPts val="1200"/>
              <a:buFont typeface="Calibri"/>
              <a:buNone/>
            </a:pPr>
            <a:r>
              <a:rPr lang="en-US" sz="1200"/>
              <a:t>Type : Organisation à but non lucratif</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Localisation : États-Unis (avec des ressources mondiales)</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Groupe cible : Parents, éducateurs, décideurs politiques</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Description : Fournit des critiques indépendantes, des classements par âge et d'autres informations sur tous les types de médias destinés aux enfants et aux familles.</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Objectifs : Offrir des informations et des outils pour aider les familles à prendre des décisions éclairées sur les médias et la technologie.</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L'impact : Les ressources de Common Sense Media sont largement utilisées pour choisir des médias appropriés pour les enfants et pour l'éducation à la culture numérique.</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Référence en ligne : Vous pouvez trouver des ressources et des recherches sur le site web de Common Sense Media </a:t>
            </a:r>
            <a:r>
              <a:rPr lang="en-US" sz="1200" u="sng">
                <a:solidFill>
                  <a:srgbClr val="0000FF"/>
                </a:solidFill>
                <a:hlinkClick r:id="rId3">
                  <a:extLst>
                    <a:ext uri="{A12FA001-AC4F-418D-AE19-62706E023703}">
                      <ahyp:hlinkClr val="tx"/>
                    </a:ext>
                  </a:extLst>
                </a:hlinkClick>
              </a:rPr>
              <a:t>: https://www.commonsensemedia.org/</a:t>
            </a:r>
            <a:endParaRPr sz="1200">
              <a:solidFill>
                <a:srgbClr val="262626"/>
              </a:solidFill>
            </a:endParaRPr>
          </a:p>
          <a:p>
            <a:pPr indent="59937" lvl="0" marL="0" rtl="0" algn="l">
              <a:lnSpc>
                <a:spcPct val="57600"/>
              </a:lnSpc>
              <a:spcBef>
                <a:spcPts val="100"/>
              </a:spcBef>
              <a:spcAft>
                <a:spcPts val="0"/>
              </a:spcAft>
              <a:buClr>
                <a:srgbClr val="262626"/>
              </a:buClr>
              <a:buSzPts val="1200"/>
              <a:buFont typeface="Calibri"/>
              <a:buNone/>
            </a:pPr>
            <a:br>
              <a:rPr lang="en-US" sz="1200"/>
            </a:br>
            <a:endParaRPr sz="1200"/>
          </a:p>
        </p:txBody>
      </p:sp>
      <p:sp>
        <p:nvSpPr>
          <p:cNvPr id="294" name="Google Shape;294;p10"/>
          <p:cNvSpPr txBox="1"/>
          <p:nvPr>
            <p:ph idx="3" type="body"/>
          </p:nvPr>
        </p:nvSpPr>
        <p:spPr>
          <a:xfrm>
            <a:off x="374199" y="200074"/>
            <a:ext cx="5985602" cy="11637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9AC1"/>
                </a:solidFill>
                <a:latin typeface="Calibri"/>
                <a:ea typeface="Calibri"/>
                <a:cs typeface="Calibri"/>
                <a:sym typeface="Calibri"/>
              </a:rPr>
              <a:t>Étude de cas n° 1 : Common Sense Media Research</a:t>
            </a:r>
            <a:endParaRPr>
              <a:solidFill>
                <a:srgbClr val="009AC1"/>
              </a:solidFill>
            </a:endParaRPr>
          </a:p>
        </p:txBody>
      </p:sp>
      <p:pic>
        <p:nvPicPr>
          <p:cNvPr descr="Google Shape;299;p10" id="295" name="Google Shape;295;p10"/>
          <p:cNvPicPr preferRelativeResize="0"/>
          <p:nvPr/>
        </p:nvPicPr>
        <p:blipFill rotWithShape="1">
          <a:blip r:embed="rId4">
            <a:alphaModFix/>
          </a:blip>
          <a:srcRect b="0" l="0" r="0" t="0"/>
          <a:stretch/>
        </p:blipFill>
        <p:spPr>
          <a:xfrm>
            <a:off x="390383" y="4008201"/>
            <a:ext cx="5425557" cy="2404201"/>
          </a:xfrm>
          <a:prstGeom prst="rect">
            <a:avLst/>
          </a:prstGeom>
          <a:noFill/>
          <a:ln>
            <a:noFill/>
          </a:ln>
          <a:effectLst>
            <a:outerShdw blurRad="63500" rotWithShape="0">
              <a:srgbClr val="000000">
                <a:alpha val="40000"/>
              </a:srgbClr>
            </a:outerShdw>
          </a:effectLst>
        </p:spPr>
      </p:pic>
      <p:pic>
        <p:nvPicPr>
          <p:cNvPr descr="Google Shape;300;p10" id="296" name="Google Shape;296;p10"/>
          <p:cNvPicPr preferRelativeResize="0"/>
          <p:nvPr/>
        </p:nvPicPr>
        <p:blipFill rotWithShape="1">
          <a:blip r:embed="rId5">
            <a:alphaModFix/>
          </a:blip>
          <a:srcRect b="0" l="0" r="0" t="0"/>
          <a:stretch/>
        </p:blipFill>
        <p:spPr>
          <a:xfrm>
            <a:off x="7331128" y="4118186"/>
            <a:ext cx="3963201" cy="2283451"/>
          </a:xfrm>
          <a:prstGeom prst="rect">
            <a:avLst/>
          </a:prstGeom>
          <a:noFill/>
          <a:ln>
            <a:noFill/>
          </a:ln>
          <a:effectLst>
            <a:outerShdw blurRad="63500" rotWithShape="0">
              <a:srgbClr val="000000">
                <a:alpha val="40000"/>
              </a:srgbClr>
            </a:outerShdw>
          </a:effectLst>
        </p:spPr>
      </p:pic>
      <p:sp>
        <p:nvSpPr>
          <p:cNvPr id="297" name="Google Shape;297;p10"/>
          <p:cNvSpPr txBox="1"/>
          <p:nvPr/>
        </p:nvSpPr>
        <p:spPr>
          <a:xfrm>
            <a:off x="6694713" y="138550"/>
            <a:ext cx="5388430" cy="830906"/>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B6E6"/>
              </a:buClr>
              <a:buSzPts val="2400"/>
              <a:buFont typeface="Calibri"/>
              <a:buNone/>
            </a:pPr>
            <a:r>
              <a:rPr b="1" i="0" lang="en-US" sz="2400" u="none" cap="none" strike="noStrike">
                <a:solidFill>
                  <a:srgbClr val="009AC1"/>
                </a:solidFill>
                <a:latin typeface="Calibri"/>
                <a:ea typeface="Calibri"/>
                <a:cs typeface="Calibri"/>
                <a:sym typeface="Calibri"/>
              </a:rPr>
              <a:t>Étude de cas n° 2 : les enfants de l'UE en ligne</a:t>
            </a:r>
            <a:endParaRPr b="1" i="0" sz="2400" u="none" cap="none" strike="noStrike">
              <a:solidFill>
                <a:srgbClr val="009AC1"/>
              </a:solidFill>
              <a:latin typeface="Calibri"/>
              <a:ea typeface="Calibri"/>
              <a:cs typeface="Calibri"/>
              <a:sym typeface="Calibri"/>
            </a:endParaRPr>
          </a:p>
        </p:txBody>
      </p:sp>
      <p:sp>
        <p:nvSpPr>
          <p:cNvPr id="298" name="Google Shape;298;p10"/>
          <p:cNvSpPr txBox="1"/>
          <p:nvPr/>
        </p:nvSpPr>
        <p:spPr>
          <a:xfrm>
            <a:off x="6694713" y="892628"/>
            <a:ext cx="5123073" cy="3613206"/>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Type : Projet de recherche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Localisation : Europe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Groupe cible : Enfants, parents, décideurs politiques</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Description : Un réseau de recherche international qui cherche à améliorer les connaissances sur les opportunités, les risques et la sécurité en ligne des enfants européens.</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Objectifs : Fournir des connaissances fondées sur des données probantes afin d'éclairer les politiques et les pratiques concernant les expériences en ligne des enfants.</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L'impact : Leurs conclusions sont utilisées dans toute l'Union européenne pour définir les politiques et l'éducation concernant l'utilisation des médias numériques par les enfants.</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Référence en ligne : Les rapports et publications peuvent être consultés sur le site EU Kids Online </a:t>
            </a:r>
            <a:r>
              <a:rPr b="0" i="0" lang="en-US" sz="1200" u="sng" cap="none" strike="noStrike">
                <a:solidFill>
                  <a:srgbClr val="0000FF"/>
                </a:solidFill>
                <a:latin typeface="Calibri"/>
                <a:ea typeface="Calibri"/>
                <a:cs typeface="Calibri"/>
                <a:sym typeface="Calibri"/>
                <a:hlinkClick r:id="rId6">
                  <a:extLst>
                    <a:ext uri="{A12FA001-AC4F-418D-AE19-62706E023703}">
                      <ahyp:hlinkClr val="tx"/>
                    </a:ext>
                  </a:extLst>
                </a:hlinkClick>
              </a:rPr>
              <a:t>: </a:t>
            </a:r>
            <a:r>
              <a:rPr b="0" i="0" lang="en-US" sz="1200" u="none" cap="none" strike="noStrike">
                <a:solidFill>
                  <a:srgbClr val="262626"/>
                </a:solidFill>
                <a:latin typeface="Calibri"/>
                <a:ea typeface="Calibri"/>
                <a:cs typeface="Calibri"/>
                <a:sym typeface="Calibri"/>
              </a:rPr>
              <a:t>https://eukidsonline.de/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1"/>
          <p:cNvSpPr txBox="1"/>
          <p:nvPr>
            <p:ph idx="1" type="body"/>
          </p:nvPr>
        </p:nvSpPr>
        <p:spPr>
          <a:xfrm>
            <a:off x="284449" y="2142800"/>
            <a:ext cx="5457902" cy="2708401"/>
          </a:xfrm>
          <a:prstGeom prst="rect">
            <a:avLst/>
          </a:prstGeom>
          <a:noFill/>
          <a:ln>
            <a:noFill/>
          </a:ln>
        </p:spPr>
        <p:txBody>
          <a:bodyPr anchorCtr="0" anchor="t" bIns="45675" lIns="45675" spcFirstLastPara="1" rIns="45675" wrap="square" tIns="45675">
            <a:normAutofit/>
          </a:bodyPr>
          <a:lstStyle/>
          <a:p>
            <a:pPr indent="0" lvl="0" marL="0" rtl="0" algn="just">
              <a:lnSpc>
                <a:spcPct val="72900"/>
              </a:lnSpc>
              <a:spcBef>
                <a:spcPts val="0"/>
              </a:spcBef>
              <a:spcAft>
                <a:spcPts val="0"/>
              </a:spcAft>
              <a:buClr>
                <a:srgbClr val="FFFFFF"/>
              </a:buClr>
              <a:buSzPts val="1200"/>
              <a:buFont typeface="Calibri"/>
              <a:buNone/>
            </a:pPr>
            <a:r>
              <a:t/>
            </a:r>
            <a:endParaRPr sz="1200"/>
          </a:p>
          <a:p>
            <a:pPr indent="0" lvl="0" marL="0" rtl="0" algn="just">
              <a:lnSpc>
                <a:spcPct val="81000"/>
              </a:lnSpc>
              <a:spcBef>
                <a:spcPts val="0"/>
              </a:spcBef>
              <a:spcAft>
                <a:spcPts val="0"/>
              </a:spcAft>
              <a:buClr>
                <a:srgbClr val="FFFFFF"/>
              </a:buClr>
              <a:buSzPts val="1200"/>
              <a:buFont typeface="Calibri"/>
              <a:buNone/>
            </a:pPr>
            <a:r>
              <a:rPr lang="en-US" sz="1200"/>
              <a:t>Pour les 0-2 ans : </a:t>
            </a:r>
            <a:r>
              <a:rPr b="0" lang="en-US" sz="1200"/>
              <a:t>À cet âge, il est important de noter que l'Académie américaine de pédiatrie recommande d'éviter l'utilisation d'écrans autres que les chats vidéo pour les enfants de moins de 18 à 24 mois. Par conséquent, pour les plus jeunes de cette tranche d'âge, privilégiez les applications qui permettent d'interagir avec les parents ou la famille par le biais d'un chat vidéo.</a:t>
            </a:r>
            <a:endParaRPr sz="1200"/>
          </a:p>
          <a:p>
            <a:pPr indent="0" lvl="0" marL="0" rtl="0" algn="just">
              <a:lnSpc>
                <a:spcPct val="81000"/>
              </a:lnSpc>
              <a:spcBef>
                <a:spcPts val="1000"/>
              </a:spcBef>
              <a:spcAft>
                <a:spcPts val="0"/>
              </a:spcAft>
              <a:buClr>
                <a:srgbClr val="FFFFFF"/>
              </a:buClr>
              <a:buSzPts val="1200"/>
              <a:buFont typeface="Calibri"/>
              <a:buNone/>
            </a:pPr>
            <a:r>
              <a:rPr lang="en-US" sz="1200"/>
              <a:t>Objectif : Les membres de la famille peuvent lire des histoires aux enfants par appel vidéo.</a:t>
            </a:r>
            <a:endParaRPr sz="1200"/>
          </a:p>
          <a:p>
            <a:pPr indent="0" lvl="0" marL="0" rtl="0" algn="just">
              <a:lnSpc>
                <a:spcPct val="81000"/>
              </a:lnSpc>
              <a:spcBef>
                <a:spcPts val="1000"/>
              </a:spcBef>
              <a:spcAft>
                <a:spcPts val="0"/>
              </a:spcAft>
              <a:buClr>
                <a:srgbClr val="FFFFFF"/>
              </a:buClr>
              <a:buSzPts val="1200"/>
              <a:buFont typeface="Calibri"/>
              <a:buNone/>
            </a:pPr>
            <a:r>
              <a:rPr lang="en-US" sz="1200"/>
              <a:t>Points forts : favorise les liens familiaux et l'apprentissage de la lecture et de l'écriture.</a:t>
            </a:r>
            <a:endParaRPr sz="1200"/>
          </a:p>
          <a:p>
            <a:pPr indent="0" lvl="0" marL="0" rtl="0" algn="just">
              <a:lnSpc>
                <a:spcPct val="81000"/>
              </a:lnSpc>
              <a:spcBef>
                <a:spcPts val="1000"/>
              </a:spcBef>
              <a:spcAft>
                <a:spcPts val="0"/>
              </a:spcAft>
              <a:buClr>
                <a:srgbClr val="FFFFFF"/>
              </a:buClr>
              <a:buSzPts val="1200"/>
              <a:buFont typeface="Calibri"/>
              <a:buNone/>
            </a:pPr>
            <a:r>
              <a:rPr lang="en-US" sz="1200"/>
              <a:t>Âge minimum : 18 mois et plus, idéalement avec l'interaction des parents.</a:t>
            </a:r>
            <a:endParaRPr sz="1200"/>
          </a:p>
          <a:p>
            <a:pPr indent="0" lvl="0" marL="0" rtl="0" algn="just">
              <a:lnSpc>
                <a:spcPct val="81000"/>
              </a:lnSpc>
              <a:spcBef>
                <a:spcPts val="1000"/>
              </a:spcBef>
              <a:spcAft>
                <a:spcPts val="0"/>
              </a:spcAft>
              <a:buClr>
                <a:srgbClr val="FFFFFF"/>
              </a:buClr>
              <a:buSzPts val="1200"/>
              <a:buFont typeface="Calibri"/>
              <a:buNone/>
            </a:pPr>
            <a:r>
              <a:rPr lang="en-US" sz="1200"/>
              <a:t>Lien </a:t>
            </a:r>
            <a:r>
              <a:rPr lang="en-US" sz="1200" u="sng">
                <a:solidFill>
                  <a:srgbClr val="0000FF"/>
                </a:solidFill>
                <a:hlinkClick r:id="rId3">
                  <a:extLst>
                    <a:ext uri="{A12FA001-AC4F-418D-AE19-62706E023703}">
                      <ahyp:hlinkClr val="tx"/>
                    </a:ext>
                  </a:extLst>
                </a:hlinkClick>
              </a:rPr>
              <a:t>: </a:t>
            </a:r>
            <a:r>
              <a:rPr lang="en-US" sz="1200"/>
              <a:t>https://www.readeo.com/ </a:t>
            </a:r>
            <a:endParaRPr sz="1200"/>
          </a:p>
        </p:txBody>
      </p:sp>
      <p:sp>
        <p:nvSpPr>
          <p:cNvPr id="304" name="Google Shape;304;p11"/>
          <p:cNvSpPr txBox="1"/>
          <p:nvPr>
            <p:ph idx="3" type="body"/>
          </p:nvPr>
        </p:nvSpPr>
        <p:spPr>
          <a:xfrm>
            <a:off x="284449" y="619424"/>
            <a:ext cx="5269202" cy="992700"/>
          </a:xfrm>
          <a:prstGeom prst="rect">
            <a:avLst/>
          </a:prstGeom>
          <a:noFill/>
          <a:ln>
            <a:noFill/>
          </a:ln>
        </p:spPr>
        <p:txBody>
          <a:bodyPr anchorCtr="0" anchor="t" bIns="45675" lIns="45675" spcFirstLastPara="1" rIns="45675" wrap="square" tIns="45675">
            <a:normAutofit/>
          </a:bodyPr>
          <a:lstStyle/>
          <a:p>
            <a:pPr indent="0" lvl="0" marL="0" rtl="0" algn="l">
              <a:lnSpc>
                <a:spcPct val="57600"/>
              </a:lnSpc>
              <a:spcBef>
                <a:spcPts val="0"/>
              </a:spcBef>
              <a:spcAft>
                <a:spcPts val="0"/>
              </a:spcAft>
              <a:buClr>
                <a:srgbClr val="00B6E6"/>
              </a:buClr>
              <a:buSzPts val="2400"/>
              <a:buFont typeface="Calibri"/>
              <a:buNone/>
            </a:pPr>
            <a:r>
              <a:rPr b="1" lang="en-US">
                <a:solidFill>
                  <a:srgbClr val="00B0F0"/>
                </a:solidFill>
              </a:rPr>
              <a:t>Exemples d'applications à utiliser : </a:t>
            </a:r>
            <a:endParaRPr b="1">
              <a:solidFill>
                <a:srgbClr val="00B0F0"/>
              </a:solidFill>
            </a:endParaRPr>
          </a:p>
          <a:p>
            <a:pPr indent="0" lvl="0" marL="0" rtl="0" algn="l">
              <a:lnSpc>
                <a:spcPct val="57600"/>
              </a:lnSpc>
              <a:spcBef>
                <a:spcPts val="0"/>
              </a:spcBef>
              <a:spcAft>
                <a:spcPts val="0"/>
              </a:spcAft>
              <a:buClr>
                <a:srgbClr val="00B6E6"/>
              </a:buClr>
              <a:buSzPts val="2400"/>
              <a:buFont typeface="Calibri"/>
              <a:buNone/>
            </a:pPr>
            <a:r>
              <a:rPr b="1" lang="en-US">
                <a:solidFill>
                  <a:srgbClr val="00B0F0"/>
                </a:solidFill>
              </a:rPr>
              <a:t> </a:t>
            </a:r>
            <a:endParaRPr b="1">
              <a:solidFill>
                <a:srgbClr val="00B0F0"/>
              </a:solidFill>
            </a:endParaRPr>
          </a:p>
          <a:p>
            <a:pPr indent="0" lvl="0" marL="0" rtl="0" algn="l">
              <a:lnSpc>
                <a:spcPct val="57600"/>
              </a:lnSpc>
              <a:spcBef>
                <a:spcPts val="0"/>
              </a:spcBef>
              <a:spcAft>
                <a:spcPts val="0"/>
              </a:spcAft>
              <a:buClr>
                <a:srgbClr val="00B6E6"/>
              </a:buClr>
              <a:buSzPts val="2400"/>
              <a:buFont typeface="Calibri"/>
              <a:buNone/>
            </a:pPr>
            <a:r>
              <a:rPr b="1" lang="en-US">
                <a:solidFill>
                  <a:srgbClr val="00B0F0"/>
                </a:solidFill>
              </a:rPr>
              <a:t>1.Readeo - Heure du conte virtuelle</a:t>
            </a:r>
            <a:endParaRPr b="1">
              <a:solidFill>
                <a:srgbClr val="00B0F0"/>
              </a:solidFill>
            </a:endParaRPr>
          </a:p>
        </p:txBody>
      </p:sp>
      <p:pic>
        <p:nvPicPr>
          <p:cNvPr descr="Google Shape;309;p11" id="305" name="Google Shape;305;p11"/>
          <p:cNvPicPr preferRelativeResize="0"/>
          <p:nvPr/>
        </p:nvPicPr>
        <p:blipFill rotWithShape="1">
          <a:blip r:embed="rId4">
            <a:alphaModFix/>
          </a:blip>
          <a:srcRect b="0" l="0" r="0" t="0"/>
          <a:stretch/>
        </p:blipFill>
        <p:spPr>
          <a:xfrm>
            <a:off x="5900739" y="742951"/>
            <a:ext cx="5886452" cy="5214938"/>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2"/>
          <p:cNvSpPr txBox="1"/>
          <p:nvPr>
            <p:ph idx="1" type="body"/>
          </p:nvPr>
        </p:nvSpPr>
        <p:spPr>
          <a:xfrm>
            <a:off x="6465299" y="2169475"/>
            <a:ext cx="5505301" cy="4256700"/>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lang="en-US" sz="1200"/>
              <a:t>Pour les enfants de 2 à 3 ans : </a:t>
            </a:r>
            <a:r>
              <a:rPr b="0" lang="en-US" sz="1200"/>
              <a:t>à cet âge, il est possible d'introduire du temps d'écran avec des contenus éducatifs, idéalement en partageant des expériences avec un parent ou une personne qui s'occupe de l'enfant.</a:t>
            </a:r>
            <a:endParaRPr sz="1200"/>
          </a:p>
          <a:p>
            <a:pPr indent="0" lvl="0" marL="0" rtl="0" algn="just">
              <a:lnSpc>
                <a:spcPct val="90000"/>
              </a:lnSpc>
              <a:spcBef>
                <a:spcPts val="1000"/>
              </a:spcBef>
              <a:spcAft>
                <a:spcPts val="0"/>
              </a:spcAft>
              <a:buClr>
                <a:srgbClr val="FFFFFF"/>
              </a:buClr>
              <a:buSzPts val="1200"/>
              <a:buFont typeface="Calibri"/>
              <a:buNone/>
            </a:pPr>
            <a:r>
              <a:rPr lang="en-US" sz="1200"/>
              <a:t>Objectif : Introduire des concepts scientifiques de base par le biais de jeux et d'activités pratiques.</a:t>
            </a:r>
            <a:endParaRPr sz="1200"/>
          </a:p>
          <a:p>
            <a:pPr indent="0" lvl="0" marL="0" rtl="0" algn="just">
              <a:lnSpc>
                <a:spcPct val="90000"/>
              </a:lnSpc>
              <a:spcBef>
                <a:spcPts val="1000"/>
              </a:spcBef>
              <a:spcAft>
                <a:spcPts val="0"/>
              </a:spcAft>
              <a:buClr>
                <a:srgbClr val="FFFFFF"/>
              </a:buClr>
              <a:buSzPts val="1200"/>
              <a:buFont typeface="Calibri"/>
              <a:buNone/>
            </a:pPr>
            <a:r>
              <a:rPr lang="en-US" sz="1200"/>
              <a:t>Points forts : pas de publicité, favorise les activités hors ligne et s'aligne sur les objectifs éducatifs.</a:t>
            </a:r>
            <a:endParaRPr sz="1200"/>
          </a:p>
          <a:p>
            <a:pPr indent="0" lvl="0" marL="0" rtl="0" algn="just">
              <a:lnSpc>
                <a:spcPct val="90000"/>
              </a:lnSpc>
              <a:spcBef>
                <a:spcPts val="1000"/>
              </a:spcBef>
              <a:spcAft>
                <a:spcPts val="0"/>
              </a:spcAft>
              <a:buClr>
                <a:srgbClr val="FFFFFF"/>
              </a:buClr>
              <a:buSzPts val="1200"/>
              <a:buFont typeface="Calibri"/>
              <a:buNone/>
            </a:pPr>
            <a:r>
              <a:rPr lang="en-US" sz="1200"/>
              <a:t>Âge minimum : 2 ans, sous la supervision des parents.</a:t>
            </a:r>
            <a:endParaRPr sz="1200"/>
          </a:p>
          <a:p>
            <a:pPr indent="0" lvl="0" marL="0" rtl="0" algn="just">
              <a:lnSpc>
                <a:spcPct val="90000"/>
              </a:lnSpc>
              <a:spcBef>
                <a:spcPts val="1000"/>
              </a:spcBef>
              <a:spcAft>
                <a:spcPts val="0"/>
              </a:spcAft>
              <a:buClr>
                <a:srgbClr val="FFFFFF"/>
              </a:buClr>
              <a:buSzPts val="1200"/>
              <a:buFont typeface="Calibri"/>
              <a:buNone/>
            </a:pPr>
            <a:r>
              <a:rPr lang="en-US" sz="1200"/>
              <a:t>Site web </a:t>
            </a:r>
            <a:r>
              <a:rPr lang="en-US" sz="1200" u="sng">
                <a:solidFill>
                  <a:srgbClr val="0000FF"/>
                </a:solidFill>
                <a:hlinkClick r:id="rId3">
                  <a:extLst>
                    <a:ext uri="{A12FA001-AC4F-418D-AE19-62706E023703}">
                      <ahyp:hlinkClr val="tx"/>
                    </a:ext>
                  </a:extLst>
                </a:hlinkClick>
              </a:rPr>
              <a:t>: </a:t>
            </a:r>
            <a:r>
              <a:rPr lang="en-US" sz="1200"/>
              <a:t>https://pbskids.org/apps/play-and-learn-science-.html </a:t>
            </a:r>
            <a:endParaRPr sz="1200"/>
          </a:p>
        </p:txBody>
      </p:sp>
      <p:sp>
        <p:nvSpPr>
          <p:cNvPr id="311" name="Google Shape;311;p12"/>
          <p:cNvSpPr txBox="1"/>
          <p:nvPr>
            <p:ph idx="3" type="body"/>
          </p:nvPr>
        </p:nvSpPr>
        <p:spPr>
          <a:xfrm>
            <a:off x="6524525" y="579949"/>
            <a:ext cx="4829400" cy="870000"/>
          </a:xfrm>
          <a:prstGeom prst="rect">
            <a:avLst/>
          </a:prstGeom>
          <a:noFill/>
          <a:ln>
            <a:noFill/>
          </a:ln>
        </p:spPr>
        <p:txBody>
          <a:bodyPr anchorCtr="0" anchor="t" bIns="45675" lIns="45675" spcFirstLastPara="1" rIns="45675" wrap="square" tIns="45675">
            <a:normAutofit/>
          </a:bodyPr>
          <a:lstStyle/>
          <a:p>
            <a:pPr indent="0" lvl="0" marL="0" rtl="0" algn="l">
              <a:lnSpc>
                <a:spcPct val="81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2. Jouer et apprendre la science par PBS KIDS</a:t>
            </a:r>
            <a:endParaRPr/>
          </a:p>
        </p:txBody>
      </p:sp>
      <p:pic>
        <p:nvPicPr>
          <p:cNvPr descr="Google Shape;316;p12" id="312" name="Google Shape;312;p12"/>
          <p:cNvPicPr preferRelativeResize="0"/>
          <p:nvPr/>
        </p:nvPicPr>
        <p:blipFill rotWithShape="1">
          <a:blip r:embed="rId4">
            <a:alphaModFix/>
          </a:blip>
          <a:srcRect b="0" l="0" r="0" t="0"/>
          <a:stretch/>
        </p:blipFill>
        <p:spPr>
          <a:xfrm>
            <a:off x="357188" y="1039375"/>
            <a:ext cx="5614988" cy="441980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3"/>
          <p:cNvSpPr txBox="1"/>
          <p:nvPr>
            <p:ph idx="1" type="body"/>
          </p:nvPr>
        </p:nvSpPr>
        <p:spPr>
          <a:xfrm>
            <a:off x="256225" y="2169475"/>
            <a:ext cx="5731800" cy="3960000"/>
          </a:xfrm>
          <a:prstGeom prst="rect">
            <a:avLst/>
          </a:prstGeom>
          <a:noFill/>
          <a:ln>
            <a:noFill/>
          </a:ln>
        </p:spPr>
        <p:txBody>
          <a:bodyPr anchorCtr="0" anchor="t" bIns="45675" lIns="45675" spcFirstLastPara="1" rIns="45675" wrap="square" tIns="45675">
            <a:normAutofit/>
          </a:bodyPr>
          <a:lstStyle/>
          <a:p>
            <a:pPr indent="0" lvl="0" marL="0" rtl="0" algn="just">
              <a:lnSpc>
                <a:spcPct val="72000"/>
              </a:lnSpc>
              <a:spcBef>
                <a:spcPts val="0"/>
              </a:spcBef>
              <a:spcAft>
                <a:spcPts val="0"/>
              </a:spcAft>
              <a:buClr>
                <a:srgbClr val="FFFFFF"/>
              </a:buClr>
              <a:buSzPts val="1200"/>
              <a:buFont typeface="Calibri"/>
              <a:buNone/>
            </a:pPr>
            <a:r>
              <a:rPr b="1" lang="en-US" sz="1200"/>
              <a:t>Pour les enfants de 2 à 3 ans : </a:t>
            </a:r>
            <a:r>
              <a:rPr b="0" lang="en-US" sz="1200"/>
              <a:t>à cet âge, il est possible d'introduire du temps d'écran avec des contenus éducatifs, idéalement en partageant des expériences avec un parent ou une personne qui s'occupe de l'enfant.</a:t>
            </a:r>
            <a:endParaRPr sz="1200"/>
          </a:p>
          <a:p>
            <a:pPr indent="0" lvl="0" marL="0" rtl="0" algn="just">
              <a:lnSpc>
                <a:spcPct val="72000"/>
              </a:lnSpc>
              <a:spcBef>
                <a:spcPts val="1000"/>
              </a:spcBef>
              <a:spcAft>
                <a:spcPts val="0"/>
              </a:spcAft>
              <a:buClr>
                <a:srgbClr val="FFFFFF"/>
              </a:buClr>
              <a:buSzPts val="1200"/>
              <a:buFont typeface="Calibri"/>
              <a:buNone/>
            </a:pPr>
            <a:r>
              <a:rPr lang="en-US" sz="1200"/>
              <a:t>Objectif : Couvre divers thèmes éducatifs, des lettres aux formes et aux couleurs.</a:t>
            </a:r>
            <a:endParaRPr sz="1200"/>
          </a:p>
          <a:p>
            <a:pPr indent="0" lvl="0" marL="0" rtl="0" algn="just">
              <a:lnSpc>
                <a:spcPct val="72000"/>
              </a:lnSpc>
              <a:spcBef>
                <a:spcPts val="1000"/>
              </a:spcBef>
              <a:spcAft>
                <a:spcPts val="0"/>
              </a:spcAft>
              <a:buClr>
                <a:srgbClr val="FFFFFF"/>
              </a:buClr>
              <a:buSzPts val="1200"/>
              <a:buFont typeface="Calibri"/>
              <a:buNone/>
            </a:pPr>
            <a:r>
              <a:rPr lang="en-US" sz="1200"/>
              <a:t>Points forts : sans publicité, interactif et conçu pour l'apprentissage des jeunes enfants.</a:t>
            </a:r>
            <a:endParaRPr sz="1200"/>
          </a:p>
          <a:p>
            <a:pPr indent="0" lvl="0" marL="0" rtl="0" algn="just">
              <a:lnSpc>
                <a:spcPct val="72000"/>
              </a:lnSpc>
              <a:spcBef>
                <a:spcPts val="1000"/>
              </a:spcBef>
              <a:spcAft>
                <a:spcPts val="0"/>
              </a:spcAft>
              <a:buClr>
                <a:srgbClr val="FFFFFF"/>
              </a:buClr>
              <a:buSzPts val="1200"/>
              <a:buFont typeface="Calibri"/>
              <a:buNone/>
            </a:pPr>
            <a:r>
              <a:rPr lang="en-US" sz="1200"/>
              <a:t>Âge minimum : 2 ans.</a:t>
            </a:r>
            <a:endParaRPr sz="1200"/>
          </a:p>
          <a:p>
            <a:pPr indent="0" lvl="0" marL="0" rtl="0" algn="l">
              <a:lnSpc>
                <a:spcPct val="72000"/>
              </a:lnSpc>
              <a:spcBef>
                <a:spcPts val="1000"/>
              </a:spcBef>
              <a:spcAft>
                <a:spcPts val="0"/>
              </a:spcAft>
              <a:buClr>
                <a:srgbClr val="FFFFFF"/>
              </a:buClr>
              <a:buSzPts val="1200"/>
              <a:buFont typeface="Calibri"/>
              <a:buNone/>
            </a:pPr>
            <a:r>
              <a:rPr lang="en-US" sz="1200"/>
              <a:t>Site web </a:t>
            </a:r>
            <a:r>
              <a:rPr lang="en-US" sz="1200" u="sng">
                <a:solidFill>
                  <a:srgbClr val="0000FF"/>
                </a:solidFill>
                <a:hlinkClick r:id="rId3">
                  <a:extLst>
                    <a:ext uri="{A12FA001-AC4F-418D-AE19-62706E023703}">
                      <ahyp:hlinkClr val="tx"/>
                    </a:ext>
                  </a:extLst>
                </a:hlinkClick>
              </a:rPr>
              <a:t>: </a:t>
            </a:r>
            <a:r>
              <a:rPr lang="en-US" sz="1200"/>
              <a:t>https://www.duckduckmoose.com/educational-iphone-itouch-apps-for-kids/fish-school/ </a:t>
            </a:r>
            <a:endParaRPr sz="1200"/>
          </a:p>
        </p:txBody>
      </p:sp>
      <p:sp>
        <p:nvSpPr>
          <p:cNvPr id="318" name="Google Shape;318;p13"/>
          <p:cNvSpPr txBox="1"/>
          <p:nvPr>
            <p:ph idx="3" type="body"/>
          </p:nvPr>
        </p:nvSpPr>
        <p:spPr>
          <a:xfrm>
            <a:off x="256225" y="728500"/>
            <a:ext cx="5813400" cy="8289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9AC1"/>
                </a:solidFill>
                <a:latin typeface="Calibri"/>
                <a:ea typeface="Calibri"/>
                <a:cs typeface="Calibri"/>
                <a:sym typeface="Calibri"/>
              </a:rPr>
              <a:t>3. L'application Duck Duck Moose (telle que "Fish School")</a:t>
            </a:r>
            <a:endParaRPr>
              <a:solidFill>
                <a:srgbClr val="009AC1"/>
              </a:solidFill>
            </a:endParaRPr>
          </a:p>
        </p:txBody>
      </p:sp>
      <p:pic>
        <p:nvPicPr>
          <p:cNvPr descr="Google Shape;323;p13" id="319" name="Google Shape;319;p13"/>
          <p:cNvPicPr preferRelativeResize="0"/>
          <p:nvPr/>
        </p:nvPicPr>
        <p:blipFill rotWithShape="1">
          <a:blip r:embed="rId4">
            <a:alphaModFix/>
          </a:blip>
          <a:srcRect b="0" l="0" r="0" t="0"/>
          <a:stretch/>
        </p:blipFill>
        <p:spPr>
          <a:xfrm>
            <a:off x="6105328" y="1277150"/>
            <a:ext cx="4986342" cy="3647717"/>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4"/>
          <p:cNvSpPr txBox="1"/>
          <p:nvPr>
            <p:ph idx="1" type="body"/>
          </p:nvPr>
        </p:nvSpPr>
        <p:spPr>
          <a:xfrm>
            <a:off x="240475" y="748224"/>
            <a:ext cx="11585400" cy="1033200"/>
          </a:xfrm>
          <a:prstGeom prst="rect">
            <a:avLst/>
          </a:prstGeom>
          <a:noFill/>
          <a:ln>
            <a:noFill/>
          </a:ln>
        </p:spPr>
        <p:txBody>
          <a:bodyPr anchorCtr="0" anchor="t" bIns="45675" lIns="45675" spcFirstLastPara="1" rIns="45675" wrap="square" tIns="45675">
            <a:normAutofit/>
          </a:bodyPr>
          <a:lstStyle/>
          <a:p>
            <a:pPr indent="70609" lvl="0" marL="0" rtl="0" algn="l">
              <a:lnSpc>
                <a:spcPct val="64799"/>
              </a:lnSpc>
              <a:spcBef>
                <a:spcPts val="0"/>
              </a:spcBef>
              <a:spcAft>
                <a:spcPts val="0"/>
              </a:spcAft>
              <a:buClr>
                <a:srgbClr val="00B0F0"/>
              </a:buClr>
              <a:buSzPts val="2400"/>
              <a:buFont typeface="Calibri"/>
              <a:buNone/>
            </a:pPr>
            <a:r>
              <a:rPr b="1" lang="en-US">
                <a:solidFill>
                  <a:srgbClr val="009AC1"/>
                </a:solidFill>
              </a:rPr>
              <a:t>4. Formes et couleurs </a:t>
            </a:r>
            <a:endParaRPr b="1">
              <a:solidFill>
                <a:srgbClr val="009AC1"/>
              </a:solidFill>
            </a:endParaRPr>
          </a:p>
          <a:p>
            <a:pPr indent="70609" lvl="0" marL="0" rtl="0" algn="l">
              <a:lnSpc>
                <a:spcPct val="64799"/>
              </a:lnSpc>
              <a:spcBef>
                <a:spcPts val="200"/>
              </a:spcBef>
              <a:spcAft>
                <a:spcPts val="0"/>
              </a:spcAft>
              <a:buClr>
                <a:srgbClr val="00B0F0"/>
              </a:buClr>
              <a:buSzPts val="2300"/>
              <a:buFont typeface="Calibri"/>
              <a:buNone/>
            </a:pPr>
            <a:br>
              <a:rPr lang="en-US"/>
            </a:br>
            <a:endParaRPr/>
          </a:p>
        </p:txBody>
      </p:sp>
      <p:sp>
        <p:nvSpPr>
          <p:cNvPr id="325" name="Google Shape;325;p14"/>
          <p:cNvSpPr txBox="1"/>
          <p:nvPr/>
        </p:nvSpPr>
        <p:spPr>
          <a:xfrm>
            <a:off x="385450" y="1996025"/>
            <a:ext cx="5269200" cy="281580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i="0" lang="en-US" sz="1200" u="none" cap="none" strike="noStrike">
                <a:solidFill>
                  <a:srgbClr val="FFFFFF"/>
                </a:solidFill>
                <a:latin typeface="Calibri"/>
                <a:ea typeface="Calibri"/>
                <a:cs typeface="Calibri"/>
                <a:sym typeface="Calibri"/>
              </a:rPr>
              <a:t>Pour les 3-5 ans : À ce stade, les enfants peuvent bénéficier d'un contenu éducatif plus structuré tout en laissant place au jeu créatif.</a:t>
            </a:r>
            <a:endParaRPr sz="1200">
              <a:latin typeface="Calibri"/>
              <a:ea typeface="Calibri"/>
              <a:cs typeface="Calibri"/>
              <a:sym typeface="Calibri"/>
            </a:endParaRPr>
          </a:p>
          <a:p>
            <a:pPr indent="0" lvl="0" marL="0" marR="0" rtl="0" algn="just">
              <a:lnSpc>
                <a:spcPct val="90000"/>
              </a:lnSpc>
              <a:spcBef>
                <a:spcPts val="1000"/>
              </a:spcBef>
              <a:spcAft>
                <a:spcPts val="0"/>
              </a:spcAft>
              <a:buClr>
                <a:srgbClr val="FFFFFF"/>
              </a:buClr>
              <a:buSzPts val="1200"/>
              <a:buFont typeface="Calibri"/>
              <a:buNone/>
            </a:pPr>
            <a:r>
              <a:rPr i="0" lang="en-US" sz="1200" u="none" cap="none" strike="noStrike">
                <a:solidFill>
                  <a:srgbClr val="FFFFFF"/>
                </a:solidFill>
                <a:latin typeface="Calibri"/>
                <a:ea typeface="Calibri"/>
                <a:cs typeface="Calibri"/>
                <a:sym typeface="Calibri"/>
              </a:rPr>
              <a:t>Objectif : Améliorer les capacités de résolution de problèmes, de reconnaissance des couleurs et d'association de formes.</a:t>
            </a:r>
            <a:endParaRPr sz="1200">
              <a:latin typeface="Calibri"/>
              <a:ea typeface="Calibri"/>
              <a:cs typeface="Calibri"/>
              <a:sym typeface="Calibri"/>
            </a:endParaRPr>
          </a:p>
          <a:p>
            <a:pPr indent="0" lvl="0" marL="0" marR="0" rtl="0" algn="just">
              <a:lnSpc>
                <a:spcPct val="90000"/>
              </a:lnSpc>
              <a:spcBef>
                <a:spcPts val="1000"/>
              </a:spcBef>
              <a:spcAft>
                <a:spcPts val="0"/>
              </a:spcAft>
              <a:buClr>
                <a:srgbClr val="FFFFFF"/>
              </a:buClr>
              <a:buSzPts val="1200"/>
              <a:buFont typeface="Calibri"/>
              <a:buNone/>
            </a:pPr>
            <a:r>
              <a:rPr i="0" lang="en-US" sz="1200" u="none" cap="none" strike="noStrike">
                <a:solidFill>
                  <a:srgbClr val="FFFFFF"/>
                </a:solidFill>
                <a:latin typeface="Calibri"/>
                <a:ea typeface="Calibri"/>
                <a:cs typeface="Calibri"/>
                <a:sym typeface="Calibri"/>
              </a:rPr>
              <a:t>Points forts : apprentissage interactif sans publicité ; temps de jeu limité et ciblé.</a:t>
            </a:r>
            <a:endParaRPr sz="1200">
              <a:latin typeface="Calibri"/>
              <a:ea typeface="Calibri"/>
              <a:cs typeface="Calibri"/>
              <a:sym typeface="Calibri"/>
            </a:endParaRPr>
          </a:p>
          <a:p>
            <a:pPr indent="0" lvl="0" marL="0" marR="0" rtl="0" algn="just">
              <a:lnSpc>
                <a:spcPct val="90000"/>
              </a:lnSpc>
              <a:spcBef>
                <a:spcPts val="1000"/>
              </a:spcBef>
              <a:spcAft>
                <a:spcPts val="0"/>
              </a:spcAft>
              <a:buClr>
                <a:srgbClr val="FFFFFF"/>
              </a:buClr>
              <a:buSzPts val="1200"/>
              <a:buFont typeface="Calibri"/>
              <a:buNone/>
            </a:pPr>
            <a:r>
              <a:rPr i="0" lang="en-US" sz="1200" u="none" cap="none" strike="noStrike">
                <a:solidFill>
                  <a:srgbClr val="FFFFFF"/>
                </a:solidFill>
                <a:latin typeface="Calibri"/>
                <a:ea typeface="Calibri"/>
                <a:cs typeface="Calibri"/>
                <a:sym typeface="Calibri"/>
              </a:rPr>
              <a:t>Âge minimum : 3 ans.</a:t>
            </a:r>
            <a:endParaRPr sz="1200">
              <a:latin typeface="Calibri"/>
              <a:ea typeface="Calibri"/>
              <a:cs typeface="Calibri"/>
              <a:sym typeface="Calibri"/>
            </a:endParaRPr>
          </a:p>
          <a:p>
            <a:pPr indent="0" lvl="0" marL="0" marR="0" rtl="0" algn="just">
              <a:lnSpc>
                <a:spcPct val="90000"/>
              </a:lnSpc>
              <a:spcBef>
                <a:spcPts val="1000"/>
              </a:spcBef>
              <a:spcAft>
                <a:spcPts val="0"/>
              </a:spcAft>
              <a:buClr>
                <a:srgbClr val="FFFFFF"/>
              </a:buClr>
              <a:buSzPts val="1200"/>
              <a:buFont typeface="Calibri"/>
              <a:buNone/>
            </a:pPr>
            <a:r>
              <a:rPr i="0" lang="en-US" sz="1200" u="none" cap="none" strike="noStrike">
                <a:solidFill>
                  <a:srgbClr val="FFFFFF"/>
                </a:solidFill>
                <a:latin typeface="Calibri"/>
                <a:ea typeface="Calibri"/>
                <a:cs typeface="Calibri"/>
                <a:sym typeface="Calibri"/>
              </a:rPr>
              <a:t>Site web </a:t>
            </a:r>
            <a:r>
              <a:rPr i="0" lang="en-US" sz="1200" u="sng" cap="none" strike="noStrike">
                <a:solidFill>
                  <a:srgbClr val="0000FF"/>
                </a:solidFill>
                <a:latin typeface="Calibri"/>
                <a:ea typeface="Calibri"/>
                <a:cs typeface="Calibri"/>
                <a:sym typeface="Calibri"/>
                <a:hlinkClick r:id="rId3">
                  <a:extLst>
                    <a:ext uri="{A12FA001-AC4F-418D-AE19-62706E023703}">
                      <ahyp:hlinkClr val="tx"/>
                    </a:ext>
                  </a:extLst>
                </a:hlinkClick>
              </a:rPr>
              <a:t>: </a:t>
            </a:r>
            <a:r>
              <a:rPr i="0" lang="en-US" sz="1200" u="none" cap="none" strike="noStrike">
                <a:solidFill>
                  <a:srgbClr val="FFFFFF"/>
                </a:solidFill>
                <a:latin typeface="Calibri"/>
                <a:ea typeface="Calibri"/>
                <a:cs typeface="Calibri"/>
                <a:sym typeface="Calibri"/>
              </a:rPr>
              <a:t>https://www.commonsensemedia.org/app-reviews/busy-shapes-colors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p:txBody>
      </p:sp>
      <p:pic>
        <p:nvPicPr>
          <p:cNvPr descr="Google Shape;330;p14" id="326" name="Google Shape;326;p14"/>
          <p:cNvPicPr preferRelativeResize="0"/>
          <p:nvPr/>
        </p:nvPicPr>
        <p:blipFill rotWithShape="1">
          <a:blip r:embed="rId4">
            <a:alphaModFix/>
          </a:blip>
          <a:srcRect b="0" l="0" r="0" t="0"/>
          <a:stretch/>
        </p:blipFill>
        <p:spPr>
          <a:xfrm>
            <a:off x="6175931" y="1178751"/>
            <a:ext cx="5388627" cy="450049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5"/>
          <p:cNvSpPr txBox="1"/>
          <p:nvPr>
            <p:ph idx="1" type="body"/>
          </p:nvPr>
        </p:nvSpPr>
        <p:spPr>
          <a:xfrm>
            <a:off x="6180549" y="1742525"/>
            <a:ext cx="5386802" cy="44517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t/>
            </a:r>
            <a:endParaRPr b="1" sz="1200">
              <a:solidFill>
                <a:srgbClr val="262626"/>
              </a:solidFill>
            </a:endParaRPr>
          </a:p>
          <a:p>
            <a:pPr indent="0" lvl="0" marL="0" rtl="0" algn="l">
              <a:lnSpc>
                <a:spcPct val="90000"/>
              </a:lnSpc>
              <a:spcBef>
                <a:spcPts val="800"/>
              </a:spcBef>
              <a:spcAft>
                <a:spcPts val="0"/>
              </a:spcAft>
              <a:buClr>
                <a:srgbClr val="FFFFFF"/>
              </a:buClr>
              <a:buSzPts val="1200"/>
              <a:buFont typeface="Calibri"/>
              <a:buNone/>
            </a:pPr>
            <a:r>
              <a:t/>
            </a:r>
            <a:endParaRPr b="1" sz="1200">
              <a:solidFill>
                <a:srgbClr val="262626"/>
              </a:solidFill>
            </a:endParaRPr>
          </a:p>
          <a:p>
            <a:pPr indent="0" lvl="0" marL="0" rtl="0" algn="just">
              <a:lnSpc>
                <a:spcPct val="90000"/>
              </a:lnSpc>
              <a:spcBef>
                <a:spcPts val="0"/>
              </a:spcBef>
              <a:spcAft>
                <a:spcPts val="0"/>
              </a:spcAft>
              <a:buClr>
                <a:srgbClr val="FFFFFF"/>
              </a:buClr>
              <a:buSzPts val="1200"/>
              <a:buFont typeface="Calibri"/>
              <a:buNone/>
            </a:pPr>
            <a:r>
              <a:rPr lang="en-US" sz="1200"/>
              <a:t>Pour les 3-5 ans : À ce stade, les enfants peuvent bénéficier d'un contenu éducatif plus structuré tout en laissant place au jeu créatif.</a:t>
            </a:r>
            <a:endParaRPr sz="1200"/>
          </a:p>
          <a:p>
            <a:pPr indent="0" lvl="0" marL="0" rtl="0" algn="just">
              <a:lnSpc>
                <a:spcPct val="90000"/>
              </a:lnSpc>
              <a:spcBef>
                <a:spcPts val="1000"/>
              </a:spcBef>
              <a:spcAft>
                <a:spcPts val="0"/>
              </a:spcAft>
              <a:buClr>
                <a:srgbClr val="FFFFFF"/>
              </a:buClr>
              <a:buSzPts val="1200"/>
              <a:buFont typeface="Calibri"/>
              <a:buNone/>
            </a:pPr>
            <a:r>
              <a:rPr lang="en-US" sz="1200"/>
              <a:t>Objectif : offre une variété de jeux éducatifs basés sur les personnages de CBeebies.</a:t>
            </a:r>
            <a:endParaRPr sz="1200"/>
          </a:p>
          <a:p>
            <a:pPr indent="0" lvl="0" marL="0" rtl="0" algn="just">
              <a:lnSpc>
                <a:spcPct val="90000"/>
              </a:lnSpc>
              <a:spcBef>
                <a:spcPts val="1000"/>
              </a:spcBef>
              <a:spcAft>
                <a:spcPts val="0"/>
              </a:spcAft>
              <a:buClr>
                <a:srgbClr val="FFFFFF"/>
              </a:buClr>
              <a:buSzPts val="1200"/>
              <a:buFont typeface="Calibri"/>
              <a:buNone/>
            </a:pPr>
            <a:r>
              <a:rPr lang="en-US" sz="1200"/>
              <a:t>Points forts : environnement sûr, sans publicité, avec un contenu conçu pour les enfants en bas âge.</a:t>
            </a:r>
            <a:endParaRPr sz="1200"/>
          </a:p>
          <a:p>
            <a:pPr indent="0" lvl="0" marL="0" rtl="0" algn="just">
              <a:lnSpc>
                <a:spcPct val="90000"/>
              </a:lnSpc>
              <a:spcBef>
                <a:spcPts val="1000"/>
              </a:spcBef>
              <a:spcAft>
                <a:spcPts val="0"/>
              </a:spcAft>
              <a:buClr>
                <a:srgbClr val="FFFFFF"/>
              </a:buClr>
              <a:buSzPts val="1200"/>
              <a:buFont typeface="Calibri"/>
              <a:buNone/>
            </a:pPr>
            <a:r>
              <a:rPr lang="en-US" sz="1200"/>
              <a:t>Âge minimum : 3 ans.</a:t>
            </a:r>
            <a:endParaRPr sz="1200"/>
          </a:p>
          <a:p>
            <a:pPr indent="0" lvl="0" marL="0" rtl="0" algn="l">
              <a:lnSpc>
                <a:spcPct val="90000"/>
              </a:lnSpc>
              <a:spcBef>
                <a:spcPts val="1000"/>
              </a:spcBef>
              <a:spcAft>
                <a:spcPts val="0"/>
              </a:spcAft>
              <a:buClr>
                <a:srgbClr val="FFFFFF"/>
              </a:buClr>
              <a:buSzPts val="1200"/>
              <a:buFont typeface="Calibri"/>
              <a:buNone/>
            </a:pPr>
            <a:r>
              <a:rPr lang="en-US" sz="1200"/>
              <a:t>Site web </a:t>
            </a:r>
            <a:r>
              <a:rPr lang="en-US" sz="1200" u="sng">
                <a:solidFill>
                  <a:srgbClr val="0000FF"/>
                </a:solidFill>
                <a:hlinkClick r:id="rId3">
                  <a:extLst>
                    <a:ext uri="{A12FA001-AC4F-418D-AE19-62706E023703}">
                      <ahyp:hlinkClr val="tx"/>
                    </a:ext>
                  </a:extLst>
                </a:hlinkClick>
              </a:rPr>
              <a:t>: </a:t>
            </a:r>
            <a:r>
              <a:rPr lang="en-US" sz="1200"/>
              <a:t>https://play.google.com/store/apps/details?id=uk.co.bbc.cbeebiesplaytimeisland&amp;hl=en_US </a:t>
            </a:r>
            <a:endParaRPr sz="1200"/>
          </a:p>
        </p:txBody>
      </p:sp>
      <p:sp>
        <p:nvSpPr>
          <p:cNvPr id="332" name="Google Shape;332;p15"/>
          <p:cNvSpPr txBox="1"/>
          <p:nvPr>
            <p:ph idx="3" type="body"/>
          </p:nvPr>
        </p:nvSpPr>
        <p:spPr>
          <a:xfrm>
            <a:off x="6263599" y="715174"/>
            <a:ext cx="10512301" cy="397502"/>
          </a:xfrm>
          <a:prstGeom prst="rect">
            <a:avLst/>
          </a:prstGeom>
          <a:noFill/>
          <a:ln>
            <a:noFill/>
          </a:ln>
        </p:spPr>
        <p:txBody>
          <a:bodyPr anchorCtr="0" anchor="t" bIns="45675" lIns="45675" spcFirstLastPara="1" rIns="45675" wrap="square" tIns="45675">
            <a:normAutofit/>
          </a:bodyPr>
          <a:lstStyle/>
          <a:p>
            <a:pPr indent="0" lvl="0" marL="0" rtl="0" algn="l">
              <a:lnSpc>
                <a:spcPct val="81000"/>
              </a:lnSpc>
              <a:spcBef>
                <a:spcPts val="0"/>
              </a:spcBef>
              <a:spcAft>
                <a:spcPts val="0"/>
              </a:spcAft>
              <a:buClr>
                <a:srgbClr val="00B6E6"/>
              </a:buClr>
              <a:buSzPts val="2400"/>
              <a:buFont typeface="Calibri"/>
              <a:buNone/>
            </a:pPr>
            <a:r>
              <a:rPr b="1" i="0" lang="en-US" sz="2400" u="none" cap="none" strike="noStrike">
                <a:solidFill>
                  <a:srgbClr val="009AC1"/>
                </a:solidFill>
                <a:latin typeface="Calibri"/>
                <a:ea typeface="Calibri"/>
                <a:cs typeface="Calibri"/>
                <a:sym typeface="Calibri"/>
              </a:rPr>
              <a:t>5. CBeebies Playtime Island</a:t>
            </a:r>
            <a:endParaRPr>
              <a:solidFill>
                <a:srgbClr val="009AC1"/>
              </a:solidFill>
            </a:endParaRPr>
          </a:p>
        </p:txBody>
      </p:sp>
      <p:pic>
        <p:nvPicPr>
          <p:cNvPr descr="Google Shape;337;p15" id="333" name="Google Shape;333;p15"/>
          <p:cNvPicPr preferRelativeResize="0"/>
          <p:nvPr/>
        </p:nvPicPr>
        <p:blipFill rotWithShape="1">
          <a:blip r:embed="rId4">
            <a:alphaModFix/>
          </a:blip>
          <a:srcRect b="0" l="0" r="0" t="0"/>
          <a:stretch/>
        </p:blipFill>
        <p:spPr>
          <a:xfrm>
            <a:off x="289837" y="1081807"/>
            <a:ext cx="5681354" cy="4538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6"/>
          <p:cNvSpPr txBox="1"/>
          <p:nvPr>
            <p:ph idx="1" type="body"/>
          </p:nvPr>
        </p:nvSpPr>
        <p:spPr>
          <a:xfrm>
            <a:off x="751799" y="1339649"/>
            <a:ext cx="10545902" cy="3954902"/>
          </a:xfrm>
          <a:prstGeom prst="rect">
            <a:avLst/>
          </a:prstGeom>
          <a:noFill/>
          <a:ln>
            <a:noFill/>
          </a:ln>
        </p:spPr>
        <p:txBody>
          <a:bodyPr anchorCtr="0" anchor="t" bIns="45675" lIns="45675" spcFirstLastPara="1" rIns="45675" wrap="square" tIns="45675">
            <a:normAutofit fontScale="25000" lnSpcReduction="20000"/>
          </a:bodyPr>
          <a:lstStyle/>
          <a:p>
            <a:pPr indent="0" lvl="0" marL="0" rtl="0" algn="l">
              <a:lnSpc>
                <a:spcPct val="72000"/>
              </a:lnSpc>
              <a:spcBef>
                <a:spcPts val="0"/>
              </a:spcBef>
              <a:spcAft>
                <a:spcPts val="0"/>
              </a:spcAft>
              <a:buClr>
                <a:srgbClr val="262626"/>
              </a:buClr>
              <a:buSzPct val="100000"/>
              <a:buFont typeface="Calibri"/>
              <a:buNone/>
            </a:pPr>
            <a:r>
              <a:t/>
            </a:r>
            <a:endParaRPr b="1" sz="1200">
              <a:solidFill>
                <a:srgbClr val="009AC1"/>
              </a:solidFill>
              <a:latin typeface="Calibri"/>
              <a:ea typeface="Calibri"/>
              <a:cs typeface="Calibri"/>
              <a:sym typeface="Calibri"/>
            </a:endParaRPr>
          </a:p>
          <a:p>
            <a:pPr indent="0" lvl="0" marL="0" rtl="0" algn="just">
              <a:lnSpc>
                <a:spcPct val="100000"/>
              </a:lnSpc>
              <a:spcBef>
                <a:spcPts val="0"/>
              </a:spcBef>
              <a:spcAft>
                <a:spcPts val="0"/>
              </a:spcAft>
              <a:buClr>
                <a:srgbClr val="009AC1"/>
              </a:buClr>
              <a:buSzPts val="300"/>
              <a:buFont typeface="Calibri"/>
              <a:buNone/>
            </a:pPr>
            <a:r>
              <a:rPr lang="en-US" sz="4950">
                <a:latin typeface="Calibri"/>
                <a:ea typeface="Calibri"/>
                <a:cs typeface="Calibri"/>
                <a:sym typeface="Calibri"/>
              </a:rPr>
              <a:t>App Selection - Type d'atelier : Groupe F2F </a:t>
            </a:r>
            <a:endParaRPr sz="4950">
              <a:latin typeface="Calibri"/>
              <a:ea typeface="Calibri"/>
              <a:cs typeface="Calibri"/>
              <a:sym typeface="Calibri"/>
            </a:endParaRPr>
          </a:p>
          <a:p>
            <a:pPr indent="0" lvl="0" marL="0" rtl="0" algn="just">
              <a:lnSpc>
                <a:spcPct val="100000"/>
              </a:lnSpc>
              <a:spcBef>
                <a:spcPts val="0"/>
              </a:spcBef>
              <a:spcAft>
                <a:spcPts val="0"/>
              </a:spcAft>
              <a:buClr>
                <a:srgbClr val="262626"/>
              </a:buClr>
              <a:buSzPts val="300"/>
              <a:buFont typeface="Calibri"/>
              <a:buNone/>
            </a:pPr>
            <a:r>
              <a:t/>
            </a:r>
            <a:endParaRPr sz="4950">
              <a:latin typeface="Calibri"/>
              <a:ea typeface="Calibri"/>
              <a:cs typeface="Calibri"/>
              <a:sym typeface="Calibri"/>
            </a:endParaRPr>
          </a:p>
          <a:p>
            <a:pPr indent="-78581" lvl="0" marL="107498"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Objectif : s'entraîner à sélectionner des applications éducatives de qualité à l'aide des critères fournis.</a:t>
            </a:r>
            <a:endParaRPr sz="4950"/>
          </a:p>
          <a:p>
            <a:pPr indent="-78581" lvl="0" marL="107498"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Durée / Matériel : Session d'une heure, liste de contrôle des critères d'application imprimée.</a:t>
            </a:r>
            <a:endParaRPr sz="4950"/>
          </a:p>
          <a:p>
            <a:pPr indent="-78581" lvl="0" marL="107495"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Instructions : Discussion dirigée par l'animateur et activité de groupe à l'aide d'exemples d'applications réelles. </a:t>
            </a:r>
            <a:endParaRPr sz="4950"/>
          </a:p>
          <a:p>
            <a:pPr indent="214997" lvl="0" marL="0" rtl="0" algn="just">
              <a:lnSpc>
                <a:spcPct val="100000"/>
              </a:lnSpc>
              <a:spcBef>
                <a:spcPts val="300"/>
              </a:spcBef>
              <a:spcAft>
                <a:spcPts val="0"/>
              </a:spcAft>
              <a:buClr>
                <a:srgbClr val="262626"/>
              </a:buClr>
              <a:buSzPct val="32000"/>
              <a:buFont typeface="Calibri"/>
              <a:buNone/>
            </a:pPr>
            <a:r>
              <a:t/>
            </a:r>
            <a:endParaRPr sz="3750">
              <a:solidFill>
                <a:srgbClr val="74659A"/>
              </a:solidFill>
              <a:latin typeface="Calibri"/>
              <a:ea typeface="Calibri"/>
              <a:cs typeface="Calibri"/>
              <a:sym typeface="Calibri"/>
            </a:endParaRPr>
          </a:p>
          <a:p>
            <a:pPr indent="214997" lvl="0" marL="0" rtl="0" algn="just">
              <a:lnSpc>
                <a:spcPct val="100000"/>
              </a:lnSpc>
              <a:spcBef>
                <a:spcPts val="300"/>
              </a:spcBef>
              <a:spcAft>
                <a:spcPts val="0"/>
              </a:spcAft>
              <a:buClr>
                <a:srgbClr val="262626"/>
              </a:buClr>
              <a:buSzPct val="32000"/>
              <a:buFont typeface="Calibri"/>
              <a:buNone/>
            </a:pPr>
            <a:r>
              <a:t/>
            </a:r>
            <a:endParaRPr sz="3750">
              <a:solidFill>
                <a:srgbClr val="74659A"/>
              </a:solidFill>
              <a:latin typeface="Calibri"/>
              <a:ea typeface="Calibri"/>
              <a:cs typeface="Calibri"/>
              <a:sym typeface="Calibri"/>
            </a:endParaRPr>
          </a:p>
          <a:p>
            <a:pPr indent="214997" lvl="0" marL="0" rtl="0" algn="just">
              <a:lnSpc>
                <a:spcPct val="100000"/>
              </a:lnSpc>
              <a:spcBef>
                <a:spcPts val="300"/>
              </a:spcBef>
              <a:spcAft>
                <a:spcPts val="0"/>
              </a:spcAft>
              <a:buClr>
                <a:srgbClr val="262626"/>
              </a:buClr>
              <a:buSzPct val="32000"/>
              <a:buFont typeface="Calibri"/>
              <a:buNone/>
            </a:pPr>
            <a:r>
              <a:t/>
            </a:r>
            <a:endParaRPr sz="3750">
              <a:solidFill>
                <a:srgbClr val="74659A"/>
              </a:solidFill>
              <a:latin typeface="Calibri"/>
              <a:ea typeface="Calibri"/>
              <a:cs typeface="Calibri"/>
              <a:sym typeface="Calibri"/>
            </a:endParaRPr>
          </a:p>
          <a:p>
            <a:pPr indent="214997" lvl="0" marL="0" rtl="0" algn="just">
              <a:lnSpc>
                <a:spcPct val="100000"/>
              </a:lnSpc>
              <a:spcBef>
                <a:spcPts val="300"/>
              </a:spcBef>
              <a:spcAft>
                <a:spcPts val="0"/>
              </a:spcAft>
              <a:buClr>
                <a:srgbClr val="262626"/>
              </a:buClr>
              <a:buSzPts val="300"/>
              <a:buFont typeface="Calibri"/>
              <a:buNone/>
            </a:pPr>
            <a:r>
              <a:t/>
            </a:r>
            <a:endParaRPr sz="4950">
              <a:solidFill>
                <a:srgbClr val="74659A"/>
              </a:solidFill>
              <a:latin typeface="Calibri"/>
              <a:ea typeface="Calibri"/>
              <a:cs typeface="Calibri"/>
              <a:sym typeface="Calibri"/>
            </a:endParaRPr>
          </a:p>
          <a:p>
            <a:pPr indent="0" lvl="0" marL="0" rtl="0" algn="just">
              <a:lnSpc>
                <a:spcPct val="100000"/>
              </a:lnSpc>
              <a:spcBef>
                <a:spcPts val="0"/>
              </a:spcBef>
              <a:spcAft>
                <a:spcPts val="0"/>
              </a:spcAft>
              <a:buClr>
                <a:srgbClr val="009AC1"/>
              </a:buClr>
              <a:buSzPts val="300"/>
              <a:buFont typeface="Calibri"/>
              <a:buNone/>
            </a:pPr>
            <a:r>
              <a:rPr lang="en-US" sz="4950">
                <a:latin typeface="Calibri"/>
                <a:ea typeface="Calibri"/>
                <a:cs typeface="Calibri"/>
                <a:sym typeface="Calibri"/>
              </a:rPr>
              <a:t>Plan familial de réduction du temps d'écran - Type : Individuel en ligne </a:t>
            </a:r>
            <a:endParaRPr sz="4950">
              <a:solidFill>
                <a:srgbClr val="74659A"/>
              </a:solidFill>
              <a:latin typeface="Calibri"/>
              <a:ea typeface="Calibri"/>
              <a:cs typeface="Calibri"/>
              <a:sym typeface="Calibri"/>
            </a:endParaRPr>
          </a:p>
          <a:p>
            <a:pPr indent="0" lvl="0" marL="0" rtl="0" algn="just">
              <a:lnSpc>
                <a:spcPct val="100000"/>
              </a:lnSpc>
              <a:spcBef>
                <a:spcPts val="0"/>
              </a:spcBef>
              <a:spcAft>
                <a:spcPts val="0"/>
              </a:spcAft>
              <a:buClr>
                <a:srgbClr val="262626"/>
              </a:buClr>
              <a:buSzPts val="300"/>
              <a:buFont typeface="Calibri"/>
              <a:buNone/>
            </a:pPr>
            <a:r>
              <a:t/>
            </a:r>
            <a:endParaRPr sz="4950">
              <a:solidFill>
                <a:srgbClr val="74659A"/>
              </a:solidFill>
              <a:latin typeface="Calibri"/>
              <a:ea typeface="Calibri"/>
              <a:cs typeface="Calibri"/>
              <a:sym typeface="Calibri"/>
            </a:endParaRPr>
          </a:p>
          <a:p>
            <a:pPr indent="-78581" lvl="0" marL="107498"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Objectif : élaborer un plan personnalisé de temps d'écran en famille.</a:t>
            </a:r>
            <a:endParaRPr sz="4950"/>
          </a:p>
          <a:p>
            <a:pPr indent="-78581" lvl="0" marL="107498"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Durée/matériel : Séance de 30 minutes, outil de planification du temps d'écran numérique.</a:t>
            </a:r>
            <a:endParaRPr sz="4950"/>
          </a:p>
          <a:p>
            <a:pPr indent="-78581" lvl="0" marL="107495"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Instructions : Guide d'utilisation de l'outil numérique pour créer un plan de temps d'écran équilibré.</a:t>
            </a:r>
            <a:endParaRPr sz="4950"/>
          </a:p>
          <a:p>
            <a:pPr indent="0" lvl="0" marL="0" rtl="0" algn="just">
              <a:lnSpc>
                <a:spcPct val="100000"/>
              </a:lnSpc>
              <a:spcBef>
                <a:spcPts val="0"/>
              </a:spcBef>
              <a:spcAft>
                <a:spcPts val="0"/>
              </a:spcAft>
              <a:buClr>
                <a:srgbClr val="262626"/>
              </a:buClr>
              <a:buSzPct val="32000"/>
              <a:buFont typeface="Calibri"/>
              <a:buNone/>
            </a:pPr>
            <a:r>
              <a:t/>
            </a:r>
            <a:endParaRPr sz="3750">
              <a:solidFill>
                <a:srgbClr val="74659A"/>
              </a:solidFill>
              <a:latin typeface="Calibri"/>
              <a:ea typeface="Calibri"/>
              <a:cs typeface="Calibri"/>
              <a:sym typeface="Calibri"/>
            </a:endParaRPr>
          </a:p>
          <a:p>
            <a:pPr indent="0" lvl="0" marL="0" rtl="0" algn="just">
              <a:lnSpc>
                <a:spcPct val="100000"/>
              </a:lnSpc>
              <a:spcBef>
                <a:spcPts val="0"/>
              </a:spcBef>
              <a:spcAft>
                <a:spcPts val="0"/>
              </a:spcAft>
              <a:buClr>
                <a:srgbClr val="262626"/>
              </a:buClr>
              <a:buSzPct val="32000"/>
              <a:buFont typeface="Calibri"/>
              <a:buNone/>
            </a:pPr>
            <a:r>
              <a:t/>
            </a:r>
            <a:endParaRPr sz="3750">
              <a:solidFill>
                <a:srgbClr val="74659A"/>
              </a:solidFill>
              <a:latin typeface="Calibri"/>
              <a:ea typeface="Calibri"/>
              <a:cs typeface="Calibri"/>
              <a:sym typeface="Calibri"/>
            </a:endParaRPr>
          </a:p>
          <a:p>
            <a:pPr indent="0" lvl="0" marL="0" rtl="0" algn="just">
              <a:lnSpc>
                <a:spcPct val="100000"/>
              </a:lnSpc>
              <a:spcBef>
                <a:spcPts val="0"/>
              </a:spcBef>
              <a:spcAft>
                <a:spcPts val="0"/>
              </a:spcAft>
              <a:buClr>
                <a:srgbClr val="262626"/>
              </a:buClr>
              <a:buSzPct val="32000"/>
              <a:buFont typeface="Calibri"/>
              <a:buNone/>
            </a:pPr>
            <a:r>
              <a:t/>
            </a:r>
            <a:endParaRPr sz="3750">
              <a:latin typeface="Calibri"/>
              <a:ea typeface="Calibri"/>
              <a:cs typeface="Calibri"/>
              <a:sym typeface="Calibri"/>
            </a:endParaRPr>
          </a:p>
          <a:p>
            <a:pPr indent="0" lvl="0" marL="0" rtl="0" algn="just">
              <a:lnSpc>
                <a:spcPct val="100000"/>
              </a:lnSpc>
              <a:spcBef>
                <a:spcPts val="0"/>
              </a:spcBef>
              <a:spcAft>
                <a:spcPts val="0"/>
              </a:spcAft>
              <a:buClr>
                <a:srgbClr val="262626"/>
              </a:buClr>
              <a:buSzPct val="32000"/>
              <a:buFont typeface="Calibri"/>
              <a:buNone/>
            </a:pPr>
            <a:r>
              <a:t/>
            </a:r>
            <a:endParaRPr sz="3750">
              <a:latin typeface="Calibri"/>
              <a:ea typeface="Calibri"/>
              <a:cs typeface="Calibri"/>
              <a:sym typeface="Calibri"/>
            </a:endParaRPr>
          </a:p>
          <a:p>
            <a:pPr indent="0" lvl="0" marL="0" rtl="0" algn="just">
              <a:lnSpc>
                <a:spcPct val="100000"/>
              </a:lnSpc>
              <a:spcBef>
                <a:spcPts val="0"/>
              </a:spcBef>
              <a:spcAft>
                <a:spcPts val="0"/>
              </a:spcAft>
              <a:buClr>
                <a:srgbClr val="262626"/>
              </a:buClr>
              <a:buSzPts val="300"/>
              <a:buFont typeface="Calibri"/>
              <a:buNone/>
            </a:pPr>
            <a:r>
              <a:t/>
            </a:r>
            <a:endParaRPr sz="4950">
              <a:latin typeface="Calibri"/>
              <a:ea typeface="Calibri"/>
              <a:cs typeface="Calibri"/>
              <a:sym typeface="Calibri"/>
            </a:endParaRPr>
          </a:p>
          <a:p>
            <a:pPr indent="0" lvl="0" marL="0" rtl="0" algn="just">
              <a:lnSpc>
                <a:spcPct val="100000"/>
              </a:lnSpc>
              <a:spcBef>
                <a:spcPts val="0"/>
              </a:spcBef>
              <a:spcAft>
                <a:spcPts val="0"/>
              </a:spcAft>
              <a:buClr>
                <a:srgbClr val="009AC1"/>
              </a:buClr>
              <a:buSzPts val="300"/>
              <a:buFont typeface="Calibri"/>
              <a:buNone/>
            </a:pPr>
            <a:r>
              <a:rPr lang="en-US" sz="4950">
                <a:latin typeface="Calibri"/>
                <a:ea typeface="Calibri"/>
                <a:cs typeface="Calibri"/>
                <a:sym typeface="Calibri"/>
              </a:rPr>
              <a:t>Mise en place d'un outil de communication adapté aux enfants</a:t>
            </a:r>
            <a:endParaRPr sz="4950">
              <a:solidFill>
                <a:srgbClr val="74659A"/>
              </a:solidFill>
              <a:latin typeface="Calibri"/>
              <a:ea typeface="Calibri"/>
              <a:cs typeface="Calibri"/>
              <a:sym typeface="Calibri"/>
            </a:endParaRPr>
          </a:p>
          <a:p>
            <a:pPr indent="0" lvl="0" marL="0" rtl="0" algn="just">
              <a:lnSpc>
                <a:spcPct val="100000"/>
              </a:lnSpc>
              <a:spcBef>
                <a:spcPts val="0"/>
              </a:spcBef>
              <a:spcAft>
                <a:spcPts val="0"/>
              </a:spcAft>
              <a:buClr>
                <a:srgbClr val="262626"/>
              </a:buClr>
              <a:buSzPts val="300"/>
              <a:buFont typeface="Calibri"/>
              <a:buNone/>
            </a:pPr>
            <a:r>
              <a:t/>
            </a:r>
            <a:endParaRPr sz="4950">
              <a:solidFill>
                <a:srgbClr val="74659A"/>
              </a:solidFill>
              <a:latin typeface="Calibri"/>
              <a:ea typeface="Calibri"/>
              <a:cs typeface="Calibri"/>
              <a:sym typeface="Calibri"/>
            </a:endParaRPr>
          </a:p>
          <a:p>
            <a:pPr indent="-78581" lvl="0" marL="107498"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Objectif : Cette activité vise à donner aux parents les connaissances et les compétences nécessaires pour choisir et mettre en place un outil de communication adapté aux enfants. Elle aidera les parents à se familiariser avec le processus de configuration technique, à comprendre l'importance des paramètres de confidentialité et à apprendre comment activer les fonctions de contrôle parental.</a:t>
            </a:r>
            <a:endParaRPr sz="4950"/>
          </a:p>
          <a:p>
            <a:pPr indent="-78581" lvl="0" marL="107498"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Durée / Matériel : Session de 30 minutes. Un appareil connecté à Internet (PC, tablette ou smartphone) </a:t>
            </a:r>
            <a:endParaRPr sz="4950"/>
          </a:p>
          <a:p>
            <a:pPr indent="-78581" lvl="0" marL="107495" rtl="0" algn="just">
              <a:lnSpc>
                <a:spcPct val="100000"/>
              </a:lnSpc>
              <a:spcBef>
                <a:spcPts val="0"/>
              </a:spcBef>
              <a:spcAft>
                <a:spcPts val="0"/>
              </a:spcAft>
              <a:buClr>
                <a:srgbClr val="74659A"/>
              </a:buClr>
              <a:buSzPct val="100000"/>
              <a:buFont typeface="Arial"/>
              <a:buChar char="•"/>
            </a:pPr>
            <a:r>
              <a:rPr lang="en-US" sz="4950">
                <a:latin typeface="Calibri"/>
                <a:ea typeface="Calibri"/>
                <a:cs typeface="Calibri"/>
                <a:sym typeface="Calibri"/>
              </a:rPr>
              <a:t>Instructions : Guide de l'utilisateur de l'outil de communication</a:t>
            </a:r>
            <a:r>
              <a:rPr lang="en-US" sz="4950"/>
              <a:t>.</a:t>
            </a:r>
            <a:endParaRPr sz="4950"/>
          </a:p>
        </p:txBody>
      </p:sp>
      <p:sp>
        <p:nvSpPr>
          <p:cNvPr id="339" name="Google Shape;339;p16"/>
          <p:cNvSpPr txBox="1"/>
          <p:nvPr>
            <p:ph idx="2" type="body"/>
          </p:nvPr>
        </p:nvSpPr>
        <p:spPr>
          <a:xfrm>
            <a:off x="751800" y="567300"/>
            <a:ext cx="10775700" cy="519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i="0" lang="en-US" sz="2400" u="none" cap="none" strike="noStrike">
                <a:solidFill>
                  <a:srgbClr val="009AC1"/>
                </a:solidFill>
                <a:latin typeface="Calibri"/>
                <a:ea typeface="Calibri"/>
                <a:cs typeface="Calibri"/>
                <a:sym typeface="Calibri"/>
              </a:rPr>
              <a:t>Activités pratiques pour les parents</a:t>
            </a:r>
            <a:endParaRPr/>
          </a:p>
        </p:txBody>
      </p:sp>
      <p:pic>
        <p:nvPicPr>
          <p:cNvPr descr="Google Shape;344;p16" id="340" name="Google Shape;340;p16"/>
          <p:cNvPicPr preferRelativeResize="0"/>
          <p:nvPr/>
        </p:nvPicPr>
        <p:blipFill rotWithShape="1">
          <a:blip r:embed="rId3">
            <a:alphaModFix/>
          </a:blip>
          <a:srcRect b="0" l="0" r="0" t="0"/>
          <a:stretch/>
        </p:blipFill>
        <p:spPr>
          <a:xfrm>
            <a:off x="8154624" y="751349"/>
            <a:ext cx="3143085" cy="34854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7"/>
          <p:cNvSpPr txBox="1"/>
          <p:nvPr>
            <p:ph idx="1" type="body"/>
          </p:nvPr>
        </p:nvSpPr>
        <p:spPr>
          <a:xfrm>
            <a:off x="975349" y="1702500"/>
            <a:ext cx="10177502" cy="4389900"/>
          </a:xfrm>
          <a:prstGeom prst="rect">
            <a:avLst/>
          </a:prstGeom>
          <a:noFill/>
          <a:ln>
            <a:noFill/>
          </a:ln>
        </p:spPr>
        <p:txBody>
          <a:bodyPr anchorCtr="0" anchor="t" bIns="45675" lIns="45675" spcFirstLastPara="1" rIns="45675" wrap="square" tIns="45675">
            <a:normAutofit/>
          </a:bodyPr>
          <a:lstStyle/>
          <a:p>
            <a:pPr indent="-260350" lvl="0" marL="285750" rtl="0" algn="l">
              <a:lnSpc>
                <a:spcPct val="72000"/>
              </a:lnSpc>
              <a:spcBef>
                <a:spcPts val="0"/>
              </a:spcBef>
              <a:spcAft>
                <a:spcPts val="0"/>
              </a:spcAft>
              <a:buClr>
                <a:srgbClr val="262626"/>
              </a:buClr>
              <a:buSzPts val="1200"/>
              <a:buFont typeface="Arial"/>
              <a:buChar char="•"/>
            </a:pPr>
            <a:r>
              <a:rPr lang="en-US" sz="1200"/>
              <a:t>Réfléchir : Réfléchissez aux besoins d'apprentissage de votre enfant, à ce qu'il aime et n'aime pas, à ses points forts et aux domaines dans lesquels il doit s'améliorer.</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Explorer : Revoyez la liste des outils d'apprentissage numériques présentés dans ce module. Recherchez des outils qui correspondent aux besoins d'apprentissage et aux intérêts de votre enfant.</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Sélectionnez : Sélectionnez quelques outils qui vous semblent les plus appropriés. Envisagez une combinaison d'outils ciblant différents domaines de compétences.</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Planifier : Commencez à élaborer une routine d'apprentissage. Cette routine peut être quotidienne ou hebdomadaire, en fonction de l'emploi du temps de votre enfant. N'oubliez pas de maintenir un équilibre entre les différentes activités et veillez à ne pas surcharger votre enfant.</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Incorporer : Incorporez les outils numériques sélectionnés dans votre routine. Prévoyez des plages horaires spécifiques pour chaque outil/activité.</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Réviser et ajuster : Après la mise en œuvre du plan, observez l'engagement et les progrès de votre enfant. Révisez et ajustez le plan si nécessaire pour qu'il reste efficace et agréable pour votre enfant.</a:t>
            </a:r>
            <a:endParaRPr sz="1200"/>
          </a:p>
        </p:txBody>
      </p:sp>
      <p:sp>
        <p:nvSpPr>
          <p:cNvPr id="346" name="Google Shape;346;p17"/>
          <p:cNvSpPr txBox="1"/>
          <p:nvPr>
            <p:ph idx="2" type="body"/>
          </p:nvPr>
        </p:nvSpPr>
        <p:spPr>
          <a:xfrm>
            <a:off x="975349" y="768524"/>
            <a:ext cx="10591501" cy="395101"/>
          </a:xfrm>
          <a:prstGeom prst="rect">
            <a:avLst/>
          </a:prstGeom>
          <a:noFill/>
          <a:ln>
            <a:noFill/>
          </a:ln>
        </p:spPr>
        <p:txBody>
          <a:bodyPr anchorCtr="0" anchor="t" bIns="45675" lIns="45675" spcFirstLastPara="1" rIns="45675" wrap="square" tIns="45675">
            <a:normAutofit/>
          </a:bodyPr>
          <a:lstStyle/>
          <a:p>
            <a:pPr indent="0" lvl="0" marL="0" rtl="0" algn="l">
              <a:lnSpc>
                <a:spcPct val="81000"/>
              </a:lnSpc>
              <a:spcBef>
                <a:spcPts val="0"/>
              </a:spcBef>
              <a:spcAft>
                <a:spcPts val="0"/>
              </a:spcAft>
              <a:buClr>
                <a:srgbClr val="009AC1"/>
              </a:buClr>
              <a:buSzPts val="2064"/>
              <a:buFont typeface="Calibri"/>
              <a:buNone/>
            </a:pPr>
            <a:r>
              <a:rPr b="1" lang="en-US">
                <a:solidFill>
                  <a:srgbClr val="009AC1"/>
                </a:solidFill>
              </a:rPr>
              <a:t>Instructions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8"/>
          <p:cNvSpPr txBox="1"/>
          <p:nvPr>
            <p:ph idx="1" type="body"/>
          </p:nvPr>
        </p:nvSpPr>
        <p:spPr>
          <a:xfrm>
            <a:off x="1286720" y="183143"/>
            <a:ext cx="11222620" cy="71382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b="1" i="0" lang="en-US" sz="2400" u="none" cap="none" strike="noStrike">
                <a:solidFill>
                  <a:srgbClr val="74659A"/>
                </a:solidFill>
                <a:latin typeface="Calibri"/>
                <a:ea typeface="Calibri"/>
                <a:cs typeface="Calibri"/>
                <a:sym typeface="Calibri"/>
              </a:rPr>
              <a:t>Conseils et astuces</a:t>
            </a:r>
            <a:endParaRPr b="1" i="0" sz="2400" u="none" cap="none" strike="noStrike">
              <a:solidFill>
                <a:srgbClr val="74659A"/>
              </a:solidFill>
              <a:latin typeface="Calibri"/>
              <a:ea typeface="Calibri"/>
              <a:cs typeface="Calibri"/>
              <a:sym typeface="Calibri"/>
            </a:endParaRPr>
          </a:p>
        </p:txBody>
      </p:sp>
      <p:sp>
        <p:nvSpPr>
          <p:cNvPr id="352" name="Google Shape;352;p18"/>
          <p:cNvSpPr txBox="1"/>
          <p:nvPr>
            <p:ph idx="2" type="body"/>
          </p:nvPr>
        </p:nvSpPr>
        <p:spPr>
          <a:xfrm>
            <a:off x="3650774" y="1425125"/>
            <a:ext cx="7117500" cy="680501"/>
          </a:xfrm>
          <a:prstGeom prst="rect">
            <a:avLst/>
          </a:prstGeom>
          <a:noFill/>
          <a:ln>
            <a:noFill/>
          </a:ln>
        </p:spPr>
        <p:txBody>
          <a:bodyPr anchorCtr="0" anchor="t" bIns="45675" lIns="45675" spcFirstLastPara="1" rIns="45675" wrap="square" tIns="45675">
            <a:normAutofit/>
          </a:bodyPr>
          <a:lstStyle/>
          <a:p>
            <a:pPr indent="0" lvl="0" marL="0" marR="0" rtl="0" algn="l">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Démonstrations interactives : Utiliser des démonstrations en temps réel des évaluations d'applications pendant la formation.</a:t>
            </a:r>
            <a:endParaRPr b="1" i="0" sz="1200" u="none" cap="none" strike="noStrike">
              <a:solidFill>
                <a:srgbClr val="FFFFFF"/>
              </a:solidFill>
              <a:latin typeface="Calibri"/>
              <a:ea typeface="Calibri"/>
              <a:cs typeface="Calibri"/>
              <a:sym typeface="Calibri"/>
            </a:endParaRPr>
          </a:p>
        </p:txBody>
      </p:sp>
      <p:sp>
        <p:nvSpPr>
          <p:cNvPr id="353" name="Google Shape;353;p18"/>
          <p:cNvSpPr txBox="1"/>
          <p:nvPr>
            <p:ph idx="5" type="body"/>
          </p:nvPr>
        </p:nvSpPr>
        <p:spPr>
          <a:xfrm>
            <a:off x="1575713" y="1425125"/>
            <a:ext cx="738352" cy="578815"/>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01</a:t>
            </a:r>
            <a:endParaRPr/>
          </a:p>
        </p:txBody>
      </p:sp>
      <p:sp>
        <p:nvSpPr>
          <p:cNvPr id="354" name="Google Shape;354;p18"/>
          <p:cNvSpPr txBox="1"/>
          <p:nvPr>
            <p:ph idx="7" type="body"/>
          </p:nvPr>
        </p:nvSpPr>
        <p:spPr>
          <a:xfrm>
            <a:off x="1575713" y="2441836"/>
            <a:ext cx="738352" cy="578815"/>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02</a:t>
            </a:r>
            <a:endParaRPr/>
          </a:p>
        </p:txBody>
      </p:sp>
      <p:sp>
        <p:nvSpPr>
          <p:cNvPr id="355" name="Google Shape;355;p18"/>
          <p:cNvSpPr txBox="1"/>
          <p:nvPr/>
        </p:nvSpPr>
        <p:spPr>
          <a:xfrm>
            <a:off x="3577822" y="2390980"/>
            <a:ext cx="7037698" cy="589191"/>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Laissez aux parents le temps d'explorer les différentes fonctionnalités des outils numériques présentés dans ce module. Encouragez-les à poser des questions, à essayer différents paramètres et à comprendre comment chaque outil peut être personnalisé pour répondre aux besoins de leur enfant.</a:t>
            </a:r>
            <a:endParaRPr/>
          </a:p>
        </p:txBody>
      </p:sp>
      <p:sp>
        <p:nvSpPr>
          <p:cNvPr id="356" name="Google Shape;356;p18"/>
          <p:cNvSpPr txBox="1"/>
          <p:nvPr/>
        </p:nvSpPr>
        <p:spPr>
          <a:xfrm>
            <a:off x="3574695" y="3408079"/>
            <a:ext cx="7117499" cy="589191"/>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En tant que formateur, le partage de vos expériences personnelles peut être bénéfique. Si vous avez utilisé l'un de ces outils dans votre vie personnelle ou si vous avez des anecdotes pertinentes d'autres parents, partagez-les. Cela peut rendre l'expérience d'apprentissage plus réaliste et plus attrayante.</a:t>
            </a:r>
            <a:endParaRPr/>
          </a:p>
        </p:txBody>
      </p:sp>
      <p:sp>
        <p:nvSpPr>
          <p:cNvPr id="357" name="Google Shape;357;p18"/>
          <p:cNvSpPr txBox="1"/>
          <p:nvPr/>
        </p:nvSpPr>
        <p:spPr>
          <a:xfrm>
            <a:off x="3574695" y="4359973"/>
            <a:ext cx="7117499" cy="757039"/>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Incorporez des discussions de groupe et des activités pratiques dans votre enseignement. Par exemple, vous pouvez animer une conversation sur l'équilibre du temps passé devant un écran ou créer une activité de groupe où les parents collaborent pour concevoir un plan d'apprentissage numérique pour différents scénarios.</a:t>
            </a:r>
            <a:endParaRPr/>
          </a:p>
        </p:txBody>
      </p:sp>
      <p:sp>
        <p:nvSpPr>
          <p:cNvPr id="358" name="Google Shape;358;p18"/>
          <p:cNvSpPr txBox="1"/>
          <p:nvPr/>
        </p:nvSpPr>
        <p:spPr>
          <a:xfrm>
            <a:off x="1575713" y="3408760"/>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03</a:t>
            </a:r>
            <a:endParaRPr/>
          </a:p>
        </p:txBody>
      </p:sp>
      <p:sp>
        <p:nvSpPr>
          <p:cNvPr id="359" name="Google Shape;359;p18"/>
          <p:cNvSpPr txBox="1"/>
          <p:nvPr/>
        </p:nvSpPr>
        <p:spPr>
          <a:xfrm>
            <a:off x="1575713" y="4437860"/>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a:p>
        </p:txBody>
      </p:sp>
      <p:sp>
        <p:nvSpPr>
          <p:cNvPr id="360" name="Google Shape;360;p18"/>
          <p:cNvSpPr txBox="1"/>
          <p:nvPr/>
        </p:nvSpPr>
        <p:spPr>
          <a:xfrm>
            <a:off x="3577825" y="5521700"/>
            <a:ext cx="7117499" cy="589191"/>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Il est essentiel de parler des difficultés et des revers auxquels les parents peuvent être confrontés lorsqu'ils utilisent ces outils ou gèrent l'environnement numérique de leur enfant. En discuter ouvertement peut aider les parents à se sentir mieux préparés et leur fournir des stratégies pour surmonter ces difficultés.</a:t>
            </a:r>
            <a:endParaRPr/>
          </a:p>
        </p:txBody>
      </p:sp>
      <p:sp>
        <p:nvSpPr>
          <p:cNvPr id="361" name="Google Shape;361;p18"/>
          <p:cNvSpPr txBox="1"/>
          <p:nvPr/>
        </p:nvSpPr>
        <p:spPr>
          <a:xfrm>
            <a:off x="1575713" y="5466958"/>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9"/>
          <p:cNvSpPr txBox="1"/>
          <p:nvPr>
            <p:ph idx="1" type="body"/>
          </p:nvPr>
        </p:nvSpPr>
        <p:spPr>
          <a:xfrm>
            <a:off x="605550" y="3423675"/>
            <a:ext cx="5404500" cy="1818601"/>
          </a:xfrm>
          <a:prstGeom prst="rect">
            <a:avLst/>
          </a:prstGeom>
          <a:noFill/>
          <a:ln>
            <a:noFill/>
          </a:ln>
        </p:spPr>
        <p:txBody>
          <a:bodyPr anchorCtr="0" anchor="ctr" bIns="45675" lIns="45675" spcFirstLastPara="1" rIns="45675" wrap="square" tIns="45675">
            <a:normAutofit/>
          </a:bodyPr>
          <a:lstStyle/>
          <a:p>
            <a:pPr indent="0" lvl="0" marL="0" rtl="0" algn="just">
              <a:lnSpc>
                <a:spcPct val="72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Nous vous remercions d'avoir lu ce module et nous espérons que vous l'avez apprécié et que vous avez appris des informations utiles. Ce module fait partie de la formation Survivre au numérique ; les autres modules sont disponibles sur notre site web. Restez au courant du projet en nous suivant sur nos canaux sociaux !</a:t>
            </a:r>
            <a:endParaRPr/>
          </a:p>
        </p:txBody>
      </p:sp>
      <p:sp>
        <p:nvSpPr>
          <p:cNvPr id="367" name="Google Shape;367;p19"/>
          <p:cNvSpPr txBox="1"/>
          <p:nvPr>
            <p:ph idx="2" type="body"/>
          </p:nvPr>
        </p:nvSpPr>
        <p:spPr>
          <a:xfrm>
            <a:off x="605549" y="2943924"/>
            <a:ext cx="3542702" cy="1054801"/>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a:solidFill>
                  <a:srgbClr val="00B6E6"/>
                </a:solidFill>
              </a:rPr>
              <a:t>Fin du module</a:t>
            </a:r>
            <a:endParaRPr/>
          </a:p>
        </p:txBody>
      </p:sp>
      <p:sp>
        <p:nvSpPr>
          <p:cNvPr id="368" name="Google Shape;368;p19"/>
          <p:cNvSpPr txBox="1"/>
          <p:nvPr>
            <p:ph idx="3" type="body"/>
          </p:nvPr>
        </p:nvSpPr>
        <p:spPr>
          <a:xfrm>
            <a:off x="7380514" y="5589846"/>
            <a:ext cx="3665030" cy="436203"/>
          </a:xfrm>
          <a:prstGeom prst="rect">
            <a:avLst/>
          </a:prstGeom>
          <a:noFill/>
          <a:ln>
            <a:noFill/>
          </a:ln>
        </p:spPr>
        <p:txBody>
          <a:bodyPr anchorCtr="0" anchor="ctr" bIns="45675" lIns="45675" spcFirstLastPara="1" rIns="45675" wrap="square" tIns="45675">
            <a:normAutofit/>
          </a:bodyPr>
          <a:lstStyle/>
          <a:p>
            <a:pPr indent="0" lvl="0" marL="0" rtl="0" algn="r">
              <a:lnSpc>
                <a:spcPct val="81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www.survivingdigital.eu</a:t>
            </a:r>
            <a:endParaRPr b="1" i="0" sz="2400" u="none" cap="none" strike="noStrike">
              <a:solidFill>
                <a:srgbClr val="FFFFFF"/>
              </a:solidFill>
              <a:latin typeface="Calibri"/>
              <a:ea typeface="Calibri"/>
              <a:cs typeface="Calibri"/>
              <a:sym typeface="Calibri"/>
            </a:endParaRPr>
          </a:p>
        </p:txBody>
      </p:sp>
      <p:grpSp>
        <p:nvGrpSpPr>
          <p:cNvPr id="369" name="Google Shape;369;p19"/>
          <p:cNvGrpSpPr/>
          <p:nvPr/>
        </p:nvGrpSpPr>
        <p:grpSpPr>
          <a:xfrm>
            <a:off x="9158978" y="4806163"/>
            <a:ext cx="2584713" cy="436075"/>
            <a:chOff x="0" y="-2"/>
            <a:chExt cx="2584712" cy="436074"/>
          </a:xfrm>
        </p:grpSpPr>
        <p:grpSp>
          <p:nvGrpSpPr>
            <p:cNvPr id="370" name="Google Shape;370;p19"/>
            <p:cNvGrpSpPr/>
            <p:nvPr/>
          </p:nvGrpSpPr>
          <p:grpSpPr>
            <a:xfrm>
              <a:off x="1611885" y="0"/>
              <a:ext cx="435745" cy="435750"/>
              <a:chOff x="-1" y="-1"/>
              <a:chExt cx="435744" cy="435748"/>
            </a:xfrm>
          </p:grpSpPr>
          <p:sp>
            <p:nvSpPr>
              <p:cNvPr id="371" name="Google Shape;371;p19"/>
              <p:cNvSpPr/>
              <p:nvPr/>
            </p:nvSpPr>
            <p:spPr>
              <a:xfrm>
                <a:off x="-1" y="-1"/>
                <a:ext cx="435744" cy="435748"/>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72" name="Google Shape;372;p19"/>
              <p:cNvGrpSpPr/>
              <p:nvPr/>
            </p:nvGrpSpPr>
            <p:grpSpPr>
              <a:xfrm>
                <a:off x="80689" y="80687"/>
                <a:ext cx="274366" cy="274372"/>
                <a:chOff x="0" y="0"/>
                <a:chExt cx="274364" cy="274370"/>
              </a:xfrm>
            </p:grpSpPr>
            <p:sp>
              <p:nvSpPr>
                <p:cNvPr id="373" name="Google Shape;373;p19"/>
                <p:cNvSpPr/>
                <p:nvPr/>
              </p:nvSpPr>
              <p:spPr>
                <a:xfrm>
                  <a:off x="0" y="0"/>
                  <a:ext cx="274364" cy="27437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4" name="Google Shape;374;p19"/>
                <p:cNvSpPr/>
                <p:nvPr/>
              </p:nvSpPr>
              <p:spPr>
                <a:xfrm>
                  <a:off x="66814" y="66814"/>
                  <a:ext cx="140738" cy="140739"/>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5" name="Google Shape;375;p19"/>
                <p:cNvSpPr/>
                <p:nvPr/>
              </p:nvSpPr>
              <p:spPr>
                <a:xfrm>
                  <a:off x="193988" y="47449"/>
                  <a:ext cx="32933" cy="32931"/>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76" name="Google Shape;376;p19"/>
            <p:cNvGrpSpPr/>
            <p:nvPr/>
          </p:nvGrpSpPr>
          <p:grpSpPr>
            <a:xfrm>
              <a:off x="537081" y="0"/>
              <a:ext cx="435745" cy="435750"/>
              <a:chOff x="-1" y="-1"/>
              <a:chExt cx="435744" cy="435748"/>
            </a:xfrm>
          </p:grpSpPr>
          <p:sp>
            <p:nvSpPr>
              <p:cNvPr id="377" name="Google Shape;377;p19"/>
              <p:cNvSpPr/>
              <p:nvPr/>
            </p:nvSpPr>
            <p:spPr>
              <a:xfrm>
                <a:off x="-1" y="-1"/>
                <a:ext cx="435744" cy="435748"/>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8" name="Google Shape;378;p19"/>
              <p:cNvSpPr/>
              <p:nvPr/>
            </p:nvSpPr>
            <p:spPr>
              <a:xfrm>
                <a:off x="85210" y="114260"/>
                <a:ext cx="281782" cy="229176"/>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9" name="Google Shape;379;p19"/>
            <p:cNvGrpSpPr/>
            <p:nvPr/>
          </p:nvGrpSpPr>
          <p:grpSpPr>
            <a:xfrm>
              <a:off x="2148961" y="0"/>
              <a:ext cx="435751" cy="435750"/>
              <a:chOff x="-1" y="-1"/>
              <a:chExt cx="435750" cy="435748"/>
            </a:xfrm>
          </p:grpSpPr>
          <p:sp>
            <p:nvSpPr>
              <p:cNvPr id="380" name="Google Shape;380;p19"/>
              <p:cNvSpPr/>
              <p:nvPr/>
            </p:nvSpPr>
            <p:spPr>
              <a:xfrm>
                <a:off x="-1" y="-1"/>
                <a:ext cx="435750" cy="435748"/>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81" name="Google Shape;381;p19"/>
              <p:cNvSpPr/>
              <p:nvPr/>
            </p:nvSpPr>
            <p:spPr>
              <a:xfrm>
                <a:off x="72301" y="116197"/>
                <a:ext cx="291143" cy="203999"/>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82" name="Google Shape;382;p19"/>
            <p:cNvGrpSpPr/>
            <p:nvPr/>
          </p:nvGrpSpPr>
          <p:grpSpPr>
            <a:xfrm>
              <a:off x="0" y="-2"/>
              <a:ext cx="435749" cy="436074"/>
              <a:chOff x="0" y="-1"/>
              <a:chExt cx="435748" cy="436073"/>
            </a:xfrm>
          </p:grpSpPr>
          <p:sp>
            <p:nvSpPr>
              <p:cNvPr id="383" name="Google Shape;383;p19"/>
              <p:cNvSpPr/>
              <p:nvPr/>
            </p:nvSpPr>
            <p:spPr>
              <a:xfrm>
                <a:off x="0" y="-1"/>
                <a:ext cx="435748" cy="433169"/>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84" name="Google Shape;384;p19"/>
              <p:cNvSpPr/>
              <p:nvPr/>
            </p:nvSpPr>
            <p:spPr>
              <a:xfrm>
                <a:off x="128463" y="85211"/>
                <a:ext cx="186243" cy="350861"/>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85" name="Google Shape;385;p19"/>
            <p:cNvSpPr/>
            <p:nvPr/>
          </p:nvSpPr>
          <p:spPr>
            <a:xfrm>
              <a:off x="1074485" y="3"/>
              <a:ext cx="435741" cy="435743"/>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90;p19" id="386" name="Google Shape;386;p19"/>
            <p:cNvPicPr preferRelativeResize="0"/>
            <p:nvPr/>
          </p:nvPicPr>
          <p:blipFill rotWithShape="1">
            <a:blip r:embed="rId3">
              <a:alphaModFix/>
            </a:blip>
            <a:srcRect b="0" l="0" r="0" t="0"/>
            <a:stretch/>
          </p:blipFill>
          <p:spPr>
            <a:xfrm>
              <a:off x="1099928" y="24621"/>
              <a:ext cx="382084" cy="382082"/>
            </a:xfrm>
            <a:prstGeom prst="rect">
              <a:avLst/>
            </a:prstGeom>
            <a:noFill/>
            <a:ln>
              <a:noFill/>
            </a:ln>
          </p:spPr>
        </p:pic>
      </p:grpSp>
      <p:grpSp>
        <p:nvGrpSpPr>
          <p:cNvPr id="387" name="Google Shape;387;p19"/>
          <p:cNvGrpSpPr/>
          <p:nvPr/>
        </p:nvGrpSpPr>
        <p:grpSpPr>
          <a:xfrm>
            <a:off x="6530267" y="215617"/>
            <a:ext cx="4929987" cy="4449670"/>
            <a:chOff x="-1" y="0"/>
            <a:chExt cx="4929986" cy="4449668"/>
          </a:xfrm>
        </p:grpSpPr>
        <p:sp>
          <p:nvSpPr>
            <p:cNvPr id="388" name="Google Shape;388;p19"/>
            <p:cNvSpPr/>
            <p:nvPr/>
          </p:nvSpPr>
          <p:spPr>
            <a:xfrm>
              <a:off x="-1" y="0"/>
              <a:ext cx="4929986" cy="444966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Google Shape;393;p19" id="389" name="Google Shape;389;p19"/>
            <p:cNvPicPr preferRelativeResize="0"/>
            <p:nvPr/>
          </p:nvPicPr>
          <p:blipFill rotWithShape="1">
            <a:blip r:embed="rId4">
              <a:alphaModFix/>
            </a:blip>
            <a:srcRect b="0" l="18740" r="18747" t="0"/>
            <a:stretch/>
          </p:blipFill>
          <p:spPr>
            <a:xfrm>
              <a:off x="2" y="0"/>
              <a:ext cx="4929983" cy="444966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
          <p:cNvSpPr txBox="1"/>
          <p:nvPr>
            <p:ph idx="1" type="body"/>
          </p:nvPr>
        </p:nvSpPr>
        <p:spPr>
          <a:xfrm>
            <a:off x="4912351" y="843564"/>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chemeClr val="accent3"/>
              </a:buClr>
              <a:buSzPts val="1200"/>
              <a:buFont typeface="Calibri"/>
              <a:buNone/>
            </a:pPr>
            <a:r>
              <a:rPr lang="en-US" sz="1200" u="sng">
                <a:solidFill>
                  <a:schemeClr val="accent3"/>
                </a:solidFill>
              </a:rPr>
              <a:t>Introduction</a:t>
            </a:r>
            <a:endParaRPr/>
          </a:p>
        </p:txBody>
      </p:sp>
      <p:sp>
        <p:nvSpPr>
          <p:cNvPr id="224" name="Google Shape;224;p2"/>
          <p:cNvSpPr txBox="1"/>
          <p:nvPr>
            <p:ph idx="5" type="body"/>
          </p:nvPr>
        </p:nvSpPr>
        <p:spPr>
          <a:xfrm>
            <a:off x="4912300" y="1259975"/>
            <a:ext cx="6562801" cy="456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chemeClr val="accent3"/>
              </a:buClr>
              <a:buSzPts val="1200"/>
              <a:buFont typeface="Calibri"/>
              <a:buNone/>
            </a:pPr>
            <a:r>
              <a:rPr b="1" lang="en-US" sz="1200" u="sng">
                <a:solidFill>
                  <a:schemeClr val="accent3"/>
                </a:solidFill>
              </a:rPr>
              <a:t>Objectifs</a:t>
            </a:r>
            <a:endParaRPr/>
          </a:p>
        </p:txBody>
      </p:sp>
      <p:sp>
        <p:nvSpPr>
          <p:cNvPr id="225" name="Google Shape;225;p2"/>
          <p:cNvSpPr txBox="1"/>
          <p:nvPr>
            <p:ph idx="8" type="body"/>
          </p:nvPr>
        </p:nvSpPr>
        <p:spPr>
          <a:xfrm>
            <a:off x="5017158" y="2756609"/>
            <a:ext cx="6562678" cy="456354"/>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b="1" lang="en-US" sz="1200" u="sng">
                <a:solidFill>
                  <a:schemeClr val="accent3"/>
                </a:solidFill>
              </a:rPr>
              <a:t>Connaissances théoriques</a:t>
            </a:r>
            <a:endParaRPr/>
          </a:p>
        </p:txBody>
      </p:sp>
      <p:sp>
        <p:nvSpPr>
          <p:cNvPr id="226" name="Google Shape;226;p2"/>
          <p:cNvSpPr txBox="1"/>
          <p:nvPr/>
        </p:nvSpPr>
        <p:spPr>
          <a:xfrm>
            <a:off x="4912300" y="5082449"/>
            <a:ext cx="6667501"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Conseils et astuces</a:t>
            </a:r>
            <a:endParaRPr/>
          </a:p>
        </p:txBody>
      </p:sp>
      <p:sp>
        <p:nvSpPr>
          <p:cNvPr id="227" name="Google Shape;227;p2">
            <a:hlinkClick action="ppaction://hlinksldjump" r:id="rId3"/>
          </p:cNvPr>
          <p:cNvSpPr txBox="1"/>
          <p:nvPr/>
        </p:nvSpPr>
        <p:spPr>
          <a:xfrm>
            <a:off x="5017149" y="4742598"/>
            <a:ext cx="6562802"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Étude de cas et activités</a:t>
            </a:r>
            <a:endParaRPr/>
          </a:p>
        </p:txBody>
      </p:sp>
      <p:sp>
        <p:nvSpPr>
          <p:cNvPr id="228" name="Google Shape;228;p2"/>
          <p:cNvSpPr txBox="1"/>
          <p:nvPr/>
        </p:nvSpPr>
        <p:spPr>
          <a:xfrm>
            <a:off x="4927799" y="3106174"/>
            <a:ext cx="6562802"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Techniques</a:t>
            </a:r>
            <a:endParaRPr/>
          </a:p>
        </p:txBody>
      </p:sp>
      <p:sp>
        <p:nvSpPr>
          <p:cNvPr id="229" name="Google Shape;229;p2"/>
          <p:cNvSpPr txBox="1"/>
          <p:nvPr/>
        </p:nvSpPr>
        <p:spPr>
          <a:xfrm>
            <a:off x="3820124" y="1668475"/>
            <a:ext cx="7670401"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Compétences visées et résultats de l'apprentissage</a:t>
            </a:r>
            <a:endParaRPr b="1" i="0" sz="1200" u="sng" cap="none" strike="noStrike">
              <a:solidFill>
                <a:schemeClr val="accent3"/>
              </a:solidFill>
              <a:latin typeface="Calibri"/>
              <a:ea typeface="Calibri"/>
              <a:cs typeface="Calibri"/>
              <a:sym typeface="Calibri"/>
            </a:endParaRPr>
          </a:p>
        </p:txBody>
      </p:sp>
      <p:grpSp>
        <p:nvGrpSpPr>
          <p:cNvPr id="230" name="Google Shape;230;p2"/>
          <p:cNvGrpSpPr/>
          <p:nvPr/>
        </p:nvGrpSpPr>
        <p:grpSpPr>
          <a:xfrm>
            <a:off x="197745" y="352416"/>
            <a:ext cx="4343841" cy="6099191"/>
            <a:chOff x="0" y="-1"/>
            <a:chExt cx="4343840" cy="6099189"/>
          </a:xfrm>
        </p:grpSpPr>
        <p:sp>
          <p:nvSpPr>
            <p:cNvPr id="231" name="Google Shape;231;p2"/>
            <p:cNvSpPr/>
            <p:nvPr/>
          </p:nvSpPr>
          <p:spPr>
            <a:xfrm>
              <a:off x="0" y="0"/>
              <a:ext cx="4343839" cy="609918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Google Shape;236;p2" id="232" name="Google Shape;232;p2"/>
            <p:cNvPicPr preferRelativeResize="0"/>
            <p:nvPr/>
          </p:nvPicPr>
          <p:blipFill rotWithShape="1">
            <a:blip r:embed="rId4">
              <a:alphaModFix/>
            </a:blip>
            <a:srcRect b="12966" l="0" r="0" t="12974"/>
            <a:stretch/>
          </p:blipFill>
          <p:spPr>
            <a:xfrm>
              <a:off x="0" y="-1"/>
              <a:ext cx="4343840" cy="609918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
          <p:cNvSpPr txBox="1"/>
          <p:nvPr>
            <p:ph idx="1" type="body"/>
          </p:nvPr>
        </p:nvSpPr>
        <p:spPr>
          <a:xfrm>
            <a:off x="192850" y="1580375"/>
            <a:ext cx="5768400" cy="5484300"/>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lang="en-US" sz="1200"/>
              <a:t>Les écrans étant en pratique omniprésents, il peut être difficile pour les parents de surveiller le temps d'écran de leurs enfants. Pour compliquer les choses, certains temps d'écran peuvent être éducatifs et favoriser le développement social de l'enfant. Alors, comment gérer le temps d'écran de votre enfant ? </a:t>
            </a:r>
            <a:endParaRPr sz="1200"/>
          </a:p>
          <a:p>
            <a:pPr indent="101600" lvl="0" marL="0" rtl="0" algn="just">
              <a:lnSpc>
                <a:spcPct val="90000"/>
              </a:lnSpc>
              <a:spcBef>
                <a:spcPts val="0"/>
              </a:spcBef>
              <a:spcAft>
                <a:spcPts val="0"/>
              </a:spcAft>
              <a:buClr>
                <a:srgbClr val="FFFFFF"/>
              </a:buClr>
              <a:buSzPts val="1200"/>
              <a:buFont typeface="Calibri"/>
              <a:buNone/>
            </a:pPr>
            <a:r>
              <a:t/>
            </a:r>
            <a:endParaRPr sz="1200"/>
          </a:p>
          <a:p>
            <a:pPr indent="0" lvl="0" marL="0" rtl="0" algn="l">
              <a:lnSpc>
                <a:spcPct val="90000"/>
              </a:lnSpc>
              <a:spcBef>
                <a:spcPts val="0"/>
              </a:spcBef>
              <a:spcAft>
                <a:spcPts val="0"/>
              </a:spcAft>
              <a:buClr>
                <a:srgbClr val="FFFFFF"/>
              </a:buClr>
              <a:buSzPts val="1200"/>
              <a:buFont typeface="Calibri"/>
              <a:buNone/>
            </a:pPr>
            <a:r>
              <a:rPr lang="en-US" sz="1200"/>
              <a:t>Tout le temps qu'un enfant passe à regarder un écran électronique est considéré comme du temps d'écran (à quelques exceptions près).</a:t>
            </a:r>
            <a:endParaRPr sz="1200"/>
          </a:p>
          <a:p>
            <a:pPr indent="-266700" lvl="0" marL="342900" rtl="0" algn="l">
              <a:lnSpc>
                <a:spcPct val="90000"/>
              </a:lnSpc>
              <a:spcBef>
                <a:spcPts val="1000"/>
              </a:spcBef>
              <a:spcAft>
                <a:spcPts val="0"/>
              </a:spcAft>
              <a:buClr>
                <a:srgbClr val="FFFFFF"/>
              </a:buClr>
              <a:buSzPts val="1200"/>
              <a:buFont typeface="Arial"/>
              <a:buChar char="•"/>
            </a:pPr>
            <a:r>
              <a:rPr lang="en-US" sz="1200"/>
              <a:t>Regarder la télévision et des films</a:t>
            </a:r>
            <a:endParaRPr sz="1200"/>
          </a:p>
          <a:p>
            <a:pPr indent="-266700" lvl="0" marL="342900" rtl="0" algn="l">
              <a:lnSpc>
                <a:spcPct val="90000"/>
              </a:lnSpc>
              <a:spcBef>
                <a:spcPts val="1000"/>
              </a:spcBef>
              <a:spcAft>
                <a:spcPts val="0"/>
              </a:spcAft>
              <a:buClr>
                <a:srgbClr val="FFFFFF"/>
              </a:buClr>
              <a:buSzPts val="1200"/>
              <a:buFont typeface="Arial"/>
              <a:buChar char="•"/>
            </a:pPr>
            <a:r>
              <a:rPr lang="en-US" sz="1200"/>
              <a:t>Jouer à des jeux vidéo</a:t>
            </a:r>
            <a:endParaRPr sz="1200"/>
          </a:p>
          <a:p>
            <a:pPr indent="-266700" lvl="0" marL="342900" rtl="0" algn="l">
              <a:lnSpc>
                <a:spcPct val="90000"/>
              </a:lnSpc>
              <a:spcBef>
                <a:spcPts val="1000"/>
              </a:spcBef>
              <a:spcAft>
                <a:spcPts val="0"/>
              </a:spcAft>
              <a:buClr>
                <a:srgbClr val="FFFFFF"/>
              </a:buClr>
              <a:buSzPts val="1200"/>
              <a:buFont typeface="Arial"/>
              <a:buChar char="•"/>
            </a:pPr>
            <a:r>
              <a:rPr lang="en-US" sz="1200"/>
              <a:t>Regarder des vidéos sur des plateformes telles que YouTube</a:t>
            </a:r>
            <a:endParaRPr sz="1200"/>
          </a:p>
          <a:p>
            <a:pPr indent="-266700" lvl="0" marL="342900" rtl="0" algn="l">
              <a:lnSpc>
                <a:spcPct val="90000"/>
              </a:lnSpc>
              <a:spcBef>
                <a:spcPts val="1000"/>
              </a:spcBef>
              <a:spcAft>
                <a:spcPts val="0"/>
              </a:spcAft>
              <a:buClr>
                <a:srgbClr val="FFFFFF"/>
              </a:buClr>
              <a:buSzPts val="1200"/>
              <a:buFont typeface="Arial"/>
              <a:buChar char="•"/>
            </a:pPr>
            <a:r>
              <a:rPr lang="en-US" sz="1200"/>
              <a:t>Regarder des médias sociaux</a:t>
            </a:r>
            <a:endParaRPr sz="1200"/>
          </a:p>
          <a:p>
            <a:pPr indent="-266700" lvl="0" marL="342900" rtl="0" algn="l">
              <a:lnSpc>
                <a:spcPct val="90000"/>
              </a:lnSpc>
              <a:spcBef>
                <a:spcPts val="1000"/>
              </a:spcBef>
              <a:spcAft>
                <a:spcPts val="0"/>
              </a:spcAft>
              <a:buClr>
                <a:srgbClr val="FFFFFF"/>
              </a:buClr>
              <a:buSzPts val="1200"/>
              <a:buFont typeface="Arial"/>
              <a:buChar char="•"/>
            </a:pPr>
            <a:r>
              <a:rPr lang="en-US" sz="1200"/>
              <a:t>Utiliser un ordinateur, un téléphone ou une tablette pour quelque raison que ce soit</a:t>
            </a:r>
            <a:endParaRPr sz="1200"/>
          </a:p>
          <a:p>
            <a:pPr indent="-266700" lvl="0" marL="342900" rtl="0" algn="l">
              <a:lnSpc>
                <a:spcPct val="90000"/>
              </a:lnSpc>
              <a:spcBef>
                <a:spcPts val="1000"/>
              </a:spcBef>
              <a:spcAft>
                <a:spcPts val="0"/>
              </a:spcAft>
              <a:buClr>
                <a:srgbClr val="FFFFFF"/>
              </a:buClr>
              <a:buSzPts val="1200"/>
              <a:buFont typeface="Arial"/>
              <a:buChar char="•"/>
            </a:pPr>
            <a:r>
              <a:rPr lang="en-US" sz="1200"/>
              <a:t>Utiliser une liseuse...</a:t>
            </a:r>
            <a:endParaRPr sz="1200"/>
          </a:p>
          <a:p>
            <a:pPr indent="101600" lvl="0" marL="0" rtl="0" algn="just">
              <a:lnSpc>
                <a:spcPct val="90000"/>
              </a:lnSpc>
              <a:spcBef>
                <a:spcPts val="0"/>
              </a:spcBef>
              <a:spcAft>
                <a:spcPts val="0"/>
              </a:spcAft>
              <a:buClr>
                <a:srgbClr val="FFFFFF"/>
              </a:buClr>
              <a:buSzPts val="1200"/>
              <a:buFont typeface="Calibri"/>
              <a:buNone/>
            </a:pPr>
            <a:r>
              <a:t/>
            </a:r>
            <a:endParaRPr sz="1200"/>
          </a:p>
          <a:p>
            <a:pPr indent="101600" lvl="0" marL="0" rtl="0" algn="just">
              <a:lnSpc>
                <a:spcPct val="90000"/>
              </a:lnSpc>
              <a:spcBef>
                <a:spcPts val="0"/>
              </a:spcBef>
              <a:spcAft>
                <a:spcPts val="0"/>
              </a:spcAft>
              <a:buClr>
                <a:srgbClr val="FFFFFF"/>
              </a:buClr>
              <a:buSzPts val="1200"/>
              <a:buFont typeface="Calibri"/>
              <a:buNone/>
            </a:pPr>
            <a:r>
              <a:rPr lang="en-US" sz="1200"/>
              <a:t>La question est donc la suivante : "Comment pouvons-nous aider les parents à limiter les temps d'écran passifs pour leurs enfants ?".</a:t>
            </a:r>
            <a:endParaRPr sz="1200"/>
          </a:p>
        </p:txBody>
      </p:sp>
      <p:sp>
        <p:nvSpPr>
          <p:cNvPr id="238" name="Google Shape;238;p3"/>
          <p:cNvSpPr txBox="1"/>
          <p:nvPr>
            <p:ph idx="3" type="body"/>
          </p:nvPr>
        </p:nvSpPr>
        <p:spPr>
          <a:xfrm>
            <a:off x="2058850" y="569550"/>
            <a:ext cx="3255600" cy="7356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Introduction</a:t>
            </a:r>
            <a:endParaRPr/>
          </a:p>
        </p:txBody>
      </p:sp>
      <p:pic>
        <p:nvPicPr>
          <p:cNvPr descr="Google Shape;243;p3" id="239" name="Google Shape;239;p3"/>
          <p:cNvPicPr preferRelativeResize="0"/>
          <p:nvPr/>
        </p:nvPicPr>
        <p:blipFill rotWithShape="1">
          <a:blip r:embed="rId3">
            <a:alphaModFix/>
          </a:blip>
          <a:srcRect b="0" l="11175" r="1301" t="0"/>
          <a:stretch/>
        </p:blipFill>
        <p:spPr>
          <a:xfrm>
            <a:off x="6395375" y="909949"/>
            <a:ext cx="5242856" cy="4939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
          <p:cNvSpPr txBox="1"/>
          <p:nvPr>
            <p:ph idx="1" type="body"/>
          </p:nvPr>
        </p:nvSpPr>
        <p:spPr>
          <a:xfrm>
            <a:off x="372100" y="1569074"/>
            <a:ext cx="5163600" cy="5418902"/>
          </a:xfrm>
          <a:prstGeom prst="rect">
            <a:avLst/>
          </a:prstGeom>
          <a:noFill/>
          <a:ln>
            <a:noFill/>
          </a:ln>
        </p:spPr>
        <p:txBody>
          <a:bodyPr anchorCtr="0" anchor="t" bIns="45675" lIns="45675" spcFirstLastPara="1" rIns="45675" wrap="square" tIns="45675">
            <a:normAutofit lnSpcReduction="10000"/>
          </a:bodyPr>
          <a:lstStyle/>
          <a:p>
            <a:pPr indent="0" lvl="0" marL="0" rtl="0" algn="just">
              <a:lnSpc>
                <a:spcPct val="100000"/>
              </a:lnSpc>
              <a:spcBef>
                <a:spcPts val="0"/>
              </a:spcBef>
              <a:spcAft>
                <a:spcPts val="0"/>
              </a:spcAft>
              <a:buClr>
                <a:srgbClr val="FFFFFF"/>
              </a:buClr>
              <a:buSzPts val="1200"/>
              <a:buFont typeface="Calibri"/>
              <a:buNone/>
            </a:pPr>
            <a:r>
              <a:rPr lang="en-US" sz="1200"/>
              <a:t>Le but de ce module est de fournir un ensemble  de critères et d'outils pour évaluer le contenu numérique destiné aux jeunes enfants. L'objectif est d'aider les parties prenantes à aider les parents à gérer la complexité du temps passé devant un écran, à faciliter la sélection d'applications de bonne qualité et à favoriser un environnement dans lequel les expériences numériques sont à la fois bénéfiques sur le plan éducatif et propices au développement global de l'enfant.</a:t>
            </a:r>
            <a:endParaRPr sz="1200"/>
          </a:p>
          <a:p>
            <a:pPr indent="-169922" lvl="0" marL="169922" rtl="0" algn="just">
              <a:lnSpc>
                <a:spcPct val="100000"/>
              </a:lnSpc>
              <a:spcBef>
                <a:spcPts val="0"/>
              </a:spcBef>
              <a:spcAft>
                <a:spcPts val="0"/>
              </a:spcAft>
              <a:buClr>
                <a:srgbClr val="FFFFFF"/>
              </a:buClr>
              <a:buSzPts val="1200"/>
              <a:buFont typeface="Calibri"/>
              <a:buNone/>
            </a:pPr>
            <a:r>
              <a:t/>
            </a:r>
            <a:endParaRPr sz="1200"/>
          </a:p>
          <a:p>
            <a:pPr indent="-169922" lvl="0" marL="169922" rtl="0" algn="just">
              <a:lnSpc>
                <a:spcPct val="100000"/>
              </a:lnSpc>
              <a:spcBef>
                <a:spcPts val="0"/>
              </a:spcBef>
              <a:spcAft>
                <a:spcPts val="0"/>
              </a:spcAft>
              <a:buClr>
                <a:srgbClr val="FFFFFF"/>
              </a:buClr>
              <a:buSzPts val="1200"/>
              <a:buFont typeface="Calibri"/>
              <a:buNone/>
            </a:pPr>
            <a:r>
              <a:t/>
            </a:r>
            <a:endParaRPr sz="1200"/>
          </a:p>
          <a:p>
            <a:pPr indent="169545" lvl="0" marL="0" rtl="0" algn="just">
              <a:lnSpc>
                <a:spcPct val="100000"/>
              </a:lnSpc>
              <a:spcBef>
                <a:spcPts val="600"/>
              </a:spcBef>
              <a:spcAft>
                <a:spcPts val="0"/>
              </a:spcAft>
              <a:buClr>
                <a:srgbClr val="FFFFFF"/>
              </a:buClr>
              <a:buSzPts val="1200"/>
              <a:buFont typeface="Calibri"/>
              <a:buNone/>
            </a:pPr>
            <a:r>
              <a:rPr lang="en-US" sz="1500"/>
              <a:t>"Si nous enseignons aujourd'hui comme nous l'avons fait hier, nous privons nos enfants de demain" - John Dewey</a:t>
            </a:r>
            <a:endParaRPr sz="1500"/>
          </a:p>
          <a:p>
            <a:pPr indent="169922" lvl="0" marL="0" rtl="0" algn="just">
              <a:lnSpc>
                <a:spcPct val="100000"/>
              </a:lnSpc>
              <a:spcBef>
                <a:spcPts val="600"/>
              </a:spcBef>
              <a:spcAft>
                <a:spcPts val="0"/>
              </a:spcAft>
              <a:buClr>
                <a:srgbClr val="FFFFFF"/>
              </a:buClr>
              <a:buSzPts val="1200"/>
              <a:buFont typeface="Calibri"/>
              <a:buNone/>
            </a:pPr>
            <a:r>
              <a:t/>
            </a:r>
            <a:endParaRPr sz="1500"/>
          </a:p>
          <a:p>
            <a:pPr indent="0" lvl="0" marL="0" rtl="0" algn="just">
              <a:lnSpc>
                <a:spcPct val="90000"/>
              </a:lnSpc>
              <a:spcBef>
                <a:spcPts val="0"/>
              </a:spcBef>
              <a:spcAft>
                <a:spcPts val="0"/>
              </a:spcAft>
              <a:buClr>
                <a:srgbClr val="FFFFFF"/>
              </a:buClr>
              <a:buSzPts val="1200"/>
              <a:buFont typeface="Calibri"/>
              <a:buNone/>
            </a:pPr>
            <a:r>
              <a:rPr lang="en-US" sz="1500"/>
              <a:t>Ce module se penche sur la gestion efficace du temps passé devant un écran par les enfants âgés de 5 ans et moins. La compétence clé abordée ici est la capacité des parents à évaluer de manière critique le contenu numérique et à prendre des décisions éclairées concernant l'utilisation de la technologie de l'écran dans la petite enfance. Il s'agit de comprendre les implications du temps d'écran sur le développement, de fixer des limites appropriées et d'identifier les produits numériques qui sont non seulement adaptés à l'âge de l'enfant, mais aussi enrichissants et éducatifs. </a:t>
            </a:r>
            <a:endParaRPr i="1" sz="1500"/>
          </a:p>
          <a:p>
            <a:pPr indent="169545" lvl="0" marL="0" rtl="0" algn="just">
              <a:lnSpc>
                <a:spcPct val="100000"/>
              </a:lnSpc>
              <a:spcBef>
                <a:spcPts val="600"/>
              </a:spcBef>
              <a:spcAft>
                <a:spcPts val="0"/>
              </a:spcAft>
              <a:buClr>
                <a:srgbClr val="FFFFFF"/>
              </a:buClr>
              <a:buSzPts val="1400"/>
              <a:buFont typeface="Calibri"/>
              <a:buNone/>
            </a:pPr>
            <a:r>
              <a:rPr lang="en-US" sz="1500"/>
              <a:t>                                              </a:t>
            </a:r>
            <a:r>
              <a:rPr lang="en-US"/>
              <a:t>                                                           </a:t>
            </a:r>
            <a:endParaRPr sz="1100"/>
          </a:p>
          <a:p>
            <a:pPr indent="169545" lvl="0" marL="0" rtl="0" algn="l">
              <a:lnSpc>
                <a:spcPct val="72000"/>
              </a:lnSpc>
              <a:spcBef>
                <a:spcPts val="600"/>
              </a:spcBef>
              <a:spcAft>
                <a:spcPts val="0"/>
              </a:spcAft>
              <a:buClr>
                <a:srgbClr val="FFFFFF"/>
              </a:buClr>
              <a:buSzPts val="1100"/>
              <a:buFont typeface="Calibri"/>
              <a:buNone/>
            </a:pPr>
            <a:br>
              <a:rPr lang="en-US"/>
            </a:br>
            <a:endParaRPr/>
          </a:p>
        </p:txBody>
      </p:sp>
      <p:sp>
        <p:nvSpPr>
          <p:cNvPr id="245" name="Google Shape;245;p4"/>
          <p:cNvSpPr txBox="1"/>
          <p:nvPr>
            <p:ph idx="3" type="body"/>
          </p:nvPr>
        </p:nvSpPr>
        <p:spPr>
          <a:xfrm>
            <a:off x="372100" y="608425"/>
            <a:ext cx="5283600" cy="6525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Objectifs</a:t>
            </a:r>
            <a:endParaRPr b="1" i="0" sz="2400" u="none" cap="none" strike="noStrike">
              <a:solidFill>
                <a:srgbClr val="00B6E6"/>
              </a:solidFill>
              <a:latin typeface="Calibri"/>
              <a:ea typeface="Calibri"/>
              <a:cs typeface="Calibri"/>
              <a:sym typeface="Calibri"/>
            </a:endParaRPr>
          </a:p>
        </p:txBody>
      </p:sp>
      <p:grpSp>
        <p:nvGrpSpPr>
          <p:cNvPr id="246" name="Google Shape;246;p4"/>
          <p:cNvGrpSpPr/>
          <p:nvPr/>
        </p:nvGrpSpPr>
        <p:grpSpPr>
          <a:xfrm>
            <a:off x="5887996" y="439719"/>
            <a:ext cx="5660546" cy="6045756"/>
            <a:chOff x="0" y="-1"/>
            <a:chExt cx="5660545" cy="6045754"/>
          </a:xfrm>
        </p:grpSpPr>
        <p:sp>
          <p:nvSpPr>
            <p:cNvPr id="247" name="Google Shape;247;p4"/>
            <p:cNvSpPr/>
            <p:nvPr/>
          </p:nvSpPr>
          <p:spPr>
            <a:xfrm>
              <a:off x="0" y="3"/>
              <a:ext cx="5660544" cy="6045746"/>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Google Shape;252;p4" id="248" name="Google Shape;248;p4"/>
            <p:cNvPicPr preferRelativeResize="0"/>
            <p:nvPr/>
          </p:nvPicPr>
          <p:blipFill rotWithShape="1">
            <a:blip r:embed="rId3">
              <a:alphaModFix/>
            </a:blip>
            <a:srcRect b="14336" l="0" r="0" t="14336"/>
            <a:stretch/>
          </p:blipFill>
          <p:spPr>
            <a:xfrm>
              <a:off x="0" y="-1"/>
              <a:ext cx="5660545" cy="604575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
          <p:cNvSpPr txBox="1"/>
          <p:nvPr>
            <p:ph idx="1" type="body"/>
          </p:nvPr>
        </p:nvSpPr>
        <p:spPr>
          <a:xfrm>
            <a:off x="1286720" y="183143"/>
            <a:ext cx="11222620" cy="71382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3600"/>
              <a:buFont typeface="Calibri"/>
              <a:buNone/>
            </a:pPr>
            <a:r>
              <a:rPr b="1" i="0" lang="en-US" sz="3600" u="none" cap="none" strike="noStrike">
                <a:solidFill>
                  <a:srgbClr val="74659A"/>
                </a:solidFill>
                <a:latin typeface="Calibri"/>
                <a:ea typeface="Calibri"/>
                <a:cs typeface="Calibri"/>
                <a:sym typeface="Calibri"/>
              </a:rPr>
              <a:t>Compétences couvertes</a:t>
            </a:r>
            <a:endParaRPr/>
          </a:p>
        </p:txBody>
      </p:sp>
      <p:sp>
        <p:nvSpPr>
          <p:cNvPr id="254" name="Google Shape;254;p5"/>
          <p:cNvSpPr txBox="1"/>
          <p:nvPr>
            <p:ph idx="2" type="body"/>
          </p:nvPr>
        </p:nvSpPr>
        <p:spPr>
          <a:xfrm>
            <a:off x="3669200" y="2546799"/>
            <a:ext cx="7117500" cy="713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a:solidFill>
                  <a:srgbClr val="FFFFFF"/>
                </a:solidFill>
              </a:rPr>
              <a:t>Comprendre le contenu des différentes applications</a:t>
            </a:r>
            <a:endParaRPr/>
          </a:p>
        </p:txBody>
      </p:sp>
      <p:sp>
        <p:nvSpPr>
          <p:cNvPr id="255" name="Google Shape;255;p5"/>
          <p:cNvSpPr txBox="1"/>
          <p:nvPr>
            <p:ph idx="3" type="body"/>
          </p:nvPr>
        </p:nvSpPr>
        <p:spPr>
          <a:xfrm>
            <a:off x="1573305" y="1424479"/>
            <a:ext cx="738352" cy="578815"/>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01</a:t>
            </a:r>
            <a:endParaRPr/>
          </a:p>
        </p:txBody>
      </p:sp>
      <p:sp>
        <p:nvSpPr>
          <p:cNvPr id="256" name="Google Shape;256;p5"/>
          <p:cNvSpPr txBox="1"/>
          <p:nvPr>
            <p:ph idx="5" type="body"/>
          </p:nvPr>
        </p:nvSpPr>
        <p:spPr>
          <a:xfrm>
            <a:off x="1557283" y="2398563"/>
            <a:ext cx="738353" cy="578814"/>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02</a:t>
            </a:r>
            <a:endParaRPr/>
          </a:p>
        </p:txBody>
      </p:sp>
      <p:sp>
        <p:nvSpPr>
          <p:cNvPr id="257" name="Google Shape;257;p5"/>
          <p:cNvSpPr txBox="1"/>
          <p:nvPr>
            <p:ph idx="7" type="body"/>
          </p:nvPr>
        </p:nvSpPr>
        <p:spPr>
          <a:xfrm>
            <a:off x="1578014" y="3450978"/>
            <a:ext cx="738353" cy="578814"/>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03</a:t>
            </a:r>
            <a:endParaRPr/>
          </a:p>
        </p:txBody>
      </p:sp>
      <p:sp>
        <p:nvSpPr>
          <p:cNvPr id="258" name="Google Shape;258;p5"/>
          <p:cNvSpPr txBox="1"/>
          <p:nvPr/>
        </p:nvSpPr>
        <p:spPr>
          <a:xfrm>
            <a:off x="3669200" y="1569070"/>
            <a:ext cx="6823200" cy="26915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Communication ouverte entre parents et enfants</a:t>
            </a:r>
            <a:endParaRPr/>
          </a:p>
        </p:txBody>
      </p:sp>
      <p:sp>
        <p:nvSpPr>
          <p:cNvPr id="259" name="Google Shape;259;p5"/>
          <p:cNvSpPr txBox="1"/>
          <p:nvPr/>
        </p:nvSpPr>
        <p:spPr>
          <a:xfrm>
            <a:off x="3669196" y="5637381"/>
            <a:ext cx="7117500" cy="26915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Participation active des parents</a:t>
            </a:r>
            <a:endParaRPr/>
          </a:p>
        </p:txBody>
      </p:sp>
      <p:sp>
        <p:nvSpPr>
          <p:cNvPr id="260" name="Google Shape;260;p5"/>
          <p:cNvSpPr txBox="1"/>
          <p:nvPr/>
        </p:nvSpPr>
        <p:spPr>
          <a:xfrm>
            <a:off x="3669200" y="4584450"/>
            <a:ext cx="6823200" cy="26915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Recherche et test de diverses applications</a:t>
            </a:r>
            <a:endParaRPr/>
          </a:p>
        </p:txBody>
      </p:sp>
      <p:sp>
        <p:nvSpPr>
          <p:cNvPr id="261" name="Google Shape;261;p5"/>
          <p:cNvSpPr txBox="1"/>
          <p:nvPr/>
        </p:nvSpPr>
        <p:spPr>
          <a:xfrm>
            <a:off x="1562617" y="4424595"/>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a:p>
        </p:txBody>
      </p:sp>
      <p:sp>
        <p:nvSpPr>
          <p:cNvPr id="262" name="Google Shape;262;p5"/>
          <p:cNvSpPr txBox="1"/>
          <p:nvPr/>
        </p:nvSpPr>
        <p:spPr>
          <a:xfrm>
            <a:off x="1575713" y="5476642"/>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a:p>
        </p:txBody>
      </p:sp>
      <p:sp>
        <p:nvSpPr>
          <p:cNvPr id="263" name="Google Shape;263;p5"/>
          <p:cNvSpPr txBox="1"/>
          <p:nvPr/>
        </p:nvSpPr>
        <p:spPr>
          <a:xfrm>
            <a:off x="3669200" y="3570451"/>
            <a:ext cx="6823200" cy="26915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Connaissance des paramètres de sécurité</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6"/>
          <p:cNvSpPr txBox="1"/>
          <p:nvPr>
            <p:ph idx="1" type="body"/>
          </p:nvPr>
        </p:nvSpPr>
        <p:spPr>
          <a:xfrm>
            <a:off x="434899" y="1475675"/>
            <a:ext cx="11163002" cy="4807501"/>
          </a:xfrm>
          <a:prstGeom prst="rect">
            <a:avLst/>
          </a:prstGeom>
          <a:noFill/>
          <a:ln>
            <a:noFill/>
          </a:ln>
        </p:spPr>
        <p:txBody>
          <a:bodyPr anchorCtr="0" anchor="t" bIns="45675" lIns="45675" spcFirstLastPara="1" rIns="45675" wrap="square" tIns="45675">
            <a:normAutofit/>
          </a:bodyPr>
          <a:lstStyle/>
          <a:p>
            <a:pPr indent="-260350" lvl="0" marL="286385" rtl="0" algn="just">
              <a:lnSpc>
                <a:spcPct val="150000"/>
              </a:lnSpc>
              <a:spcBef>
                <a:spcPts val="0"/>
              </a:spcBef>
              <a:spcAft>
                <a:spcPts val="0"/>
              </a:spcAft>
              <a:buClr>
                <a:srgbClr val="74659A"/>
              </a:buClr>
              <a:buSzPts val="1200"/>
              <a:buFont typeface="Trebuchet MS"/>
              <a:buChar char="❑"/>
            </a:pPr>
            <a:r>
              <a:rPr lang="en-US" sz="1200"/>
              <a:t>Il est important que les parents fassent respecter certaines règles concernant le temps passé sur les écrans (et qu'ils les respectent également). Il est important de noter que le temps d'écran consacré à l'apprentissage virtuel n'est pas pris en compte dans les limites recommandées, bien que les préoccupations habituelles concernant le temps d'écran, telles que la réduction de l'activité physique et le manque de sommeil, s'appliquent toujours. En outre, les appels vidéo avec la famille et les amis éloignés ne sont généralement pas inclus dans les restrictions de temps d'écran.</a:t>
            </a:r>
            <a:endParaRPr sz="1200"/>
          </a:p>
          <a:p>
            <a:pPr indent="-260350" lvl="0" marL="286385" rtl="0" algn="just">
              <a:lnSpc>
                <a:spcPct val="150000"/>
              </a:lnSpc>
              <a:spcBef>
                <a:spcPts val="0"/>
              </a:spcBef>
              <a:spcAft>
                <a:spcPts val="0"/>
              </a:spcAft>
              <a:buClr>
                <a:srgbClr val="74659A"/>
              </a:buClr>
              <a:buSzPts val="1200"/>
              <a:buFont typeface="Trebuchet MS"/>
              <a:buChar char="❑"/>
            </a:pPr>
            <a:r>
              <a:rPr lang="en-US" sz="1200"/>
              <a:t>Le temps d'écran peut se cumuler plus rapidement que vous ne le pensez. Il est facile de confier un téléphone à votre enfant pour le divertir, ou de partager des vidéos et des photos en ligne. En outre, votre enfant peut utiliser différents appareils à l'école ou avec ses amis.</a:t>
            </a:r>
            <a:endParaRPr sz="1200"/>
          </a:p>
          <a:p>
            <a:pPr indent="-260350" lvl="0" marL="286385" rtl="0" algn="just">
              <a:lnSpc>
                <a:spcPct val="150000"/>
              </a:lnSpc>
              <a:spcBef>
                <a:spcPts val="0"/>
              </a:spcBef>
              <a:spcAft>
                <a:spcPts val="0"/>
              </a:spcAft>
              <a:buClr>
                <a:srgbClr val="74659A"/>
              </a:buClr>
              <a:buSzPts val="1200"/>
              <a:buFont typeface="Trebuchet MS"/>
              <a:buChar char="❑"/>
            </a:pPr>
            <a:r>
              <a:rPr lang="en-US" sz="1200"/>
              <a:t>Trop de temps passé devant un écran et une exposition régulière à des programmes de mauvaise qualité ont été associés à : </a:t>
            </a:r>
            <a:r>
              <a:rPr b="1" i="1" lang="en-US" sz="1200"/>
              <a:t>1) l'obésité ; 2) un horaire de sommeil inadéquat et un sommeil insuffisant ; 3) des problèmes de comportement ; 4) des retards dans le développement du langage et des aptitudes sociales ; 5) la violence ; 6) des problèmes d'attention ; 7) moins de temps pour apprendre.</a:t>
            </a:r>
            <a:endParaRPr sz="1200"/>
          </a:p>
          <a:p>
            <a:pPr indent="-260350" lvl="0" marL="286385" rtl="0" algn="just">
              <a:lnSpc>
                <a:spcPct val="150000"/>
              </a:lnSpc>
              <a:spcBef>
                <a:spcPts val="0"/>
              </a:spcBef>
              <a:spcAft>
                <a:spcPts val="0"/>
              </a:spcAft>
              <a:buClr>
                <a:srgbClr val="74659A"/>
              </a:buClr>
              <a:buSzPts val="1200"/>
              <a:buFont typeface="Trebuchet MS"/>
              <a:buChar char="❑"/>
            </a:pPr>
            <a:r>
              <a:rPr lang="en-US" sz="1200"/>
              <a:t>Gardez à l'esprit que le temps de jeu non structuré est plus précieux pour le développement du cerveau d'un jeune enfant que les médias électroniques. Les enfants de moins de 2 ans ont plus de chances d'apprendre lorsqu'ils interagissent et jouent avec leurs parents, leurs frères et sœurs et d'autres enfants et adultes. À l'âge de 2 ans, les enfants peuvent bénéficier de certains types  d'écran, tels que les programmes avec de la musique, du mouvement et des histoires. En regardant ensemble, vous pouvez aider votre enfant à comprendre ce qu'il voit et à l'appliquer dans la vie réelle. Cependant, le temps d'écran passif ne doit pas remplacer la lecture, le jeu ou la résolution de problèmes.</a:t>
            </a:r>
            <a:endParaRPr sz="1200"/>
          </a:p>
        </p:txBody>
      </p:sp>
      <p:sp>
        <p:nvSpPr>
          <p:cNvPr id="269" name="Google Shape;269;p6"/>
          <p:cNvSpPr txBox="1"/>
          <p:nvPr>
            <p:ph idx="2" type="body"/>
          </p:nvPr>
        </p:nvSpPr>
        <p:spPr>
          <a:xfrm>
            <a:off x="434899" y="608425"/>
            <a:ext cx="10754402" cy="6111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i="0" lang="en-US" sz="2400" u="none" cap="none" strike="noStrike">
                <a:solidFill>
                  <a:srgbClr val="009AC1"/>
                </a:solidFill>
                <a:latin typeface="Calibri"/>
                <a:ea typeface="Calibri"/>
                <a:cs typeface="Calibri"/>
                <a:sym typeface="Calibri"/>
              </a:rPr>
              <a:t>Connaissances théoriques</a:t>
            </a:r>
            <a:endParaRPr b="1" i="0" sz="2400" u="none" cap="none" strike="noStrike">
              <a:solidFill>
                <a:srgbClr val="009AC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7"/>
          <p:cNvSpPr txBox="1"/>
          <p:nvPr>
            <p:ph idx="1" type="body"/>
          </p:nvPr>
        </p:nvSpPr>
        <p:spPr>
          <a:xfrm>
            <a:off x="535975" y="2823275"/>
            <a:ext cx="7178100" cy="3855301"/>
          </a:xfrm>
          <a:prstGeom prst="rect">
            <a:avLst/>
          </a:prstGeom>
          <a:noFill/>
          <a:ln>
            <a:noFill/>
          </a:ln>
        </p:spPr>
        <p:txBody>
          <a:bodyPr anchorCtr="0" anchor="t" bIns="45675" lIns="45675" spcFirstLastPara="1" rIns="45675" wrap="square" tIns="45675">
            <a:normAutofit/>
          </a:bodyPr>
          <a:lstStyle/>
          <a:p>
            <a:pPr indent="-76676" lvl="0" marL="102832" rtl="0" algn="just">
              <a:lnSpc>
                <a:spcPct val="135000"/>
              </a:lnSpc>
              <a:spcBef>
                <a:spcPts val="0"/>
              </a:spcBef>
              <a:spcAft>
                <a:spcPts val="0"/>
              </a:spcAft>
              <a:buClr>
                <a:srgbClr val="74659A"/>
              </a:buClr>
              <a:buSzPts val="1200"/>
              <a:buFont typeface="Trebuchet MS"/>
              <a:buChar char="•"/>
            </a:pPr>
            <a:r>
              <a:rPr lang="en-US" sz="1200"/>
              <a:t>Le problème pour de nombreux parents bien intentionnés est que les règles limitant ou interdisant le temps passé devant un écran peuvent être rigides et difficiles à appliquer. Que faire ? Lisa Guernsey, coauteur de Tap, Click, Read : Growing Readers in a World of Screens suggère d'utiliser les "3 C" pour vous aider à décider quand le temps d'écran est acceptable :</a:t>
            </a:r>
            <a:endParaRPr sz="1200"/>
          </a:p>
          <a:p>
            <a:pPr indent="-260350" lvl="7" marL="286506" rtl="0" algn="just">
              <a:lnSpc>
                <a:spcPct val="135000"/>
              </a:lnSpc>
              <a:spcBef>
                <a:spcPts val="0"/>
              </a:spcBef>
              <a:spcAft>
                <a:spcPts val="0"/>
              </a:spcAft>
              <a:buClr>
                <a:srgbClr val="74659A"/>
              </a:buClr>
              <a:buSzPts val="1200"/>
              <a:buFont typeface="Trebuchet MS"/>
              <a:buChar char="❖"/>
            </a:pPr>
            <a:r>
              <a:rPr lang="en-US" sz="1200"/>
              <a:t>Contenu : Qu'est-ce que mon enfant regarde ou joue ? Peut-il comprendre ce qu'il fait ou en tirer des enseignements ?</a:t>
            </a:r>
            <a:endParaRPr sz="1200"/>
          </a:p>
          <a:p>
            <a:pPr indent="-260350" lvl="6" marL="286506" rtl="0" algn="just">
              <a:lnSpc>
                <a:spcPct val="135000"/>
              </a:lnSpc>
              <a:spcBef>
                <a:spcPts val="0"/>
              </a:spcBef>
              <a:spcAft>
                <a:spcPts val="0"/>
              </a:spcAft>
              <a:buClr>
                <a:srgbClr val="74659A"/>
              </a:buClr>
              <a:buSzPts val="1200"/>
              <a:buFont typeface="Trebuchet MS"/>
              <a:buChar char="❖"/>
            </a:pPr>
            <a:r>
              <a:rPr lang="en-US" sz="1200"/>
              <a:t>Contexte : Comment s'est déroulée la journée de mon enfant jusqu'à présent ? Avons-nous beaucoup parlé et interagi, ou est-il resté branché pendant des heures ?</a:t>
            </a:r>
            <a:endParaRPr sz="1200"/>
          </a:p>
          <a:p>
            <a:pPr indent="-260350" lvl="6" marL="286506" rtl="0" algn="just">
              <a:lnSpc>
                <a:spcPct val="135000"/>
              </a:lnSpc>
              <a:spcBef>
                <a:spcPts val="0"/>
              </a:spcBef>
              <a:spcAft>
                <a:spcPts val="0"/>
              </a:spcAft>
              <a:buClr>
                <a:srgbClr val="74659A"/>
              </a:buClr>
              <a:buSzPts val="1200"/>
              <a:buFont typeface="Trebuchet MS"/>
              <a:buChar char="❖"/>
            </a:pPr>
            <a:r>
              <a:rPr lang="en-US" sz="1200"/>
              <a:t>L'enfant : Comment votre enfant réagit-il aux écrans ? Lorsque le temps d'écran est terminé, déborde-t-il d'idées nouvelles et de questions qu'il veut explorer ? Ou devient-il irritable, anxieux ou renfermé ? Pourquoi votre enfant est-il attiré par certains médias et qu'en retire-t-il </a:t>
            </a:r>
            <a:r>
              <a:rPr lang="en-US" sz="1200">
                <a:solidFill>
                  <a:srgbClr val="262626"/>
                </a:solidFill>
              </a:rPr>
              <a:t>? </a:t>
            </a:r>
            <a:endParaRPr sz="1200"/>
          </a:p>
        </p:txBody>
      </p:sp>
      <p:pic>
        <p:nvPicPr>
          <p:cNvPr descr="Google Shape;279;p7" id="275" name="Google Shape;275;p7"/>
          <p:cNvPicPr preferRelativeResize="0"/>
          <p:nvPr>
            <p:ph idx="3" type="pic"/>
          </p:nvPr>
        </p:nvPicPr>
        <p:blipFill rotWithShape="1">
          <a:blip r:embed="rId3">
            <a:alphaModFix/>
          </a:blip>
          <a:srcRect b="0" l="7751" r="7751" t="0"/>
          <a:stretch/>
        </p:blipFill>
        <p:spPr>
          <a:xfrm>
            <a:off x="8583306" y="1246695"/>
            <a:ext cx="2444133" cy="4336990"/>
          </a:xfrm>
          <a:prstGeom prst="rect">
            <a:avLst/>
          </a:prstGeom>
          <a:noFill/>
          <a:ln>
            <a:noFill/>
          </a:ln>
        </p:spPr>
      </p:pic>
      <p:sp>
        <p:nvSpPr>
          <p:cNvPr id="276" name="Google Shape;276;p7"/>
          <p:cNvSpPr txBox="1"/>
          <p:nvPr>
            <p:ph idx="2" type="body"/>
          </p:nvPr>
        </p:nvSpPr>
        <p:spPr>
          <a:xfrm>
            <a:off x="432350" y="1246700"/>
            <a:ext cx="10595100" cy="755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i="0" lang="en-US" sz="2400" u="none" cap="none" strike="noStrike">
                <a:solidFill>
                  <a:srgbClr val="009AC1"/>
                </a:solidFill>
                <a:latin typeface="Calibri"/>
                <a:ea typeface="Calibri"/>
                <a:cs typeface="Calibri"/>
                <a:sym typeface="Calibri"/>
              </a:rPr>
              <a:t>Comment limiter le temps passé devant un écran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8"/>
          <p:cNvSpPr txBox="1"/>
          <p:nvPr>
            <p:ph idx="1" type="body"/>
          </p:nvPr>
        </p:nvSpPr>
        <p:spPr>
          <a:xfrm>
            <a:off x="550424" y="1435649"/>
            <a:ext cx="11086801" cy="3735901"/>
          </a:xfrm>
          <a:prstGeom prst="rect">
            <a:avLst/>
          </a:prstGeom>
          <a:noFill/>
          <a:ln>
            <a:noFill/>
          </a:ln>
        </p:spPr>
        <p:txBody>
          <a:bodyPr anchorCtr="0" anchor="t" bIns="45675" lIns="45675" spcFirstLastPara="1" rIns="45675" wrap="square" tIns="45675">
            <a:normAutofit lnSpcReduction="10000"/>
          </a:bodyPr>
          <a:lstStyle/>
          <a:p>
            <a:pPr indent="41204" lvl="0" marL="0" rtl="0" algn="just">
              <a:lnSpc>
                <a:spcPct val="90000"/>
              </a:lnSpc>
              <a:spcBef>
                <a:spcPts val="0"/>
              </a:spcBef>
              <a:spcAft>
                <a:spcPts val="0"/>
              </a:spcAft>
              <a:buClr>
                <a:srgbClr val="262626"/>
              </a:buClr>
              <a:buSzPts val="1500"/>
              <a:buFont typeface="Calibri"/>
              <a:buNone/>
            </a:pPr>
            <a:r>
              <a:t/>
            </a:r>
            <a:endParaRPr sz="1500">
              <a:solidFill>
                <a:srgbClr val="74659A"/>
              </a:solidFill>
            </a:endParaRPr>
          </a:p>
          <a:p>
            <a:pPr indent="-74169" lvl="0" marL="74169" rtl="0" algn="just">
              <a:lnSpc>
                <a:spcPct val="90000"/>
              </a:lnSpc>
              <a:spcBef>
                <a:spcPts val="0"/>
              </a:spcBef>
              <a:spcAft>
                <a:spcPts val="0"/>
              </a:spcAft>
              <a:buClr>
                <a:srgbClr val="74659A"/>
              </a:buClr>
              <a:buSzPts val="1200"/>
              <a:buFont typeface="Arial"/>
              <a:buChar char="•"/>
            </a:pPr>
            <a:r>
              <a:rPr lang="en-US" sz="1200"/>
              <a:t>Prévisualisez les programmes, les jeux et les applications avant d'autoriser votre enfant à les regarder ou à jouer avec. Des organisations telles que Common Sense Media proposent des évaluations et des critiques de programmes pour vous aider à déterminer ce qui est approprié à l'âge de votre enfant. Mieux encore, regardez-les, jouez-y ou utilisez-les avec votre enfant.</a:t>
            </a:r>
            <a:endParaRPr sz="1200"/>
          </a:p>
          <a:p>
            <a:pPr indent="0" lvl="0" marL="0" rtl="0" algn="just">
              <a:lnSpc>
                <a:spcPct val="90000"/>
              </a:lnSpc>
              <a:spcBef>
                <a:spcPts val="0"/>
              </a:spcBef>
              <a:spcAft>
                <a:spcPts val="0"/>
              </a:spcAft>
              <a:buClr>
                <a:srgbClr val="262626"/>
              </a:buClr>
              <a:buSzPts val="1200"/>
              <a:buFont typeface="Calibri"/>
              <a:buNone/>
            </a:pPr>
            <a:r>
              <a:t/>
            </a:r>
            <a:endParaRPr sz="1200"/>
          </a:p>
          <a:p>
            <a:pPr indent="-74169" lvl="0" marL="74169" rtl="0" algn="just">
              <a:lnSpc>
                <a:spcPct val="90000"/>
              </a:lnSpc>
              <a:spcBef>
                <a:spcPts val="0"/>
              </a:spcBef>
              <a:spcAft>
                <a:spcPts val="0"/>
              </a:spcAft>
              <a:buClr>
                <a:srgbClr val="74659A"/>
              </a:buClr>
              <a:buSzPts val="1200"/>
              <a:buFont typeface="Arial"/>
              <a:buChar char="•"/>
            </a:pPr>
            <a:r>
              <a:rPr lang="en-US" sz="1200"/>
              <a:t>Recherchez des options interactives qui engagent l'enfant, plutôt que celles qui nécessitent simplement de pousser et de glisser ou de fixer l'écran.</a:t>
            </a:r>
            <a:endParaRPr sz="1200"/>
          </a:p>
          <a:p>
            <a:pPr indent="0" lvl="0" marL="0" rtl="0" algn="just">
              <a:lnSpc>
                <a:spcPct val="90000"/>
              </a:lnSpc>
              <a:spcBef>
                <a:spcPts val="0"/>
              </a:spcBef>
              <a:spcAft>
                <a:spcPts val="0"/>
              </a:spcAft>
              <a:buClr>
                <a:srgbClr val="262626"/>
              </a:buClr>
              <a:buSzPts val="1200"/>
              <a:buFont typeface="Calibri"/>
              <a:buNone/>
            </a:pPr>
            <a:r>
              <a:t/>
            </a:r>
            <a:endParaRPr sz="1200"/>
          </a:p>
          <a:p>
            <a:pPr indent="-74169" lvl="0" marL="74169" rtl="0" algn="just">
              <a:lnSpc>
                <a:spcPct val="90000"/>
              </a:lnSpc>
              <a:spcBef>
                <a:spcPts val="0"/>
              </a:spcBef>
              <a:spcAft>
                <a:spcPts val="0"/>
              </a:spcAft>
              <a:buClr>
                <a:srgbClr val="74659A"/>
              </a:buClr>
              <a:buSzPts val="1200"/>
              <a:buFont typeface="Arial"/>
              <a:buChar char="•"/>
            </a:pPr>
            <a:r>
              <a:rPr lang="en-US" sz="1200"/>
              <a:t>Utiliser le contrôle parental pour bloquer ou filtrer le contenu d'Internet.</a:t>
            </a:r>
            <a:endParaRPr sz="1200"/>
          </a:p>
          <a:p>
            <a:pPr indent="0" lvl="0" marL="0" rtl="0" algn="just">
              <a:lnSpc>
                <a:spcPct val="90000"/>
              </a:lnSpc>
              <a:spcBef>
                <a:spcPts val="0"/>
              </a:spcBef>
              <a:spcAft>
                <a:spcPts val="0"/>
              </a:spcAft>
              <a:buClr>
                <a:srgbClr val="262626"/>
              </a:buClr>
              <a:buSzPts val="1200"/>
              <a:buFont typeface="Calibri"/>
              <a:buNone/>
            </a:pPr>
            <a:r>
              <a:t/>
            </a:r>
            <a:endParaRPr sz="1200"/>
          </a:p>
          <a:p>
            <a:pPr indent="-74169" lvl="0" marL="74169" rtl="0" algn="just">
              <a:lnSpc>
                <a:spcPct val="90000"/>
              </a:lnSpc>
              <a:spcBef>
                <a:spcPts val="0"/>
              </a:spcBef>
              <a:spcAft>
                <a:spcPts val="0"/>
              </a:spcAft>
              <a:buClr>
                <a:srgbClr val="74659A"/>
              </a:buClr>
              <a:buSzPts val="1200"/>
              <a:buFont typeface="Arial"/>
              <a:buChar char="•"/>
            </a:pPr>
            <a:r>
              <a:rPr lang="en-US" sz="1200"/>
              <a:t>Veillez à ce que votre enfant soit près de vous pendant le temps d'écran afin de pouvoir surveiller ses activités.</a:t>
            </a:r>
            <a:endParaRPr sz="1200"/>
          </a:p>
          <a:p>
            <a:pPr indent="0" lvl="0" marL="0" rtl="0" algn="just">
              <a:lnSpc>
                <a:spcPct val="90000"/>
              </a:lnSpc>
              <a:spcBef>
                <a:spcPts val="0"/>
              </a:spcBef>
              <a:spcAft>
                <a:spcPts val="0"/>
              </a:spcAft>
              <a:buClr>
                <a:srgbClr val="262626"/>
              </a:buClr>
              <a:buSzPts val="1200"/>
              <a:buFont typeface="Calibri"/>
              <a:buNone/>
            </a:pPr>
            <a:r>
              <a:t/>
            </a:r>
            <a:endParaRPr sz="1200"/>
          </a:p>
          <a:p>
            <a:pPr indent="-74169" lvl="0" marL="74169" rtl="0" algn="just">
              <a:lnSpc>
                <a:spcPct val="90000"/>
              </a:lnSpc>
              <a:spcBef>
                <a:spcPts val="0"/>
              </a:spcBef>
              <a:spcAft>
                <a:spcPts val="0"/>
              </a:spcAft>
              <a:buClr>
                <a:srgbClr val="74659A"/>
              </a:buClr>
              <a:buSzPts val="1200"/>
              <a:buFont typeface="Arial"/>
              <a:buChar char="•"/>
            </a:pPr>
            <a:r>
              <a:rPr lang="en-US" sz="1200"/>
              <a:t>Demandez régulièrement à votre enfant avec quels programmes, jeux et applications il a joué pendant la journée.</a:t>
            </a:r>
            <a:endParaRPr sz="1200"/>
          </a:p>
          <a:p>
            <a:pPr indent="0" lvl="0" marL="0" rtl="0" algn="just">
              <a:lnSpc>
                <a:spcPct val="90000"/>
              </a:lnSpc>
              <a:spcBef>
                <a:spcPts val="0"/>
              </a:spcBef>
              <a:spcAft>
                <a:spcPts val="0"/>
              </a:spcAft>
              <a:buClr>
                <a:srgbClr val="262626"/>
              </a:buClr>
              <a:buSzPts val="1200"/>
              <a:buFont typeface="Calibri"/>
              <a:buNone/>
            </a:pPr>
            <a:r>
              <a:t/>
            </a:r>
            <a:endParaRPr sz="1200"/>
          </a:p>
          <a:p>
            <a:pPr indent="-74169" lvl="0" marL="74169" rtl="0" algn="just">
              <a:lnSpc>
                <a:spcPct val="90000"/>
              </a:lnSpc>
              <a:spcBef>
                <a:spcPts val="0"/>
              </a:spcBef>
              <a:spcAft>
                <a:spcPts val="0"/>
              </a:spcAft>
              <a:buClr>
                <a:srgbClr val="74659A"/>
              </a:buClr>
              <a:buSzPts val="1200"/>
              <a:buFont typeface="Arial"/>
              <a:buChar char="•"/>
            </a:pPr>
            <a:r>
              <a:rPr lang="en-US" sz="1200"/>
              <a:t>Lorsque vous regardez un programme avec votre enfant, discutez de ce que vous regardez et informez-le sur les publicités et les annonces.</a:t>
            </a:r>
            <a:endParaRPr sz="1200"/>
          </a:p>
          <a:p>
            <a:pPr indent="74169" lvl="0" marL="0" rtl="0" algn="just">
              <a:lnSpc>
                <a:spcPct val="90000"/>
              </a:lnSpc>
              <a:spcBef>
                <a:spcPts val="0"/>
              </a:spcBef>
              <a:spcAft>
                <a:spcPts val="0"/>
              </a:spcAft>
              <a:buClr>
                <a:srgbClr val="262626"/>
              </a:buClr>
              <a:buSzPts val="1200"/>
              <a:buFont typeface="Calibri"/>
              <a:buNone/>
            </a:pPr>
            <a:r>
              <a:t/>
            </a:r>
            <a:endParaRPr sz="1200">
              <a:solidFill>
                <a:srgbClr val="74659A"/>
              </a:solidFill>
            </a:endParaRPr>
          </a:p>
          <a:p>
            <a:pPr indent="-74169" lvl="0" marL="74169" rtl="0" algn="just">
              <a:lnSpc>
                <a:spcPct val="90000"/>
              </a:lnSpc>
              <a:spcBef>
                <a:spcPts val="100"/>
              </a:spcBef>
              <a:spcAft>
                <a:spcPts val="0"/>
              </a:spcAft>
              <a:buClr>
                <a:srgbClr val="74659A"/>
              </a:buClr>
              <a:buSzPts val="1200"/>
              <a:buFont typeface="Arial"/>
              <a:buChar char="•"/>
            </a:pPr>
            <a:r>
              <a:rPr lang="en-US" sz="1200"/>
              <a:t>Un autre moyen de mieux contrôler le temps passé par vos enfants sur des appareils électroniques est de mettre en place un plan de limitation des écrans. Essayez l'</a:t>
            </a:r>
            <a:r>
              <a:rPr b="1" lang="en-US" sz="1200" u="sng">
                <a:solidFill>
                  <a:srgbClr val="0000FF"/>
                </a:solidFill>
                <a:hlinkClick r:id="rId3">
                  <a:extLst>
                    <a:ext uri="{A12FA001-AC4F-418D-AE19-62706E023703}">
                      <ahyp:hlinkClr val="tx"/>
                    </a:ext>
                  </a:extLst>
                </a:hlinkClick>
              </a:rPr>
              <a:t>outil en ligne </a:t>
            </a:r>
            <a:r>
              <a:rPr lang="en-US" sz="1200"/>
              <a:t>conçu par l'Académie américaine de pédiatrie </a:t>
            </a:r>
            <a:r>
              <a:rPr b="1" lang="en-US" sz="1200" u="sng">
                <a:solidFill>
                  <a:srgbClr val="0000FF"/>
                </a:solidFill>
                <a:hlinkClick r:id="rId4">
                  <a:extLst>
                    <a:ext uri="{A12FA001-AC4F-418D-AE19-62706E023703}">
                      <ahyp:hlinkClr val="tx"/>
                    </a:ext>
                  </a:extLst>
                </a:hlinkClick>
              </a:rPr>
              <a:t>pour élaborer un plan média familial.</a:t>
            </a:r>
            <a:r>
              <a:rPr lang="en-US" sz="1200"/>
              <a:t> Vous pouvez le personnaliser en fonction de l'âge de vos enfants, de vos valeurs et des habitudes de votre famille.  </a:t>
            </a:r>
            <a:endParaRPr sz="1200"/>
          </a:p>
          <a:p>
            <a:pPr indent="0" lvl="0" marL="0" rtl="0" algn="just">
              <a:lnSpc>
                <a:spcPct val="90000"/>
              </a:lnSpc>
              <a:spcBef>
                <a:spcPts val="0"/>
              </a:spcBef>
              <a:spcAft>
                <a:spcPts val="0"/>
              </a:spcAft>
              <a:buClr>
                <a:srgbClr val="262626"/>
              </a:buClr>
              <a:buSzPts val="1200"/>
              <a:buFont typeface="Calibri"/>
              <a:buNone/>
            </a:pPr>
            <a:r>
              <a:t/>
            </a:r>
            <a:endParaRPr sz="1200"/>
          </a:p>
          <a:p>
            <a:pPr indent="-74169" lvl="0" marL="74169" rtl="0" algn="just">
              <a:lnSpc>
                <a:spcPct val="90000"/>
              </a:lnSpc>
              <a:spcBef>
                <a:spcPts val="0"/>
              </a:spcBef>
              <a:spcAft>
                <a:spcPts val="0"/>
              </a:spcAft>
              <a:buClr>
                <a:srgbClr val="74659A"/>
              </a:buClr>
              <a:buSzPts val="1200"/>
              <a:buFont typeface="Arial"/>
              <a:buChar char="•"/>
            </a:pPr>
            <a:r>
              <a:rPr lang="en-US" sz="1200"/>
              <a:t>Comment reconnaître une bonne application d'une mauvaise ?  À l'ère du numérique, où le marché des applications est inondé de milliers d'options qualifiées d'"adaptées aux enfants" ou d'"éducatives", il est essentiel de discerner celles qui contribuent réellement au développement de l'enfant et celles qui ne sont que des distractions numériques. Dans les pages suivantes, nous abordons les facteurs clés qui permettent de distinguer une bonne application éducative d'une application moins bénéfique.</a:t>
            </a:r>
            <a:endParaRPr sz="1200"/>
          </a:p>
          <a:p>
            <a:pPr indent="0" lvl="0" marL="0" rtl="0" algn="just">
              <a:lnSpc>
                <a:spcPct val="90000"/>
              </a:lnSpc>
              <a:spcBef>
                <a:spcPts val="0"/>
              </a:spcBef>
              <a:spcAft>
                <a:spcPts val="0"/>
              </a:spcAft>
              <a:buClr>
                <a:srgbClr val="74659A"/>
              </a:buClr>
              <a:buSzPts val="1500"/>
              <a:buFont typeface="Calibri"/>
              <a:buNone/>
            </a:pPr>
            <a:r>
              <a:rPr lang="en-US" sz="1200"/>
              <a:t> </a:t>
            </a:r>
            <a:endParaRPr sz="1200"/>
          </a:p>
        </p:txBody>
      </p:sp>
      <p:sp>
        <p:nvSpPr>
          <p:cNvPr id="282" name="Google Shape;282;p8"/>
          <p:cNvSpPr txBox="1"/>
          <p:nvPr>
            <p:ph idx="2" type="body"/>
          </p:nvPr>
        </p:nvSpPr>
        <p:spPr>
          <a:xfrm>
            <a:off x="550424" y="511999"/>
            <a:ext cx="10977002" cy="6513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i="0" lang="en-US" sz="2400" u="none" cap="none" strike="noStrike">
                <a:solidFill>
                  <a:srgbClr val="009AC1"/>
                </a:solidFill>
                <a:latin typeface="Calibri"/>
                <a:ea typeface="Calibri"/>
                <a:cs typeface="Calibri"/>
                <a:sym typeface="Calibri"/>
              </a:rPr>
              <a:t>Quelles sont les meilleures techniques pour garantir un temps d'écran de qualité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9"/>
          <p:cNvSpPr txBox="1"/>
          <p:nvPr>
            <p:ph idx="1" type="body"/>
          </p:nvPr>
        </p:nvSpPr>
        <p:spPr>
          <a:xfrm>
            <a:off x="637049" y="928650"/>
            <a:ext cx="10917902" cy="6518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262626"/>
              </a:buClr>
              <a:buSzPts val="1200"/>
              <a:buFont typeface="Calibri"/>
              <a:buNone/>
            </a:pPr>
            <a:r>
              <a:rPr lang="en-US" sz="1200"/>
              <a:t>Une bonne application a des objectifs éducatifs clairs qui correspondent aux étapes du développement. Elle offre un environnement d'apprentissage attrayant dans lequel les enfants peuvent acquérir de nouvelles compétences ou mettre en pratique celles qu'ils possèdent déjà. Ces objectifs doivent être explicitement énoncés dans la description de l'application et transparaître dans ses activités.</a:t>
            </a:r>
            <a:endParaRPr sz="1200"/>
          </a:p>
          <a:p>
            <a:pPr indent="0" lvl="0" marL="0" rtl="0" algn="l">
              <a:lnSpc>
                <a:spcPct val="90000"/>
              </a:lnSpc>
              <a:spcBef>
                <a:spcPts val="0"/>
              </a:spcBef>
              <a:spcAft>
                <a:spcPts val="0"/>
              </a:spcAft>
              <a:buClr>
                <a:srgbClr val="262626"/>
              </a:buClr>
              <a:buSzPts val="1200"/>
              <a:buFont typeface="Calibri"/>
              <a:buNone/>
            </a:pPr>
            <a:r>
              <a:t/>
            </a:r>
            <a:endParaRPr sz="1200"/>
          </a:p>
          <a:p>
            <a:pPr indent="0" lvl="0" marL="0" rtl="0" algn="just">
              <a:lnSpc>
                <a:spcPct val="90000"/>
              </a:lnSpc>
              <a:spcBef>
                <a:spcPts val="0"/>
              </a:spcBef>
              <a:spcAft>
                <a:spcPts val="0"/>
              </a:spcAft>
              <a:buClr>
                <a:srgbClr val="009AC1"/>
              </a:buClr>
              <a:buSzPts val="1200"/>
              <a:buFont typeface="Calibri"/>
              <a:buNone/>
            </a:pPr>
            <a:r>
              <a:rPr lang="en-US" sz="1200"/>
              <a:t>2. Sans publicité</a:t>
            </a:r>
            <a:endParaRPr sz="1200"/>
          </a:p>
          <a:p>
            <a:pPr indent="0" lvl="0" marL="0" rtl="0" algn="l">
              <a:lnSpc>
                <a:spcPct val="90000"/>
              </a:lnSpc>
              <a:spcBef>
                <a:spcPts val="0"/>
              </a:spcBef>
              <a:spcAft>
                <a:spcPts val="0"/>
              </a:spcAft>
              <a:buClr>
                <a:srgbClr val="262626"/>
              </a:buClr>
              <a:buSzPts val="1200"/>
              <a:buFont typeface="Calibri"/>
              <a:buNone/>
            </a:pPr>
            <a:r>
              <a:rPr lang="en-US" sz="1200"/>
              <a:t>Les bonnes applications se concentrent sur l'expérience d'apprentissage de l'enfant, et non sur la monétisation par le biais de publicités. Elles n'exposent pas les enfants à des publicités, qui peuvent les distraire et les conduire à des contenus non désirés. Une bonne application maintient un environnement sécurisé pour que l'enfant puisse apprendre et jouer.</a:t>
            </a:r>
            <a:endParaRPr sz="1200"/>
          </a:p>
          <a:p>
            <a:pPr indent="0" lvl="0" marL="0" rtl="0" algn="l">
              <a:lnSpc>
                <a:spcPct val="90000"/>
              </a:lnSpc>
              <a:spcBef>
                <a:spcPts val="0"/>
              </a:spcBef>
              <a:spcAft>
                <a:spcPts val="0"/>
              </a:spcAft>
              <a:buClr>
                <a:srgbClr val="262626"/>
              </a:buClr>
              <a:buSzPts val="1200"/>
              <a:buFont typeface="Calibri"/>
              <a:buNone/>
            </a:pPr>
            <a:r>
              <a:t/>
            </a:r>
            <a:endParaRPr sz="1200"/>
          </a:p>
          <a:p>
            <a:pPr indent="0" lvl="0" marL="0" rtl="0" algn="just">
              <a:lnSpc>
                <a:spcPct val="90000"/>
              </a:lnSpc>
              <a:spcBef>
                <a:spcPts val="0"/>
              </a:spcBef>
              <a:spcAft>
                <a:spcPts val="0"/>
              </a:spcAft>
              <a:buClr>
                <a:srgbClr val="009AC1"/>
              </a:buClr>
              <a:buSzPts val="1200"/>
              <a:buFont typeface="Calibri"/>
              <a:buNone/>
            </a:pPr>
            <a:r>
              <a:rPr lang="en-US" sz="1200"/>
              <a:t>3. Encourager les activités hors ligne</a:t>
            </a:r>
            <a:endParaRPr sz="1200"/>
          </a:p>
          <a:p>
            <a:pPr indent="0" lvl="0" marL="0" rtl="0" algn="l">
              <a:lnSpc>
                <a:spcPct val="90000"/>
              </a:lnSpc>
              <a:spcBef>
                <a:spcPts val="0"/>
              </a:spcBef>
              <a:spcAft>
                <a:spcPts val="0"/>
              </a:spcAft>
              <a:buClr>
                <a:srgbClr val="262626"/>
              </a:buClr>
              <a:buSzPts val="1200"/>
              <a:buFont typeface="Calibri"/>
              <a:buNone/>
            </a:pPr>
            <a:r>
              <a:rPr lang="en-US" sz="1200"/>
              <a:t>Les applications de qualité prolongent l'expérience d'apprentissage au-delà de l'écran en encourageant les activités hors ligne. Elles incitent les enfants à appliquer ce qu'ils ont appris dans le monde réel, en veillant à ce que l'expérience numérique s'inscrive dans un parcours éducatif plus large.</a:t>
            </a:r>
            <a:endParaRPr sz="1200"/>
          </a:p>
          <a:p>
            <a:pPr indent="0" lvl="0" marL="0" rtl="0" algn="l">
              <a:lnSpc>
                <a:spcPct val="90000"/>
              </a:lnSpc>
              <a:spcBef>
                <a:spcPts val="0"/>
              </a:spcBef>
              <a:spcAft>
                <a:spcPts val="0"/>
              </a:spcAft>
              <a:buClr>
                <a:srgbClr val="262626"/>
              </a:buClr>
              <a:buSzPts val="1200"/>
              <a:buFont typeface="Calibri"/>
              <a:buNone/>
            </a:pPr>
            <a:r>
              <a:t/>
            </a:r>
            <a:endParaRPr sz="1200"/>
          </a:p>
          <a:p>
            <a:pPr indent="0" lvl="0" marL="0" rtl="0" algn="just">
              <a:lnSpc>
                <a:spcPct val="90000"/>
              </a:lnSpc>
              <a:spcBef>
                <a:spcPts val="0"/>
              </a:spcBef>
              <a:spcAft>
                <a:spcPts val="0"/>
              </a:spcAft>
              <a:buClr>
                <a:srgbClr val="009AC1"/>
              </a:buClr>
              <a:buSzPts val="1200"/>
              <a:buFont typeface="Calibri"/>
              <a:buNone/>
            </a:pPr>
            <a:r>
              <a:rPr lang="en-US" sz="1200"/>
              <a:t>4. Des éléments interactifs équilibrés</a:t>
            </a:r>
            <a:endParaRPr sz="1200"/>
          </a:p>
          <a:p>
            <a:pPr indent="0" lvl="0" marL="0" rtl="0" algn="l">
              <a:lnSpc>
                <a:spcPct val="90000"/>
              </a:lnSpc>
              <a:spcBef>
                <a:spcPts val="0"/>
              </a:spcBef>
              <a:spcAft>
                <a:spcPts val="0"/>
              </a:spcAft>
              <a:buClr>
                <a:srgbClr val="262626"/>
              </a:buClr>
              <a:buSzPts val="1200"/>
              <a:buFont typeface="Calibri"/>
              <a:buNone/>
            </a:pPr>
            <a:r>
              <a:rPr lang="en-US" sz="1200"/>
              <a:t>L'interactivité doit servir un objectif dans le processus d'apprentissage, en exigeant un raisonnement et une résolution de problèmes plutôt qu'un simple tapotement ou un glissement. Une bonne application trouvera un équilibre entre la navigation intuitive et la nécessité de s'engager cognitivement dans le contenu.</a:t>
            </a:r>
            <a:endParaRPr sz="1200"/>
          </a:p>
          <a:p>
            <a:pPr indent="0" lvl="0" marL="0" rtl="0" algn="l">
              <a:lnSpc>
                <a:spcPct val="90000"/>
              </a:lnSpc>
              <a:spcBef>
                <a:spcPts val="0"/>
              </a:spcBef>
              <a:spcAft>
                <a:spcPts val="0"/>
              </a:spcAft>
              <a:buClr>
                <a:srgbClr val="262626"/>
              </a:buClr>
              <a:buSzPts val="1200"/>
              <a:buFont typeface="Calibri"/>
              <a:buNone/>
            </a:pPr>
            <a:r>
              <a:t/>
            </a:r>
            <a:endParaRPr sz="1200"/>
          </a:p>
          <a:p>
            <a:pPr indent="0" lvl="0" marL="0" rtl="0" algn="just">
              <a:lnSpc>
                <a:spcPct val="90000"/>
              </a:lnSpc>
              <a:spcBef>
                <a:spcPts val="0"/>
              </a:spcBef>
              <a:spcAft>
                <a:spcPts val="0"/>
              </a:spcAft>
              <a:buClr>
                <a:srgbClr val="009AC1"/>
              </a:buClr>
              <a:buSzPts val="1200"/>
              <a:buFont typeface="Calibri"/>
              <a:buNone/>
            </a:pPr>
            <a:r>
              <a:rPr lang="en-US" sz="1200"/>
              <a:t>5. Temps de jeu défini</a:t>
            </a:r>
            <a:endParaRPr sz="1200"/>
          </a:p>
          <a:p>
            <a:pPr indent="0" lvl="0" marL="0" rtl="0" algn="l">
              <a:lnSpc>
                <a:spcPct val="90000"/>
              </a:lnSpc>
              <a:spcBef>
                <a:spcPts val="0"/>
              </a:spcBef>
              <a:spcAft>
                <a:spcPts val="0"/>
              </a:spcAft>
              <a:buClr>
                <a:srgbClr val="262626"/>
              </a:buClr>
              <a:buSzPts val="1200"/>
              <a:buFont typeface="Calibri"/>
              <a:buNone/>
            </a:pPr>
            <a:r>
              <a:rPr lang="en-US" sz="1200"/>
              <a:t>Les bonnes applications intègrent des fonctions qui permettent de gérer le temps de jeu, afin que l'expérience soit riche mais limitée. Elles évitent les conceptions qui incitent à jouer sans fin et favorisent plutôt un équilibre sain entre le temps passé devant l'écran et les autres activités.</a:t>
            </a:r>
            <a:endParaRPr sz="1200"/>
          </a:p>
          <a:p>
            <a:pPr indent="0" lvl="0" marL="0" rtl="0" algn="l">
              <a:lnSpc>
                <a:spcPct val="90000"/>
              </a:lnSpc>
              <a:spcBef>
                <a:spcPts val="0"/>
              </a:spcBef>
              <a:spcAft>
                <a:spcPts val="0"/>
              </a:spcAft>
              <a:buClr>
                <a:srgbClr val="262626"/>
              </a:buClr>
              <a:buSzPts val="1200"/>
              <a:buFont typeface="Calibri"/>
              <a:buNone/>
            </a:pPr>
            <a:r>
              <a:t/>
            </a:r>
            <a:endParaRPr sz="1200"/>
          </a:p>
          <a:p>
            <a:pPr indent="0" lvl="0" marL="0" rtl="0" algn="l">
              <a:lnSpc>
                <a:spcPct val="90000"/>
              </a:lnSpc>
              <a:spcBef>
                <a:spcPts val="0"/>
              </a:spcBef>
              <a:spcAft>
                <a:spcPts val="0"/>
              </a:spcAft>
              <a:buClr>
                <a:srgbClr val="009AC1"/>
              </a:buClr>
              <a:buSzPts val="1200"/>
              <a:buFont typeface="Calibri"/>
              <a:buNone/>
            </a:pPr>
            <a:r>
              <a:rPr lang="en-US" sz="1200"/>
              <a:t>6. Favorise un comportement positif</a:t>
            </a:r>
            <a:endParaRPr sz="1200"/>
          </a:p>
          <a:p>
            <a:pPr indent="0" lvl="0" marL="0" rtl="0" algn="l">
              <a:lnSpc>
                <a:spcPct val="90000"/>
              </a:lnSpc>
              <a:spcBef>
                <a:spcPts val="0"/>
              </a:spcBef>
              <a:spcAft>
                <a:spcPts val="0"/>
              </a:spcAft>
              <a:buClr>
                <a:srgbClr val="262626"/>
              </a:buClr>
              <a:buSzPts val="1200"/>
              <a:buFont typeface="Calibri"/>
              <a:buNone/>
            </a:pPr>
            <a:r>
              <a:rPr lang="en-US" sz="1200"/>
              <a:t>Les meilleures applications éducatives favorisent l'apprentissage par le biais d'un renforcement positif. Elles encouragent les enfants en récompensant leurs progrès et en les encourageant pour leurs efforts, et pas seulement pour les bonnes réponses, ce qui contribue à renforcer la confiance et la résilience.</a:t>
            </a:r>
            <a:endParaRPr sz="1200"/>
          </a:p>
          <a:p>
            <a:pPr indent="0" lvl="0" marL="0" rtl="0" algn="l">
              <a:lnSpc>
                <a:spcPct val="90000"/>
              </a:lnSpc>
              <a:spcBef>
                <a:spcPts val="0"/>
              </a:spcBef>
              <a:spcAft>
                <a:spcPts val="0"/>
              </a:spcAft>
              <a:buClr>
                <a:srgbClr val="262626"/>
              </a:buClr>
              <a:buSzPts val="1200"/>
              <a:buFont typeface="Calibri"/>
              <a:buNone/>
            </a:pPr>
            <a:r>
              <a:t/>
            </a:r>
            <a:endParaRPr sz="1200"/>
          </a:p>
          <a:p>
            <a:pPr indent="0" lvl="0" marL="0" rtl="0" algn="just">
              <a:lnSpc>
                <a:spcPct val="90000"/>
              </a:lnSpc>
              <a:spcBef>
                <a:spcPts val="0"/>
              </a:spcBef>
              <a:spcAft>
                <a:spcPts val="0"/>
              </a:spcAft>
              <a:buClr>
                <a:srgbClr val="009AC1"/>
              </a:buClr>
              <a:buSzPts val="1200"/>
              <a:buFont typeface="Calibri"/>
              <a:buNone/>
            </a:pPr>
            <a:r>
              <a:rPr lang="en-US" sz="1200"/>
              <a:t>7. Comportement non violent</a:t>
            </a:r>
            <a:endParaRPr sz="1200"/>
          </a:p>
          <a:p>
            <a:pPr indent="0" lvl="0" marL="0" rtl="0" algn="l">
              <a:lnSpc>
                <a:spcPct val="90000"/>
              </a:lnSpc>
              <a:spcBef>
                <a:spcPts val="0"/>
              </a:spcBef>
              <a:spcAft>
                <a:spcPts val="0"/>
              </a:spcAft>
              <a:buClr>
                <a:srgbClr val="262626"/>
              </a:buClr>
              <a:buSzPts val="1200"/>
              <a:buFont typeface="Calibri"/>
              <a:buNone/>
            </a:pPr>
            <a:r>
              <a:rPr lang="en-US" sz="1200"/>
              <a:t>Le contenu doit être exempt de violence, afin de promouvoir un environnement sûr et convivial pour les enfants. Cela implique d'éviter la violence physique, le langage agressif et toute forme d'interaction négative.</a:t>
            </a:r>
            <a:endParaRPr sz="1200"/>
          </a:p>
          <a:p>
            <a:pPr indent="0" lvl="0" marL="0" rtl="0" algn="l">
              <a:lnSpc>
                <a:spcPct val="90000"/>
              </a:lnSpc>
              <a:spcBef>
                <a:spcPts val="0"/>
              </a:spcBef>
              <a:spcAft>
                <a:spcPts val="0"/>
              </a:spcAft>
              <a:buClr>
                <a:srgbClr val="262626"/>
              </a:buClr>
              <a:buSzPts val="1200"/>
              <a:buFont typeface="Calibri"/>
              <a:buNone/>
            </a:pPr>
            <a:r>
              <a:t/>
            </a:r>
            <a:endParaRPr sz="1200"/>
          </a:p>
          <a:p>
            <a:pPr indent="0" lvl="0" marL="0" rtl="0" algn="just">
              <a:lnSpc>
                <a:spcPct val="90000"/>
              </a:lnSpc>
              <a:spcBef>
                <a:spcPts val="0"/>
              </a:spcBef>
              <a:spcAft>
                <a:spcPts val="0"/>
              </a:spcAft>
              <a:buClr>
                <a:srgbClr val="009AC1"/>
              </a:buClr>
              <a:buSzPts val="1200"/>
              <a:buFont typeface="Calibri"/>
              <a:buNone/>
            </a:pPr>
            <a:r>
              <a:rPr lang="en-US" sz="1200"/>
              <a:t>8. Promouvoir des valeurs significatives</a:t>
            </a:r>
            <a:endParaRPr sz="1200"/>
          </a:p>
          <a:p>
            <a:pPr indent="0" lvl="0" marL="0" rtl="0" algn="l">
              <a:lnSpc>
                <a:spcPct val="90000"/>
              </a:lnSpc>
              <a:spcBef>
                <a:spcPts val="0"/>
              </a:spcBef>
              <a:spcAft>
                <a:spcPts val="0"/>
              </a:spcAft>
              <a:buClr>
                <a:srgbClr val="262626"/>
              </a:buClr>
              <a:buSzPts val="1200"/>
              <a:buFont typeface="Calibri"/>
              <a:buNone/>
            </a:pPr>
            <a:r>
              <a:rPr lang="en-US" sz="1200"/>
              <a:t>Les applications éducatives doivent inculquer des valeurs importantes telles que la coopération, l'amitié et le respect. Elles peuvent y parvenir par le biais de scénarios, de l'évolution des personnages et des défis présentés dans l'application.</a:t>
            </a:r>
            <a:endParaRPr b="1" sz="1200">
              <a:solidFill>
                <a:srgbClr val="009AC1"/>
              </a:solidFill>
            </a:endParaRPr>
          </a:p>
          <a:p>
            <a:pPr indent="25784" lvl="0" marL="0" rtl="0" algn="l">
              <a:lnSpc>
                <a:spcPct val="58319"/>
              </a:lnSpc>
              <a:spcBef>
                <a:spcPts val="0"/>
              </a:spcBef>
              <a:spcAft>
                <a:spcPts val="0"/>
              </a:spcAft>
              <a:buClr>
                <a:srgbClr val="009AC1"/>
              </a:buClr>
              <a:buSzPts val="1200"/>
              <a:buFont typeface="Calibri"/>
              <a:buNone/>
            </a:pPr>
            <a:br>
              <a:rPr b="1" lang="en-US" sz="1200">
                <a:solidFill>
                  <a:srgbClr val="009AC1"/>
                </a:solidFill>
              </a:rPr>
            </a:br>
            <a:endParaRPr sz="1200"/>
          </a:p>
          <a:p>
            <a:pPr indent="25784" lvl="0" marL="0" rtl="0" algn="l">
              <a:lnSpc>
                <a:spcPct val="58319"/>
              </a:lnSpc>
              <a:spcBef>
                <a:spcPts val="0"/>
              </a:spcBef>
              <a:spcAft>
                <a:spcPts val="0"/>
              </a:spcAft>
              <a:buClr>
                <a:srgbClr val="262626"/>
              </a:buClr>
              <a:buSzPts val="2500"/>
              <a:buFont typeface="Calibri"/>
              <a:buNone/>
            </a:pPr>
            <a:br>
              <a:rPr lang="en-US" sz="1200"/>
            </a:br>
            <a:br>
              <a:rPr lang="en-US" sz="1200"/>
            </a:br>
            <a:endParaRPr sz="1200"/>
          </a:p>
          <a:p>
            <a:pPr indent="25784" lvl="0" marL="0" rtl="0" algn="l">
              <a:lnSpc>
                <a:spcPct val="58319"/>
              </a:lnSpc>
              <a:spcBef>
                <a:spcPts val="0"/>
              </a:spcBef>
              <a:spcAft>
                <a:spcPts val="0"/>
              </a:spcAft>
              <a:buClr>
                <a:srgbClr val="262626"/>
              </a:buClr>
              <a:buSzPts val="200"/>
              <a:buFont typeface="Calibri"/>
              <a:buNone/>
            </a:pPr>
            <a:br>
              <a:rPr lang="en-US" sz="1200"/>
            </a:br>
            <a:endParaRPr sz="1200"/>
          </a:p>
        </p:txBody>
      </p:sp>
      <p:sp>
        <p:nvSpPr>
          <p:cNvPr id="288" name="Google Shape;288;p9"/>
          <p:cNvSpPr txBox="1"/>
          <p:nvPr>
            <p:ph idx="2" type="body"/>
          </p:nvPr>
        </p:nvSpPr>
        <p:spPr>
          <a:xfrm>
            <a:off x="637050" y="420475"/>
            <a:ext cx="10917900" cy="5979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1200"/>
              <a:buFont typeface="Calibri"/>
              <a:buNone/>
            </a:pPr>
            <a:r>
              <a:rPr b="1" lang="en-US">
                <a:solidFill>
                  <a:srgbClr val="009AC1"/>
                </a:solidFill>
              </a:rPr>
              <a:t>1. Contenu éducatif et objectifs d'apprentissage explicites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