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Lst>
  <p:sldSz cy="6858000" cx="12192000"/>
  <p:notesSz cx="6858000" cy="9144000"/>
  <p:embeddedFontLst>
    <p:embeddedFont>
      <p:font typeface="Montserrat"/>
      <p:regular r:id="rId26"/>
      <p:bold r:id="rId27"/>
      <p:italic r:id="rId28"/>
      <p:boldItalic r:id="rId29"/>
    </p:embeddedFont>
    <p:embeddedFont>
      <p:font typeface="Montserrat Light"/>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4" roundtripDataSignature="AMtx7mgSYbI9p0LOp3L1/bglKM/ieIJrc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Montserrat-regular.fntdata"/><Relationship Id="rId25" Type="http://schemas.openxmlformats.org/officeDocument/2006/relationships/slide" Target="slides/slide21.xml"/><Relationship Id="rId28" Type="http://schemas.openxmlformats.org/officeDocument/2006/relationships/font" Target="fonts/Montserrat-italic.fntdata"/><Relationship Id="rId27" Type="http://schemas.openxmlformats.org/officeDocument/2006/relationships/font" Target="fonts/Montserrat-bold.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Montserrat-boldItalic.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MontserratLight-bold.fntdata"/><Relationship Id="rId30" Type="http://schemas.openxmlformats.org/officeDocument/2006/relationships/font" Target="fonts/MontserratLight-regular.fntdata"/><Relationship Id="rId11" Type="http://schemas.openxmlformats.org/officeDocument/2006/relationships/slide" Target="slides/slide7.xml"/><Relationship Id="rId33" Type="http://schemas.openxmlformats.org/officeDocument/2006/relationships/font" Target="fonts/MontserratLight-boldItalic.fntdata"/><Relationship Id="rId10" Type="http://schemas.openxmlformats.org/officeDocument/2006/relationships/slide" Target="slides/slide6.xml"/><Relationship Id="rId32" Type="http://schemas.openxmlformats.org/officeDocument/2006/relationships/font" Target="fonts/MontserratLight-italic.fntdata"/><Relationship Id="rId13" Type="http://schemas.openxmlformats.org/officeDocument/2006/relationships/slide" Target="slides/slide9.xml"/><Relationship Id="rId12" Type="http://schemas.openxmlformats.org/officeDocument/2006/relationships/slide" Target="slides/slide8.xml"/><Relationship Id="rId34" Type="http://customschemas.google.com/relationships/presentationmetadata" Target="metadata"/><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3" name="Google Shape;173;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4" name="Google Shape;174;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8" name="Google Shape;248;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5" name="Google Shape;255;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2" name="Google Shape;262;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0" name="Google Shape;270;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7" name="Google Shape;277;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4" name="Google Shape;284;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1" name="Google Shape;291;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2a203bb466b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9" name="Google Shape;299;g2a203bb466b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4" name="Google Shape;314;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2" name="Google Shape;322;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4" name="Google Shape;18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0" name="Google Shape;330;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8" name="Google Shape;338;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9" name="Google Shape;339;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7" name="Google Shape;19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4" name="Google Shape;20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1" name="Google Shape;211;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9" name="Google Shape;219;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5" name="Google Shape;225;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3" name="Google Shape;233;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1" name="Google Shape;241;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 showMasterSp="0">
  <p:cSld name="Cover Slide ">
    <p:spTree>
      <p:nvGrpSpPr>
        <p:cNvPr id="12" name="Shape 12"/>
        <p:cNvGrpSpPr/>
        <p:nvPr/>
      </p:nvGrpSpPr>
      <p:grpSpPr>
        <a:xfrm>
          <a:off x="0" y="0"/>
          <a:ext cx="0" cy="0"/>
          <a:chOff x="0" y="0"/>
          <a:chExt cx="0" cy="0"/>
        </a:xfrm>
      </p:grpSpPr>
      <p:sp>
        <p:nvSpPr>
          <p:cNvPr id="13" name="Google Shape;13;p26"/>
          <p:cNvSpPr/>
          <p:nvPr/>
        </p:nvSpPr>
        <p:spPr>
          <a:xfrm>
            <a:off x="0" y="2727436"/>
            <a:ext cx="12172692" cy="3159779"/>
          </a:xfrm>
          <a:custGeom>
            <a:rect b="b" l="l" r="r" t="t"/>
            <a:pathLst>
              <a:path extrusionOk="0" h="6806308" w="7600392">
                <a:moveTo>
                  <a:pt x="0" y="0"/>
                </a:moveTo>
                <a:lnTo>
                  <a:pt x="7600393" y="0"/>
                </a:lnTo>
                <a:lnTo>
                  <a:pt x="7600393" y="6806308"/>
                </a:lnTo>
                <a:lnTo>
                  <a:pt x="0" y="6806308"/>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69"/>
              <a:buFont typeface="Arial"/>
              <a:buNone/>
            </a:pPr>
            <a:r>
              <a:t/>
            </a:r>
            <a:endParaRPr b="0" i="0" sz="2069" u="none" cap="none" strike="noStrike">
              <a:solidFill>
                <a:schemeClr val="dk1"/>
              </a:solidFill>
              <a:latin typeface="Calibri"/>
              <a:ea typeface="Calibri"/>
              <a:cs typeface="Calibri"/>
              <a:sym typeface="Calibri"/>
            </a:endParaRPr>
          </a:p>
        </p:txBody>
      </p:sp>
      <p:sp>
        <p:nvSpPr>
          <p:cNvPr id="14" name="Google Shape;14;p26"/>
          <p:cNvSpPr txBox="1"/>
          <p:nvPr>
            <p:ph idx="1" type="body"/>
          </p:nvPr>
        </p:nvSpPr>
        <p:spPr>
          <a:xfrm>
            <a:off x="575887" y="3922846"/>
            <a:ext cx="3354126" cy="100839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8850"/>
              </a:lnSpc>
              <a:spcBef>
                <a:spcPts val="0"/>
              </a:spcBef>
              <a:spcAft>
                <a:spcPts val="0"/>
              </a:spcAft>
              <a:buClr>
                <a:schemeClr val="lt1"/>
              </a:buClr>
              <a:buSzPts val="4000"/>
              <a:buFont typeface="Arial"/>
              <a:buNone/>
              <a:defRPr b="0" i="0" sz="40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2pPr>
            <a:lvl3pPr indent="-228600" lvl="2" marL="13716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3pPr>
            <a:lvl4pPr indent="-228600" lvl="3" marL="18288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4pPr>
            <a:lvl5pPr indent="-228600" lvl="4" marL="22860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 name="Google Shape;15;p26"/>
          <p:cNvSpPr txBox="1"/>
          <p:nvPr>
            <p:ph idx="2" type="body"/>
          </p:nvPr>
        </p:nvSpPr>
        <p:spPr>
          <a:xfrm>
            <a:off x="618012" y="3232383"/>
            <a:ext cx="3311988" cy="5331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3200"/>
              <a:buFont typeface="Arial"/>
              <a:buNone/>
              <a:defRPr b="0" i="0" sz="32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2pPr>
            <a:lvl3pPr indent="-228600" lvl="2" marL="13716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3pPr>
            <a:lvl4pPr indent="-228600" lvl="3" marL="18288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4pPr>
            <a:lvl5pPr indent="-228600" lvl="4" marL="22860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 name="Google Shape;16;p26"/>
          <p:cNvSpPr/>
          <p:nvPr/>
        </p:nvSpPr>
        <p:spPr>
          <a:xfrm>
            <a:off x="12192000" y="153500"/>
            <a:ext cx="3690980" cy="7687732"/>
          </a:xfrm>
          <a:custGeom>
            <a:rect b="b" l="l" r="r" t="t"/>
            <a:pathLst>
              <a:path extrusionOk="0" h="6806308" w="7600392">
                <a:moveTo>
                  <a:pt x="0" y="0"/>
                </a:moveTo>
                <a:lnTo>
                  <a:pt x="7600393" y="0"/>
                </a:lnTo>
                <a:lnTo>
                  <a:pt x="7600393" y="6806308"/>
                </a:lnTo>
                <a:lnTo>
                  <a:pt x="0" y="6806308"/>
                </a:lnTo>
                <a:close/>
              </a:path>
            </a:pathLst>
          </a:custGeom>
          <a:solidFill>
            <a:srgbClr val="EBEBE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69"/>
              <a:buFont typeface="Arial"/>
              <a:buNone/>
            </a:pPr>
            <a:r>
              <a:t/>
            </a:r>
            <a:endParaRPr b="0" i="0" sz="2069" u="none" cap="none" strike="noStrike">
              <a:solidFill>
                <a:schemeClr val="dk1"/>
              </a:solidFill>
              <a:latin typeface="Calibri"/>
              <a:ea typeface="Calibri"/>
              <a:cs typeface="Calibri"/>
              <a:sym typeface="Calibri"/>
            </a:endParaRPr>
          </a:p>
        </p:txBody>
      </p:sp>
      <p:sp>
        <p:nvSpPr>
          <p:cNvPr id="17" name="Google Shape;17;p26"/>
          <p:cNvSpPr/>
          <p:nvPr/>
        </p:nvSpPr>
        <p:spPr>
          <a:xfrm>
            <a:off x="6903719" y="5585903"/>
            <a:ext cx="5257377" cy="756631"/>
          </a:xfrm>
          <a:custGeom>
            <a:rect b="b" l="l" r="r" t="t"/>
            <a:pathLst>
              <a:path extrusionOk="0" h="6806308" w="7600392">
                <a:moveTo>
                  <a:pt x="0" y="0"/>
                </a:moveTo>
                <a:lnTo>
                  <a:pt x="7600393" y="0"/>
                </a:lnTo>
                <a:lnTo>
                  <a:pt x="7600393" y="6806308"/>
                </a:lnTo>
                <a:lnTo>
                  <a:pt x="0" y="6806308"/>
                </a:lnTo>
                <a:close/>
              </a:path>
            </a:pathLst>
          </a:custGeom>
          <a:solidFill>
            <a:srgbClr val="009AC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69"/>
              <a:buFont typeface="Arial"/>
              <a:buNone/>
            </a:pPr>
            <a:r>
              <a:t/>
            </a:r>
            <a:endParaRPr b="0" i="0" sz="2069" u="none" cap="none" strike="noStrike">
              <a:solidFill>
                <a:schemeClr val="dk1"/>
              </a:solidFill>
              <a:latin typeface="Calibri"/>
              <a:ea typeface="Calibri"/>
              <a:cs typeface="Calibri"/>
              <a:sym typeface="Calibri"/>
            </a:endParaRPr>
          </a:p>
        </p:txBody>
      </p:sp>
      <p:sp>
        <p:nvSpPr>
          <p:cNvPr id="18" name="Google Shape;18;p26"/>
          <p:cNvSpPr txBox="1"/>
          <p:nvPr>
            <p:ph idx="3" type="body"/>
          </p:nvPr>
        </p:nvSpPr>
        <p:spPr>
          <a:xfrm>
            <a:off x="8345333" y="5611394"/>
            <a:ext cx="3195486" cy="731140"/>
          </a:xfrm>
          <a:prstGeom prst="rect">
            <a:avLst/>
          </a:prstGeom>
          <a:noFill/>
          <a:ln>
            <a:noFill/>
          </a:ln>
        </p:spPr>
        <p:txBody>
          <a:bodyPr anchorCtr="0" anchor="ctr" bIns="45700" lIns="91425" spcFirstLastPara="1" rIns="91425" wrap="square" tIns="45700">
            <a:normAutofit/>
          </a:bodyPr>
          <a:lstStyle>
            <a:lvl1pPr indent="-228600" lvl="0" marL="457200" marR="0" rtl="0" algn="r">
              <a:lnSpc>
                <a:spcPct val="90000"/>
              </a:lnSpc>
              <a:spcBef>
                <a:spcPts val="100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9" name="Google Shape;19;p26"/>
          <p:cNvPicPr preferRelativeResize="0"/>
          <p:nvPr/>
        </p:nvPicPr>
        <p:blipFill rotWithShape="1">
          <a:blip r:embed="rId2">
            <a:alphaModFix amt="29000"/>
          </a:blip>
          <a:srcRect b="11452" l="67223" r="0" t="24637"/>
          <a:stretch/>
        </p:blipFill>
        <p:spPr>
          <a:xfrm>
            <a:off x="4285392" y="2624088"/>
            <a:ext cx="3127569" cy="3263127"/>
          </a:xfrm>
          <a:prstGeom prst="rect">
            <a:avLst/>
          </a:prstGeom>
          <a:noFill/>
          <a:ln>
            <a:noFill/>
          </a:ln>
        </p:spPr>
      </p:pic>
      <p:sp>
        <p:nvSpPr>
          <p:cNvPr id="20" name="Google Shape;20;p26"/>
          <p:cNvSpPr/>
          <p:nvPr>
            <p:ph idx="4" type="pic"/>
          </p:nvPr>
        </p:nvSpPr>
        <p:spPr>
          <a:xfrm>
            <a:off x="5718875" y="423474"/>
            <a:ext cx="5982506" cy="4551482"/>
          </a:xfrm>
          <a:prstGeom prst="rect">
            <a:avLst/>
          </a:prstGeom>
          <a:solidFill>
            <a:srgbClr val="F2F2F2"/>
          </a:solidFill>
          <a:ln>
            <a:noFill/>
          </a:ln>
        </p:spPr>
      </p:sp>
      <p:pic>
        <p:nvPicPr>
          <p:cNvPr id="21" name="Google Shape;21;p26"/>
          <p:cNvPicPr preferRelativeResize="0"/>
          <p:nvPr/>
        </p:nvPicPr>
        <p:blipFill rotWithShape="1">
          <a:blip r:embed="rId2">
            <a:alphaModFix/>
          </a:blip>
          <a:srcRect b="0" l="0" r="0" t="0"/>
          <a:stretch/>
        </p:blipFill>
        <p:spPr>
          <a:xfrm>
            <a:off x="420345" y="249537"/>
            <a:ext cx="4437441" cy="2374551"/>
          </a:xfrm>
          <a:prstGeom prst="rect">
            <a:avLst/>
          </a:prstGeom>
          <a:noFill/>
          <a:ln>
            <a:noFill/>
          </a:ln>
        </p:spPr>
      </p:pic>
      <p:pic>
        <p:nvPicPr>
          <p:cNvPr descr="Blue text on a white background&#10;&#10;Description automatically generated" id="22" name="Google Shape;22;p26"/>
          <p:cNvPicPr preferRelativeResize="0"/>
          <p:nvPr/>
        </p:nvPicPr>
        <p:blipFill rotWithShape="1">
          <a:blip r:embed="rId3">
            <a:alphaModFix/>
          </a:blip>
          <a:srcRect b="0" l="0" r="0" t="0"/>
          <a:stretch/>
        </p:blipFill>
        <p:spPr>
          <a:xfrm>
            <a:off x="219685" y="6160363"/>
            <a:ext cx="2505116" cy="52556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cons">
  <p:cSld name="Icons">
    <p:spTree>
      <p:nvGrpSpPr>
        <p:cNvPr id="125" name="Shape 125"/>
        <p:cNvGrpSpPr/>
        <p:nvPr/>
      </p:nvGrpSpPr>
      <p:grpSpPr>
        <a:xfrm>
          <a:off x="0" y="0"/>
          <a:ext cx="0" cy="0"/>
          <a:chOff x="0" y="0"/>
          <a:chExt cx="0" cy="0"/>
        </a:xfrm>
      </p:grpSpPr>
      <p:sp>
        <p:nvSpPr>
          <p:cNvPr id="126" name="Google Shape;126;p35"/>
          <p:cNvSpPr/>
          <p:nvPr/>
        </p:nvSpPr>
        <p:spPr>
          <a:xfrm rot="5400000">
            <a:off x="5693241" y="7996035"/>
            <a:ext cx="476911" cy="3282242"/>
          </a:xfrm>
          <a:custGeom>
            <a:rect b="b" l="l" r="r" t="t"/>
            <a:pathLst>
              <a:path extrusionOk="0" h="618290" w="101407">
                <a:moveTo>
                  <a:pt x="0" y="0"/>
                </a:moveTo>
                <a:lnTo>
                  <a:pt x="101407" y="0"/>
                </a:lnTo>
                <a:lnTo>
                  <a:pt x="101407" y="618291"/>
                </a:lnTo>
                <a:lnTo>
                  <a:pt x="0" y="618291"/>
                </a:lnTo>
                <a:close/>
              </a:path>
            </a:pathLst>
          </a:custGeom>
          <a:solidFill>
            <a:srgbClr val="009AC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verview/Content Slide">
  <p:cSld name="Overview/Content Slide">
    <p:spTree>
      <p:nvGrpSpPr>
        <p:cNvPr id="127" name="Shape 127"/>
        <p:cNvGrpSpPr/>
        <p:nvPr/>
      </p:nvGrpSpPr>
      <p:grpSpPr>
        <a:xfrm>
          <a:off x="0" y="0"/>
          <a:ext cx="0" cy="0"/>
          <a:chOff x="0" y="0"/>
          <a:chExt cx="0" cy="0"/>
        </a:xfrm>
      </p:grpSpPr>
      <p:sp>
        <p:nvSpPr>
          <p:cNvPr id="128" name="Google Shape;128;p36"/>
          <p:cNvSpPr txBox="1"/>
          <p:nvPr>
            <p:ph idx="1" type="body"/>
          </p:nvPr>
        </p:nvSpPr>
        <p:spPr>
          <a:xfrm>
            <a:off x="565673" y="2544495"/>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9AC1"/>
              </a:buClr>
              <a:buSzPts val="3200"/>
              <a:buFont typeface="Arial"/>
              <a:buNone/>
              <a:defRPr b="1" i="0" sz="3200" u="none" cap="none" strike="noStrike">
                <a:solidFill>
                  <a:srgbClr val="009AC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9" name="Google Shape;129;p36"/>
          <p:cNvSpPr txBox="1"/>
          <p:nvPr>
            <p:ph idx="2" type="body"/>
          </p:nvPr>
        </p:nvSpPr>
        <p:spPr>
          <a:xfrm>
            <a:off x="1400970" y="2544495"/>
            <a:ext cx="6874660"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0" name="Google Shape;130;p36"/>
          <p:cNvSpPr txBox="1"/>
          <p:nvPr>
            <p:ph idx="3" type="body"/>
          </p:nvPr>
        </p:nvSpPr>
        <p:spPr>
          <a:xfrm>
            <a:off x="565673" y="3256285"/>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9AC1"/>
              </a:buClr>
              <a:buSzPts val="3200"/>
              <a:buFont typeface="Arial"/>
              <a:buNone/>
              <a:defRPr b="1" i="0" sz="3200" u="none" cap="none" strike="noStrike">
                <a:solidFill>
                  <a:srgbClr val="009AC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1" name="Google Shape;131;p36"/>
          <p:cNvSpPr txBox="1"/>
          <p:nvPr>
            <p:ph idx="4" type="body"/>
          </p:nvPr>
        </p:nvSpPr>
        <p:spPr>
          <a:xfrm>
            <a:off x="1400970" y="3256285"/>
            <a:ext cx="6874660"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2" name="Google Shape;132;p36"/>
          <p:cNvSpPr txBox="1"/>
          <p:nvPr>
            <p:ph idx="5" type="body"/>
          </p:nvPr>
        </p:nvSpPr>
        <p:spPr>
          <a:xfrm>
            <a:off x="565673" y="3968072"/>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9AC1"/>
              </a:buClr>
              <a:buSzPts val="3200"/>
              <a:buFont typeface="Arial"/>
              <a:buNone/>
              <a:defRPr b="1" i="0" sz="3200" u="none" cap="none" strike="noStrike">
                <a:solidFill>
                  <a:srgbClr val="009AC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3" name="Google Shape;133;p36"/>
          <p:cNvSpPr txBox="1"/>
          <p:nvPr>
            <p:ph idx="6" type="body"/>
          </p:nvPr>
        </p:nvSpPr>
        <p:spPr>
          <a:xfrm>
            <a:off x="1400970" y="3968072"/>
            <a:ext cx="6874660"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4" name="Google Shape;134;p36"/>
          <p:cNvSpPr txBox="1"/>
          <p:nvPr>
            <p:ph idx="7" type="body"/>
          </p:nvPr>
        </p:nvSpPr>
        <p:spPr>
          <a:xfrm>
            <a:off x="565673" y="4679864"/>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9AC1"/>
              </a:buClr>
              <a:buSzPts val="3200"/>
              <a:buFont typeface="Arial"/>
              <a:buNone/>
              <a:defRPr b="1" i="0" sz="3200" u="none" cap="none" strike="noStrike">
                <a:solidFill>
                  <a:srgbClr val="009AC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5" name="Google Shape;135;p36"/>
          <p:cNvSpPr txBox="1"/>
          <p:nvPr>
            <p:ph idx="8" type="body"/>
          </p:nvPr>
        </p:nvSpPr>
        <p:spPr>
          <a:xfrm>
            <a:off x="1400970" y="4679864"/>
            <a:ext cx="6874660"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6" name="Google Shape;136;p36"/>
          <p:cNvSpPr txBox="1"/>
          <p:nvPr>
            <p:ph idx="9" type="body"/>
          </p:nvPr>
        </p:nvSpPr>
        <p:spPr>
          <a:xfrm>
            <a:off x="565673" y="5374717"/>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9AC1"/>
              </a:buClr>
              <a:buSzPts val="3200"/>
              <a:buFont typeface="Arial"/>
              <a:buNone/>
              <a:defRPr b="1" i="0" sz="3200" u="none" cap="none" strike="noStrike">
                <a:solidFill>
                  <a:srgbClr val="009AC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7" name="Google Shape;137;p36"/>
          <p:cNvSpPr txBox="1"/>
          <p:nvPr>
            <p:ph idx="13" type="body"/>
          </p:nvPr>
        </p:nvSpPr>
        <p:spPr>
          <a:xfrm>
            <a:off x="1400970" y="5374717"/>
            <a:ext cx="6874660"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8" name="Google Shape;138;p36"/>
          <p:cNvSpPr/>
          <p:nvPr/>
        </p:nvSpPr>
        <p:spPr>
          <a:xfrm>
            <a:off x="8947682" y="2543260"/>
            <a:ext cx="2531288" cy="138499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262626"/>
              </a:buClr>
              <a:buSzPts val="1050"/>
              <a:buFont typeface="Calibri"/>
              <a:buNone/>
            </a:pPr>
            <a:r>
              <a:rPr b="0" i="0" lang="en-US" sz="1050" u="none" cap="none" strike="noStrike">
                <a:solidFill>
                  <a:srgbClr val="262626"/>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2021-1-FR01-KA220-ADU-000033578</a:t>
            </a:r>
            <a:endParaRPr b="0" i="0" sz="1400" u="none" cap="none" strike="noStrike">
              <a:solidFill>
                <a:srgbClr val="000000"/>
              </a:solidFill>
              <a:latin typeface="Arial"/>
              <a:ea typeface="Arial"/>
              <a:cs typeface="Arial"/>
              <a:sym typeface="Arial"/>
            </a:endParaRPr>
          </a:p>
        </p:txBody>
      </p:sp>
      <p:sp>
        <p:nvSpPr>
          <p:cNvPr id="139" name="Google Shape;139;p36"/>
          <p:cNvSpPr/>
          <p:nvPr/>
        </p:nvSpPr>
        <p:spPr>
          <a:xfrm rot="10800000">
            <a:off x="12799" y="5622"/>
            <a:ext cx="12189954" cy="1762217"/>
          </a:xfrm>
          <a:prstGeom prst="rect">
            <a:avLst/>
          </a:prstGeom>
          <a:solidFill>
            <a:srgbClr val="7465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0" name="Google Shape;140;p36"/>
          <p:cNvSpPr txBox="1"/>
          <p:nvPr>
            <p:ph idx="14" type="body"/>
          </p:nvPr>
        </p:nvSpPr>
        <p:spPr>
          <a:xfrm>
            <a:off x="565673" y="659662"/>
            <a:ext cx="5041923" cy="72075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3600"/>
              <a:buFont typeface="Arial"/>
              <a:buNone/>
              <a:defRPr b="0" i="0" sz="36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41" name="Google Shape;141;p36"/>
          <p:cNvPicPr preferRelativeResize="0"/>
          <p:nvPr/>
        </p:nvPicPr>
        <p:blipFill rotWithShape="1">
          <a:blip r:embed="rId2">
            <a:alphaModFix amt="29000"/>
          </a:blip>
          <a:srcRect b="30922" l="65274" r="1949" t="34454"/>
          <a:stretch/>
        </p:blipFill>
        <p:spPr>
          <a:xfrm>
            <a:off x="7847426" y="0"/>
            <a:ext cx="3127569" cy="1767839"/>
          </a:xfrm>
          <a:prstGeom prst="rect">
            <a:avLst/>
          </a:prstGeom>
          <a:noFill/>
          <a:ln>
            <a:noFill/>
          </a:ln>
        </p:spPr>
      </p:pic>
      <p:sp>
        <p:nvSpPr>
          <p:cNvPr id="142" name="Google Shape;142;p36"/>
          <p:cNvSpPr/>
          <p:nvPr/>
        </p:nvSpPr>
        <p:spPr>
          <a:xfrm rot="5400000">
            <a:off x="1331471" y="926544"/>
            <a:ext cx="108000" cy="1685648"/>
          </a:xfrm>
          <a:custGeom>
            <a:rect b="b" l="l" r="r" t="t"/>
            <a:pathLst>
              <a:path extrusionOk="0" h="260044" w="30700">
                <a:moveTo>
                  <a:pt x="0" y="0"/>
                </a:moveTo>
                <a:lnTo>
                  <a:pt x="30701" y="0"/>
                </a:lnTo>
                <a:lnTo>
                  <a:pt x="30701" y="260044"/>
                </a:lnTo>
                <a:lnTo>
                  <a:pt x="0" y="260044"/>
                </a:lnTo>
                <a:close/>
              </a:path>
            </a:pathLst>
          </a:custGeom>
          <a:solidFill>
            <a:srgbClr val="009AC1"/>
          </a:solidFill>
          <a:ln cap="flat" cmpd="sng" w="9525">
            <a:solidFill>
              <a:srgbClr val="009AC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p:cSld name="Quote Slide">
    <p:spTree>
      <p:nvGrpSpPr>
        <p:cNvPr id="143" name="Shape 143"/>
        <p:cNvGrpSpPr/>
        <p:nvPr/>
      </p:nvGrpSpPr>
      <p:grpSpPr>
        <a:xfrm>
          <a:off x="0" y="0"/>
          <a:ext cx="0" cy="0"/>
          <a:chOff x="0" y="0"/>
          <a:chExt cx="0" cy="0"/>
        </a:xfrm>
      </p:grpSpPr>
      <p:sp>
        <p:nvSpPr>
          <p:cNvPr id="144" name="Google Shape;144;p37"/>
          <p:cNvSpPr/>
          <p:nvPr/>
        </p:nvSpPr>
        <p:spPr>
          <a:xfrm>
            <a:off x="4884044" y="0"/>
            <a:ext cx="6417733" cy="6858000"/>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5" name="Google Shape;145;p37"/>
          <p:cNvSpPr txBox="1"/>
          <p:nvPr>
            <p:ph idx="1" type="body"/>
          </p:nvPr>
        </p:nvSpPr>
        <p:spPr>
          <a:xfrm>
            <a:off x="6096001" y="593579"/>
            <a:ext cx="4724400" cy="5604021"/>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chemeClr val="lt1"/>
              </a:buClr>
              <a:buSzPts val="3000"/>
              <a:buFont typeface="Arial"/>
              <a:buNone/>
              <a:defRPr b="0" i="1" sz="30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46" name="Google Shape;146;p37"/>
          <p:cNvPicPr preferRelativeResize="0"/>
          <p:nvPr/>
        </p:nvPicPr>
        <p:blipFill rotWithShape="1">
          <a:blip r:embed="rId2">
            <a:alphaModFix amt="29000"/>
          </a:blip>
          <a:srcRect b="16284" l="70895" r="1948" t="1095"/>
          <a:stretch/>
        </p:blipFill>
        <p:spPr>
          <a:xfrm>
            <a:off x="4884044" y="2639356"/>
            <a:ext cx="2591268" cy="4218644"/>
          </a:xfrm>
          <a:prstGeom prst="rect">
            <a:avLst/>
          </a:prstGeom>
          <a:noFill/>
          <a:ln>
            <a:noFill/>
          </a:ln>
        </p:spPr>
      </p:pic>
      <p:sp>
        <p:nvSpPr>
          <p:cNvPr id="147" name="Google Shape;147;p37"/>
          <p:cNvSpPr/>
          <p:nvPr>
            <p:ph idx="2" type="pic"/>
          </p:nvPr>
        </p:nvSpPr>
        <p:spPr>
          <a:xfrm>
            <a:off x="414116" y="352414"/>
            <a:ext cx="5497412" cy="6099184"/>
          </a:xfrm>
          <a:prstGeom prst="rect">
            <a:avLst/>
          </a:prstGeom>
          <a:solidFill>
            <a:srgbClr val="F2F2F2"/>
          </a:solid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2" showMasterSp="0">
  <p:cSld name="Quote Slide 2">
    <p:spTree>
      <p:nvGrpSpPr>
        <p:cNvPr id="148" name="Shape 148"/>
        <p:cNvGrpSpPr/>
        <p:nvPr/>
      </p:nvGrpSpPr>
      <p:grpSpPr>
        <a:xfrm>
          <a:off x="0" y="0"/>
          <a:ext cx="0" cy="0"/>
          <a:chOff x="0" y="0"/>
          <a:chExt cx="0" cy="0"/>
        </a:xfrm>
      </p:grpSpPr>
      <p:sp>
        <p:nvSpPr>
          <p:cNvPr id="149" name="Google Shape;149;p38"/>
          <p:cNvSpPr/>
          <p:nvPr/>
        </p:nvSpPr>
        <p:spPr>
          <a:xfrm>
            <a:off x="0" y="1352385"/>
            <a:ext cx="6096000" cy="4388015"/>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0" name="Google Shape;150;p38"/>
          <p:cNvSpPr/>
          <p:nvPr>
            <p:ph idx="2" type="pic"/>
          </p:nvPr>
        </p:nvSpPr>
        <p:spPr>
          <a:xfrm>
            <a:off x="0" y="0"/>
            <a:ext cx="12192000" cy="6858000"/>
          </a:xfrm>
          <a:prstGeom prst="rect">
            <a:avLst/>
          </a:prstGeom>
          <a:solidFill>
            <a:srgbClr val="F2F2F2"/>
          </a:solidFill>
          <a:ln>
            <a:noFill/>
          </a:ln>
        </p:spPr>
      </p:sp>
      <p:pic>
        <p:nvPicPr>
          <p:cNvPr id="151" name="Google Shape;151;p38"/>
          <p:cNvPicPr preferRelativeResize="0"/>
          <p:nvPr/>
        </p:nvPicPr>
        <p:blipFill rotWithShape="1">
          <a:blip r:embed="rId2">
            <a:alphaModFix amt="29000"/>
          </a:blip>
          <a:srcRect b="16284" l="70895" r="1948" t="1095"/>
          <a:stretch/>
        </p:blipFill>
        <p:spPr>
          <a:xfrm>
            <a:off x="0" y="1521756"/>
            <a:ext cx="2591268" cy="4218644"/>
          </a:xfrm>
          <a:prstGeom prst="rect">
            <a:avLst/>
          </a:prstGeom>
          <a:noFill/>
          <a:ln>
            <a:noFill/>
          </a:ln>
        </p:spPr>
      </p:pic>
      <p:sp>
        <p:nvSpPr>
          <p:cNvPr id="152" name="Google Shape;152;p38"/>
          <p:cNvSpPr txBox="1"/>
          <p:nvPr>
            <p:ph idx="1" type="body"/>
          </p:nvPr>
        </p:nvSpPr>
        <p:spPr>
          <a:xfrm>
            <a:off x="427670" y="1747126"/>
            <a:ext cx="5126463" cy="3565651"/>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chemeClr val="lt1"/>
              </a:buClr>
              <a:buSzPts val="3000"/>
              <a:buFont typeface="Arial"/>
              <a:buNone/>
              <a:defRPr b="0" i="1" sz="30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2">
  <p:cSld name="Text Slide 2">
    <p:spTree>
      <p:nvGrpSpPr>
        <p:cNvPr id="153" name="Shape 153"/>
        <p:cNvGrpSpPr/>
        <p:nvPr/>
      </p:nvGrpSpPr>
      <p:grpSpPr>
        <a:xfrm>
          <a:off x="0" y="0"/>
          <a:ext cx="0" cy="0"/>
          <a:chOff x="0" y="0"/>
          <a:chExt cx="0" cy="0"/>
        </a:xfrm>
      </p:grpSpPr>
      <p:sp>
        <p:nvSpPr>
          <p:cNvPr id="154" name="Google Shape;154;p39"/>
          <p:cNvSpPr txBox="1"/>
          <p:nvPr>
            <p:ph idx="1" type="body"/>
          </p:nvPr>
        </p:nvSpPr>
        <p:spPr>
          <a:xfrm>
            <a:off x="1553583" y="1623405"/>
            <a:ext cx="9778140" cy="489592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400"/>
              <a:buFont typeface="Arial"/>
              <a:buNone/>
              <a:defRPr b="0" i="0" sz="2400" u="none" cap="none" strike="noStrike">
                <a:solidFill>
                  <a:srgbClr val="262626"/>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5" name="Google Shape;155;p39"/>
          <p:cNvSpPr txBox="1"/>
          <p:nvPr>
            <p:ph idx="2" type="body"/>
          </p:nvPr>
        </p:nvSpPr>
        <p:spPr>
          <a:xfrm>
            <a:off x="1503336" y="604434"/>
            <a:ext cx="9886397" cy="101897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9AC1"/>
              </a:buClr>
              <a:buSzPts val="3600"/>
              <a:buFont typeface="Arial"/>
              <a:buNone/>
              <a:defRPr b="1" i="0" sz="3600" u="none" cap="none" strike="noStrike">
                <a:solidFill>
                  <a:srgbClr val="009AC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6" name="Google Shape;156;p39"/>
          <p:cNvSpPr/>
          <p:nvPr/>
        </p:nvSpPr>
        <p:spPr>
          <a:xfrm>
            <a:off x="12192000" y="-287867"/>
            <a:ext cx="1185333" cy="7145867"/>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 showMasterSp="0">
  <p:cSld name="Divider ">
    <p:spTree>
      <p:nvGrpSpPr>
        <p:cNvPr id="157" name="Shape 157"/>
        <p:cNvGrpSpPr/>
        <p:nvPr/>
      </p:nvGrpSpPr>
      <p:grpSpPr>
        <a:xfrm>
          <a:off x="0" y="0"/>
          <a:ext cx="0" cy="0"/>
          <a:chOff x="0" y="0"/>
          <a:chExt cx="0" cy="0"/>
        </a:xfrm>
      </p:grpSpPr>
      <p:sp>
        <p:nvSpPr>
          <p:cNvPr id="158" name="Google Shape;158;p40"/>
          <p:cNvSpPr/>
          <p:nvPr/>
        </p:nvSpPr>
        <p:spPr>
          <a:xfrm>
            <a:off x="3776133" y="644599"/>
            <a:ext cx="8415867" cy="5509455"/>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9" name="Google Shape;159;p40"/>
          <p:cNvSpPr/>
          <p:nvPr/>
        </p:nvSpPr>
        <p:spPr>
          <a:xfrm>
            <a:off x="23805" y="9076427"/>
            <a:ext cx="7535870" cy="161538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0" name="Google Shape;160;p40"/>
          <p:cNvSpPr txBox="1"/>
          <p:nvPr>
            <p:ph idx="1" type="body"/>
          </p:nvPr>
        </p:nvSpPr>
        <p:spPr>
          <a:xfrm>
            <a:off x="5297322" y="2639356"/>
            <a:ext cx="6484268" cy="2253043"/>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lt1"/>
              </a:buClr>
              <a:buSzPts val="4800"/>
              <a:buFont typeface="Arial"/>
              <a:buNone/>
              <a:defRPr b="0" i="0" sz="4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1" name="Google Shape;161;p40"/>
          <p:cNvSpPr txBox="1"/>
          <p:nvPr>
            <p:ph idx="2" type="body"/>
          </p:nvPr>
        </p:nvSpPr>
        <p:spPr>
          <a:xfrm>
            <a:off x="891654" y="1020928"/>
            <a:ext cx="2066906" cy="58222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9AC1"/>
              </a:buClr>
              <a:buSzPts val="13000"/>
              <a:buFont typeface="Arial"/>
              <a:buNone/>
              <a:defRPr b="0" i="0" sz="13000" u="none" cap="none" strike="noStrike">
                <a:solidFill>
                  <a:srgbClr val="009AC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2" name="Google Shape;162;p40"/>
          <p:cNvSpPr/>
          <p:nvPr/>
        </p:nvSpPr>
        <p:spPr>
          <a:xfrm>
            <a:off x="0" y="2892987"/>
            <a:ext cx="5040000" cy="72000"/>
          </a:xfrm>
          <a:custGeom>
            <a:rect b="b" l="l" r="r" t="t"/>
            <a:pathLst>
              <a:path extrusionOk="0" h="71215" w="2963330">
                <a:moveTo>
                  <a:pt x="0" y="0"/>
                </a:moveTo>
                <a:lnTo>
                  <a:pt x="2963330" y="0"/>
                </a:lnTo>
                <a:cubicBezTo>
                  <a:pt x="2963330" y="23739"/>
                  <a:pt x="2963330" y="47477"/>
                  <a:pt x="2963330" y="71215"/>
                </a:cubicBezTo>
                <a:lnTo>
                  <a:pt x="0" y="71215"/>
                </a:lnTo>
                <a:lnTo>
                  <a:pt x="0" y="0"/>
                </a:lnTo>
                <a:close/>
              </a:path>
            </a:pathLst>
          </a:custGeom>
          <a:solidFill>
            <a:srgbClr val="009AC1"/>
          </a:solidFill>
          <a:ln cap="flat" cmpd="sng" w="9525">
            <a:solidFill>
              <a:srgbClr val="009AC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163" name="Google Shape;163;p40"/>
          <p:cNvPicPr preferRelativeResize="0"/>
          <p:nvPr/>
        </p:nvPicPr>
        <p:blipFill rotWithShape="1">
          <a:blip r:embed="rId2">
            <a:alphaModFix amt="29000"/>
          </a:blip>
          <a:srcRect b="20547" l="65356" r="5409" t="-9677"/>
          <a:stretch/>
        </p:blipFill>
        <p:spPr>
          <a:xfrm>
            <a:off x="9402416" y="1603149"/>
            <a:ext cx="2789583" cy="455090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ptop Slide">
  <p:cSld name="Laptop Slide">
    <p:spTree>
      <p:nvGrpSpPr>
        <p:cNvPr id="164" name="Shape 164"/>
        <p:cNvGrpSpPr/>
        <p:nvPr/>
      </p:nvGrpSpPr>
      <p:grpSpPr>
        <a:xfrm>
          <a:off x="0" y="0"/>
          <a:ext cx="0" cy="0"/>
          <a:chOff x="0" y="0"/>
          <a:chExt cx="0" cy="0"/>
        </a:xfrm>
      </p:grpSpPr>
      <p:sp>
        <p:nvSpPr>
          <p:cNvPr id="165" name="Google Shape;165;p41"/>
          <p:cNvSpPr/>
          <p:nvPr/>
        </p:nvSpPr>
        <p:spPr>
          <a:xfrm>
            <a:off x="3058634" y="1"/>
            <a:ext cx="8439100" cy="6858000"/>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6" name="Google Shape;166;p41"/>
          <p:cNvSpPr txBox="1"/>
          <p:nvPr>
            <p:ph idx="1" type="body"/>
          </p:nvPr>
        </p:nvSpPr>
        <p:spPr>
          <a:xfrm>
            <a:off x="5943600" y="2076098"/>
            <a:ext cx="4867011" cy="39131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7" name="Google Shape;167;p41"/>
          <p:cNvSpPr txBox="1"/>
          <p:nvPr>
            <p:ph idx="2" type="body"/>
          </p:nvPr>
        </p:nvSpPr>
        <p:spPr>
          <a:xfrm>
            <a:off x="5943601" y="647039"/>
            <a:ext cx="4990998" cy="99265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B6E6"/>
              </a:buClr>
              <a:buSzPts val="3600"/>
              <a:buFont typeface="Arial"/>
              <a:buNone/>
              <a:defRPr b="1" i="0" sz="3600" u="none" cap="none" strike="noStrike">
                <a:solidFill>
                  <a:srgbClr val="00B6E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68" name="Google Shape;168;p41"/>
          <p:cNvPicPr preferRelativeResize="0"/>
          <p:nvPr/>
        </p:nvPicPr>
        <p:blipFill rotWithShape="1">
          <a:blip r:embed="rId2">
            <a:alphaModFix amt="29000"/>
          </a:blip>
          <a:srcRect b="20547" l="65356" r="-2729" t="-54862"/>
          <a:stretch/>
        </p:blipFill>
        <p:spPr>
          <a:xfrm>
            <a:off x="2993628" y="0"/>
            <a:ext cx="3566198" cy="6857999"/>
          </a:xfrm>
          <a:prstGeom prst="rect">
            <a:avLst/>
          </a:prstGeom>
          <a:noFill/>
          <a:ln>
            <a:noFill/>
          </a:ln>
        </p:spPr>
      </p:pic>
      <p:pic>
        <p:nvPicPr>
          <p:cNvPr id="169" name="Google Shape;169;p41"/>
          <p:cNvPicPr preferRelativeResize="0"/>
          <p:nvPr/>
        </p:nvPicPr>
        <p:blipFill rotWithShape="1">
          <a:blip r:embed="rId3">
            <a:alphaModFix/>
          </a:blip>
          <a:srcRect b="11083" l="-18315" r="29196" t="15976"/>
          <a:stretch/>
        </p:blipFill>
        <p:spPr>
          <a:xfrm flipH="1">
            <a:off x="0" y="1333922"/>
            <a:ext cx="8439100" cy="5375657"/>
          </a:xfrm>
          <a:prstGeom prst="rect">
            <a:avLst/>
          </a:prstGeom>
          <a:noFill/>
          <a:ln>
            <a:noFill/>
          </a:ln>
        </p:spPr>
      </p:pic>
      <p:sp>
        <p:nvSpPr>
          <p:cNvPr id="170" name="Google Shape;170;p41"/>
          <p:cNvSpPr/>
          <p:nvPr>
            <p:ph idx="3" type="pic"/>
          </p:nvPr>
        </p:nvSpPr>
        <p:spPr>
          <a:xfrm>
            <a:off x="0" y="1561018"/>
            <a:ext cx="5130800" cy="3913188"/>
          </a:xfrm>
          <a:prstGeom prst="rect">
            <a:avLst/>
          </a:prstGeom>
          <a:solidFill>
            <a:srgbClr val="D8D8D8"/>
          </a:solid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 Point x3 slide with photo">
  <p:cSld name="Bullet Point x3 slide with photo">
    <p:spTree>
      <p:nvGrpSpPr>
        <p:cNvPr id="23" name="Shape 23"/>
        <p:cNvGrpSpPr/>
        <p:nvPr/>
      </p:nvGrpSpPr>
      <p:grpSpPr>
        <a:xfrm>
          <a:off x="0" y="0"/>
          <a:ext cx="0" cy="0"/>
          <a:chOff x="0" y="0"/>
          <a:chExt cx="0" cy="0"/>
        </a:xfrm>
      </p:grpSpPr>
      <p:sp>
        <p:nvSpPr>
          <p:cNvPr id="24" name="Google Shape;24;p27"/>
          <p:cNvSpPr/>
          <p:nvPr/>
        </p:nvSpPr>
        <p:spPr>
          <a:xfrm>
            <a:off x="-110112" y="-776"/>
            <a:ext cx="4885857" cy="6858776"/>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5" name="Google Shape;25;p27"/>
          <p:cNvSpPr txBox="1"/>
          <p:nvPr>
            <p:ph idx="1" type="body"/>
          </p:nvPr>
        </p:nvSpPr>
        <p:spPr>
          <a:xfrm>
            <a:off x="4912293" y="846903"/>
            <a:ext cx="6562677" cy="339415"/>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009AC1"/>
              </a:buClr>
              <a:buSzPts val="2400"/>
              <a:buFont typeface="Arial"/>
              <a:buNone/>
              <a:defRPr b="1" i="0" sz="2400" u="none" cap="none" strike="noStrike">
                <a:solidFill>
                  <a:srgbClr val="009AC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 name="Google Shape;26;p27"/>
          <p:cNvSpPr txBox="1"/>
          <p:nvPr>
            <p:ph idx="2" type="body"/>
          </p:nvPr>
        </p:nvSpPr>
        <p:spPr>
          <a:xfrm>
            <a:off x="4912294" y="1345616"/>
            <a:ext cx="6553234" cy="999383"/>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7" name="Google Shape;27;p27"/>
          <p:cNvSpPr txBox="1"/>
          <p:nvPr>
            <p:ph idx="3" type="body"/>
          </p:nvPr>
        </p:nvSpPr>
        <p:spPr>
          <a:xfrm>
            <a:off x="3431555" y="986640"/>
            <a:ext cx="1096215" cy="955625"/>
          </a:xfrm>
          <a:prstGeom prst="rect">
            <a:avLst/>
          </a:prstGeom>
          <a:noFill/>
          <a:ln>
            <a:noFill/>
          </a:ln>
        </p:spPr>
        <p:txBody>
          <a:bodyPr anchorCtr="0" anchor="ctr" bIns="45700" lIns="91425" spcFirstLastPara="1" rIns="91425" wrap="square" tIns="45700">
            <a:noAutofit/>
          </a:bodyPr>
          <a:lstStyle>
            <a:lvl1pPr indent="-228600" lvl="0" marL="457200" marR="0" rtl="0" algn="r">
              <a:lnSpc>
                <a:spcPct val="130000"/>
              </a:lnSpc>
              <a:spcBef>
                <a:spcPts val="1000"/>
              </a:spcBef>
              <a:spcAft>
                <a:spcPts val="0"/>
              </a:spcAft>
              <a:buClr>
                <a:schemeClr val="lt1"/>
              </a:buClr>
              <a:buSzPts val="5400"/>
              <a:buFont typeface="Arial"/>
              <a:buNone/>
              <a:defRPr b="0" i="0" sz="54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 name="Google Shape;28;p27"/>
          <p:cNvSpPr/>
          <p:nvPr>
            <p:ph idx="4" type="pic"/>
          </p:nvPr>
        </p:nvSpPr>
        <p:spPr>
          <a:xfrm>
            <a:off x="-126342" y="0"/>
            <a:ext cx="3669321" cy="6858000"/>
          </a:xfrm>
          <a:prstGeom prst="rect">
            <a:avLst/>
          </a:prstGeom>
          <a:solidFill>
            <a:srgbClr val="D8D8D8"/>
          </a:solidFill>
          <a:ln>
            <a:noFill/>
          </a:ln>
        </p:spPr>
      </p:sp>
      <p:sp>
        <p:nvSpPr>
          <p:cNvPr id="29" name="Google Shape;29;p27"/>
          <p:cNvSpPr txBox="1"/>
          <p:nvPr>
            <p:ph idx="5" type="body"/>
          </p:nvPr>
        </p:nvSpPr>
        <p:spPr>
          <a:xfrm>
            <a:off x="4912292" y="2770036"/>
            <a:ext cx="6562677" cy="339415"/>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009AC1"/>
              </a:buClr>
              <a:buSzPts val="2400"/>
              <a:buFont typeface="Arial"/>
              <a:buNone/>
              <a:defRPr b="1" i="0" sz="2400" u="none" cap="none" strike="noStrike">
                <a:solidFill>
                  <a:srgbClr val="009AC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0" name="Google Shape;30;p27"/>
          <p:cNvSpPr txBox="1"/>
          <p:nvPr>
            <p:ph idx="6" type="body"/>
          </p:nvPr>
        </p:nvSpPr>
        <p:spPr>
          <a:xfrm>
            <a:off x="4912293" y="3268749"/>
            <a:ext cx="6553234" cy="999383"/>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1" name="Google Shape;31;p27"/>
          <p:cNvSpPr txBox="1"/>
          <p:nvPr>
            <p:ph idx="7" type="body"/>
          </p:nvPr>
        </p:nvSpPr>
        <p:spPr>
          <a:xfrm>
            <a:off x="3431554" y="2940769"/>
            <a:ext cx="1096215" cy="955625"/>
          </a:xfrm>
          <a:prstGeom prst="rect">
            <a:avLst/>
          </a:prstGeom>
          <a:noFill/>
          <a:ln>
            <a:noFill/>
          </a:ln>
        </p:spPr>
        <p:txBody>
          <a:bodyPr anchorCtr="0" anchor="ctr" bIns="45700" lIns="91425" spcFirstLastPara="1" rIns="91425" wrap="square" tIns="45700">
            <a:noAutofit/>
          </a:bodyPr>
          <a:lstStyle>
            <a:lvl1pPr indent="-228600" lvl="0" marL="457200" marR="0" rtl="0" algn="r">
              <a:lnSpc>
                <a:spcPct val="130000"/>
              </a:lnSpc>
              <a:spcBef>
                <a:spcPts val="1000"/>
              </a:spcBef>
              <a:spcAft>
                <a:spcPts val="0"/>
              </a:spcAft>
              <a:buClr>
                <a:schemeClr val="lt1"/>
              </a:buClr>
              <a:buSzPts val="5400"/>
              <a:buFont typeface="Arial"/>
              <a:buNone/>
              <a:defRPr b="0" i="0" sz="54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 name="Google Shape;32;p27"/>
          <p:cNvSpPr txBox="1"/>
          <p:nvPr>
            <p:ph idx="8" type="body"/>
          </p:nvPr>
        </p:nvSpPr>
        <p:spPr>
          <a:xfrm>
            <a:off x="4927790" y="4633833"/>
            <a:ext cx="6562677" cy="339415"/>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009AC1"/>
              </a:buClr>
              <a:buSzPts val="2400"/>
              <a:buFont typeface="Arial"/>
              <a:buNone/>
              <a:defRPr b="1" i="0" sz="2400" u="none" cap="none" strike="noStrike">
                <a:solidFill>
                  <a:srgbClr val="009AC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 name="Google Shape;33;p27"/>
          <p:cNvSpPr txBox="1"/>
          <p:nvPr>
            <p:ph idx="9" type="body"/>
          </p:nvPr>
        </p:nvSpPr>
        <p:spPr>
          <a:xfrm>
            <a:off x="4927791" y="5132546"/>
            <a:ext cx="6553234" cy="999383"/>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4" name="Google Shape;34;p27"/>
          <p:cNvSpPr txBox="1"/>
          <p:nvPr>
            <p:ph idx="13" type="body"/>
          </p:nvPr>
        </p:nvSpPr>
        <p:spPr>
          <a:xfrm>
            <a:off x="3447052" y="4804566"/>
            <a:ext cx="1096215" cy="955625"/>
          </a:xfrm>
          <a:prstGeom prst="rect">
            <a:avLst/>
          </a:prstGeom>
          <a:noFill/>
          <a:ln>
            <a:noFill/>
          </a:ln>
        </p:spPr>
        <p:txBody>
          <a:bodyPr anchorCtr="0" anchor="ctr" bIns="45700" lIns="91425" spcFirstLastPara="1" rIns="91425" wrap="square" tIns="45700">
            <a:noAutofit/>
          </a:bodyPr>
          <a:lstStyle>
            <a:lvl1pPr indent="-228600" lvl="0" marL="457200" marR="0" rtl="0" algn="r">
              <a:lnSpc>
                <a:spcPct val="130000"/>
              </a:lnSpc>
              <a:spcBef>
                <a:spcPts val="1000"/>
              </a:spcBef>
              <a:spcAft>
                <a:spcPts val="0"/>
              </a:spcAft>
              <a:buClr>
                <a:schemeClr val="lt1"/>
              </a:buClr>
              <a:buSzPts val="5400"/>
              <a:buFont typeface="Arial"/>
              <a:buNone/>
              <a:defRPr b="0" i="0" sz="54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35" name="Google Shape;35;p27"/>
          <p:cNvGrpSpPr/>
          <p:nvPr/>
        </p:nvGrpSpPr>
        <p:grpSpPr>
          <a:xfrm>
            <a:off x="4054159" y="721803"/>
            <a:ext cx="7578908" cy="5461417"/>
            <a:chOff x="4054159" y="721803"/>
            <a:chExt cx="7578908" cy="5461417"/>
          </a:xfrm>
        </p:grpSpPr>
        <p:grpSp>
          <p:nvGrpSpPr>
            <p:cNvPr id="36" name="Google Shape;36;p27"/>
            <p:cNvGrpSpPr/>
            <p:nvPr/>
          </p:nvGrpSpPr>
          <p:grpSpPr>
            <a:xfrm>
              <a:off x="4054161" y="721803"/>
              <a:ext cx="7547911" cy="1674487"/>
              <a:chOff x="4061909" y="1565906"/>
              <a:chExt cx="7547911" cy="1882781"/>
            </a:xfrm>
          </p:grpSpPr>
          <p:cxnSp>
            <p:nvCxnSpPr>
              <p:cNvPr id="37" name="Google Shape;37;p27"/>
              <p:cNvCxnSpPr/>
              <p:nvPr/>
            </p:nvCxnSpPr>
            <p:spPr>
              <a:xfrm>
                <a:off x="11609820" y="1582845"/>
                <a:ext cx="0" cy="1865842"/>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38" name="Google Shape;38;p27"/>
              <p:cNvCxnSpPr/>
              <p:nvPr/>
            </p:nvCxnSpPr>
            <p:spPr>
              <a:xfrm>
                <a:off x="4061909" y="1577903"/>
                <a:ext cx="7547911" cy="0"/>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39" name="Google Shape;39;p27"/>
              <p:cNvCxnSpPr/>
              <p:nvPr/>
            </p:nvCxnSpPr>
            <p:spPr>
              <a:xfrm>
                <a:off x="4061909" y="1565906"/>
                <a:ext cx="0" cy="445260"/>
              </a:xfrm>
              <a:prstGeom prst="straightConnector1">
                <a:avLst/>
              </a:prstGeom>
              <a:solidFill>
                <a:srgbClr val="0AA3A4"/>
              </a:solidFill>
              <a:ln cap="flat" cmpd="sng" w="28575">
                <a:solidFill>
                  <a:srgbClr val="009AC1"/>
                </a:solidFill>
                <a:prstDash val="solid"/>
                <a:miter lim="800000"/>
                <a:headEnd len="sm" w="sm" type="none"/>
                <a:tailEnd len="sm" w="sm" type="none"/>
              </a:ln>
            </p:spPr>
          </p:cxnSp>
        </p:grpSp>
        <p:cxnSp>
          <p:nvCxnSpPr>
            <p:cNvPr id="40" name="Google Shape;40;p27"/>
            <p:cNvCxnSpPr/>
            <p:nvPr/>
          </p:nvCxnSpPr>
          <p:spPr>
            <a:xfrm>
              <a:off x="4054160" y="2000290"/>
              <a:ext cx="0" cy="396000"/>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41" name="Google Shape;41;p27"/>
            <p:cNvCxnSpPr/>
            <p:nvPr/>
          </p:nvCxnSpPr>
          <p:spPr>
            <a:xfrm>
              <a:off x="4069659" y="2388245"/>
              <a:ext cx="7547911" cy="0"/>
            </a:xfrm>
            <a:prstGeom prst="straightConnector1">
              <a:avLst/>
            </a:prstGeom>
            <a:solidFill>
              <a:srgbClr val="0AA3A4"/>
            </a:solidFill>
            <a:ln cap="flat" cmpd="sng" w="28575">
              <a:solidFill>
                <a:srgbClr val="009AC1"/>
              </a:solidFill>
              <a:prstDash val="solid"/>
              <a:miter lim="800000"/>
              <a:headEnd len="sm" w="sm" type="none"/>
              <a:tailEnd len="sm" w="sm" type="none"/>
            </a:ln>
          </p:spPr>
        </p:cxnSp>
        <p:grpSp>
          <p:nvGrpSpPr>
            <p:cNvPr id="42" name="Google Shape;42;p27"/>
            <p:cNvGrpSpPr/>
            <p:nvPr/>
          </p:nvGrpSpPr>
          <p:grpSpPr>
            <a:xfrm>
              <a:off x="4054160" y="2644936"/>
              <a:ext cx="7547911" cy="1674487"/>
              <a:chOff x="4061909" y="1565906"/>
              <a:chExt cx="7547911" cy="1882781"/>
            </a:xfrm>
          </p:grpSpPr>
          <p:cxnSp>
            <p:nvCxnSpPr>
              <p:cNvPr id="43" name="Google Shape;43;p27"/>
              <p:cNvCxnSpPr/>
              <p:nvPr/>
            </p:nvCxnSpPr>
            <p:spPr>
              <a:xfrm>
                <a:off x="11609820" y="1582845"/>
                <a:ext cx="0" cy="1865842"/>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44" name="Google Shape;44;p27"/>
              <p:cNvCxnSpPr/>
              <p:nvPr/>
            </p:nvCxnSpPr>
            <p:spPr>
              <a:xfrm>
                <a:off x="4061909" y="1577903"/>
                <a:ext cx="7547911" cy="0"/>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45" name="Google Shape;45;p27"/>
              <p:cNvCxnSpPr/>
              <p:nvPr/>
            </p:nvCxnSpPr>
            <p:spPr>
              <a:xfrm>
                <a:off x="4061909" y="1565906"/>
                <a:ext cx="0" cy="445260"/>
              </a:xfrm>
              <a:prstGeom prst="straightConnector1">
                <a:avLst/>
              </a:prstGeom>
              <a:solidFill>
                <a:srgbClr val="0AA3A4"/>
              </a:solidFill>
              <a:ln cap="flat" cmpd="sng" w="28575">
                <a:solidFill>
                  <a:srgbClr val="009AC1"/>
                </a:solidFill>
                <a:prstDash val="solid"/>
                <a:miter lim="800000"/>
                <a:headEnd len="sm" w="sm" type="none"/>
                <a:tailEnd len="sm" w="sm" type="none"/>
              </a:ln>
            </p:spPr>
          </p:cxnSp>
        </p:grpSp>
        <p:cxnSp>
          <p:nvCxnSpPr>
            <p:cNvPr id="46" name="Google Shape;46;p27"/>
            <p:cNvCxnSpPr/>
            <p:nvPr/>
          </p:nvCxnSpPr>
          <p:spPr>
            <a:xfrm>
              <a:off x="4054159" y="3923423"/>
              <a:ext cx="0" cy="396000"/>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47" name="Google Shape;47;p27"/>
            <p:cNvCxnSpPr/>
            <p:nvPr/>
          </p:nvCxnSpPr>
          <p:spPr>
            <a:xfrm>
              <a:off x="4069658" y="4311378"/>
              <a:ext cx="7547911" cy="0"/>
            </a:xfrm>
            <a:prstGeom prst="straightConnector1">
              <a:avLst/>
            </a:prstGeom>
            <a:solidFill>
              <a:srgbClr val="0AA3A4"/>
            </a:solidFill>
            <a:ln cap="flat" cmpd="sng" w="28575">
              <a:solidFill>
                <a:srgbClr val="009AC1"/>
              </a:solidFill>
              <a:prstDash val="solid"/>
              <a:miter lim="800000"/>
              <a:headEnd len="sm" w="sm" type="none"/>
              <a:tailEnd len="sm" w="sm" type="none"/>
            </a:ln>
          </p:spPr>
        </p:cxnSp>
        <p:grpSp>
          <p:nvGrpSpPr>
            <p:cNvPr id="48" name="Google Shape;48;p27"/>
            <p:cNvGrpSpPr/>
            <p:nvPr/>
          </p:nvGrpSpPr>
          <p:grpSpPr>
            <a:xfrm>
              <a:off x="4069658" y="4508733"/>
              <a:ext cx="7547911" cy="1674487"/>
              <a:chOff x="4061909" y="1565906"/>
              <a:chExt cx="7547911" cy="1882781"/>
            </a:xfrm>
          </p:grpSpPr>
          <p:cxnSp>
            <p:nvCxnSpPr>
              <p:cNvPr id="49" name="Google Shape;49;p27"/>
              <p:cNvCxnSpPr/>
              <p:nvPr/>
            </p:nvCxnSpPr>
            <p:spPr>
              <a:xfrm>
                <a:off x="11609820" y="1582845"/>
                <a:ext cx="0" cy="1865842"/>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50" name="Google Shape;50;p27"/>
              <p:cNvCxnSpPr/>
              <p:nvPr/>
            </p:nvCxnSpPr>
            <p:spPr>
              <a:xfrm>
                <a:off x="4061909" y="1577903"/>
                <a:ext cx="7547911" cy="0"/>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51" name="Google Shape;51;p27"/>
              <p:cNvCxnSpPr/>
              <p:nvPr/>
            </p:nvCxnSpPr>
            <p:spPr>
              <a:xfrm>
                <a:off x="4061909" y="1565906"/>
                <a:ext cx="0" cy="445260"/>
              </a:xfrm>
              <a:prstGeom prst="straightConnector1">
                <a:avLst/>
              </a:prstGeom>
              <a:solidFill>
                <a:srgbClr val="0AA3A4"/>
              </a:solidFill>
              <a:ln cap="flat" cmpd="sng" w="28575">
                <a:solidFill>
                  <a:srgbClr val="009AC1"/>
                </a:solidFill>
                <a:prstDash val="solid"/>
                <a:miter lim="800000"/>
                <a:headEnd len="sm" w="sm" type="none"/>
                <a:tailEnd len="sm" w="sm" type="none"/>
              </a:ln>
            </p:spPr>
          </p:cxnSp>
        </p:grpSp>
        <p:cxnSp>
          <p:nvCxnSpPr>
            <p:cNvPr id="52" name="Google Shape;52;p27"/>
            <p:cNvCxnSpPr/>
            <p:nvPr/>
          </p:nvCxnSpPr>
          <p:spPr>
            <a:xfrm>
              <a:off x="4069657" y="5787220"/>
              <a:ext cx="0" cy="396000"/>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53" name="Google Shape;53;p27"/>
            <p:cNvCxnSpPr/>
            <p:nvPr/>
          </p:nvCxnSpPr>
          <p:spPr>
            <a:xfrm>
              <a:off x="4085156" y="6175175"/>
              <a:ext cx="7547911" cy="0"/>
            </a:xfrm>
            <a:prstGeom prst="straightConnector1">
              <a:avLst/>
            </a:prstGeom>
            <a:solidFill>
              <a:srgbClr val="0AA3A4"/>
            </a:solidFill>
            <a:ln cap="flat" cmpd="sng" w="28575">
              <a:solidFill>
                <a:srgbClr val="009AC1"/>
              </a:solidFill>
              <a:prstDash val="solid"/>
              <a:miter lim="800000"/>
              <a:headEnd len="sm" w="sm" type="none"/>
              <a:tailEnd len="sm" w="sm" type="none"/>
            </a:ln>
          </p:spPr>
        </p:cxn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Slide">
  <p:cSld name="Photo Slide">
    <p:spTree>
      <p:nvGrpSpPr>
        <p:cNvPr id="54" name="Shape 54"/>
        <p:cNvGrpSpPr/>
        <p:nvPr/>
      </p:nvGrpSpPr>
      <p:grpSpPr>
        <a:xfrm>
          <a:off x="0" y="0"/>
          <a:ext cx="0" cy="0"/>
          <a:chOff x="0" y="0"/>
          <a:chExt cx="0" cy="0"/>
        </a:xfrm>
      </p:grpSpPr>
      <p:sp>
        <p:nvSpPr>
          <p:cNvPr id="55" name="Google Shape;55;p28"/>
          <p:cNvSpPr/>
          <p:nvPr/>
        </p:nvSpPr>
        <p:spPr>
          <a:xfrm>
            <a:off x="0" y="0"/>
            <a:ext cx="6417733" cy="6858000"/>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6" name="Google Shape;56;p28"/>
          <p:cNvSpPr/>
          <p:nvPr>
            <p:ph idx="2" type="pic"/>
          </p:nvPr>
        </p:nvSpPr>
        <p:spPr>
          <a:xfrm>
            <a:off x="5888002" y="439730"/>
            <a:ext cx="5660531" cy="6045736"/>
          </a:xfrm>
          <a:prstGeom prst="rect">
            <a:avLst/>
          </a:prstGeom>
          <a:solidFill>
            <a:srgbClr val="F2F2F2"/>
          </a:solidFill>
          <a:ln>
            <a:noFill/>
          </a:ln>
        </p:spPr>
      </p:sp>
      <p:pic>
        <p:nvPicPr>
          <p:cNvPr id="57" name="Google Shape;57;p28"/>
          <p:cNvPicPr preferRelativeResize="0"/>
          <p:nvPr/>
        </p:nvPicPr>
        <p:blipFill rotWithShape="1">
          <a:blip r:embed="rId2">
            <a:alphaModFix amt="29000"/>
          </a:blip>
          <a:srcRect b="17435" l="75767" r="-2923" t="-56"/>
          <a:stretch/>
        </p:blipFill>
        <p:spPr>
          <a:xfrm>
            <a:off x="0" y="2639356"/>
            <a:ext cx="2591268" cy="4218644"/>
          </a:xfrm>
          <a:prstGeom prst="rect">
            <a:avLst/>
          </a:prstGeom>
          <a:noFill/>
          <a:ln>
            <a:noFill/>
          </a:ln>
        </p:spPr>
      </p:pic>
      <p:sp>
        <p:nvSpPr>
          <p:cNvPr id="58" name="Google Shape;58;p28"/>
          <p:cNvSpPr txBox="1"/>
          <p:nvPr>
            <p:ph idx="1" type="body"/>
          </p:nvPr>
        </p:nvSpPr>
        <p:spPr>
          <a:xfrm>
            <a:off x="898358" y="2107770"/>
            <a:ext cx="4639192" cy="437769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 name="Google Shape;59;p28"/>
          <p:cNvSpPr txBox="1"/>
          <p:nvPr>
            <p:ph idx="3" type="body"/>
          </p:nvPr>
        </p:nvSpPr>
        <p:spPr>
          <a:xfrm>
            <a:off x="898358" y="890242"/>
            <a:ext cx="4757375" cy="99265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B6E6"/>
              </a:buClr>
              <a:buSzPts val="3600"/>
              <a:buFont typeface="Arial"/>
              <a:buNone/>
              <a:defRPr b="1" i="0" sz="3600" u="none" cap="none" strike="noStrike">
                <a:solidFill>
                  <a:srgbClr val="00B6E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Photo Slide">
  <p:cSld name="2_Photo Slide">
    <p:spTree>
      <p:nvGrpSpPr>
        <p:cNvPr id="60" name="Shape 60"/>
        <p:cNvGrpSpPr/>
        <p:nvPr/>
      </p:nvGrpSpPr>
      <p:grpSpPr>
        <a:xfrm>
          <a:off x="0" y="0"/>
          <a:ext cx="0" cy="0"/>
          <a:chOff x="0" y="0"/>
          <a:chExt cx="0" cy="0"/>
        </a:xfrm>
      </p:grpSpPr>
      <p:sp>
        <p:nvSpPr>
          <p:cNvPr id="61" name="Google Shape;61;p29"/>
          <p:cNvSpPr/>
          <p:nvPr/>
        </p:nvSpPr>
        <p:spPr>
          <a:xfrm>
            <a:off x="5761460" y="0"/>
            <a:ext cx="6417733" cy="6858000"/>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2" name="Google Shape;62;p29"/>
          <p:cNvSpPr/>
          <p:nvPr>
            <p:ph idx="2" type="pic"/>
          </p:nvPr>
        </p:nvSpPr>
        <p:spPr>
          <a:xfrm>
            <a:off x="435469" y="406132"/>
            <a:ext cx="5660531" cy="6045736"/>
          </a:xfrm>
          <a:prstGeom prst="rect">
            <a:avLst/>
          </a:prstGeom>
          <a:solidFill>
            <a:srgbClr val="F2F2F2"/>
          </a:solidFill>
          <a:ln>
            <a:noFill/>
          </a:ln>
        </p:spPr>
      </p:sp>
      <p:pic>
        <p:nvPicPr>
          <p:cNvPr id="63" name="Google Shape;63;p29"/>
          <p:cNvPicPr preferRelativeResize="0"/>
          <p:nvPr/>
        </p:nvPicPr>
        <p:blipFill rotWithShape="1">
          <a:blip r:embed="rId2">
            <a:alphaModFix amt="29000"/>
          </a:blip>
          <a:srcRect b="17435" l="75767" r="-2923" t="-56"/>
          <a:stretch/>
        </p:blipFill>
        <p:spPr>
          <a:xfrm>
            <a:off x="9998008" y="2559843"/>
            <a:ext cx="2591268" cy="4218644"/>
          </a:xfrm>
          <a:prstGeom prst="rect">
            <a:avLst/>
          </a:prstGeom>
          <a:noFill/>
          <a:ln>
            <a:noFill/>
          </a:ln>
        </p:spPr>
      </p:pic>
      <p:sp>
        <p:nvSpPr>
          <p:cNvPr id="64" name="Google Shape;64;p29"/>
          <p:cNvSpPr txBox="1"/>
          <p:nvPr>
            <p:ph idx="1" type="body"/>
          </p:nvPr>
        </p:nvSpPr>
        <p:spPr>
          <a:xfrm>
            <a:off x="6818000" y="2050159"/>
            <a:ext cx="4639192" cy="437769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5" name="Google Shape;65;p29"/>
          <p:cNvSpPr txBox="1"/>
          <p:nvPr>
            <p:ph idx="3" type="body"/>
          </p:nvPr>
        </p:nvSpPr>
        <p:spPr>
          <a:xfrm>
            <a:off x="6758909" y="319224"/>
            <a:ext cx="4757375" cy="99265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B6E6"/>
              </a:buClr>
              <a:buSzPts val="3600"/>
              <a:buFont typeface="Arial"/>
              <a:buNone/>
              <a:defRPr b="1" i="0" sz="3600" u="none" cap="none" strike="noStrike">
                <a:solidFill>
                  <a:srgbClr val="00B6E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1">
  <p:cSld name="Text Slide 1">
    <p:spTree>
      <p:nvGrpSpPr>
        <p:cNvPr id="66" name="Shape 66"/>
        <p:cNvGrpSpPr/>
        <p:nvPr/>
      </p:nvGrpSpPr>
      <p:grpSpPr>
        <a:xfrm>
          <a:off x="0" y="0"/>
          <a:ext cx="0" cy="0"/>
          <a:chOff x="0" y="0"/>
          <a:chExt cx="0" cy="0"/>
        </a:xfrm>
      </p:grpSpPr>
      <p:sp>
        <p:nvSpPr>
          <p:cNvPr id="67" name="Google Shape;67;p30"/>
          <p:cNvSpPr/>
          <p:nvPr/>
        </p:nvSpPr>
        <p:spPr>
          <a:xfrm>
            <a:off x="0" y="0"/>
            <a:ext cx="12192000" cy="6858000"/>
          </a:xfrm>
          <a:prstGeom prst="rect">
            <a:avLst/>
          </a:prstGeom>
          <a:solidFill>
            <a:srgbClr val="7465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8" name="Google Shape;68;p30"/>
          <p:cNvSpPr/>
          <p:nvPr/>
        </p:nvSpPr>
        <p:spPr>
          <a:xfrm>
            <a:off x="12192000" y="-287867"/>
            <a:ext cx="1185333" cy="7145867"/>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69" name="Google Shape;69;p30"/>
          <p:cNvPicPr preferRelativeResize="0"/>
          <p:nvPr/>
        </p:nvPicPr>
        <p:blipFill rotWithShape="1">
          <a:blip r:embed="rId2">
            <a:alphaModFix amt="29000"/>
          </a:blip>
          <a:srcRect b="17435" l="75767" r="-2923" t="-56"/>
          <a:stretch/>
        </p:blipFill>
        <p:spPr>
          <a:xfrm>
            <a:off x="0" y="2639356"/>
            <a:ext cx="2591268" cy="4218644"/>
          </a:xfrm>
          <a:prstGeom prst="rect">
            <a:avLst/>
          </a:prstGeom>
          <a:noFill/>
          <a:ln>
            <a:noFill/>
          </a:ln>
        </p:spPr>
      </p:pic>
      <p:sp>
        <p:nvSpPr>
          <p:cNvPr id="70" name="Google Shape;70;p30"/>
          <p:cNvSpPr/>
          <p:nvPr/>
        </p:nvSpPr>
        <p:spPr>
          <a:xfrm>
            <a:off x="370688" y="323520"/>
            <a:ext cx="11450624" cy="621096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1" name="Google Shape;71;p30"/>
          <p:cNvSpPr txBox="1"/>
          <p:nvPr>
            <p:ph idx="1" type="body"/>
          </p:nvPr>
        </p:nvSpPr>
        <p:spPr>
          <a:xfrm>
            <a:off x="798380" y="2045704"/>
            <a:ext cx="10595237" cy="384991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400"/>
              <a:buFont typeface="Arial"/>
              <a:buNone/>
              <a:defRPr b="0" i="0" sz="2400" u="none" cap="none" strike="noStrike">
                <a:solidFill>
                  <a:srgbClr val="262626"/>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2" name="Google Shape;72;p30"/>
          <p:cNvSpPr txBox="1"/>
          <p:nvPr>
            <p:ph idx="2" type="body"/>
          </p:nvPr>
        </p:nvSpPr>
        <p:spPr>
          <a:xfrm>
            <a:off x="798381" y="761603"/>
            <a:ext cx="10595237" cy="80365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9AC1"/>
              </a:buClr>
              <a:buSzPts val="3600"/>
              <a:buFont typeface="Arial"/>
              <a:buNone/>
              <a:defRPr b="1" i="0" sz="3600" u="none" cap="none" strike="noStrike">
                <a:solidFill>
                  <a:srgbClr val="009AC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ne Slide">
  <p:cSld name="Phone Slide">
    <p:spTree>
      <p:nvGrpSpPr>
        <p:cNvPr id="73" name="Shape 73"/>
        <p:cNvGrpSpPr/>
        <p:nvPr/>
      </p:nvGrpSpPr>
      <p:grpSpPr>
        <a:xfrm>
          <a:off x="0" y="0"/>
          <a:ext cx="0" cy="0"/>
          <a:chOff x="0" y="0"/>
          <a:chExt cx="0" cy="0"/>
        </a:xfrm>
      </p:grpSpPr>
      <p:sp>
        <p:nvSpPr>
          <p:cNvPr id="74" name="Google Shape;74;p31"/>
          <p:cNvSpPr/>
          <p:nvPr/>
        </p:nvSpPr>
        <p:spPr>
          <a:xfrm>
            <a:off x="0" y="882027"/>
            <a:ext cx="12192000" cy="1437274"/>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5" name="Google Shape;75;p31"/>
          <p:cNvSpPr txBox="1"/>
          <p:nvPr>
            <p:ph idx="1" type="body"/>
          </p:nvPr>
        </p:nvSpPr>
        <p:spPr>
          <a:xfrm>
            <a:off x="835671" y="2727702"/>
            <a:ext cx="7178174" cy="331164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400"/>
              <a:buFont typeface="Arial"/>
              <a:buNone/>
              <a:defRPr b="0" i="0" sz="2400" u="none" cap="none" strike="noStrike">
                <a:solidFill>
                  <a:srgbClr val="262626"/>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6" name="Google Shape;76;p31"/>
          <p:cNvSpPr txBox="1"/>
          <p:nvPr>
            <p:ph idx="2" type="body"/>
          </p:nvPr>
        </p:nvSpPr>
        <p:spPr>
          <a:xfrm>
            <a:off x="835671" y="1104337"/>
            <a:ext cx="7178174" cy="103162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B6E6"/>
              </a:buClr>
              <a:buSzPts val="3600"/>
              <a:buFont typeface="Arial"/>
              <a:buNone/>
              <a:defRPr b="1" i="0" sz="3600" u="none" cap="none" strike="noStrike">
                <a:solidFill>
                  <a:srgbClr val="00B6E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iPhone6_mockup_front_white.png" id="77" name="Google Shape;77;p31"/>
          <p:cNvPicPr preferRelativeResize="0"/>
          <p:nvPr/>
        </p:nvPicPr>
        <p:blipFill rotWithShape="1">
          <a:blip r:embed="rId2">
            <a:alphaModFix/>
          </a:blip>
          <a:srcRect b="0" l="0" r="0" t="0"/>
          <a:stretch/>
        </p:blipFill>
        <p:spPr>
          <a:xfrm>
            <a:off x="7768850" y="226918"/>
            <a:ext cx="4094254" cy="6404164"/>
          </a:xfrm>
          <a:prstGeom prst="rect">
            <a:avLst/>
          </a:prstGeom>
          <a:noFill/>
          <a:ln>
            <a:noFill/>
          </a:ln>
        </p:spPr>
      </p:pic>
      <p:sp>
        <p:nvSpPr>
          <p:cNvPr id="78" name="Google Shape;78;p31"/>
          <p:cNvSpPr/>
          <p:nvPr>
            <p:ph idx="3" type="pic"/>
          </p:nvPr>
        </p:nvSpPr>
        <p:spPr>
          <a:xfrm>
            <a:off x="8583306" y="1246695"/>
            <a:ext cx="2444127" cy="4336988"/>
          </a:xfrm>
          <a:prstGeom prst="rect">
            <a:avLst/>
          </a:prstGeom>
          <a:solidFill>
            <a:srgbClr val="D8D8D8"/>
          </a:solid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points">
  <p:cSld name="Bulletpoints">
    <p:spTree>
      <p:nvGrpSpPr>
        <p:cNvPr id="79" name="Shape 79"/>
        <p:cNvGrpSpPr/>
        <p:nvPr/>
      </p:nvGrpSpPr>
      <p:grpSpPr>
        <a:xfrm>
          <a:off x="0" y="0"/>
          <a:ext cx="0" cy="0"/>
          <a:chOff x="0" y="0"/>
          <a:chExt cx="0" cy="0"/>
        </a:xfrm>
      </p:grpSpPr>
      <p:sp>
        <p:nvSpPr>
          <p:cNvPr id="80" name="Google Shape;80;p32"/>
          <p:cNvSpPr/>
          <p:nvPr/>
        </p:nvSpPr>
        <p:spPr>
          <a:xfrm>
            <a:off x="3557439" y="5448535"/>
            <a:ext cx="7208077" cy="713814"/>
          </a:xfrm>
          <a:prstGeom prst="rect">
            <a:avLst/>
          </a:prstGeom>
          <a:solidFill>
            <a:srgbClr val="00B6E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1" name="Google Shape;81;p32"/>
          <p:cNvSpPr/>
          <p:nvPr/>
        </p:nvSpPr>
        <p:spPr>
          <a:xfrm>
            <a:off x="3543994" y="4392459"/>
            <a:ext cx="7208077" cy="713814"/>
          </a:xfrm>
          <a:prstGeom prst="rect">
            <a:avLst/>
          </a:prstGeom>
          <a:solidFill>
            <a:srgbClr val="7465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2" name="Google Shape;82;p32"/>
          <p:cNvSpPr/>
          <p:nvPr/>
        </p:nvSpPr>
        <p:spPr>
          <a:xfrm>
            <a:off x="0" y="6342926"/>
            <a:ext cx="11586117" cy="515073"/>
          </a:xfrm>
          <a:prstGeom prst="rect">
            <a:avLst/>
          </a:prstGeom>
          <a:solidFill>
            <a:srgbClr val="7465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3" name="Google Shape;83;p32"/>
          <p:cNvSpPr/>
          <p:nvPr/>
        </p:nvSpPr>
        <p:spPr>
          <a:xfrm>
            <a:off x="3557440" y="1339741"/>
            <a:ext cx="7208077" cy="713814"/>
          </a:xfrm>
          <a:prstGeom prst="rect">
            <a:avLst/>
          </a:prstGeom>
          <a:solidFill>
            <a:srgbClr val="00B6E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4" name="Google Shape;84;p32"/>
          <p:cNvSpPr txBox="1"/>
          <p:nvPr>
            <p:ph idx="1" type="body"/>
          </p:nvPr>
        </p:nvSpPr>
        <p:spPr>
          <a:xfrm>
            <a:off x="447066" y="309492"/>
            <a:ext cx="11222614" cy="713813"/>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rgbClr val="74659A"/>
              </a:buClr>
              <a:buSzPts val="3600"/>
              <a:buFont typeface="Arial"/>
              <a:buNone/>
              <a:defRPr b="1" i="0" sz="3600" u="none" cap="none" strike="noStrike">
                <a:solidFill>
                  <a:srgbClr val="74659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5" name="Google Shape;85;p32"/>
          <p:cNvSpPr txBox="1"/>
          <p:nvPr>
            <p:ph idx="2" type="body"/>
          </p:nvPr>
        </p:nvSpPr>
        <p:spPr>
          <a:xfrm>
            <a:off x="3557441" y="1530045"/>
            <a:ext cx="6457659" cy="71381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86" name="Google Shape;86;p32"/>
          <p:cNvPicPr preferRelativeResize="0"/>
          <p:nvPr/>
        </p:nvPicPr>
        <p:blipFill rotWithShape="1">
          <a:blip r:embed="rId2">
            <a:alphaModFix/>
          </a:blip>
          <a:srcRect b="0" l="0" r="0" t="0"/>
          <a:stretch/>
        </p:blipFill>
        <p:spPr>
          <a:xfrm rot="-3300097">
            <a:off x="1074326" y="937959"/>
            <a:ext cx="826671" cy="889517"/>
          </a:xfrm>
          <a:prstGeom prst="rect">
            <a:avLst/>
          </a:prstGeom>
          <a:noFill/>
          <a:ln>
            <a:noFill/>
          </a:ln>
        </p:spPr>
      </p:pic>
      <p:sp>
        <p:nvSpPr>
          <p:cNvPr id="87" name="Google Shape;87;p32"/>
          <p:cNvSpPr/>
          <p:nvPr/>
        </p:nvSpPr>
        <p:spPr>
          <a:xfrm>
            <a:off x="1426483" y="1233412"/>
            <a:ext cx="1036067" cy="878761"/>
          </a:xfrm>
          <a:prstGeom prst="ellipse">
            <a:avLst/>
          </a:prstGeom>
          <a:solidFill>
            <a:srgbClr val="00B6E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8" name="Google Shape;88;p32"/>
          <p:cNvSpPr txBox="1"/>
          <p:nvPr>
            <p:ph idx="3" type="body"/>
          </p:nvPr>
        </p:nvSpPr>
        <p:spPr>
          <a:xfrm>
            <a:off x="1573307" y="1424481"/>
            <a:ext cx="738346" cy="57880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4000"/>
              <a:buFont typeface="Arial"/>
              <a:buNone/>
              <a:defRPr b="1" i="0" sz="40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9" name="Google Shape;89;p32"/>
          <p:cNvSpPr/>
          <p:nvPr/>
        </p:nvSpPr>
        <p:spPr>
          <a:xfrm>
            <a:off x="3557441" y="2384515"/>
            <a:ext cx="7208077" cy="713814"/>
          </a:xfrm>
          <a:prstGeom prst="rect">
            <a:avLst/>
          </a:prstGeom>
          <a:solidFill>
            <a:srgbClr val="0675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0" name="Google Shape;90;p32"/>
          <p:cNvSpPr txBox="1"/>
          <p:nvPr>
            <p:ph idx="4" type="body"/>
          </p:nvPr>
        </p:nvSpPr>
        <p:spPr>
          <a:xfrm>
            <a:off x="3520254" y="2423523"/>
            <a:ext cx="6457659" cy="71381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91" name="Google Shape;91;p32"/>
          <p:cNvPicPr preferRelativeResize="0"/>
          <p:nvPr/>
        </p:nvPicPr>
        <p:blipFill rotWithShape="1">
          <a:blip r:embed="rId2">
            <a:alphaModFix/>
          </a:blip>
          <a:srcRect b="0" l="0" r="0" t="0"/>
          <a:stretch/>
        </p:blipFill>
        <p:spPr>
          <a:xfrm rot="-3300097">
            <a:off x="1058304" y="1912041"/>
            <a:ext cx="826671" cy="889517"/>
          </a:xfrm>
          <a:prstGeom prst="rect">
            <a:avLst/>
          </a:prstGeom>
          <a:noFill/>
          <a:ln>
            <a:noFill/>
          </a:ln>
        </p:spPr>
      </p:pic>
      <p:sp>
        <p:nvSpPr>
          <p:cNvPr id="92" name="Google Shape;92;p32"/>
          <p:cNvSpPr/>
          <p:nvPr/>
        </p:nvSpPr>
        <p:spPr>
          <a:xfrm>
            <a:off x="1380541" y="2266698"/>
            <a:ext cx="1036067" cy="878761"/>
          </a:xfrm>
          <a:prstGeom prst="ellipse">
            <a:avLst/>
          </a:prstGeom>
          <a:solidFill>
            <a:srgbClr val="0675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3" name="Google Shape;93;p32"/>
          <p:cNvSpPr txBox="1"/>
          <p:nvPr>
            <p:ph idx="5" type="body"/>
          </p:nvPr>
        </p:nvSpPr>
        <p:spPr>
          <a:xfrm>
            <a:off x="1557285" y="2398563"/>
            <a:ext cx="738346" cy="57880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4000"/>
              <a:buFont typeface="Arial"/>
              <a:buNone/>
              <a:defRPr b="1" i="0" sz="40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4" name="Google Shape;94;p32"/>
          <p:cNvSpPr/>
          <p:nvPr/>
        </p:nvSpPr>
        <p:spPr>
          <a:xfrm>
            <a:off x="3543994" y="3383476"/>
            <a:ext cx="7208077" cy="713814"/>
          </a:xfrm>
          <a:prstGeom prst="rect">
            <a:avLst/>
          </a:prstGeom>
          <a:solidFill>
            <a:srgbClr val="24BAA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5" name="Google Shape;95;p32"/>
          <p:cNvSpPr txBox="1"/>
          <p:nvPr>
            <p:ph idx="6" type="body"/>
          </p:nvPr>
        </p:nvSpPr>
        <p:spPr>
          <a:xfrm>
            <a:off x="3543994" y="3421961"/>
            <a:ext cx="6457659" cy="71381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96" name="Google Shape;96;p32"/>
          <p:cNvPicPr preferRelativeResize="0"/>
          <p:nvPr/>
        </p:nvPicPr>
        <p:blipFill rotWithShape="1">
          <a:blip r:embed="rId2">
            <a:alphaModFix/>
          </a:blip>
          <a:srcRect b="0" l="0" r="0" t="0"/>
          <a:stretch/>
        </p:blipFill>
        <p:spPr>
          <a:xfrm rot="-3300097">
            <a:off x="1079034" y="2964457"/>
            <a:ext cx="826671" cy="889517"/>
          </a:xfrm>
          <a:prstGeom prst="rect">
            <a:avLst/>
          </a:prstGeom>
          <a:noFill/>
          <a:ln>
            <a:noFill/>
          </a:ln>
        </p:spPr>
      </p:pic>
      <p:sp>
        <p:nvSpPr>
          <p:cNvPr id="97" name="Google Shape;97;p32"/>
          <p:cNvSpPr/>
          <p:nvPr/>
        </p:nvSpPr>
        <p:spPr>
          <a:xfrm>
            <a:off x="1401271" y="3319114"/>
            <a:ext cx="1036067" cy="878761"/>
          </a:xfrm>
          <a:prstGeom prst="ellipse">
            <a:avLst/>
          </a:prstGeom>
          <a:solidFill>
            <a:srgbClr val="24BAA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8" name="Google Shape;98;p32"/>
          <p:cNvSpPr txBox="1"/>
          <p:nvPr>
            <p:ph idx="7" type="body"/>
          </p:nvPr>
        </p:nvSpPr>
        <p:spPr>
          <a:xfrm>
            <a:off x="1578015" y="3450979"/>
            <a:ext cx="738346" cy="57880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4000"/>
              <a:buFont typeface="Arial"/>
              <a:buNone/>
              <a:defRPr b="1" i="0" sz="40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99" name="Google Shape;99;p32"/>
          <p:cNvPicPr preferRelativeResize="0"/>
          <p:nvPr/>
        </p:nvPicPr>
        <p:blipFill rotWithShape="1">
          <a:blip r:embed="rId2">
            <a:alphaModFix/>
          </a:blip>
          <a:srcRect b="0" l="0" r="0" t="0"/>
          <a:stretch/>
        </p:blipFill>
        <p:spPr>
          <a:xfrm rot="-3300097">
            <a:off x="1079034" y="3983368"/>
            <a:ext cx="826671" cy="889517"/>
          </a:xfrm>
          <a:prstGeom prst="rect">
            <a:avLst/>
          </a:prstGeom>
          <a:noFill/>
          <a:ln>
            <a:noFill/>
          </a:ln>
        </p:spPr>
      </p:pic>
      <p:sp>
        <p:nvSpPr>
          <p:cNvPr id="100" name="Google Shape;100;p32"/>
          <p:cNvSpPr/>
          <p:nvPr/>
        </p:nvSpPr>
        <p:spPr>
          <a:xfrm>
            <a:off x="1401271" y="4338025"/>
            <a:ext cx="1036067" cy="878761"/>
          </a:xfrm>
          <a:prstGeom prst="ellipse">
            <a:avLst/>
          </a:prstGeom>
          <a:solidFill>
            <a:srgbClr val="7465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1" name="Google Shape;101;p32"/>
          <p:cNvSpPr txBox="1"/>
          <p:nvPr>
            <p:ph idx="8" type="body"/>
          </p:nvPr>
        </p:nvSpPr>
        <p:spPr>
          <a:xfrm>
            <a:off x="3596099" y="5503614"/>
            <a:ext cx="6457659" cy="71381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02" name="Google Shape;102;p32"/>
          <p:cNvPicPr preferRelativeResize="0"/>
          <p:nvPr/>
        </p:nvPicPr>
        <p:blipFill rotWithShape="1">
          <a:blip r:embed="rId2">
            <a:alphaModFix/>
          </a:blip>
          <a:srcRect b="0" l="0" r="0" t="0"/>
          <a:stretch/>
        </p:blipFill>
        <p:spPr>
          <a:xfrm rot="-3300097">
            <a:off x="1117692" y="5039444"/>
            <a:ext cx="826671" cy="889517"/>
          </a:xfrm>
          <a:prstGeom prst="rect">
            <a:avLst/>
          </a:prstGeom>
          <a:noFill/>
          <a:ln>
            <a:noFill/>
          </a:ln>
        </p:spPr>
      </p:pic>
      <p:sp>
        <p:nvSpPr>
          <p:cNvPr id="103" name="Google Shape;103;p32"/>
          <p:cNvSpPr/>
          <p:nvPr/>
        </p:nvSpPr>
        <p:spPr>
          <a:xfrm>
            <a:off x="1439929" y="5394101"/>
            <a:ext cx="1036067" cy="878761"/>
          </a:xfrm>
          <a:prstGeom prst="ellipse">
            <a:avLst/>
          </a:prstGeom>
          <a:solidFill>
            <a:srgbClr val="00B6E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4" name="Google Shape;104;p32"/>
          <p:cNvSpPr txBox="1"/>
          <p:nvPr>
            <p:ph idx="9" type="body"/>
          </p:nvPr>
        </p:nvSpPr>
        <p:spPr>
          <a:xfrm>
            <a:off x="1616673" y="5525966"/>
            <a:ext cx="738346" cy="57880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4000"/>
              <a:buFont typeface="Arial"/>
              <a:buNone/>
              <a:defRPr b="1" i="0" sz="40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5" name="Google Shape;105;p32"/>
          <p:cNvSpPr txBox="1"/>
          <p:nvPr>
            <p:ph idx="13" type="body"/>
          </p:nvPr>
        </p:nvSpPr>
        <p:spPr>
          <a:xfrm>
            <a:off x="1578015" y="4469890"/>
            <a:ext cx="738346" cy="57880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4000"/>
              <a:buFont typeface="Arial"/>
              <a:buNone/>
              <a:defRPr b="1" i="0" sz="40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6" name="Google Shape;106;p32"/>
          <p:cNvSpPr txBox="1"/>
          <p:nvPr>
            <p:ph idx="14" type="body"/>
          </p:nvPr>
        </p:nvSpPr>
        <p:spPr>
          <a:xfrm>
            <a:off x="3557441" y="4447538"/>
            <a:ext cx="6457659" cy="71381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al Slide" showMasterSp="0">
  <p:cSld name="Final Slide">
    <p:spTree>
      <p:nvGrpSpPr>
        <p:cNvPr id="107" name="Shape 107"/>
        <p:cNvGrpSpPr/>
        <p:nvPr/>
      </p:nvGrpSpPr>
      <p:grpSpPr>
        <a:xfrm>
          <a:off x="0" y="0"/>
          <a:ext cx="0" cy="0"/>
          <a:chOff x="0" y="0"/>
          <a:chExt cx="0" cy="0"/>
        </a:xfrm>
      </p:grpSpPr>
      <p:sp>
        <p:nvSpPr>
          <p:cNvPr id="108" name="Google Shape;108;p33"/>
          <p:cNvSpPr/>
          <p:nvPr/>
        </p:nvSpPr>
        <p:spPr>
          <a:xfrm>
            <a:off x="-32399" y="2956988"/>
            <a:ext cx="12193495" cy="2809041"/>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109" name="Google Shape;109;p33"/>
          <p:cNvPicPr preferRelativeResize="0"/>
          <p:nvPr/>
        </p:nvPicPr>
        <p:blipFill rotWithShape="1">
          <a:blip r:embed="rId2">
            <a:alphaModFix amt="29000"/>
          </a:blip>
          <a:srcRect b="18716" l="58846" r="6418" t="29191"/>
          <a:stretch/>
        </p:blipFill>
        <p:spPr>
          <a:xfrm>
            <a:off x="8444680" y="2956988"/>
            <a:ext cx="3747320" cy="3007230"/>
          </a:xfrm>
          <a:prstGeom prst="rect">
            <a:avLst/>
          </a:prstGeom>
          <a:noFill/>
          <a:ln>
            <a:noFill/>
          </a:ln>
        </p:spPr>
      </p:pic>
      <p:sp>
        <p:nvSpPr>
          <p:cNvPr id="110" name="Google Shape;110;p33"/>
          <p:cNvSpPr txBox="1"/>
          <p:nvPr>
            <p:ph idx="1" type="body"/>
          </p:nvPr>
        </p:nvSpPr>
        <p:spPr>
          <a:xfrm>
            <a:off x="605556" y="4238576"/>
            <a:ext cx="3195486" cy="73114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1" name="Google Shape;111;p33"/>
          <p:cNvSpPr txBox="1"/>
          <p:nvPr>
            <p:ph idx="2" type="body"/>
          </p:nvPr>
        </p:nvSpPr>
        <p:spPr>
          <a:xfrm>
            <a:off x="605556" y="3429000"/>
            <a:ext cx="3195485" cy="837258"/>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B6E6"/>
              </a:buClr>
              <a:buSzPts val="5000"/>
              <a:buFont typeface="Arial"/>
              <a:buNone/>
              <a:defRPr b="1" i="0" sz="5000" u="none" cap="none" strike="noStrike">
                <a:solidFill>
                  <a:srgbClr val="00B6E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2" name="Google Shape;112;p33"/>
          <p:cNvSpPr/>
          <p:nvPr/>
        </p:nvSpPr>
        <p:spPr>
          <a:xfrm>
            <a:off x="6934623" y="5423818"/>
            <a:ext cx="5257377" cy="756631"/>
          </a:xfrm>
          <a:custGeom>
            <a:rect b="b" l="l" r="r" t="t"/>
            <a:pathLst>
              <a:path extrusionOk="0" h="6806308" w="7600392">
                <a:moveTo>
                  <a:pt x="0" y="0"/>
                </a:moveTo>
                <a:lnTo>
                  <a:pt x="7600393" y="0"/>
                </a:lnTo>
                <a:lnTo>
                  <a:pt x="7600393" y="6806308"/>
                </a:lnTo>
                <a:lnTo>
                  <a:pt x="0" y="6806308"/>
                </a:lnTo>
                <a:close/>
              </a:path>
            </a:pathLst>
          </a:custGeom>
          <a:solidFill>
            <a:srgbClr val="00B6E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69"/>
              <a:buFont typeface="Arial"/>
              <a:buNone/>
            </a:pPr>
            <a:r>
              <a:t/>
            </a:r>
            <a:endParaRPr b="0" i="0" sz="2069" u="none" cap="none" strike="noStrike">
              <a:solidFill>
                <a:schemeClr val="dk1"/>
              </a:solidFill>
              <a:latin typeface="Calibri"/>
              <a:ea typeface="Calibri"/>
              <a:cs typeface="Calibri"/>
              <a:sym typeface="Calibri"/>
            </a:endParaRPr>
          </a:p>
        </p:txBody>
      </p:sp>
      <p:sp>
        <p:nvSpPr>
          <p:cNvPr id="113" name="Google Shape;113;p33"/>
          <p:cNvSpPr txBox="1"/>
          <p:nvPr>
            <p:ph idx="3" type="body"/>
          </p:nvPr>
        </p:nvSpPr>
        <p:spPr>
          <a:xfrm>
            <a:off x="6934623" y="5436563"/>
            <a:ext cx="4771005" cy="731140"/>
          </a:xfrm>
          <a:prstGeom prst="rect">
            <a:avLst/>
          </a:prstGeom>
          <a:noFill/>
          <a:ln>
            <a:noFill/>
          </a:ln>
        </p:spPr>
        <p:txBody>
          <a:bodyPr anchorCtr="0" anchor="ctr" bIns="45700" lIns="91425" spcFirstLastPara="1" rIns="91425" wrap="square" tIns="45700">
            <a:normAutofit/>
          </a:bodyPr>
          <a:lstStyle>
            <a:lvl1pPr indent="-228600" lvl="0" marL="457200" marR="0" rtl="0" algn="r">
              <a:lnSpc>
                <a:spcPct val="90000"/>
              </a:lnSpc>
              <a:spcBef>
                <a:spcPts val="100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14" name="Google Shape;114;p33"/>
          <p:cNvPicPr preferRelativeResize="0"/>
          <p:nvPr/>
        </p:nvPicPr>
        <p:blipFill rotWithShape="1">
          <a:blip r:embed="rId2">
            <a:alphaModFix/>
          </a:blip>
          <a:srcRect b="0" l="0" r="0" t="0"/>
          <a:stretch/>
        </p:blipFill>
        <p:spPr>
          <a:xfrm>
            <a:off x="605556" y="384248"/>
            <a:ext cx="4437441" cy="2374551"/>
          </a:xfrm>
          <a:prstGeom prst="rect">
            <a:avLst/>
          </a:prstGeom>
          <a:noFill/>
          <a:ln>
            <a:noFill/>
          </a:ln>
        </p:spPr>
      </p:pic>
      <p:pic>
        <p:nvPicPr>
          <p:cNvPr descr="Blue text on a white background&#10;&#10;Description automatically generated" id="115" name="Google Shape;115;p33"/>
          <p:cNvPicPr preferRelativeResize="0"/>
          <p:nvPr/>
        </p:nvPicPr>
        <p:blipFill rotWithShape="1">
          <a:blip r:embed="rId3">
            <a:alphaModFix/>
          </a:blip>
          <a:srcRect b="0" l="0" r="0" t="0"/>
          <a:stretch/>
        </p:blipFill>
        <p:spPr>
          <a:xfrm>
            <a:off x="219685" y="6160363"/>
            <a:ext cx="2505116" cy="525561"/>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nt Typecae &amp; Size">
  <p:cSld name="Font Typecae &amp; Size">
    <p:spTree>
      <p:nvGrpSpPr>
        <p:cNvPr id="116" name="Shape 116"/>
        <p:cNvGrpSpPr/>
        <p:nvPr/>
      </p:nvGrpSpPr>
      <p:grpSpPr>
        <a:xfrm>
          <a:off x="0" y="0"/>
          <a:ext cx="0" cy="0"/>
          <a:chOff x="0" y="0"/>
          <a:chExt cx="0" cy="0"/>
        </a:xfrm>
      </p:grpSpPr>
      <p:sp>
        <p:nvSpPr>
          <p:cNvPr id="117" name="Google Shape;117;p34"/>
          <p:cNvSpPr/>
          <p:nvPr/>
        </p:nvSpPr>
        <p:spPr>
          <a:xfrm>
            <a:off x="0" y="0"/>
            <a:ext cx="12192000" cy="6858001"/>
          </a:xfrm>
          <a:prstGeom prst="rect">
            <a:avLst/>
          </a:prstGeom>
          <a:solidFill>
            <a:srgbClr val="7465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8" name="Google Shape;118;p34"/>
          <p:cNvSpPr/>
          <p:nvPr/>
        </p:nvSpPr>
        <p:spPr>
          <a:xfrm>
            <a:off x="424669" y="528535"/>
            <a:ext cx="6498645"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0" i="0" lang="en-US" sz="4400" u="none" cap="none" strike="noStrike">
                <a:solidFill>
                  <a:schemeClr val="lt1"/>
                </a:solidFill>
                <a:latin typeface="Calibri"/>
                <a:ea typeface="Calibri"/>
                <a:cs typeface="Calibri"/>
                <a:sym typeface="Calibri"/>
              </a:rPr>
              <a:t>FONT TYPEFACE &amp; SIZE</a:t>
            </a:r>
            <a:endParaRPr b="0" i="0" sz="3600" u="none" cap="none" strike="noStrike">
              <a:solidFill>
                <a:schemeClr val="lt1"/>
              </a:solidFill>
              <a:latin typeface="Calibri"/>
              <a:ea typeface="Calibri"/>
              <a:cs typeface="Calibri"/>
              <a:sym typeface="Calibri"/>
            </a:endParaRPr>
          </a:p>
        </p:txBody>
      </p:sp>
      <p:sp>
        <p:nvSpPr>
          <p:cNvPr id="119" name="Google Shape;119;p34"/>
          <p:cNvSpPr/>
          <p:nvPr/>
        </p:nvSpPr>
        <p:spPr>
          <a:xfrm>
            <a:off x="7347983" y="564843"/>
            <a:ext cx="4589207" cy="470898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000"/>
              <a:buFont typeface="Arial"/>
              <a:buNone/>
            </a:pPr>
            <a:r>
              <a:rPr b="0" i="0" lang="en-US" sz="3000" u="none" cap="none" strike="noStrike">
                <a:solidFill>
                  <a:schemeClr val="lt1"/>
                </a:solidFill>
                <a:latin typeface="Calibri"/>
                <a:ea typeface="Calibri"/>
                <a:cs typeface="Calibri"/>
                <a:sym typeface="Calibri"/>
              </a:rPr>
              <a:t>PLEASE ENSURE TO KEEP FONTS AS PER THE LAYOUT</a:t>
            </a:r>
            <a:endParaRPr b="0" i="0" sz="3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US" sz="3000" u="none" cap="none" strike="noStrike">
                <a:solidFill>
                  <a:schemeClr val="lt1"/>
                </a:solidFill>
                <a:latin typeface="Calibri"/>
                <a:ea typeface="Calibri"/>
                <a:cs typeface="Calibri"/>
                <a:sym typeface="Calibri"/>
              </a:rPr>
              <a:t>48 point  -  Divider Slides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1" i="0" sz="1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US" sz="3000" u="none" cap="none" strike="noStrike">
                <a:solidFill>
                  <a:schemeClr val="lt1"/>
                </a:solidFill>
                <a:latin typeface="Calibri"/>
                <a:ea typeface="Calibri"/>
                <a:cs typeface="Calibri"/>
                <a:sym typeface="Calibri"/>
              </a:rPr>
              <a:t>36 point  -  Title Heading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US" sz="3000" u="none" cap="none" strike="noStrike">
                <a:solidFill>
                  <a:schemeClr val="lt1"/>
                </a:solidFill>
                <a:latin typeface="Calibri"/>
                <a:ea typeface="Calibri"/>
                <a:cs typeface="Calibri"/>
                <a:sym typeface="Calibri"/>
              </a:rPr>
              <a:t>30 point  -  Sub-Titles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en-US" sz="3000" u="none" cap="none" strike="noStrike">
                <a:solidFill>
                  <a:schemeClr val="lt1"/>
                </a:solidFill>
                <a:latin typeface="Calibri"/>
                <a:ea typeface="Calibri"/>
                <a:cs typeface="Calibri"/>
                <a:sym typeface="Calibri"/>
              </a:rPr>
              <a:t>	       - Quotes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US" sz="3000" u="none" cap="none" strike="noStrike">
                <a:solidFill>
                  <a:schemeClr val="lt1"/>
                </a:solidFill>
                <a:latin typeface="Calibri"/>
                <a:ea typeface="Calibri"/>
                <a:cs typeface="Calibri"/>
                <a:sym typeface="Calibri"/>
              </a:rPr>
              <a:t>24 point  -  Main Text Body </a:t>
            </a:r>
            <a:endParaRPr b="0" i="0" sz="3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chemeClr val="lt1"/>
              </a:solidFill>
              <a:latin typeface="Calibri"/>
              <a:ea typeface="Calibri"/>
              <a:cs typeface="Calibri"/>
              <a:sym typeface="Calibri"/>
            </a:endParaRPr>
          </a:p>
        </p:txBody>
      </p:sp>
      <p:sp>
        <p:nvSpPr>
          <p:cNvPr id="120" name="Google Shape;120;p34"/>
          <p:cNvSpPr/>
          <p:nvPr/>
        </p:nvSpPr>
        <p:spPr>
          <a:xfrm>
            <a:off x="424669" y="2014904"/>
            <a:ext cx="5845501" cy="249299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400"/>
              <a:buFont typeface="Calibri"/>
              <a:buNone/>
            </a:pPr>
            <a:r>
              <a:rPr b="0" i="0" lang="en-US" sz="2400" u="none" cap="none" strike="noStrike">
                <a:solidFill>
                  <a:schemeClr val="lt1"/>
                </a:solidFill>
                <a:latin typeface="Calibri"/>
                <a:ea typeface="Calibri"/>
                <a:cs typeface="Calibri"/>
                <a:sym typeface="Calibri"/>
              </a:rPr>
              <a:t>Please ensure to keep the font sizes set as per the slide layouts. The font used throughout the </a:t>
            </a:r>
            <a:r>
              <a:rPr b="1" i="0" lang="en-US" sz="2400" u="none" cap="none" strike="noStrike">
                <a:solidFill>
                  <a:schemeClr val="lt1"/>
                </a:solidFill>
                <a:latin typeface="Calibri"/>
                <a:ea typeface="Calibri"/>
                <a:cs typeface="Calibri"/>
                <a:sym typeface="Calibri"/>
              </a:rPr>
              <a:t>Surviving Digital </a:t>
            </a:r>
            <a:r>
              <a:rPr b="0" i="0" lang="en-US" sz="2400" u="none" cap="none" strike="noStrike">
                <a:solidFill>
                  <a:schemeClr val="lt1"/>
                </a:solidFill>
                <a:latin typeface="Calibri"/>
                <a:ea typeface="Calibri"/>
                <a:cs typeface="Calibri"/>
                <a:sym typeface="Calibri"/>
              </a:rPr>
              <a:t>PowerPoint is….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600"/>
              <a:buFont typeface="Arial"/>
              <a:buNone/>
            </a:pPr>
            <a:r>
              <a:rPr b="1" i="1" lang="en-US" sz="3600" u="none" cap="none" strike="noStrike">
                <a:solidFill>
                  <a:schemeClr val="lt1"/>
                </a:solidFill>
                <a:latin typeface="Calibri"/>
                <a:ea typeface="Calibri"/>
                <a:cs typeface="Calibri"/>
                <a:sym typeface="Calibri"/>
              </a:rPr>
              <a:t>Calibri</a:t>
            </a:r>
            <a:endParaRPr b="0" i="0" sz="3600" u="none" cap="none" strike="noStrike">
              <a:solidFill>
                <a:schemeClr val="lt1"/>
              </a:solidFill>
              <a:latin typeface="Calibri"/>
              <a:ea typeface="Calibri"/>
              <a:cs typeface="Calibri"/>
              <a:sym typeface="Calibri"/>
            </a:endParaRPr>
          </a:p>
        </p:txBody>
      </p:sp>
      <p:cxnSp>
        <p:nvCxnSpPr>
          <p:cNvPr id="121" name="Google Shape;121;p34"/>
          <p:cNvCxnSpPr/>
          <p:nvPr/>
        </p:nvCxnSpPr>
        <p:spPr>
          <a:xfrm>
            <a:off x="7098716" y="-1"/>
            <a:ext cx="0" cy="5540408"/>
          </a:xfrm>
          <a:prstGeom prst="straightConnector1">
            <a:avLst/>
          </a:prstGeom>
          <a:noFill/>
          <a:ln cap="flat" cmpd="sng" w="9525">
            <a:solidFill>
              <a:schemeClr val="lt1"/>
            </a:solidFill>
            <a:prstDash val="solid"/>
            <a:miter lim="800000"/>
            <a:headEnd len="sm" w="sm" type="none"/>
            <a:tailEnd len="sm" w="sm" type="none"/>
          </a:ln>
        </p:spPr>
      </p:cxnSp>
      <p:cxnSp>
        <p:nvCxnSpPr>
          <p:cNvPr id="122" name="Google Shape;122;p34"/>
          <p:cNvCxnSpPr/>
          <p:nvPr/>
        </p:nvCxnSpPr>
        <p:spPr>
          <a:xfrm rot="10800000">
            <a:off x="1" y="1620217"/>
            <a:ext cx="7098715" cy="0"/>
          </a:xfrm>
          <a:prstGeom prst="straightConnector1">
            <a:avLst/>
          </a:prstGeom>
          <a:noFill/>
          <a:ln cap="flat" cmpd="sng" w="9525">
            <a:solidFill>
              <a:schemeClr val="lt1"/>
            </a:solidFill>
            <a:prstDash val="solid"/>
            <a:miter lim="800000"/>
            <a:headEnd len="sm" w="sm" type="none"/>
            <a:tailEnd len="sm" w="sm" type="none"/>
          </a:ln>
        </p:spPr>
      </p:cxnSp>
      <p:sp>
        <p:nvSpPr>
          <p:cNvPr id="123" name="Google Shape;123;p34"/>
          <p:cNvSpPr/>
          <p:nvPr/>
        </p:nvSpPr>
        <p:spPr>
          <a:xfrm>
            <a:off x="0" y="5968370"/>
            <a:ext cx="12192000"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Calibri"/>
                <a:ea typeface="Calibri"/>
                <a:cs typeface="Calibri"/>
                <a:sym typeface="Calibri"/>
              </a:rPr>
              <a:t>*** </a:t>
            </a:r>
            <a:r>
              <a:rPr b="1" i="0" lang="en-US" sz="2400" u="none" cap="none" strike="noStrike">
                <a:solidFill>
                  <a:schemeClr val="lt1"/>
                </a:solidFill>
                <a:latin typeface="Calibri"/>
                <a:ea typeface="Calibri"/>
                <a:cs typeface="Calibri"/>
                <a:sym typeface="Calibri"/>
              </a:rPr>
              <a:t>PLEASE DELETE THIS INSTRUCTION SLIDE BEFORE PRESENTING FINAL PRESENTATION </a:t>
            </a:r>
            <a:r>
              <a:rPr b="0" i="0" lang="en-US" sz="2400" u="none" cap="none" strike="noStrike">
                <a:solidFill>
                  <a:schemeClr val="lt1"/>
                </a:solidFill>
                <a:latin typeface="Calibri"/>
                <a:ea typeface="Calibri"/>
                <a:cs typeface="Calibri"/>
                <a:sym typeface="Calibri"/>
              </a:rPr>
              <a:t>*** </a:t>
            </a:r>
            <a:endParaRPr b="0" i="0" sz="2400" u="none" cap="none" strike="noStrike">
              <a:solidFill>
                <a:schemeClr val="lt1"/>
              </a:solidFill>
              <a:latin typeface="Calibri"/>
              <a:ea typeface="Calibri"/>
              <a:cs typeface="Calibri"/>
              <a:sym typeface="Calibri"/>
            </a:endParaRPr>
          </a:p>
        </p:txBody>
      </p:sp>
      <p:cxnSp>
        <p:nvCxnSpPr>
          <p:cNvPr id="124" name="Google Shape;124;p34"/>
          <p:cNvCxnSpPr/>
          <p:nvPr/>
        </p:nvCxnSpPr>
        <p:spPr>
          <a:xfrm rot="10800000">
            <a:off x="2" y="5540407"/>
            <a:ext cx="12191998" cy="0"/>
          </a:xfrm>
          <a:prstGeom prst="straightConnector1">
            <a:avLst/>
          </a:prstGeom>
          <a:noFill/>
          <a:ln cap="flat" cmpd="sng" w="9525">
            <a:solidFill>
              <a:schemeClr val="lt1"/>
            </a:solidFill>
            <a:prstDash val="solid"/>
            <a:miter lim="800000"/>
            <a:headEnd len="sm" w="sm" type="none"/>
            <a:tailEnd len="sm" w="sm" type="none"/>
          </a:ln>
        </p:spPr>
      </p:cxn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2.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5"/>
          <p:cNvSpPr/>
          <p:nvPr/>
        </p:nvSpPr>
        <p:spPr>
          <a:xfrm rot="-5400000">
            <a:off x="10313073" y="4835824"/>
            <a:ext cx="3173496"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rgbClr val="262626"/>
                </a:solidFill>
                <a:latin typeface="Calibri"/>
                <a:ea typeface="Calibri"/>
                <a:cs typeface="Calibri"/>
                <a:sym typeface="Calibri"/>
              </a:rPr>
              <a:t>survivre au numérique</a:t>
            </a:r>
            <a:endParaRPr b="0" i="0" sz="1400" u="none" cap="none" strike="noStrike">
              <a:solidFill>
                <a:srgbClr val="000000"/>
              </a:solidFill>
              <a:latin typeface="Arial"/>
              <a:ea typeface="Arial"/>
              <a:cs typeface="Arial"/>
              <a:sym typeface="Arial"/>
            </a:endParaRPr>
          </a:p>
        </p:txBody>
      </p:sp>
      <p:cxnSp>
        <p:nvCxnSpPr>
          <p:cNvPr id="11" name="Google Shape;11;p25"/>
          <p:cNvCxnSpPr/>
          <p:nvPr/>
        </p:nvCxnSpPr>
        <p:spPr>
          <a:xfrm rot="10800000">
            <a:off x="11791088" y="6608548"/>
            <a:ext cx="224149" cy="0"/>
          </a:xfrm>
          <a:prstGeom prst="straightConnector1">
            <a:avLst/>
          </a:prstGeom>
          <a:noFill/>
          <a:ln cap="flat" cmpd="sng" w="9525">
            <a:solidFill>
              <a:srgbClr val="009AC1"/>
            </a:solidFill>
            <a:prstDash val="solid"/>
            <a:miter lim="400000"/>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 Id="rId4" Type="http://schemas.openxmlformats.org/officeDocument/2006/relationships/image" Target="../media/image2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7.png"/><Relationship Id="rId4" Type="http://schemas.openxmlformats.org/officeDocument/2006/relationships/image" Target="../media/image1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2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3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3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14.png"/><Relationship Id="rId4" Type="http://schemas.openxmlformats.org/officeDocument/2006/relationships/image" Target="../media/image25.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15.png"/><Relationship Id="rId4" Type="http://schemas.openxmlformats.org/officeDocument/2006/relationships/image" Target="../media/image23.jpg"/></Relationships>
</file>

<file path=ppt/slides/_rels/slide2.xml.rels><?xml version="1.0" encoding="UTF-8" standalone="yes"?><Relationships xmlns="http://schemas.openxmlformats.org/package/2006/relationships"><Relationship Id="rId10" Type="http://schemas.openxmlformats.org/officeDocument/2006/relationships/slide" Target="/ppt/slides/slide6.xml"/><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slide" Target="/ppt/slides/slide3.xml"/><Relationship Id="rId4" Type="http://schemas.openxmlformats.org/officeDocument/2006/relationships/image" Target="../media/image22.png"/><Relationship Id="rId9" Type="http://schemas.openxmlformats.org/officeDocument/2006/relationships/slide" Target="/ppt/slides/slide7.xml"/><Relationship Id="rId5" Type="http://schemas.openxmlformats.org/officeDocument/2006/relationships/slide" Target="/ppt/slides/slide5.xml"/><Relationship Id="rId6" Type="http://schemas.openxmlformats.org/officeDocument/2006/relationships/slide" Target="/ppt/slides/slide6.xml"/><Relationship Id="rId7" Type="http://schemas.openxmlformats.org/officeDocument/2006/relationships/slide" Target="/ppt/slides/slide6.xml"/><Relationship Id="rId8" Type="http://schemas.openxmlformats.org/officeDocument/2006/relationships/slide" Target="/ppt/slides/slide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18.png"/><Relationship Id="rId4" Type="http://schemas.openxmlformats.org/officeDocument/2006/relationships/image" Target="../media/image34.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1.xml"/><Relationship Id="rId3" Type="http://schemas.openxmlformats.org/officeDocument/2006/relationships/image" Target="../media/image32.png"/><Relationship Id="rId4" Type="http://schemas.openxmlformats.org/officeDocument/2006/relationships/image" Target="../media/image3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2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2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2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1"/>
          <p:cNvSpPr txBox="1"/>
          <p:nvPr>
            <p:ph idx="1" type="body"/>
          </p:nvPr>
        </p:nvSpPr>
        <p:spPr>
          <a:xfrm>
            <a:off x="141526" y="3966550"/>
            <a:ext cx="5982600" cy="1008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1"/>
              </a:buClr>
              <a:buSzPts val="2800"/>
              <a:buNone/>
            </a:pPr>
            <a:r>
              <a:rPr b="1" lang="en-US" sz="2400"/>
              <a:t>Module 3 : Impliquer les personnes vulnérables dans un processus de collaboration</a:t>
            </a:r>
            <a:endParaRPr b="1" sz="2400"/>
          </a:p>
        </p:txBody>
      </p:sp>
      <p:sp>
        <p:nvSpPr>
          <p:cNvPr id="177" name="Google Shape;177;p1"/>
          <p:cNvSpPr txBox="1"/>
          <p:nvPr>
            <p:ph idx="2" type="body"/>
          </p:nvPr>
        </p:nvSpPr>
        <p:spPr>
          <a:xfrm>
            <a:off x="141514" y="2787125"/>
            <a:ext cx="4934986" cy="533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1"/>
              </a:buClr>
              <a:buSzPts val="3200"/>
              <a:buNone/>
            </a:pPr>
            <a:r>
              <a:rPr b="1" lang="en-US" sz="2400"/>
              <a:t>Cursus de formation : Survivre au numérique</a:t>
            </a:r>
            <a:endParaRPr sz="2400"/>
          </a:p>
        </p:txBody>
      </p:sp>
      <p:sp>
        <p:nvSpPr>
          <p:cNvPr id="178" name="Google Shape;178;p1"/>
          <p:cNvSpPr txBox="1"/>
          <p:nvPr>
            <p:ph idx="3" type="body"/>
          </p:nvPr>
        </p:nvSpPr>
        <p:spPr>
          <a:xfrm>
            <a:off x="7840717" y="5611394"/>
            <a:ext cx="3700102" cy="731140"/>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lt1"/>
              </a:buClr>
              <a:buSzPts val="2400"/>
              <a:buNone/>
            </a:pPr>
            <a:r>
              <a:rPr b="1" lang="en-US" sz="2400"/>
              <a:t>www.survivingdigital.eu</a:t>
            </a:r>
            <a:endParaRPr sz="2400"/>
          </a:p>
        </p:txBody>
      </p:sp>
      <p:pic>
        <p:nvPicPr>
          <p:cNvPr descr="Downloads - Creative Commons" id="179" name="Google Shape;179;p1"/>
          <p:cNvPicPr preferRelativeResize="0"/>
          <p:nvPr/>
        </p:nvPicPr>
        <p:blipFill rotWithShape="1">
          <a:blip r:embed="rId3">
            <a:alphaModFix/>
          </a:blip>
          <a:srcRect b="0" l="0" r="0" t="0"/>
          <a:stretch/>
        </p:blipFill>
        <p:spPr>
          <a:xfrm>
            <a:off x="2649550" y="6059964"/>
            <a:ext cx="565150" cy="565150"/>
          </a:xfrm>
          <a:prstGeom prst="rect">
            <a:avLst/>
          </a:prstGeom>
          <a:noFill/>
          <a:ln>
            <a:noFill/>
          </a:ln>
        </p:spPr>
      </p:pic>
      <p:sp>
        <p:nvSpPr>
          <p:cNvPr id="180" name="Google Shape;180;p1"/>
          <p:cNvSpPr txBox="1"/>
          <p:nvPr/>
        </p:nvSpPr>
        <p:spPr>
          <a:xfrm>
            <a:off x="3309257" y="5921829"/>
            <a:ext cx="3483430" cy="86177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510"/>
              </a:buClr>
              <a:buSzPts val="800"/>
              <a:buFont typeface="Arial"/>
              <a:buNone/>
            </a:pPr>
            <a:r>
              <a:rPr b="0" i="0" lang="en-US" sz="1000" u="none" cap="none" strike="noStrike">
                <a:solidFill>
                  <a:srgbClr val="00051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b="0" i="0" sz="1000" u="none" cap="none" strike="noStrike">
              <a:solidFill>
                <a:srgbClr val="000000"/>
              </a:solidFill>
              <a:latin typeface="Calibri"/>
              <a:ea typeface="Calibri"/>
              <a:cs typeface="Calibri"/>
              <a:sym typeface="Calibri"/>
            </a:endParaRPr>
          </a:p>
        </p:txBody>
      </p:sp>
      <p:pic>
        <p:nvPicPr>
          <p:cNvPr id="181" name="Google Shape;181;p1"/>
          <p:cNvPicPr preferRelativeResize="0"/>
          <p:nvPr>
            <p:ph idx="4" type="pic"/>
          </p:nvPr>
        </p:nvPicPr>
        <p:blipFill rotWithShape="1">
          <a:blip r:embed="rId4">
            <a:alphaModFix/>
          </a:blip>
          <a:srcRect b="24684" l="0" r="0" t="24684"/>
          <a:stretch/>
        </p:blipFill>
        <p:spPr>
          <a:xfrm>
            <a:off x="5718875" y="423474"/>
            <a:ext cx="5982506" cy="455148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12"/>
          <p:cNvSpPr txBox="1"/>
          <p:nvPr>
            <p:ph idx="1" type="body"/>
          </p:nvPr>
        </p:nvSpPr>
        <p:spPr>
          <a:xfrm>
            <a:off x="451375" y="2511500"/>
            <a:ext cx="7562400" cy="4128300"/>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rgbClr val="262626"/>
              </a:buClr>
              <a:buSzPts val="1100"/>
              <a:buNone/>
            </a:pPr>
            <a:r>
              <a:rPr lang="en-US" sz="1200"/>
              <a:t>Objectifs et cohérence avec le thème du module : Les objectifs de l'application mobile CONNECT YOUR CITY sont de responsabiliser les jeunes, le grand public ou les personnes ayant moins d'opportunités, d'encourager leur participation active à diverses activités et de leur offrir des possibilités de socialisation, d'apprentissage par les pairs, d'augmentation des opportunités d'emploi et d'amélioration des compétences non techniques telles que le travail d'équipe et la communication. L'application s'aligne sur le thème du module en utilisant la technologie (application mobile) pour engager et motiver les jeunes, le grand public et les personnes ayant moins d'opportunités dans des sujets et des activités pertinents.</a:t>
            </a:r>
            <a:endParaRPr sz="1200"/>
          </a:p>
          <a:p>
            <a:pPr indent="0" lvl="0" marL="0" rtl="0" algn="just">
              <a:lnSpc>
                <a:spcPct val="100000"/>
              </a:lnSpc>
              <a:spcBef>
                <a:spcPts val="0"/>
              </a:spcBef>
              <a:spcAft>
                <a:spcPts val="0"/>
              </a:spcAft>
              <a:buClr>
                <a:srgbClr val="262626"/>
              </a:buClr>
              <a:buSzPts val="1100"/>
              <a:buNone/>
            </a:pPr>
            <a:r>
              <a:t/>
            </a:r>
            <a:endParaRPr sz="1200"/>
          </a:p>
          <a:p>
            <a:pPr indent="0" lvl="0" marL="0" rtl="0" algn="just">
              <a:lnSpc>
                <a:spcPct val="100000"/>
              </a:lnSpc>
              <a:spcBef>
                <a:spcPts val="1000"/>
              </a:spcBef>
              <a:spcAft>
                <a:spcPts val="0"/>
              </a:spcAft>
              <a:buClr>
                <a:srgbClr val="262626"/>
              </a:buClr>
              <a:buSzPts val="1100"/>
              <a:buNone/>
            </a:pPr>
            <a:r>
              <a:rPr lang="en-US" sz="1200"/>
              <a:t>                 Impact éducatif de l'application : </a:t>
            </a:r>
            <a:endParaRPr sz="1200"/>
          </a:p>
          <a:p>
            <a:pPr indent="0" lvl="0" marL="0" rtl="0" algn="just">
              <a:lnSpc>
                <a:spcPct val="100000"/>
              </a:lnSpc>
              <a:spcBef>
                <a:spcPts val="1000"/>
              </a:spcBef>
              <a:spcAft>
                <a:spcPts val="0"/>
              </a:spcAft>
              <a:buClr>
                <a:srgbClr val="262626"/>
              </a:buClr>
              <a:buSzPts val="1100"/>
              <a:buNone/>
            </a:pPr>
            <a:r>
              <a:rPr lang="en-US" sz="1200"/>
              <a:t>- Une sélection de divers événements organisés par différentes organisations</a:t>
            </a:r>
            <a:endParaRPr sz="1200"/>
          </a:p>
          <a:p>
            <a:pPr indent="0" lvl="0" marL="0" rtl="0" algn="just">
              <a:lnSpc>
                <a:spcPct val="100000"/>
              </a:lnSpc>
              <a:spcBef>
                <a:spcPts val="1000"/>
              </a:spcBef>
              <a:spcAft>
                <a:spcPts val="0"/>
              </a:spcAft>
              <a:buClr>
                <a:srgbClr val="262626"/>
              </a:buClr>
              <a:buSzPts val="1100"/>
              <a:buNone/>
            </a:pPr>
            <a:r>
              <a:rPr lang="en-US" sz="1200"/>
              <a:t>- Participation à des événements de socialisation et d'apprentissage par les pairs Augmentation de l'emploi.</a:t>
            </a:r>
            <a:endParaRPr sz="1200"/>
          </a:p>
          <a:p>
            <a:pPr indent="0" lvl="0" marL="0" rtl="0" algn="just">
              <a:lnSpc>
                <a:spcPct val="100000"/>
              </a:lnSpc>
              <a:spcBef>
                <a:spcPts val="1000"/>
              </a:spcBef>
              <a:spcAft>
                <a:spcPts val="0"/>
              </a:spcAft>
              <a:buClr>
                <a:srgbClr val="262626"/>
              </a:buClr>
              <a:buSzPts val="1100"/>
              <a:buNone/>
            </a:pPr>
            <a:r>
              <a:t/>
            </a:r>
            <a:endParaRPr sz="1200"/>
          </a:p>
          <a:p>
            <a:pPr indent="0" lvl="0" marL="0" rtl="0" algn="just">
              <a:lnSpc>
                <a:spcPct val="100000"/>
              </a:lnSpc>
              <a:spcBef>
                <a:spcPts val="1000"/>
              </a:spcBef>
              <a:spcAft>
                <a:spcPts val="0"/>
              </a:spcAft>
              <a:buClr>
                <a:srgbClr val="262626"/>
              </a:buClr>
              <a:buSzPts val="1100"/>
              <a:buNone/>
            </a:pPr>
            <a:r>
              <a:rPr lang="en-US" sz="1200"/>
              <a:t>                 Opportunités</a:t>
            </a:r>
            <a:endParaRPr sz="1200"/>
          </a:p>
          <a:p>
            <a:pPr indent="0" lvl="0" marL="0" rtl="0" algn="just">
              <a:lnSpc>
                <a:spcPct val="100000"/>
              </a:lnSpc>
              <a:spcBef>
                <a:spcPts val="1000"/>
              </a:spcBef>
              <a:spcAft>
                <a:spcPts val="0"/>
              </a:spcAft>
              <a:buClr>
                <a:srgbClr val="262626"/>
              </a:buClr>
              <a:buSzPts val="1100"/>
              <a:buNone/>
            </a:pPr>
            <a:r>
              <a:rPr lang="en-US" sz="1200"/>
              <a:t>- Augmentation des possibilités d'emploi</a:t>
            </a:r>
            <a:endParaRPr sz="1200"/>
          </a:p>
          <a:p>
            <a:pPr indent="0" lvl="0" marL="0" rtl="0" algn="just">
              <a:lnSpc>
                <a:spcPct val="100000"/>
              </a:lnSpc>
              <a:spcBef>
                <a:spcPts val="1000"/>
              </a:spcBef>
              <a:spcAft>
                <a:spcPts val="0"/>
              </a:spcAft>
              <a:buClr>
                <a:srgbClr val="262626"/>
              </a:buClr>
              <a:buSzPts val="1100"/>
              <a:buNone/>
            </a:pPr>
            <a:r>
              <a:rPr lang="en-US" sz="1200"/>
              <a:t>- Amélioration des compétences non techniques (par exemple, travail d'équipe, communication) </a:t>
            </a:r>
            <a:endParaRPr sz="1200"/>
          </a:p>
          <a:p>
            <a:pPr indent="0" lvl="0" marL="0" rtl="0" algn="just">
              <a:lnSpc>
                <a:spcPct val="100000"/>
              </a:lnSpc>
              <a:spcBef>
                <a:spcPts val="1000"/>
              </a:spcBef>
              <a:spcAft>
                <a:spcPts val="0"/>
              </a:spcAft>
              <a:buClr>
                <a:srgbClr val="262626"/>
              </a:buClr>
              <a:buSzPts val="1100"/>
              <a:buNone/>
            </a:pPr>
            <a:r>
              <a:rPr b="1" lang="en-US" sz="1200"/>
              <a:t>                Références en ligne : http://www.connectathens.gr/index.php/blog/142-connect-your-city-app</a:t>
            </a:r>
            <a:endParaRPr b="1" sz="1200"/>
          </a:p>
          <a:p>
            <a:pPr indent="0" lvl="0" marL="0" rtl="0" algn="l">
              <a:lnSpc>
                <a:spcPct val="90000"/>
              </a:lnSpc>
              <a:spcBef>
                <a:spcPts val="1000"/>
              </a:spcBef>
              <a:spcAft>
                <a:spcPts val="0"/>
              </a:spcAft>
              <a:buClr>
                <a:srgbClr val="262626"/>
              </a:buClr>
              <a:buSzPts val="1100"/>
              <a:buNone/>
            </a:pPr>
            <a:r>
              <a:t/>
            </a:r>
            <a:endParaRPr sz="1200"/>
          </a:p>
          <a:p>
            <a:pPr indent="0" lvl="0" marL="0" rtl="0" algn="l">
              <a:lnSpc>
                <a:spcPct val="90000"/>
              </a:lnSpc>
              <a:spcBef>
                <a:spcPts val="1000"/>
              </a:spcBef>
              <a:spcAft>
                <a:spcPts val="0"/>
              </a:spcAft>
              <a:buClr>
                <a:srgbClr val="262626"/>
              </a:buClr>
              <a:buSzPts val="1100"/>
              <a:buNone/>
            </a:pPr>
            <a:r>
              <a:t/>
            </a:r>
            <a:endParaRPr sz="1200"/>
          </a:p>
          <a:p>
            <a:pPr indent="0" lvl="0" marL="0" rtl="0" algn="l">
              <a:lnSpc>
                <a:spcPct val="90000"/>
              </a:lnSpc>
              <a:spcBef>
                <a:spcPts val="1000"/>
              </a:spcBef>
              <a:spcAft>
                <a:spcPts val="0"/>
              </a:spcAft>
              <a:buClr>
                <a:srgbClr val="262626"/>
              </a:buClr>
              <a:buSzPts val="1100"/>
              <a:buNone/>
            </a:pPr>
            <a:r>
              <a:t/>
            </a:r>
            <a:endParaRPr sz="1200"/>
          </a:p>
        </p:txBody>
      </p:sp>
      <p:sp>
        <p:nvSpPr>
          <p:cNvPr id="251" name="Google Shape;251;p12"/>
          <p:cNvSpPr txBox="1"/>
          <p:nvPr>
            <p:ph idx="2" type="body"/>
          </p:nvPr>
        </p:nvSpPr>
        <p:spPr>
          <a:xfrm>
            <a:off x="835671" y="1104337"/>
            <a:ext cx="7178174" cy="103162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B6E6"/>
              </a:buClr>
              <a:buSzPts val="3600"/>
              <a:buNone/>
            </a:pPr>
            <a:r>
              <a:rPr lang="en-US" sz="2400"/>
              <a:t>Bonnes pratiques et études de cas</a:t>
            </a:r>
            <a:endParaRPr sz="2400"/>
          </a:p>
        </p:txBody>
      </p:sp>
      <p:pic>
        <p:nvPicPr>
          <p:cNvPr id="252" name="Google Shape;252;p12"/>
          <p:cNvPicPr preferRelativeResize="0"/>
          <p:nvPr>
            <p:ph idx="3" type="pic"/>
          </p:nvPr>
        </p:nvPicPr>
        <p:blipFill rotWithShape="1">
          <a:blip r:embed="rId3">
            <a:alphaModFix/>
          </a:blip>
          <a:srcRect b="0" l="35644" r="46745" t="0"/>
          <a:stretch/>
        </p:blipFill>
        <p:spPr>
          <a:xfrm>
            <a:off x="8583306" y="1246695"/>
            <a:ext cx="2444127" cy="433698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13"/>
          <p:cNvSpPr txBox="1"/>
          <p:nvPr>
            <p:ph idx="1" type="body"/>
          </p:nvPr>
        </p:nvSpPr>
        <p:spPr>
          <a:xfrm>
            <a:off x="117139" y="1342788"/>
            <a:ext cx="5644683" cy="4377696"/>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lt1"/>
              </a:buClr>
              <a:buSzPts val="1400"/>
              <a:buNone/>
            </a:pPr>
            <a:r>
              <a:rPr lang="en-US" sz="1200">
                <a:latin typeface="Calibri"/>
                <a:ea typeface="Calibri"/>
                <a:cs typeface="Calibri"/>
                <a:sym typeface="Calibri"/>
              </a:rPr>
              <a:t>       Activité 1 : "Scénarios de comportement numérique".</a:t>
            </a:r>
            <a:endParaRPr sz="1200"/>
          </a:p>
          <a:p>
            <a:pPr indent="-228600" lvl="0" marL="228600" rtl="0" algn="l">
              <a:lnSpc>
                <a:spcPct val="90000"/>
              </a:lnSpc>
              <a:spcBef>
                <a:spcPts val="1000"/>
              </a:spcBef>
              <a:spcAft>
                <a:spcPts val="0"/>
              </a:spcAft>
              <a:buClr>
                <a:schemeClr val="lt1"/>
              </a:buClr>
              <a:buSzPts val="1400"/>
              <a:buNone/>
            </a:pPr>
            <a:r>
              <a:rPr lang="en-US" sz="1200">
                <a:latin typeface="Calibri"/>
                <a:ea typeface="Calibri"/>
                <a:cs typeface="Calibri"/>
                <a:sym typeface="Calibri"/>
              </a:rPr>
              <a:t>       Type : En ligne, Groupe</a:t>
            </a:r>
            <a:endParaRPr sz="1200"/>
          </a:p>
          <a:p>
            <a:pPr indent="-228600" lvl="0" marL="228600" rtl="0" algn="l">
              <a:lnSpc>
                <a:spcPct val="90000"/>
              </a:lnSpc>
              <a:spcBef>
                <a:spcPts val="1000"/>
              </a:spcBef>
              <a:spcAft>
                <a:spcPts val="0"/>
              </a:spcAft>
              <a:buClr>
                <a:schemeClr val="lt1"/>
              </a:buClr>
              <a:buSzPts val="1400"/>
              <a:buNone/>
            </a:pPr>
            <a:r>
              <a:rPr lang="en-US" sz="1200">
                <a:latin typeface="Calibri"/>
                <a:ea typeface="Calibri"/>
                <a:cs typeface="Calibri"/>
                <a:sym typeface="Calibri"/>
              </a:rPr>
              <a:t> </a:t>
            </a:r>
            <a:endParaRPr sz="1200">
              <a:latin typeface="Calibri"/>
              <a:ea typeface="Calibri"/>
              <a:cs typeface="Calibri"/>
              <a:sym typeface="Calibri"/>
            </a:endParaRPr>
          </a:p>
          <a:p>
            <a:pPr indent="-228600" lvl="0" marL="228600" rtl="0" algn="just">
              <a:lnSpc>
                <a:spcPct val="90000"/>
              </a:lnSpc>
              <a:spcBef>
                <a:spcPts val="1000"/>
              </a:spcBef>
              <a:spcAft>
                <a:spcPts val="0"/>
              </a:spcAft>
              <a:buClr>
                <a:schemeClr val="lt1"/>
              </a:buClr>
              <a:buSzPts val="1400"/>
              <a:buNone/>
            </a:pPr>
            <a:r>
              <a:rPr lang="en-US" sz="1200">
                <a:latin typeface="Calibri"/>
                <a:ea typeface="Calibri"/>
                <a:cs typeface="Calibri"/>
                <a:sym typeface="Calibri"/>
              </a:rPr>
              <a:t>      L'objectif principal de cette activité est d'améliorer la compréhension des apprenants en matière de comportement numérique responsable et de leur donner l'occasion d'appliquer leurs connaissances dans divers scénarios. En analysant et en discutant de différentes situations de comportement numérique, les apprenants développeront leur esprit critique et acquerront des connaissances pratiques sur les comportements appropriés en ligne.</a:t>
            </a:r>
            <a:endParaRPr sz="1200"/>
          </a:p>
          <a:p>
            <a:pPr indent="-228600" lvl="0" marL="228600" rtl="0" algn="l">
              <a:lnSpc>
                <a:spcPct val="90000"/>
              </a:lnSpc>
              <a:spcBef>
                <a:spcPts val="1000"/>
              </a:spcBef>
              <a:spcAft>
                <a:spcPts val="0"/>
              </a:spcAft>
              <a:buClr>
                <a:schemeClr val="lt1"/>
              </a:buClr>
              <a:buSzPts val="1400"/>
              <a:buNone/>
            </a:pPr>
            <a:r>
              <a:t/>
            </a:r>
            <a:endParaRPr sz="1200">
              <a:latin typeface="Calibri"/>
              <a:ea typeface="Calibri"/>
              <a:cs typeface="Calibri"/>
              <a:sym typeface="Calibri"/>
            </a:endParaRPr>
          </a:p>
          <a:p>
            <a:pPr indent="-228600" lvl="0" marL="228600" rtl="0" algn="l">
              <a:lnSpc>
                <a:spcPct val="90000"/>
              </a:lnSpc>
              <a:spcBef>
                <a:spcPts val="1000"/>
              </a:spcBef>
              <a:spcAft>
                <a:spcPts val="0"/>
              </a:spcAft>
              <a:buClr>
                <a:schemeClr val="lt1"/>
              </a:buClr>
              <a:buSzPts val="1400"/>
              <a:buNone/>
            </a:pPr>
            <a:r>
              <a:rPr lang="en-US" sz="1200">
                <a:latin typeface="Calibri"/>
                <a:ea typeface="Calibri"/>
                <a:cs typeface="Calibri"/>
                <a:sym typeface="Calibri"/>
              </a:rPr>
              <a:t>      Durée estimée : </a:t>
            </a:r>
            <a:endParaRPr sz="1200"/>
          </a:p>
          <a:p>
            <a:pPr indent="-228600" lvl="0" marL="228600" rtl="0" algn="l">
              <a:lnSpc>
                <a:spcPct val="90000"/>
              </a:lnSpc>
              <a:spcBef>
                <a:spcPts val="1000"/>
              </a:spcBef>
              <a:spcAft>
                <a:spcPts val="0"/>
              </a:spcAft>
              <a:buClr>
                <a:schemeClr val="lt1"/>
              </a:buClr>
              <a:buSzPts val="1400"/>
              <a:buNone/>
            </a:pPr>
            <a:r>
              <a:rPr lang="en-US" sz="1200">
                <a:latin typeface="Calibri"/>
                <a:ea typeface="Calibri"/>
                <a:cs typeface="Calibri"/>
                <a:sym typeface="Calibri"/>
              </a:rPr>
              <a:t>     30 minutes</a:t>
            </a:r>
            <a:endParaRPr sz="1200"/>
          </a:p>
          <a:p>
            <a:pPr indent="-228600" lvl="0" marL="228600" rtl="0" algn="l">
              <a:lnSpc>
                <a:spcPct val="90000"/>
              </a:lnSpc>
              <a:spcBef>
                <a:spcPts val="1000"/>
              </a:spcBef>
              <a:spcAft>
                <a:spcPts val="0"/>
              </a:spcAft>
              <a:buClr>
                <a:schemeClr val="lt1"/>
              </a:buClr>
              <a:buSzPts val="1400"/>
              <a:buNone/>
            </a:pPr>
            <a:r>
              <a:rPr lang="en-US" sz="1200">
                <a:latin typeface="Calibri"/>
                <a:ea typeface="Calibri"/>
                <a:cs typeface="Calibri"/>
                <a:sym typeface="Calibri"/>
              </a:rPr>
              <a:t>     Matériel nécessaire : </a:t>
            </a:r>
            <a:endParaRPr sz="1200"/>
          </a:p>
          <a:p>
            <a:pPr indent="-228600" lvl="0" marL="228600" rtl="0" algn="l">
              <a:lnSpc>
                <a:spcPct val="90000"/>
              </a:lnSpc>
              <a:spcBef>
                <a:spcPts val="1000"/>
              </a:spcBef>
              <a:spcAft>
                <a:spcPts val="0"/>
              </a:spcAft>
              <a:buClr>
                <a:schemeClr val="lt1"/>
              </a:buClr>
              <a:buSzPts val="1400"/>
              <a:buNone/>
            </a:pPr>
            <a:r>
              <a:rPr lang="en-US" sz="1200">
                <a:latin typeface="Calibri"/>
                <a:ea typeface="Calibri"/>
                <a:cs typeface="Calibri"/>
                <a:sym typeface="Calibri"/>
              </a:rPr>
              <a:t>     Polycopiés avec des scénarios de comportement numérique (annexe I)</a:t>
            </a:r>
            <a:endParaRPr sz="1200"/>
          </a:p>
          <a:p>
            <a:pPr indent="-228600" lvl="0" marL="228600" rtl="0" algn="l">
              <a:lnSpc>
                <a:spcPct val="90000"/>
              </a:lnSpc>
              <a:spcBef>
                <a:spcPts val="1000"/>
              </a:spcBef>
              <a:spcAft>
                <a:spcPts val="0"/>
              </a:spcAft>
              <a:buClr>
                <a:schemeClr val="lt1"/>
              </a:buClr>
              <a:buSzPts val="1200"/>
              <a:buNone/>
            </a:pPr>
            <a:r>
              <a:t/>
            </a:r>
            <a:endParaRPr sz="1200">
              <a:latin typeface="Calibri"/>
              <a:ea typeface="Calibri"/>
              <a:cs typeface="Calibri"/>
              <a:sym typeface="Calibri"/>
            </a:endParaRPr>
          </a:p>
          <a:p>
            <a:pPr indent="-228600" lvl="0" marL="228600" rtl="0" algn="l">
              <a:lnSpc>
                <a:spcPct val="90000"/>
              </a:lnSpc>
              <a:spcBef>
                <a:spcPts val="1000"/>
              </a:spcBef>
              <a:spcAft>
                <a:spcPts val="0"/>
              </a:spcAft>
              <a:buClr>
                <a:schemeClr val="lt1"/>
              </a:buClr>
              <a:buSzPts val="2000"/>
              <a:buNone/>
            </a:pPr>
            <a:r>
              <a:t/>
            </a:r>
            <a:endParaRPr sz="2000">
              <a:latin typeface="Times New Roman"/>
              <a:ea typeface="Times New Roman"/>
              <a:cs typeface="Times New Roman"/>
              <a:sym typeface="Times New Roman"/>
            </a:endParaRPr>
          </a:p>
        </p:txBody>
      </p:sp>
      <p:sp>
        <p:nvSpPr>
          <p:cNvPr id="258" name="Google Shape;258;p13"/>
          <p:cNvSpPr txBox="1"/>
          <p:nvPr>
            <p:ph idx="3" type="body"/>
          </p:nvPr>
        </p:nvSpPr>
        <p:spPr>
          <a:xfrm>
            <a:off x="-261257" y="439730"/>
            <a:ext cx="6023079" cy="800422"/>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00B6E6"/>
              </a:buClr>
              <a:buSzPts val="3600"/>
              <a:buNone/>
            </a:pPr>
            <a:r>
              <a:rPr lang="en-US" sz="2400"/>
              <a:t>Activités</a:t>
            </a:r>
            <a:endParaRPr sz="2400"/>
          </a:p>
        </p:txBody>
      </p:sp>
      <p:pic>
        <p:nvPicPr>
          <p:cNvPr descr="Le Persone, Ragazze, Donne, Studenti" id="259" name="Google Shape;259;p13"/>
          <p:cNvPicPr preferRelativeResize="0"/>
          <p:nvPr>
            <p:ph idx="2" type="pic"/>
          </p:nvPr>
        </p:nvPicPr>
        <p:blipFill rotWithShape="1">
          <a:blip r:embed="rId3">
            <a:alphaModFix/>
          </a:blip>
          <a:srcRect b="0" l="18834" r="18834" t="0"/>
          <a:stretch/>
        </p:blipFill>
        <p:spPr>
          <a:xfrm>
            <a:off x="5888002" y="439730"/>
            <a:ext cx="5660531" cy="604573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14"/>
          <p:cNvSpPr txBox="1"/>
          <p:nvPr>
            <p:ph idx="1" type="body"/>
          </p:nvPr>
        </p:nvSpPr>
        <p:spPr>
          <a:xfrm>
            <a:off x="24675" y="966775"/>
            <a:ext cx="6152700" cy="393270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lt1"/>
              </a:buClr>
              <a:buSzPts val="1400"/>
              <a:buNone/>
            </a:pPr>
            <a:r>
              <a:t/>
            </a:r>
            <a:endParaRPr sz="1400">
              <a:latin typeface="Times New Roman"/>
              <a:ea typeface="Times New Roman"/>
              <a:cs typeface="Times New Roman"/>
              <a:sym typeface="Times New Roman"/>
            </a:endParaRPr>
          </a:p>
          <a:p>
            <a:pPr indent="-228600" lvl="0" marL="228600" rtl="0" algn="just">
              <a:lnSpc>
                <a:spcPct val="90000"/>
              </a:lnSpc>
              <a:spcBef>
                <a:spcPts val="1000"/>
              </a:spcBef>
              <a:spcAft>
                <a:spcPts val="0"/>
              </a:spcAft>
              <a:buClr>
                <a:schemeClr val="lt1"/>
              </a:buClr>
              <a:buSzPts val="1400"/>
              <a:buNone/>
            </a:pPr>
            <a:r>
              <a:rPr lang="en-US" sz="1200">
                <a:latin typeface="Calibri"/>
                <a:ea typeface="Calibri"/>
                <a:cs typeface="Calibri"/>
                <a:sym typeface="Calibri"/>
              </a:rPr>
              <a:t>- Répartissez les participants en petits groupes (3-4 membres par groupe). Si l'activité se déroule en ligne, créez des salles de réunion pour chaque groupe.</a:t>
            </a:r>
            <a:endParaRPr sz="1200">
              <a:latin typeface="Calibri"/>
              <a:ea typeface="Calibri"/>
              <a:cs typeface="Calibri"/>
              <a:sym typeface="Calibri"/>
            </a:endParaRPr>
          </a:p>
          <a:p>
            <a:pPr indent="-228600" lvl="0" marL="228600" rtl="0" algn="just">
              <a:lnSpc>
                <a:spcPct val="90000"/>
              </a:lnSpc>
              <a:spcBef>
                <a:spcPts val="1000"/>
              </a:spcBef>
              <a:spcAft>
                <a:spcPts val="0"/>
              </a:spcAft>
              <a:buClr>
                <a:schemeClr val="lt1"/>
              </a:buClr>
              <a:buSzPts val="1600"/>
              <a:buNone/>
            </a:pPr>
            <a:r>
              <a:rPr lang="en-US" sz="1200">
                <a:latin typeface="Calibri"/>
                <a:ea typeface="Calibri"/>
                <a:cs typeface="Calibri"/>
                <a:sym typeface="Calibri"/>
              </a:rPr>
              <a:t>- Distribuez à chaque groupe les documents contenant les scénarios de comportement numérique. Vérifiez les scénarios numériques de l'annexe I.</a:t>
            </a:r>
            <a:endParaRPr sz="1200">
              <a:latin typeface="Calibri"/>
              <a:ea typeface="Calibri"/>
              <a:cs typeface="Calibri"/>
              <a:sym typeface="Calibri"/>
            </a:endParaRPr>
          </a:p>
          <a:p>
            <a:pPr indent="-228600" lvl="0" marL="228600" rtl="0" algn="just">
              <a:lnSpc>
                <a:spcPct val="90000"/>
              </a:lnSpc>
              <a:spcBef>
                <a:spcPts val="1000"/>
              </a:spcBef>
              <a:spcAft>
                <a:spcPts val="0"/>
              </a:spcAft>
              <a:buClr>
                <a:schemeClr val="lt1"/>
              </a:buClr>
              <a:buSzPts val="1600"/>
              <a:buNone/>
            </a:pPr>
            <a:r>
              <a:rPr lang="en-US" sz="1200">
                <a:latin typeface="Calibri"/>
                <a:ea typeface="Calibri"/>
                <a:cs typeface="Calibri"/>
                <a:sym typeface="Calibri"/>
              </a:rPr>
              <a:t>- Expliquez que l'objectif de l'activité est de discuter et d'analyser les scénarios, en envisageant le comportement numérique approprié dans chaque situation.</a:t>
            </a:r>
            <a:endParaRPr sz="1200">
              <a:latin typeface="Calibri"/>
              <a:ea typeface="Calibri"/>
              <a:cs typeface="Calibri"/>
              <a:sym typeface="Calibri"/>
            </a:endParaRPr>
          </a:p>
          <a:p>
            <a:pPr indent="-228600" lvl="0" marL="228600" rtl="0" algn="just">
              <a:lnSpc>
                <a:spcPct val="90000"/>
              </a:lnSpc>
              <a:spcBef>
                <a:spcPts val="1000"/>
              </a:spcBef>
              <a:spcAft>
                <a:spcPts val="0"/>
              </a:spcAft>
              <a:buClr>
                <a:schemeClr val="lt1"/>
              </a:buClr>
              <a:buSzPts val="1600"/>
              <a:buNone/>
            </a:pPr>
            <a:r>
              <a:rPr lang="en-US" sz="1200">
                <a:latin typeface="Calibri"/>
                <a:ea typeface="Calibri"/>
                <a:cs typeface="Calibri"/>
                <a:sym typeface="Calibri"/>
              </a:rPr>
              <a:t>- Accordez aux groupes 15 à 20 minutes pour lire les scénarios et en discuter.</a:t>
            </a:r>
            <a:endParaRPr sz="1200">
              <a:latin typeface="Calibri"/>
              <a:ea typeface="Calibri"/>
              <a:cs typeface="Calibri"/>
              <a:sym typeface="Calibri"/>
            </a:endParaRPr>
          </a:p>
          <a:p>
            <a:pPr indent="-228600" lvl="0" marL="228600" rtl="0" algn="just">
              <a:lnSpc>
                <a:spcPct val="90000"/>
              </a:lnSpc>
              <a:spcBef>
                <a:spcPts val="1000"/>
              </a:spcBef>
              <a:spcAft>
                <a:spcPts val="0"/>
              </a:spcAft>
              <a:buClr>
                <a:schemeClr val="lt1"/>
              </a:buClr>
              <a:buSzPts val="1600"/>
              <a:buNone/>
            </a:pPr>
            <a:r>
              <a:rPr lang="en-US" sz="1200">
                <a:latin typeface="Calibri"/>
                <a:ea typeface="Calibri"/>
                <a:cs typeface="Calibri"/>
                <a:sym typeface="Calibri"/>
              </a:rPr>
              <a:t>- Demandez à chaque groupe de choisir un porte-parole qui présentera les conclusions et les recommandations de son groupe à l'ensemble des participants.</a:t>
            </a:r>
            <a:endParaRPr sz="1200">
              <a:latin typeface="Calibri"/>
              <a:ea typeface="Calibri"/>
              <a:cs typeface="Calibri"/>
              <a:sym typeface="Calibri"/>
            </a:endParaRPr>
          </a:p>
          <a:p>
            <a:pPr indent="-228600" lvl="0" marL="228600" rtl="0" algn="just">
              <a:lnSpc>
                <a:spcPct val="90000"/>
              </a:lnSpc>
              <a:spcBef>
                <a:spcPts val="1000"/>
              </a:spcBef>
              <a:spcAft>
                <a:spcPts val="0"/>
              </a:spcAft>
              <a:buClr>
                <a:schemeClr val="lt1"/>
              </a:buClr>
              <a:buSzPts val="1600"/>
              <a:buNone/>
            </a:pPr>
            <a:r>
              <a:rPr lang="en-US" sz="1200">
                <a:latin typeface="Calibri"/>
                <a:ea typeface="Calibri"/>
                <a:cs typeface="Calibri"/>
                <a:sym typeface="Calibri"/>
              </a:rPr>
              <a:t>- Réunissez les groupes (si vous utilisez des salles de réunion) ou demandez aux porte-parole de partager les réponses de leur groupe.</a:t>
            </a:r>
            <a:endParaRPr sz="1200">
              <a:latin typeface="Calibri"/>
              <a:ea typeface="Calibri"/>
              <a:cs typeface="Calibri"/>
              <a:sym typeface="Calibri"/>
            </a:endParaRPr>
          </a:p>
          <a:p>
            <a:pPr indent="-228600" lvl="0" marL="228600" rtl="0" algn="just">
              <a:lnSpc>
                <a:spcPct val="90000"/>
              </a:lnSpc>
              <a:spcBef>
                <a:spcPts val="1000"/>
              </a:spcBef>
              <a:spcAft>
                <a:spcPts val="0"/>
              </a:spcAft>
              <a:buClr>
                <a:schemeClr val="lt1"/>
              </a:buClr>
              <a:buSzPts val="1600"/>
              <a:buNone/>
            </a:pPr>
            <a:r>
              <a:rPr lang="en-US" sz="1200">
                <a:latin typeface="Calibri"/>
                <a:ea typeface="Calibri"/>
                <a:cs typeface="Calibri"/>
                <a:sym typeface="Calibri"/>
              </a:rPr>
              <a:t>- Animez une discussion de groupe en posant les questions suivantes :</a:t>
            </a:r>
            <a:endParaRPr sz="1200">
              <a:latin typeface="Calibri"/>
              <a:ea typeface="Calibri"/>
              <a:cs typeface="Calibri"/>
              <a:sym typeface="Calibri"/>
            </a:endParaRPr>
          </a:p>
          <a:p>
            <a:pPr indent="-228600" lvl="0" marL="228600" rtl="0" algn="just">
              <a:lnSpc>
                <a:spcPct val="90000"/>
              </a:lnSpc>
              <a:spcBef>
                <a:spcPts val="1000"/>
              </a:spcBef>
              <a:spcAft>
                <a:spcPts val="0"/>
              </a:spcAft>
              <a:buClr>
                <a:schemeClr val="lt1"/>
              </a:buClr>
              <a:buSzPts val="1600"/>
              <a:buNone/>
            </a:pPr>
            <a:r>
              <a:rPr lang="en-US" sz="1200">
                <a:latin typeface="Calibri"/>
                <a:ea typeface="Calibri"/>
                <a:cs typeface="Calibri"/>
                <a:sym typeface="Calibri"/>
              </a:rPr>
              <a:t>- Comment votre groupe a-t-il abordé les scénarios ?</a:t>
            </a:r>
            <a:endParaRPr sz="1200">
              <a:latin typeface="Calibri"/>
              <a:ea typeface="Calibri"/>
              <a:cs typeface="Calibri"/>
              <a:sym typeface="Calibri"/>
            </a:endParaRPr>
          </a:p>
          <a:p>
            <a:pPr indent="-228600" lvl="0" marL="228600" rtl="0" algn="just">
              <a:lnSpc>
                <a:spcPct val="90000"/>
              </a:lnSpc>
              <a:spcBef>
                <a:spcPts val="1000"/>
              </a:spcBef>
              <a:spcAft>
                <a:spcPts val="0"/>
              </a:spcAft>
              <a:buClr>
                <a:schemeClr val="lt1"/>
              </a:buClr>
              <a:buSzPts val="1600"/>
              <a:buNone/>
            </a:pPr>
            <a:r>
              <a:rPr lang="en-US" sz="1200">
                <a:latin typeface="Calibri"/>
                <a:ea typeface="Calibri"/>
                <a:cs typeface="Calibri"/>
                <a:sym typeface="Calibri"/>
              </a:rPr>
              <a:t>- Quels sont les principaux éléments à prendre en compte pour déterminer le comportement numérique approprié ?</a:t>
            </a:r>
            <a:endParaRPr sz="1200">
              <a:latin typeface="Calibri"/>
              <a:ea typeface="Calibri"/>
              <a:cs typeface="Calibri"/>
              <a:sym typeface="Calibri"/>
            </a:endParaRPr>
          </a:p>
          <a:p>
            <a:pPr indent="-228600" lvl="0" marL="228600" rtl="0" algn="just">
              <a:lnSpc>
                <a:spcPct val="90000"/>
              </a:lnSpc>
              <a:spcBef>
                <a:spcPts val="1000"/>
              </a:spcBef>
              <a:spcAft>
                <a:spcPts val="0"/>
              </a:spcAft>
              <a:buClr>
                <a:schemeClr val="lt1"/>
              </a:buClr>
              <a:buSzPts val="1600"/>
              <a:buNone/>
            </a:pPr>
            <a:r>
              <a:rPr lang="en-US" sz="1200">
                <a:latin typeface="Calibri"/>
                <a:ea typeface="Calibri"/>
                <a:cs typeface="Calibri"/>
                <a:sym typeface="Calibri"/>
              </a:rPr>
              <a:t>- Votre groupe a-t-il rencontré des difficultés pour parvenir à un consensus ? Comment les avez-vous surmontés ?</a:t>
            </a:r>
            <a:endParaRPr sz="1200">
              <a:latin typeface="Calibri"/>
              <a:ea typeface="Calibri"/>
              <a:cs typeface="Calibri"/>
              <a:sym typeface="Calibri"/>
            </a:endParaRPr>
          </a:p>
          <a:p>
            <a:pPr indent="-228600" lvl="0" marL="228600" rtl="0" algn="just">
              <a:lnSpc>
                <a:spcPct val="90000"/>
              </a:lnSpc>
              <a:spcBef>
                <a:spcPts val="1000"/>
              </a:spcBef>
              <a:spcAft>
                <a:spcPts val="0"/>
              </a:spcAft>
              <a:buClr>
                <a:schemeClr val="lt1"/>
              </a:buClr>
              <a:buSzPts val="1600"/>
              <a:buNone/>
            </a:pPr>
            <a:r>
              <a:rPr lang="en-US" sz="1200">
                <a:latin typeface="Calibri"/>
                <a:ea typeface="Calibri"/>
                <a:cs typeface="Calibri"/>
                <a:sym typeface="Calibri"/>
              </a:rPr>
              <a:t>- Existe-t-il d'autres stratégies ou suggestions pour promouvoir un comportement numérique responsable dans ces scénarios ?</a:t>
            </a:r>
            <a:endParaRPr sz="1200">
              <a:latin typeface="Calibri"/>
              <a:ea typeface="Calibri"/>
              <a:cs typeface="Calibri"/>
              <a:sym typeface="Calibri"/>
            </a:endParaRPr>
          </a:p>
          <a:p>
            <a:pPr indent="-228600" lvl="0" marL="228600" rtl="0" algn="l">
              <a:lnSpc>
                <a:spcPct val="90000"/>
              </a:lnSpc>
              <a:spcBef>
                <a:spcPts val="1000"/>
              </a:spcBef>
              <a:spcAft>
                <a:spcPts val="0"/>
              </a:spcAft>
              <a:buClr>
                <a:schemeClr val="lt1"/>
              </a:buClr>
              <a:buSzPts val="2000"/>
              <a:buNone/>
            </a:pPr>
            <a:r>
              <a:t/>
            </a:r>
            <a:endParaRPr sz="1200">
              <a:latin typeface="Times New Roman"/>
              <a:ea typeface="Times New Roman"/>
              <a:cs typeface="Times New Roman"/>
              <a:sym typeface="Times New Roman"/>
            </a:endParaRPr>
          </a:p>
          <a:p>
            <a:pPr indent="-228600" lvl="0" marL="228600" rtl="0" algn="l">
              <a:lnSpc>
                <a:spcPct val="90000"/>
              </a:lnSpc>
              <a:spcBef>
                <a:spcPts val="1000"/>
              </a:spcBef>
              <a:spcAft>
                <a:spcPts val="0"/>
              </a:spcAft>
              <a:buClr>
                <a:schemeClr val="lt1"/>
              </a:buClr>
              <a:buSzPts val="2000"/>
              <a:buNone/>
            </a:pPr>
            <a:r>
              <a:t/>
            </a:r>
            <a:endParaRPr sz="1200">
              <a:latin typeface="Times New Roman"/>
              <a:ea typeface="Times New Roman"/>
              <a:cs typeface="Times New Roman"/>
              <a:sym typeface="Times New Roman"/>
            </a:endParaRPr>
          </a:p>
        </p:txBody>
      </p:sp>
      <p:sp>
        <p:nvSpPr>
          <p:cNvPr id="265" name="Google Shape;265;p14"/>
          <p:cNvSpPr txBox="1"/>
          <p:nvPr>
            <p:ph idx="3" type="body"/>
          </p:nvPr>
        </p:nvSpPr>
        <p:spPr>
          <a:xfrm>
            <a:off x="747187" y="247500"/>
            <a:ext cx="5644682" cy="99265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B6E6"/>
              </a:buClr>
              <a:buSzPts val="3600"/>
              <a:buNone/>
            </a:pPr>
            <a:r>
              <a:rPr lang="en-US" sz="2400"/>
              <a:t>Instructions pour l'activité</a:t>
            </a:r>
            <a:endParaRPr sz="2400"/>
          </a:p>
        </p:txBody>
      </p:sp>
      <p:pic>
        <p:nvPicPr>
          <p:cNvPr id="266" name="Google Shape;266;p14"/>
          <p:cNvPicPr preferRelativeResize="0"/>
          <p:nvPr/>
        </p:nvPicPr>
        <p:blipFill rotWithShape="1">
          <a:blip r:embed="rId3">
            <a:alphaModFix/>
          </a:blip>
          <a:srcRect b="0" l="0" r="0" t="0"/>
          <a:stretch/>
        </p:blipFill>
        <p:spPr>
          <a:xfrm>
            <a:off x="7010890" y="1798523"/>
            <a:ext cx="4340442" cy="3260953"/>
          </a:xfrm>
          <a:prstGeom prst="rect">
            <a:avLst/>
          </a:prstGeom>
          <a:noFill/>
          <a:ln>
            <a:noFill/>
          </a:ln>
        </p:spPr>
      </p:pic>
      <p:pic>
        <p:nvPicPr>
          <p:cNvPr descr="Mani, Ipad, Tavoletta, Tecnologia" id="267" name="Google Shape;267;p14"/>
          <p:cNvPicPr preferRelativeResize="0"/>
          <p:nvPr/>
        </p:nvPicPr>
        <p:blipFill rotWithShape="1">
          <a:blip r:embed="rId4">
            <a:alphaModFix/>
          </a:blip>
          <a:srcRect b="0" l="0" r="0" t="0"/>
          <a:stretch/>
        </p:blipFill>
        <p:spPr>
          <a:xfrm>
            <a:off x="7744859" y="2302498"/>
            <a:ext cx="2886418" cy="206419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15"/>
          <p:cNvSpPr txBox="1"/>
          <p:nvPr>
            <p:ph idx="1" type="body"/>
          </p:nvPr>
        </p:nvSpPr>
        <p:spPr>
          <a:xfrm>
            <a:off x="6323950" y="1240150"/>
            <a:ext cx="5432700" cy="5617800"/>
          </a:xfrm>
          <a:prstGeom prst="rect">
            <a:avLst/>
          </a:prstGeom>
          <a:noFill/>
          <a:ln>
            <a:noFill/>
          </a:ln>
        </p:spPr>
        <p:txBody>
          <a:bodyPr anchorCtr="0" anchor="t" bIns="45700" lIns="91425" spcFirstLastPara="1" rIns="91425" wrap="square" tIns="45700">
            <a:normAutofit/>
          </a:bodyPr>
          <a:lstStyle/>
          <a:p>
            <a:pPr indent="-228600" lvl="0" marL="228600" rtl="0" algn="just">
              <a:lnSpc>
                <a:spcPct val="90000"/>
              </a:lnSpc>
              <a:spcBef>
                <a:spcPts val="0"/>
              </a:spcBef>
              <a:spcAft>
                <a:spcPts val="0"/>
              </a:spcAft>
              <a:buClr>
                <a:schemeClr val="lt1"/>
              </a:buClr>
              <a:buSzPts val="1600"/>
              <a:buNone/>
            </a:pPr>
            <a:r>
              <a:rPr lang="en-US" sz="1200"/>
              <a:t>     Activité 2 : "Audit de la vie privée numérique" </a:t>
            </a:r>
            <a:endParaRPr sz="1200"/>
          </a:p>
          <a:p>
            <a:pPr indent="-228600" lvl="0" marL="228600" rtl="0" algn="just">
              <a:lnSpc>
                <a:spcPct val="90000"/>
              </a:lnSpc>
              <a:spcBef>
                <a:spcPts val="3000"/>
              </a:spcBef>
              <a:spcAft>
                <a:spcPts val="0"/>
              </a:spcAft>
              <a:buClr>
                <a:schemeClr val="lt1"/>
              </a:buClr>
              <a:buSzPts val="1600"/>
              <a:buNone/>
            </a:pPr>
            <a:r>
              <a:rPr lang="en-US" sz="1200"/>
              <a:t>      Type : En ligne, Groupe</a:t>
            </a:r>
            <a:endParaRPr sz="1200"/>
          </a:p>
          <a:p>
            <a:pPr indent="-228600" lvl="0" marL="228600" rtl="0" algn="just">
              <a:lnSpc>
                <a:spcPct val="90000"/>
              </a:lnSpc>
              <a:spcBef>
                <a:spcPts val="3000"/>
              </a:spcBef>
              <a:spcAft>
                <a:spcPts val="0"/>
              </a:spcAft>
              <a:buClr>
                <a:schemeClr val="lt1"/>
              </a:buClr>
              <a:buSzPts val="1600"/>
              <a:buNone/>
            </a:pPr>
            <a:r>
              <a:rPr lang="en-US" sz="1200"/>
              <a:t>      L'objectif principal de cette activité est de sensibiliser les apprenants et d'améliorer leur compréhension de leurs paramètres de confidentialité numérique et de leur présence en ligne. En effectuant un audit personnel de la confidentialité numérique, les apprenants auront la possibilité d'évaluer leurs paramètres de confidentialité actuels, d'identifier les vulnérabilités potentielles et de procéder aux ajustements nécessaires pour protéger leurs informations personnelles en ligne.</a:t>
            </a:r>
            <a:endParaRPr sz="1200"/>
          </a:p>
          <a:p>
            <a:pPr indent="-228600" lvl="0" marL="228600" rtl="0" algn="just">
              <a:lnSpc>
                <a:spcPct val="90000"/>
              </a:lnSpc>
              <a:spcBef>
                <a:spcPts val="3000"/>
              </a:spcBef>
              <a:spcAft>
                <a:spcPts val="0"/>
              </a:spcAft>
              <a:buClr>
                <a:schemeClr val="lt1"/>
              </a:buClr>
              <a:buSzPts val="1600"/>
              <a:buNone/>
            </a:pPr>
            <a:r>
              <a:rPr lang="en-US" sz="1200"/>
              <a:t>       Durée estimée : 45 minutes</a:t>
            </a:r>
            <a:endParaRPr sz="1200"/>
          </a:p>
          <a:p>
            <a:pPr indent="-228600" lvl="0" marL="228600" rtl="0" algn="just">
              <a:lnSpc>
                <a:spcPct val="90000"/>
              </a:lnSpc>
              <a:spcBef>
                <a:spcPts val="3000"/>
              </a:spcBef>
              <a:spcAft>
                <a:spcPts val="0"/>
              </a:spcAft>
              <a:buClr>
                <a:schemeClr val="lt1"/>
              </a:buClr>
              <a:buSzPts val="1600"/>
              <a:buNone/>
            </a:pPr>
            <a:r>
              <a:rPr lang="en-US" sz="1200"/>
              <a:t>       Matériel nécessaire : </a:t>
            </a:r>
            <a:endParaRPr sz="1200"/>
          </a:p>
          <a:p>
            <a:pPr indent="-228600" lvl="0" marL="228600" rtl="0" algn="just">
              <a:lnSpc>
                <a:spcPct val="90000"/>
              </a:lnSpc>
              <a:spcBef>
                <a:spcPts val="3000"/>
              </a:spcBef>
              <a:spcAft>
                <a:spcPts val="0"/>
              </a:spcAft>
              <a:buClr>
                <a:schemeClr val="lt1"/>
              </a:buClr>
              <a:buSzPts val="1600"/>
              <a:buNone/>
            </a:pPr>
            <a:r>
              <a:rPr lang="en-US" sz="1200"/>
              <a:t>       Feuille de travail pour l'audit de la protection de la vie privée (annexe II), accès aux appareils (ordinateur, smartphone, etc.)</a:t>
            </a:r>
            <a:endParaRPr sz="1200"/>
          </a:p>
          <a:p>
            <a:pPr indent="-228600" lvl="0" marL="228600" rtl="0" algn="l">
              <a:lnSpc>
                <a:spcPct val="90000"/>
              </a:lnSpc>
              <a:spcBef>
                <a:spcPts val="3000"/>
              </a:spcBef>
              <a:spcAft>
                <a:spcPts val="0"/>
              </a:spcAft>
              <a:buClr>
                <a:schemeClr val="lt1"/>
              </a:buClr>
              <a:buSzPts val="1100"/>
              <a:buNone/>
            </a:pPr>
            <a:r>
              <a:t/>
            </a:r>
            <a:endParaRPr sz="1100"/>
          </a:p>
        </p:txBody>
      </p:sp>
      <p:sp>
        <p:nvSpPr>
          <p:cNvPr id="273" name="Google Shape;273;p15"/>
          <p:cNvSpPr txBox="1"/>
          <p:nvPr>
            <p:ph idx="3" type="body"/>
          </p:nvPr>
        </p:nvSpPr>
        <p:spPr>
          <a:xfrm>
            <a:off x="7609114" y="402770"/>
            <a:ext cx="3907170" cy="90910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B6E6"/>
              </a:buClr>
              <a:buSzPts val="3600"/>
              <a:buNone/>
            </a:pPr>
            <a:r>
              <a:rPr lang="en-US" sz="2400"/>
              <a:t>Activités</a:t>
            </a:r>
            <a:endParaRPr sz="2400"/>
          </a:p>
        </p:txBody>
      </p:sp>
      <p:pic>
        <p:nvPicPr>
          <p:cNvPr descr="Computer, Attività Commerciale, Gdpr" id="274" name="Google Shape;274;p15"/>
          <p:cNvPicPr preferRelativeResize="0"/>
          <p:nvPr/>
        </p:nvPicPr>
        <p:blipFill rotWithShape="1">
          <a:blip r:embed="rId3">
            <a:alphaModFix/>
          </a:blip>
          <a:srcRect b="0" l="0" r="0" t="0"/>
          <a:stretch/>
        </p:blipFill>
        <p:spPr>
          <a:xfrm>
            <a:off x="675717" y="495759"/>
            <a:ext cx="5420283" cy="572877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16"/>
          <p:cNvSpPr txBox="1"/>
          <p:nvPr>
            <p:ph idx="1" type="body"/>
          </p:nvPr>
        </p:nvSpPr>
        <p:spPr>
          <a:xfrm>
            <a:off x="202602" y="464781"/>
            <a:ext cx="5255223" cy="5469294"/>
          </a:xfrm>
          <a:prstGeom prst="rect">
            <a:avLst/>
          </a:prstGeom>
          <a:noFill/>
          <a:ln>
            <a:noFill/>
          </a:ln>
        </p:spPr>
        <p:txBody>
          <a:bodyPr anchorCtr="0" anchor="t" bIns="45700" lIns="91425" spcFirstLastPara="1" rIns="91425" wrap="square" tIns="45700">
            <a:noAutofit/>
          </a:bodyPr>
          <a:lstStyle/>
          <a:p>
            <a:pPr indent="-76200" lvl="0" marL="48600" rtl="0" algn="just">
              <a:lnSpc>
                <a:spcPct val="100000"/>
              </a:lnSpc>
              <a:spcBef>
                <a:spcPts val="0"/>
              </a:spcBef>
              <a:spcAft>
                <a:spcPts val="0"/>
              </a:spcAft>
              <a:buClr>
                <a:srgbClr val="033637"/>
              </a:buClr>
              <a:buSzPts val="1200"/>
              <a:buFont typeface="Arial"/>
              <a:buChar char="•"/>
            </a:pPr>
            <a:r>
              <a:rPr lang="en-US" sz="1200">
                <a:solidFill>
                  <a:srgbClr val="033637"/>
                </a:solidFill>
                <a:latin typeface="Calibri"/>
                <a:ea typeface="Calibri"/>
                <a:cs typeface="Calibri"/>
                <a:sym typeface="Calibri"/>
              </a:rPr>
              <a:t>Remettre à chaque apprenant la fiche d'audit sur la protection de la vie privée.</a:t>
            </a:r>
            <a:endParaRPr sz="1200">
              <a:latin typeface="Calibri"/>
              <a:ea typeface="Calibri"/>
              <a:cs typeface="Calibri"/>
              <a:sym typeface="Calibri"/>
            </a:endParaRPr>
          </a:p>
          <a:p>
            <a:pPr indent="-76200" lvl="0" marL="48600" rtl="0" algn="just">
              <a:lnSpc>
                <a:spcPct val="100000"/>
              </a:lnSpc>
              <a:spcBef>
                <a:spcPts val="3000"/>
              </a:spcBef>
              <a:spcAft>
                <a:spcPts val="0"/>
              </a:spcAft>
              <a:buClr>
                <a:srgbClr val="033637"/>
              </a:buClr>
              <a:buSzPts val="1200"/>
              <a:buFont typeface="Arial"/>
              <a:buChar char="•"/>
            </a:pPr>
            <a:r>
              <a:rPr lang="en-US" sz="1200">
                <a:solidFill>
                  <a:srgbClr val="033637"/>
                </a:solidFill>
                <a:latin typeface="Calibri"/>
                <a:ea typeface="Calibri"/>
                <a:cs typeface="Calibri"/>
                <a:sym typeface="Calibri"/>
              </a:rPr>
              <a:t>Expliquez l'objectif de l'activité et l'importance du respect de la vie privée numérique.</a:t>
            </a:r>
            <a:endParaRPr sz="1200">
              <a:latin typeface="Calibri"/>
              <a:ea typeface="Calibri"/>
              <a:cs typeface="Calibri"/>
              <a:sym typeface="Calibri"/>
            </a:endParaRPr>
          </a:p>
          <a:p>
            <a:pPr indent="-48600" lvl="0" marL="48600" rtl="0" algn="just">
              <a:lnSpc>
                <a:spcPct val="100000"/>
              </a:lnSpc>
              <a:spcBef>
                <a:spcPts val="3000"/>
              </a:spcBef>
              <a:spcAft>
                <a:spcPts val="0"/>
              </a:spcAft>
              <a:buClr>
                <a:srgbClr val="033637"/>
              </a:buClr>
              <a:buSzPts val="1200"/>
              <a:buNone/>
            </a:pPr>
            <a:r>
              <a:rPr lang="en-US" sz="1200">
                <a:solidFill>
                  <a:srgbClr val="033637"/>
                </a:solidFill>
                <a:latin typeface="Calibri"/>
                <a:ea typeface="Calibri"/>
                <a:cs typeface="Calibri"/>
                <a:sym typeface="Calibri"/>
              </a:rPr>
              <a:t>- Demandez aux apprenants de consacrer 45 minutes à l'activité.</a:t>
            </a:r>
            <a:endParaRPr sz="1200">
              <a:latin typeface="Calibri"/>
              <a:ea typeface="Calibri"/>
              <a:cs typeface="Calibri"/>
              <a:sym typeface="Calibri"/>
            </a:endParaRPr>
          </a:p>
          <a:p>
            <a:pPr indent="-48600" lvl="0" marL="48600" rtl="0" algn="just">
              <a:lnSpc>
                <a:spcPct val="100000"/>
              </a:lnSpc>
              <a:spcBef>
                <a:spcPts val="3000"/>
              </a:spcBef>
              <a:spcAft>
                <a:spcPts val="0"/>
              </a:spcAft>
              <a:buClr>
                <a:srgbClr val="033637"/>
              </a:buClr>
              <a:buSzPts val="1200"/>
              <a:buNone/>
            </a:pPr>
            <a:r>
              <a:rPr lang="en-US" sz="1200">
                <a:solidFill>
                  <a:srgbClr val="033637"/>
                </a:solidFill>
                <a:latin typeface="Calibri"/>
                <a:ea typeface="Calibri"/>
                <a:cs typeface="Calibri"/>
                <a:sym typeface="Calibri"/>
              </a:rPr>
              <a:t>- Demandez aux apprenants de revoir leurs paramètres de confidentialité sur leurs appareils, leurs comptes de médias sociaux et d'autres plateformes en ligne.</a:t>
            </a:r>
            <a:endParaRPr sz="1200">
              <a:latin typeface="Calibri"/>
              <a:ea typeface="Calibri"/>
              <a:cs typeface="Calibri"/>
              <a:sym typeface="Calibri"/>
            </a:endParaRPr>
          </a:p>
          <a:p>
            <a:pPr indent="-48600" lvl="0" marL="48600" rtl="0" algn="just">
              <a:lnSpc>
                <a:spcPct val="100000"/>
              </a:lnSpc>
              <a:spcBef>
                <a:spcPts val="3000"/>
              </a:spcBef>
              <a:spcAft>
                <a:spcPts val="0"/>
              </a:spcAft>
              <a:buClr>
                <a:srgbClr val="033637"/>
              </a:buClr>
              <a:buSzPts val="1200"/>
              <a:buNone/>
            </a:pPr>
            <a:r>
              <a:rPr lang="en-US" sz="1200">
                <a:solidFill>
                  <a:srgbClr val="033637"/>
                </a:solidFill>
                <a:latin typeface="Calibri"/>
                <a:ea typeface="Calibri"/>
                <a:cs typeface="Calibri"/>
                <a:sym typeface="Calibri"/>
              </a:rPr>
              <a:t>- À l'aide de la feuille de travail fournie, guidez les apprenants pour qu'ils répondent aux questions suivantes :</a:t>
            </a:r>
            <a:endParaRPr sz="1200">
              <a:latin typeface="Calibri"/>
              <a:ea typeface="Calibri"/>
              <a:cs typeface="Calibri"/>
              <a:sym typeface="Calibri"/>
            </a:endParaRPr>
          </a:p>
          <a:p>
            <a:pPr indent="-48600" lvl="0" marL="48600" rtl="0" algn="just">
              <a:lnSpc>
                <a:spcPct val="100000"/>
              </a:lnSpc>
              <a:spcBef>
                <a:spcPts val="3000"/>
              </a:spcBef>
              <a:spcAft>
                <a:spcPts val="0"/>
              </a:spcAft>
              <a:buClr>
                <a:srgbClr val="033637"/>
              </a:buClr>
              <a:buSzPts val="1200"/>
              <a:buNone/>
            </a:pPr>
            <a:r>
              <a:rPr lang="en-US" sz="1200">
                <a:solidFill>
                  <a:srgbClr val="033637"/>
                </a:solidFill>
                <a:latin typeface="Calibri"/>
                <a:ea typeface="Calibri"/>
                <a:cs typeface="Calibri"/>
                <a:sym typeface="Calibri"/>
              </a:rPr>
              <a:t>- Quels sont les paramètres de confidentialité actuellement en place pour vos appareils et vos comptes en ligne ?</a:t>
            </a:r>
            <a:endParaRPr sz="1200">
              <a:latin typeface="Calibri"/>
              <a:ea typeface="Calibri"/>
              <a:cs typeface="Calibri"/>
              <a:sym typeface="Calibri"/>
            </a:endParaRPr>
          </a:p>
          <a:p>
            <a:pPr indent="-48600" lvl="0" marL="48600" rtl="0" algn="just">
              <a:lnSpc>
                <a:spcPct val="100000"/>
              </a:lnSpc>
              <a:spcBef>
                <a:spcPts val="3000"/>
              </a:spcBef>
              <a:spcAft>
                <a:spcPts val="0"/>
              </a:spcAft>
              <a:buClr>
                <a:srgbClr val="033637"/>
              </a:buClr>
              <a:buSzPts val="1200"/>
              <a:buNone/>
            </a:pPr>
            <a:r>
              <a:rPr lang="en-US" sz="1200">
                <a:solidFill>
                  <a:srgbClr val="033637"/>
                </a:solidFill>
                <a:latin typeface="Calibri"/>
                <a:ea typeface="Calibri"/>
                <a:cs typeface="Calibri"/>
                <a:sym typeface="Calibri"/>
              </a:rPr>
              <a:t>- Y a-t-il des domaines dans lesquels vos paramètres de confidentialité pourraient être faibles ou inadéquats ?</a:t>
            </a:r>
            <a:endParaRPr sz="1200">
              <a:latin typeface="Calibri"/>
              <a:ea typeface="Calibri"/>
              <a:cs typeface="Calibri"/>
              <a:sym typeface="Calibri"/>
            </a:endParaRPr>
          </a:p>
          <a:p>
            <a:pPr indent="-48600" lvl="0" marL="48600" rtl="0" algn="just">
              <a:lnSpc>
                <a:spcPct val="100000"/>
              </a:lnSpc>
              <a:spcBef>
                <a:spcPts val="3000"/>
              </a:spcBef>
              <a:spcAft>
                <a:spcPts val="0"/>
              </a:spcAft>
              <a:buClr>
                <a:srgbClr val="033637"/>
              </a:buClr>
              <a:buSzPts val="1200"/>
              <a:buNone/>
            </a:pPr>
            <a:r>
              <a:rPr lang="en-US" sz="1200">
                <a:solidFill>
                  <a:srgbClr val="033637"/>
                </a:solidFill>
                <a:latin typeface="Calibri"/>
                <a:ea typeface="Calibri"/>
                <a:cs typeface="Calibri"/>
                <a:sym typeface="Calibri"/>
              </a:rPr>
              <a:t>- Partagez-vous publiquement des informations personnelles qui pourraient compromettre votre vie privée ?</a:t>
            </a:r>
            <a:endParaRPr sz="1200">
              <a:latin typeface="Calibri"/>
              <a:ea typeface="Calibri"/>
              <a:cs typeface="Calibri"/>
              <a:sym typeface="Calibri"/>
            </a:endParaRPr>
          </a:p>
          <a:p>
            <a:pPr indent="-48600" lvl="0" marL="48600" rtl="0" algn="just">
              <a:lnSpc>
                <a:spcPct val="100000"/>
              </a:lnSpc>
              <a:spcBef>
                <a:spcPts val="3000"/>
              </a:spcBef>
              <a:spcAft>
                <a:spcPts val="0"/>
              </a:spcAft>
              <a:buClr>
                <a:srgbClr val="033637"/>
              </a:buClr>
              <a:buSzPts val="1200"/>
              <a:buNone/>
            </a:pPr>
            <a:r>
              <a:rPr lang="en-US" sz="1200">
                <a:solidFill>
                  <a:srgbClr val="033637"/>
                </a:solidFill>
                <a:latin typeface="Calibri"/>
                <a:ea typeface="Calibri"/>
                <a:cs typeface="Calibri"/>
                <a:sym typeface="Calibri"/>
              </a:rPr>
              <a:t>- Quelles mesures pouvez-vous prendre pour améliorer votre vie privée numérique et protéger vos informations personnelles ?</a:t>
            </a:r>
            <a:endParaRPr sz="1200">
              <a:latin typeface="Calibri"/>
              <a:ea typeface="Calibri"/>
              <a:cs typeface="Calibri"/>
              <a:sym typeface="Calibri"/>
            </a:endParaRPr>
          </a:p>
          <a:p>
            <a:pPr indent="-228600" lvl="0" marL="228600" rtl="0" algn="l">
              <a:lnSpc>
                <a:spcPct val="90000"/>
              </a:lnSpc>
              <a:spcBef>
                <a:spcPts val="3000"/>
              </a:spcBef>
              <a:spcAft>
                <a:spcPts val="0"/>
              </a:spcAft>
              <a:buClr>
                <a:schemeClr val="lt1"/>
              </a:buClr>
              <a:buSzPts val="1200"/>
              <a:buNone/>
            </a:pPr>
            <a:r>
              <a:t/>
            </a:r>
            <a:endParaRPr sz="1200">
              <a:latin typeface="Calibri"/>
              <a:ea typeface="Calibri"/>
              <a:cs typeface="Calibri"/>
              <a:sym typeface="Calibri"/>
            </a:endParaRPr>
          </a:p>
          <a:p>
            <a:pPr indent="-228600" lvl="0" marL="228600" rtl="0" algn="l">
              <a:lnSpc>
                <a:spcPct val="90000"/>
              </a:lnSpc>
              <a:spcBef>
                <a:spcPts val="3000"/>
              </a:spcBef>
              <a:spcAft>
                <a:spcPts val="0"/>
              </a:spcAft>
              <a:buClr>
                <a:schemeClr val="lt1"/>
              </a:buClr>
              <a:buSzPts val="1800"/>
              <a:buNone/>
            </a:pPr>
            <a:r>
              <a:t/>
            </a:r>
            <a:endParaRPr sz="1800">
              <a:latin typeface="Times New Roman"/>
              <a:ea typeface="Times New Roman"/>
              <a:cs typeface="Times New Roman"/>
              <a:sym typeface="Times New Roman"/>
            </a:endParaRPr>
          </a:p>
        </p:txBody>
      </p:sp>
      <p:sp>
        <p:nvSpPr>
          <p:cNvPr id="280" name="Google Shape;280;p16"/>
          <p:cNvSpPr txBox="1"/>
          <p:nvPr>
            <p:ph idx="3" type="body"/>
          </p:nvPr>
        </p:nvSpPr>
        <p:spPr>
          <a:xfrm>
            <a:off x="5872433" y="920424"/>
            <a:ext cx="6025653" cy="992652"/>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00B6E6"/>
              </a:buClr>
              <a:buSzPts val="2800"/>
              <a:buNone/>
            </a:pPr>
            <a:r>
              <a:rPr lang="en-US" sz="2800"/>
              <a:t>Instructions pour l'activité</a:t>
            </a:r>
            <a:endParaRPr/>
          </a:p>
        </p:txBody>
      </p:sp>
      <p:pic>
        <p:nvPicPr>
          <p:cNvPr id="281" name="Google Shape;281;p16"/>
          <p:cNvPicPr preferRelativeResize="0"/>
          <p:nvPr/>
        </p:nvPicPr>
        <p:blipFill rotWithShape="1">
          <a:blip r:embed="rId3">
            <a:alphaModFix/>
          </a:blip>
          <a:srcRect b="0" l="0" r="0" t="0"/>
          <a:stretch/>
        </p:blipFill>
        <p:spPr>
          <a:xfrm>
            <a:off x="5872432" y="2552700"/>
            <a:ext cx="5933655" cy="226472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17"/>
          <p:cNvSpPr txBox="1"/>
          <p:nvPr>
            <p:ph idx="1" type="body"/>
          </p:nvPr>
        </p:nvSpPr>
        <p:spPr>
          <a:xfrm>
            <a:off x="6096000" y="1435276"/>
            <a:ext cx="5854391" cy="4377696"/>
          </a:xfrm>
          <a:prstGeom prst="rect">
            <a:avLst/>
          </a:prstGeom>
          <a:noFill/>
          <a:ln>
            <a:noFill/>
          </a:ln>
        </p:spPr>
        <p:txBody>
          <a:bodyPr anchorCtr="0" anchor="t" bIns="45700" lIns="91425" spcFirstLastPara="1" rIns="91425" wrap="square" tIns="45700">
            <a:noAutofit/>
          </a:bodyPr>
          <a:lstStyle/>
          <a:p>
            <a:pPr indent="-247650" lvl="0" marL="285750" rtl="0" algn="just">
              <a:lnSpc>
                <a:spcPct val="100000"/>
              </a:lnSpc>
              <a:spcBef>
                <a:spcPts val="0"/>
              </a:spcBef>
              <a:spcAft>
                <a:spcPts val="0"/>
              </a:spcAft>
              <a:buClr>
                <a:schemeClr val="lt1"/>
              </a:buClr>
              <a:buSzPts val="1200"/>
              <a:buFont typeface="Arial"/>
              <a:buChar char="•"/>
            </a:pPr>
            <a:r>
              <a:rPr lang="en-US" sz="1200">
                <a:latin typeface="Calibri"/>
                <a:ea typeface="Calibri"/>
                <a:cs typeface="Calibri"/>
                <a:sym typeface="Calibri"/>
              </a:rPr>
              <a:t>Discuter des meilleures pratiques pour protéger la vie privée numérique et maintenir une présence en ligne saine.</a:t>
            </a:r>
            <a:endParaRPr sz="1200">
              <a:latin typeface="Calibri"/>
              <a:ea typeface="Calibri"/>
              <a:cs typeface="Calibri"/>
              <a:sym typeface="Calibri"/>
            </a:endParaRPr>
          </a:p>
          <a:p>
            <a:pPr indent="-247650" lvl="0" marL="285750" rtl="0" algn="just">
              <a:lnSpc>
                <a:spcPct val="100000"/>
              </a:lnSpc>
              <a:spcBef>
                <a:spcPts val="3000"/>
              </a:spcBef>
              <a:spcAft>
                <a:spcPts val="0"/>
              </a:spcAft>
              <a:buClr>
                <a:schemeClr val="lt1"/>
              </a:buClr>
              <a:buSzPts val="1200"/>
              <a:buFont typeface="Arial"/>
              <a:buChar char="•"/>
            </a:pPr>
            <a:r>
              <a:rPr lang="en-US" sz="1200">
                <a:latin typeface="Calibri"/>
                <a:ea typeface="Calibri"/>
                <a:cs typeface="Calibri"/>
                <a:sym typeface="Calibri"/>
              </a:rPr>
              <a:t>Encouragez les apprenants à modifier leurs paramètres de confidentialité en fonction des résultats de l'audit.</a:t>
            </a:r>
            <a:endParaRPr sz="1200"/>
          </a:p>
          <a:p>
            <a:pPr indent="-247650" lvl="0" marL="285750" rtl="0" algn="just">
              <a:lnSpc>
                <a:spcPct val="100000"/>
              </a:lnSpc>
              <a:spcBef>
                <a:spcPts val="3000"/>
              </a:spcBef>
              <a:spcAft>
                <a:spcPts val="0"/>
              </a:spcAft>
              <a:buClr>
                <a:schemeClr val="lt1"/>
              </a:buClr>
              <a:buSzPts val="1200"/>
              <a:buFont typeface="Arial"/>
              <a:buChar char="•"/>
            </a:pPr>
            <a:r>
              <a:rPr lang="en-US" sz="1200">
                <a:latin typeface="Calibri"/>
                <a:ea typeface="Calibri"/>
                <a:cs typeface="Calibri"/>
                <a:sym typeface="Calibri"/>
              </a:rPr>
              <a:t>Une fois l'audit terminé, réunissez les apprenants et animez une discussion de groupe afin de partager des idées et des stratégies pour préserver la vie privée numérique.</a:t>
            </a:r>
            <a:endParaRPr sz="1200"/>
          </a:p>
          <a:p>
            <a:pPr indent="-247650" lvl="0" marL="285750" rtl="0" algn="just">
              <a:lnSpc>
                <a:spcPct val="100000"/>
              </a:lnSpc>
              <a:spcBef>
                <a:spcPts val="3000"/>
              </a:spcBef>
              <a:spcAft>
                <a:spcPts val="0"/>
              </a:spcAft>
              <a:buClr>
                <a:schemeClr val="lt1"/>
              </a:buClr>
              <a:buSzPts val="1200"/>
              <a:buFont typeface="Arial"/>
              <a:buChar char="•"/>
            </a:pPr>
            <a:r>
              <a:rPr lang="en-US" sz="1200">
                <a:latin typeface="Calibri"/>
                <a:ea typeface="Calibri"/>
                <a:cs typeface="Calibri"/>
                <a:sym typeface="Calibri"/>
              </a:rPr>
              <a:t>Encouragez les apprenants à faire part des difficultés qu'ils ont rencontrées au cours de l'audit et de la manière dont ils les ont résolues.</a:t>
            </a:r>
            <a:endParaRPr sz="1200"/>
          </a:p>
          <a:p>
            <a:pPr indent="-228600" lvl="0" marL="228600" rtl="0" algn="l">
              <a:lnSpc>
                <a:spcPct val="90000"/>
              </a:lnSpc>
              <a:spcBef>
                <a:spcPts val="3000"/>
              </a:spcBef>
              <a:spcAft>
                <a:spcPts val="0"/>
              </a:spcAft>
              <a:buClr>
                <a:schemeClr val="lt1"/>
              </a:buClr>
              <a:buSzPts val="1800"/>
              <a:buNone/>
            </a:pPr>
            <a:r>
              <a:t/>
            </a:r>
            <a:endParaRPr sz="1800">
              <a:latin typeface="Times New Roman"/>
              <a:ea typeface="Times New Roman"/>
              <a:cs typeface="Times New Roman"/>
              <a:sym typeface="Times New Roman"/>
            </a:endParaRPr>
          </a:p>
          <a:p>
            <a:pPr indent="-228600" lvl="0" marL="228600" rtl="0" algn="l">
              <a:lnSpc>
                <a:spcPct val="90000"/>
              </a:lnSpc>
              <a:spcBef>
                <a:spcPts val="3000"/>
              </a:spcBef>
              <a:spcAft>
                <a:spcPts val="0"/>
              </a:spcAft>
              <a:buClr>
                <a:schemeClr val="lt1"/>
              </a:buClr>
              <a:buSzPts val="1800"/>
              <a:buNone/>
            </a:pPr>
            <a:r>
              <a:t/>
            </a:r>
            <a:endParaRPr sz="1800">
              <a:latin typeface="Times New Roman"/>
              <a:ea typeface="Times New Roman"/>
              <a:cs typeface="Times New Roman"/>
              <a:sym typeface="Times New Roman"/>
            </a:endParaRPr>
          </a:p>
        </p:txBody>
      </p:sp>
      <p:sp>
        <p:nvSpPr>
          <p:cNvPr id="287" name="Google Shape;287;p17"/>
          <p:cNvSpPr txBox="1"/>
          <p:nvPr>
            <p:ph idx="3" type="body"/>
          </p:nvPr>
        </p:nvSpPr>
        <p:spPr>
          <a:xfrm>
            <a:off x="8044543" y="155139"/>
            <a:ext cx="4271009" cy="99265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B6E6"/>
              </a:buClr>
              <a:buSzPts val="3600"/>
              <a:buNone/>
            </a:pPr>
            <a:r>
              <a:rPr lang="en-US" sz="2400"/>
              <a:t>Activités</a:t>
            </a:r>
            <a:endParaRPr sz="2400"/>
          </a:p>
        </p:txBody>
      </p:sp>
      <p:pic>
        <p:nvPicPr>
          <p:cNvPr descr="Protezione Dati, Sicurezza, Computer" id="288" name="Google Shape;288;p17"/>
          <p:cNvPicPr preferRelativeResize="0"/>
          <p:nvPr/>
        </p:nvPicPr>
        <p:blipFill rotWithShape="1">
          <a:blip r:embed="rId3">
            <a:alphaModFix/>
          </a:blip>
          <a:srcRect b="0" l="0" r="0" t="0"/>
          <a:stretch/>
        </p:blipFill>
        <p:spPr>
          <a:xfrm>
            <a:off x="112239" y="758358"/>
            <a:ext cx="5854391" cy="469837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18"/>
          <p:cNvSpPr txBox="1"/>
          <p:nvPr>
            <p:ph idx="1" type="body"/>
          </p:nvPr>
        </p:nvSpPr>
        <p:spPr>
          <a:xfrm>
            <a:off x="133588" y="1720600"/>
            <a:ext cx="5962412" cy="4377696"/>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lt1"/>
              </a:buClr>
              <a:buSzPts val="1800"/>
              <a:buNone/>
            </a:pPr>
            <a:r>
              <a:t/>
            </a:r>
            <a:endParaRPr sz="1800">
              <a:latin typeface="Calibri"/>
              <a:ea typeface="Calibri"/>
              <a:cs typeface="Calibri"/>
              <a:sym typeface="Calibri"/>
            </a:endParaRPr>
          </a:p>
          <a:p>
            <a:pPr indent="-228600" lvl="0" marL="228600" rtl="0" algn="l">
              <a:lnSpc>
                <a:spcPct val="90000"/>
              </a:lnSpc>
              <a:spcBef>
                <a:spcPts val="1000"/>
              </a:spcBef>
              <a:spcAft>
                <a:spcPts val="0"/>
              </a:spcAft>
              <a:buClr>
                <a:schemeClr val="lt1"/>
              </a:buClr>
              <a:buSzPts val="2000"/>
              <a:buNone/>
            </a:pPr>
            <a:r>
              <a:t/>
            </a:r>
            <a:endParaRPr sz="2000">
              <a:latin typeface="Calibri"/>
              <a:ea typeface="Calibri"/>
              <a:cs typeface="Calibri"/>
              <a:sym typeface="Calibri"/>
            </a:endParaRPr>
          </a:p>
          <a:p>
            <a:pPr indent="-228600" lvl="0" marL="228600" rtl="0" algn="l">
              <a:lnSpc>
                <a:spcPct val="90000"/>
              </a:lnSpc>
              <a:spcBef>
                <a:spcPts val="1000"/>
              </a:spcBef>
              <a:spcAft>
                <a:spcPts val="0"/>
              </a:spcAft>
              <a:buClr>
                <a:schemeClr val="lt1"/>
              </a:buClr>
              <a:buSzPts val="2000"/>
              <a:buNone/>
            </a:pPr>
            <a:r>
              <a:t/>
            </a:r>
            <a:endParaRPr sz="2000">
              <a:latin typeface="Times New Roman"/>
              <a:ea typeface="Times New Roman"/>
              <a:cs typeface="Times New Roman"/>
              <a:sym typeface="Times New Roman"/>
            </a:endParaRPr>
          </a:p>
        </p:txBody>
      </p:sp>
      <p:sp>
        <p:nvSpPr>
          <p:cNvPr id="294" name="Google Shape;294;p18"/>
          <p:cNvSpPr txBox="1"/>
          <p:nvPr>
            <p:ph idx="3" type="body"/>
          </p:nvPr>
        </p:nvSpPr>
        <p:spPr>
          <a:xfrm>
            <a:off x="1861457" y="138358"/>
            <a:ext cx="4222502" cy="99265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B6E6"/>
              </a:buClr>
              <a:buSzPts val="3600"/>
              <a:buNone/>
            </a:pPr>
            <a:r>
              <a:rPr lang="en-US" sz="2400"/>
              <a:t>Activités</a:t>
            </a:r>
            <a:endParaRPr sz="2400"/>
          </a:p>
        </p:txBody>
      </p:sp>
      <p:sp>
        <p:nvSpPr>
          <p:cNvPr id="295" name="Google Shape;295;p18"/>
          <p:cNvSpPr txBox="1"/>
          <p:nvPr/>
        </p:nvSpPr>
        <p:spPr>
          <a:xfrm>
            <a:off x="6618514" y="138358"/>
            <a:ext cx="5098936" cy="6370934"/>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200"/>
              <a:buFont typeface="Arial"/>
              <a:buNone/>
            </a:pPr>
            <a:r>
              <a:rPr b="0" i="0" lang="en-US" sz="1200" u="none" cap="none" strike="noStrike">
                <a:solidFill>
                  <a:srgbClr val="033637"/>
                </a:solidFill>
                <a:latin typeface="Calibri"/>
                <a:ea typeface="Calibri"/>
                <a:cs typeface="Calibri"/>
                <a:sym typeface="Calibri"/>
              </a:rPr>
              <a:t>Instructions :</a:t>
            </a:r>
            <a:endParaRPr b="0" i="0" sz="12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200"/>
              <a:buFont typeface="Arial"/>
              <a:buNone/>
            </a:pPr>
            <a:r>
              <a:t/>
            </a:r>
            <a:endParaRPr b="0" i="0" sz="1200" u="none" cap="none" strike="noStrike">
              <a:solidFill>
                <a:srgbClr val="033637"/>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200"/>
              <a:buFont typeface="Arial"/>
              <a:buNone/>
            </a:pPr>
            <a:r>
              <a:rPr b="0" i="0" lang="en-US" sz="1200" u="none" cap="none" strike="noStrike">
                <a:solidFill>
                  <a:srgbClr val="033637"/>
                </a:solidFill>
                <a:latin typeface="Calibri"/>
                <a:ea typeface="Calibri"/>
                <a:cs typeface="Calibri"/>
                <a:sym typeface="Calibri"/>
              </a:rPr>
              <a:t>- Expliquez aux participants qu'ils vont participer à un défi de désinformation numérique.</a:t>
            </a:r>
            <a:endParaRPr b="0" i="0" sz="12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200"/>
              <a:buFont typeface="Arial"/>
              <a:buNone/>
            </a:pPr>
            <a:r>
              <a:rPr b="0" i="0" lang="en-US" sz="1200" u="none" cap="none" strike="noStrike">
                <a:solidFill>
                  <a:srgbClr val="033637"/>
                </a:solidFill>
                <a:latin typeface="Calibri"/>
                <a:ea typeface="Calibri"/>
                <a:cs typeface="Calibri"/>
                <a:sym typeface="Calibri"/>
              </a:rPr>
              <a:t>- Partagez une liste d'articles de presse en ligne hypothétiques, de messages sur les médias sociaux ou d'autres formes de contenu numérique qui ont été hypothétiquement identifiés comme des sources potentielles de désinformation. Les exemples suivants sont des scénarios hypothétiques créés pour les besoins de l'activité. (Voir l'annexe III pour les scénarios hypothétiques)</a:t>
            </a:r>
            <a:endParaRPr b="0" i="0" sz="12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200"/>
              <a:buFont typeface="Arial"/>
              <a:buNone/>
            </a:pPr>
            <a:r>
              <a:rPr b="0" i="0" lang="en-US" sz="1200" u="none" cap="none" strike="noStrike">
                <a:solidFill>
                  <a:srgbClr val="033637"/>
                </a:solidFill>
                <a:latin typeface="Calibri"/>
                <a:ea typeface="Calibri"/>
                <a:cs typeface="Calibri"/>
                <a:sym typeface="Calibri"/>
              </a:rPr>
              <a:t>- Demandez à chaque participant de choisir un élément de contenu dans la liste fournie.</a:t>
            </a:r>
            <a:endParaRPr b="0" i="0" sz="12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200"/>
              <a:buFont typeface="Arial"/>
              <a:buNone/>
            </a:pPr>
            <a:r>
              <a:rPr b="0" i="0" lang="en-US" sz="1200" u="none" cap="none" strike="noStrike">
                <a:solidFill>
                  <a:srgbClr val="033637"/>
                </a:solidFill>
                <a:latin typeface="Calibri"/>
                <a:ea typeface="Calibri"/>
                <a:cs typeface="Calibri"/>
                <a:sym typeface="Calibri"/>
              </a:rPr>
              <a:t>- Expliquez-leur que leur tâche consiste à analyser de manière critique l'élément de contenu choisi et à évaluer sa crédibilité et son exactitude.</a:t>
            </a:r>
            <a:endParaRPr b="0" i="0" sz="12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200"/>
              <a:buFont typeface="Arial"/>
              <a:buNone/>
            </a:pPr>
            <a:r>
              <a:rPr b="0" i="0" lang="en-US" sz="1200" u="none" cap="none" strike="noStrike">
                <a:solidFill>
                  <a:srgbClr val="033637"/>
                </a:solidFill>
                <a:latin typeface="Calibri"/>
                <a:ea typeface="Calibri"/>
                <a:cs typeface="Calibri"/>
                <a:sym typeface="Calibri"/>
              </a:rPr>
              <a:t>- Fournir aux participants une série de questions ou de critères d'orientation pour évaluer le contenu, tels que</a:t>
            </a:r>
            <a:endParaRPr b="0" i="0" sz="12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200"/>
              <a:buFont typeface="Arial"/>
              <a:buNone/>
            </a:pPr>
            <a:r>
              <a:rPr b="0" i="0" lang="en-US" sz="1200" u="none" cap="none" strike="noStrike">
                <a:solidFill>
                  <a:srgbClr val="033637"/>
                </a:solidFill>
                <a:latin typeface="Calibri"/>
                <a:ea typeface="Calibri"/>
                <a:cs typeface="Calibri"/>
                <a:sym typeface="Calibri"/>
              </a:rPr>
              <a:t>- Les informations proviennent-elles d'une source fiable ?</a:t>
            </a:r>
            <a:endParaRPr b="0" i="0" sz="12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200"/>
              <a:buFont typeface="Arial"/>
              <a:buNone/>
            </a:pPr>
            <a:r>
              <a:rPr b="0" i="0" lang="en-US" sz="1200" u="none" cap="none" strike="noStrike">
                <a:solidFill>
                  <a:srgbClr val="033637"/>
                </a:solidFill>
                <a:latin typeface="Calibri"/>
                <a:ea typeface="Calibri"/>
                <a:cs typeface="Calibri"/>
                <a:sym typeface="Calibri"/>
              </a:rPr>
              <a:t>- Existe-t-il des inexactitudes ou des incohérences factuelles ?</a:t>
            </a:r>
            <a:endParaRPr b="0" i="0" sz="12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200"/>
              <a:buFont typeface="Arial"/>
              <a:buNone/>
            </a:pPr>
            <a:r>
              <a:rPr b="0" i="0" lang="en-US" sz="1200" u="none" cap="none" strike="noStrike">
                <a:solidFill>
                  <a:srgbClr val="033637"/>
                </a:solidFill>
                <a:latin typeface="Calibri"/>
                <a:ea typeface="Calibri"/>
                <a:cs typeface="Calibri"/>
                <a:sym typeface="Calibri"/>
              </a:rPr>
              <a:t>- Existe-t-il des signaux d'alerte ou des signes de partialité ou de manipulation ?</a:t>
            </a:r>
            <a:endParaRPr b="0" i="0" sz="12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200"/>
              <a:buFont typeface="Arial"/>
              <a:buNone/>
            </a:pPr>
            <a:r>
              <a:rPr b="0" i="0" lang="en-US" sz="1200" u="none" cap="none" strike="noStrike">
                <a:solidFill>
                  <a:srgbClr val="033637"/>
                </a:solidFill>
                <a:latin typeface="Calibri"/>
                <a:ea typeface="Calibri"/>
                <a:cs typeface="Calibri"/>
                <a:sym typeface="Calibri"/>
              </a:rPr>
              <a:t>- Les informations peuvent-elles être corroborées par d'autres sources fiables ?</a:t>
            </a:r>
            <a:endParaRPr b="0" i="0" sz="12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200"/>
              <a:buFont typeface="Arial"/>
              <a:buNone/>
            </a:pPr>
            <a:r>
              <a:rPr b="0" i="0" lang="en-US" sz="1200" u="none" cap="none" strike="noStrike">
                <a:solidFill>
                  <a:srgbClr val="033637"/>
                </a:solidFill>
                <a:latin typeface="Calibri"/>
                <a:ea typeface="Calibri"/>
                <a:cs typeface="Calibri"/>
                <a:sym typeface="Calibri"/>
              </a:rPr>
              <a:t>- Des avis d'experts ou des références faisant autorité ont-ils été cités ?</a:t>
            </a:r>
            <a:endParaRPr b="0" i="0" sz="12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200"/>
              <a:buFont typeface="Arial"/>
              <a:buNone/>
            </a:pPr>
            <a:r>
              <a:rPr b="0" i="0" lang="en-US" sz="1200" u="none" cap="none" strike="noStrike">
                <a:solidFill>
                  <a:srgbClr val="033637"/>
                </a:solidFill>
                <a:latin typeface="Calibri"/>
                <a:ea typeface="Calibri"/>
                <a:cs typeface="Calibri"/>
                <a:sym typeface="Calibri"/>
              </a:rPr>
              <a:t>- Allouez 15 à 20 minutes aux participants pour qu'ils recherchent et analysent le contenu de leur choix.</a:t>
            </a:r>
            <a:endParaRPr b="0" i="0" sz="12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200"/>
              <a:buFont typeface="Arial"/>
              <a:buNone/>
            </a:pPr>
            <a:r>
              <a:rPr b="0" i="0" lang="en-US" sz="1200" u="none" cap="none" strike="noStrike">
                <a:solidFill>
                  <a:srgbClr val="033637"/>
                </a:solidFill>
                <a:latin typeface="Calibri"/>
                <a:ea typeface="Calibri"/>
                <a:cs typeface="Calibri"/>
                <a:sym typeface="Calibri"/>
              </a:rPr>
              <a:t>- Après le temps imparti, réunissez les participants et animez une discussion de groupe pour partager leurs conclusions et leurs idées.</a:t>
            </a:r>
            <a:endParaRPr b="0" i="0" sz="12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200"/>
              <a:buFont typeface="Arial"/>
              <a:buNone/>
            </a:pPr>
            <a:r>
              <a:rPr b="0" i="0" lang="en-US" sz="1200" u="none" cap="none" strike="noStrike">
                <a:solidFill>
                  <a:srgbClr val="033637"/>
                </a:solidFill>
                <a:latin typeface="Calibri"/>
                <a:ea typeface="Calibri"/>
                <a:cs typeface="Calibri"/>
                <a:sym typeface="Calibri"/>
              </a:rPr>
              <a:t>- Permettez à chaque participant de présenter son analyse du contenu qu'il a choisi, en soulignant les raisons de ses conclusions.</a:t>
            </a:r>
            <a:endParaRPr b="0" i="0" sz="12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200"/>
              <a:buFont typeface="Arial"/>
              <a:buNone/>
            </a:pPr>
            <a:r>
              <a:rPr b="0" i="0" lang="en-US" sz="1200" u="none" cap="none" strike="noStrike">
                <a:solidFill>
                  <a:srgbClr val="033637"/>
                </a:solidFill>
                <a:latin typeface="Calibri"/>
                <a:ea typeface="Calibri"/>
                <a:cs typeface="Calibri"/>
                <a:sym typeface="Calibri"/>
              </a:rPr>
              <a:t>- Encouragez le groupe à s'engager dans une discussion constructive, en échangeant des idées sur la manière d'identifier et de contrer efficacement la désinformation.</a:t>
            </a:r>
            <a:endParaRPr b="0" i="0" sz="12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200"/>
              <a:buFont typeface="Arial"/>
              <a:buNone/>
            </a:pPr>
            <a:r>
              <a:rPr b="0" i="0" lang="en-US" sz="1200" u="none" cap="none" strike="noStrike">
                <a:solidFill>
                  <a:srgbClr val="033637"/>
                </a:solidFill>
                <a:latin typeface="Calibri"/>
                <a:ea typeface="Calibri"/>
                <a:cs typeface="Calibri"/>
                <a:sym typeface="Calibri"/>
              </a:rPr>
              <a:t>- Résumez l'activité en discutant des meilleures pratiques en matière de vérification des informations, de vérification des faits et de promotion de l'éducation aux médias à l'ère numérique.</a:t>
            </a:r>
            <a:endParaRPr b="0" i="0" sz="1200" u="none" cap="none" strike="noStrike">
              <a:solidFill>
                <a:srgbClr val="000000"/>
              </a:solidFill>
              <a:latin typeface="Arial"/>
              <a:ea typeface="Arial"/>
              <a:cs typeface="Arial"/>
              <a:sym typeface="Arial"/>
            </a:endParaRPr>
          </a:p>
        </p:txBody>
      </p:sp>
      <p:sp>
        <p:nvSpPr>
          <p:cNvPr id="296" name="Google Shape;296;p18"/>
          <p:cNvSpPr txBox="1"/>
          <p:nvPr/>
        </p:nvSpPr>
        <p:spPr>
          <a:xfrm>
            <a:off x="225000" y="1020050"/>
            <a:ext cx="5962500" cy="35709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Calibri"/>
                <a:ea typeface="Calibri"/>
                <a:cs typeface="Calibri"/>
                <a:sym typeface="Calibri"/>
              </a:rPr>
              <a:t>Activité 3 : "Défi de la désinformation numérique".</a:t>
            </a:r>
            <a:endParaRPr b="0" i="0" sz="12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Calibri"/>
                <a:ea typeface="Calibri"/>
                <a:cs typeface="Calibri"/>
                <a:sym typeface="Calibri"/>
              </a:rPr>
              <a:t>Type : Individuel, en ligne</a:t>
            </a:r>
            <a:endParaRPr b="0" i="0" sz="12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Calibri"/>
                <a:ea typeface="Calibri"/>
                <a:cs typeface="Calibri"/>
                <a:sym typeface="Calibri"/>
              </a:rPr>
              <a:t>L'objectif principal de cette activité est de renforcer l'esprit critique des apprenants et leurs compétences en matière de vérification des faits dans le contexte de la désinformation numérique. Grâce à cette activité, les apprenants s'exerceront à identifier et à évaluer les informations trompeuses en ligne, à promouvoir l'éducation aux médias et à développer des stratégies pour lutter contre la propagation de la désinformation.</a:t>
            </a:r>
            <a:endParaRPr b="0" i="0" sz="12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Calibri"/>
                <a:ea typeface="Calibri"/>
                <a:cs typeface="Calibri"/>
                <a:sym typeface="Calibri"/>
              </a:rPr>
              <a:t>Durée estimée : 30-45 minutes</a:t>
            </a:r>
            <a:endParaRPr b="0" i="0" sz="12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Calibri"/>
                <a:ea typeface="Calibri"/>
                <a:cs typeface="Calibri"/>
                <a:sym typeface="Calibri"/>
              </a:rPr>
              <a:t>Matériel nécessaire : </a:t>
            </a:r>
            <a:endParaRPr b="0" i="0" sz="12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Calibri"/>
                <a:ea typeface="Calibri"/>
                <a:cs typeface="Calibri"/>
                <a:sym typeface="Calibri"/>
              </a:rPr>
              <a:t>Accès à l'internet et aux appareils (ordinateur, smartphone, etc.)</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g2a203bb466b_0_0"/>
          <p:cNvSpPr txBox="1"/>
          <p:nvPr>
            <p:ph idx="1" type="body"/>
          </p:nvPr>
        </p:nvSpPr>
        <p:spPr>
          <a:xfrm>
            <a:off x="1286723" y="183147"/>
            <a:ext cx="11222700" cy="7137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74659A"/>
              </a:buClr>
              <a:buSzPts val="3600"/>
              <a:buNone/>
            </a:pPr>
            <a:r>
              <a:rPr lang="en-US"/>
              <a:t>Conseils et astuces pour les professionnels</a:t>
            </a:r>
            <a:endParaRPr/>
          </a:p>
          <a:p>
            <a:pPr indent="0" lvl="0" marL="0" rtl="0" algn="l">
              <a:lnSpc>
                <a:spcPct val="90000"/>
              </a:lnSpc>
              <a:spcBef>
                <a:spcPts val="0"/>
              </a:spcBef>
              <a:spcAft>
                <a:spcPts val="0"/>
              </a:spcAft>
              <a:buClr>
                <a:srgbClr val="74659A"/>
              </a:buClr>
              <a:buSzPts val="3600"/>
              <a:buNone/>
            </a:pPr>
            <a:r>
              <a:t/>
            </a:r>
            <a:endParaRPr/>
          </a:p>
        </p:txBody>
      </p:sp>
      <p:sp>
        <p:nvSpPr>
          <p:cNvPr id="302" name="Google Shape;302;g2a203bb466b_0_0"/>
          <p:cNvSpPr txBox="1"/>
          <p:nvPr>
            <p:ph idx="2" type="body"/>
          </p:nvPr>
        </p:nvSpPr>
        <p:spPr>
          <a:xfrm>
            <a:off x="3594075" y="2412525"/>
            <a:ext cx="7192500" cy="848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33637"/>
              </a:buClr>
              <a:buSzPts val="1200"/>
              <a:buFont typeface="Arial"/>
              <a:buNone/>
            </a:pPr>
            <a:r>
              <a:rPr b="1" lang="en-US" sz="1200"/>
              <a:t>Fournir des études de cas réels : Partagez des études de cas réels ou des exemples liés à l'utilisation abusive du numérique afin de rendre la formation plus réaliste et plus pratique pour les participants. Utilisez des techniques de narration et incluez des éléments visuels, tels que des infographies ou des vidéos..</a:t>
            </a:r>
            <a:endParaRPr b="1" sz="1200"/>
          </a:p>
        </p:txBody>
      </p:sp>
      <p:sp>
        <p:nvSpPr>
          <p:cNvPr id="303" name="Google Shape;303;g2a203bb466b_0_0"/>
          <p:cNvSpPr txBox="1"/>
          <p:nvPr>
            <p:ph idx="3" type="body"/>
          </p:nvPr>
        </p:nvSpPr>
        <p:spPr>
          <a:xfrm>
            <a:off x="1573307" y="1424481"/>
            <a:ext cx="738300" cy="578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000"/>
              <a:buNone/>
            </a:pPr>
            <a:r>
              <a:rPr lang="en-US"/>
              <a:t>01</a:t>
            </a:r>
            <a:endParaRPr/>
          </a:p>
        </p:txBody>
      </p:sp>
      <p:sp>
        <p:nvSpPr>
          <p:cNvPr id="304" name="Google Shape;304;g2a203bb466b_0_0"/>
          <p:cNvSpPr txBox="1"/>
          <p:nvPr>
            <p:ph idx="5" type="body"/>
          </p:nvPr>
        </p:nvSpPr>
        <p:spPr>
          <a:xfrm>
            <a:off x="1557285" y="2398563"/>
            <a:ext cx="738300" cy="578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000"/>
              <a:buNone/>
            </a:pPr>
            <a:r>
              <a:rPr lang="en-US"/>
              <a:t>02</a:t>
            </a:r>
            <a:endParaRPr/>
          </a:p>
        </p:txBody>
      </p:sp>
      <p:sp>
        <p:nvSpPr>
          <p:cNvPr id="305" name="Google Shape;305;g2a203bb466b_0_0"/>
          <p:cNvSpPr txBox="1"/>
          <p:nvPr>
            <p:ph idx="7" type="body"/>
          </p:nvPr>
        </p:nvSpPr>
        <p:spPr>
          <a:xfrm>
            <a:off x="1578015" y="3450979"/>
            <a:ext cx="738300" cy="578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000"/>
              <a:buNone/>
            </a:pPr>
            <a:r>
              <a:rPr lang="en-US"/>
              <a:t>03</a:t>
            </a:r>
            <a:endParaRPr/>
          </a:p>
        </p:txBody>
      </p:sp>
      <p:sp>
        <p:nvSpPr>
          <p:cNvPr id="306" name="Google Shape;306;g2a203bb466b_0_0"/>
          <p:cNvSpPr txBox="1"/>
          <p:nvPr/>
        </p:nvSpPr>
        <p:spPr>
          <a:xfrm>
            <a:off x="3594075" y="1424481"/>
            <a:ext cx="6898200" cy="744244"/>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0"/>
              </a:spcBef>
              <a:spcAft>
                <a:spcPts val="0"/>
              </a:spcAft>
              <a:buClr>
                <a:srgbClr val="033637"/>
              </a:buClr>
              <a:buSzPts val="1200"/>
              <a:buFont typeface="Arial"/>
              <a:buNone/>
            </a:pPr>
            <a:r>
              <a:rPr b="1" i="0" lang="en-US" sz="1200" u="none" cap="none" strike="noStrike">
                <a:solidFill>
                  <a:schemeClr val="lt1"/>
                </a:solidFill>
                <a:latin typeface="Calibri"/>
                <a:ea typeface="Calibri"/>
                <a:cs typeface="Calibri"/>
                <a:sym typeface="Calibri"/>
              </a:rPr>
              <a:t>Utiliser des outils interactifs en ligne : Incorporez des outils interactifs en ligne tels que des quiz interactifs, des simulations virtuelles ou des plateformes d'apprentissage ludiques afin d'impliquer les participants et d'améliorer leur expérience d'apprentissage. </a:t>
            </a:r>
            <a:endParaRPr b="0" i="0" sz="1200" u="none" cap="none" strike="noStrike">
              <a:solidFill>
                <a:schemeClr val="lt1"/>
              </a:solidFill>
              <a:latin typeface="Arial"/>
              <a:ea typeface="Arial"/>
              <a:cs typeface="Arial"/>
              <a:sym typeface="Arial"/>
            </a:endParaRPr>
          </a:p>
        </p:txBody>
      </p:sp>
      <p:sp>
        <p:nvSpPr>
          <p:cNvPr id="307" name="Google Shape;307;g2a203bb466b_0_0"/>
          <p:cNvSpPr txBox="1"/>
          <p:nvPr/>
        </p:nvSpPr>
        <p:spPr>
          <a:xfrm>
            <a:off x="3156857" y="5433519"/>
            <a:ext cx="7561443" cy="917656"/>
          </a:xfrm>
          <a:prstGeom prst="rect">
            <a:avLst/>
          </a:prstGeom>
          <a:noFill/>
          <a:ln>
            <a:noFill/>
          </a:ln>
        </p:spPr>
        <p:txBody>
          <a:bodyPr anchorCtr="0" anchor="t" bIns="45700" lIns="91425" spcFirstLastPara="1" rIns="91425" wrap="square" tIns="45700">
            <a:noAutofit/>
          </a:bodyPr>
          <a:lstStyle/>
          <a:p>
            <a:pPr indent="0" lvl="0" marL="457200" marR="0" rtl="0" algn="just">
              <a:lnSpc>
                <a:spcPct val="80000"/>
              </a:lnSpc>
              <a:spcBef>
                <a:spcPts val="0"/>
              </a:spcBef>
              <a:spcAft>
                <a:spcPts val="0"/>
              </a:spcAft>
              <a:buClr>
                <a:srgbClr val="033637"/>
              </a:buClr>
              <a:buSzPts val="1100"/>
              <a:buFont typeface="Arial"/>
              <a:buNone/>
            </a:pPr>
            <a:r>
              <a:rPr b="1" i="0" lang="en-US" sz="1100" u="none" cap="none" strike="noStrike">
                <a:solidFill>
                  <a:schemeClr val="lt1"/>
                </a:solidFill>
                <a:latin typeface="Calibri"/>
                <a:ea typeface="Calibri"/>
                <a:cs typeface="Calibri"/>
                <a:sym typeface="Calibri"/>
              </a:rPr>
              <a:t>Incorporer des jeux de rôle ou des simulations : Concevoir des scénarios de jeux de rôle ou des simulations qui reproduisent des situations réelles d'utilisation abusive du numérique. Les participants peuvent endosser différents rôles, tels que ceux d'éducateurs, de médiateurs ou d'ambassadeurs adultes, et mettre en pratique leurs compétences en matière de lutte contre l'utilisation abusive du numérique par le biais d'interactions simulées. </a:t>
            </a:r>
            <a:endParaRPr b="0" i="0" sz="1100" u="none" cap="none" strike="noStrike">
              <a:solidFill>
                <a:schemeClr val="lt1"/>
              </a:solidFill>
              <a:latin typeface="Calibri"/>
              <a:ea typeface="Calibri"/>
              <a:cs typeface="Calibri"/>
              <a:sym typeface="Calibri"/>
            </a:endParaRPr>
          </a:p>
        </p:txBody>
      </p:sp>
      <p:sp>
        <p:nvSpPr>
          <p:cNvPr id="308" name="Google Shape;308;g2a203bb466b_0_0"/>
          <p:cNvSpPr txBox="1"/>
          <p:nvPr/>
        </p:nvSpPr>
        <p:spPr>
          <a:xfrm>
            <a:off x="3525800" y="4356525"/>
            <a:ext cx="7192500" cy="84810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033637"/>
              </a:buClr>
              <a:buSzPts val="1200"/>
              <a:buFont typeface="Arial"/>
              <a:buNone/>
            </a:pPr>
            <a:r>
              <a:rPr b="1" i="0" lang="en-US" sz="1100" u="none" cap="none" strike="noStrike">
                <a:solidFill>
                  <a:schemeClr val="lt1"/>
                </a:solidFill>
                <a:latin typeface="Calibri"/>
                <a:ea typeface="Calibri"/>
                <a:cs typeface="Calibri"/>
                <a:sym typeface="Calibri"/>
              </a:rPr>
              <a:t>Fournir des ressources pour la poursuite de l'apprentissage : Partager des ressources supplémentaires, telles que des articles, des rapports de recherche, des sites web ou des cours en ligne, que les participants peuvent explorer après la formation pour approfondir leur compréhension de l'utilisation abusive du numérique et des sujets connexes. </a:t>
            </a:r>
            <a:endParaRPr b="0" i="0" sz="1100" u="none" cap="none" strike="noStrike">
              <a:solidFill>
                <a:schemeClr val="lt1"/>
              </a:solidFill>
              <a:latin typeface="Times New Roman"/>
              <a:ea typeface="Times New Roman"/>
              <a:cs typeface="Times New Roman"/>
              <a:sym typeface="Times New Roman"/>
            </a:endParaRPr>
          </a:p>
        </p:txBody>
      </p:sp>
      <p:sp>
        <p:nvSpPr>
          <p:cNvPr id="309" name="Google Shape;309;g2a203bb466b_0_0"/>
          <p:cNvSpPr txBox="1"/>
          <p:nvPr/>
        </p:nvSpPr>
        <p:spPr>
          <a:xfrm>
            <a:off x="1562618" y="4479342"/>
            <a:ext cx="738300" cy="5787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4000"/>
              <a:buFont typeface="Arial"/>
              <a:buNone/>
            </a:pPr>
            <a:r>
              <a:rPr b="1" i="0" lang="en-US" sz="4000" u="none" cap="none" strike="noStrike">
                <a:solidFill>
                  <a:schemeClr val="lt1"/>
                </a:solidFill>
                <a:latin typeface="Calibri"/>
                <a:ea typeface="Calibri"/>
                <a:cs typeface="Calibri"/>
                <a:sym typeface="Calibri"/>
              </a:rPr>
              <a:t>04</a:t>
            </a:r>
            <a:endParaRPr b="0" i="0" sz="1400" u="none" cap="none" strike="noStrike">
              <a:solidFill>
                <a:srgbClr val="000000"/>
              </a:solidFill>
              <a:latin typeface="Arial"/>
              <a:ea typeface="Arial"/>
              <a:cs typeface="Arial"/>
              <a:sym typeface="Arial"/>
            </a:endParaRPr>
          </a:p>
        </p:txBody>
      </p:sp>
      <p:sp>
        <p:nvSpPr>
          <p:cNvPr id="310" name="Google Shape;310;g2a203bb466b_0_0"/>
          <p:cNvSpPr txBox="1"/>
          <p:nvPr/>
        </p:nvSpPr>
        <p:spPr>
          <a:xfrm>
            <a:off x="1575713" y="5531390"/>
            <a:ext cx="738300" cy="5787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4000"/>
              <a:buFont typeface="Arial"/>
              <a:buNone/>
            </a:pPr>
            <a:r>
              <a:rPr b="1" i="0" lang="en-US" sz="4000" u="none" cap="none" strike="noStrike">
                <a:solidFill>
                  <a:schemeClr val="lt1"/>
                </a:solidFill>
                <a:latin typeface="Calibri"/>
                <a:ea typeface="Calibri"/>
                <a:cs typeface="Calibri"/>
                <a:sym typeface="Calibri"/>
              </a:rPr>
              <a:t>05</a:t>
            </a:r>
            <a:endParaRPr b="0" i="0" sz="1400" u="none" cap="none" strike="noStrike">
              <a:solidFill>
                <a:srgbClr val="000000"/>
              </a:solidFill>
              <a:latin typeface="Arial"/>
              <a:ea typeface="Arial"/>
              <a:cs typeface="Arial"/>
              <a:sym typeface="Arial"/>
            </a:endParaRPr>
          </a:p>
        </p:txBody>
      </p:sp>
      <p:sp>
        <p:nvSpPr>
          <p:cNvPr id="311" name="Google Shape;311;g2a203bb466b_0_0"/>
          <p:cNvSpPr txBox="1"/>
          <p:nvPr/>
        </p:nvSpPr>
        <p:spPr>
          <a:xfrm>
            <a:off x="3525799" y="3420331"/>
            <a:ext cx="7192500" cy="744244"/>
          </a:xfrm>
          <a:prstGeom prst="rect">
            <a:avLst/>
          </a:prstGeom>
          <a:noFill/>
          <a:ln>
            <a:noFill/>
          </a:ln>
        </p:spPr>
        <p:txBody>
          <a:bodyPr anchorCtr="0" anchor="t" bIns="45700" lIns="91425" spcFirstLastPara="1" rIns="91425" wrap="square" tIns="45700">
            <a:noAutofit/>
          </a:bodyPr>
          <a:lstStyle/>
          <a:p>
            <a:pPr indent="0" lvl="0" marL="0" marR="0" rtl="0" algn="just">
              <a:lnSpc>
                <a:spcPct val="70000"/>
              </a:lnSpc>
              <a:spcBef>
                <a:spcPts val="0"/>
              </a:spcBef>
              <a:spcAft>
                <a:spcPts val="0"/>
              </a:spcAft>
              <a:buClr>
                <a:srgbClr val="033637"/>
              </a:buClr>
              <a:buSzPts val="1200"/>
              <a:buFont typeface="Arial"/>
              <a:buNone/>
            </a:pPr>
            <a:r>
              <a:rPr b="1" i="0" lang="en-US" sz="1200" u="none" cap="none" strike="noStrike">
                <a:solidFill>
                  <a:schemeClr val="lt1"/>
                </a:solidFill>
                <a:latin typeface="Calibri"/>
                <a:ea typeface="Calibri"/>
                <a:cs typeface="Calibri"/>
                <a:sym typeface="Calibri"/>
              </a:rPr>
              <a:t>Encourager l'apprentissage par les pairs : Favoriser un environnement d'apprentissage collaboratif dans lequel les participants peuvent tirer profit des expériences et des connaissances de chacun. Facilitez les discussions de groupe, les séances de remue-méninges ou les activités en petits groupes où les participants peuvent partager leurs points de vue, leurs stratégies et les défis liés à la lutte contre l'utilisation abusive du numérique.</a:t>
            </a:r>
            <a:endParaRPr b="0" i="0" sz="1200" u="none" cap="none" strike="noStrike">
              <a:solidFill>
                <a:schemeClr val="lt1"/>
              </a:solidFill>
              <a:latin typeface="Times New Roman"/>
              <a:ea typeface="Times New Roman"/>
              <a:cs typeface="Times New Roman"/>
              <a:sym typeface="Times New Roman"/>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21"/>
          <p:cNvSpPr txBox="1"/>
          <p:nvPr>
            <p:ph idx="1" type="body"/>
          </p:nvPr>
        </p:nvSpPr>
        <p:spPr>
          <a:xfrm>
            <a:off x="5740400" y="0"/>
            <a:ext cx="6451600" cy="4377696"/>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lt1"/>
              </a:buClr>
              <a:buSzPts val="1800"/>
              <a:buNone/>
            </a:pPr>
            <a:r>
              <a:rPr lang="en-US" sz="1800">
                <a:latin typeface="Times New Roman"/>
                <a:ea typeface="Times New Roman"/>
                <a:cs typeface="Times New Roman"/>
                <a:sym typeface="Times New Roman"/>
              </a:rPr>
              <a:t>.</a:t>
            </a:r>
            <a:endParaRPr sz="1800">
              <a:latin typeface="Times New Roman"/>
              <a:ea typeface="Times New Roman"/>
              <a:cs typeface="Times New Roman"/>
              <a:sym typeface="Times New Roman"/>
            </a:endParaRPr>
          </a:p>
        </p:txBody>
      </p:sp>
      <p:sp>
        <p:nvSpPr>
          <p:cNvPr id="317" name="Google Shape;317;p21"/>
          <p:cNvSpPr txBox="1"/>
          <p:nvPr>
            <p:ph idx="3" type="body"/>
          </p:nvPr>
        </p:nvSpPr>
        <p:spPr>
          <a:xfrm>
            <a:off x="6096000" y="493973"/>
            <a:ext cx="5854391" cy="99265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B6E6"/>
              </a:buClr>
              <a:buSzPts val="3600"/>
              <a:buNone/>
            </a:pPr>
            <a:r>
              <a:rPr i="1" lang="en-US"/>
              <a:t>ANNEXE I </a:t>
            </a:r>
            <a:endParaRPr/>
          </a:p>
        </p:txBody>
      </p:sp>
      <p:pic>
        <p:nvPicPr>
          <p:cNvPr id="318" name="Google Shape;318;p21"/>
          <p:cNvPicPr preferRelativeResize="0"/>
          <p:nvPr/>
        </p:nvPicPr>
        <p:blipFill rotWithShape="1">
          <a:blip r:embed="rId3">
            <a:alphaModFix/>
          </a:blip>
          <a:srcRect b="188" l="0" r="0" t="513"/>
          <a:stretch/>
        </p:blipFill>
        <p:spPr>
          <a:xfrm>
            <a:off x="237878" y="140677"/>
            <a:ext cx="5260913" cy="6696000"/>
          </a:xfrm>
          <a:prstGeom prst="rect">
            <a:avLst/>
          </a:prstGeom>
          <a:noFill/>
          <a:ln>
            <a:noFill/>
          </a:ln>
        </p:spPr>
      </p:pic>
      <p:pic>
        <p:nvPicPr>
          <p:cNvPr descr="Appunti Su Post-It, Note Adesive, Nota" id="319" name="Google Shape;319;p21"/>
          <p:cNvPicPr preferRelativeResize="0"/>
          <p:nvPr/>
        </p:nvPicPr>
        <p:blipFill rotWithShape="1">
          <a:blip r:embed="rId4">
            <a:alphaModFix/>
          </a:blip>
          <a:srcRect b="0" l="0" r="0" t="0"/>
          <a:stretch/>
        </p:blipFill>
        <p:spPr>
          <a:xfrm>
            <a:off x="6095999" y="1663546"/>
            <a:ext cx="5251373" cy="447690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22"/>
          <p:cNvSpPr txBox="1"/>
          <p:nvPr>
            <p:ph idx="1" type="body"/>
          </p:nvPr>
        </p:nvSpPr>
        <p:spPr>
          <a:xfrm>
            <a:off x="5740400" y="0"/>
            <a:ext cx="6451600" cy="4377696"/>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lt1"/>
              </a:buClr>
              <a:buSzPts val="1800"/>
              <a:buNone/>
            </a:pPr>
            <a:r>
              <a:rPr lang="en-US" sz="1800">
                <a:latin typeface="Times New Roman"/>
                <a:ea typeface="Times New Roman"/>
                <a:cs typeface="Times New Roman"/>
                <a:sym typeface="Times New Roman"/>
              </a:rPr>
              <a:t>.</a:t>
            </a:r>
            <a:endParaRPr sz="1800">
              <a:latin typeface="Times New Roman"/>
              <a:ea typeface="Times New Roman"/>
              <a:cs typeface="Times New Roman"/>
              <a:sym typeface="Times New Roman"/>
            </a:endParaRPr>
          </a:p>
        </p:txBody>
      </p:sp>
      <p:sp>
        <p:nvSpPr>
          <p:cNvPr id="325" name="Google Shape;325;p22"/>
          <p:cNvSpPr txBox="1"/>
          <p:nvPr>
            <p:ph idx="3" type="body"/>
          </p:nvPr>
        </p:nvSpPr>
        <p:spPr>
          <a:xfrm>
            <a:off x="6096000" y="493973"/>
            <a:ext cx="5854391" cy="99265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B6E6"/>
              </a:buClr>
              <a:buSzPts val="3600"/>
              <a:buNone/>
            </a:pPr>
            <a:r>
              <a:rPr i="1" lang="en-US"/>
              <a:t>ANNEXE II </a:t>
            </a:r>
            <a:endParaRPr/>
          </a:p>
        </p:txBody>
      </p:sp>
      <p:pic>
        <p:nvPicPr>
          <p:cNvPr id="326" name="Google Shape;326;p22"/>
          <p:cNvPicPr preferRelativeResize="0"/>
          <p:nvPr/>
        </p:nvPicPr>
        <p:blipFill rotWithShape="1">
          <a:blip r:embed="rId3">
            <a:alphaModFix/>
          </a:blip>
          <a:srcRect b="0" l="0" r="0" t="0"/>
          <a:stretch/>
        </p:blipFill>
        <p:spPr>
          <a:xfrm>
            <a:off x="241609" y="123953"/>
            <a:ext cx="5257182" cy="6610093"/>
          </a:xfrm>
          <a:prstGeom prst="rect">
            <a:avLst/>
          </a:prstGeom>
          <a:noFill/>
          <a:ln>
            <a:noFill/>
          </a:ln>
        </p:spPr>
      </p:pic>
      <p:pic>
        <p:nvPicPr>
          <p:cNvPr descr="Aggrapparsi, Allegare" id="327" name="Google Shape;327;p22"/>
          <p:cNvPicPr preferRelativeResize="0"/>
          <p:nvPr/>
        </p:nvPicPr>
        <p:blipFill rotWithShape="1">
          <a:blip r:embed="rId4">
            <a:alphaModFix/>
          </a:blip>
          <a:srcRect b="0" l="0" r="0" t="0"/>
          <a:stretch/>
        </p:blipFill>
        <p:spPr>
          <a:xfrm>
            <a:off x="6307537" y="1486625"/>
            <a:ext cx="5431315" cy="462708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
          <p:cNvSpPr txBox="1"/>
          <p:nvPr>
            <p:ph idx="1" type="body"/>
          </p:nvPr>
        </p:nvSpPr>
        <p:spPr>
          <a:xfrm>
            <a:off x="4912291" y="800589"/>
            <a:ext cx="6562677" cy="33941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9AC1"/>
              </a:buClr>
              <a:buSzPts val="2400"/>
              <a:buFont typeface="Arial"/>
              <a:buNone/>
            </a:pPr>
            <a:r>
              <a:rPr lang="en-US" sz="1200" u="sng">
                <a:hlinkClick action="ppaction://hlinksldjump" r:id="rId3"/>
              </a:rPr>
              <a:t>Introduction</a:t>
            </a:r>
            <a:endParaRPr sz="1200" u="sng"/>
          </a:p>
        </p:txBody>
      </p:sp>
      <p:pic>
        <p:nvPicPr>
          <p:cNvPr descr="Une image contenant Visage humain, habits, personne, sourire&#10;&#10;Description générée automatiquement" id="187" name="Google Shape;187;p2"/>
          <p:cNvPicPr preferRelativeResize="0"/>
          <p:nvPr>
            <p:ph idx="4" type="pic"/>
          </p:nvPr>
        </p:nvPicPr>
        <p:blipFill rotWithShape="1">
          <a:blip r:embed="rId4">
            <a:alphaModFix/>
          </a:blip>
          <a:srcRect b="0" l="32689" r="32689" t="0"/>
          <a:stretch/>
        </p:blipFill>
        <p:spPr>
          <a:xfrm>
            <a:off x="-126342" y="0"/>
            <a:ext cx="3669321" cy="6858000"/>
          </a:xfrm>
          <a:prstGeom prst="rect">
            <a:avLst/>
          </a:prstGeom>
          <a:solidFill>
            <a:srgbClr val="D8D8D8"/>
          </a:solidFill>
          <a:ln>
            <a:noFill/>
          </a:ln>
        </p:spPr>
      </p:pic>
      <p:sp>
        <p:nvSpPr>
          <p:cNvPr id="188" name="Google Shape;188;p2"/>
          <p:cNvSpPr txBox="1"/>
          <p:nvPr>
            <p:ph idx="5" type="body"/>
          </p:nvPr>
        </p:nvSpPr>
        <p:spPr>
          <a:xfrm>
            <a:off x="4912291" y="1301790"/>
            <a:ext cx="6562677" cy="41455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9AC1"/>
              </a:buClr>
              <a:buSzPts val="2400"/>
              <a:buFont typeface="Arial"/>
              <a:buNone/>
            </a:pPr>
            <a:r>
              <a:rPr lang="en-US" sz="1200" u="sng">
                <a:hlinkClick action="ppaction://hlinksldjump" r:id="rId5"/>
              </a:rPr>
              <a:t>Objectifs</a:t>
            </a:r>
            <a:endParaRPr sz="1200" u="sng"/>
          </a:p>
        </p:txBody>
      </p:sp>
      <p:sp>
        <p:nvSpPr>
          <p:cNvPr id="189" name="Google Shape;189;p2"/>
          <p:cNvSpPr txBox="1"/>
          <p:nvPr>
            <p:ph idx="8" type="body"/>
          </p:nvPr>
        </p:nvSpPr>
        <p:spPr>
          <a:xfrm>
            <a:off x="5046325" y="2601814"/>
            <a:ext cx="6562677" cy="456349"/>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2400"/>
              <a:buNone/>
            </a:pPr>
            <a:r>
              <a:t/>
            </a:r>
            <a:endParaRPr sz="1200" u="sng">
              <a:hlinkClick action="ppaction://hlinksldjump" r:id="rId6"/>
            </a:endParaRPr>
          </a:p>
          <a:p>
            <a:pPr indent="0" lvl="0" marL="0" rtl="0" algn="r">
              <a:lnSpc>
                <a:spcPct val="100000"/>
              </a:lnSpc>
              <a:spcBef>
                <a:spcPts val="0"/>
              </a:spcBef>
              <a:spcAft>
                <a:spcPts val="0"/>
              </a:spcAft>
              <a:buSzPts val="2400"/>
              <a:buNone/>
            </a:pPr>
            <a:r>
              <a:rPr lang="en-US" sz="1200" u="sng">
                <a:hlinkClick action="ppaction://hlinksldjump" r:id="rId7"/>
              </a:rPr>
              <a:t>Contexte théorique</a:t>
            </a:r>
            <a:endParaRPr sz="1200" u="sng"/>
          </a:p>
        </p:txBody>
      </p:sp>
      <p:sp>
        <p:nvSpPr>
          <p:cNvPr id="190" name="Google Shape;190;p2"/>
          <p:cNvSpPr txBox="1"/>
          <p:nvPr/>
        </p:nvSpPr>
        <p:spPr>
          <a:xfrm>
            <a:off x="4912290" y="5305767"/>
            <a:ext cx="6562677" cy="49078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9AC1"/>
              </a:buClr>
              <a:buSzPts val="2400"/>
              <a:buFont typeface="Arial"/>
              <a:buNone/>
            </a:pPr>
            <a:r>
              <a:rPr b="1" i="0" lang="en-US" sz="1200" u="sng" cap="none" strike="noStrike">
                <a:solidFill>
                  <a:srgbClr val="009AC1"/>
                </a:solidFill>
                <a:latin typeface="Calibri"/>
                <a:ea typeface="Calibri"/>
                <a:cs typeface="Calibri"/>
                <a:sym typeface="Calibri"/>
              </a:rPr>
              <a:t>Conseils et astuces</a:t>
            </a:r>
            <a:endParaRPr b="1" i="0" sz="1200" u="sng" cap="none" strike="noStrike">
              <a:solidFill>
                <a:srgbClr val="009AC1"/>
              </a:solidFill>
              <a:latin typeface="Calibri"/>
              <a:ea typeface="Calibri"/>
              <a:cs typeface="Calibri"/>
              <a:sym typeface="Calibri"/>
            </a:endParaRPr>
          </a:p>
        </p:txBody>
      </p:sp>
      <p:sp>
        <p:nvSpPr>
          <p:cNvPr id="191" name="Google Shape;191;p2"/>
          <p:cNvSpPr txBox="1"/>
          <p:nvPr/>
        </p:nvSpPr>
        <p:spPr>
          <a:xfrm>
            <a:off x="4927791" y="4804566"/>
            <a:ext cx="6562677" cy="33941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9AC1"/>
              </a:buClr>
              <a:buSzPts val="2400"/>
              <a:buFont typeface="Arial"/>
              <a:buNone/>
            </a:pPr>
            <a:r>
              <a:rPr b="1" i="0" lang="en-US" sz="1200" u="sng" cap="none" strike="noStrike">
                <a:solidFill>
                  <a:srgbClr val="009AC1"/>
                </a:solidFill>
                <a:latin typeface="Calibri"/>
                <a:ea typeface="Calibri"/>
                <a:cs typeface="Calibri"/>
                <a:sym typeface="Calibri"/>
                <a:hlinkClick action="ppaction://hlinksldjump" r:id="rId8">
                  <a:extLst>
                    <a:ext uri="{A12FA001-AC4F-418D-AE19-62706E023703}">
                      <ahyp:hlinkClr val="tx"/>
                    </a:ext>
                  </a:extLst>
                </a:hlinkClick>
              </a:rPr>
              <a:t>Études de cas et activités</a:t>
            </a:r>
            <a:endParaRPr b="1" i="0" sz="1200" u="sng" cap="none" strike="noStrike">
              <a:solidFill>
                <a:srgbClr val="009AC1"/>
              </a:solidFill>
              <a:latin typeface="Calibri"/>
              <a:ea typeface="Calibri"/>
              <a:cs typeface="Calibri"/>
              <a:sym typeface="Calibri"/>
            </a:endParaRPr>
          </a:p>
        </p:txBody>
      </p:sp>
      <p:sp>
        <p:nvSpPr>
          <p:cNvPr id="192" name="Google Shape;192;p2"/>
          <p:cNvSpPr txBox="1"/>
          <p:nvPr/>
        </p:nvSpPr>
        <p:spPr>
          <a:xfrm>
            <a:off x="5008061" y="3624534"/>
            <a:ext cx="6562677" cy="33941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9AC1"/>
              </a:buClr>
              <a:buSzPts val="2400"/>
              <a:buFont typeface="Arial"/>
              <a:buNone/>
            </a:pPr>
            <a:r>
              <a:t/>
            </a:r>
            <a:endParaRPr b="1" i="0" sz="1200" u="sng" cap="none" strike="noStrike">
              <a:solidFill>
                <a:srgbClr val="009AC1"/>
              </a:solidFill>
              <a:latin typeface="Calibri"/>
              <a:ea typeface="Calibri"/>
              <a:cs typeface="Calibri"/>
              <a:sym typeface="Calibri"/>
            </a:endParaRPr>
          </a:p>
        </p:txBody>
      </p:sp>
      <p:sp>
        <p:nvSpPr>
          <p:cNvPr id="193" name="Google Shape;193;p2"/>
          <p:cNvSpPr txBox="1"/>
          <p:nvPr/>
        </p:nvSpPr>
        <p:spPr>
          <a:xfrm>
            <a:off x="4927791" y="3191958"/>
            <a:ext cx="6562677" cy="27079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9AC1"/>
              </a:buClr>
              <a:buSzPts val="2400"/>
              <a:buFont typeface="Arial"/>
              <a:buNone/>
            </a:pPr>
            <a:r>
              <a:rPr b="1" lang="en-US" sz="1200" u="sng">
                <a:solidFill>
                  <a:srgbClr val="009AC1"/>
                </a:solidFill>
                <a:latin typeface="Calibri"/>
                <a:ea typeface="Calibri"/>
                <a:cs typeface="Calibri"/>
                <a:sym typeface="Calibri"/>
                <a:hlinkClick action="ppaction://hlinksldjump" r:id="rId9">
                  <a:extLst>
                    <a:ext uri="{A12FA001-AC4F-418D-AE19-62706E023703}">
                      <ahyp:hlinkClr val="tx"/>
                    </a:ext>
                  </a:extLst>
                </a:hlinkClick>
              </a:rPr>
              <a:t>Techniques</a:t>
            </a:r>
            <a:endParaRPr b="1" sz="1200" u="sng">
              <a:solidFill>
                <a:srgbClr val="009AC1"/>
              </a:solidFill>
              <a:latin typeface="Calibri"/>
              <a:ea typeface="Calibri"/>
              <a:cs typeface="Calibri"/>
              <a:sym typeface="Calibri"/>
            </a:endParaRPr>
          </a:p>
        </p:txBody>
      </p:sp>
      <p:sp>
        <p:nvSpPr>
          <p:cNvPr id="194" name="Google Shape;194;p2"/>
          <p:cNvSpPr txBox="1"/>
          <p:nvPr/>
        </p:nvSpPr>
        <p:spPr>
          <a:xfrm>
            <a:off x="4927790" y="1809506"/>
            <a:ext cx="6562677" cy="33941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9AC1"/>
              </a:buClr>
              <a:buSzPts val="2400"/>
              <a:buFont typeface="Arial"/>
              <a:buNone/>
            </a:pPr>
            <a:r>
              <a:rPr b="1" lang="en-US" sz="1200" u="sng">
                <a:solidFill>
                  <a:srgbClr val="009AC1"/>
                </a:solidFill>
                <a:latin typeface="Calibri"/>
                <a:ea typeface="Calibri"/>
                <a:cs typeface="Calibri"/>
                <a:sym typeface="Calibri"/>
                <a:hlinkClick action="ppaction://hlinksldjump" r:id="rId10">
                  <a:extLst>
                    <a:ext uri="{A12FA001-AC4F-418D-AE19-62706E023703}">
                      <ahyp:hlinkClr val="tx"/>
                    </a:ext>
                  </a:extLst>
                </a:hlinkClick>
              </a:rPr>
              <a:t>Compétences visées et acquis de l'apprentissage</a:t>
            </a:r>
            <a:endParaRPr b="1" sz="1200" u="sng">
              <a:solidFill>
                <a:srgbClr val="009AC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23"/>
          <p:cNvSpPr txBox="1"/>
          <p:nvPr>
            <p:ph idx="1" type="body"/>
          </p:nvPr>
        </p:nvSpPr>
        <p:spPr>
          <a:xfrm>
            <a:off x="5740400" y="0"/>
            <a:ext cx="6451600" cy="4377696"/>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lt1"/>
              </a:buClr>
              <a:buSzPts val="1800"/>
              <a:buNone/>
            </a:pPr>
            <a:r>
              <a:rPr lang="en-US" sz="1800">
                <a:latin typeface="Times New Roman"/>
                <a:ea typeface="Times New Roman"/>
                <a:cs typeface="Times New Roman"/>
                <a:sym typeface="Times New Roman"/>
              </a:rPr>
              <a:t>.</a:t>
            </a:r>
            <a:endParaRPr sz="1800">
              <a:latin typeface="Times New Roman"/>
              <a:ea typeface="Times New Roman"/>
              <a:cs typeface="Times New Roman"/>
              <a:sym typeface="Times New Roman"/>
            </a:endParaRPr>
          </a:p>
        </p:txBody>
      </p:sp>
      <p:sp>
        <p:nvSpPr>
          <p:cNvPr id="333" name="Google Shape;333;p23"/>
          <p:cNvSpPr txBox="1"/>
          <p:nvPr>
            <p:ph idx="3" type="body"/>
          </p:nvPr>
        </p:nvSpPr>
        <p:spPr>
          <a:xfrm>
            <a:off x="6096000" y="493973"/>
            <a:ext cx="5854391" cy="99265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B6E6"/>
              </a:buClr>
              <a:buSzPts val="3600"/>
              <a:buNone/>
            </a:pPr>
            <a:r>
              <a:rPr i="1" lang="en-US"/>
              <a:t>ANNEXE III </a:t>
            </a:r>
            <a:endParaRPr/>
          </a:p>
        </p:txBody>
      </p:sp>
      <p:pic>
        <p:nvPicPr>
          <p:cNvPr id="334" name="Google Shape;334;p23"/>
          <p:cNvPicPr preferRelativeResize="0"/>
          <p:nvPr/>
        </p:nvPicPr>
        <p:blipFill rotWithShape="1">
          <a:blip r:embed="rId3">
            <a:alphaModFix/>
          </a:blip>
          <a:srcRect b="0" l="0" r="0" t="0"/>
          <a:stretch/>
        </p:blipFill>
        <p:spPr>
          <a:xfrm>
            <a:off x="458905" y="745454"/>
            <a:ext cx="4675753" cy="5236464"/>
          </a:xfrm>
          <a:prstGeom prst="rect">
            <a:avLst/>
          </a:prstGeom>
          <a:noFill/>
          <a:ln>
            <a:noFill/>
          </a:ln>
        </p:spPr>
      </p:pic>
      <p:pic>
        <p:nvPicPr>
          <p:cNvPr descr="Allegato, Sfondo, Attività Commerciale" id="335" name="Google Shape;335;p23"/>
          <p:cNvPicPr preferRelativeResize="0"/>
          <p:nvPr/>
        </p:nvPicPr>
        <p:blipFill rotWithShape="1">
          <a:blip r:embed="rId4">
            <a:alphaModFix/>
          </a:blip>
          <a:srcRect b="0" l="0" r="0" t="0"/>
          <a:stretch/>
        </p:blipFill>
        <p:spPr>
          <a:xfrm>
            <a:off x="6279613" y="1286535"/>
            <a:ext cx="4891491" cy="4877402"/>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24"/>
          <p:cNvSpPr txBox="1"/>
          <p:nvPr>
            <p:ph idx="1" type="body"/>
          </p:nvPr>
        </p:nvSpPr>
        <p:spPr>
          <a:xfrm>
            <a:off x="605550" y="3869475"/>
            <a:ext cx="5478034" cy="1873500"/>
          </a:xfrm>
          <a:prstGeom prst="rect">
            <a:avLst/>
          </a:prstGeom>
          <a:noFill/>
          <a:ln>
            <a:noFill/>
          </a:ln>
        </p:spPr>
        <p:txBody>
          <a:bodyPr anchorCtr="0" anchor="ctr" bIns="45700" lIns="91425" spcFirstLastPara="1" rIns="91425" wrap="square" tIns="45700">
            <a:normAutofit/>
          </a:bodyPr>
          <a:lstStyle/>
          <a:p>
            <a:pPr indent="0" lvl="0" marL="0" rtl="0" algn="just">
              <a:lnSpc>
                <a:spcPct val="90000"/>
              </a:lnSpc>
              <a:spcBef>
                <a:spcPts val="0"/>
              </a:spcBef>
              <a:spcAft>
                <a:spcPts val="0"/>
              </a:spcAft>
              <a:buClr>
                <a:schemeClr val="lt1"/>
              </a:buClr>
              <a:buSzPts val="2800"/>
              <a:buNone/>
            </a:pPr>
            <a:r>
              <a:rPr lang="en-US" sz="1200"/>
              <a:t>Nous vous remercions d'avoir lu ce module, et nous espérons que vous l'avez apprécié et que vous avez appris des informations utiles. Ce module fait partie de la formation Survivre au numérique. Vous pouvez trouver les autres modules sur notre site web. N'oubliez pas de vous tenir au courant de l'évolution du projet en nous suivant sur nos canaux de médias sociaux !</a:t>
            </a:r>
            <a:endParaRPr sz="1200"/>
          </a:p>
        </p:txBody>
      </p:sp>
      <p:sp>
        <p:nvSpPr>
          <p:cNvPr id="342" name="Google Shape;342;p24"/>
          <p:cNvSpPr txBox="1"/>
          <p:nvPr>
            <p:ph idx="2" type="body"/>
          </p:nvPr>
        </p:nvSpPr>
        <p:spPr>
          <a:xfrm>
            <a:off x="605556" y="2943922"/>
            <a:ext cx="3542698" cy="105470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B6E6"/>
              </a:buClr>
              <a:buSzPts val="3600"/>
              <a:buNone/>
            </a:pPr>
            <a:r>
              <a:rPr lang="en-US" sz="2400"/>
              <a:t>Fin du module</a:t>
            </a:r>
            <a:endParaRPr sz="2400"/>
          </a:p>
        </p:txBody>
      </p:sp>
      <p:sp>
        <p:nvSpPr>
          <p:cNvPr id="343" name="Google Shape;343;p24"/>
          <p:cNvSpPr txBox="1"/>
          <p:nvPr>
            <p:ph idx="3" type="body"/>
          </p:nvPr>
        </p:nvSpPr>
        <p:spPr>
          <a:xfrm>
            <a:off x="6934623" y="5436563"/>
            <a:ext cx="4771005" cy="731140"/>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lt1"/>
              </a:buClr>
              <a:buSzPts val="2800"/>
              <a:buNone/>
            </a:pPr>
            <a:r>
              <a:rPr b="1" lang="en-US" sz="2400"/>
              <a:t>www.survivingdigital.eu</a:t>
            </a:r>
            <a:endParaRPr sz="2400"/>
          </a:p>
        </p:txBody>
      </p:sp>
      <p:grpSp>
        <p:nvGrpSpPr>
          <p:cNvPr id="344" name="Google Shape;344;p24"/>
          <p:cNvGrpSpPr/>
          <p:nvPr/>
        </p:nvGrpSpPr>
        <p:grpSpPr>
          <a:xfrm>
            <a:off x="9120941" y="4806225"/>
            <a:ext cx="2584687" cy="436052"/>
            <a:chOff x="10016456" y="2625849"/>
            <a:chExt cx="1664680" cy="280842"/>
          </a:xfrm>
        </p:grpSpPr>
        <p:grpSp>
          <p:nvGrpSpPr>
            <p:cNvPr id="345" name="Google Shape;345;p24"/>
            <p:cNvGrpSpPr/>
            <p:nvPr/>
          </p:nvGrpSpPr>
          <p:grpSpPr>
            <a:xfrm>
              <a:off x="11054594" y="2625849"/>
              <a:ext cx="280634" cy="280634"/>
              <a:chOff x="1950027" y="2499889"/>
              <a:chExt cx="850463" cy="850463"/>
            </a:xfrm>
          </p:grpSpPr>
          <p:sp>
            <p:nvSpPr>
              <p:cNvPr id="346" name="Google Shape;346;p24"/>
              <p:cNvSpPr/>
              <p:nvPr/>
            </p:nvSpPr>
            <p:spPr>
              <a:xfrm>
                <a:off x="1950027" y="2499889"/>
                <a:ext cx="850463" cy="850463"/>
              </a:xfrm>
              <a:custGeom>
                <a:rect b="b" l="l" r="r" t="t"/>
                <a:pathLst>
                  <a:path extrusionOk="0" h="850463" w="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00B6E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347" name="Google Shape;347;p24"/>
              <p:cNvGrpSpPr/>
              <p:nvPr/>
            </p:nvGrpSpPr>
            <p:grpSpPr>
              <a:xfrm>
                <a:off x="2107521" y="2657382"/>
                <a:ext cx="535476" cy="535477"/>
                <a:chOff x="2107521" y="2657382"/>
                <a:chExt cx="535476" cy="535477"/>
              </a:xfrm>
            </p:grpSpPr>
            <p:sp>
              <p:nvSpPr>
                <p:cNvPr id="348" name="Google Shape;348;p24"/>
                <p:cNvSpPr/>
                <p:nvPr/>
              </p:nvSpPr>
              <p:spPr>
                <a:xfrm>
                  <a:off x="2107521" y="2657382"/>
                  <a:ext cx="535476" cy="535477"/>
                </a:xfrm>
                <a:custGeom>
                  <a:rect b="b" l="l" r="r" t="t"/>
                  <a:pathLst>
                    <a:path extrusionOk="0" h="535477" w="535476">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49" name="Google Shape;349;p24"/>
                <p:cNvSpPr/>
                <p:nvPr/>
              </p:nvSpPr>
              <p:spPr>
                <a:xfrm>
                  <a:off x="2237925" y="2787786"/>
                  <a:ext cx="274668" cy="274668"/>
                </a:xfrm>
                <a:custGeom>
                  <a:rect b="b" l="l" r="r" t="t"/>
                  <a:pathLst>
                    <a:path extrusionOk="0" h="274668" w="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50" name="Google Shape;350;p24"/>
                <p:cNvSpPr/>
                <p:nvPr/>
              </p:nvSpPr>
              <p:spPr>
                <a:xfrm>
                  <a:off x="2486134" y="2749988"/>
                  <a:ext cx="64257" cy="64257"/>
                </a:xfrm>
                <a:custGeom>
                  <a:rect b="b" l="l" r="r" t="t"/>
                  <a:pathLst>
                    <a:path extrusionOk="0" h="64257" w="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grpSp>
          <p:nvGrpSpPr>
            <p:cNvPr id="351" name="Google Shape;351;p24"/>
            <p:cNvGrpSpPr/>
            <p:nvPr/>
          </p:nvGrpSpPr>
          <p:grpSpPr>
            <a:xfrm>
              <a:off x="10362363" y="2625849"/>
              <a:ext cx="280634" cy="280634"/>
              <a:chOff x="-147782" y="2499889"/>
              <a:chExt cx="850463" cy="850463"/>
            </a:xfrm>
          </p:grpSpPr>
          <p:sp>
            <p:nvSpPr>
              <p:cNvPr id="352" name="Google Shape;352;p24"/>
              <p:cNvSpPr/>
              <p:nvPr/>
            </p:nvSpPr>
            <p:spPr>
              <a:xfrm>
                <a:off x="-147782" y="2499889"/>
                <a:ext cx="850463" cy="850463"/>
              </a:xfrm>
              <a:custGeom>
                <a:rect b="b" l="l" r="r" t="t"/>
                <a:pathLst>
                  <a:path extrusionOk="0" h="850463" w="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00B6E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53" name="Google Shape;353;p24"/>
              <p:cNvSpPr/>
              <p:nvPr/>
            </p:nvSpPr>
            <p:spPr>
              <a:xfrm>
                <a:off x="18530" y="2722899"/>
                <a:ext cx="549966" cy="447280"/>
              </a:xfrm>
              <a:custGeom>
                <a:rect b="b" l="l" r="r" t="t"/>
                <a:pathLst>
                  <a:path extrusionOk="0" h="447280" w="549966">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354" name="Google Shape;354;p24"/>
            <p:cNvGrpSpPr/>
            <p:nvPr/>
          </p:nvGrpSpPr>
          <p:grpSpPr>
            <a:xfrm>
              <a:off x="11400502" y="2625849"/>
              <a:ext cx="280634" cy="280634"/>
              <a:chOff x="2998302" y="2499889"/>
              <a:chExt cx="850463" cy="850463"/>
            </a:xfrm>
          </p:grpSpPr>
          <p:sp>
            <p:nvSpPr>
              <p:cNvPr id="355" name="Google Shape;355;p24"/>
              <p:cNvSpPr/>
              <p:nvPr/>
            </p:nvSpPr>
            <p:spPr>
              <a:xfrm>
                <a:off x="2998302" y="2499889"/>
                <a:ext cx="850463" cy="850463"/>
              </a:xfrm>
              <a:custGeom>
                <a:rect b="b" l="l" r="r" t="t"/>
                <a:pathLst>
                  <a:path extrusionOk="0" h="850463" w="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00B6E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56" name="Google Shape;356;p24"/>
              <p:cNvSpPr/>
              <p:nvPr/>
            </p:nvSpPr>
            <p:spPr>
              <a:xfrm>
                <a:off x="3139416" y="2726679"/>
                <a:ext cx="568235" cy="398142"/>
              </a:xfrm>
              <a:custGeom>
                <a:rect b="b" l="l" r="r" t="t"/>
                <a:pathLst>
                  <a:path extrusionOk="0" h="398142" w="568235">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357" name="Google Shape;357;p24"/>
            <p:cNvGrpSpPr/>
            <p:nvPr/>
          </p:nvGrpSpPr>
          <p:grpSpPr>
            <a:xfrm>
              <a:off x="10016456" y="2625849"/>
              <a:ext cx="280634" cy="280842"/>
              <a:chOff x="-1196056" y="2499889"/>
              <a:chExt cx="850463" cy="851092"/>
            </a:xfrm>
          </p:grpSpPr>
          <p:sp>
            <p:nvSpPr>
              <p:cNvPr id="358" name="Google Shape;358;p24"/>
              <p:cNvSpPr/>
              <p:nvPr/>
            </p:nvSpPr>
            <p:spPr>
              <a:xfrm>
                <a:off x="-1196056" y="2499889"/>
                <a:ext cx="850463" cy="845423"/>
              </a:xfrm>
              <a:custGeom>
                <a:rect b="b" l="l" r="r" t="t"/>
                <a:pathLst>
                  <a:path extrusionOk="0" h="845423" w="85046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00B6E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59" name="Google Shape;359;p24"/>
              <p:cNvSpPr/>
              <p:nvPr/>
            </p:nvSpPr>
            <p:spPr>
              <a:xfrm>
                <a:off x="-945327" y="2666201"/>
                <a:ext cx="363494" cy="684780"/>
              </a:xfrm>
              <a:custGeom>
                <a:rect b="b" l="l" r="r" t="t"/>
                <a:pathLst>
                  <a:path extrusionOk="0" h="684780" w="363494">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360" name="Google Shape;360;p24"/>
            <p:cNvSpPr/>
            <p:nvPr/>
          </p:nvSpPr>
          <p:spPr>
            <a:xfrm>
              <a:off x="10708479" y="2625849"/>
              <a:ext cx="280634" cy="280634"/>
            </a:xfrm>
            <a:custGeom>
              <a:rect b="b" l="l" r="r" t="t"/>
              <a:pathLst>
                <a:path extrusionOk="0" h="850463" w="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00B6E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World with solid fill" id="361" name="Google Shape;361;p24"/>
            <p:cNvPicPr preferRelativeResize="0"/>
            <p:nvPr/>
          </p:nvPicPr>
          <p:blipFill rotWithShape="1">
            <a:blip r:embed="rId3">
              <a:alphaModFix/>
            </a:blip>
            <a:srcRect b="0" l="0" r="0" t="0"/>
            <a:stretch/>
          </p:blipFill>
          <p:spPr>
            <a:xfrm>
              <a:off x="10724866" y="2641702"/>
              <a:ext cx="246077" cy="246077"/>
            </a:xfrm>
            <a:prstGeom prst="rect">
              <a:avLst/>
            </a:prstGeom>
            <a:noFill/>
            <a:ln>
              <a:noFill/>
            </a:ln>
          </p:spPr>
        </p:pic>
      </p:grpSp>
      <p:pic>
        <p:nvPicPr>
          <p:cNvPr descr="Biciclette, Ciclisti, Ciclismo" id="362" name="Google Shape;362;p24"/>
          <p:cNvPicPr preferRelativeResize="0"/>
          <p:nvPr/>
        </p:nvPicPr>
        <p:blipFill rotWithShape="1">
          <a:blip r:embed="rId4">
            <a:alphaModFix/>
          </a:blip>
          <a:srcRect b="0" l="0" r="0" t="0"/>
          <a:stretch/>
        </p:blipFill>
        <p:spPr>
          <a:xfrm>
            <a:off x="6510384" y="815248"/>
            <a:ext cx="5478034" cy="358048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3"/>
          <p:cNvSpPr txBox="1"/>
          <p:nvPr>
            <p:ph idx="1" type="body"/>
          </p:nvPr>
        </p:nvSpPr>
        <p:spPr>
          <a:xfrm>
            <a:off x="105150" y="2018800"/>
            <a:ext cx="5568300" cy="3565500"/>
          </a:xfrm>
          <a:prstGeom prst="rect">
            <a:avLst/>
          </a:prstGeom>
          <a:noFill/>
          <a:ln>
            <a:noFill/>
          </a:ln>
        </p:spPr>
        <p:txBody>
          <a:bodyPr anchorCtr="0" anchor="t" bIns="45700" lIns="91425" spcFirstLastPara="1" rIns="91425" wrap="square" tIns="45700">
            <a:noAutofit/>
          </a:bodyPr>
          <a:lstStyle/>
          <a:p>
            <a:pPr indent="-228600" lvl="0" marL="228600" rtl="0" algn="just">
              <a:lnSpc>
                <a:spcPct val="107000"/>
              </a:lnSpc>
              <a:spcBef>
                <a:spcPts val="0"/>
              </a:spcBef>
              <a:spcAft>
                <a:spcPts val="0"/>
              </a:spcAft>
              <a:buClr>
                <a:schemeClr val="lt1"/>
              </a:buClr>
              <a:buSzPts val="2000"/>
              <a:buNone/>
            </a:pPr>
            <a:r>
              <a:rPr lang="en-US" sz="1200">
                <a:latin typeface="Calibri"/>
                <a:ea typeface="Calibri"/>
                <a:cs typeface="Calibri"/>
                <a:sym typeface="Calibri"/>
              </a:rPr>
              <a:t>   Le </a:t>
            </a:r>
            <a:r>
              <a:rPr lang="en-US" sz="1200"/>
              <a:t>module </a:t>
            </a:r>
            <a:r>
              <a:rPr lang="en-US" sz="1200">
                <a:latin typeface="Calibri"/>
                <a:ea typeface="Calibri"/>
                <a:cs typeface="Calibri"/>
                <a:sym typeface="Calibri"/>
              </a:rPr>
              <a:t>"Impliquer les personnes vulnérables dans un processus de collaboration" vise à doter les éducateurs et les médiateurs des compétences nécessaires pour impliquer et soutenir les personnes vulnérables dans un processus de collaboration. À l'ère du numérique, où la technologie joue un rôle important dans nos vies, il est essentiel de lutter contre l'utilisation abusive des ressources numériques et de donner aux professionnels les moyens de guider efficacement les adultes.</a:t>
            </a:r>
            <a:endParaRPr sz="1200">
              <a:latin typeface="Calibri"/>
              <a:ea typeface="Calibri"/>
              <a:cs typeface="Calibri"/>
              <a:sym typeface="Calibri"/>
            </a:endParaRPr>
          </a:p>
        </p:txBody>
      </p:sp>
      <p:sp>
        <p:nvSpPr>
          <p:cNvPr id="200" name="Google Shape;200;p3"/>
          <p:cNvSpPr txBox="1"/>
          <p:nvPr>
            <p:ph idx="3" type="body"/>
          </p:nvPr>
        </p:nvSpPr>
        <p:spPr>
          <a:xfrm>
            <a:off x="1439572" y="439729"/>
            <a:ext cx="3560100" cy="71354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B6E6"/>
              </a:buClr>
              <a:buSzPts val="4400"/>
              <a:buNone/>
            </a:pPr>
            <a:r>
              <a:rPr lang="en-US" sz="2400"/>
              <a:t>Introduction</a:t>
            </a:r>
            <a:endParaRPr sz="2400"/>
          </a:p>
        </p:txBody>
      </p:sp>
      <p:pic>
        <p:nvPicPr>
          <p:cNvPr id="201" name="Google Shape;201;p3"/>
          <p:cNvPicPr preferRelativeResize="0"/>
          <p:nvPr/>
        </p:nvPicPr>
        <p:blipFill rotWithShape="1">
          <a:blip r:embed="rId3">
            <a:alphaModFix/>
          </a:blip>
          <a:srcRect b="0" l="18805" r="18797" t="0"/>
          <a:stretch/>
        </p:blipFill>
        <p:spPr>
          <a:xfrm>
            <a:off x="5888002" y="439730"/>
            <a:ext cx="5660531" cy="6045737"/>
          </a:xfrm>
          <a:prstGeom prst="rect">
            <a:avLst/>
          </a:prstGeom>
          <a:solidFill>
            <a:srgbClr val="FFFFFF"/>
          </a:solid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4"/>
          <p:cNvSpPr txBox="1"/>
          <p:nvPr>
            <p:ph idx="1" type="body"/>
          </p:nvPr>
        </p:nvSpPr>
        <p:spPr>
          <a:xfrm>
            <a:off x="6211225" y="1307099"/>
            <a:ext cx="5571000" cy="3549900"/>
          </a:xfrm>
          <a:prstGeom prst="rect">
            <a:avLst/>
          </a:prstGeom>
          <a:noFill/>
          <a:ln>
            <a:noFill/>
          </a:ln>
        </p:spPr>
        <p:txBody>
          <a:bodyPr anchorCtr="0" anchor="t" bIns="45700" lIns="91425" spcFirstLastPara="1" rIns="91425" wrap="square" tIns="45700">
            <a:noAutofit/>
          </a:bodyPr>
          <a:lstStyle/>
          <a:p>
            <a:pPr indent="-228600" lvl="0" marL="228600" rtl="0" algn="just">
              <a:lnSpc>
                <a:spcPct val="107000"/>
              </a:lnSpc>
              <a:spcBef>
                <a:spcPts val="0"/>
              </a:spcBef>
              <a:spcAft>
                <a:spcPts val="0"/>
              </a:spcAft>
              <a:buClr>
                <a:schemeClr val="lt1"/>
              </a:buClr>
              <a:buSzPts val="1600"/>
              <a:buNone/>
            </a:pPr>
            <a:r>
              <a:rPr lang="en-US" sz="1200">
                <a:latin typeface="Calibri"/>
                <a:ea typeface="Calibri"/>
                <a:cs typeface="Calibri"/>
                <a:sym typeface="Calibri"/>
              </a:rPr>
              <a:t>     L'objectif de ce </a:t>
            </a:r>
            <a:r>
              <a:rPr lang="en-US" sz="1200"/>
              <a:t>module est de </a:t>
            </a:r>
            <a:r>
              <a:rPr lang="en-US" sz="1200">
                <a:latin typeface="Calibri"/>
                <a:ea typeface="Calibri"/>
                <a:cs typeface="Calibri"/>
                <a:sym typeface="Calibri"/>
              </a:rPr>
              <a:t>permettre aux éducateurs et aux médiateurs d'impliquer efficacement les personnes vulnérables dans un processus de collaboration. En leur fournissant les connaissances et les compétences nécessaires, ce </a:t>
            </a:r>
            <a:r>
              <a:rPr lang="en-US" sz="1200"/>
              <a:t>module </a:t>
            </a:r>
            <a:r>
              <a:rPr lang="en-US" sz="1200">
                <a:latin typeface="Calibri"/>
                <a:ea typeface="Calibri"/>
                <a:cs typeface="Calibri"/>
                <a:sym typeface="Calibri"/>
              </a:rPr>
              <a:t>vise à créer un environnement favorable et inclusif pour les personnes vulnérables dans leurs interactions numériques. Les objectifs spécifiques du cours sont les suivants</a:t>
            </a:r>
            <a:endParaRPr sz="1200"/>
          </a:p>
          <a:p>
            <a:pPr indent="-228600" lvl="0" marL="228600" rtl="0" algn="just">
              <a:lnSpc>
                <a:spcPct val="107000"/>
              </a:lnSpc>
              <a:spcBef>
                <a:spcPts val="1800"/>
              </a:spcBef>
              <a:spcAft>
                <a:spcPts val="0"/>
              </a:spcAft>
              <a:buClr>
                <a:schemeClr val="lt1"/>
              </a:buClr>
              <a:buSzPts val="1600"/>
              <a:buNone/>
            </a:pPr>
            <a:r>
              <a:rPr lang="en-US" sz="1200">
                <a:latin typeface="Calibri"/>
                <a:ea typeface="Calibri"/>
                <a:cs typeface="Calibri"/>
                <a:sym typeface="Calibri"/>
              </a:rPr>
              <a:t>1. améliorer la compréhension des défis auxquels sont confrontées les populations vulnérables dans le domaine numérique.</a:t>
            </a:r>
            <a:endParaRPr sz="1200"/>
          </a:p>
          <a:p>
            <a:pPr indent="-228600" lvl="0" marL="228600" rtl="0" algn="just">
              <a:lnSpc>
                <a:spcPct val="107000"/>
              </a:lnSpc>
              <a:spcBef>
                <a:spcPts val="1800"/>
              </a:spcBef>
              <a:spcAft>
                <a:spcPts val="0"/>
              </a:spcAft>
              <a:buClr>
                <a:schemeClr val="lt1"/>
              </a:buClr>
              <a:buSzPts val="1600"/>
              <a:buNone/>
            </a:pPr>
            <a:r>
              <a:rPr lang="en-US" sz="1200">
                <a:latin typeface="Calibri"/>
                <a:ea typeface="Calibri"/>
                <a:cs typeface="Calibri"/>
                <a:sym typeface="Calibri"/>
              </a:rPr>
              <a:t>2. développer des stratégies de communication efficaces pour s'engager auprès des personnes vulnérables et les soutenir.</a:t>
            </a:r>
            <a:endParaRPr sz="1200"/>
          </a:p>
          <a:p>
            <a:pPr indent="-228600" lvl="0" marL="228600" rtl="0" algn="just">
              <a:lnSpc>
                <a:spcPct val="107000"/>
              </a:lnSpc>
              <a:spcBef>
                <a:spcPts val="1800"/>
              </a:spcBef>
              <a:spcAft>
                <a:spcPts val="0"/>
              </a:spcAft>
              <a:buClr>
                <a:schemeClr val="lt1"/>
              </a:buClr>
              <a:buSzPts val="1600"/>
              <a:buNone/>
            </a:pPr>
            <a:r>
              <a:rPr lang="en-US" sz="1200">
                <a:latin typeface="Calibri"/>
                <a:ea typeface="Calibri"/>
                <a:cs typeface="Calibri"/>
                <a:sym typeface="Calibri"/>
              </a:rPr>
              <a:t>3. explorer les études de cas et les meilleures pratiques pour favoriser la collaboration et renforcer les capacités des personnes vulnérables.</a:t>
            </a:r>
            <a:endParaRPr sz="1200"/>
          </a:p>
          <a:p>
            <a:pPr indent="-228600" lvl="0" marL="228600" rtl="0" algn="just">
              <a:lnSpc>
                <a:spcPct val="107000"/>
              </a:lnSpc>
              <a:spcBef>
                <a:spcPts val="1800"/>
              </a:spcBef>
              <a:spcAft>
                <a:spcPts val="0"/>
              </a:spcAft>
              <a:buClr>
                <a:schemeClr val="lt1"/>
              </a:buClr>
              <a:buSzPts val="1600"/>
              <a:buNone/>
            </a:pPr>
            <a:r>
              <a:rPr lang="en-US" sz="1200">
                <a:latin typeface="Calibri"/>
                <a:ea typeface="Calibri"/>
                <a:cs typeface="Calibri"/>
                <a:sym typeface="Calibri"/>
              </a:rPr>
              <a:t>4. doter les professionnels des outils et techniques nécessaires pour guider les adultes vers un comportement numérique responsable.</a:t>
            </a:r>
            <a:endParaRPr sz="1200"/>
          </a:p>
          <a:p>
            <a:pPr indent="-228600" lvl="0" marL="228600" rtl="0" algn="just">
              <a:lnSpc>
                <a:spcPct val="107000"/>
              </a:lnSpc>
              <a:spcBef>
                <a:spcPts val="1800"/>
              </a:spcBef>
              <a:spcAft>
                <a:spcPts val="0"/>
              </a:spcAft>
              <a:buClr>
                <a:schemeClr val="lt1"/>
              </a:buClr>
              <a:buSzPts val="1600"/>
              <a:buNone/>
            </a:pPr>
            <a:r>
              <a:rPr lang="en-US" sz="1200">
                <a:latin typeface="Calibri"/>
                <a:ea typeface="Calibri"/>
                <a:cs typeface="Calibri"/>
                <a:sym typeface="Calibri"/>
              </a:rPr>
              <a:t>5. renforcer la capacité des participants à devenir des ambassadeurs et à former d'autres publics, tels que les parents et les membres adultes de la famille.</a:t>
            </a:r>
            <a:endParaRPr sz="1200"/>
          </a:p>
          <a:p>
            <a:pPr indent="-228600" lvl="0" marL="228600" rtl="0" algn="just">
              <a:lnSpc>
                <a:spcPct val="107000"/>
              </a:lnSpc>
              <a:spcBef>
                <a:spcPts val="1800"/>
              </a:spcBef>
              <a:spcAft>
                <a:spcPts val="0"/>
              </a:spcAft>
              <a:buClr>
                <a:schemeClr val="lt1"/>
              </a:buClr>
              <a:buSzPts val="1800"/>
              <a:buNone/>
            </a:pPr>
            <a:r>
              <a:t/>
            </a:r>
            <a:endParaRPr sz="1200">
              <a:latin typeface="Times New Roman"/>
              <a:ea typeface="Times New Roman"/>
              <a:cs typeface="Times New Roman"/>
              <a:sym typeface="Times New Roman"/>
            </a:endParaRPr>
          </a:p>
        </p:txBody>
      </p:sp>
      <p:sp>
        <p:nvSpPr>
          <p:cNvPr id="207" name="Google Shape;207;p4"/>
          <p:cNvSpPr txBox="1"/>
          <p:nvPr>
            <p:ph idx="3" type="body"/>
          </p:nvPr>
        </p:nvSpPr>
        <p:spPr>
          <a:xfrm>
            <a:off x="6623367" y="406132"/>
            <a:ext cx="5660531" cy="70051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B6E6"/>
              </a:buClr>
              <a:buSzPts val="4400"/>
              <a:buNone/>
            </a:pPr>
            <a:r>
              <a:rPr lang="en-US" sz="2400"/>
              <a:t>Objectifs</a:t>
            </a:r>
            <a:endParaRPr sz="2400"/>
          </a:p>
        </p:txBody>
      </p:sp>
      <p:pic>
        <p:nvPicPr>
          <p:cNvPr descr="Dog, Girl, Pet, Animal, Young, Female" id="208" name="Google Shape;208;p4"/>
          <p:cNvPicPr preferRelativeResize="0"/>
          <p:nvPr>
            <p:ph idx="2" type="pic"/>
          </p:nvPr>
        </p:nvPicPr>
        <p:blipFill rotWithShape="1">
          <a:blip r:embed="rId3">
            <a:alphaModFix/>
          </a:blip>
          <a:srcRect b="0" l="18979" r="18980" t="0"/>
          <a:stretch/>
        </p:blipFill>
        <p:spPr>
          <a:xfrm>
            <a:off x="264406" y="406131"/>
            <a:ext cx="5571000" cy="613788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pic>
        <p:nvPicPr>
          <p:cNvPr descr="Une image contenant habits, personne, garçon, jeune enfant&#10;&#10;Description générée automatiquement" id="213" name="Google Shape;213;p5"/>
          <p:cNvPicPr preferRelativeResize="0"/>
          <p:nvPr>
            <p:ph idx="2" type="pic"/>
          </p:nvPr>
        </p:nvPicPr>
        <p:blipFill rotWithShape="1">
          <a:blip r:embed="rId3">
            <a:alphaModFix/>
          </a:blip>
          <a:srcRect b="0" l="6859" r="6858" t="0"/>
          <a:stretch/>
        </p:blipFill>
        <p:spPr>
          <a:xfrm>
            <a:off x="435469" y="406132"/>
            <a:ext cx="5660531" cy="6045736"/>
          </a:xfrm>
          <a:prstGeom prst="rect">
            <a:avLst/>
          </a:prstGeom>
          <a:solidFill>
            <a:srgbClr val="F2F2F2"/>
          </a:solidFill>
          <a:ln>
            <a:noFill/>
          </a:ln>
        </p:spPr>
      </p:pic>
      <p:sp>
        <p:nvSpPr>
          <p:cNvPr id="214" name="Google Shape;214;p5"/>
          <p:cNvSpPr txBox="1"/>
          <p:nvPr>
            <p:ph idx="1" type="body"/>
          </p:nvPr>
        </p:nvSpPr>
        <p:spPr>
          <a:xfrm>
            <a:off x="6307328" y="1509652"/>
            <a:ext cx="5660531" cy="4377696"/>
          </a:xfrm>
          <a:prstGeom prst="rect">
            <a:avLst/>
          </a:prstGeom>
          <a:noFill/>
          <a:ln>
            <a:noFill/>
          </a:ln>
        </p:spPr>
        <p:txBody>
          <a:bodyPr anchorCtr="0" anchor="t" bIns="45700" lIns="91425" spcFirstLastPara="1" rIns="91425" wrap="square" tIns="45700">
            <a:noAutofit/>
          </a:bodyPr>
          <a:lstStyle/>
          <a:p>
            <a:pPr indent="-228600" lvl="0" marL="228600" rtl="0" algn="just">
              <a:lnSpc>
                <a:spcPct val="107000"/>
              </a:lnSpc>
              <a:spcBef>
                <a:spcPts val="0"/>
              </a:spcBef>
              <a:spcAft>
                <a:spcPts val="0"/>
              </a:spcAft>
              <a:buClr>
                <a:schemeClr val="lt1"/>
              </a:buClr>
              <a:buSzPts val="1800"/>
              <a:buNone/>
            </a:pPr>
            <a:r>
              <a:t/>
            </a:r>
            <a:endParaRPr sz="1800">
              <a:latin typeface="Times New Roman"/>
              <a:ea typeface="Times New Roman"/>
              <a:cs typeface="Times New Roman"/>
              <a:sym typeface="Times New Roman"/>
            </a:endParaRPr>
          </a:p>
          <a:p>
            <a:pPr indent="-228600" lvl="0" marL="228600" rtl="0" algn="l">
              <a:lnSpc>
                <a:spcPct val="90000"/>
              </a:lnSpc>
              <a:spcBef>
                <a:spcPts val="1800"/>
              </a:spcBef>
              <a:spcAft>
                <a:spcPts val="0"/>
              </a:spcAft>
              <a:buClr>
                <a:schemeClr val="lt1"/>
              </a:buClr>
              <a:buSzPts val="2400"/>
              <a:buNone/>
            </a:pPr>
            <a:r>
              <a:t/>
            </a:r>
            <a:endParaRPr/>
          </a:p>
        </p:txBody>
      </p:sp>
      <p:sp>
        <p:nvSpPr>
          <p:cNvPr id="215" name="Google Shape;215;p5"/>
          <p:cNvSpPr txBox="1"/>
          <p:nvPr>
            <p:ph idx="3" type="body"/>
          </p:nvPr>
        </p:nvSpPr>
        <p:spPr>
          <a:xfrm>
            <a:off x="6431075" y="681448"/>
            <a:ext cx="5085300" cy="717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B6E6"/>
              </a:buClr>
              <a:buSzPts val="3600"/>
              <a:buNone/>
            </a:pPr>
            <a:r>
              <a:rPr lang="en-US" sz="2400"/>
              <a:t>Résultats de l'apprentissage</a:t>
            </a:r>
            <a:endParaRPr sz="2400"/>
          </a:p>
        </p:txBody>
      </p:sp>
      <p:sp>
        <p:nvSpPr>
          <p:cNvPr id="216" name="Google Shape;216;p5"/>
          <p:cNvSpPr txBox="1"/>
          <p:nvPr/>
        </p:nvSpPr>
        <p:spPr>
          <a:xfrm>
            <a:off x="6431075" y="2073350"/>
            <a:ext cx="5402100" cy="24012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Calibri"/>
                <a:ea typeface="Calibri"/>
                <a:cs typeface="Calibri"/>
                <a:sym typeface="Calibri"/>
              </a:rPr>
              <a:t>A l'issue de ce module, les participants seront en mesure de :</a:t>
            </a:r>
            <a:endParaRPr b="0" i="0" sz="12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Calibri"/>
                <a:ea typeface="Calibri"/>
                <a:cs typeface="Calibri"/>
                <a:sym typeface="Calibri"/>
              </a:rPr>
              <a:t>-Démontrer une compréhension des défis auxquels sont confrontées les personnes vulnérables dans le domaine numérique.</a:t>
            </a:r>
            <a:endParaRPr b="0" i="0" sz="12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Calibri"/>
                <a:ea typeface="Calibri"/>
                <a:cs typeface="Calibri"/>
                <a:sym typeface="Calibri"/>
              </a:rPr>
              <a:t>-Appliquer des stratégies de communication efficaces pour impliquer et soutenir les personnes vulnérables dans les processus de collaboration.</a:t>
            </a:r>
            <a:endParaRPr b="0" i="0" sz="12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Calibri"/>
                <a:ea typeface="Calibri"/>
                <a:cs typeface="Calibri"/>
                <a:sym typeface="Calibri"/>
              </a:rPr>
              <a:t>-Analyser et utiliser des études de cas et des bonnes pratiques pour promouvoir un comportement numérique responsable parmi les populations vulnérables.</a:t>
            </a:r>
            <a:endParaRPr b="0" i="0" sz="12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Calibri"/>
                <a:ea typeface="Calibri"/>
                <a:cs typeface="Calibri"/>
                <a:sym typeface="Calibri"/>
              </a:rPr>
              <a:t>-Faciliter un environnement collaboratif et inclusif pour les personnes vulnérables.</a:t>
            </a:r>
            <a:endParaRPr b="0" i="0" sz="12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Calibri"/>
                <a:ea typeface="Calibri"/>
                <a:cs typeface="Calibri"/>
                <a:sym typeface="Calibri"/>
              </a:rPr>
              <a:t>-Former et éduquer d'autres publics, tels que les parents et les membres adultes de la famille, sur les implications de l'utilisation abusive du numérique pour les jeunes enfants.</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6"/>
          <p:cNvSpPr txBox="1"/>
          <p:nvPr>
            <p:ph idx="1" type="body"/>
          </p:nvPr>
        </p:nvSpPr>
        <p:spPr>
          <a:xfrm>
            <a:off x="375211" y="566057"/>
            <a:ext cx="11232900" cy="5612897"/>
          </a:xfrm>
          <a:prstGeom prst="rect">
            <a:avLst/>
          </a:prstGeom>
          <a:noFill/>
          <a:ln>
            <a:noFill/>
          </a:ln>
        </p:spPr>
        <p:txBody>
          <a:bodyPr anchorCtr="0" anchor="t" bIns="45700" lIns="91425" spcFirstLastPara="1" rIns="91425" wrap="square" tIns="45700">
            <a:noAutofit/>
          </a:bodyPr>
          <a:lstStyle/>
          <a:p>
            <a:pPr indent="-177800" lvl="0" marL="228600" rtl="0" algn="just">
              <a:lnSpc>
                <a:spcPct val="100000"/>
              </a:lnSpc>
              <a:spcBef>
                <a:spcPts val="0"/>
              </a:spcBef>
              <a:spcAft>
                <a:spcPts val="0"/>
              </a:spcAft>
              <a:buClr>
                <a:srgbClr val="74659A"/>
              </a:buClr>
              <a:buSzPts val="1200"/>
              <a:buFont typeface="Arial"/>
              <a:buChar char="•"/>
            </a:pPr>
            <a:r>
              <a:rPr b="0" i="0" lang="en-US" sz="1200">
                <a:solidFill>
                  <a:srgbClr val="74659A"/>
                </a:solidFill>
              </a:rPr>
              <a:t>L'introduction théorique du </a:t>
            </a:r>
            <a:r>
              <a:rPr lang="en-US" sz="1200">
                <a:solidFill>
                  <a:srgbClr val="74659A"/>
                </a:solidFill>
              </a:rPr>
              <a:t>module de </a:t>
            </a:r>
            <a:r>
              <a:rPr b="0" i="0" lang="en-US" sz="1200">
                <a:solidFill>
                  <a:srgbClr val="74659A"/>
                </a:solidFill>
              </a:rPr>
              <a:t>formation permet aux participants d'acquérir une compréhension fondamentale de la compétence abordée, à savoir l'implication des personnes vulnérables dans un processus de collaboration. Elle explore les cadres théoriques et les concepts qui sous-tendent cette compétence, en soulignant l'importance de l'inclusion, de l'empathie et d'une communication efficace dans l'engagement avec les personnes vulnérables.</a:t>
            </a:r>
            <a:endParaRPr sz="1200"/>
          </a:p>
          <a:p>
            <a:pPr indent="-177800" lvl="0" marL="228600" rtl="0" algn="just">
              <a:lnSpc>
                <a:spcPct val="100000"/>
              </a:lnSpc>
              <a:spcBef>
                <a:spcPts val="1000"/>
              </a:spcBef>
              <a:spcAft>
                <a:spcPts val="0"/>
              </a:spcAft>
              <a:buClr>
                <a:srgbClr val="74659A"/>
              </a:buClr>
              <a:buSzPts val="1200"/>
              <a:buFont typeface="Arial"/>
              <a:buChar char="•"/>
            </a:pPr>
            <a:r>
              <a:rPr b="0" i="0" lang="en-US" sz="1200">
                <a:solidFill>
                  <a:srgbClr val="74659A"/>
                </a:solidFill>
              </a:rPr>
              <a:t>Les pratiques inclusives constituent la pierre angulaire de l'autonomisation et de l'implication des populations vulnérables. Le concept d'inclusion met l'accent sur la reconnaissance et la valorisation de la diversité des points de vue, des expériences et des besoins. Dans le contexte de cette formation, l'inclusivité implique la création d'un environnement sûr et favorable où les personnes vulnérables se sentent respectées et entendues. En favorisant l'inclusivité, les professionnels peuvent encourager la participation active et la collaboration, permettant ainsi aux personnes vulnérables de s'exprimer dans les processus de prise de décision.</a:t>
            </a:r>
            <a:endParaRPr sz="1200"/>
          </a:p>
          <a:p>
            <a:pPr indent="-177800" lvl="0" marL="228600" rtl="0" algn="just">
              <a:lnSpc>
                <a:spcPct val="100000"/>
              </a:lnSpc>
              <a:spcBef>
                <a:spcPts val="1000"/>
              </a:spcBef>
              <a:spcAft>
                <a:spcPts val="0"/>
              </a:spcAft>
              <a:buClr>
                <a:srgbClr val="74659A"/>
              </a:buClr>
              <a:buSzPts val="1200"/>
              <a:buFont typeface="Arial"/>
              <a:buChar char="•"/>
            </a:pPr>
            <a:r>
              <a:rPr b="0" i="0" lang="en-US" sz="1200">
                <a:solidFill>
                  <a:srgbClr val="74659A"/>
                </a:solidFill>
              </a:rPr>
              <a:t>L'empathie joue un rôle crucial dans la compréhension des défis uniques auxquels sont confrontées les personnes vulnérables. L'empathie est la capacité de se mettre à la place d'une autre personne, de comprendre ses émotions, ses pensées et ses expériences. En cultivant l'empathie, les professionnels peuvent développer une compréhension plus profonde des vulnérabilités auxquelles est confronté leur public cible. Cette compréhension leur permet d'adapter leurs approches et leurs interventions aux besoins spécifiques des personnes vulnérables, ce qui favorise en fin de compte la confiance et un engagement significatif.</a:t>
            </a:r>
            <a:endParaRPr b="0" i="0" sz="1200">
              <a:solidFill>
                <a:srgbClr val="74659A"/>
              </a:solidFill>
            </a:endParaRPr>
          </a:p>
          <a:p>
            <a:pPr indent="-228600" lvl="0" marL="228600" rtl="0" algn="just">
              <a:lnSpc>
                <a:spcPct val="100000"/>
              </a:lnSpc>
              <a:spcBef>
                <a:spcPts val="0"/>
              </a:spcBef>
              <a:spcAft>
                <a:spcPts val="0"/>
              </a:spcAft>
              <a:buClr>
                <a:srgbClr val="74659A"/>
              </a:buClr>
              <a:buSzPts val="1200"/>
              <a:buChar char="•"/>
            </a:pPr>
            <a:r>
              <a:rPr lang="en-US" sz="1200">
                <a:solidFill>
                  <a:srgbClr val="74659A"/>
                </a:solidFill>
              </a:rPr>
              <a:t>Une communication efficace est une compétence essentielle pour s'engager avec des personnes vulnérables dans un processus de collaboration. Elle implique la capacité de transmettre des informations clairement, d'écouter activement et de répondre avec empathie. Les professionnels doivent utiliser diverses stratégies de communication pour faciliter un dialogue ouvert, garantir la compréhension et encourager la participation. En outre, une communication efficace exige une capacité d'adaptation, étant donné que des personnes ayant des antécédents, des capacités et des styles de communication différents peuvent être impliquées. En améliorant leurs compétences en matière de communication, les professionnels peuvent établir des relations, instaurer la confiance et créer un environnement favorable à la collaboration.</a:t>
            </a:r>
            <a:endParaRPr sz="1200"/>
          </a:p>
          <a:p>
            <a:pPr indent="-228600" lvl="0" marL="228600" rtl="0" algn="just">
              <a:lnSpc>
                <a:spcPct val="100000"/>
              </a:lnSpc>
              <a:spcBef>
                <a:spcPts val="1000"/>
              </a:spcBef>
              <a:spcAft>
                <a:spcPts val="0"/>
              </a:spcAft>
              <a:buClr>
                <a:srgbClr val="74659A"/>
              </a:buClr>
              <a:buSzPts val="1200"/>
              <a:buChar char="•"/>
            </a:pPr>
            <a:r>
              <a:rPr lang="en-US" sz="1200">
                <a:solidFill>
                  <a:srgbClr val="74659A"/>
                </a:solidFill>
              </a:rPr>
              <a:t>Les résultats de la recherche fournissent des indications précieuses sur les défis auxquels sont confrontées les populations vulnérables dans le domaine numérique. Ils mettent en évidence les risques associés à l'utilisation abusive du numérique et soulignent l'importance d'aborder ces questions de manière proactive. Les professionnels peuvent s'appuyer sur ces recherches pour informer leurs pratiques, identifier des interventions potentielles et développer des stratégies fondées sur des données probantes afin d'atténuer les effets négatifs de l'utilisation abusive du numérique sur les personnes vulnérables.</a:t>
            </a:r>
            <a:endParaRPr sz="1200"/>
          </a:p>
          <a:p>
            <a:pPr indent="-228600" lvl="0" marL="228600" rtl="0" algn="just">
              <a:lnSpc>
                <a:spcPct val="100000"/>
              </a:lnSpc>
              <a:spcBef>
                <a:spcPts val="1000"/>
              </a:spcBef>
              <a:spcAft>
                <a:spcPts val="0"/>
              </a:spcAft>
              <a:buClr>
                <a:srgbClr val="74659A"/>
              </a:buClr>
              <a:buSzPts val="1200"/>
              <a:buChar char="•"/>
            </a:pPr>
            <a:r>
              <a:rPr lang="en-US" sz="1200">
                <a:solidFill>
                  <a:srgbClr val="74659A"/>
                </a:solidFill>
              </a:rPr>
              <a:t>Les meilleures pratiques en matière d'engagement des personnes vulnérables dans des processus de collaboration fournissent des conseils pratiques et de l'inspiration aux professionnels. Ces pratiques englobent un éventail d'approches, allant du soutien individuel aux interventions de groupe, en passant par l'apprentissage par les pairs et l'engagement communautaire. En explorant et en comprenant ces bonnes pratiques, les professionnels peuvent adapter et mettre en œuvre des stratégies efficaces dans leur propre contexte. Des études de cas et des exemples de réussite montrent comment des professionnels ont réussi à impliquer des personnes vulnérables dans des processus de collaboration, ce qui constitue une source d'inspiration et donne un aperçu pratique de ce qui fonctionne bien.</a:t>
            </a:r>
            <a:endParaRPr sz="1200"/>
          </a:p>
          <a:p>
            <a:pPr indent="-228600" lvl="0" marL="228600" rtl="0" algn="just">
              <a:lnSpc>
                <a:spcPct val="100000"/>
              </a:lnSpc>
              <a:spcBef>
                <a:spcPts val="1000"/>
              </a:spcBef>
              <a:spcAft>
                <a:spcPts val="0"/>
              </a:spcAft>
              <a:buClr>
                <a:srgbClr val="74659A"/>
              </a:buClr>
              <a:buSzPts val="1200"/>
              <a:buChar char="•"/>
            </a:pPr>
            <a:r>
              <a:rPr lang="en-US" sz="1200">
                <a:solidFill>
                  <a:srgbClr val="74659A"/>
                </a:solidFill>
              </a:rPr>
              <a:t>En fondant la formation sur des cadres théoriques, des résultats de recherche et des bonnes pratiques, les professionnels peuvent acquérir une compréhension globale des compétences abordées. Cette base théorique les dote des connaissances et des outils nécessaires pour naviguer dans les complexités de l'implication des personnes vulnérables dans un processus de collaboration. Il permet aux professionnels d'aborder leur travail avec une base théorique solide, garantissant que leurs efforts sont informés, efficaces et sensibles aux besoins et aux expériences des personnes vulnérables.</a:t>
            </a:r>
            <a:endParaRPr sz="1200">
              <a:solidFill>
                <a:srgbClr val="74659A"/>
              </a:solidFill>
            </a:endParaRPr>
          </a:p>
          <a:p>
            <a:pPr indent="-101600" lvl="0" marL="228600" rtl="0" algn="l">
              <a:lnSpc>
                <a:spcPct val="90000"/>
              </a:lnSpc>
              <a:spcBef>
                <a:spcPts val="1000"/>
              </a:spcBef>
              <a:spcAft>
                <a:spcPts val="0"/>
              </a:spcAft>
              <a:buClr>
                <a:srgbClr val="262626"/>
              </a:buClr>
              <a:buSzPts val="2000"/>
              <a:buFont typeface="Arial"/>
              <a:buNone/>
            </a:pPr>
            <a:r>
              <a:t/>
            </a:r>
            <a:endParaRPr b="0" i="0" sz="2000">
              <a:solidFill>
                <a:srgbClr val="74659A"/>
              </a:solidFill>
            </a:endParaRPr>
          </a:p>
        </p:txBody>
      </p:sp>
      <p:sp>
        <p:nvSpPr>
          <p:cNvPr id="222" name="Google Shape;222;p6"/>
          <p:cNvSpPr txBox="1"/>
          <p:nvPr>
            <p:ph idx="2" type="body"/>
          </p:nvPr>
        </p:nvSpPr>
        <p:spPr>
          <a:xfrm>
            <a:off x="2464825" y="250375"/>
            <a:ext cx="9540900" cy="663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9AC1"/>
              </a:buClr>
              <a:buSzPts val="3600"/>
              <a:buNone/>
            </a:pPr>
            <a:r>
              <a:rPr lang="en-US" sz="2400"/>
              <a:t>Introduction théorique à la compétence visée</a:t>
            </a:r>
            <a:endParaRPr sz="24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8"/>
          <p:cNvSpPr txBox="1"/>
          <p:nvPr>
            <p:ph idx="1" type="body"/>
          </p:nvPr>
        </p:nvSpPr>
        <p:spPr>
          <a:xfrm>
            <a:off x="6699826" y="1311875"/>
            <a:ext cx="5110500" cy="5115900"/>
          </a:xfrm>
          <a:prstGeom prst="rect">
            <a:avLst/>
          </a:prstGeom>
          <a:noFill/>
          <a:ln>
            <a:noFill/>
          </a:ln>
        </p:spPr>
        <p:txBody>
          <a:bodyPr anchorCtr="0" anchor="t" bIns="45700" lIns="91425" spcFirstLastPara="1" rIns="91425" wrap="square" tIns="45700">
            <a:normAutofit lnSpcReduction="10000"/>
          </a:bodyPr>
          <a:lstStyle/>
          <a:p>
            <a:pPr indent="-228600" lvl="0" marL="228600" rtl="0" algn="just">
              <a:lnSpc>
                <a:spcPct val="90000"/>
              </a:lnSpc>
              <a:spcBef>
                <a:spcPts val="0"/>
              </a:spcBef>
              <a:spcAft>
                <a:spcPts val="0"/>
              </a:spcAft>
              <a:buClr>
                <a:schemeClr val="lt1"/>
              </a:buClr>
              <a:buSzPts val="1200"/>
              <a:buNone/>
            </a:pPr>
            <a:r>
              <a:rPr lang="en-US" sz="1200"/>
              <a:t>      Dans cette section, nous allons explorer des exemples pratiques de la manière dont les professionnels peuvent développer leurs compétences pour impliquer les personnes vulnérables dans un processus de collaboration. Ces exemples présentent des méthodes et des stratégies qui permettent aux professionnels d'impliquer et de soutenir efficacement les personnes vulnérables.</a:t>
            </a:r>
            <a:endParaRPr sz="1200"/>
          </a:p>
          <a:p>
            <a:pPr indent="-228600" lvl="0" marL="228600" rtl="0" algn="just">
              <a:lnSpc>
                <a:spcPct val="90000"/>
              </a:lnSpc>
              <a:spcBef>
                <a:spcPts val="2300"/>
              </a:spcBef>
              <a:spcAft>
                <a:spcPts val="0"/>
              </a:spcAft>
              <a:buClr>
                <a:schemeClr val="lt1"/>
              </a:buClr>
              <a:buSzPts val="1200"/>
              <a:buNone/>
            </a:pPr>
            <a:r>
              <a:rPr lang="en-US" sz="1200"/>
              <a:t>     Exemple 1 : Ateliers de co-création</a:t>
            </a:r>
            <a:endParaRPr sz="1200"/>
          </a:p>
          <a:p>
            <a:pPr indent="-228600" lvl="0" marL="228600" rtl="0" algn="just">
              <a:lnSpc>
                <a:spcPct val="90000"/>
              </a:lnSpc>
              <a:spcBef>
                <a:spcPts val="2300"/>
              </a:spcBef>
              <a:spcAft>
                <a:spcPts val="0"/>
              </a:spcAft>
              <a:buClr>
                <a:schemeClr val="lt1"/>
              </a:buClr>
              <a:buSzPts val="1200"/>
              <a:buNone/>
            </a:pPr>
            <a:r>
              <a:rPr lang="en-US" sz="1200"/>
              <a:t>     Les ateliers de co-création constituent une plateforme de collaboration où des professionnels et des personnes vulnérables se réunissent pour élaborer conjointement des solutions et prendre des décisions. Ces ateliers impliquent un processus structuré qui encourage la participation active, l'apprentissage mutuel et la prise de décision partagée. En impliquant les personnes vulnérables dans ces ateliers, les professionnels peuvent tirer parti de leur vision, de leur expérience et de leur expertise uniques, en veillant à ce que leur voix soit entendue et valorisée.</a:t>
            </a:r>
            <a:endParaRPr sz="1200"/>
          </a:p>
          <a:p>
            <a:pPr indent="-228600" lvl="0" marL="228600" rtl="0" algn="just">
              <a:lnSpc>
                <a:spcPct val="90000"/>
              </a:lnSpc>
              <a:spcBef>
                <a:spcPts val="2300"/>
              </a:spcBef>
              <a:spcAft>
                <a:spcPts val="0"/>
              </a:spcAft>
              <a:buClr>
                <a:schemeClr val="lt1"/>
              </a:buClr>
              <a:buSzPts val="1200"/>
              <a:buNone/>
            </a:pPr>
            <a:r>
              <a:rPr lang="en-US" sz="1200"/>
              <a:t>       Les ateliers de co-création visent à créer un environnement inclusif où les perspectives de chacun sont respectées. Les professionnels facilitent les discussions, encouragent la participation active et veillent à ce que les personnes vulnérables se sentent à l'aise pour exprimer leurs pensées et leurs idées. Grâce à des activités et des discussions guidées, les participants génèrent en collaboration des solutions innovantes, élaborent des plans d'action et s'attaquent collectivement aux défis auxquels sont confrontées les populations vulnérables dans le domaine numérique.</a:t>
            </a:r>
            <a:endParaRPr sz="1200"/>
          </a:p>
          <a:p>
            <a:pPr indent="-228600" lvl="0" marL="228600" rtl="0" algn="l">
              <a:lnSpc>
                <a:spcPct val="90000"/>
              </a:lnSpc>
              <a:spcBef>
                <a:spcPts val="2300"/>
              </a:spcBef>
              <a:spcAft>
                <a:spcPts val="0"/>
              </a:spcAft>
              <a:buClr>
                <a:schemeClr val="lt1"/>
              </a:buClr>
              <a:buSzPts val="1100"/>
              <a:buNone/>
            </a:pPr>
            <a:r>
              <a:rPr lang="en-US" sz="1100"/>
              <a:t> </a:t>
            </a:r>
            <a:endParaRPr sz="1100"/>
          </a:p>
        </p:txBody>
      </p:sp>
      <p:sp>
        <p:nvSpPr>
          <p:cNvPr id="228" name="Google Shape;228;p8"/>
          <p:cNvSpPr txBox="1"/>
          <p:nvPr>
            <p:ph idx="3" type="body"/>
          </p:nvPr>
        </p:nvSpPr>
        <p:spPr>
          <a:xfrm>
            <a:off x="6758909" y="319224"/>
            <a:ext cx="4757375" cy="99265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B6E6"/>
              </a:buClr>
              <a:buSzPts val="3100"/>
              <a:buNone/>
            </a:pPr>
            <a:r>
              <a:rPr lang="en-US" sz="2400"/>
              <a:t>Techniques pour impliquer les professionnels</a:t>
            </a:r>
            <a:endParaRPr sz="2400"/>
          </a:p>
        </p:txBody>
      </p:sp>
      <p:sp>
        <p:nvSpPr>
          <p:cNvPr id="229" name="Google Shape;229;p8"/>
          <p:cNvSpPr/>
          <p:nvPr>
            <p:ph idx="2" type="pic"/>
          </p:nvPr>
        </p:nvSpPr>
        <p:spPr>
          <a:xfrm>
            <a:off x="435469" y="406132"/>
            <a:ext cx="5660531" cy="6045736"/>
          </a:xfrm>
          <a:prstGeom prst="rect">
            <a:avLst/>
          </a:prstGeom>
          <a:solidFill>
            <a:srgbClr val="F2F2F2"/>
          </a:solidFill>
          <a:ln>
            <a:noFill/>
          </a:ln>
        </p:spPr>
      </p:sp>
      <p:pic>
        <p:nvPicPr>
          <p:cNvPr descr="Le Persone, Ragazze, Donne, Studenti" id="230" name="Google Shape;230;p8"/>
          <p:cNvPicPr preferRelativeResize="0"/>
          <p:nvPr/>
        </p:nvPicPr>
        <p:blipFill rotWithShape="1">
          <a:blip r:embed="rId3">
            <a:alphaModFix/>
          </a:blip>
          <a:srcRect b="0" l="0" r="0" t="0"/>
          <a:stretch/>
        </p:blipFill>
        <p:spPr>
          <a:xfrm>
            <a:off x="435469" y="406132"/>
            <a:ext cx="5660530" cy="602164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9"/>
          <p:cNvSpPr txBox="1"/>
          <p:nvPr>
            <p:ph idx="1" type="body"/>
          </p:nvPr>
        </p:nvSpPr>
        <p:spPr>
          <a:xfrm>
            <a:off x="133475" y="827314"/>
            <a:ext cx="5644800" cy="5882336"/>
          </a:xfrm>
          <a:prstGeom prst="rect">
            <a:avLst/>
          </a:prstGeom>
          <a:noFill/>
          <a:ln>
            <a:noFill/>
          </a:ln>
        </p:spPr>
        <p:txBody>
          <a:bodyPr anchorCtr="0" anchor="t" bIns="45700" lIns="91425" spcFirstLastPara="1" rIns="91425" wrap="square" tIns="45700">
            <a:noAutofit/>
          </a:bodyPr>
          <a:lstStyle/>
          <a:p>
            <a:pPr indent="-228600" lvl="0" marL="228600" rtl="0" algn="just">
              <a:lnSpc>
                <a:spcPct val="107000"/>
              </a:lnSpc>
              <a:spcBef>
                <a:spcPts val="0"/>
              </a:spcBef>
              <a:spcAft>
                <a:spcPts val="0"/>
              </a:spcAft>
              <a:buClr>
                <a:schemeClr val="lt1"/>
              </a:buClr>
              <a:buSzPts val="1200"/>
              <a:buNone/>
            </a:pPr>
            <a:r>
              <a:rPr lang="en-US" sz="1200">
                <a:latin typeface="Times New Roman"/>
                <a:ea typeface="Times New Roman"/>
                <a:cs typeface="Times New Roman"/>
                <a:sym typeface="Times New Roman"/>
              </a:rPr>
              <a:t>Exemple 2 : Réseaux de soutien par les pairs</a:t>
            </a:r>
            <a:endParaRPr sz="1200"/>
          </a:p>
          <a:p>
            <a:pPr indent="-228600" lvl="0" marL="228600" rtl="0" algn="just">
              <a:lnSpc>
                <a:spcPct val="107000"/>
              </a:lnSpc>
              <a:spcBef>
                <a:spcPts val="2300"/>
              </a:spcBef>
              <a:spcAft>
                <a:spcPts val="0"/>
              </a:spcAft>
              <a:buClr>
                <a:schemeClr val="lt1"/>
              </a:buClr>
              <a:buSzPts val="1200"/>
              <a:buNone/>
            </a:pPr>
            <a:r>
              <a:rPr lang="en-US" sz="1200">
                <a:latin typeface="Times New Roman"/>
                <a:ea typeface="Times New Roman"/>
                <a:cs typeface="Times New Roman"/>
                <a:sym typeface="Times New Roman"/>
              </a:rPr>
              <a:t>      Les réseaux de soutien par les pairs créent une communauté de soutien où les personnes vulnérables peuvent se connecter, partager leurs expériences et se soutenir mutuellement dans leur parcours numérique. Ces réseaux favorisent un sentiment d'appartenance, d'autonomisation et de compréhension mutuelle entre les participants. Les professionnels jouent un rôle crucial dans la mise en place et l'animation de ces réseaux, en veillant à ce que les personnes vulnérables disposent d'un espace sûr pour apprendre, évoluer et surmonter les difficultés.</a:t>
            </a:r>
            <a:endParaRPr sz="1200"/>
          </a:p>
          <a:p>
            <a:pPr indent="-228600" lvl="0" marL="228600" rtl="0" algn="just">
              <a:lnSpc>
                <a:spcPct val="107000"/>
              </a:lnSpc>
              <a:spcBef>
                <a:spcPts val="2300"/>
              </a:spcBef>
              <a:spcAft>
                <a:spcPts val="0"/>
              </a:spcAft>
              <a:buClr>
                <a:schemeClr val="lt1"/>
              </a:buClr>
              <a:buSzPts val="1200"/>
              <a:buNone/>
            </a:pPr>
            <a:r>
              <a:rPr lang="en-US" sz="1200">
                <a:latin typeface="Times New Roman"/>
                <a:ea typeface="Times New Roman"/>
                <a:cs typeface="Times New Roman"/>
                <a:sym typeface="Times New Roman"/>
              </a:rPr>
              <a:t>      Les professionnels facilitent les réseaux de soutien par les pairs en organisant des réunions régulières, des ateliers et des forums en ligne où les personnes vulnérables peuvent interagir, partager leurs connaissances et demander des conseils. Ces plateformes permettent aux participants d'échanger leurs expériences, de discuter de leurs préoccupations communes et d'apprendre des succès et des échecs de chacun. Grâce aux réseaux de soutien par les pairs, les personnes vulnérables acquièrent un sentiment d'appartenance à une communauté, renforcent leur résilience et acquièrent des compétences pratiques pour naviguer dans le paysage numérique.</a:t>
            </a:r>
            <a:endParaRPr sz="1200"/>
          </a:p>
          <a:p>
            <a:pPr indent="-228600" lvl="0" marL="228600" rtl="0" algn="just">
              <a:lnSpc>
                <a:spcPct val="107000"/>
              </a:lnSpc>
              <a:spcBef>
                <a:spcPts val="2300"/>
              </a:spcBef>
              <a:spcAft>
                <a:spcPts val="0"/>
              </a:spcAft>
              <a:buClr>
                <a:schemeClr val="lt1"/>
              </a:buClr>
              <a:buSzPts val="1200"/>
              <a:buNone/>
            </a:pPr>
            <a:r>
              <a:rPr lang="en-US" sz="1200">
                <a:latin typeface="Times New Roman"/>
                <a:ea typeface="Times New Roman"/>
                <a:cs typeface="Times New Roman"/>
                <a:sym typeface="Times New Roman"/>
              </a:rPr>
              <a:t>      En mettant en œuvre ces méthodes et stratégies, les professionnels peuvent impliquer efficacement les personnes vulnérables dans un processus de collaboration. Les ateliers de co-création et les réseaux de soutien par les pairs créent des opportunités de participation inclusive, de partage des connaissances et de résolution collective des problèmes. Ces exemples soulignent l'importance d'impliquer directement les personnes vulnérables dans les processus de prise de décision et de tirer parti de leur expertise et de leurs expériences vécues. En adoptant ces applications pratiques, les professionnels peuvent responsabiliser les populations vulnérables, favoriser la collaboration et créer des changements positifs dans le domaine numérique.</a:t>
            </a:r>
            <a:endParaRPr sz="1200"/>
          </a:p>
          <a:p>
            <a:pPr indent="-228600" lvl="0" marL="228600" rtl="0" algn="l">
              <a:lnSpc>
                <a:spcPct val="107000"/>
              </a:lnSpc>
              <a:spcBef>
                <a:spcPts val="2300"/>
              </a:spcBef>
              <a:spcAft>
                <a:spcPts val="0"/>
              </a:spcAft>
              <a:buClr>
                <a:schemeClr val="lt1"/>
              </a:buClr>
              <a:buSzPts val="1800"/>
              <a:buNone/>
            </a:pPr>
            <a:r>
              <a:t/>
            </a:r>
            <a:endParaRPr sz="1800">
              <a:latin typeface="Times New Roman"/>
              <a:ea typeface="Times New Roman"/>
              <a:cs typeface="Times New Roman"/>
              <a:sym typeface="Times New Roman"/>
            </a:endParaRPr>
          </a:p>
        </p:txBody>
      </p:sp>
      <p:sp>
        <p:nvSpPr>
          <p:cNvPr id="236" name="Google Shape;236;p9"/>
          <p:cNvSpPr txBox="1"/>
          <p:nvPr>
            <p:ph idx="3" type="body"/>
          </p:nvPr>
        </p:nvSpPr>
        <p:spPr>
          <a:xfrm>
            <a:off x="0" y="148600"/>
            <a:ext cx="6335486" cy="99265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B6E6"/>
              </a:buClr>
              <a:buSzPts val="3600"/>
              <a:buNone/>
            </a:pPr>
            <a:r>
              <a:rPr lang="en-US" sz="2400"/>
              <a:t>Techniques pour impliquer les professionnels</a:t>
            </a:r>
            <a:endParaRPr sz="2400"/>
          </a:p>
        </p:txBody>
      </p:sp>
      <p:sp>
        <p:nvSpPr>
          <p:cNvPr id="237" name="Google Shape;237;p9"/>
          <p:cNvSpPr/>
          <p:nvPr>
            <p:ph idx="2" type="pic"/>
          </p:nvPr>
        </p:nvSpPr>
        <p:spPr>
          <a:xfrm>
            <a:off x="5888002" y="439730"/>
            <a:ext cx="5660531" cy="6045736"/>
          </a:xfrm>
          <a:prstGeom prst="rect">
            <a:avLst/>
          </a:prstGeom>
          <a:solidFill>
            <a:srgbClr val="F2F2F2"/>
          </a:solidFill>
          <a:ln>
            <a:noFill/>
          </a:ln>
        </p:spPr>
      </p:sp>
      <p:pic>
        <p:nvPicPr>
          <p:cNvPr descr="Dito, Tocco, Mano, Struttura, Internet" id="238" name="Google Shape;238;p9"/>
          <p:cNvPicPr preferRelativeResize="0"/>
          <p:nvPr/>
        </p:nvPicPr>
        <p:blipFill rotWithShape="1">
          <a:blip r:embed="rId3">
            <a:alphaModFix/>
          </a:blip>
          <a:srcRect b="0" l="0" r="0" t="0"/>
          <a:stretch/>
        </p:blipFill>
        <p:spPr>
          <a:xfrm>
            <a:off x="5888002" y="239486"/>
            <a:ext cx="5889029" cy="624598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11"/>
          <p:cNvSpPr txBox="1"/>
          <p:nvPr>
            <p:ph idx="1" type="body"/>
          </p:nvPr>
        </p:nvSpPr>
        <p:spPr>
          <a:xfrm>
            <a:off x="6189300" y="1066800"/>
            <a:ext cx="5854500" cy="4660825"/>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0"/>
              </a:spcBef>
              <a:spcAft>
                <a:spcPts val="0"/>
              </a:spcAft>
              <a:buClr>
                <a:schemeClr val="lt1"/>
              </a:buClr>
              <a:buSzPts val="1600"/>
              <a:buNone/>
            </a:pPr>
            <a:r>
              <a:t/>
            </a:r>
            <a:endParaRPr sz="1200"/>
          </a:p>
          <a:p>
            <a:pPr indent="0" lvl="0" marL="0" rtl="0" algn="just">
              <a:lnSpc>
                <a:spcPct val="100000"/>
              </a:lnSpc>
              <a:spcBef>
                <a:spcPts val="0"/>
              </a:spcBef>
              <a:spcAft>
                <a:spcPts val="0"/>
              </a:spcAft>
              <a:buClr>
                <a:schemeClr val="lt1"/>
              </a:buClr>
              <a:buSzPts val="2400"/>
              <a:buFont typeface="Arial"/>
              <a:buNone/>
            </a:pPr>
            <a:r>
              <a:rPr lang="en-US" sz="1200"/>
              <a:t>Dans cette section, nous explorerons des études de cas et des bonnes pratiques de Grèce qui démontrent l'applicabilité des compétences abordées dans des contextes réels. Ces exemples présentent des projets, des programmes de formation ou des initiatives qui ont réussi à impliquer des personnes vulnérables dans un processus de collaboration. </a:t>
            </a:r>
            <a:endParaRPr sz="1200"/>
          </a:p>
          <a:p>
            <a:pPr indent="0" lvl="0" marL="0" rtl="0" algn="just">
              <a:lnSpc>
                <a:spcPct val="90000"/>
              </a:lnSpc>
              <a:spcBef>
                <a:spcPts val="0"/>
              </a:spcBef>
              <a:spcAft>
                <a:spcPts val="0"/>
              </a:spcAft>
              <a:buClr>
                <a:schemeClr val="lt1"/>
              </a:buClr>
              <a:buSzPts val="1600"/>
              <a:buNone/>
            </a:pPr>
            <a:r>
              <a:t/>
            </a:r>
            <a:endParaRPr sz="1200"/>
          </a:p>
          <a:p>
            <a:pPr indent="0" lvl="0" marL="0" rtl="0" algn="just">
              <a:lnSpc>
                <a:spcPct val="90000"/>
              </a:lnSpc>
              <a:spcBef>
                <a:spcPts val="0"/>
              </a:spcBef>
              <a:spcAft>
                <a:spcPts val="0"/>
              </a:spcAft>
              <a:buClr>
                <a:schemeClr val="lt1"/>
              </a:buClr>
              <a:buSzPts val="1600"/>
              <a:buNone/>
            </a:pPr>
            <a:r>
              <a:t/>
            </a:r>
            <a:endParaRPr sz="1200"/>
          </a:p>
          <a:p>
            <a:pPr indent="0" lvl="0" marL="0" rtl="0" algn="just">
              <a:lnSpc>
                <a:spcPct val="90000"/>
              </a:lnSpc>
              <a:spcBef>
                <a:spcPts val="0"/>
              </a:spcBef>
              <a:spcAft>
                <a:spcPts val="0"/>
              </a:spcAft>
              <a:buClr>
                <a:schemeClr val="lt1"/>
              </a:buClr>
              <a:buSzPts val="1600"/>
              <a:buNone/>
            </a:pPr>
            <a:r>
              <a:t/>
            </a:r>
            <a:endParaRPr sz="1200"/>
          </a:p>
          <a:p>
            <a:pPr indent="0" lvl="0" marL="0" rtl="0" algn="just">
              <a:lnSpc>
                <a:spcPct val="90000"/>
              </a:lnSpc>
              <a:spcBef>
                <a:spcPts val="0"/>
              </a:spcBef>
              <a:spcAft>
                <a:spcPts val="0"/>
              </a:spcAft>
              <a:buClr>
                <a:schemeClr val="lt1"/>
              </a:buClr>
              <a:buSzPts val="1600"/>
              <a:buNone/>
            </a:pPr>
            <a:r>
              <a:rPr lang="en-US" sz="1200"/>
              <a:t>Bonne pratique 1 : Application mobile CONNECT YOUR CITY</a:t>
            </a:r>
            <a:endParaRPr sz="1200"/>
          </a:p>
          <a:p>
            <a:pPr indent="0" lvl="0" marL="0" rtl="0" algn="just">
              <a:lnSpc>
                <a:spcPct val="90000"/>
              </a:lnSpc>
              <a:spcBef>
                <a:spcPts val="1000"/>
              </a:spcBef>
              <a:spcAft>
                <a:spcPts val="0"/>
              </a:spcAft>
              <a:buClr>
                <a:schemeClr val="lt1"/>
              </a:buClr>
              <a:buSzPts val="1600"/>
              <a:buNone/>
            </a:pPr>
            <a:r>
              <a:t/>
            </a:r>
            <a:endParaRPr sz="1200"/>
          </a:p>
          <a:p>
            <a:pPr indent="0" lvl="0" marL="0" rtl="0" algn="just">
              <a:lnSpc>
                <a:spcPct val="90000"/>
              </a:lnSpc>
              <a:spcBef>
                <a:spcPts val="1000"/>
              </a:spcBef>
              <a:spcAft>
                <a:spcPts val="0"/>
              </a:spcAft>
              <a:buClr>
                <a:schemeClr val="lt1"/>
              </a:buClr>
              <a:buSzPts val="1600"/>
              <a:buNone/>
            </a:pPr>
            <a:r>
              <a:rPr lang="en-US" sz="1200"/>
              <a:t>Grèce</a:t>
            </a:r>
            <a:endParaRPr sz="1200"/>
          </a:p>
          <a:p>
            <a:pPr indent="0" lvl="0" marL="0" rtl="0" algn="just">
              <a:lnSpc>
                <a:spcPct val="90000"/>
              </a:lnSpc>
              <a:spcBef>
                <a:spcPts val="1000"/>
              </a:spcBef>
              <a:spcAft>
                <a:spcPts val="0"/>
              </a:spcAft>
              <a:buClr>
                <a:schemeClr val="lt1"/>
              </a:buClr>
              <a:buSzPts val="1600"/>
              <a:buNone/>
            </a:pPr>
            <a:r>
              <a:t/>
            </a:r>
            <a:endParaRPr sz="1200"/>
          </a:p>
          <a:p>
            <a:pPr indent="0" lvl="0" marL="0" rtl="0" algn="just">
              <a:lnSpc>
                <a:spcPct val="90000"/>
              </a:lnSpc>
              <a:spcBef>
                <a:spcPts val="1000"/>
              </a:spcBef>
              <a:spcAft>
                <a:spcPts val="0"/>
              </a:spcAft>
              <a:buClr>
                <a:schemeClr val="lt1"/>
              </a:buClr>
              <a:buSzPts val="1600"/>
              <a:buNone/>
            </a:pPr>
            <a:r>
              <a:rPr lang="en-US" sz="1200"/>
              <a:t>Groupe cible/public : Jeunes/grand public/personnes ayant moins d'opportunités</a:t>
            </a:r>
            <a:endParaRPr sz="1200"/>
          </a:p>
          <a:p>
            <a:pPr indent="0" lvl="0" marL="0" rtl="0" algn="just">
              <a:lnSpc>
                <a:spcPct val="90000"/>
              </a:lnSpc>
              <a:spcBef>
                <a:spcPts val="1000"/>
              </a:spcBef>
              <a:spcAft>
                <a:spcPts val="0"/>
              </a:spcAft>
              <a:buClr>
                <a:schemeClr val="lt1"/>
              </a:buClr>
              <a:buSzPts val="1600"/>
              <a:buNone/>
            </a:pPr>
            <a:r>
              <a:t/>
            </a:r>
            <a:endParaRPr sz="1200"/>
          </a:p>
          <a:p>
            <a:pPr indent="0" lvl="0" marL="0" rtl="0" algn="just">
              <a:lnSpc>
                <a:spcPct val="90000"/>
              </a:lnSpc>
              <a:spcBef>
                <a:spcPts val="1000"/>
              </a:spcBef>
              <a:spcAft>
                <a:spcPts val="0"/>
              </a:spcAft>
              <a:buClr>
                <a:schemeClr val="lt1"/>
              </a:buClr>
              <a:buSzPts val="1600"/>
              <a:buNone/>
            </a:pPr>
            <a:r>
              <a:rPr lang="en-US" sz="1200"/>
              <a:t>Description : L'application mobile CONNECT YOUR CITY est une application mobile innovante qui allie responsabilisation et amusement pour motiver les jeunes, le grand public et les personnes ayant moins d'opportunités à s'engager dans divers sujets et à explorer différents aspects d'eux-mêmes. L'application propose aux utilisateurs des activités récréatives, éducatives et bénévoles. En participant à ces activités, les utilisateurs gagnent des points qui peuvent être échangés contre des cadeaux et des privilèges offerts par l'ONG. L'application comprend également des fonctionnalités telles que des défis, une carte en direct des événements et des mises à jour de CONNECT YOUR CITY et des organisations partenaires.</a:t>
            </a:r>
            <a:endParaRPr sz="1200"/>
          </a:p>
          <a:p>
            <a:pPr indent="0" lvl="0" marL="0" rtl="0" algn="l">
              <a:lnSpc>
                <a:spcPct val="90000"/>
              </a:lnSpc>
              <a:spcBef>
                <a:spcPts val="1000"/>
              </a:spcBef>
              <a:spcAft>
                <a:spcPts val="0"/>
              </a:spcAft>
              <a:buClr>
                <a:schemeClr val="lt1"/>
              </a:buClr>
              <a:buSzPts val="1400"/>
              <a:buNone/>
            </a:pPr>
            <a:r>
              <a:t/>
            </a:r>
            <a:endParaRPr sz="1400"/>
          </a:p>
          <a:p>
            <a:pPr indent="0" lvl="0" marL="0" rtl="0" algn="l">
              <a:lnSpc>
                <a:spcPct val="90000"/>
              </a:lnSpc>
              <a:spcBef>
                <a:spcPts val="1000"/>
              </a:spcBef>
              <a:spcAft>
                <a:spcPts val="0"/>
              </a:spcAft>
              <a:buClr>
                <a:schemeClr val="lt1"/>
              </a:buClr>
              <a:buSzPts val="2400"/>
              <a:buNone/>
            </a:pPr>
            <a:r>
              <a:t/>
            </a:r>
            <a:endParaRPr/>
          </a:p>
          <a:p>
            <a:pPr indent="0" lvl="0" marL="0" rtl="0" algn="l">
              <a:lnSpc>
                <a:spcPct val="90000"/>
              </a:lnSpc>
              <a:spcBef>
                <a:spcPts val="1000"/>
              </a:spcBef>
              <a:spcAft>
                <a:spcPts val="0"/>
              </a:spcAft>
              <a:buClr>
                <a:schemeClr val="lt1"/>
              </a:buClr>
              <a:buSzPts val="2400"/>
              <a:buNone/>
            </a:pPr>
            <a:r>
              <a:t/>
            </a:r>
            <a:endParaRPr/>
          </a:p>
        </p:txBody>
      </p:sp>
      <p:sp>
        <p:nvSpPr>
          <p:cNvPr id="244" name="Google Shape;244;p11"/>
          <p:cNvSpPr txBox="1"/>
          <p:nvPr>
            <p:ph idx="3" type="body"/>
          </p:nvPr>
        </p:nvSpPr>
        <p:spPr>
          <a:xfrm>
            <a:off x="6461161" y="326571"/>
            <a:ext cx="5854391" cy="82122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B6E6"/>
              </a:buClr>
              <a:buSzPts val="3600"/>
              <a:buNone/>
            </a:pPr>
            <a:r>
              <a:rPr lang="en-US" sz="2400"/>
              <a:t>Bonnes pratiques et études de cas</a:t>
            </a:r>
            <a:endParaRPr sz="2400"/>
          </a:p>
        </p:txBody>
      </p:sp>
      <p:pic>
        <p:nvPicPr>
          <p:cNvPr id="245" name="Google Shape;245;p11"/>
          <p:cNvPicPr preferRelativeResize="0"/>
          <p:nvPr>
            <p:ph idx="2" type="pic"/>
          </p:nvPr>
        </p:nvPicPr>
        <p:blipFill rotWithShape="1">
          <a:blip r:embed="rId3">
            <a:alphaModFix/>
          </a:blip>
          <a:srcRect b="5914" l="0" r="0" t="5915"/>
          <a:stretch/>
        </p:blipFill>
        <p:spPr>
          <a:xfrm>
            <a:off x="435469" y="406132"/>
            <a:ext cx="5660531" cy="6045736"/>
          </a:xfrm>
          <a:prstGeom prst="rect">
            <a:avLst/>
          </a:prstGeom>
          <a:solidFill>
            <a:srgbClr val="F2F2F2"/>
          </a:solid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2022-05-09T10:29:33Z</dcterms:created>
  <dc:creator>Gillian Keane</dc:creator>
</cp:coreProperties>
</file>