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Montserrat"/>
      <p:regular r:id="rId18"/>
      <p:bold r:id="rId19"/>
      <p:italic r:id="rId20"/>
      <p:boldItalic r:id="rId21"/>
    </p:embeddedFont>
    <p:embeddedFont>
      <p:font typeface="Montserrat Ligh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26" roundtripDataSignature="AMtx7mjlKWyMsKuBtY5oo6UkQVqI6r7B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Light-regular.fntdata"/><Relationship Id="rId21" Type="http://schemas.openxmlformats.org/officeDocument/2006/relationships/font" Target="fonts/Montserrat-boldItalic.fntdata"/><Relationship Id="rId24" Type="http://schemas.openxmlformats.org/officeDocument/2006/relationships/font" Target="fonts/MontserratLight-italic.fntdata"/><Relationship Id="rId23" Type="http://schemas.openxmlformats.org/officeDocument/2006/relationships/font" Target="fonts/Montserrat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Montserrat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14"/>
          <p:cNvSpPr/>
          <p:nvPr/>
        </p:nvSpPr>
        <p:spPr>
          <a:xfrm>
            <a:off x="0" y="2727436"/>
            <a:ext cx="12172692" cy="3159779"/>
          </a:xfrm>
          <a:custGeom>
            <a:rect b="b" l="l" r="r" t="t"/>
            <a:pathLst>
              <a:path extrusionOk="0" h="6806308" w="7600392">
                <a:moveTo>
                  <a:pt x="0" y="0"/>
                </a:moveTo>
                <a:lnTo>
                  <a:pt x="7600393" y="0"/>
                </a:lnTo>
                <a:lnTo>
                  <a:pt x="7600393" y="6806308"/>
                </a:lnTo>
                <a:lnTo>
                  <a:pt x="0" y="6806308"/>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14"/>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14"/>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14"/>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7" name="Google Shape;17;p14"/>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8" name="Google Shape;18;p14"/>
          <p:cNvSpPr txBox="1"/>
          <p:nvPr>
            <p:ph idx="3" type="body"/>
          </p:nvPr>
        </p:nvSpPr>
        <p:spPr>
          <a:xfrm>
            <a:off x="8345333" y="5611394"/>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14"/>
          <p:cNvPicPr preferRelativeResize="0"/>
          <p:nvPr/>
        </p:nvPicPr>
        <p:blipFill rotWithShape="1">
          <a:blip r:embed="rId2">
            <a:alphaModFix amt="29000"/>
          </a:blip>
          <a:srcRect b="11452" l="67223" r="0" t="24637"/>
          <a:stretch/>
        </p:blipFill>
        <p:spPr>
          <a:xfrm>
            <a:off x="4285392" y="2624088"/>
            <a:ext cx="3127569" cy="3263127"/>
          </a:xfrm>
          <a:prstGeom prst="rect">
            <a:avLst/>
          </a:prstGeom>
          <a:noFill/>
          <a:ln>
            <a:noFill/>
          </a:ln>
        </p:spPr>
      </p:pic>
      <p:sp>
        <p:nvSpPr>
          <p:cNvPr id="20" name="Google Shape;20;p14"/>
          <p:cNvSpPr/>
          <p:nvPr>
            <p:ph idx="4" type="pic"/>
          </p:nvPr>
        </p:nvSpPr>
        <p:spPr>
          <a:xfrm>
            <a:off x="5718875" y="423474"/>
            <a:ext cx="5982506" cy="4551482"/>
          </a:xfrm>
          <a:prstGeom prst="rect">
            <a:avLst/>
          </a:prstGeom>
          <a:solidFill>
            <a:srgbClr val="F2F2F2"/>
          </a:solidFill>
          <a:ln>
            <a:noFill/>
          </a:ln>
        </p:spPr>
      </p:sp>
      <p:pic>
        <p:nvPicPr>
          <p:cNvPr id="21" name="Google Shape;21;p14"/>
          <p:cNvPicPr preferRelativeResize="0"/>
          <p:nvPr/>
        </p:nvPicPr>
        <p:blipFill rotWithShape="1">
          <a:blip r:embed="rId2">
            <a:alphaModFix/>
          </a:blip>
          <a:srcRect b="0" l="0" r="0" t="0"/>
          <a:stretch/>
        </p:blipFill>
        <p:spPr>
          <a:xfrm>
            <a:off x="420345" y="249537"/>
            <a:ext cx="4437441" cy="2374551"/>
          </a:xfrm>
          <a:prstGeom prst="rect">
            <a:avLst/>
          </a:prstGeom>
          <a:noFill/>
          <a:ln>
            <a:noFill/>
          </a:ln>
        </p:spPr>
      </p:pic>
      <p:pic>
        <p:nvPicPr>
          <p:cNvPr descr="Blue text on a white background&#10;&#10;Description automatically generated" id="22" name="Google Shape;22;p14"/>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26" name="Shape 126"/>
        <p:cNvGrpSpPr/>
        <p:nvPr/>
      </p:nvGrpSpPr>
      <p:grpSpPr>
        <a:xfrm>
          <a:off x="0" y="0"/>
          <a:ext cx="0" cy="0"/>
          <a:chOff x="0" y="0"/>
          <a:chExt cx="0" cy="0"/>
        </a:xfrm>
      </p:grpSpPr>
      <p:sp>
        <p:nvSpPr>
          <p:cNvPr id="127" name="Google Shape;127;p23"/>
          <p:cNvSpPr/>
          <p:nvPr/>
        </p:nvSpPr>
        <p:spPr>
          <a:xfrm rot="5400000">
            <a:off x="5693241" y="7996035"/>
            <a:ext cx="476911" cy="3282242"/>
          </a:xfrm>
          <a:custGeom>
            <a:rect b="b" l="l" r="r" t="t"/>
            <a:pathLst>
              <a:path extrusionOk="0" h="618290" w="101407">
                <a:moveTo>
                  <a:pt x="0" y="0"/>
                </a:moveTo>
                <a:lnTo>
                  <a:pt x="101407" y="0"/>
                </a:lnTo>
                <a:lnTo>
                  <a:pt x="101407" y="618291"/>
                </a:lnTo>
                <a:lnTo>
                  <a:pt x="0" y="618291"/>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128" name="Shape 128"/>
        <p:cNvGrpSpPr/>
        <p:nvPr/>
      </p:nvGrpSpPr>
      <p:grpSpPr>
        <a:xfrm>
          <a:off x="0" y="0"/>
          <a:ext cx="0" cy="0"/>
          <a:chOff x="0" y="0"/>
          <a:chExt cx="0" cy="0"/>
        </a:xfrm>
      </p:grpSpPr>
      <p:sp>
        <p:nvSpPr>
          <p:cNvPr id="129" name="Google Shape;129;p24"/>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p24"/>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24"/>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24"/>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24"/>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24"/>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 name="Google Shape;135;p24"/>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24"/>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24"/>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p24"/>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 name="Google Shape;139;p24"/>
          <p:cNvSpPr/>
          <p:nvPr/>
        </p:nvSpPr>
        <p:spPr>
          <a:xfrm>
            <a:off x="8947682" y="2543260"/>
            <a:ext cx="253128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050"/>
              <a:buFont typeface="Calibri"/>
              <a:buNone/>
            </a:pPr>
            <a:r>
              <a:rPr b="0" i="0" lang="fr-FR" sz="105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40" name="Google Shape;140;p24"/>
          <p:cNvSpPr/>
          <p:nvPr/>
        </p:nvSpPr>
        <p:spPr>
          <a:xfrm rot="10800000">
            <a:off x="12799" y="5622"/>
            <a:ext cx="12189954" cy="1762217"/>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 name="Google Shape;141;p24"/>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2" name="Google Shape;142;p24"/>
          <p:cNvPicPr preferRelativeResize="0"/>
          <p:nvPr/>
        </p:nvPicPr>
        <p:blipFill rotWithShape="1">
          <a:blip r:embed="rId2">
            <a:alphaModFix amt="29000"/>
          </a:blip>
          <a:srcRect b="30922" l="65274" r="1949" t="34454"/>
          <a:stretch/>
        </p:blipFill>
        <p:spPr>
          <a:xfrm>
            <a:off x="7847426" y="0"/>
            <a:ext cx="3127569" cy="1767839"/>
          </a:xfrm>
          <a:prstGeom prst="rect">
            <a:avLst/>
          </a:prstGeom>
          <a:noFill/>
          <a:ln>
            <a:noFill/>
          </a:ln>
        </p:spPr>
      </p:pic>
      <p:sp>
        <p:nvSpPr>
          <p:cNvPr id="143" name="Google Shape;143;p24"/>
          <p:cNvSpPr/>
          <p:nvPr/>
        </p:nvSpPr>
        <p:spPr>
          <a:xfrm rot="5400000">
            <a:off x="1331471" y="926544"/>
            <a:ext cx="108000" cy="1685648"/>
          </a:xfrm>
          <a:custGeom>
            <a:rect b="b" l="l" r="r" t="t"/>
            <a:pathLst>
              <a:path extrusionOk="0" h="260044" w="30700">
                <a:moveTo>
                  <a:pt x="0" y="0"/>
                </a:moveTo>
                <a:lnTo>
                  <a:pt x="30701" y="0"/>
                </a:lnTo>
                <a:lnTo>
                  <a:pt x="30701" y="260044"/>
                </a:lnTo>
                <a:lnTo>
                  <a:pt x="0" y="260044"/>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44" name="Shape 144"/>
        <p:cNvGrpSpPr/>
        <p:nvPr/>
      </p:nvGrpSpPr>
      <p:grpSpPr>
        <a:xfrm>
          <a:off x="0" y="0"/>
          <a:ext cx="0" cy="0"/>
          <a:chOff x="0" y="0"/>
          <a:chExt cx="0" cy="0"/>
        </a:xfrm>
      </p:grpSpPr>
      <p:sp>
        <p:nvSpPr>
          <p:cNvPr id="145" name="Google Shape;145;p25"/>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 name="Google Shape;146;p25"/>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7" name="Google Shape;147;p25"/>
          <p:cNvPicPr preferRelativeResize="0"/>
          <p:nvPr/>
        </p:nvPicPr>
        <p:blipFill rotWithShape="1">
          <a:blip r:embed="rId2">
            <a:alphaModFix amt="29000"/>
          </a:blip>
          <a:srcRect b="16284" l="70895" r="1948" t="1095"/>
          <a:stretch/>
        </p:blipFill>
        <p:spPr>
          <a:xfrm>
            <a:off x="4884044" y="2639356"/>
            <a:ext cx="2591268" cy="4218644"/>
          </a:xfrm>
          <a:prstGeom prst="rect">
            <a:avLst/>
          </a:prstGeom>
          <a:noFill/>
          <a:ln>
            <a:noFill/>
          </a:ln>
        </p:spPr>
      </p:pic>
      <p:sp>
        <p:nvSpPr>
          <p:cNvPr id="148" name="Google Shape;148;p25"/>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49" name="Shape 149"/>
        <p:cNvGrpSpPr/>
        <p:nvPr/>
      </p:nvGrpSpPr>
      <p:grpSpPr>
        <a:xfrm>
          <a:off x="0" y="0"/>
          <a:ext cx="0" cy="0"/>
          <a:chOff x="0" y="0"/>
          <a:chExt cx="0" cy="0"/>
        </a:xfrm>
      </p:grpSpPr>
      <p:sp>
        <p:nvSpPr>
          <p:cNvPr id="150" name="Google Shape;150;p26"/>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p26"/>
          <p:cNvSpPr/>
          <p:nvPr>
            <p:ph idx="2" type="pic"/>
          </p:nvPr>
        </p:nvSpPr>
        <p:spPr>
          <a:xfrm>
            <a:off x="0" y="0"/>
            <a:ext cx="12192000" cy="6858000"/>
          </a:xfrm>
          <a:prstGeom prst="rect">
            <a:avLst/>
          </a:prstGeom>
          <a:solidFill>
            <a:srgbClr val="F2F2F2"/>
          </a:solidFill>
          <a:ln>
            <a:noFill/>
          </a:ln>
        </p:spPr>
      </p:sp>
      <p:pic>
        <p:nvPicPr>
          <p:cNvPr id="152" name="Google Shape;152;p26"/>
          <p:cNvPicPr preferRelativeResize="0"/>
          <p:nvPr/>
        </p:nvPicPr>
        <p:blipFill rotWithShape="1">
          <a:blip r:embed="rId2">
            <a:alphaModFix amt="29000"/>
          </a:blip>
          <a:srcRect b="16284" l="70895" r="1948" t="1095"/>
          <a:stretch/>
        </p:blipFill>
        <p:spPr>
          <a:xfrm>
            <a:off x="0" y="1521756"/>
            <a:ext cx="2591268" cy="4218644"/>
          </a:xfrm>
          <a:prstGeom prst="rect">
            <a:avLst/>
          </a:prstGeom>
          <a:noFill/>
          <a:ln>
            <a:noFill/>
          </a:ln>
        </p:spPr>
      </p:pic>
      <p:sp>
        <p:nvSpPr>
          <p:cNvPr id="153" name="Google Shape;153;p26"/>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54" name="Shape 154"/>
        <p:cNvGrpSpPr/>
        <p:nvPr/>
      </p:nvGrpSpPr>
      <p:grpSpPr>
        <a:xfrm>
          <a:off x="0" y="0"/>
          <a:ext cx="0" cy="0"/>
          <a:chOff x="0" y="0"/>
          <a:chExt cx="0" cy="0"/>
        </a:xfrm>
      </p:grpSpPr>
      <p:sp>
        <p:nvSpPr>
          <p:cNvPr id="155" name="Google Shape;155;p27"/>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27"/>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27"/>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58" name="Shape 158"/>
        <p:cNvGrpSpPr/>
        <p:nvPr/>
      </p:nvGrpSpPr>
      <p:grpSpPr>
        <a:xfrm>
          <a:off x="0" y="0"/>
          <a:ext cx="0" cy="0"/>
          <a:chOff x="0" y="0"/>
          <a:chExt cx="0" cy="0"/>
        </a:xfrm>
      </p:grpSpPr>
      <p:sp>
        <p:nvSpPr>
          <p:cNvPr id="159" name="Google Shape;159;p28"/>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 name="Google Shape;160;p28"/>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p28"/>
          <p:cNvSpPr txBox="1"/>
          <p:nvPr>
            <p:ph idx="1" type="body"/>
          </p:nvPr>
        </p:nvSpPr>
        <p:spPr>
          <a:xfrm>
            <a:off x="5297322" y="2639356"/>
            <a:ext cx="6484268"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28"/>
          <p:cNvSpPr txBox="1"/>
          <p:nvPr>
            <p:ph idx="2" type="body"/>
          </p:nvPr>
        </p:nvSpPr>
        <p:spPr>
          <a:xfrm>
            <a:off x="891654" y="10209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13000"/>
              <a:buFont typeface="Arial"/>
              <a:buNone/>
              <a:defRPr b="0" i="0" sz="130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28"/>
          <p:cNvSpPr/>
          <p:nvPr/>
        </p:nvSpPr>
        <p:spPr>
          <a:xfrm>
            <a:off x="0" y="28929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4" name="Google Shape;164;p28"/>
          <p:cNvPicPr preferRelativeResize="0"/>
          <p:nvPr/>
        </p:nvPicPr>
        <p:blipFill rotWithShape="1">
          <a:blip r:embed="rId2">
            <a:alphaModFix amt="29000"/>
          </a:blip>
          <a:srcRect b="20547" l="65356" r="5409" t="-9677"/>
          <a:stretch/>
        </p:blipFill>
        <p:spPr>
          <a:xfrm>
            <a:off x="9402416" y="1603149"/>
            <a:ext cx="2789583" cy="455090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65" name="Shape 165"/>
        <p:cNvGrpSpPr/>
        <p:nvPr/>
      </p:nvGrpSpPr>
      <p:grpSpPr>
        <a:xfrm>
          <a:off x="0" y="0"/>
          <a:ext cx="0" cy="0"/>
          <a:chOff x="0" y="0"/>
          <a:chExt cx="0" cy="0"/>
        </a:xfrm>
      </p:grpSpPr>
      <p:sp>
        <p:nvSpPr>
          <p:cNvPr id="166" name="Google Shape;166;p29"/>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 name="Google Shape;167;p29"/>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8" name="Google Shape;168;p29"/>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69" name="Google Shape;169;p29"/>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70" name="Google Shape;170;p29"/>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3" name="Shape 23"/>
        <p:cNvGrpSpPr/>
        <p:nvPr/>
      </p:nvGrpSpPr>
      <p:grpSpPr>
        <a:xfrm>
          <a:off x="0" y="0"/>
          <a:ext cx="0" cy="0"/>
          <a:chOff x="0" y="0"/>
          <a:chExt cx="0" cy="0"/>
        </a:xfrm>
      </p:grpSpPr>
      <p:sp>
        <p:nvSpPr>
          <p:cNvPr id="24" name="Google Shape;24;p15"/>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 name="Google Shape;25;p15"/>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15"/>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15"/>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15"/>
          <p:cNvSpPr/>
          <p:nvPr>
            <p:ph idx="4" type="pic"/>
          </p:nvPr>
        </p:nvSpPr>
        <p:spPr>
          <a:xfrm>
            <a:off x="-126342" y="0"/>
            <a:ext cx="3669321" cy="6858000"/>
          </a:xfrm>
          <a:prstGeom prst="rect">
            <a:avLst/>
          </a:prstGeom>
          <a:solidFill>
            <a:srgbClr val="D8D8D8"/>
          </a:solidFill>
          <a:ln>
            <a:noFill/>
          </a:ln>
        </p:spPr>
      </p:sp>
      <p:sp>
        <p:nvSpPr>
          <p:cNvPr id="29" name="Google Shape;29;p15"/>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15"/>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15"/>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5"/>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15"/>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15"/>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5" name="Google Shape;35;p15"/>
          <p:cNvGrpSpPr/>
          <p:nvPr/>
        </p:nvGrpSpPr>
        <p:grpSpPr>
          <a:xfrm>
            <a:off x="4054159" y="721803"/>
            <a:ext cx="7578908" cy="5461417"/>
            <a:chOff x="4054159" y="721803"/>
            <a:chExt cx="7578908" cy="5461417"/>
          </a:xfrm>
        </p:grpSpPr>
        <p:grpSp>
          <p:nvGrpSpPr>
            <p:cNvPr id="36" name="Google Shape;36;p15"/>
            <p:cNvGrpSpPr/>
            <p:nvPr/>
          </p:nvGrpSpPr>
          <p:grpSpPr>
            <a:xfrm>
              <a:off x="4054161" y="721803"/>
              <a:ext cx="7547911" cy="1674487"/>
              <a:chOff x="4061909" y="1565906"/>
              <a:chExt cx="7547911" cy="1882781"/>
            </a:xfrm>
          </p:grpSpPr>
          <p:cxnSp>
            <p:nvCxnSpPr>
              <p:cNvPr id="37" name="Google Shape;37;p15"/>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38" name="Google Shape;38;p15"/>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39" name="Google Shape;39;p15"/>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0" name="Google Shape;40;p15"/>
            <p:cNvCxnSpPr/>
            <p:nvPr/>
          </p:nvCxnSpPr>
          <p:spPr>
            <a:xfrm>
              <a:off x="4054160" y="200029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1" name="Google Shape;41;p15"/>
            <p:cNvCxnSpPr/>
            <p:nvPr/>
          </p:nvCxnSpPr>
          <p:spPr>
            <a:xfrm>
              <a:off x="4069659" y="238824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2" name="Google Shape;42;p15"/>
            <p:cNvGrpSpPr/>
            <p:nvPr/>
          </p:nvGrpSpPr>
          <p:grpSpPr>
            <a:xfrm>
              <a:off x="4054160" y="2644936"/>
              <a:ext cx="7547911" cy="1674487"/>
              <a:chOff x="4061909" y="1565906"/>
              <a:chExt cx="7547911" cy="1882781"/>
            </a:xfrm>
          </p:grpSpPr>
          <p:cxnSp>
            <p:nvCxnSpPr>
              <p:cNvPr id="43" name="Google Shape;43;p15"/>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4" name="Google Shape;44;p15"/>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5" name="Google Shape;45;p15"/>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6" name="Google Shape;46;p15"/>
            <p:cNvCxnSpPr/>
            <p:nvPr/>
          </p:nvCxnSpPr>
          <p:spPr>
            <a:xfrm>
              <a:off x="4054159" y="3923423"/>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7" name="Google Shape;47;p15"/>
            <p:cNvCxnSpPr/>
            <p:nvPr/>
          </p:nvCxnSpPr>
          <p:spPr>
            <a:xfrm>
              <a:off x="4069658" y="4311378"/>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8" name="Google Shape;48;p15"/>
            <p:cNvGrpSpPr/>
            <p:nvPr/>
          </p:nvGrpSpPr>
          <p:grpSpPr>
            <a:xfrm>
              <a:off x="4069658" y="4508733"/>
              <a:ext cx="7547911" cy="1674487"/>
              <a:chOff x="4061909" y="1565906"/>
              <a:chExt cx="7547911" cy="1882781"/>
            </a:xfrm>
          </p:grpSpPr>
          <p:cxnSp>
            <p:nvCxnSpPr>
              <p:cNvPr id="49" name="Google Shape;49;p15"/>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0" name="Google Shape;50;p15"/>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1" name="Google Shape;51;p15"/>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52" name="Google Shape;52;p15"/>
            <p:cNvCxnSpPr/>
            <p:nvPr/>
          </p:nvCxnSpPr>
          <p:spPr>
            <a:xfrm>
              <a:off x="4069657" y="578722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3" name="Google Shape;53;p15"/>
            <p:cNvCxnSpPr/>
            <p:nvPr/>
          </p:nvCxnSpPr>
          <p:spPr>
            <a:xfrm>
              <a:off x="4085156" y="617517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4" name="Shape 54"/>
        <p:cNvGrpSpPr/>
        <p:nvPr/>
      </p:nvGrpSpPr>
      <p:grpSpPr>
        <a:xfrm>
          <a:off x="0" y="0"/>
          <a:ext cx="0" cy="0"/>
          <a:chOff x="0" y="0"/>
          <a:chExt cx="0" cy="0"/>
        </a:xfrm>
      </p:grpSpPr>
      <p:sp>
        <p:nvSpPr>
          <p:cNvPr id="55" name="Google Shape;55;p16"/>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 name="Google Shape;56;p16"/>
          <p:cNvSpPr/>
          <p:nvPr>
            <p:ph idx="2" type="pic"/>
          </p:nvPr>
        </p:nvSpPr>
        <p:spPr>
          <a:xfrm>
            <a:off x="5888002" y="439730"/>
            <a:ext cx="5660531" cy="6045736"/>
          </a:xfrm>
          <a:prstGeom prst="rect">
            <a:avLst/>
          </a:prstGeom>
          <a:solidFill>
            <a:srgbClr val="F2F2F2"/>
          </a:solidFill>
          <a:ln>
            <a:noFill/>
          </a:ln>
        </p:spPr>
      </p:sp>
      <p:pic>
        <p:nvPicPr>
          <p:cNvPr id="57" name="Google Shape;57;p16"/>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58" name="Google Shape;58;p16"/>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16"/>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60" name="Shape 60"/>
        <p:cNvGrpSpPr/>
        <p:nvPr/>
      </p:nvGrpSpPr>
      <p:grpSpPr>
        <a:xfrm>
          <a:off x="0" y="0"/>
          <a:ext cx="0" cy="0"/>
          <a:chOff x="0" y="0"/>
          <a:chExt cx="0" cy="0"/>
        </a:xfrm>
      </p:grpSpPr>
      <p:sp>
        <p:nvSpPr>
          <p:cNvPr id="61" name="Google Shape;61;p17"/>
          <p:cNvSpPr/>
          <p:nvPr/>
        </p:nvSpPr>
        <p:spPr>
          <a:xfrm>
            <a:off x="3058634" y="1"/>
            <a:ext cx="8439100"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 name="Google Shape;62;p17"/>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17"/>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 name="Google Shape;64;p17"/>
          <p:cNvPicPr preferRelativeResize="0"/>
          <p:nvPr/>
        </p:nvPicPr>
        <p:blipFill rotWithShape="1">
          <a:blip r:embed="rId2">
            <a:alphaModFix amt="29000"/>
          </a:blip>
          <a:srcRect b="20547" l="65356" r="-2729" t="-54862"/>
          <a:stretch/>
        </p:blipFill>
        <p:spPr>
          <a:xfrm>
            <a:off x="2993628" y="0"/>
            <a:ext cx="3566198" cy="6857999"/>
          </a:xfrm>
          <a:prstGeom prst="rect">
            <a:avLst/>
          </a:prstGeom>
          <a:noFill/>
          <a:ln>
            <a:noFill/>
          </a:ln>
        </p:spPr>
      </p:pic>
      <p:pic>
        <p:nvPicPr>
          <p:cNvPr id="65" name="Google Shape;65;p17"/>
          <p:cNvPicPr preferRelativeResize="0"/>
          <p:nvPr/>
        </p:nvPicPr>
        <p:blipFill rotWithShape="1">
          <a:blip r:embed="rId3">
            <a:alphaModFix/>
          </a:blip>
          <a:srcRect b="11083" l="-18315" r="29196" t="15976"/>
          <a:stretch/>
        </p:blipFill>
        <p:spPr>
          <a:xfrm flipH="1">
            <a:off x="0" y="1333922"/>
            <a:ext cx="8439100" cy="5375657"/>
          </a:xfrm>
          <a:prstGeom prst="rect">
            <a:avLst/>
          </a:prstGeom>
          <a:noFill/>
          <a:ln>
            <a:noFill/>
          </a:ln>
        </p:spPr>
      </p:pic>
      <p:sp>
        <p:nvSpPr>
          <p:cNvPr id="66" name="Google Shape;66;p17"/>
          <p:cNvSpPr/>
          <p:nvPr>
            <p:ph idx="3" type="pic"/>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p:cSld name="Bulletpoints">
    <p:spTree>
      <p:nvGrpSpPr>
        <p:cNvPr id="67" name="Shape 67"/>
        <p:cNvGrpSpPr/>
        <p:nvPr/>
      </p:nvGrpSpPr>
      <p:grpSpPr>
        <a:xfrm>
          <a:off x="0" y="0"/>
          <a:ext cx="0" cy="0"/>
          <a:chOff x="0" y="0"/>
          <a:chExt cx="0" cy="0"/>
        </a:xfrm>
      </p:grpSpPr>
      <p:sp>
        <p:nvSpPr>
          <p:cNvPr id="68" name="Google Shape;68;p18"/>
          <p:cNvSpPr/>
          <p:nvPr/>
        </p:nvSpPr>
        <p:spPr>
          <a:xfrm>
            <a:off x="3557439" y="5448535"/>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 name="Google Shape;69;p18"/>
          <p:cNvSpPr/>
          <p:nvPr/>
        </p:nvSpPr>
        <p:spPr>
          <a:xfrm>
            <a:off x="3543994" y="4392459"/>
            <a:ext cx="7208077" cy="713814"/>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18"/>
          <p:cNvSpPr/>
          <p:nvPr/>
        </p:nvSpPr>
        <p:spPr>
          <a:xfrm>
            <a:off x="0" y="6342926"/>
            <a:ext cx="11586117" cy="515073"/>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18"/>
          <p:cNvSpPr/>
          <p:nvPr/>
        </p:nvSpPr>
        <p:spPr>
          <a:xfrm>
            <a:off x="3557440" y="1339741"/>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18"/>
          <p:cNvSpPr txBox="1"/>
          <p:nvPr>
            <p:ph idx="1" type="body"/>
          </p:nvPr>
        </p:nvSpPr>
        <p:spPr>
          <a:xfrm>
            <a:off x="447066" y="309492"/>
            <a:ext cx="11222614" cy="7138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4659A"/>
              </a:buClr>
              <a:buSzPts val="3600"/>
              <a:buFont typeface="Arial"/>
              <a:buNone/>
              <a:defRPr b="1" i="0" sz="3600" u="none" cap="none" strike="noStrike">
                <a:solidFill>
                  <a:srgbClr val="74659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8"/>
          <p:cNvSpPr txBox="1"/>
          <p:nvPr>
            <p:ph idx="2" type="body"/>
          </p:nvPr>
        </p:nvSpPr>
        <p:spPr>
          <a:xfrm>
            <a:off x="3557441" y="1530045"/>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4" name="Google Shape;74;p18"/>
          <p:cNvPicPr preferRelativeResize="0"/>
          <p:nvPr/>
        </p:nvPicPr>
        <p:blipFill rotWithShape="1">
          <a:blip r:embed="rId2">
            <a:alphaModFix/>
          </a:blip>
          <a:srcRect b="0" l="0" r="0" t="0"/>
          <a:stretch/>
        </p:blipFill>
        <p:spPr>
          <a:xfrm rot="-3300097">
            <a:off x="1074326" y="937959"/>
            <a:ext cx="826671" cy="889517"/>
          </a:xfrm>
          <a:prstGeom prst="rect">
            <a:avLst/>
          </a:prstGeom>
          <a:noFill/>
          <a:ln>
            <a:noFill/>
          </a:ln>
        </p:spPr>
      </p:pic>
      <p:sp>
        <p:nvSpPr>
          <p:cNvPr id="75" name="Google Shape;75;p18"/>
          <p:cNvSpPr/>
          <p:nvPr/>
        </p:nvSpPr>
        <p:spPr>
          <a:xfrm>
            <a:off x="1426483" y="1233412"/>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 name="Google Shape;76;p18"/>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8"/>
          <p:cNvSpPr/>
          <p:nvPr/>
        </p:nvSpPr>
        <p:spPr>
          <a:xfrm>
            <a:off x="3557441" y="2384515"/>
            <a:ext cx="7208077" cy="713814"/>
          </a:xfrm>
          <a:prstGeom prst="rect">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 name="Google Shape;78;p18"/>
          <p:cNvSpPr txBox="1"/>
          <p:nvPr>
            <p:ph idx="4" type="body"/>
          </p:nvPr>
        </p:nvSpPr>
        <p:spPr>
          <a:xfrm>
            <a:off x="3520254" y="2423523"/>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9" name="Google Shape;79;p18"/>
          <p:cNvPicPr preferRelativeResize="0"/>
          <p:nvPr/>
        </p:nvPicPr>
        <p:blipFill rotWithShape="1">
          <a:blip r:embed="rId2">
            <a:alphaModFix/>
          </a:blip>
          <a:srcRect b="0" l="0" r="0" t="0"/>
          <a:stretch/>
        </p:blipFill>
        <p:spPr>
          <a:xfrm rot="-3300097">
            <a:off x="1058304" y="1912041"/>
            <a:ext cx="826671" cy="889517"/>
          </a:xfrm>
          <a:prstGeom prst="rect">
            <a:avLst/>
          </a:prstGeom>
          <a:noFill/>
          <a:ln>
            <a:noFill/>
          </a:ln>
        </p:spPr>
      </p:pic>
      <p:sp>
        <p:nvSpPr>
          <p:cNvPr id="80" name="Google Shape;80;p18"/>
          <p:cNvSpPr/>
          <p:nvPr/>
        </p:nvSpPr>
        <p:spPr>
          <a:xfrm>
            <a:off x="1380541" y="2266698"/>
            <a:ext cx="1036067" cy="878761"/>
          </a:xfrm>
          <a:prstGeom prst="ellipse">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 name="Google Shape;81;p18"/>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18"/>
          <p:cNvSpPr/>
          <p:nvPr/>
        </p:nvSpPr>
        <p:spPr>
          <a:xfrm>
            <a:off x="3543994" y="3383476"/>
            <a:ext cx="7208077" cy="713814"/>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p18"/>
          <p:cNvSpPr txBox="1"/>
          <p:nvPr>
            <p:ph idx="6" type="body"/>
          </p:nvPr>
        </p:nvSpPr>
        <p:spPr>
          <a:xfrm>
            <a:off x="3543994" y="3421961"/>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4" name="Google Shape;84;p18"/>
          <p:cNvPicPr preferRelativeResize="0"/>
          <p:nvPr/>
        </p:nvPicPr>
        <p:blipFill rotWithShape="1">
          <a:blip r:embed="rId2">
            <a:alphaModFix/>
          </a:blip>
          <a:srcRect b="0" l="0" r="0" t="0"/>
          <a:stretch/>
        </p:blipFill>
        <p:spPr>
          <a:xfrm rot="-3300097">
            <a:off x="1079034" y="2964457"/>
            <a:ext cx="826671" cy="889517"/>
          </a:xfrm>
          <a:prstGeom prst="rect">
            <a:avLst/>
          </a:prstGeom>
          <a:noFill/>
          <a:ln>
            <a:noFill/>
          </a:ln>
        </p:spPr>
      </p:pic>
      <p:sp>
        <p:nvSpPr>
          <p:cNvPr id="85" name="Google Shape;85;p18"/>
          <p:cNvSpPr/>
          <p:nvPr/>
        </p:nvSpPr>
        <p:spPr>
          <a:xfrm>
            <a:off x="1401271" y="3319114"/>
            <a:ext cx="1036067" cy="878761"/>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Google Shape;86;p18"/>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7" name="Google Shape;87;p18"/>
          <p:cNvPicPr preferRelativeResize="0"/>
          <p:nvPr/>
        </p:nvPicPr>
        <p:blipFill rotWithShape="1">
          <a:blip r:embed="rId2">
            <a:alphaModFix/>
          </a:blip>
          <a:srcRect b="0" l="0" r="0" t="0"/>
          <a:stretch/>
        </p:blipFill>
        <p:spPr>
          <a:xfrm rot="-3300097">
            <a:off x="1079034" y="3983368"/>
            <a:ext cx="826671" cy="889517"/>
          </a:xfrm>
          <a:prstGeom prst="rect">
            <a:avLst/>
          </a:prstGeom>
          <a:noFill/>
          <a:ln>
            <a:noFill/>
          </a:ln>
        </p:spPr>
      </p:pic>
      <p:sp>
        <p:nvSpPr>
          <p:cNvPr id="88" name="Google Shape;88;p18"/>
          <p:cNvSpPr/>
          <p:nvPr/>
        </p:nvSpPr>
        <p:spPr>
          <a:xfrm>
            <a:off x="1401271" y="4338025"/>
            <a:ext cx="1036067" cy="878761"/>
          </a:xfrm>
          <a:prstGeom prst="ellipse">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18"/>
          <p:cNvSpPr txBox="1"/>
          <p:nvPr>
            <p:ph idx="8" type="body"/>
          </p:nvPr>
        </p:nvSpPr>
        <p:spPr>
          <a:xfrm>
            <a:off x="3596099" y="5503614"/>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0" name="Google Shape;90;p18"/>
          <p:cNvPicPr preferRelativeResize="0"/>
          <p:nvPr/>
        </p:nvPicPr>
        <p:blipFill rotWithShape="1">
          <a:blip r:embed="rId2">
            <a:alphaModFix/>
          </a:blip>
          <a:srcRect b="0" l="0" r="0" t="0"/>
          <a:stretch/>
        </p:blipFill>
        <p:spPr>
          <a:xfrm rot="-3300097">
            <a:off x="1117692" y="5039444"/>
            <a:ext cx="826671" cy="889517"/>
          </a:xfrm>
          <a:prstGeom prst="rect">
            <a:avLst/>
          </a:prstGeom>
          <a:noFill/>
          <a:ln>
            <a:noFill/>
          </a:ln>
        </p:spPr>
      </p:pic>
      <p:sp>
        <p:nvSpPr>
          <p:cNvPr id="91" name="Google Shape;91;p18"/>
          <p:cNvSpPr/>
          <p:nvPr/>
        </p:nvSpPr>
        <p:spPr>
          <a:xfrm>
            <a:off x="1439929" y="5394101"/>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18"/>
          <p:cNvSpPr txBox="1"/>
          <p:nvPr>
            <p:ph idx="9" type="body"/>
          </p:nvPr>
        </p:nvSpPr>
        <p:spPr>
          <a:xfrm>
            <a:off x="1616673" y="5525966"/>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p18"/>
          <p:cNvSpPr txBox="1"/>
          <p:nvPr>
            <p:ph idx="13" type="body"/>
          </p:nvPr>
        </p:nvSpPr>
        <p:spPr>
          <a:xfrm>
            <a:off x="1578015" y="4469890"/>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18"/>
          <p:cNvSpPr txBox="1"/>
          <p:nvPr>
            <p:ph idx="14" type="body"/>
          </p:nvPr>
        </p:nvSpPr>
        <p:spPr>
          <a:xfrm>
            <a:off x="3557441" y="4447538"/>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95" name="Shape 95"/>
        <p:cNvGrpSpPr/>
        <p:nvPr/>
      </p:nvGrpSpPr>
      <p:grpSpPr>
        <a:xfrm>
          <a:off x="0" y="0"/>
          <a:ext cx="0" cy="0"/>
          <a:chOff x="0" y="0"/>
          <a:chExt cx="0" cy="0"/>
        </a:xfrm>
      </p:grpSpPr>
      <p:sp>
        <p:nvSpPr>
          <p:cNvPr id="96" name="Google Shape;96;p19"/>
          <p:cNvSpPr/>
          <p:nvPr/>
        </p:nvSpPr>
        <p:spPr>
          <a:xfrm>
            <a:off x="0" y="0"/>
            <a:ext cx="12192000" cy="6858000"/>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9"/>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8" name="Google Shape;98;p19"/>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99" name="Google Shape;99;p19"/>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19"/>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9"/>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p:cSld name="2_Photo Slide">
    <p:spTree>
      <p:nvGrpSpPr>
        <p:cNvPr id="102" name="Shape 102"/>
        <p:cNvGrpSpPr/>
        <p:nvPr/>
      </p:nvGrpSpPr>
      <p:grpSpPr>
        <a:xfrm>
          <a:off x="0" y="0"/>
          <a:ext cx="0" cy="0"/>
          <a:chOff x="0" y="0"/>
          <a:chExt cx="0" cy="0"/>
        </a:xfrm>
      </p:grpSpPr>
      <p:sp>
        <p:nvSpPr>
          <p:cNvPr id="103" name="Google Shape;103;p20"/>
          <p:cNvSpPr/>
          <p:nvPr/>
        </p:nvSpPr>
        <p:spPr>
          <a:xfrm>
            <a:off x="576146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4" name="Google Shape;104;p20"/>
          <p:cNvSpPr/>
          <p:nvPr>
            <p:ph idx="2" type="pic"/>
          </p:nvPr>
        </p:nvSpPr>
        <p:spPr>
          <a:xfrm>
            <a:off x="435469" y="406132"/>
            <a:ext cx="5660531" cy="6045736"/>
          </a:xfrm>
          <a:prstGeom prst="rect">
            <a:avLst/>
          </a:prstGeom>
          <a:solidFill>
            <a:srgbClr val="F2F2F2"/>
          </a:solidFill>
          <a:ln>
            <a:noFill/>
          </a:ln>
        </p:spPr>
      </p:sp>
      <p:pic>
        <p:nvPicPr>
          <p:cNvPr id="105" name="Google Shape;105;p20"/>
          <p:cNvPicPr preferRelativeResize="0"/>
          <p:nvPr/>
        </p:nvPicPr>
        <p:blipFill rotWithShape="1">
          <a:blip r:embed="rId2">
            <a:alphaModFix amt="29000"/>
          </a:blip>
          <a:srcRect b="17435" l="75767" r="-2923" t="-56"/>
          <a:stretch/>
        </p:blipFill>
        <p:spPr>
          <a:xfrm>
            <a:off x="9998008" y="2559843"/>
            <a:ext cx="2591268" cy="4218644"/>
          </a:xfrm>
          <a:prstGeom prst="rect">
            <a:avLst/>
          </a:prstGeom>
          <a:noFill/>
          <a:ln>
            <a:noFill/>
          </a:ln>
        </p:spPr>
      </p:pic>
      <p:sp>
        <p:nvSpPr>
          <p:cNvPr id="106" name="Google Shape;106;p20"/>
          <p:cNvSpPr txBox="1"/>
          <p:nvPr>
            <p:ph idx="1" type="body"/>
          </p:nvPr>
        </p:nvSpPr>
        <p:spPr>
          <a:xfrm>
            <a:off x="6818000" y="2050159"/>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20"/>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08" name="Shape 108"/>
        <p:cNvGrpSpPr/>
        <p:nvPr/>
      </p:nvGrpSpPr>
      <p:grpSpPr>
        <a:xfrm>
          <a:off x="0" y="0"/>
          <a:ext cx="0" cy="0"/>
          <a:chOff x="0" y="0"/>
          <a:chExt cx="0" cy="0"/>
        </a:xfrm>
      </p:grpSpPr>
      <p:sp>
        <p:nvSpPr>
          <p:cNvPr id="109" name="Google Shape;109;p21"/>
          <p:cNvSpPr/>
          <p:nvPr/>
        </p:nvSpPr>
        <p:spPr>
          <a:xfrm>
            <a:off x="-32399" y="2956988"/>
            <a:ext cx="12193495" cy="2809041"/>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0" name="Google Shape;110;p21"/>
          <p:cNvPicPr preferRelativeResize="0"/>
          <p:nvPr/>
        </p:nvPicPr>
        <p:blipFill rotWithShape="1">
          <a:blip r:embed="rId2">
            <a:alphaModFix amt="29000"/>
          </a:blip>
          <a:srcRect b="18716" l="58846" r="6418" t="29191"/>
          <a:stretch/>
        </p:blipFill>
        <p:spPr>
          <a:xfrm>
            <a:off x="8444680" y="2956988"/>
            <a:ext cx="3747320" cy="3007230"/>
          </a:xfrm>
          <a:prstGeom prst="rect">
            <a:avLst/>
          </a:prstGeom>
          <a:noFill/>
          <a:ln>
            <a:noFill/>
          </a:ln>
        </p:spPr>
      </p:pic>
      <p:sp>
        <p:nvSpPr>
          <p:cNvPr id="111" name="Google Shape;111;p21"/>
          <p:cNvSpPr txBox="1"/>
          <p:nvPr>
            <p:ph idx="1" type="body"/>
          </p:nvPr>
        </p:nvSpPr>
        <p:spPr>
          <a:xfrm>
            <a:off x="605556" y="4238576"/>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p21"/>
          <p:cNvSpPr txBox="1"/>
          <p:nvPr>
            <p:ph idx="2" type="body"/>
          </p:nvPr>
        </p:nvSpPr>
        <p:spPr>
          <a:xfrm>
            <a:off x="605556" y="3429000"/>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B6E6"/>
              </a:buClr>
              <a:buSzPts val="5000"/>
              <a:buFont typeface="Arial"/>
              <a:buNone/>
              <a:defRPr b="1" i="0" sz="50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21"/>
          <p:cNvSpPr/>
          <p:nvPr/>
        </p:nvSpPr>
        <p:spPr>
          <a:xfrm>
            <a:off x="6934623" y="5423818"/>
            <a:ext cx="5257377" cy="756631"/>
          </a:xfrm>
          <a:custGeom>
            <a:rect b="b" l="l" r="r" t="t"/>
            <a:pathLst>
              <a:path extrusionOk="0" h="6806308" w="7600392">
                <a:moveTo>
                  <a:pt x="0" y="0"/>
                </a:moveTo>
                <a:lnTo>
                  <a:pt x="7600393" y="0"/>
                </a:lnTo>
                <a:lnTo>
                  <a:pt x="7600393" y="6806308"/>
                </a:lnTo>
                <a:lnTo>
                  <a:pt x="0" y="6806308"/>
                </a:ln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14" name="Google Shape;114;p21"/>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5" name="Google Shape;115;p21"/>
          <p:cNvPicPr preferRelativeResize="0"/>
          <p:nvPr/>
        </p:nvPicPr>
        <p:blipFill rotWithShape="1">
          <a:blip r:embed="rId2">
            <a:alphaModFix/>
          </a:blip>
          <a:srcRect b="0" l="0" r="0" t="0"/>
          <a:stretch/>
        </p:blipFill>
        <p:spPr>
          <a:xfrm>
            <a:off x="605556" y="384248"/>
            <a:ext cx="4437441" cy="2374551"/>
          </a:xfrm>
          <a:prstGeom prst="rect">
            <a:avLst/>
          </a:prstGeom>
          <a:noFill/>
          <a:ln>
            <a:noFill/>
          </a:ln>
        </p:spPr>
      </p:pic>
      <p:pic>
        <p:nvPicPr>
          <p:cNvPr descr="Blue text on a white background&#10;&#10;Description automatically generated" id="116" name="Google Shape;116;p21"/>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7" name="Shape 117"/>
        <p:cNvGrpSpPr/>
        <p:nvPr/>
      </p:nvGrpSpPr>
      <p:grpSpPr>
        <a:xfrm>
          <a:off x="0" y="0"/>
          <a:ext cx="0" cy="0"/>
          <a:chOff x="0" y="0"/>
          <a:chExt cx="0" cy="0"/>
        </a:xfrm>
      </p:grpSpPr>
      <p:sp>
        <p:nvSpPr>
          <p:cNvPr id="118" name="Google Shape;118;p22"/>
          <p:cNvSpPr/>
          <p:nvPr/>
        </p:nvSpPr>
        <p:spPr>
          <a:xfrm>
            <a:off x="0" y="0"/>
            <a:ext cx="12192000" cy="6858001"/>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 name="Google Shape;119;p22"/>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FR"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20" name="Google Shape;120;p22"/>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fr-FR"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21" name="Google Shape;121;p22"/>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fr-FR"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fr-FR" sz="2400" u="none" cap="none" strike="noStrike">
                <a:solidFill>
                  <a:schemeClr val="lt1"/>
                </a:solidFill>
                <a:latin typeface="Calibri"/>
                <a:ea typeface="Calibri"/>
                <a:cs typeface="Calibri"/>
                <a:sym typeface="Calibri"/>
              </a:rPr>
              <a:t>Surviving Digital </a:t>
            </a:r>
            <a:r>
              <a:rPr b="0" i="0" lang="fr-FR"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fr-FR"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22" name="Google Shape;122;p22"/>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23" name="Google Shape;123;p22"/>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24" name="Google Shape;124;p22"/>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fr-FR" sz="2400" u="none" cap="none" strike="noStrike">
                <a:solidFill>
                  <a:schemeClr val="lt1"/>
                </a:solidFill>
                <a:latin typeface="Calibri"/>
                <a:ea typeface="Calibri"/>
                <a:cs typeface="Calibri"/>
                <a:sym typeface="Calibri"/>
              </a:rPr>
              <a:t>*** </a:t>
            </a:r>
            <a:r>
              <a:rPr b="1" i="0" lang="fr-FR" sz="2400" u="none" cap="none" strike="noStrike">
                <a:solidFill>
                  <a:schemeClr val="lt1"/>
                </a:solidFill>
                <a:latin typeface="Calibri"/>
                <a:ea typeface="Calibri"/>
                <a:cs typeface="Calibri"/>
                <a:sym typeface="Calibri"/>
              </a:rPr>
              <a:t>PLEASE DELETE THIS INSTRUCTION SLIDE BEFORE PRESENTING FINAL PRESENTATION </a:t>
            </a:r>
            <a:r>
              <a:rPr b="0" i="0" lang="fr-FR"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25" name="Google Shape;125;p22"/>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fr-FR" sz="1000" u="none" cap="none" strike="noStrike">
                <a:solidFill>
                  <a:srgbClr val="262626"/>
                </a:solidFill>
                <a:latin typeface="Calibri"/>
                <a:ea typeface="Calibri"/>
                <a:cs typeface="Calibri"/>
                <a:sym typeface="Calibri"/>
              </a:rPr>
              <a:t>survivre au numérique</a:t>
            </a:r>
            <a:endParaRPr b="0" i="0" sz="1400" u="none" cap="none" strike="noStrike">
              <a:solidFill>
                <a:srgbClr val="000000"/>
              </a:solidFill>
              <a:latin typeface="Arial"/>
              <a:ea typeface="Arial"/>
              <a:cs typeface="Arial"/>
              <a:sym typeface="Arial"/>
            </a:endParaRPr>
          </a:p>
        </p:txBody>
      </p:sp>
      <p:cxnSp>
        <p:nvCxnSpPr>
          <p:cNvPr id="11" name="Google Shape;11;p13"/>
          <p:cNvCxnSpPr/>
          <p:nvPr/>
        </p:nvCxnSpPr>
        <p:spPr>
          <a:xfrm rot="10800000">
            <a:off x="11791088" y="6608548"/>
            <a:ext cx="224149" cy="0"/>
          </a:xfrm>
          <a:prstGeom prst="straightConnector1">
            <a:avLst/>
          </a:prstGeom>
          <a:noFill/>
          <a:ln cap="flat" cmpd="sng" w="9525">
            <a:solidFill>
              <a:srgbClr val="009AC1"/>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hyperlink" Target="https://www.youtube.com/watch?v=hLy8cTD6Wqw&amp;t=8s" TargetMode="External"/><Relationship Id="rId5" Type="http://schemas.openxmlformats.org/officeDocument/2006/relationships/image" Target="../media/image22.png"/></Relationships>
</file>

<file path=ppt/slides/_rels/slide2.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xml"/><Relationship Id="rId5" Type="http://schemas.openxmlformats.org/officeDocument/2006/relationships/slide" Target="/ppt/slides/slide7.xml"/><Relationship Id="rId6" Type="http://schemas.openxmlformats.org/officeDocument/2006/relationships/slide" Target="/ppt/slides/slide11.xml"/><Relationship Id="rId7" Type="http://schemas.openxmlformats.org/officeDocument/2006/relationships/slide" Target="/ppt/slides/slide9.xml"/><Relationship Id="rId8" Type="http://schemas.openxmlformats.org/officeDocument/2006/relationships/slide" Target="/ppt/slid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lecrips-idf.net/le-coin-des-pros/projets-realises-avec-nos-partenaires/feel-good-100-bien-etre-un-partenariat-ars" TargetMode="External"/><Relationship Id="rId4" Type="http://schemas.openxmlformats.org/officeDocument/2006/relationships/hyperlink" Target="https://www.youtube.com/watch?v=CNHI-3CFRys&amp;embeds_referring_euri=https://www.lecrips-idf.net/&amp;source_ve_path=OTY3MTQ&amp;feature=emb_imp_woyt" TargetMode="External"/><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promosante-idf.fr/dossier/cp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lecrips-idf.net/sites/default/files/2022-04/Feel_good_cartes_A4.pdf"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
          <p:cNvSpPr txBox="1"/>
          <p:nvPr>
            <p:ph idx="1" type="body"/>
          </p:nvPr>
        </p:nvSpPr>
        <p:spPr>
          <a:xfrm>
            <a:off x="107508" y="4098798"/>
            <a:ext cx="5346235" cy="605327"/>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lt1"/>
              </a:buClr>
              <a:buSzPts val="2400"/>
              <a:buNone/>
            </a:pPr>
            <a:r>
              <a:rPr b="1" lang="fr-FR" sz="2400"/>
              <a:t>Module 4 - Renforcer les compétences psychosociales des élèves de 8/12 ans : Le programme "Crips feel good “</a:t>
            </a:r>
            <a:endParaRPr b="1" sz="2400"/>
          </a:p>
        </p:txBody>
      </p:sp>
      <p:sp>
        <p:nvSpPr>
          <p:cNvPr id="177" name="Google Shape;177;p1"/>
          <p:cNvSpPr txBox="1"/>
          <p:nvPr>
            <p:ph idx="2" type="body"/>
          </p:nvPr>
        </p:nvSpPr>
        <p:spPr>
          <a:xfrm>
            <a:off x="107500" y="3047675"/>
            <a:ext cx="4969200" cy="52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fr-FR" sz="2400"/>
              <a:t>Cursus de formation : Survivre au numérique </a:t>
            </a:r>
            <a:endParaRPr sz="2400"/>
          </a:p>
        </p:txBody>
      </p:sp>
      <p:sp>
        <p:nvSpPr>
          <p:cNvPr id="178" name="Google Shape;178;p1"/>
          <p:cNvSpPr txBox="1"/>
          <p:nvPr>
            <p:ph idx="3" type="body"/>
          </p:nvPr>
        </p:nvSpPr>
        <p:spPr>
          <a:xfrm>
            <a:off x="7840717" y="5611394"/>
            <a:ext cx="3700102"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400"/>
              <a:buNone/>
            </a:pPr>
            <a:r>
              <a:rPr b="1" lang="fr-FR" sz="2400"/>
              <a:t>www.survivingdigital.eu</a:t>
            </a:r>
            <a:endParaRPr sz="2400"/>
          </a:p>
        </p:txBody>
      </p:sp>
      <p:sp>
        <p:nvSpPr>
          <p:cNvPr id="179" name="Google Shape;179;p1"/>
          <p:cNvSpPr/>
          <p:nvPr>
            <p:ph idx="4" type="pic"/>
          </p:nvPr>
        </p:nvSpPr>
        <p:spPr>
          <a:xfrm>
            <a:off x="5718875" y="423474"/>
            <a:ext cx="5982506" cy="4551482"/>
          </a:xfrm>
          <a:prstGeom prst="rect">
            <a:avLst/>
          </a:prstGeom>
          <a:solidFill>
            <a:srgbClr val="F2F2F2"/>
          </a:solidFill>
          <a:ln>
            <a:noFill/>
          </a:ln>
        </p:spPr>
      </p:sp>
      <p:pic>
        <p:nvPicPr>
          <p:cNvPr id="180" name="Google Shape;180;p1"/>
          <p:cNvPicPr preferRelativeResize="0"/>
          <p:nvPr/>
        </p:nvPicPr>
        <p:blipFill rotWithShape="1">
          <a:blip r:embed="rId3">
            <a:alphaModFix/>
          </a:blip>
          <a:srcRect b="0" l="0" r="0" t="0"/>
          <a:stretch/>
        </p:blipFill>
        <p:spPr>
          <a:xfrm>
            <a:off x="5718875" y="423474"/>
            <a:ext cx="5982506" cy="4551482"/>
          </a:xfrm>
          <a:prstGeom prst="rect">
            <a:avLst/>
          </a:prstGeom>
          <a:noFill/>
          <a:ln>
            <a:noFill/>
          </a:ln>
        </p:spPr>
      </p:pic>
      <p:pic>
        <p:nvPicPr>
          <p:cNvPr descr="Downloads - Creative Commons" id="181" name="Google Shape;181;p1"/>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
        <p:nvSpPr>
          <p:cNvPr id="182" name="Google Shape;182;p1"/>
          <p:cNvSpPr txBox="1"/>
          <p:nvPr/>
        </p:nvSpPr>
        <p:spPr>
          <a:xfrm>
            <a:off x="3309257" y="5943600"/>
            <a:ext cx="3483430"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510"/>
              </a:buClr>
              <a:buSzPts val="800"/>
              <a:buFont typeface="Arial"/>
              <a:buNone/>
            </a:pPr>
            <a:r>
              <a:rPr b="0" i="0" lang="fr-FR" sz="1000" u="none" cap="none" strike="noStrike">
                <a:solidFill>
                  <a:srgbClr val="00051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0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0"/>
          <p:cNvSpPr txBox="1"/>
          <p:nvPr>
            <p:ph idx="1" type="body"/>
          </p:nvPr>
        </p:nvSpPr>
        <p:spPr>
          <a:xfrm>
            <a:off x="280625" y="1397475"/>
            <a:ext cx="5815500" cy="43029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1"/>
              </a:buClr>
              <a:buSzPts val="1800"/>
              <a:buNone/>
            </a:pPr>
            <a:r>
              <a:rPr lang="fr-FR" sz="1200"/>
              <a:t>A) La roue du langage émotionnel : tous les élèves découpent la plus petite roue. En classe, ils essaient de trouver 5 émotions désagréables et 3 émotions agréables. Une fois trouvées, les enfants écrivent les émotions dans les cases de cette première roue.</a:t>
            </a:r>
            <a:endParaRPr sz="1200"/>
          </a:p>
          <a:p>
            <a:pPr indent="-228600" lvl="0" marL="228600" rtl="0" algn="just">
              <a:lnSpc>
                <a:spcPct val="100000"/>
              </a:lnSpc>
              <a:spcBef>
                <a:spcPts val="1000"/>
              </a:spcBef>
              <a:spcAft>
                <a:spcPts val="0"/>
              </a:spcAft>
              <a:buClr>
                <a:schemeClr val="lt1"/>
              </a:buClr>
              <a:buSzPts val="1800"/>
              <a:buNone/>
            </a:pPr>
            <a:r>
              <a:rPr lang="fr-FR" sz="1200"/>
              <a:t>B) Roue des sensations : les enfants découpent la deuxième roue. En classe entière, les enseignants essaient de faire ressortir les sensations physiques que nous pouvons ressentir lorsque nous éprouvons des émotions. Par exemple : une boule dans la gorge, un cœur qui bat la chamade...</a:t>
            </a:r>
            <a:endParaRPr sz="1200"/>
          </a:p>
          <a:p>
            <a:pPr indent="-228600" lvl="0" marL="228600" rtl="0" algn="just">
              <a:lnSpc>
                <a:spcPct val="100000"/>
              </a:lnSpc>
              <a:spcBef>
                <a:spcPts val="1000"/>
              </a:spcBef>
              <a:spcAft>
                <a:spcPts val="0"/>
              </a:spcAft>
              <a:buClr>
                <a:schemeClr val="lt1"/>
              </a:buClr>
              <a:buSzPts val="1800"/>
              <a:buNone/>
            </a:pPr>
            <a:r>
              <a:rPr lang="fr-FR" sz="1200"/>
              <a:t>      Les enfants écrivent les 8 sensations physiques dans les cases de cette deuxième roue.</a:t>
            </a:r>
            <a:endParaRPr sz="1200"/>
          </a:p>
          <a:p>
            <a:pPr indent="-228600" lvl="0" marL="228600" rtl="0" algn="just">
              <a:lnSpc>
                <a:spcPct val="100000"/>
              </a:lnSpc>
              <a:spcBef>
                <a:spcPts val="1000"/>
              </a:spcBef>
              <a:spcAft>
                <a:spcPts val="0"/>
              </a:spcAft>
              <a:buClr>
                <a:schemeClr val="lt1"/>
              </a:buClr>
              <a:buSzPts val="1800"/>
              <a:buNone/>
            </a:pPr>
            <a:r>
              <a:rPr lang="fr-FR" sz="1200"/>
              <a:t>C) La roue des besoins : les enfants découpent la dernière roue et notent les différents besoins. Enfin, ils découpent la flèche et fixent les 3 roues ensemble à l'aide de l'agrafe.</a:t>
            </a:r>
            <a:endParaRPr sz="1200"/>
          </a:p>
          <a:p>
            <a:pPr indent="-228600" lvl="0" marL="228600" rtl="0" algn="just">
              <a:lnSpc>
                <a:spcPct val="100000"/>
              </a:lnSpc>
              <a:spcBef>
                <a:spcPts val="1000"/>
              </a:spcBef>
              <a:spcAft>
                <a:spcPts val="0"/>
              </a:spcAft>
              <a:buClr>
                <a:schemeClr val="lt1"/>
              </a:buClr>
              <a:buSzPts val="1800"/>
              <a:buNone/>
            </a:pPr>
            <a:r>
              <a:t/>
            </a:r>
            <a:endParaRPr sz="1200"/>
          </a:p>
          <a:p>
            <a:pPr indent="-228600" lvl="0" marL="228600" rtl="0" algn="just">
              <a:lnSpc>
                <a:spcPct val="100000"/>
              </a:lnSpc>
              <a:spcBef>
                <a:spcPts val="1000"/>
              </a:spcBef>
              <a:spcAft>
                <a:spcPts val="0"/>
              </a:spcAft>
              <a:buClr>
                <a:schemeClr val="lt1"/>
              </a:buClr>
              <a:buSzPts val="1800"/>
              <a:buNone/>
            </a:pPr>
            <a:r>
              <a:rPr lang="fr-FR" sz="1200"/>
              <a:t>      Quel est l'intérêt de cet exercice ?</a:t>
            </a:r>
            <a:endParaRPr sz="1200"/>
          </a:p>
          <a:p>
            <a:pPr indent="-228600" lvl="0" marL="228600" rtl="0" algn="just">
              <a:lnSpc>
                <a:spcPct val="100000"/>
              </a:lnSpc>
              <a:spcBef>
                <a:spcPts val="1000"/>
              </a:spcBef>
              <a:spcAft>
                <a:spcPts val="0"/>
              </a:spcAft>
              <a:buClr>
                <a:schemeClr val="lt1"/>
              </a:buClr>
              <a:buSzPts val="1800"/>
              <a:buNone/>
            </a:pPr>
            <a:r>
              <a:rPr lang="fr-FR" sz="1200"/>
              <a:t>      Il a été démontré que plus nous identifions facilement nos émotions et nos besoins, mieux nous sommes équipés pour gérer le stress et plus nous accédons facilement aux émotions positives.</a:t>
            </a:r>
            <a:endParaRPr sz="1200"/>
          </a:p>
          <a:p>
            <a:pPr indent="-228600" lvl="0" marL="228600" rtl="0" algn="just">
              <a:lnSpc>
                <a:spcPct val="100000"/>
              </a:lnSpc>
              <a:spcBef>
                <a:spcPts val="1000"/>
              </a:spcBef>
              <a:spcAft>
                <a:spcPts val="0"/>
              </a:spcAft>
              <a:buClr>
                <a:schemeClr val="lt1"/>
              </a:buClr>
              <a:buSzPts val="1800"/>
              <a:buNone/>
            </a:pPr>
            <a:r>
              <a:rPr lang="fr-FR" sz="1200"/>
              <a:t>      Trouver le besoin caché derrière l'émotion permet de l'atténuer. </a:t>
            </a:r>
            <a:endParaRPr b="1" sz="1200">
              <a:solidFill>
                <a:srgbClr val="00B050"/>
              </a:solidFill>
            </a:endParaRPr>
          </a:p>
        </p:txBody>
      </p:sp>
      <p:sp>
        <p:nvSpPr>
          <p:cNvPr id="261" name="Google Shape;261;p10"/>
          <p:cNvSpPr txBox="1"/>
          <p:nvPr>
            <p:ph idx="3" type="body"/>
          </p:nvPr>
        </p:nvSpPr>
        <p:spPr>
          <a:xfrm>
            <a:off x="280625" y="243850"/>
            <a:ext cx="6799800" cy="576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Activité 2 : la roue des émotions</a:t>
            </a:r>
            <a:endParaRPr sz="2400"/>
          </a:p>
        </p:txBody>
      </p:sp>
      <p:pic>
        <p:nvPicPr>
          <p:cNvPr id="262" name="Google Shape;262;p10"/>
          <p:cNvPicPr preferRelativeResize="0"/>
          <p:nvPr/>
        </p:nvPicPr>
        <p:blipFill rotWithShape="1">
          <a:blip r:embed="rId3">
            <a:alphaModFix/>
          </a:blip>
          <a:srcRect b="0" l="0" r="0" t="0"/>
          <a:stretch/>
        </p:blipFill>
        <p:spPr>
          <a:xfrm>
            <a:off x="6605249" y="243840"/>
            <a:ext cx="5391679" cy="62479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1"/>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fr-FR" sz="2400"/>
              <a:t>Conseils et astuces pour les professionnels</a:t>
            </a:r>
            <a:endParaRPr sz="2400"/>
          </a:p>
        </p:txBody>
      </p:sp>
      <p:sp>
        <p:nvSpPr>
          <p:cNvPr id="268" name="Google Shape;268;p11"/>
          <p:cNvSpPr txBox="1"/>
          <p:nvPr>
            <p:ph idx="5" type="body"/>
          </p:nvPr>
        </p:nvSpPr>
        <p:spPr>
          <a:xfrm>
            <a:off x="1575713" y="1425126"/>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01</a:t>
            </a:r>
            <a:endParaRPr/>
          </a:p>
        </p:txBody>
      </p:sp>
      <p:sp>
        <p:nvSpPr>
          <p:cNvPr id="269" name="Google Shape;269;p11"/>
          <p:cNvSpPr txBox="1"/>
          <p:nvPr>
            <p:ph idx="7" type="body"/>
          </p:nvPr>
        </p:nvSpPr>
        <p:spPr>
          <a:xfrm>
            <a:off x="1575713" y="2441839"/>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02</a:t>
            </a:r>
            <a:endParaRPr/>
          </a:p>
        </p:txBody>
      </p:sp>
      <p:sp>
        <p:nvSpPr>
          <p:cNvPr id="270" name="Google Shape;270;p11"/>
          <p:cNvSpPr txBox="1"/>
          <p:nvPr/>
        </p:nvSpPr>
        <p:spPr>
          <a:xfrm>
            <a:off x="3428964" y="3531007"/>
            <a:ext cx="7263420" cy="57880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chemeClr val="lt2"/>
                </a:solidFill>
                <a:latin typeface="Calibri"/>
                <a:ea typeface="Calibri"/>
                <a:cs typeface="Calibri"/>
                <a:sym typeface="Calibri"/>
              </a:rPr>
              <a:t>        Gestion du temps : Fixez les dates des 10 ateliers le plus longtemps possible à l'avance.</a:t>
            </a:r>
            <a:endParaRPr b="1" i="0" sz="1200" u="none" cap="none" strike="noStrike">
              <a:solidFill>
                <a:schemeClr val="lt2"/>
              </a:solidFill>
              <a:latin typeface="Calibri"/>
              <a:ea typeface="Calibri"/>
              <a:cs typeface="Calibri"/>
              <a:sym typeface="Calibri"/>
            </a:endParaRPr>
          </a:p>
        </p:txBody>
      </p:sp>
      <p:sp>
        <p:nvSpPr>
          <p:cNvPr id="271" name="Google Shape;271;p11"/>
          <p:cNvSpPr txBox="1"/>
          <p:nvPr/>
        </p:nvSpPr>
        <p:spPr>
          <a:xfrm>
            <a:off x="3585531" y="4476099"/>
            <a:ext cx="7263420" cy="60713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chemeClr val="lt2"/>
                </a:solidFill>
                <a:latin typeface="Calibri"/>
                <a:ea typeface="Calibri"/>
                <a:cs typeface="Calibri"/>
                <a:sym typeface="Calibri"/>
              </a:rPr>
              <a:t>Débriefing : intégrer systématiquement des temps de débriefing à la fin des ateliers en posant des questions simples et en encourageant la prise de parole de chacun.</a:t>
            </a:r>
            <a:endParaRPr b="1" i="0" sz="1200" u="none" cap="none" strike="noStrike">
              <a:solidFill>
                <a:schemeClr val="lt2"/>
              </a:solidFill>
              <a:latin typeface="Calibri"/>
              <a:ea typeface="Calibri"/>
              <a:cs typeface="Calibri"/>
              <a:sym typeface="Calibri"/>
            </a:endParaRPr>
          </a:p>
        </p:txBody>
      </p:sp>
      <p:sp>
        <p:nvSpPr>
          <p:cNvPr id="272" name="Google Shape;272;p11"/>
          <p:cNvSpPr txBox="1"/>
          <p:nvPr/>
        </p:nvSpPr>
        <p:spPr>
          <a:xfrm>
            <a:off x="1575713" y="3463506"/>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273" name="Google Shape;273;p11"/>
          <p:cNvSpPr txBox="1"/>
          <p:nvPr/>
        </p:nvSpPr>
        <p:spPr>
          <a:xfrm>
            <a:off x="1575713" y="4492606"/>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74" name="Google Shape;274;p11"/>
          <p:cNvSpPr txBox="1"/>
          <p:nvPr/>
        </p:nvSpPr>
        <p:spPr>
          <a:xfrm>
            <a:off x="3967475" y="4476100"/>
            <a:ext cx="64287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2"/>
              </a:solidFill>
              <a:latin typeface="Calibri"/>
              <a:ea typeface="Calibri"/>
              <a:cs typeface="Calibri"/>
              <a:sym typeface="Calibri"/>
            </a:endParaRPr>
          </a:p>
        </p:txBody>
      </p:sp>
      <p:sp>
        <p:nvSpPr>
          <p:cNvPr id="275" name="Google Shape;275;p11"/>
          <p:cNvSpPr txBox="1"/>
          <p:nvPr/>
        </p:nvSpPr>
        <p:spPr>
          <a:xfrm>
            <a:off x="1575713" y="5521706"/>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76" name="Google Shape;276;p11"/>
          <p:cNvSpPr/>
          <p:nvPr/>
        </p:nvSpPr>
        <p:spPr>
          <a:xfrm>
            <a:off x="3741975" y="1525250"/>
            <a:ext cx="6950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chemeClr val="lt2"/>
                </a:solidFill>
                <a:latin typeface="Calibri"/>
                <a:ea typeface="Calibri"/>
                <a:cs typeface="Calibri"/>
                <a:sym typeface="Calibri"/>
              </a:rPr>
              <a:t>Engagement : </a:t>
            </a:r>
            <a:r>
              <a:rPr b="0" i="0" lang="fr-FR" sz="1200" u="none" cap="none" strike="noStrike">
                <a:solidFill>
                  <a:schemeClr val="lt2"/>
                </a:solidFill>
                <a:latin typeface="Calibri"/>
                <a:ea typeface="Calibri"/>
                <a:cs typeface="Calibri"/>
                <a:sym typeface="Calibri"/>
              </a:rPr>
              <a:t>N'engager que des enseignants volontaires dans le programme</a:t>
            </a:r>
            <a:endParaRPr b="0" i="0" sz="1200" u="none" cap="none" strike="noStrike">
              <a:solidFill>
                <a:schemeClr val="lt2"/>
              </a:solidFill>
              <a:latin typeface="Calibri"/>
              <a:ea typeface="Calibri"/>
              <a:cs typeface="Calibri"/>
              <a:sym typeface="Calibri"/>
            </a:endParaRPr>
          </a:p>
        </p:txBody>
      </p:sp>
      <p:sp>
        <p:nvSpPr>
          <p:cNvPr id="277" name="Google Shape;277;p11"/>
          <p:cNvSpPr txBox="1"/>
          <p:nvPr/>
        </p:nvSpPr>
        <p:spPr>
          <a:xfrm>
            <a:off x="3742050" y="5611270"/>
            <a:ext cx="7345500" cy="4950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chemeClr val="lt2"/>
                </a:solidFill>
                <a:latin typeface="Calibri"/>
                <a:ea typeface="Calibri"/>
                <a:cs typeface="Calibri"/>
                <a:sym typeface="Calibri"/>
              </a:rPr>
              <a:t>Patience : changer les comportements prend du temps. C'est l'ensemble du programme (les 10 ateliers) qui permettra d'obtenir des résultats.</a:t>
            </a:r>
            <a:endParaRPr b="1" i="0" sz="1200" u="none" cap="none" strike="noStrike">
              <a:solidFill>
                <a:schemeClr val="lt2"/>
              </a:solidFill>
              <a:latin typeface="Calibri"/>
              <a:ea typeface="Calibri"/>
              <a:cs typeface="Calibri"/>
              <a:sym typeface="Calibri"/>
            </a:endParaRPr>
          </a:p>
        </p:txBody>
      </p:sp>
      <p:sp>
        <p:nvSpPr>
          <p:cNvPr id="278" name="Google Shape;278;p11"/>
          <p:cNvSpPr/>
          <p:nvPr/>
        </p:nvSpPr>
        <p:spPr>
          <a:xfrm>
            <a:off x="3585531" y="2533417"/>
            <a:ext cx="7106844" cy="2769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chemeClr val="lt2"/>
                </a:solidFill>
                <a:latin typeface="Calibri"/>
                <a:ea typeface="Calibri"/>
                <a:cs typeface="Calibri"/>
                <a:sym typeface="Calibri"/>
              </a:rPr>
              <a:t>Les parents : organiser la présentation du programme de manière à ce que tous les adultes qui entourent l'enfant aient le même message</a:t>
            </a:r>
            <a:endParaRPr b="1" i="0" sz="1200" u="none" cap="none" strike="noStrike">
              <a:solidFill>
                <a:schemeClr val="lt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2"/>
          <p:cNvSpPr txBox="1"/>
          <p:nvPr>
            <p:ph idx="1" type="body"/>
          </p:nvPr>
        </p:nvSpPr>
        <p:spPr>
          <a:xfrm>
            <a:off x="605555" y="3848100"/>
            <a:ext cx="5404465" cy="1894778"/>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lt1"/>
              </a:buClr>
              <a:buSzPts val="2800"/>
              <a:buNone/>
            </a:pPr>
            <a:r>
              <a:rPr lang="fr-FR" sz="1200"/>
              <a:t>Nous vous remercions d'avoir lu ce module, et nous espérons que vous l'avez apprécié et que vous avez appris des informations utiles. Ce module fait partie de la formation Survivre au numérique, vous pouvez trouver les autres modules sur notre site web. N'oubliez pas de vous tenir au courant de l'évolution du projet en nous suivant sur nos canaux de médias sociaux !</a:t>
            </a:r>
            <a:endParaRPr sz="1200"/>
          </a:p>
        </p:txBody>
      </p:sp>
      <p:sp>
        <p:nvSpPr>
          <p:cNvPr id="285" name="Google Shape;285;p12"/>
          <p:cNvSpPr txBox="1"/>
          <p:nvPr>
            <p:ph idx="2" type="body"/>
          </p:nvPr>
        </p:nvSpPr>
        <p:spPr>
          <a:xfrm>
            <a:off x="605556" y="2943922"/>
            <a:ext cx="3542698" cy="10547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Fin du module</a:t>
            </a:r>
            <a:endParaRPr sz="2400"/>
          </a:p>
        </p:txBody>
      </p:sp>
      <p:sp>
        <p:nvSpPr>
          <p:cNvPr id="286" name="Google Shape;286;p12"/>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fr-FR" sz="2400"/>
              <a:t>www.survivingdigital.eu</a:t>
            </a:r>
            <a:endParaRPr sz="2400"/>
          </a:p>
        </p:txBody>
      </p:sp>
      <p:grpSp>
        <p:nvGrpSpPr>
          <p:cNvPr id="287" name="Google Shape;287;p12"/>
          <p:cNvGrpSpPr/>
          <p:nvPr/>
        </p:nvGrpSpPr>
        <p:grpSpPr>
          <a:xfrm>
            <a:off x="9158989" y="4806176"/>
            <a:ext cx="2584687" cy="436052"/>
            <a:chOff x="10016456" y="2625849"/>
            <a:chExt cx="1664680" cy="280842"/>
          </a:xfrm>
        </p:grpSpPr>
        <p:grpSp>
          <p:nvGrpSpPr>
            <p:cNvPr id="288" name="Google Shape;288;p12"/>
            <p:cNvGrpSpPr/>
            <p:nvPr/>
          </p:nvGrpSpPr>
          <p:grpSpPr>
            <a:xfrm>
              <a:off x="11054594" y="2625849"/>
              <a:ext cx="280634" cy="280634"/>
              <a:chOff x="1950027" y="2499889"/>
              <a:chExt cx="850463" cy="850463"/>
            </a:xfrm>
          </p:grpSpPr>
          <p:sp>
            <p:nvSpPr>
              <p:cNvPr id="289" name="Google Shape;289;p12"/>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90" name="Google Shape;290;p12"/>
              <p:cNvGrpSpPr/>
              <p:nvPr/>
            </p:nvGrpSpPr>
            <p:grpSpPr>
              <a:xfrm>
                <a:off x="2107521" y="2657382"/>
                <a:ext cx="535476" cy="535477"/>
                <a:chOff x="2107521" y="2657382"/>
                <a:chExt cx="535476" cy="535477"/>
              </a:xfrm>
            </p:grpSpPr>
            <p:sp>
              <p:nvSpPr>
                <p:cNvPr id="291" name="Google Shape;291;p12"/>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2" name="Google Shape;292;p12"/>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3" name="Google Shape;293;p12"/>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294" name="Google Shape;294;p12"/>
            <p:cNvGrpSpPr/>
            <p:nvPr/>
          </p:nvGrpSpPr>
          <p:grpSpPr>
            <a:xfrm>
              <a:off x="10362363" y="2625849"/>
              <a:ext cx="280634" cy="280634"/>
              <a:chOff x="-147782" y="2499889"/>
              <a:chExt cx="850463" cy="850463"/>
            </a:xfrm>
          </p:grpSpPr>
          <p:sp>
            <p:nvSpPr>
              <p:cNvPr id="295" name="Google Shape;295;p12"/>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6" name="Google Shape;296;p12"/>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7" name="Google Shape;297;p12"/>
            <p:cNvGrpSpPr/>
            <p:nvPr/>
          </p:nvGrpSpPr>
          <p:grpSpPr>
            <a:xfrm>
              <a:off x="11400502" y="2625849"/>
              <a:ext cx="280634" cy="280634"/>
              <a:chOff x="2998302" y="2499889"/>
              <a:chExt cx="850463" cy="850463"/>
            </a:xfrm>
          </p:grpSpPr>
          <p:sp>
            <p:nvSpPr>
              <p:cNvPr id="298" name="Google Shape;298;p12"/>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9" name="Google Shape;299;p12"/>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0" name="Google Shape;300;p12"/>
            <p:cNvGrpSpPr/>
            <p:nvPr/>
          </p:nvGrpSpPr>
          <p:grpSpPr>
            <a:xfrm>
              <a:off x="10016456" y="2625849"/>
              <a:ext cx="280634" cy="280842"/>
              <a:chOff x="-1196056" y="2499889"/>
              <a:chExt cx="850463" cy="851092"/>
            </a:xfrm>
          </p:grpSpPr>
          <p:sp>
            <p:nvSpPr>
              <p:cNvPr id="301" name="Google Shape;301;p12"/>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2" name="Google Shape;302;p12"/>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3" name="Google Shape;303;p12"/>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304" name="Google Shape;304;p12"/>
            <p:cNvPicPr preferRelativeResize="0"/>
            <p:nvPr/>
          </p:nvPicPr>
          <p:blipFill rotWithShape="1">
            <a:blip r:embed="rId3">
              <a:alphaModFix/>
            </a:blip>
            <a:srcRect b="0" l="0" r="0" t="0"/>
            <a:stretch/>
          </p:blipFill>
          <p:spPr>
            <a:xfrm>
              <a:off x="10724866" y="2641702"/>
              <a:ext cx="246077" cy="246077"/>
            </a:xfrm>
            <a:prstGeom prst="rect">
              <a:avLst/>
            </a:prstGeom>
            <a:noFill/>
            <a:ln>
              <a:noFill/>
            </a:ln>
          </p:spPr>
        </p:pic>
      </p:grpSp>
      <p:sp>
        <p:nvSpPr>
          <p:cNvPr id="305" name="Google Shape;305;p12"/>
          <p:cNvSpPr/>
          <p:nvPr/>
        </p:nvSpPr>
        <p:spPr>
          <a:xfrm>
            <a:off x="5408100" y="192250"/>
            <a:ext cx="6335700" cy="73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Explication du programme et témoignage d'un enseignant qui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a participé</a:t>
            </a:r>
            <a:r>
              <a:rPr lang="fr-FR" sz="1800">
                <a:solidFill>
                  <a:schemeClr val="dk1"/>
                </a:solidFill>
                <a:latin typeface="Calibri"/>
                <a:ea typeface="Calibri"/>
                <a:cs typeface="Calibri"/>
                <a:sym typeface="Calibri"/>
              </a:rPr>
              <a:t>: </a:t>
            </a:r>
            <a:r>
              <a:rPr b="0" i="0" lang="fr-FR" sz="18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https://www.youtube.com/watch?v=hLy8cTD6Wqw&amp;t=8s</a:t>
            </a:r>
            <a:endParaRPr b="0" i="0" sz="1800" u="none" cap="none" strike="noStrike">
              <a:solidFill>
                <a:schemeClr val="dk1"/>
              </a:solidFill>
              <a:latin typeface="Calibri"/>
              <a:ea typeface="Calibri"/>
              <a:cs typeface="Calibri"/>
              <a:sym typeface="Calibri"/>
            </a:endParaRPr>
          </a:p>
        </p:txBody>
      </p:sp>
      <p:pic>
        <p:nvPicPr>
          <p:cNvPr id="306" name="Google Shape;306;p12"/>
          <p:cNvPicPr preferRelativeResize="0"/>
          <p:nvPr/>
        </p:nvPicPr>
        <p:blipFill rotWithShape="1">
          <a:blip r:embed="rId5">
            <a:alphaModFix/>
          </a:blip>
          <a:srcRect b="0" l="0" r="0" t="0"/>
          <a:stretch/>
        </p:blipFill>
        <p:spPr>
          <a:xfrm>
            <a:off x="6549062" y="1244218"/>
            <a:ext cx="4599511" cy="33994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
          <p:cNvSpPr txBox="1"/>
          <p:nvPr>
            <p:ph idx="1" type="body"/>
          </p:nvPr>
        </p:nvSpPr>
        <p:spPr>
          <a:xfrm>
            <a:off x="4912291" y="800589"/>
            <a:ext cx="6562677" cy="33941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9AC1"/>
              </a:buClr>
              <a:buSzPts val="2400"/>
              <a:buNone/>
            </a:pPr>
            <a:r>
              <a:rPr lang="fr-FR" sz="1200" u="sng">
                <a:hlinkClick action="ppaction://hlinksldjump" r:id="rId3"/>
              </a:rPr>
              <a:t>Introduction</a:t>
            </a:r>
            <a:endParaRPr sz="1200" u="sng"/>
          </a:p>
        </p:txBody>
      </p:sp>
      <p:sp>
        <p:nvSpPr>
          <p:cNvPr id="188" name="Google Shape;188;p2"/>
          <p:cNvSpPr txBox="1"/>
          <p:nvPr>
            <p:ph idx="5" type="body"/>
          </p:nvPr>
        </p:nvSpPr>
        <p:spPr>
          <a:xfrm>
            <a:off x="4912291" y="1283016"/>
            <a:ext cx="6562677" cy="433329"/>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9AC1"/>
              </a:buClr>
              <a:buSzPts val="2400"/>
              <a:buNone/>
            </a:pPr>
            <a:r>
              <a:rPr lang="fr-FR" sz="1200" u="sng">
                <a:hlinkClick action="ppaction://hlinksldjump" r:id="rId4"/>
              </a:rPr>
              <a:t>Objectifs</a:t>
            </a:r>
            <a:endParaRPr sz="1200" u="sng"/>
          </a:p>
        </p:txBody>
      </p:sp>
      <p:sp>
        <p:nvSpPr>
          <p:cNvPr id="189" name="Google Shape;189;p2"/>
          <p:cNvSpPr txBox="1"/>
          <p:nvPr>
            <p:ph idx="8" type="body"/>
          </p:nvPr>
        </p:nvSpPr>
        <p:spPr>
          <a:xfrm>
            <a:off x="5017159" y="2870653"/>
            <a:ext cx="6473310" cy="34230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9AC1"/>
              </a:buClr>
              <a:buSzPts val="2400"/>
              <a:buNone/>
            </a:pPr>
            <a:r>
              <a:rPr lang="fr-FR" sz="1200" u="sng">
                <a:hlinkClick action="ppaction://hlinksldjump" r:id="rId5"/>
              </a:rPr>
              <a:t>Connaissances théoriques</a:t>
            </a:r>
            <a:endParaRPr sz="1200" u="sng"/>
          </a:p>
        </p:txBody>
      </p:sp>
      <p:sp>
        <p:nvSpPr>
          <p:cNvPr id="190" name="Google Shape;190;p2"/>
          <p:cNvSpPr txBox="1"/>
          <p:nvPr/>
        </p:nvSpPr>
        <p:spPr>
          <a:xfrm>
            <a:off x="4912290" y="5457137"/>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6">
                  <a:extLst>
                    <a:ext uri="{A12FA001-AC4F-418D-AE19-62706E023703}">
                      <ahyp:hlinkClr val="tx"/>
                    </a:ext>
                  </a:extLst>
                </a:hlinkClick>
              </a:rPr>
              <a:t>Conseils et astuces</a:t>
            </a:r>
            <a:endParaRPr b="1" i="0" sz="1200" u="sng" cap="none" strike="noStrike">
              <a:solidFill>
                <a:srgbClr val="009AC1"/>
              </a:solidFill>
              <a:latin typeface="Calibri"/>
              <a:ea typeface="Calibri"/>
              <a:cs typeface="Calibri"/>
              <a:sym typeface="Calibri"/>
            </a:endParaRPr>
          </a:p>
        </p:txBody>
      </p:sp>
      <p:sp>
        <p:nvSpPr>
          <p:cNvPr id="191" name="Google Shape;191;p2"/>
          <p:cNvSpPr txBox="1"/>
          <p:nvPr/>
        </p:nvSpPr>
        <p:spPr>
          <a:xfrm>
            <a:off x="4927791" y="4849693"/>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7">
                  <a:extLst>
                    <a:ext uri="{A12FA001-AC4F-418D-AE19-62706E023703}">
                      <ahyp:hlinkClr val="tx"/>
                    </a:ext>
                  </a:extLst>
                </a:hlinkClick>
              </a:rPr>
              <a:t>Études de cas et activités</a:t>
            </a:r>
            <a:endParaRPr b="1" i="0" sz="1200" u="sng" cap="none" strike="noStrike">
              <a:solidFill>
                <a:srgbClr val="009AC1"/>
              </a:solidFill>
              <a:latin typeface="Calibri"/>
              <a:ea typeface="Calibri"/>
              <a:cs typeface="Calibri"/>
              <a:sym typeface="Calibri"/>
            </a:endParaRPr>
          </a:p>
        </p:txBody>
      </p:sp>
      <p:sp>
        <p:nvSpPr>
          <p:cNvPr id="192" name="Google Shape;192;p2"/>
          <p:cNvSpPr txBox="1"/>
          <p:nvPr/>
        </p:nvSpPr>
        <p:spPr>
          <a:xfrm>
            <a:off x="4927791" y="3355970"/>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fr-FR" sz="1200" u="sng">
                <a:solidFill>
                  <a:srgbClr val="009AC1"/>
                </a:solidFill>
                <a:latin typeface="Calibri"/>
                <a:ea typeface="Calibri"/>
                <a:cs typeface="Calibri"/>
                <a:sym typeface="Calibri"/>
                <a:hlinkClick action="ppaction://hlinksldjump" r:id="rId8">
                  <a:extLst>
                    <a:ext uri="{A12FA001-AC4F-418D-AE19-62706E023703}">
                      <ahyp:hlinkClr val="tx"/>
                    </a:ext>
                  </a:extLst>
                </a:hlinkClick>
              </a:rPr>
              <a:t>Techniques</a:t>
            </a:r>
            <a:endParaRPr b="1" sz="1200" u="sng">
              <a:solidFill>
                <a:srgbClr val="009AC1"/>
              </a:solidFill>
              <a:latin typeface="Calibri"/>
              <a:ea typeface="Calibri"/>
              <a:cs typeface="Calibri"/>
              <a:sym typeface="Calibri"/>
            </a:endParaRPr>
          </a:p>
        </p:txBody>
      </p:sp>
      <p:sp>
        <p:nvSpPr>
          <p:cNvPr id="193" name="Google Shape;193;p2"/>
          <p:cNvSpPr txBox="1"/>
          <p:nvPr/>
        </p:nvSpPr>
        <p:spPr>
          <a:xfrm>
            <a:off x="4829820" y="1840853"/>
            <a:ext cx="664514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fr-FR" sz="1200" u="sng">
                <a:solidFill>
                  <a:srgbClr val="009AC1"/>
                </a:solidFill>
                <a:latin typeface="Calibri"/>
                <a:ea typeface="Calibri"/>
                <a:cs typeface="Calibri"/>
                <a:sym typeface="Calibri"/>
                <a:hlinkClick action="ppaction://hlinksldjump" r:id="rId9">
                  <a:extLst>
                    <a:ext uri="{A12FA001-AC4F-418D-AE19-62706E023703}">
                      <ahyp:hlinkClr val="tx"/>
                    </a:ext>
                  </a:extLst>
                </a:hlinkClick>
              </a:rPr>
              <a:t>Compétences visées et résultats de l'apprentissage</a:t>
            </a:r>
            <a:endParaRPr b="1" sz="1200" u="sng">
              <a:solidFill>
                <a:srgbClr val="009AC1"/>
              </a:solidFill>
              <a:latin typeface="Calibri"/>
              <a:ea typeface="Calibri"/>
              <a:cs typeface="Calibri"/>
              <a:sym typeface="Calibri"/>
            </a:endParaRPr>
          </a:p>
        </p:txBody>
      </p:sp>
      <p:sp>
        <p:nvSpPr>
          <p:cNvPr id="194" name="Google Shape;194;p2"/>
          <p:cNvSpPr/>
          <p:nvPr>
            <p:ph idx="4" type="pic"/>
          </p:nvPr>
        </p:nvSpPr>
        <p:spPr>
          <a:xfrm>
            <a:off x="-126342" y="0"/>
            <a:ext cx="3669321" cy="6766560"/>
          </a:xfrm>
          <a:prstGeom prst="rect">
            <a:avLst/>
          </a:prstGeom>
          <a:solidFill>
            <a:srgbClr val="D8D8D8"/>
          </a:solidFill>
          <a:ln>
            <a:noFill/>
          </a:ln>
        </p:spPr>
      </p:sp>
      <p:pic>
        <p:nvPicPr>
          <p:cNvPr descr="C:\Users\mamendisco\Desktop\Feel Good\Feel Good - émotions.png" id="195" name="Google Shape;195;p2"/>
          <p:cNvPicPr preferRelativeResize="0"/>
          <p:nvPr/>
        </p:nvPicPr>
        <p:blipFill rotWithShape="1">
          <a:blip r:embed="rId10">
            <a:alphaModFix/>
          </a:blip>
          <a:srcRect b="0" l="1500" r="1499" t="0"/>
          <a:stretch/>
        </p:blipFill>
        <p:spPr>
          <a:xfrm>
            <a:off x="-126342" y="3355970"/>
            <a:ext cx="3669321" cy="3502030"/>
          </a:xfrm>
          <a:prstGeom prst="rect">
            <a:avLst/>
          </a:prstGeom>
          <a:noFill/>
          <a:ln>
            <a:noFill/>
          </a:ln>
        </p:spPr>
      </p:pic>
      <p:pic>
        <p:nvPicPr>
          <p:cNvPr descr="C:\Users\mamendisco\Desktop\thermomètre.png" id="196" name="Google Shape;196;p2"/>
          <p:cNvPicPr preferRelativeResize="0"/>
          <p:nvPr/>
        </p:nvPicPr>
        <p:blipFill rotWithShape="1">
          <a:blip r:embed="rId11">
            <a:alphaModFix/>
          </a:blip>
          <a:srcRect b="0" l="0" r="0" t="0"/>
          <a:stretch/>
        </p:blipFill>
        <p:spPr>
          <a:xfrm>
            <a:off x="292759" y="0"/>
            <a:ext cx="2469492" cy="33114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
          <p:cNvSpPr txBox="1"/>
          <p:nvPr>
            <p:ph idx="1" type="body"/>
          </p:nvPr>
        </p:nvSpPr>
        <p:spPr>
          <a:xfrm>
            <a:off x="323475" y="2040425"/>
            <a:ext cx="5621400" cy="4445100"/>
          </a:xfrm>
          <a:prstGeom prst="rect">
            <a:avLst/>
          </a:prstGeom>
          <a:noFill/>
          <a:ln>
            <a:noFill/>
          </a:ln>
        </p:spPr>
        <p:txBody>
          <a:bodyPr anchorCtr="0" anchor="t" bIns="45700" lIns="91425" spcFirstLastPara="1" rIns="91425" wrap="square" tIns="45700">
            <a:normAutofit/>
          </a:bodyPr>
          <a:lstStyle/>
          <a:p>
            <a:pPr indent="-228600" lvl="0" marL="228600" rtl="0" algn="just">
              <a:lnSpc>
                <a:spcPct val="100000"/>
              </a:lnSpc>
              <a:spcBef>
                <a:spcPts val="0"/>
              </a:spcBef>
              <a:spcAft>
                <a:spcPts val="0"/>
              </a:spcAft>
              <a:buClr>
                <a:schemeClr val="lt1"/>
              </a:buClr>
              <a:buSzPts val="1600"/>
              <a:buNone/>
            </a:pPr>
            <a:r>
              <a:rPr lang="fr-FR" sz="1200"/>
              <a:t>   Le CRIPS (Centre Régional Information Prévention Santé/SIDA) a développé le programme "Feel Good" visant à développer les compétences psychosociales des enfants dans les écoles de Seine-et-Marne (77), de Seine-Saint-Denis (93) et du Val d'Oise (95) en France, afin de promouvoir le bien-être général et d'améliorer le climat scolaire. A Saint-Denis, il est mis en œuvre depuis 2022. Nous souhaitons aider les professionnels à développer de nouveaux projets de formation pour les parents dans d'autres contextes également.</a:t>
            </a:r>
            <a:endParaRPr/>
          </a:p>
          <a:p>
            <a:pPr indent="-228600" lvl="0" marL="228600" rtl="0" algn="just">
              <a:lnSpc>
                <a:spcPct val="100000"/>
              </a:lnSpc>
              <a:spcBef>
                <a:spcPts val="0"/>
              </a:spcBef>
              <a:spcAft>
                <a:spcPts val="0"/>
              </a:spcAft>
              <a:buClr>
                <a:schemeClr val="lt1"/>
              </a:buClr>
              <a:buSzPts val="1600"/>
              <a:buNone/>
            </a:pPr>
            <a:r>
              <a:rPr lang="fr-FR" sz="1200"/>
              <a:t>      </a:t>
            </a:r>
            <a:endParaRPr sz="1200"/>
          </a:p>
          <a:p>
            <a:pPr indent="-228600" lvl="0" marL="228600" rtl="0" algn="just">
              <a:lnSpc>
                <a:spcPct val="100000"/>
              </a:lnSpc>
              <a:spcBef>
                <a:spcPts val="0"/>
              </a:spcBef>
              <a:spcAft>
                <a:spcPts val="0"/>
              </a:spcAft>
              <a:buClr>
                <a:schemeClr val="lt1"/>
              </a:buClr>
              <a:buSzPts val="1600"/>
              <a:buNone/>
            </a:pPr>
            <a:r>
              <a:rPr lang="fr-FR" sz="1200"/>
              <a:t>     Ce projet consiste notamment à former les enseignants à co-animer des sessions avec le CRIPS et à soutenir les parents. Les compétences psychosociales sont des compétences transversales telles que la résolution de problèmes, l'empathie et la gestion des émotions. </a:t>
            </a:r>
            <a:endParaRPr/>
          </a:p>
          <a:p>
            <a:pPr indent="-228600" lvl="0" marL="228600" rtl="0" algn="just">
              <a:lnSpc>
                <a:spcPct val="100000"/>
              </a:lnSpc>
              <a:spcBef>
                <a:spcPts val="0"/>
              </a:spcBef>
              <a:spcAft>
                <a:spcPts val="0"/>
              </a:spcAft>
              <a:buClr>
                <a:schemeClr val="lt1"/>
              </a:buClr>
              <a:buSzPts val="1600"/>
              <a:buNone/>
            </a:pPr>
            <a:r>
              <a:rPr lang="fr-FR" sz="1200"/>
              <a:t>      État d'avancement du   projet :</a:t>
            </a:r>
            <a:endParaRPr/>
          </a:p>
          <a:p>
            <a:pPr indent="-228600" lvl="0" marL="228600" rtl="0" algn="just">
              <a:lnSpc>
                <a:spcPct val="100000"/>
              </a:lnSpc>
              <a:spcBef>
                <a:spcPts val="0"/>
              </a:spcBef>
              <a:spcAft>
                <a:spcPts val="0"/>
              </a:spcAft>
              <a:buClr>
                <a:schemeClr val="lt1"/>
              </a:buClr>
              <a:buSzPts val="1600"/>
              <a:buNone/>
            </a:pPr>
            <a:r>
              <a:rPr lang="fr-FR" sz="1200"/>
              <a:t>      - 2 jours de formation pour les enseignants volontaires CM1/CM2.</a:t>
            </a:r>
            <a:endParaRPr/>
          </a:p>
          <a:p>
            <a:pPr indent="-228600" lvl="0" marL="228600" rtl="0" algn="just">
              <a:lnSpc>
                <a:spcPct val="100000"/>
              </a:lnSpc>
              <a:spcBef>
                <a:spcPts val="0"/>
              </a:spcBef>
              <a:spcAft>
                <a:spcPts val="0"/>
              </a:spcAft>
              <a:buClr>
                <a:schemeClr val="lt1"/>
              </a:buClr>
              <a:buSzPts val="1600"/>
              <a:buNone/>
            </a:pPr>
            <a:r>
              <a:rPr lang="fr-FR" sz="1200"/>
              <a:t>      - 10 ateliers d'une heure avec les enfants, animés par l'enseignant bénévole.</a:t>
            </a:r>
            <a:endParaRPr/>
          </a:p>
          <a:p>
            <a:pPr indent="-228600" lvl="0" marL="228600" rtl="0" algn="just">
              <a:lnSpc>
                <a:spcPct val="100000"/>
              </a:lnSpc>
              <a:spcBef>
                <a:spcPts val="0"/>
              </a:spcBef>
              <a:spcAft>
                <a:spcPts val="0"/>
              </a:spcAft>
              <a:buClr>
                <a:schemeClr val="lt1"/>
              </a:buClr>
              <a:buSzPts val="1600"/>
              <a:buNone/>
            </a:pPr>
            <a:r>
              <a:rPr lang="fr-FR" sz="1200"/>
              <a:t>      En utilisant cette méthode également en dehors de l'école, nous pouvons aider beaucoup plus de familles à utiliser les mêmes stratégies et techniques pour améliorer leur relation parents-enfants et surtout aider ces enfants à utiliser moins et mieux les écrans.</a:t>
            </a:r>
            <a:endParaRPr/>
          </a:p>
          <a:p>
            <a:pPr indent="-228600" lvl="0" marL="228600" rtl="0" algn="just">
              <a:lnSpc>
                <a:spcPct val="100000"/>
              </a:lnSpc>
              <a:spcBef>
                <a:spcPts val="0"/>
              </a:spcBef>
              <a:spcAft>
                <a:spcPts val="0"/>
              </a:spcAft>
              <a:buClr>
                <a:schemeClr val="lt1"/>
              </a:buClr>
              <a:buSzPts val="1600"/>
              <a:buNone/>
            </a:pPr>
            <a:r>
              <a:t/>
            </a:r>
            <a:endParaRPr sz="1200"/>
          </a:p>
        </p:txBody>
      </p:sp>
      <p:sp>
        <p:nvSpPr>
          <p:cNvPr id="202" name="Google Shape;202;p3"/>
          <p:cNvSpPr txBox="1"/>
          <p:nvPr>
            <p:ph idx="3" type="body"/>
          </p:nvPr>
        </p:nvSpPr>
        <p:spPr>
          <a:xfrm>
            <a:off x="452074" y="890250"/>
            <a:ext cx="5203800" cy="992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Introduction</a:t>
            </a:r>
            <a:endParaRPr sz="2400"/>
          </a:p>
        </p:txBody>
      </p:sp>
      <p:pic>
        <p:nvPicPr>
          <p:cNvPr id="203" name="Google Shape;203;p3"/>
          <p:cNvPicPr preferRelativeResize="0"/>
          <p:nvPr/>
        </p:nvPicPr>
        <p:blipFill rotWithShape="1">
          <a:blip r:embed="rId3">
            <a:alphaModFix/>
          </a:blip>
          <a:srcRect b="0" l="0" r="0" t="0"/>
          <a:stretch/>
        </p:blipFill>
        <p:spPr>
          <a:xfrm>
            <a:off x="6518030" y="241612"/>
            <a:ext cx="5621247" cy="62438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
          <p:cNvSpPr txBox="1"/>
          <p:nvPr>
            <p:ph idx="1" type="body"/>
          </p:nvPr>
        </p:nvSpPr>
        <p:spPr>
          <a:xfrm>
            <a:off x="5831300" y="1976125"/>
            <a:ext cx="5395500" cy="4031100"/>
          </a:xfrm>
          <a:prstGeom prst="rect">
            <a:avLst/>
          </a:prstGeom>
          <a:noFill/>
          <a:ln>
            <a:noFill/>
          </a:ln>
        </p:spPr>
        <p:txBody>
          <a:bodyPr anchorCtr="0" anchor="t" bIns="45700" lIns="91425" spcFirstLastPara="1" rIns="91425" wrap="square" tIns="45700">
            <a:normAutofit/>
          </a:bodyPr>
          <a:lstStyle/>
          <a:p>
            <a:pPr indent="-228600" lvl="0" marL="228600" rtl="0" algn="just">
              <a:lnSpc>
                <a:spcPct val="100000"/>
              </a:lnSpc>
              <a:spcBef>
                <a:spcPts val="0"/>
              </a:spcBef>
              <a:spcAft>
                <a:spcPts val="0"/>
              </a:spcAft>
              <a:buClr>
                <a:schemeClr val="lt1"/>
              </a:buClr>
              <a:buSzPts val="1800"/>
              <a:buNone/>
            </a:pPr>
            <a:r>
              <a:rPr lang="fr-FR" sz="1200"/>
              <a:t>      L' objectif de ce projet est de fournir une base de compétences émotionnelles, sociales et cognitives fondamentales pour la réussite scolaire et le bien-être général des jeunes de 8 à 12 ans.</a:t>
            </a:r>
            <a:endParaRPr sz="1200"/>
          </a:p>
          <a:p>
            <a:pPr indent="-228600" lvl="0" marL="228600" rtl="0" algn="just">
              <a:lnSpc>
                <a:spcPct val="100000"/>
              </a:lnSpc>
              <a:spcBef>
                <a:spcPts val="1000"/>
              </a:spcBef>
              <a:spcAft>
                <a:spcPts val="0"/>
              </a:spcAft>
              <a:buClr>
                <a:schemeClr val="lt1"/>
              </a:buClr>
              <a:buSzPts val="1800"/>
              <a:buNone/>
            </a:pPr>
            <a:r>
              <a:rPr lang="fr-FR" sz="1200"/>
              <a:t>     L'environnement global de l'enfant est mobilisé (parents, enseignants, pairs) afin d'accroître l'efficacité de l'intervention.</a:t>
            </a:r>
            <a:endParaRPr sz="1200"/>
          </a:p>
          <a:p>
            <a:pPr indent="-228600" lvl="0" marL="228600" rtl="0" algn="just">
              <a:lnSpc>
                <a:spcPct val="100000"/>
              </a:lnSpc>
              <a:spcBef>
                <a:spcPts val="1000"/>
              </a:spcBef>
              <a:spcAft>
                <a:spcPts val="0"/>
              </a:spcAft>
              <a:buClr>
                <a:schemeClr val="lt1"/>
              </a:buClr>
              <a:buSzPts val="1800"/>
              <a:buNone/>
            </a:pPr>
            <a:r>
              <a:rPr lang="fr-FR" sz="1200"/>
              <a:t>      Présentations du programme</a:t>
            </a:r>
            <a:endParaRPr sz="1200"/>
          </a:p>
          <a:p>
            <a:pPr indent="-228600" lvl="0" marL="228600" rtl="0" algn="just">
              <a:lnSpc>
                <a:spcPct val="100000"/>
              </a:lnSpc>
              <a:spcBef>
                <a:spcPts val="1000"/>
              </a:spcBef>
              <a:spcAft>
                <a:spcPts val="0"/>
              </a:spcAft>
              <a:buClr>
                <a:schemeClr val="lt1"/>
              </a:buClr>
              <a:buSzPts val="1800"/>
              <a:buNone/>
            </a:pPr>
            <a:r>
              <a:rPr lang="fr-FR" sz="1200" u="sng">
                <a:solidFill>
                  <a:schemeClr val="hlink"/>
                </a:solidFill>
                <a:hlinkClick r:id="rId3"/>
              </a:rPr>
              <a:t>https://www.lecrips-idf.net/le-coin-des-pros/projets-realises-avec-nos-partenaires/feel-good-100-bien-etre-un-partenariat-ars</a:t>
            </a:r>
            <a:endParaRPr sz="1200"/>
          </a:p>
          <a:p>
            <a:pPr indent="-228600" lvl="0" marL="228600" rtl="0" algn="just">
              <a:lnSpc>
                <a:spcPct val="100000"/>
              </a:lnSpc>
              <a:spcBef>
                <a:spcPts val="1000"/>
              </a:spcBef>
              <a:spcAft>
                <a:spcPts val="0"/>
              </a:spcAft>
              <a:buClr>
                <a:schemeClr val="lt1"/>
              </a:buClr>
              <a:buSzPts val="1800"/>
              <a:buNone/>
            </a:pPr>
            <a:r>
              <a:rPr lang="fr-FR" sz="1200" u="sng">
                <a:solidFill>
                  <a:schemeClr val="hlink"/>
                </a:solidFill>
                <a:hlinkClick r:id="rId4"/>
              </a:rPr>
              <a:t>https://www.youtube.com/watch?v=CNHI-3CFRys&amp;embeds_referring_euri=https%3A%2F%2Fwww.lecrips-idf.net%2F&amp;source_ve_path=OTY3MTQ&amp;feature=emb_imp_woyt</a:t>
            </a:r>
            <a:endParaRPr sz="1200"/>
          </a:p>
          <a:p>
            <a:pPr indent="-342900" lvl="0" marL="342900" rtl="0" algn="l">
              <a:lnSpc>
                <a:spcPct val="90000"/>
              </a:lnSpc>
              <a:spcBef>
                <a:spcPts val="1000"/>
              </a:spcBef>
              <a:spcAft>
                <a:spcPts val="0"/>
              </a:spcAft>
              <a:buClr>
                <a:schemeClr val="lt1"/>
              </a:buClr>
              <a:buSzPts val="1800"/>
              <a:buNone/>
            </a:pPr>
            <a:r>
              <a:t/>
            </a:r>
            <a:endParaRPr sz="1800"/>
          </a:p>
        </p:txBody>
      </p:sp>
      <p:sp>
        <p:nvSpPr>
          <p:cNvPr id="209" name="Google Shape;209;p4"/>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Objectifs</a:t>
            </a:r>
            <a:endParaRPr sz="2400"/>
          </a:p>
        </p:txBody>
      </p:sp>
      <p:pic>
        <p:nvPicPr>
          <p:cNvPr id="210" name="Google Shape;210;p4"/>
          <p:cNvPicPr preferRelativeResize="0"/>
          <p:nvPr/>
        </p:nvPicPr>
        <p:blipFill rotWithShape="1">
          <a:blip r:embed="rId5">
            <a:alphaModFix/>
          </a:blip>
          <a:srcRect b="0" l="0" r="0" t="0"/>
          <a:stretch/>
        </p:blipFill>
        <p:spPr>
          <a:xfrm>
            <a:off x="106656" y="1430215"/>
            <a:ext cx="5145282" cy="42320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5"/>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fr-FR" sz="2400"/>
              <a:t>Compétences visées</a:t>
            </a:r>
            <a:endParaRPr sz="2400"/>
          </a:p>
        </p:txBody>
      </p:sp>
      <p:sp>
        <p:nvSpPr>
          <p:cNvPr id="216" name="Google Shape;216;p5"/>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01</a:t>
            </a:r>
            <a:endParaRPr/>
          </a:p>
        </p:txBody>
      </p:sp>
      <p:sp>
        <p:nvSpPr>
          <p:cNvPr id="217" name="Google Shape;217;p5"/>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02</a:t>
            </a:r>
            <a:endParaRPr/>
          </a:p>
        </p:txBody>
      </p:sp>
      <p:sp>
        <p:nvSpPr>
          <p:cNvPr id="218" name="Google Shape;218;p5"/>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03</a:t>
            </a:r>
            <a:endParaRPr/>
          </a:p>
        </p:txBody>
      </p:sp>
      <p:sp>
        <p:nvSpPr>
          <p:cNvPr id="219" name="Google Shape;219;p5"/>
          <p:cNvSpPr txBox="1"/>
          <p:nvPr/>
        </p:nvSpPr>
        <p:spPr>
          <a:xfrm>
            <a:off x="3669197" y="5637381"/>
            <a:ext cx="7117619" cy="71381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800"/>
              <a:buFont typeface="Arial"/>
              <a:buNone/>
            </a:pPr>
            <a:r>
              <a:t/>
            </a:r>
            <a:endParaRPr b="1" i="0" sz="1200" u="none" cap="none" strike="noStrike">
              <a:solidFill>
                <a:srgbClr val="FFFFFF"/>
              </a:solidFill>
              <a:latin typeface="Calibri"/>
              <a:ea typeface="Calibri"/>
              <a:cs typeface="Calibri"/>
              <a:sym typeface="Calibri"/>
            </a:endParaRPr>
          </a:p>
        </p:txBody>
      </p:sp>
      <p:sp>
        <p:nvSpPr>
          <p:cNvPr id="220" name="Google Shape;220;p5"/>
          <p:cNvSpPr txBox="1"/>
          <p:nvPr/>
        </p:nvSpPr>
        <p:spPr>
          <a:xfrm>
            <a:off x="3669200" y="4490931"/>
            <a:ext cx="6823152" cy="713814"/>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chemeClr val="lt1"/>
              </a:buClr>
              <a:buSzPts val="1800"/>
              <a:buFont typeface="Arial"/>
              <a:buNone/>
            </a:pPr>
            <a:r>
              <a:t/>
            </a:r>
            <a:endParaRPr b="1" i="0" sz="1200" u="none" cap="none" strike="noStrike">
              <a:solidFill>
                <a:srgbClr val="FFFFFF"/>
              </a:solidFill>
              <a:latin typeface="Calibri"/>
              <a:ea typeface="Calibri"/>
              <a:cs typeface="Calibri"/>
              <a:sym typeface="Calibri"/>
            </a:endParaRPr>
          </a:p>
        </p:txBody>
      </p:sp>
      <p:sp>
        <p:nvSpPr>
          <p:cNvPr id="221" name="Google Shape;221;p5"/>
          <p:cNvSpPr txBox="1"/>
          <p:nvPr/>
        </p:nvSpPr>
        <p:spPr>
          <a:xfrm>
            <a:off x="1562618" y="4479342"/>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04</a:t>
            </a:r>
            <a:endParaRPr b="1" i="0" sz="4000" u="none" cap="none" strike="noStrike">
              <a:solidFill>
                <a:schemeClr val="lt1"/>
              </a:solidFill>
              <a:latin typeface="Calibri"/>
              <a:ea typeface="Calibri"/>
              <a:cs typeface="Calibri"/>
              <a:sym typeface="Calibri"/>
            </a:endParaRPr>
          </a:p>
        </p:txBody>
      </p:sp>
      <p:sp>
        <p:nvSpPr>
          <p:cNvPr id="222" name="Google Shape;222;p5"/>
          <p:cNvSpPr txBox="1"/>
          <p:nvPr/>
        </p:nvSpPr>
        <p:spPr>
          <a:xfrm>
            <a:off x="1575713" y="5531390"/>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23" name="Google Shape;223;p5"/>
          <p:cNvSpPr txBox="1"/>
          <p:nvPr>
            <p:ph idx="2" type="body"/>
          </p:nvPr>
        </p:nvSpPr>
        <p:spPr>
          <a:xfrm>
            <a:off x="3669200" y="3546538"/>
            <a:ext cx="6345900" cy="5135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None/>
            </a:pPr>
            <a:r>
              <a:rPr b="1" lang="fr-FR" sz="1200">
                <a:solidFill>
                  <a:srgbClr val="FFFFFF"/>
                </a:solidFill>
              </a:rPr>
              <a:t>Compétences cognitives : capacité à faire des choix responsables</a:t>
            </a:r>
            <a:endParaRPr b="1" sz="1200">
              <a:solidFill>
                <a:srgbClr val="FFFFFF"/>
              </a:solidFill>
            </a:endParaRPr>
          </a:p>
        </p:txBody>
      </p:sp>
      <p:sp>
        <p:nvSpPr>
          <p:cNvPr id="224" name="Google Shape;224;p5"/>
          <p:cNvSpPr/>
          <p:nvPr/>
        </p:nvSpPr>
        <p:spPr>
          <a:xfrm>
            <a:off x="3669200" y="4411825"/>
            <a:ext cx="6096000" cy="64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rgbClr val="FFFFFF"/>
                </a:solidFill>
                <a:latin typeface="Calibri"/>
                <a:ea typeface="Calibri"/>
                <a:cs typeface="Calibri"/>
                <a:sym typeface="Calibri"/>
              </a:rPr>
              <a:t>Compétences émotionnelles : comprendre les émotions et le stress, gérer ses émotions, réguler son stress dans la vie quotidienne...</a:t>
            </a:r>
            <a:endParaRPr b="1" i="0" sz="1200" u="none" cap="none" strike="noStrike">
              <a:solidFill>
                <a:srgbClr val="FFFFFF"/>
              </a:solidFill>
              <a:latin typeface="Calibri"/>
              <a:ea typeface="Calibri"/>
              <a:cs typeface="Calibri"/>
              <a:sym typeface="Calibri"/>
            </a:endParaRPr>
          </a:p>
        </p:txBody>
      </p:sp>
      <p:sp>
        <p:nvSpPr>
          <p:cNvPr id="225" name="Google Shape;225;p5"/>
          <p:cNvSpPr/>
          <p:nvPr/>
        </p:nvSpPr>
        <p:spPr>
          <a:xfrm>
            <a:off x="3669197" y="5452325"/>
            <a:ext cx="6096003"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rgbClr val="FFFFFF"/>
                </a:solidFill>
                <a:latin typeface="Calibri"/>
                <a:ea typeface="Calibri"/>
                <a:cs typeface="Calibri"/>
                <a:sym typeface="Calibri"/>
              </a:rPr>
              <a:t>Compétences sociales : développer des liens sociaux, savoir demander de l'aide, savoir écouter avec empathie...</a:t>
            </a:r>
            <a:endParaRPr b="1" i="0" sz="1200" u="none" cap="none" strike="noStrike">
              <a:solidFill>
                <a:srgbClr val="FFFFFF"/>
              </a:solidFill>
              <a:latin typeface="Calibri"/>
              <a:ea typeface="Calibri"/>
              <a:cs typeface="Calibri"/>
              <a:sym typeface="Calibri"/>
            </a:endParaRPr>
          </a:p>
        </p:txBody>
      </p:sp>
      <p:sp>
        <p:nvSpPr>
          <p:cNvPr id="226" name="Google Shape;226;p5"/>
          <p:cNvSpPr/>
          <p:nvPr/>
        </p:nvSpPr>
        <p:spPr>
          <a:xfrm>
            <a:off x="3669197" y="1564394"/>
            <a:ext cx="6823203" cy="2769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rgbClr val="FFFFFF"/>
                </a:solidFill>
                <a:latin typeface="Calibri"/>
                <a:ea typeface="Calibri"/>
                <a:cs typeface="Calibri"/>
                <a:sym typeface="Calibri"/>
              </a:rPr>
              <a:t>Compétences cognitives : capacité à faire attention à soi-même</a:t>
            </a:r>
            <a:endParaRPr b="0" i="0" sz="1200" u="none" cap="none" strike="noStrike">
              <a:solidFill>
                <a:schemeClr val="dk1"/>
              </a:solidFill>
              <a:latin typeface="Calibri"/>
              <a:ea typeface="Calibri"/>
              <a:cs typeface="Calibri"/>
              <a:sym typeface="Calibri"/>
            </a:endParaRPr>
          </a:p>
        </p:txBody>
      </p:sp>
      <p:sp>
        <p:nvSpPr>
          <p:cNvPr id="227" name="Google Shape;227;p5"/>
          <p:cNvSpPr/>
          <p:nvPr/>
        </p:nvSpPr>
        <p:spPr>
          <a:xfrm>
            <a:off x="3669197" y="2508787"/>
            <a:ext cx="5522703" cy="2769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rgbClr val="FFFFFF"/>
                </a:solidFill>
                <a:latin typeface="Calibri"/>
                <a:ea typeface="Calibri"/>
                <a:cs typeface="Calibri"/>
                <a:sym typeface="Calibri"/>
              </a:rPr>
              <a:t>Compétences cognitives : capacité à gérer ses impulsions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6"/>
          <p:cNvSpPr txBox="1"/>
          <p:nvPr>
            <p:ph idx="1" type="body"/>
          </p:nvPr>
        </p:nvSpPr>
        <p:spPr>
          <a:xfrm>
            <a:off x="452075" y="1882900"/>
            <a:ext cx="5293500" cy="4602600"/>
          </a:xfrm>
          <a:prstGeom prst="rect">
            <a:avLst/>
          </a:prstGeom>
          <a:noFill/>
          <a:ln>
            <a:noFill/>
          </a:ln>
        </p:spPr>
        <p:txBody>
          <a:bodyPr anchorCtr="0" anchor="t" bIns="45700" lIns="91425" spcFirstLastPara="1" rIns="91425" wrap="square" tIns="45700">
            <a:normAutofit/>
          </a:bodyPr>
          <a:lstStyle/>
          <a:p>
            <a:pPr indent="-228600" lvl="0" marL="228600" rtl="0" algn="just">
              <a:lnSpc>
                <a:spcPct val="100000"/>
              </a:lnSpc>
              <a:spcBef>
                <a:spcPts val="0"/>
              </a:spcBef>
              <a:spcAft>
                <a:spcPts val="0"/>
              </a:spcAft>
              <a:buClr>
                <a:schemeClr val="lt1"/>
              </a:buClr>
              <a:buSzPts val="1800"/>
              <a:buNone/>
            </a:pPr>
            <a:r>
              <a:rPr lang="fr-FR" sz="1200"/>
              <a:t>       À l'issue de la formation des enseignants, ceux-ci sont en mesure de.. :</a:t>
            </a:r>
            <a:endParaRPr sz="1200"/>
          </a:p>
          <a:p>
            <a:pPr indent="-228600" lvl="0" marL="228600" rtl="0" algn="just">
              <a:lnSpc>
                <a:spcPct val="100000"/>
              </a:lnSpc>
              <a:spcBef>
                <a:spcPts val="1000"/>
              </a:spcBef>
              <a:spcAft>
                <a:spcPts val="0"/>
              </a:spcAft>
              <a:buClr>
                <a:schemeClr val="lt1"/>
              </a:buClr>
              <a:buSzPts val="1800"/>
              <a:buNone/>
            </a:pPr>
            <a:r>
              <a:rPr lang="fr-FR" sz="1200"/>
              <a:t>  - Comprendre le concept de compétences de vie ; compétences sociales, cognitives et émotionnelles.</a:t>
            </a:r>
            <a:endParaRPr sz="1200"/>
          </a:p>
          <a:p>
            <a:pPr indent="-228600" lvl="0" marL="228600" rtl="0" algn="just">
              <a:lnSpc>
                <a:spcPct val="100000"/>
              </a:lnSpc>
              <a:spcBef>
                <a:spcPts val="1000"/>
              </a:spcBef>
              <a:spcAft>
                <a:spcPts val="0"/>
              </a:spcAft>
              <a:buClr>
                <a:schemeClr val="lt1"/>
              </a:buClr>
              <a:buSzPts val="1800"/>
              <a:buNone/>
            </a:pPr>
            <a:r>
              <a:rPr lang="fr-FR" sz="1200"/>
              <a:t>     - Comprendre le concept de "points forts" en psychologie positive.</a:t>
            </a:r>
            <a:endParaRPr sz="1200"/>
          </a:p>
          <a:p>
            <a:pPr indent="-228600" lvl="0" marL="228600" rtl="0" algn="just">
              <a:lnSpc>
                <a:spcPct val="100000"/>
              </a:lnSpc>
              <a:spcBef>
                <a:spcPts val="1000"/>
              </a:spcBef>
              <a:spcAft>
                <a:spcPts val="0"/>
              </a:spcAft>
              <a:buClr>
                <a:schemeClr val="lt1"/>
              </a:buClr>
              <a:buSzPts val="1800"/>
              <a:buNone/>
            </a:pPr>
            <a:r>
              <a:rPr lang="fr-FR" sz="1200"/>
              <a:t>     - Savoir adopter une posture d'animateur auprès d'un groupe.</a:t>
            </a:r>
            <a:endParaRPr sz="1200"/>
          </a:p>
          <a:p>
            <a:pPr indent="-228600" lvl="0" marL="228600" rtl="0" algn="just">
              <a:lnSpc>
                <a:spcPct val="100000"/>
              </a:lnSpc>
              <a:spcBef>
                <a:spcPts val="1000"/>
              </a:spcBef>
              <a:spcAft>
                <a:spcPts val="0"/>
              </a:spcAft>
              <a:buClr>
                <a:schemeClr val="lt1"/>
              </a:buClr>
              <a:buSzPts val="1800"/>
              <a:buNone/>
            </a:pPr>
            <a:r>
              <a:rPr lang="fr-FR" sz="1200"/>
              <a:t>    - Savoir animer les 10 ateliers de compétences psychosociales du programme "Feel Good".</a:t>
            </a:r>
            <a:endParaRPr sz="1200"/>
          </a:p>
          <a:p>
            <a:pPr indent="-228600" lvl="0" marL="228600" rtl="0" algn="just">
              <a:lnSpc>
                <a:spcPct val="100000"/>
              </a:lnSpc>
              <a:spcBef>
                <a:spcPts val="1000"/>
              </a:spcBef>
              <a:spcAft>
                <a:spcPts val="0"/>
              </a:spcAft>
              <a:buClr>
                <a:schemeClr val="lt1"/>
              </a:buClr>
              <a:buSzPts val="1800"/>
              <a:buNone/>
            </a:pPr>
            <a:r>
              <a:rPr lang="fr-FR" sz="1200"/>
              <a:t> </a:t>
            </a:r>
            <a:endParaRPr sz="1200"/>
          </a:p>
          <a:p>
            <a:pPr indent="-228600" lvl="0" marL="228600" rtl="0" algn="just">
              <a:lnSpc>
                <a:spcPct val="100000"/>
              </a:lnSpc>
              <a:spcBef>
                <a:spcPts val="1000"/>
              </a:spcBef>
              <a:spcAft>
                <a:spcPts val="0"/>
              </a:spcAft>
              <a:buClr>
                <a:schemeClr val="lt1"/>
              </a:buClr>
              <a:buSzPts val="1800"/>
              <a:buNone/>
            </a:pPr>
            <a:r>
              <a:rPr lang="fr-FR" sz="1200"/>
              <a:t>    A la fin des 10 ateliers co-animés par l'enseignant volontaire et l'animateur externe, les enfants devraient ressentir des améliorations sur :</a:t>
            </a:r>
            <a:endParaRPr sz="1200"/>
          </a:p>
          <a:p>
            <a:pPr indent="-228600" lvl="0" marL="228600" rtl="0" algn="l">
              <a:lnSpc>
                <a:spcPct val="100000"/>
              </a:lnSpc>
              <a:spcBef>
                <a:spcPts val="1000"/>
              </a:spcBef>
              <a:spcAft>
                <a:spcPts val="0"/>
              </a:spcAft>
              <a:buClr>
                <a:schemeClr val="lt1"/>
              </a:buClr>
              <a:buSzPts val="1800"/>
              <a:buNone/>
            </a:pPr>
            <a:r>
              <a:rPr lang="fr-FR" sz="1200"/>
              <a:t>      - Leurs propres compétences psychosociales (cognitives, sociales et émotionnelles).</a:t>
            </a:r>
            <a:endParaRPr sz="1200"/>
          </a:p>
          <a:p>
            <a:pPr indent="-228600" lvl="0" marL="228600" rtl="0" algn="just">
              <a:lnSpc>
                <a:spcPct val="100000"/>
              </a:lnSpc>
              <a:spcBef>
                <a:spcPts val="1000"/>
              </a:spcBef>
              <a:spcAft>
                <a:spcPts val="0"/>
              </a:spcAft>
              <a:buClr>
                <a:schemeClr val="lt1"/>
              </a:buClr>
              <a:buSzPts val="1800"/>
              <a:buNone/>
            </a:pPr>
            <a:r>
              <a:rPr lang="fr-FR" sz="1200"/>
              <a:t>     - Climat scolaire : bien-être à l'école, émotions et relations.</a:t>
            </a:r>
            <a:endParaRPr sz="1200"/>
          </a:p>
          <a:p>
            <a:pPr indent="-228600" lvl="0" marL="228600" rtl="0" algn="l">
              <a:lnSpc>
                <a:spcPct val="90000"/>
              </a:lnSpc>
              <a:spcBef>
                <a:spcPts val="1000"/>
              </a:spcBef>
              <a:spcAft>
                <a:spcPts val="0"/>
              </a:spcAft>
              <a:buClr>
                <a:schemeClr val="lt1"/>
              </a:buClr>
              <a:buSzPts val="1700"/>
              <a:buNone/>
            </a:pPr>
            <a:r>
              <a:t/>
            </a:r>
            <a:endParaRPr sz="1700"/>
          </a:p>
        </p:txBody>
      </p:sp>
      <p:sp>
        <p:nvSpPr>
          <p:cNvPr id="233" name="Google Shape;233;p6"/>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100"/>
              <a:buNone/>
            </a:pPr>
            <a:r>
              <a:rPr lang="fr-FR" sz="2400"/>
              <a:t>Quels sont les résultats de l'apprentissage ?</a:t>
            </a:r>
            <a:endParaRPr sz="2400"/>
          </a:p>
        </p:txBody>
      </p:sp>
      <p:pic>
        <p:nvPicPr>
          <p:cNvPr id="234" name="Google Shape;234;p6"/>
          <p:cNvPicPr preferRelativeResize="0"/>
          <p:nvPr/>
        </p:nvPicPr>
        <p:blipFill rotWithShape="1">
          <a:blip r:embed="rId3">
            <a:alphaModFix/>
          </a:blip>
          <a:srcRect b="0" l="0" r="0" t="0"/>
          <a:stretch/>
        </p:blipFill>
        <p:spPr>
          <a:xfrm>
            <a:off x="6460616" y="140677"/>
            <a:ext cx="5649322" cy="65649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7"/>
          <p:cNvSpPr txBox="1"/>
          <p:nvPr>
            <p:ph idx="1" type="body"/>
          </p:nvPr>
        </p:nvSpPr>
        <p:spPr>
          <a:xfrm>
            <a:off x="364325" y="1633226"/>
            <a:ext cx="11163000" cy="4865100"/>
          </a:xfrm>
          <a:prstGeom prst="rect">
            <a:avLst/>
          </a:prstGeom>
          <a:noFill/>
          <a:ln>
            <a:noFill/>
          </a:ln>
        </p:spPr>
        <p:txBody>
          <a:bodyPr anchorCtr="0" anchor="t" bIns="45700" lIns="91425" spcFirstLastPara="1" rIns="91425" wrap="square" tIns="45700">
            <a:noAutofit/>
          </a:bodyPr>
          <a:lstStyle/>
          <a:p>
            <a:pPr indent="-152400" lvl="0" marL="228600" rtl="0" algn="l">
              <a:lnSpc>
                <a:spcPct val="90000"/>
              </a:lnSpc>
              <a:spcBef>
                <a:spcPts val="0"/>
              </a:spcBef>
              <a:spcAft>
                <a:spcPts val="0"/>
              </a:spcAft>
              <a:buClr>
                <a:srgbClr val="262626"/>
              </a:buClr>
              <a:buSzPts val="1200"/>
              <a:buFont typeface="Arial"/>
              <a:buChar char="•"/>
            </a:pPr>
            <a:r>
              <a:rPr lang="fr-FR" sz="1200"/>
              <a:t>"Les compétences de vie sont la capacité d'une personne à répondre efficacement aux exigences et aux défis de la vie quotidienne. C'est la capacité d'une personne à maintenir un état de bien-être mental, en se comportant de manière appropriée et positive dans ses relations avec les autres, sa propre culture et son environnement". [Organisation mondiale de la santé (OMS), 1993]. </a:t>
            </a:r>
            <a:endParaRPr sz="1200"/>
          </a:p>
          <a:p>
            <a:pPr indent="-152400" lvl="0" marL="228600" rtl="0" algn="l">
              <a:lnSpc>
                <a:spcPct val="90000"/>
              </a:lnSpc>
              <a:spcBef>
                <a:spcPts val="1000"/>
              </a:spcBef>
              <a:spcAft>
                <a:spcPts val="0"/>
              </a:spcAft>
              <a:buClr>
                <a:srgbClr val="262626"/>
              </a:buClr>
              <a:buSzPts val="1200"/>
              <a:buFont typeface="Arial"/>
              <a:buChar char="•"/>
            </a:pPr>
            <a:r>
              <a:rPr lang="fr-FR" sz="1200"/>
              <a:t>Le référentiel 2022 de Santé Publique France, à partir d'une synthèse de la littérature et avec l'appui d'un comité de chercheurs et de professionnels de la prévention, a enrichi ce concept en listant 21 compétences, structurées en 3 catégories.</a:t>
            </a:r>
            <a:endParaRPr/>
          </a:p>
          <a:p>
            <a:pPr indent="-152400" lvl="0" marL="228600" rtl="0" algn="l">
              <a:lnSpc>
                <a:spcPct val="90000"/>
              </a:lnSpc>
              <a:spcBef>
                <a:spcPts val="1000"/>
              </a:spcBef>
              <a:spcAft>
                <a:spcPts val="0"/>
              </a:spcAft>
              <a:buClr>
                <a:srgbClr val="262626"/>
              </a:buClr>
              <a:buSzPts val="1200"/>
              <a:buFont typeface="Arial"/>
              <a:buChar char="•"/>
            </a:pPr>
            <a:r>
              <a:rPr lang="fr-FR" sz="1200"/>
              <a:t>1ère catégorie : Compétences cognitives : Un ensemble de compétences psychologiques impliquant des activités mentales qui permettent aux individus de renforcer leur pouvoir d'agir (empowerment*), de promouvoir un fonctionnement individuel optimal et de maintenir un état de bien-être psychologique. Avoir conscience de soi [ - Connaissance de soi (forces et limites, objectifs, valeurs, discours interne) - Capacité de réflexion critique (préjugés, influences) - Capacité d'auto-évaluation positive - Conscience de soi (ou mindfulness)]. - Maîtrise de soi [ - Capacité à gérer ses impulsions - Capacité à atteindre ses objectifs - (définition, planification) - Prise de décision constructive [Capacité à faire des choix responsables - Capacité à résoudre les problèmes de manière créative].</a:t>
            </a:r>
            <a:endParaRPr/>
          </a:p>
          <a:p>
            <a:pPr indent="-152400" lvl="0" marL="228600" rtl="0" algn="l">
              <a:lnSpc>
                <a:spcPct val="90000"/>
              </a:lnSpc>
              <a:spcBef>
                <a:spcPts val="1000"/>
              </a:spcBef>
              <a:spcAft>
                <a:spcPts val="0"/>
              </a:spcAft>
              <a:buClr>
                <a:srgbClr val="262626"/>
              </a:buClr>
              <a:buSzPts val="1200"/>
              <a:buFont typeface="Arial"/>
              <a:buChar char="•"/>
            </a:pPr>
            <a:r>
              <a:rPr lang="fr-FR" sz="1200"/>
              <a:t>2ème catégorie : Compétence émotionnelle : Un ensemble d'aptitudes psychologiques impliquant des processus et des états affectifs qui contribuent à maintenir un état de bien-être psychologique, à promouvoir un fonctionnement individuel optimal et à renforcer l'autonomie*. Prendre conscience de ses émotions et de son stress [-Comprendre les émotions et le stress -Identifier les émotions et le stress] Réguler ses émotions [-Exprimer ses émotions de manière positive -Gérer ses émotions (en particulier les émotions difficiles : colère, anxiété, tristesse, etc.)]. Gestion du stress [Réguler le stress au quotidien - Savoir faire face aux situations difficiles.</a:t>
            </a:r>
            <a:endParaRPr/>
          </a:p>
          <a:p>
            <a:pPr indent="-152400" lvl="0" marL="228600" rtl="0" algn="l">
              <a:lnSpc>
                <a:spcPct val="90000"/>
              </a:lnSpc>
              <a:spcBef>
                <a:spcPts val="1000"/>
              </a:spcBef>
              <a:spcAft>
                <a:spcPts val="0"/>
              </a:spcAft>
              <a:buClr>
                <a:srgbClr val="262626"/>
              </a:buClr>
              <a:buSzPts val="1200"/>
              <a:buFont typeface="Arial"/>
              <a:buChar char="•"/>
            </a:pPr>
            <a:r>
              <a:rPr lang="fr-FR" sz="1200"/>
              <a:t>3ème catégorie : Un ensemble de compétences psychologiques impliquant des comportements relationnels qui permettent de développer des interactions constructives, d'améliorer* et de maintenir un état de bien-être psychologique. Communiquer de manière constructive [ - Capacité d'écoute empathique - Communication efficace (appréciation, formulation claire) - Développer des relations constructives [ - Liens sociaux - aller vers les autres, construire des relations, se faire des amis] - Développer des attitudes et des comportements pro-sociaux (acceptation, collaboration, coopération, aide aux autres)]. Résolution de problèmes [ - Savoir demander de l'aide - Savoir s'affirmer et refuser - Résoudre les conflits de manière constructive.</a:t>
            </a:r>
            <a:endParaRPr sz="1200"/>
          </a:p>
          <a:p>
            <a:pPr indent="-152400" lvl="0" marL="228600" rtl="0" algn="l">
              <a:lnSpc>
                <a:spcPct val="90000"/>
              </a:lnSpc>
              <a:spcBef>
                <a:spcPts val="1000"/>
              </a:spcBef>
              <a:spcAft>
                <a:spcPts val="0"/>
              </a:spcAft>
              <a:buClr>
                <a:srgbClr val="262626"/>
              </a:buClr>
              <a:buSzPts val="1200"/>
              <a:buFont typeface="Arial"/>
              <a:buChar char="•"/>
            </a:pPr>
            <a:r>
              <a:rPr lang="fr-FR" sz="1200"/>
              <a:t>Ces compétences contribuent à réduire les risques pour la santé et à accroître la flexibilité et les capacités d'adaptation des individus (Eriksson &amp; Lindström, 2008).</a:t>
            </a:r>
            <a:endParaRPr sz="1200"/>
          </a:p>
          <a:p>
            <a:pPr indent="-152400" lvl="0" marL="228600" rtl="0" algn="l">
              <a:lnSpc>
                <a:spcPct val="90000"/>
              </a:lnSpc>
              <a:spcBef>
                <a:spcPts val="1000"/>
              </a:spcBef>
              <a:spcAft>
                <a:spcPts val="0"/>
              </a:spcAft>
              <a:buClr>
                <a:srgbClr val="262626"/>
              </a:buClr>
              <a:buSzPts val="1200"/>
              <a:buFont typeface="Arial"/>
              <a:buChar char="•"/>
            </a:pPr>
            <a:r>
              <a:rPr lang="fr-FR" sz="1200"/>
              <a:t>Il a été démontré que pour être efficace, il est nécessaire de développer les compétences psychosociales dès le plus jeune âge, de manière continue et dans les différents environnements de la vie (école, famille, loisirs, etc.) </a:t>
            </a:r>
            <a:r>
              <a:rPr lang="fr-FR" sz="1200" u="sng">
                <a:solidFill>
                  <a:schemeClr val="hlink"/>
                </a:solidFill>
                <a:hlinkClick r:id="rId3"/>
              </a:rPr>
              <a:t>(</a:t>
            </a:r>
            <a:r>
              <a:rPr lang="fr-FR" sz="1200"/>
              <a:t>https://www.promosante-idf.fr/dossier/cps).</a:t>
            </a:r>
            <a:endParaRPr sz="1200">
              <a:solidFill>
                <a:srgbClr val="74659A"/>
              </a:solidFill>
            </a:endParaRPr>
          </a:p>
        </p:txBody>
      </p:sp>
      <p:sp>
        <p:nvSpPr>
          <p:cNvPr id="240" name="Google Shape;240;p7"/>
          <p:cNvSpPr txBox="1"/>
          <p:nvPr>
            <p:ph idx="2" type="body"/>
          </p:nvPr>
        </p:nvSpPr>
        <p:spPr>
          <a:xfrm>
            <a:off x="664029" y="783771"/>
            <a:ext cx="10635342" cy="55517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fr-FR" sz="2400"/>
              <a:t>Connaissances théoriques</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8"/>
          <p:cNvSpPr txBox="1"/>
          <p:nvPr>
            <p:ph idx="1" type="body"/>
          </p:nvPr>
        </p:nvSpPr>
        <p:spPr>
          <a:xfrm>
            <a:off x="5938475" y="1504625"/>
            <a:ext cx="6026700" cy="43524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2"/>
              </a:buClr>
              <a:buSzPts val="1800"/>
              <a:buNone/>
            </a:pPr>
            <a:r>
              <a:rPr lang="fr-FR" sz="1200">
                <a:solidFill>
                  <a:schemeClr val="lt2"/>
                </a:solidFill>
              </a:rPr>
              <a:t>    Lors des ateliers avec les enfants, nous proposons le mime des émotions afin de reconnaître physiquement les émotions et d'acquérir un vocabulaire sur l'intensité de l'émotion (frustré, agacé, en colère, rage...). De plus, un ensemble de techniques d'expression des émotions est listé avec le groupe. Les enfants sont invités à essayer des moyens qu'ils n'ont pas utilisés jusqu'à présent.</a:t>
            </a:r>
            <a:endParaRPr sz="1200">
              <a:solidFill>
                <a:schemeClr val="lt2"/>
              </a:solidFill>
            </a:endParaRPr>
          </a:p>
          <a:p>
            <a:pPr indent="-228600" lvl="0" marL="228600" rtl="0" algn="just">
              <a:lnSpc>
                <a:spcPct val="100000"/>
              </a:lnSpc>
              <a:spcBef>
                <a:spcPts val="1000"/>
              </a:spcBef>
              <a:spcAft>
                <a:spcPts val="0"/>
              </a:spcAft>
              <a:buClr>
                <a:schemeClr val="lt2"/>
              </a:buClr>
              <a:buSzPts val="1800"/>
              <a:buNone/>
            </a:pPr>
            <a:r>
              <a:rPr lang="fr-FR" sz="1200">
                <a:solidFill>
                  <a:schemeClr val="lt2"/>
                </a:solidFill>
              </a:rPr>
              <a:t>       Exemple pratique : Je joue à des jeux vidéo et on me demande d'arrêter et d'aller me coucher.</a:t>
            </a:r>
            <a:endParaRPr sz="1200">
              <a:solidFill>
                <a:schemeClr val="lt2"/>
              </a:solidFill>
            </a:endParaRPr>
          </a:p>
          <a:p>
            <a:pPr indent="-228600" lvl="0" marL="228600" rtl="0" algn="just">
              <a:lnSpc>
                <a:spcPct val="100000"/>
              </a:lnSpc>
              <a:spcBef>
                <a:spcPts val="1000"/>
              </a:spcBef>
              <a:spcAft>
                <a:spcPts val="0"/>
              </a:spcAft>
              <a:buClr>
                <a:schemeClr val="lt2"/>
              </a:buClr>
              <a:buSzPts val="1800"/>
              <a:buNone/>
            </a:pPr>
            <a:r>
              <a:rPr lang="fr-FR" sz="1200">
                <a:solidFill>
                  <a:schemeClr val="lt2"/>
                </a:solidFill>
              </a:rPr>
              <a:t>1. identification émotionnelle : Je me sens stressé (peur) et frustré (colère).</a:t>
            </a:r>
            <a:endParaRPr sz="1200">
              <a:solidFill>
                <a:schemeClr val="lt2"/>
              </a:solidFill>
            </a:endParaRPr>
          </a:p>
          <a:p>
            <a:pPr indent="-228600" lvl="0" marL="228600" rtl="0" algn="just">
              <a:lnSpc>
                <a:spcPct val="100000"/>
              </a:lnSpc>
              <a:spcBef>
                <a:spcPts val="1000"/>
              </a:spcBef>
              <a:spcAft>
                <a:spcPts val="0"/>
              </a:spcAft>
              <a:buClr>
                <a:schemeClr val="lt2"/>
              </a:buClr>
              <a:buSzPts val="1800"/>
              <a:buNone/>
            </a:pPr>
            <a:r>
              <a:rPr lang="fr-FR" sz="1200">
                <a:solidFill>
                  <a:schemeClr val="lt2"/>
                </a:solidFill>
              </a:rPr>
              <a:t>2. les origines : Je ne suis pas sûr de pouvoir terminer mon jeu en cours : stress. Je m'amuse bien, j'aurais aimé continuer plus longtemps : frustration.</a:t>
            </a:r>
            <a:endParaRPr sz="1200">
              <a:solidFill>
                <a:schemeClr val="lt2"/>
              </a:solidFill>
            </a:endParaRPr>
          </a:p>
          <a:p>
            <a:pPr indent="-228600" lvl="0" marL="228600" rtl="0" algn="just">
              <a:lnSpc>
                <a:spcPct val="100000"/>
              </a:lnSpc>
              <a:spcBef>
                <a:spcPts val="1000"/>
              </a:spcBef>
              <a:spcAft>
                <a:spcPts val="0"/>
              </a:spcAft>
              <a:buClr>
                <a:schemeClr val="lt2"/>
              </a:buClr>
              <a:buSzPts val="1800"/>
              <a:buNone/>
            </a:pPr>
            <a:r>
              <a:rPr lang="fr-FR" sz="1200">
                <a:solidFill>
                  <a:schemeClr val="lt2"/>
                </a:solidFill>
              </a:rPr>
              <a:t>3. l'expression émotionnelle : J'en parle à mes parents et nous essayons de trouver un compromis pour les prochaines fois : ils me diront à quelle heure je dois jouer, je serai prévenu à l'avance. Je peux choisir mon jeu en fonction de cela. Nous choisissons ensemble les moments où je peux jouer aux jeux vidéo pendant la semaine.</a:t>
            </a:r>
            <a:endParaRPr sz="1200">
              <a:solidFill>
                <a:schemeClr val="lt2"/>
              </a:solidFill>
            </a:endParaRPr>
          </a:p>
        </p:txBody>
      </p:sp>
      <p:sp>
        <p:nvSpPr>
          <p:cNvPr id="246" name="Google Shape;246;p8"/>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Techniques</a:t>
            </a:r>
            <a:endParaRPr sz="2400"/>
          </a:p>
        </p:txBody>
      </p:sp>
      <p:pic>
        <p:nvPicPr>
          <p:cNvPr id="247" name="Google Shape;247;p8"/>
          <p:cNvPicPr preferRelativeResize="0"/>
          <p:nvPr/>
        </p:nvPicPr>
        <p:blipFill rotWithShape="1">
          <a:blip r:embed="rId3">
            <a:alphaModFix/>
          </a:blip>
          <a:srcRect b="0" l="0" r="0" t="0"/>
          <a:stretch/>
        </p:blipFill>
        <p:spPr>
          <a:xfrm>
            <a:off x="463297" y="97536"/>
            <a:ext cx="5084065" cy="2934457"/>
          </a:xfrm>
          <a:prstGeom prst="rect">
            <a:avLst/>
          </a:prstGeom>
          <a:noFill/>
          <a:ln>
            <a:noFill/>
          </a:ln>
        </p:spPr>
      </p:pic>
      <p:pic>
        <p:nvPicPr>
          <p:cNvPr descr="C:\Users\mamendisco\Desktop\Feel Good\Feel Good arbre qualités.png" id="248" name="Google Shape;248;p8"/>
          <p:cNvPicPr preferRelativeResize="0"/>
          <p:nvPr/>
        </p:nvPicPr>
        <p:blipFill rotWithShape="1">
          <a:blip r:embed="rId4">
            <a:alphaModFix/>
          </a:blip>
          <a:srcRect b="0" l="0" r="0" t="0"/>
          <a:stretch/>
        </p:blipFill>
        <p:spPr>
          <a:xfrm>
            <a:off x="463295" y="3141721"/>
            <a:ext cx="5084065" cy="32837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9"/>
          <p:cNvSpPr txBox="1"/>
          <p:nvPr>
            <p:ph idx="1" type="body"/>
          </p:nvPr>
        </p:nvSpPr>
        <p:spPr>
          <a:xfrm>
            <a:off x="328250" y="1461775"/>
            <a:ext cx="5767800" cy="539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24BAA2"/>
              </a:buClr>
              <a:buSzPts val="2400"/>
              <a:buNone/>
            </a:pPr>
            <a:r>
              <a:rPr b="1" lang="fr-FR">
                <a:solidFill>
                  <a:srgbClr val="00B6E6"/>
                </a:solidFill>
              </a:rPr>
              <a:t>Groupe cible : une classe d'enfants 8/12 ans </a:t>
            </a:r>
            <a:endParaRPr b="1">
              <a:solidFill>
                <a:srgbClr val="00B6E6"/>
              </a:solidFill>
            </a:endParaRPr>
          </a:p>
          <a:p>
            <a:pPr indent="-228600" lvl="0" marL="228600" rtl="0" algn="l">
              <a:lnSpc>
                <a:spcPct val="90000"/>
              </a:lnSpc>
              <a:spcBef>
                <a:spcPts val="1000"/>
              </a:spcBef>
              <a:spcAft>
                <a:spcPts val="0"/>
              </a:spcAft>
              <a:buClr>
                <a:schemeClr val="lt1"/>
              </a:buClr>
              <a:buSzPts val="1700"/>
              <a:buNone/>
            </a:pPr>
            <a:r>
              <a:t/>
            </a:r>
            <a:endParaRPr sz="1700"/>
          </a:p>
          <a:p>
            <a:pPr indent="-228600" lvl="0" marL="228600" rtl="0" algn="just">
              <a:lnSpc>
                <a:spcPct val="100000"/>
              </a:lnSpc>
              <a:spcBef>
                <a:spcPts val="1000"/>
              </a:spcBef>
              <a:spcAft>
                <a:spcPts val="0"/>
              </a:spcAft>
              <a:buClr>
                <a:schemeClr val="lt1"/>
              </a:buClr>
              <a:buSzPts val="2500"/>
              <a:buNone/>
            </a:pPr>
            <a:r>
              <a:rPr lang="fr-FR" sz="1200"/>
              <a:t>-&gt; 1ère utilisation</a:t>
            </a:r>
            <a:endParaRPr sz="1200"/>
          </a:p>
          <a:p>
            <a:pPr indent="-228600" lvl="0" marL="228600" rtl="0" algn="just">
              <a:lnSpc>
                <a:spcPct val="100000"/>
              </a:lnSpc>
              <a:spcBef>
                <a:spcPts val="1000"/>
              </a:spcBef>
              <a:spcAft>
                <a:spcPts val="0"/>
              </a:spcAft>
              <a:buClr>
                <a:schemeClr val="lt1"/>
              </a:buClr>
              <a:buSzPts val="2500"/>
              <a:buNone/>
            </a:pPr>
            <a:r>
              <a:rPr lang="fr-FR" sz="1200"/>
              <a:t>      Les enfants choisissent leurs trois plus grandes forces associées à un exemple d'utilisation concrète de cette force au quotidien. Ils les partagent avec d'autres en petits groupes.</a:t>
            </a:r>
            <a:endParaRPr sz="1200"/>
          </a:p>
          <a:p>
            <a:pPr indent="-228600" lvl="0" marL="228600" rtl="0" algn="just">
              <a:lnSpc>
                <a:spcPct val="100000"/>
              </a:lnSpc>
              <a:spcBef>
                <a:spcPts val="1000"/>
              </a:spcBef>
              <a:spcAft>
                <a:spcPts val="0"/>
              </a:spcAft>
              <a:buClr>
                <a:schemeClr val="lt1"/>
              </a:buClr>
              <a:buSzPts val="2500"/>
              <a:buNone/>
            </a:pPr>
            <a:r>
              <a:rPr lang="fr-FR" sz="1200"/>
              <a:t> -&gt; 2ème utilisation</a:t>
            </a:r>
            <a:endParaRPr sz="1200"/>
          </a:p>
          <a:p>
            <a:pPr indent="-228600" lvl="0" marL="228600" rtl="0" algn="just">
              <a:lnSpc>
                <a:spcPct val="100000"/>
              </a:lnSpc>
              <a:spcBef>
                <a:spcPts val="1000"/>
              </a:spcBef>
              <a:spcAft>
                <a:spcPts val="0"/>
              </a:spcAft>
              <a:buClr>
                <a:schemeClr val="lt1"/>
              </a:buClr>
              <a:buSzPts val="2500"/>
              <a:buNone/>
            </a:pPr>
            <a:r>
              <a:rPr lang="fr-FR" sz="1200"/>
              <a:t>       Les enfants se mettent par deux. Ils choisissent une carte de force avec un exemple concret qui correspond à leur camarade de classe.</a:t>
            </a:r>
            <a:endParaRPr sz="1200"/>
          </a:p>
          <a:p>
            <a:pPr indent="-228600" lvl="0" marL="228600" rtl="0" algn="just">
              <a:lnSpc>
                <a:spcPct val="100000"/>
              </a:lnSpc>
              <a:spcBef>
                <a:spcPts val="1000"/>
              </a:spcBef>
              <a:spcAft>
                <a:spcPts val="0"/>
              </a:spcAft>
              <a:buClr>
                <a:schemeClr val="lt1"/>
              </a:buClr>
              <a:buSzPts val="2500"/>
              <a:buNone/>
            </a:pPr>
            <a:r>
              <a:rPr lang="fr-FR" sz="1200"/>
              <a:t>-&gt; 3ème utilisation</a:t>
            </a:r>
            <a:endParaRPr sz="1200"/>
          </a:p>
          <a:p>
            <a:pPr indent="-228600" lvl="0" marL="228600" rtl="0" algn="just">
              <a:lnSpc>
                <a:spcPct val="100000"/>
              </a:lnSpc>
              <a:spcBef>
                <a:spcPts val="1000"/>
              </a:spcBef>
              <a:spcAft>
                <a:spcPts val="0"/>
              </a:spcAft>
              <a:buClr>
                <a:schemeClr val="lt1"/>
              </a:buClr>
              <a:buSzPts val="2500"/>
              <a:buNone/>
            </a:pPr>
            <a:r>
              <a:rPr lang="fr-FR" sz="1200"/>
              <a:t>       Les enfants écrivent sur un post-it la force qu'ils ont reçue et peuvent, s'ils le souhaitent, la coller au tableau ou sur le poster. L'ensemble des post-it formera l'arbre des forces de la classe (poster Arbre des forces disponible sur le site du Crips).</a:t>
            </a:r>
            <a:endParaRPr sz="1200"/>
          </a:p>
          <a:p>
            <a:pPr indent="-228600" lvl="0" marL="228600" rtl="0" algn="just">
              <a:lnSpc>
                <a:spcPct val="100000"/>
              </a:lnSpc>
              <a:spcBef>
                <a:spcPts val="1000"/>
              </a:spcBef>
              <a:spcAft>
                <a:spcPts val="0"/>
              </a:spcAft>
              <a:buClr>
                <a:schemeClr val="lt1"/>
              </a:buClr>
              <a:buSzPts val="2500"/>
              <a:buNone/>
            </a:pPr>
            <a:r>
              <a:rPr lang="fr-FR" sz="1200"/>
              <a:t>       Après les exercices, il est important de faire un débriefing avec le groupe.</a:t>
            </a:r>
            <a:endParaRPr sz="1200"/>
          </a:p>
          <a:p>
            <a:pPr indent="-228600" lvl="0" marL="228600" rtl="0" algn="just">
              <a:lnSpc>
                <a:spcPct val="100000"/>
              </a:lnSpc>
              <a:spcBef>
                <a:spcPts val="1000"/>
              </a:spcBef>
              <a:spcAft>
                <a:spcPts val="0"/>
              </a:spcAft>
              <a:buClr>
                <a:schemeClr val="lt1"/>
              </a:buClr>
              <a:buSzPts val="2500"/>
              <a:buNone/>
            </a:pPr>
            <a:r>
              <a:rPr lang="fr-FR" sz="1200"/>
              <a:t>       Questions pour aider à identifier leurs points forts - Télécharger le jeu de cartes </a:t>
            </a:r>
            <a:r>
              <a:rPr lang="fr-FR" sz="1200" u="sng">
                <a:solidFill>
                  <a:schemeClr val="hlink"/>
                </a:solidFill>
                <a:hlinkClick r:id="rId3"/>
              </a:rPr>
              <a:t>: https://www.lecrips-idf.net/sites/default/files/2022-04/Feel_good_cartes_A4.pdf</a:t>
            </a:r>
            <a:endParaRPr sz="1200"/>
          </a:p>
        </p:txBody>
      </p:sp>
      <p:sp>
        <p:nvSpPr>
          <p:cNvPr id="254" name="Google Shape;254;p9"/>
          <p:cNvSpPr txBox="1"/>
          <p:nvPr>
            <p:ph idx="3" type="body"/>
          </p:nvPr>
        </p:nvSpPr>
        <p:spPr>
          <a:xfrm>
            <a:off x="328250" y="597400"/>
            <a:ext cx="4958400" cy="992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Activité 1 : Jeu des 24 forces de caractère</a:t>
            </a:r>
            <a:endParaRPr sz="2400"/>
          </a:p>
        </p:txBody>
      </p:sp>
      <p:pic>
        <p:nvPicPr>
          <p:cNvPr descr="C:\Users\mamendisco\Desktop\24 forces.png" id="255" name="Google Shape;255;p9"/>
          <p:cNvPicPr preferRelativeResize="0"/>
          <p:nvPr/>
        </p:nvPicPr>
        <p:blipFill rotWithShape="1">
          <a:blip r:embed="rId4">
            <a:alphaModFix/>
          </a:blip>
          <a:srcRect b="0" l="0" r="0" t="0"/>
          <a:stretch/>
        </p:blipFill>
        <p:spPr>
          <a:xfrm>
            <a:off x="6929081" y="211883"/>
            <a:ext cx="4883474" cy="645454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2022-05-09T10:29:33Z</dcterms:created>
  <dc:creator>Gillian Keane</dc:creator>
</cp:coreProperties>
</file>