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0O6q3LVipoM936V7r4r2d3blS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5"/>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5"/>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5"/>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5"/>
          <p:cNvSpPr/>
          <p:nvPr>
            <p:ph idx="4" type="pic"/>
          </p:nvPr>
        </p:nvSpPr>
        <p:spPr>
          <a:xfrm>
            <a:off x="5718875" y="423474"/>
            <a:ext cx="5982506" cy="4551482"/>
          </a:xfrm>
          <a:prstGeom prst="rect">
            <a:avLst/>
          </a:prstGeom>
          <a:solidFill>
            <a:srgbClr val="F2F2F2"/>
          </a:solidFill>
          <a:ln>
            <a:noFill/>
          </a:ln>
        </p:spPr>
      </p:sp>
      <p:pic>
        <p:nvPicPr>
          <p:cNvPr id="21" name="Google Shape;21;p15"/>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6" name="Shape 126"/>
        <p:cNvGrpSpPr/>
        <p:nvPr/>
      </p:nvGrpSpPr>
      <p:grpSpPr>
        <a:xfrm>
          <a:off x="0" y="0"/>
          <a:ext cx="0" cy="0"/>
          <a:chOff x="0" y="0"/>
          <a:chExt cx="0" cy="0"/>
        </a:xfrm>
      </p:grpSpPr>
      <p:sp>
        <p:nvSpPr>
          <p:cNvPr id="127" name="Google Shape;127;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8" name="Shape 128"/>
        <p:cNvGrpSpPr/>
        <p:nvPr/>
      </p:nvGrpSpPr>
      <p:grpSpPr>
        <a:xfrm>
          <a:off x="0" y="0"/>
          <a:ext cx="0" cy="0"/>
          <a:chOff x="0" y="0"/>
          <a:chExt cx="0" cy="0"/>
        </a:xfrm>
      </p:grpSpPr>
      <p:sp>
        <p:nvSpPr>
          <p:cNvPr id="129" name="Google Shape;129;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0" name="Google Shape;140;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3" name="Google Shape;143;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4" name="Shape 144"/>
        <p:cNvGrpSpPr/>
        <p:nvPr/>
      </p:nvGrpSpPr>
      <p:grpSpPr>
        <a:xfrm>
          <a:off x="0" y="0"/>
          <a:ext cx="0" cy="0"/>
          <a:chOff x="0" y="0"/>
          <a:chExt cx="0" cy="0"/>
        </a:xfrm>
      </p:grpSpPr>
      <p:sp>
        <p:nvSpPr>
          <p:cNvPr id="145" name="Google Shape;145;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7" name="Google Shape;147;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8" name="Google Shape;148;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9" name="Shape 149"/>
        <p:cNvGrpSpPr/>
        <p:nvPr/>
      </p:nvGrpSpPr>
      <p:grpSpPr>
        <a:xfrm>
          <a:off x="0" y="0"/>
          <a:ext cx="0" cy="0"/>
          <a:chOff x="0" y="0"/>
          <a:chExt cx="0" cy="0"/>
        </a:xfrm>
      </p:grpSpPr>
      <p:sp>
        <p:nvSpPr>
          <p:cNvPr id="150" name="Google Shape;150;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27"/>
          <p:cNvSpPr/>
          <p:nvPr>
            <p:ph idx="2" type="pic"/>
          </p:nvPr>
        </p:nvSpPr>
        <p:spPr>
          <a:xfrm>
            <a:off x="0" y="0"/>
            <a:ext cx="12192000" cy="6858000"/>
          </a:xfrm>
          <a:prstGeom prst="rect">
            <a:avLst/>
          </a:prstGeom>
          <a:solidFill>
            <a:srgbClr val="F2F2F2"/>
          </a:solidFill>
          <a:ln>
            <a:noFill/>
          </a:ln>
        </p:spPr>
      </p:sp>
      <p:pic>
        <p:nvPicPr>
          <p:cNvPr id="152" name="Google Shape;152;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3" name="Google Shape;153;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4" name="Shape 154"/>
        <p:cNvGrpSpPr/>
        <p:nvPr/>
      </p:nvGrpSpPr>
      <p:grpSpPr>
        <a:xfrm>
          <a:off x="0" y="0"/>
          <a:ext cx="0" cy="0"/>
          <a:chOff x="0" y="0"/>
          <a:chExt cx="0" cy="0"/>
        </a:xfrm>
      </p:grpSpPr>
      <p:sp>
        <p:nvSpPr>
          <p:cNvPr id="155" name="Google Shape;155;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8" name="Shape 158"/>
        <p:cNvGrpSpPr/>
        <p:nvPr/>
      </p:nvGrpSpPr>
      <p:grpSpPr>
        <a:xfrm>
          <a:off x="0" y="0"/>
          <a:ext cx="0" cy="0"/>
          <a:chOff x="0" y="0"/>
          <a:chExt cx="0" cy="0"/>
        </a:xfrm>
      </p:grpSpPr>
      <p:sp>
        <p:nvSpPr>
          <p:cNvPr id="159" name="Google Shape;159;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4" name="Google Shape;164;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5" name="Shape 165"/>
        <p:cNvGrpSpPr/>
        <p:nvPr/>
      </p:nvGrpSpPr>
      <p:grpSpPr>
        <a:xfrm>
          <a:off x="0" y="0"/>
          <a:ext cx="0" cy="0"/>
          <a:chOff x="0" y="0"/>
          <a:chExt cx="0" cy="0"/>
        </a:xfrm>
      </p:grpSpPr>
      <p:sp>
        <p:nvSpPr>
          <p:cNvPr id="166" name="Google Shape;166;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69" name="Google Shape;169;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0" name="Google Shape;170;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3" name="Shape 23"/>
        <p:cNvGrpSpPr/>
        <p:nvPr/>
      </p:nvGrpSpPr>
      <p:grpSpPr>
        <a:xfrm>
          <a:off x="0" y="0"/>
          <a:ext cx="0" cy="0"/>
          <a:chOff x="0" y="0"/>
          <a:chExt cx="0" cy="0"/>
        </a:xfrm>
      </p:grpSpPr>
      <p:sp>
        <p:nvSpPr>
          <p:cNvPr id="24" name="Google Shape;24;p16"/>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16"/>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6"/>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6"/>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6"/>
          <p:cNvSpPr/>
          <p:nvPr>
            <p:ph idx="4" type="pic"/>
          </p:nvPr>
        </p:nvSpPr>
        <p:spPr>
          <a:xfrm>
            <a:off x="-126342" y="0"/>
            <a:ext cx="3669321" cy="6858000"/>
          </a:xfrm>
          <a:prstGeom prst="rect">
            <a:avLst/>
          </a:prstGeom>
          <a:solidFill>
            <a:srgbClr val="D8D8D8"/>
          </a:solidFill>
          <a:ln>
            <a:noFill/>
          </a:ln>
        </p:spPr>
      </p:sp>
      <p:sp>
        <p:nvSpPr>
          <p:cNvPr id="29" name="Google Shape;29;p16"/>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6"/>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6"/>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6"/>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5" name="Google Shape;35;p16"/>
          <p:cNvGrpSpPr/>
          <p:nvPr/>
        </p:nvGrpSpPr>
        <p:grpSpPr>
          <a:xfrm>
            <a:off x="4054159" y="721803"/>
            <a:ext cx="7578908" cy="5461417"/>
            <a:chOff x="4054159" y="721803"/>
            <a:chExt cx="7578908" cy="5461417"/>
          </a:xfrm>
        </p:grpSpPr>
        <p:grpSp>
          <p:nvGrpSpPr>
            <p:cNvPr id="36" name="Google Shape;36;p16"/>
            <p:cNvGrpSpPr/>
            <p:nvPr/>
          </p:nvGrpSpPr>
          <p:grpSpPr>
            <a:xfrm>
              <a:off x="4054161" y="721803"/>
              <a:ext cx="7547911" cy="1674487"/>
              <a:chOff x="4061909" y="1565906"/>
              <a:chExt cx="7547911" cy="1882781"/>
            </a:xfrm>
          </p:grpSpPr>
          <p:cxnSp>
            <p:nvCxnSpPr>
              <p:cNvPr id="37" name="Google Shape;37;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8" name="Google Shape;38;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9" name="Google Shape;39;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0" name="Google Shape;40;p16"/>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6"/>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2" name="Google Shape;42;p16"/>
            <p:cNvGrpSpPr/>
            <p:nvPr/>
          </p:nvGrpSpPr>
          <p:grpSpPr>
            <a:xfrm>
              <a:off x="4054160" y="2644936"/>
              <a:ext cx="7547911" cy="1674487"/>
              <a:chOff x="4061909" y="1565906"/>
              <a:chExt cx="7547911" cy="1882781"/>
            </a:xfrm>
          </p:grpSpPr>
          <p:cxnSp>
            <p:nvCxnSpPr>
              <p:cNvPr id="43" name="Google Shape;43;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4" name="Google Shape;44;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5" name="Google Shape;45;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6" name="Google Shape;46;p16"/>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6"/>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8" name="Google Shape;48;p16"/>
            <p:cNvGrpSpPr/>
            <p:nvPr/>
          </p:nvGrpSpPr>
          <p:grpSpPr>
            <a:xfrm>
              <a:off x="4069658" y="4508733"/>
              <a:ext cx="7547911" cy="1674487"/>
              <a:chOff x="4061909" y="1565906"/>
              <a:chExt cx="7547911" cy="1882781"/>
            </a:xfrm>
          </p:grpSpPr>
          <p:cxnSp>
            <p:nvCxnSpPr>
              <p:cNvPr id="49" name="Google Shape;49;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0" name="Google Shape;50;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1" name="Google Shape;51;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2" name="Google Shape;52;p16"/>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4" name="Shape 54"/>
        <p:cNvGrpSpPr/>
        <p:nvPr/>
      </p:nvGrpSpPr>
      <p:grpSpPr>
        <a:xfrm>
          <a:off x="0" y="0"/>
          <a:ext cx="0" cy="0"/>
          <a:chOff x="0" y="0"/>
          <a:chExt cx="0" cy="0"/>
        </a:xfrm>
      </p:grpSpPr>
      <p:sp>
        <p:nvSpPr>
          <p:cNvPr id="55" name="Google Shape;55;p17"/>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7"/>
          <p:cNvSpPr/>
          <p:nvPr>
            <p:ph idx="2" type="pic"/>
          </p:nvPr>
        </p:nvSpPr>
        <p:spPr>
          <a:xfrm>
            <a:off x="5888002" y="439730"/>
            <a:ext cx="5660531" cy="6045736"/>
          </a:xfrm>
          <a:prstGeom prst="rect">
            <a:avLst/>
          </a:prstGeom>
          <a:solidFill>
            <a:srgbClr val="F2F2F2"/>
          </a:solidFill>
          <a:ln>
            <a:noFill/>
          </a:ln>
        </p:spPr>
      </p:sp>
      <p:pic>
        <p:nvPicPr>
          <p:cNvPr id="57" name="Google Shape;57;p17"/>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58" name="Google Shape;58;p17"/>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0" name="Shape 60"/>
        <p:cNvGrpSpPr/>
        <p:nvPr/>
      </p:nvGrpSpPr>
      <p:grpSpPr>
        <a:xfrm>
          <a:off x="0" y="0"/>
          <a:ext cx="0" cy="0"/>
          <a:chOff x="0" y="0"/>
          <a:chExt cx="0" cy="0"/>
        </a:xfrm>
      </p:grpSpPr>
      <p:sp>
        <p:nvSpPr>
          <p:cNvPr id="61" name="Google Shape;61;p18"/>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18"/>
          <p:cNvSpPr/>
          <p:nvPr>
            <p:ph idx="2" type="pic"/>
          </p:nvPr>
        </p:nvSpPr>
        <p:spPr>
          <a:xfrm>
            <a:off x="435469" y="406132"/>
            <a:ext cx="5660531" cy="6045736"/>
          </a:xfrm>
          <a:prstGeom prst="rect">
            <a:avLst/>
          </a:prstGeom>
          <a:solidFill>
            <a:srgbClr val="F2F2F2"/>
          </a:solidFill>
          <a:ln>
            <a:noFill/>
          </a:ln>
        </p:spPr>
      </p:sp>
      <p:pic>
        <p:nvPicPr>
          <p:cNvPr id="63" name="Google Shape;63;p18"/>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4" name="Google Shape;64;p18"/>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6" name="Shape 66"/>
        <p:cNvGrpSpPr/>
        <p:nvPr/>
      </p:nvGrpSpPr>
      <p:grpSpPr>
        <a:xfrm>
          <a:off x="0" y="0"/>
          <a:ext cx="0" cy="0"/>
          <a:chOff x="0" y="0"/>
          <a:chExt cx="0" cy="0"/>
        </a:xfrm>
      </p:grpSpPr>
      <p:sp>
        <p:nvSpPr>
          <p:cNvPr id="67" name="Google Shape;67;p19"/>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19"/>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9"/>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 name="Google Shape;70;p19"/>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71" name="Google Shape;71;p19"/>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72" name="Google Shape;72;p19"/>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3" name="Shape 73"/>
        <p:cNvGrpSpPr/>
        <p:nvPr/>
      </p:nvGrpSpPr>
      <p:grpSpPr>
        <a:xfrm>
          <a:off x="0" y="0"/>
          <a:ext cx="0" cy="0"/>
          <a:chOff x="0" y="0"/>
          <a:chExt cx="0" cy="0"/>
        </a:xfrm>
      </p:grpSpPr>
      <p:sp>
        <p:nvSpPr>
          <p:cNvPr id="74" name="Google Shape;74;p20"/>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20"/>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20"/>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0"/>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0"/>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 name="Google Shape;80;p20"/>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1" name="Google Shape;81;p20"/>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0"/>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0"/>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0"/>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20"/>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6" name="Google Shape;86;p20"/>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0"/>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20"/>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0"/>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 name="Google Shape;90;p20"/>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1" name="Google Shape;91;p20"/>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0"/>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20"/>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4" name="Google Shape;94;p20"/>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0"/>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6" name="Google Shape;96;p20"/>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7" name="Google Shape;97;p20"/>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0"/>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1" name="Shape 101"/>
        <p:cNvGrpSpPr/>
        <p:nvPr/>
      </p:nvGrpSpPr>
      <p:grpSpPr>
        <a:xfrm>
          <a:off x="0" y="0"/>
          <a:ext cx="0" cy="0"/>
          <a:chOff x="0" y="0"/>
          <a:chExt cx="0" cy="0"/>
        </a:xfrm>
      </p:grpSpPr>
      <p:sp>
        <p:nvSpPr>
          <p:cNvPr id="102" name="Google Shape;102;p21"/>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4" name="Google Shape;104;p21"/>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5" name="Google Shape;105;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8" name="Shape 108"/>
        <p:cNvGrpSpPr/>
        <p:nvPr/>
      </p:nvGrpSpPr>
      <p:grpSpPr>
        <a:xfrm>
          <a:off x="0" y="0"/>
          <a:ext cx="0" cy="0"/>
          <a:chOff x="0" y="0"/>
          <a:chExt cx="0" cy="0"/>
        </a:xfrm>
      </p:grpSpPr>
      <p:sp>
        <p:nvSpPr>
          <p:cNvPr id="109" name="Google Shape;109;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0" name="Google Shape;110;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1" name="Google Shape;111;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4" name="Google Shape;114;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5" name="Google Shape;115;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6" name="Google Shape;116;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7" name="Shape 117"/>
        <p:cNvGrpSpPr/>
        <p:nvPr/>
      </p:nvGrpSpPr>
      <p:grpSpPr>
        <a:xfrm>
          <a:off x="0" y="0"/>
          <a:ext cx="0" cy="0"/>
          <a:chOff x="0" y="0"/>
          <a:chExt cx="0" cy="0"/>
        </a:xfrm>
      </p:grpSpPr>
      <p:sp>
        <p:nvSpPr>
          <p:cNvPr id="118" name="Google Shape;118;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0" name="Google Shape;120;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1" name="Google Shape;121;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2" name="Google Shape;122;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3" name="Google Shape;123;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4" name="Google Shape;124;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5" name="Google Shape;125;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11" name="Google Shape;11;p14"/>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0"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6.xml"/><Relationship Id="rId5" Type="http://schemas.openxmlformats.org/officeDocument/2006/relationships/slide" Target="/ppt/slides/slide8.xml"/><Relationship Id="rId6" Type="http://schemas.openxmlformats.org/officeDocument/2006/relationships/slide" Target="/ppt/slides/slide12.xml"/><Relationship Id="rId7" Type="http://schemas.openxmlformats.org/officeDocument/2006/relationships/slide" Target="/ppt/slides/slide10.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ph idx="1" type="body"/>
          </p:nvPr>
        </p:nvSpPr>
        <p:spPr>
          <a:xfrm>
            <a:off x="275425" y="4436676"/>
            <a:ext cx="5394000" cy="11748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Module 5 - Cuisiner et raconter</a:t>
            </a:r>
            <a:endParaRPr b="1" sz="2400"/>
          </a:p>
        </p:txBody>
      </p:sp>
      <p:sp>
        <p:nvSpPr>
          <p:cNvPr id="177" name="Google Shape;177;p1"/>
          <p:cNvSpPr txBox="1"/>
          <p:nvPr>
            <p:ph idx="2" type="body"/>
          </p:nvPr>
        </p:nvSpPr>
        <p:spPr>
          <a:xfrm>
            <a:off x="198300" y="3069702"/>
            <a:ext cx="4878300" cy="7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Cursus de formation : Survivre au numérique </a:t>
            </a:r>
            <a:endParaRPr sz="2400"/>
          </a:p>
        </p:txBody>
      </p:sp>
      <p:sp>
        <p:nvSpPr>
          <p:cNvPr id="178" name="Google Shape;178;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2400"/>
              <a:buNone/>
            </a:pPr>
            <a:r>
              <a:rPr b="1" lang="fr-FR" sz="2400"/>
              <a:t>www.survivingdigital.eu</a:t>
            </a:r>
            <a:endParaRPr sz="2400"/>
          </a:p>
        </p:txBody>
      </p:sp>
      <p:sp>
        <p:nvSpPr>
          <p:cNvPr id="179" name="Google Shape;179;p1"/>
          <p:cNvSpPr/>
          <p:nvPr>
            <p:ph idx="4" type="pic"/>
          </p:nvPr>
        </p:nvSpPr>
        <p:spPr>
          <a:xfrm>
            <a:off x="5718875" y="423474"/>
            <a:ext cx="5982506" cy="4551482"/>
          </a:xfrm>
          <a:prstGeom prst="rect">
            <a:avLst/>
          </a:prstGeom>
          <a:solidFill>
            <a:srgbClr val="F2F2F2"/>
          </a:solidFill>
          <a:ln>
            <a:noFill/>
          </a:ln>
        </p:spPr>
      </p:sp>
      <p:pic>
        <p:nvPicPr>
          <p:cNvPr descr="Une image contenant personne, habits, intérieur, meubles&#10;&#10;Description générée automatiquement" id="180" name="Google Shape;180;p1"/>
          <p:cNvPicPr preferRelativeResize="0"/>
          <p:nvPr/>
        </p:nvPicPr>
        <p:blipFill rotWithShape="1">
          <a:blip r:embed="rId3">
            <a:alphaModFix/>
          </a:blip>
          <a:srcRect b="0" l="0" r="0" t="0"/>
          <a:stretch/>
        </p:blipFill>
        <p:spPr>
          <a:xfrm>
            <a:off x="5702762" y="326571"/>
            <a:ext cx="6014732" cy="4735286"/>
          </a:xfrm>
          <a:prstGeom prst="rect">
            <a:avLst/>
          </a:prstGeom>
          <a:noFill/>
          <a:ln>
            <a:noFill/>
          </a:ln>
        </p:spPr>
      </p:pic>
      <p:pic>
        <p:nvPicPr>
          <p:cNvPr descr="Downloads - Creative Commons" id="181" name="Google Shape;181;p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
        <p:nvSpPr>
          <p:cNvPr id="182" name="Google Shape;182;p1"/>
          <p:cNvSpPr txBox="1"/>
          <p:nvPr/>
        </p:nvSpPr>
        <p:spPr>
          <a:xfrm>
            <a:off x="3331029" y="5907768"/>
            <a:ext cx="3548743"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fr-FR"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0"/>
          <p:cNvPicPr preferRelativeResize="0"/>
          <p:nvPr/>
        </p:nvPicPr>
        <p:blipFill rotWithShape="1">
          <a:blip r:embed="rId3">
            <a:alphaModFix/>
          </a:blip>
          <a:srcRect b="-1" l="36587" r="1150" t="0"/>
          <a:stretch/>
        </p:blipFill>
        <p:spPr>
          <a:xfrm>
            <a:off x="5888002" y="439730"/>
            <a:ext cx="5660531" cy="6045736"/>
          </a:xfrm>
          <a:prstGeom prst="rect">
            <a:avLst/>
          </a:prstGeom>
          <a:solidFill>
            <a:srgbClr val="FFFFFF"/>
          </a:solidFill>
          <a:ln>
            <a:noFill/>
          </a:ln>
        </p:spPr>
      </p:pic>
      <p:sp>
        <p:nvSpPr>
          <p:cNvPr id="257" name="Google Shape;257;p10"/>
          <p:cNvSpPr txBox="1"/>
          <p:nvPr>
            <p:ph idx="1" type="body"/>
          </p:nvPr>
        </p:nvSpPr>
        <p:spPr>
          <a:xfrm>
            <a:off x="72775" y="1911825"/>
            <a:ext cx="5660400" cy="4348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    </a:t>
            </a:r>
            <a:r>
              <a:rPr b="1" lang="fr-FR">
                <a:solidFill>
                  <a:srgbClr val="00B6E6"/>
                </a:solidFill>
              </a:rPr>
              <a:t>Groupe cible : Enfants à partir de 4 ans</a:t>
            </a:r>
            <a:endParaRPr b="1">
              <a:solidFill>
                <a:srgbClr val="00B6E6"/>
              </a:solidFill>
            </a:endParaRPr>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1800"/>
              <a:buNone/>
            </a:pPr>
            <a:r>
              <a:rPr lang="fr-FR" sz="1200"/>
              <a:t>   Dans une école multiculturelle, des élèves d'origines diverses ont collaboré à la création d'un livre de cuisine présentant des recettes de leurs cultures respectives. </a:t>
            </a:r>
            <a:endParaRPr sz="1200"/>
          </a:p>
          <a:p>
            <a:pPr indent="-228600" lvl="0" marL="228600" rtl="0" algn="just">
              <a:lnSpc>
                <a:spcPct val="100000"/>
              </a:lnSpc>
              <a:spcBef>
                <a:spcPts val="1000"/>
              </a:spcBef>
              <a:spcAft>
                <a:spcPts val="0"/>
              </a:spcAft>
              <a:buClr>
                <a:schemeClr val="lt1"/>
              </a:buClr>
              <a:buSzPts val="1800"/>
              <a:buNone/>
            </a:pPr>
            <a:r>
              <a:rPr lang="fr-FR" sz="1200"/>
              <a:t>      Le projet vise à promouvoir les échanges culturels, le développement des langues et l'engagement communautaire. Les élèves ont travaillé ensemble pour collecter des recettes, rédiger des descriptions en plusieurs langues et concevoir le livre de cuisine. Le projet ne se contente pas de célébrer la diversité, il offre également aux élèves une plateforme pour partager leur patrimoine culinaire et développer leurs compétences linguistiques et de communication.</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58" name="Google Shape;258;p10"/>
          <p:cNvSpPr txBox="1"/>
          <p:nvPr>
            <p:ph idx="3" type="body"/>
          </p:nvPr>
        </p:nvSpPr>
        <p:spPr>
          <a:xfrm>
            <a:off x="323475" y="597400"/>
            <a:ext cx="49581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Activité 1 : Le goût de la maison</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txBox="1"/>
          <p:nvPr>
            <p:ph idx="1" type="body"/>
          </p:nvPr>
        </p:nvSpPr>
        <p:spPr>
          <a:xfrm>
            <a:off x="231975" y="1322825"/>
            <a:ext cx="5350500" cy="4377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4BAA2"/>
              </a:buClr>
              <a:buSzPts val="2400"/>
              <a:buNone/>
            </a:pPr>
            <a:r>
              <a:rPr b="1" lang="fr-FR" sz="1800">
                <a:solidFill>
                  <a:srgbClr val="24BAA2"/>
                </a:solidFill>
              </a:rPr>
              <a:t>    </a:t>
            </a:r>
            <a:r>
              <a:rPr b="1" lang="fr-FR">
                <a:solidFill>
                  <a:srgbClr val="00B6E6"/>
                </a:solidFill>
              </a:rPr>
              <a:t>Groupe cible : à partir de 6 ans</a:t>
            </a:r>
            <a:endParaRPr b="1">
              <a:solidFill>
                <a:srgbClr val="00B6E6"/>
              </a:solidFill>
            </a:endParaRPr>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 programme "Chef d'un jour" s'associe à des restaurants locaux et à des instituts culinaires pour offrir aux élèves défavorisés une chance de découvrir le monde de la cuisine professionnelle. </a:t>
            </a:r>
            <a:endParaRPr sz="1200">
              <a:latin typeface="Calibri"/>
              <a:ea typeface="Calibri"/>
              <a:cs typeface="Calibri"/>
              <a:sym typeface="Calibri"/>
            </a:endParaRPr>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Les élèves passent une journée à observer les chefs, à se familiariser avec le fonctionnement de la cuisine et à participer à la préparation des repas. </a:t>
            </a:r>
            <a:endParaRPr sz="1200">
              <a:latin typeface="Calibri"/>
              <a:ea typeface="Calibri"/>
              <a:cs typeface="Calibri"/>
              <a:sym typeface="Calibri"/>
            </a:endParaRPr>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a:t>
            </a:r>
            <a:r>
              <a:rPr lang="fr-FR" sz="1200"/>
              <a:t> </a:t>
            </a:r>
            <a:r>
              <a:rPr lang="fr-FR" sz="1200">
                <a:latin typeface="Calibri"/>
                <a:ea typeface="Calibri"/>
                <a:cs typeface="Calibri"/>
                <a:sym typeface="Calibri"/>
              </a:rPr>
              <a:t>Le programme vise à inspirer les élèves, à stimuler leur passion pour la cuisine et à leur faire découvrir les possibilités de carrière dans l'industrie culinaire. En s'immergeant dans un environnement culinaire réel, les étudiants ont développé des compétences en matière de travail d'équipe, de gestion du temps et de techniques culinaires.</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64" name="Google Shape;264;p11"/>
          <p:cNvSpPr txBox="1"/>
          <p:nvPr>
            <p:ph idx="3" type="body"/>
          </p:nvPr>
        </p:nvSpPr>
        <p:spPr>
          <a:xfrm>
            <a:off x="602075" y="330506"/>
            <a:ext cx="5481900" cy="8005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Activité 2 : Journée du chef </a:t>
            </a:r>
            <a:endParaRPr sz="2400"/>
          </a:p>
        </p:txBody>
      </p:sp>
      <p:pic>
        <p:nvPicPr>
          <p:cNvPr descr="Une image contenant personne, habits, intérieur, Transformation alimentaire&#10;&#10;Description générée automatiquement" id="265" name="Google Shape;265;p11"/>
          <p:cNvPicPr preferRelativeResize="0"/>
          <p:nvPr/>
        </p:nvPicPr>
        <p:blipFill rotWithShape="1">
          <a:blip r:embed="rId3">
            <a:alphaModFix/>
          </a:blip>
          <a:srcRect b="0" l="0" r="0" t="0"/>
          <a:stretch/>
        </p:blipFill>
        <p:spPr>
          <a:xfrm>
            <a:off x="5873481" y="1322827"/>
            <a:ext cx="6318519" cy="4212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2"/>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Conseils et astuces pour les professionnels</a:t>
            </a:r>
            <a:endParaRPr sz="2400"/>
          </a:p>
        </p:txBody>
      </p:sp>
      <p:sp>
        <p:nvSpPr>
          <p:cNvPr id="271" name="Google Shape;271;p12"/>
          <p:cNvSpPr txBox="1"/>
          <p:nvPr>
            <p:ph idx="2" type="body"/>
          </p:nvPr>
        </p:nvSpPr>
        <p:spPr>
          <a:xfrm>
            <a:off x="3669200" y="1466419"/>
            <a:ext cx="7117619" cy="71381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400"/>
              <a:buNone/>
            </a:pPr>
            <a:r>
              <a:rPr b="1" lang="fr-FR" sz="1200">
                <a:latin typeface="Calibri"/>
                <a:ea typeface="Calibri"/>
                <a:cs typeface="Calibri"/>
                <a:sym typeface="Calibri"/>
              </a:rPr>
              <a:t>Des instructions claires et visuelles</a:t>
            </a:r>
            <a:endParaRPr b="1" sz="1200">
              <a:latin typeface="Calibri"/>
              <a:ea typeface="Calibri"/>
              <a:cs typeface="Calibri"/>
              <a:sym typeface="Calibri"/>
            </a:endParaRPr>
          </a:p>
        </p:txBody>
      </p:sp>
      <p:sp>
        <p:nvSpPr>
          <p:cNvPr id="272" name="Google Shape;272;p12"/>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73" name="Google Shape;273;p12"/>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4" name="Google Shape;274;p12"/>
          <p:cNvSpPr txBox="1"/>
          <p:nvPr/>
        </p:nvSpPr>
        <p:spPr>
          <a:xfrm>
            <a:off x="3585475" y="2435600"/>
            <a:ext cx="7347300" cy="71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Créer une banque de ressources culturelles contenant des informations sur les cuisines, </a:t>
            </a:r>
            <a:endParaRPr b="1" i="0" sz="1200" u="none" cap="none" strike="noStrike">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les recettes traditionnelles et les pratiques culinaires de différents pays.</a:t>
            </a:r>
            <a:endParaRPr b="1" i="0" sz="1200" u="none" cap="none" strike="noStrike">
              <a:solidFill>
                <a:schemeClr val="lt1"/>
              </a:solidFill>
              <a:latin typeface="Calibri"/>
              <a:ea typeface="Calibri"/>
              <a:cs typeface="Calibri"/>
              <a:sym typeface="Calibri"/>
            </a:endParaRPr>
          </a:p>
        </p:txBody>
      </p:sp>
      <p:sp>
        <p:nvSpPr>
          <p:cNvPr id="275" name="Google Shape;275;p12"/>
          <p:cNvSpPr txBox="1"/>
          <p:nvPr/>
        </p:nvSpPr>
        <p:spPr>
          <a:xfrm>
            <a:off x="3585487" y="3418317"/>
            <a:ext cx="7117500" cy="71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Adaptation et inclusion : tenir compte des restrictions alimentaires et des préférences culturelles </a:t>
            </a:r>
            <a:endParaRPr b="1" i="0" sz="1200" u="none" cap="none" strike="noStrike">
              <a:solidFill>
                <a:schemeClr val="lt1"/>
              </a:solidFill>
              <a:latin typeface="Calibri"/>
              <a:ea typeface="Calibri"/>
              <a:cs typeface="Calibri"/>
              <a:sym typeface="Calibri"/>
            </a:endParaRPr>
          </a:p>
        </p:txBody>
      </p:sp>
      <p:sp>
        <p:nvSpPr>
          <p:cNvPr id="276" name="Google Shape;276;p12"/>
          <p:cNvSpPr txBox="1"/>
          <p:nvPr/>
        </p:nvSpPr>
        <p:spPr>
          <a:xfrm>
            <a:off x="3650727" y="4401025"/>
            <a:ext cx="6823152" cy="7138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Communication avec les familles dès le début afin qu'elles ne soient pas surprises</a:t>
            </a:r>
            <a:endParaRPr b="1" i="0" sz="1200" u="none" cap="none" strike="noStrike">
              <a:solidFill>
                <a:schemeClr val="lt1"/>
              </a:solidFill>
              <a:latin typeface="Calibri"/>
              <a:ea typeface="Calibri"/>
              <a:cs typeface="Calibri"/>
              <a:sym typeface="Calibri"/>
            </a:endParaRPr>
          </a:p>
        </p:txBody>
      </p:sp>
      <p:sp>
        <p:nvSpPr>
          <p:cNvPr id="277" name="Google Shape;277;p12"/>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9" name="Google Shape;279;p12"/>
          <p:cNvSpPr txBox="1"/>
          <p:nvPr/>
        </p:nvSpPr>
        <p:spPr>
          <a:xfrm>
            <a:off x="3815120" y="5512883"/>
            <a:ext cx="7117500" cy="7138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Gestion du temps : Planifier les activités de l'atelier et y consacrer suffisamment de temps </a:t>
            </a:r>
            <a:endParaRPr b="1" i="0" sz="1200" u="none" cap="none" strike="noStrike">
              <a:solidFill>
                <a:schemeClr val="lt1"/>
              </a:solidFill>
              <a:latin typeface="Calibri"/>
              <a:ea typeface="Calibri"/>
              <a:cs typeface="Calibri"/>
              <a:sym typeface="Calibri"/>
            </a:endParaRPr>
          </a:p>
        </p:txBody>
      </p:sp>
      <p:sp>
        <p:nvSpPr>
          <p:cNvPr id="280" name="Google Shape;280;p12"/>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txBox="1"/>
          <p:nvPr>
            <p:ph idx="1" type="body"/>
          </p:nvPr>
        </p:nvSpPr>
        <p:spPr>
          <a:xfrm>
            <a:off x="302050" y="3848100"/>
            <a:ext cx="5708100" cy="18948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fr-FR"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sz="1200"/>
          </a:p>
        </p:txBody>
      </p:sp>
      <p:sp>
        <p:nvSpPr>
          <p:cNvPr id="287" name="Google Shape;287;p13"/>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 du module</a:t>
            </a:r>
            <a:endParaRPr sz="2400"/>
          </a:p>
        </p:txBody>
      </p:sp>
      <p:sp>
        <p:nvSpPr>
          <p:cNvPr id="288" name="Google Shape;288;p1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sz="2400"/>
          </a:p>
        </p:txBody>
      </p:sp>
      <p:grpSp>
        <p:nvGrpSpPr>
          <p:cNvPr id="289" name="Google Shape;289;p13"/>
          <p:cNvGrpSpPr/>
          <p:nvPr/>
        </p:nvGrpSpPr>
        <p:grpSpPr>
          <a:xfrm>
            <a:off x="9158989" y="4806176"/>
            <a:ext cx="2584687" cy="436052"/>
            <a:chOff x="10016456" y="2625849"/>
            <a:chExt cx="1664680" cy="280842"/>
          </a:xfrm>
        </p:grpSpPr>
        <p:grpSp>
          <p:nvGrpSpPr>
            <p:cNvPr id="290" name="Google Shape;290;p13"/>
            <p:cNvGrpSpPr/>
            <p:nvPr/>
          </p:nvGrpSpPr>
          <p:grpSpPr>
            <a:xfrm>
              <a:off x="11054594" y="2625849"/>
              <a:ext cx="280634" cy="280634"/>
              <a:chOff x="1950027" y="2499889"/>
              <a:chExt cx="850463" cy="850463"/>
            </a:xfrm>
          </p:grpSpPr>
          <p:sp>
            <p:nvSpPr>
              <p:cNvPr id="291" name="Google Shape;291;p1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2" name="Google Shape;292;p13"/>
              <p:cNvGrpSpPr/>
              <p:nvPr/>
            </p:nvGrpSpPr>
            <p:grpSpPr>
              <a:xfrm>
                <a:off x="2107521" y="2657382"/>
                <a:ext cx="535476" cy="535477"/>
                <a:chOff x="2107521" y="2657382"/>
                <a:chExt cx="535476" cy="535477"/>
              </a:xfrm>
            </p:grpSpPr>
            <p:sp>
              <p:nvSpPr>
                <p:cNvPr id="293" name="Google Shape;293;p1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1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6" name="Google Shape;296;p13"/>
            <p:cNvGrpSpPr/>
            <p:nvPr/>
          </p:nvGrpSpPr>
          <p:grpSpPr>
            <a:xfrm>
              <a:off x="10362363" y="2625849"/>
              <a:ext cx="280634" cy="280634"/>
              <a:chOff x="-147782" y="2499889"/>
              <a:chExt cx="850463" cy="850463"/>
            </a:xfrm>
          </p:grpSpPr>
          <p:sp>
            <p:nvSpPr>
              <p:cNvPr id="297" name="Google Shape;297;p1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13"/>
            <p:cNvGrpSpPr/>
            <p:nvPr/>
          </p:nvGrpSpPr>
          <p:grpSpPr>
            <a:xfrm>
              <a:off x="11400502" y="2625849"/>
              <a:ext cx="280634" cy="280634"/>
              <a:chOff x="2998302" y="2499889"/>
              <a:chExt cx="850463" cy="850463"/>
            </a:xfrm>
          </p:grpSpPr>
          <p:sp>
            <p:nvSpPr>
              <p:cNvPr id="300" name="Google Shape;300;p1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3"/>
            <p:cNvGrpSpPr/>
            <p:nvPr/>
          </p:nvGrpSpPr>
          <p:grpSpPr>
            <a:xfrm>
              <a:off x="10016456" y="2625849"/>
              <a:ext cx="280634" cy="280842"/>
              <a:chOff x="-1196056" y="2499889"/>
              <a:chExt cx="850463" cy="851092"/>
            </a:xfrm>
          </p:grpSpPr>
          <p:sp>
            <p:nvSpPr>
              <p:cNvPr id="303" name="Google Shape;303;p1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1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6" name="Google Shape;306;p13"/>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07" name="Google Shape;307;p13"/>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3"/>
              </a:rPr>
              <a:t>Introduction</a:t>
            </a:r>
            <a:endParaRPr sz="1200" u="sng"/>
          </a:p>
        </p:txBody>
      </p:sp>
      <p:sp>
        <p:nvSpPr>
          <p:cNvPr id="188" name="Google Shape;188;p2"/>
          <p:cNvSpPr txBox="1"/>
          <p:nvPr>
            <p:ph idx="5" type="body"/>
          </p:nvPr>
        </p:nvSpPr>
        <p:spPr>
          <a:xfrm>
            <a:off x="4912291" y="1294336"/>
            <a:ext cx="6562677" cy="42200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4"/>
              </a:rPr>
              <a:t>Objectifs</a:t>
            </a:r>
            <a:endParaRPr sz="1200" u="sng"/>
          </a:p>
        </p:txBody>
      </p:sp>
      <p:sp>
        <p:nvSpPr>
          <p:cNvPr id="189" name="Google Shape;189;p2"/>
          <p:cNvSpPr txBox="1"/>
          <p:nvPr>
            <p:ph idx="8" type="body"/>
          </p:nvPr>
        </p:nvSpPr>
        <p:spPr>
          <a:xfrm>
            <a:off x="5017158" y="2756609"/>
            <a:ext cx="6562677" cy="45634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5"/>
              </a:rPr>
              <a:t>Connaissances théoriques</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Conseils et astuces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Études de cas et activités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Compétences visées et résultats de l'apprentissage</a:t>
            </a:r>
            <a:endParaRPr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858000"/>
          </a:xfrm>
          <a:prstGeom prst="rect">
            <a:avLst/>
          </a:prstGeom>
          <a:solidFill>
            <a:srgbClr val="D8D8D8"/>
          </a:solidFill>
          <a:ln>
            <a:noFill/>
          </a:ln>
        </p:spPr>
      </p:sp>
      <p:pic>
        <p:nvPicPr>
          <p:cNvPr descr="Une image contenant habits, personne, plein air, plante&#10;&#10;Description générée automatiquement" id="195" name="Google Shape;195;p2"/>
          <p:cNvPicPr preferRelativeResize="0"/>
          <p:nvPr/>
        </p:nvPicPr>
        <p:blipFill rotWithShape="1">
          <a:blip r:embed="rId10">
            <a:alphaModFix/>
          </a:blip>
          <a:srcRect b="0" l="0" r="0" t="0"/>
          <a:stretch/>
        </p:blipFill>
        <p:spPr>
          <a:xfrm rot="5400000">
            <a:off x="-2457771" y="852898"/>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Une image contenant personne, habits, bol, Saladier&#10;&#10;Description générée automatiquement" id="200" name="Google Shape;200;p3"/>
          <p:cNvPicPr preferRelativeResize="0"/>
          <p:nvPr/>
        </p:nvPicPr>
        <p:blipFill rotWithShape="1">
          <a:blip r:embed="rId3">
            <a:alphaModFix/>
          </a:blip>
          <a:srcRect b="-1" l="12151" r="25347" t="0"/>
          <a:stretch/>
        </p:blipFill>
        <p:spPr>
          <a:xfrm>
            <a:off x="5888002" y="439730"/>
            <a:ext cx="5660531" cy="6045736"/>
          </a:xfrm>
          <a:prstGeom prst="rect">
            <a:avLst/>
          </a:prstGeom>
          <a:noFill/>
          <a:ln>
            <a:noFill/>
          </a:ln>
        </p:spPr>
      </p:pic>
      <p:sp>
        <p:nvSpPr>
          <p:cNvPr id="201" name="Google Shape;201;p3"/>
          <p:cNvSpPr txBox="1"/>
          <p:nvPr>
            <p:ph idx="1" type="body"/>
          </p:nvPr>
        </p:nvSpPr>
        <p:spPr>
          <a:xfrm>
            <a:off x="194900" y="1882900"/>
            <a:ext cx="53427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500"/>
              <a:buNone/>
            </a:pPr>
            <a:r>
              <a:rPr lang="fr-FR" sz="1200"/>
              <a:t>    Dans un contexte où les écrans sont omniprésents, l’une des solutions est de faire autre chose. Mais quoi et comment ?</a:t>
            </a:r>
            <a:endParaRPr sz="1200"/>
          </a:p>
          <a:p>
            <a:pPr indent="-228600" lvl="0" marL="228600" rtl="0" algn="just">
              <a:lnSpc>
                <a:spcPct val="90000"/>
              </a:lnSpc>
              <a:spcBef>
                <a:spcPts val="1000"/>
              </a:spcBef>
              <a:spcAft>
                <a:spcPts val="0"/>
              </a:spcAft>
              <a:buClr>
                <a:schemeClr val="lt1"/>
              </a:buClr>
              <a:buSzPts val="1500"/>
              <a:buNone/>
            </a:pPr>
            <a:r>
              <a:rPr lang="fr-FR" sz="1200"/>
              <a:t>      Notre proposition pour les professionnels est d'aider les parents à se valoriser dans les compétences qu'ils possèdent déjà et qui ont une utilité quotidienne.</a:t>
            </a:r>
            <a:endParaRPr sz="1200"/>
          </a:p>
          <a:p>
            <a:pPr indent="-228600" lvl="0" marL="228600" rtl="0" algn="just">
              <a:lnSpc>
                <a:spcPct val="90000"/>
              </a:lnSpc>
              <a:spcBef>
                <a:spcPts val="1000"/>
              </a:spcBef>
              <a:spcAft>
                <a:spcPts val="0"/>
              </a:spcAft>
              <a:buClr>
                <a:schemeClr val="lt1"/>
              </a:buClr>
              <a:buSzPts val="1500"/>
              <a:buNone/>
            </a:pPr>
            <a:r>
              <a:rPr lang="fr-FR" sz="1200"/>
              <a:t>        La cuisine est pour nous l'une des réponses.</a:t>
            </a:r>
            <a:endParaRPr sz="1200"/>
          </a:p>
          <a:p>
            <a:pPr indent="-228600" lvl="0" marL="228600" rtl="0" algn="just">
              <a:lnSpc>
                <a:spcPct val="90000"/>
              </a:lnSpc>
              <a:spcBef>
                <a:spcPts val="1000"/>
              </a:spcBef>
              <a:spcAft>
                <a:spcPts val="0"/>
              </a:spcAft>
              <a:buClr>
                <a:schemeClr val="lt1"/>
              </a:buClr>
              <a:buSzPts val="1500"/>
              <a:buNone/>
            </a:pPr>
            <a:r>
              <a:rPr lang="fr-FR" sz="1200"/>
              <a:t>      La définition de la cuisine est assez simple : la pratique ou l'habileté de préparer des aliments en combinant, en mélangeant et en chauffant des ingrédients.</a:t>
            </a:r>
            <a:endParaRPr sz="1200"/>
          </a:p>
          <a:p>
            <a:pPr indent="-228600" lvl="0" marL="228600" rtl="0" algn="just">
              <a:lnSpc>
                <a:spcPct val="90000"/>
              </a:lnSpc>
              <a:spcBef>
                <a:spcPts val="1000"/>
              </a:spcBef>
              <a:spcAft>
                <a:spcPts val="0"/>
              </a:spcAft>
              <a:buClr>
                <a:schemeClr val="lt1"/>
              </a:buClr>
              <a:buSzPts val="1500"/>
              <a:buNone/>
            </a:pPr>
            <a:r>
              <a:rPr lang="fr-FR" sz="1200"/>
              <a:t>      Il existe donc de nombreuses dimensions de la cuisine qui nous intéressent pour valoriser les compétences : </a:t>
            </a:r>
            <a:endParaRPr sz="1200"/>
          </a:p>
          <a:p>
            <a:pPr indent="-228600" lvl="0" marL="228600" rtl="0" algn="just">
              <a:lnSpc>
                <a:spcPct val="90000"/>
              </a:lnSpc>
              <a:spcBef>
                <a:spcPts val="1000"/>
              </a:spcBef>
              <a:spcAft>
                <a:spcPts val="0"/>
              </a:spcAft>
              <a:buClr>
                <a:schemeClr val="lt1"/>
              </a:buClr>
              <a:buSzPts val="1500"/>
              <a:buNone/>
            </a:pPr>
            <a:r>
              <a:rPr lang="fr-FR" sz="1200"/>
              <a:t>     -l'acte de combiner des ingrédients et donc d'ouvrir la connaissance des origines et de les nommer</a:t>
            </a:r>
            <a:endParaRPr sz="1200"/>
          </a:p>
          <a:p>
            <a:pPr indent="-228600" lvl="0" marL="228600" rtl="0" algn="just">
              <a:lnSpc>
                <a:spcPct val="90000"/>
              </a:lnSpc>
              <a:spcBef>
                <a:spcPts val="1000"/>
              </a:spcBef>
              <a:spcAft>
                <a:spcPts val="0"/>
              </a:spcAft>
              <a:buClr>
                <a:schemeClr val="lt1"/>
              </a:buClr>
              <a:buSzPts val="1500"/>
              <a:buNone/>
            </a:pPr>
            <a:r>
              <a:rPr lang="fr-FR" sz="1200"/>
              <a:t>     -l'action d'être en action avec d'autres personnes, c'est une activité qui peut être réalisée collectivement </a:t>
            </a:r>
            <a:endParaRPr sz="1200"/>
          </a:p>
          <a:p>
            <a:pPr indent="-228600" lvl="0" marL="228600" rtl="0" algn="just">
              <a:lnSpc>
                <a:spcPct val="90000"/>
              </a:lnSpc>
              <a:spcBef>
                <a:spcPts val="1000"/>
              </a:spcBef>
              <a:spcAft>
                <a:spcPts val="0"/>
              </a:spcAft>
              <a:buClr>
                <a:schemeClr val="lt1"/>
              </a:buClr>
              <a:buSzPts val="1500"/>
              <a:buNone/>
            </a:pPr>
            <a:r>
              <a:rPr lang="fr-FR" sz="1200"/>
              <a:t>      -l'acte de déguster la nourriture, de la partager.</a:t>
            </a:r>
            <a:endParaRPr sz="1200"/>
          </a:p>
          <a:p>
            <a:pPr indent="-228600" lvl="0" marL="228600" rtl="0" algn="l">
              <a:lnSpc>
                <a:spcPct val="90000"/>
              </a:lnSpc>
              <a:spcBef>
                <a:spcPts val="1000"/>
              </a:spcBef>
              <a:spcAft>
                <a:spcPts val="0"/>
              </a:spcAft>
              <a:buClr>
                <a:schemeClr val="lt1"/>
              </a:buClr>
              <a:buSzPts val="1500"/>
              <a:buNone/>
            </a:pPr>
            <a:r>
              <a:t/>
            </a:r>
            <a:endParaRPr sz="1500"/>
          </a:p>
        </p:txBody>
      </p:sp>
      <p:sp>
        <p:nvSpPr>
          <p:cNvPr id="202" name="Google Shape;202;p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Une image contenant texte, Produit en papier, papier, Post-it&#10;&#10;Description générée automatiquement" id="207" name="Google Shape;207;p4"/>
          <p:cNvPicPr preferRelativeResize="0"/>
          <p:nvPr>
            <p:ph idx="2" type="pic"/>
          </p:nvPr>
        </p:nvPicPr>
        <p:blipFill rotWithShape="1">
          <a:blip r:embed="rId3">
            <a:alphaModFix/>
          </a:blip>
          <a:srcRect b="-1" l="15346" r="22157" t="0"/>
          <a:stretch/>
        </p:blipFill>
        <p:spPr>
          <a:xfrm>
            <a:off x="435469" y="406132"/>
            <a:ext cx="5660531" cy="6045736"/>
          </a:xfrm>
          <a:prstGeom prst="rect">
            <a:avLst/>
          </a:prstGeom>
          <a:noFill/>
          <a:ln>
            <a:noFill/>
          </a:ln>
        </p:spPr>
      </p:pic>
      <p:sp>
        <p:nvSpPr>
          <p:cNvPr id="208" name="Google Shape;208;p4"/>
          <p:cNvSpPr txBox="1"/>
          <p:nvPr>
            <p:ph idx="1" type="body"/>
          </p:nvPr>
        </p:nvSpPr>
        <p:spPr>
          <a:xfrm>
            <a:off x="6452825" y="1654650"/>
            <a:ext cx="5229300" cy="47733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500"/>
              <a:buNone/>
            </a:pPr>
            <a:r>
              <a:rPr lang="fr-FR" sz="1200"/>
              <a:t>     Ce module a pour but de transférer un projet européen réussi dans lequel la cuisine était l'une des activités permettant d'améliorer le lien entre les parents et les enfants et donc d'éviter un temps d'écran potentiellement néfaste.</a:t>
            </a:r>
            <a:endParaRPr sz="1200"/>
          </a:p>
          <a:p>
            <a:pPr indent="-228600" lvl="0" marL="228600" rtl="0" algn="just">
              <a:lnSpc>
                <a:spcPct val="100000"/>
              </a:lnSpc>
              <a:spcBef>
                <a:spcPts val="1000"/>
              </a:spcBef>
              <a:spcAft>
                <a:spcPts val="0"/>
              </a:spcAft>
              <a:buClr>
                <a:schemeClr val="lt1"/>
              </a:buClr>
              <a:buSzPts val="1500"/>
              <a:buNone/>
            </a:pPr>
            <a:r>
              <a:rPr lang="fr-FR" sz="1200"/>
              <a:t>     Day One est un projet Erasmus+ développé pour soutenir l'intégration des jeunes étudiants nouvellement arrivés en France. </a:t>
            </a:r>
            <a:endParaRPr sz="1200"/>
          </a:p>
          <a:p>
            <a:pPr indent="-228600" lvl="0" marL="228600" rtl="0" algn="just">
              <a:lnSpc>
                <a:spcPct val="100000"/>
              </a:lnSpc>
              <a:spcBef>
                <a:spcPts val="1000"/>
              </a:spcBef>
              <a:spcAft>
                <a:spcPts val="0"/>
              </a:spcAft>
              <a:buClr>
                <a:schemeClr val="lt1"/>
              </a:buClr>
              <a:buSzPts val="1500"/>
              <a:buNone/>
            </a:pPr>
            <a:r>
              <a:rPr lang="fr-FR" sz="1200"/>
              <a:t>      Le projet se concentre sur la création de boîtes à outils pédagogiques pour les enseignants afin de faciliter le processus d'intégration par le biais de diverses activités. Le chant, la cuisine, la correspondance et les jeux sont les principaux espaces de travail où les enfants peuvent s'exprimer, partager leur langue et leur culture et développer des compétences pour l'apprentissage tout au long de la vie.</a:t>
            </a:r>
            <a:endParaRPr sz="1200"/>
          </a:p>
          <a:p>
            <a:pPr indent="-228600" lvl="0" marL="228600" rtl="0" algn="just">
              <a:lnSpc>
                <a:spcPct val="100000"/>
              </a:lnSpc>
              <a:spcBef>
                <a:spcPts val="1000"/>
              </a:spcBef>
              <a:spcAft>
                <a:spcPts val="0"/>
              </a:spcAft>
              <a:buClr>
                <a:schemeClr val="lt1"/>
              </a:buClr>
              <a:buSzPts val="1500"/>
              <a:buNone/>
            </a:pPr>
            <a:r>
              <a:rPr lang="fr-FR" sz="1200"/>
              <a:t>    Dans ce module, nous nous concentrerons sur l'atelier de cuisine, un processus complet où, étape par étape, les familles ont pu créer un nouveau lien et une nouvelle communauté autour de la nourriture.</a:t>
            </a:r>
            <a:endParaRPr sz="1200"/>
          </a:p>
        </p:txBody>
      </p:sp>
      <p:sp>
        <p:nvSpPr>
          <p:cNvPr id="209" name="Google Shape;209;p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
          <p:cNvSpPr txBox="1"/>
          <p:nvPr>
            <p:ph idx="1" type="body"/>
          </p:nvPr>
        </p:nvSpPr>
        <p:spPr>
          <a:xfrm>
            <a:off x="5398265" y="2094075"/>
            <a:ext cx="5828610" cy="39132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800"/>
              <a:buNone/>
            </a:pPr>
            <a:r>
              <a:rPr lang="fr-FR" sz="1200"/>
              <a:t>         Encourager les familles à pratiquer des activités pratiques et à passer moins de temps devant un écran</a:t>
            </a:r>
            <a:endParaRPr sz="1200"/>
          </a:p>
          <a:p>
            <a:pPr indent="-342900" lvl="0" marL="342900" rtl="0" algn="just">
              <a:lnSpc>
                <a:spcPct val="100000"/>
              </a:lnSpc>
              <a:spcBef>
                <a:spcPts val="1000"/>
              </a:spcBef>
              <a:spcAft>
                <a:spcPts val="0"/>
              </a:spcAft>
              <a:buClr>
                <a:schemeClr val="lt1"/>
              </a:buClr>
              <a:buSzPts val="1800"/>
              <a:buNone/>
            </a:pPr>
            <a:r>
              <a:rPr lang="fr-FR" sz="1200"/>
              <a:t>    Encourager les enfants et les parents à explorer et à partager leurs propres connaissances et traditions culinaires, à en être fiers et à en faire profiter les autres.</a:t>
            </a:r>
            <a:endParaRPr sz="1200"/>
          </a:p>
          <a:p>
            <a:pPr indent="-342900" lvl="0" marL="342900" rtl="0" algn="just">
              <a:lnSpc>
                <a:spcPct val="100000"/>
              </a:lnSpc>
              <a:spcBef>
                <a:spcPts val="1000"/>
              </a:spcBef>
              <a:spcAft>
                <a:spcPts val="0"/>
              </a:spcAft>
              <a:buClr>
                <a:schemeClr val="lt1"/>
              </a:buClr>
              <a:buSzPts val="1800"/>
              <a:buNone/>
            </a:pPr>
            <a:r>
              <a:rPr lang="fr-FR" sz="1200"/>
              <a:t>      Développer les compétences linguistiques par la communication et l'expression au cours du processus de cuisson.</a:t>
            </a:r>
            <a:endParaRPr sz="1200"/>
          </a:p>
          <a:p>
            <a:pPr indent="-342900" lvl="0" marL="342900" rtl="0" algn="just">
              <a:lnSpc>
                <a:spcPct val="100000"/>
              </a:lnSpc>
              <a:spcBef>
                <a:spcPts val="1000"/>
              </a:spcBef>
              <a:spcAft>
                <a:spcPts val="0"/>
              </a:spcAft>
              <a:buClr>
                <a:schemeClr val="lt1"/>
              </a:buClr>
              <a:buSzPts val="1800"/>
              <a:buNone/>
            </a:pPr>
            <a:r>
              <a:rPr lang="fr-FR" sz="1200"/>
              <a:t>          Favoriser le travail d'équipe et la collaboration entre des enfants d'origines diverses.</a:t>
            </a:r>
            <a:endParaRPr sz="1200"/>
          </a:p>
          <a:p>
            <a:pPr indent="-342900" lvl="0" marL="342900" rtl="0" algn="just">
              <a:lnSpc>
                <a:spcPct val="100000"/>
              </a:lnSpc>
              <a:spcBef>
                <a:spcPts val="1000"/>
              </a:spcBef>
              <a:spcAft>
                <a:spcPts val="0"/>
              </a:spcAft>
              <a:buClr>
                <a:schemeClr val="lt1"/>
              </a:buClr>
              <a:buSzPts val="1800"/>
              <a:buNone/>
            </a:pPr>
            <a:r>
              <a:rPr lang="fr-FR" sz="1200"/>
              <a:t>          Promouvoir la sensibilisation culturelle et l'appréciation des différentes cuisines.</a:t>
            </a:r>
            <a:endParaRPr sz="1200"/>
          </a:p>
          <a:p>
            <a:pPr indent="-342900" lvl="0" marL="342900" rtl="0" algn="just">
              <a:lnSpc>
                <a:spcPct val="100000"/>
              </a:lnSpc>
              <a:spcBef>
                <a:spcPts val="1000"/>
              </a:spcBef>
              <a:spcAft>
                <a:spcPts val="0"/>
              </a:spcAft>
              <a:buClr>
                <a:schemeClr val="lt1"/>
              </a:buClr>
              <a:buSzPts val="1800"/>
              <a:buNone/>
            </a:pPr>
            <a:r>
              <a:rPr lang="fr-FR" sz="1200"/>
              <a:t>         Améliorer l'intégration des enfants et des familles dans la communauté scolaire et leur bien-être général.</a:t>
            </a:r>
            <a:endParaRPr sz="1200"/>
          </a:p>
          <a:p>
            <a:pPr indent="-342900" lvl="0" marL="342900" rtl="0" algn="just">
              <a:lnSpc>
                <a:spcPct val="100000"/>
              </a:lnSpc>
              <a:spcBef>
                <a:spcPts val="1000"/>
              </a:spcBef>
              <a:spcAft>
                <a:spcPts val="0"/>
              </a:spcAft>
              <a:buClr>
                <a:schemeClr val="lt1"/>
              </a:buClr>
              <a:buSzPts val="1800"/>
              <a:buNone/>
            </a:pPr>
            <a:r>
              <a:rPr lang="fr-FR" sz="1200"/>
              <a:t>          Renforcer le lien entre l'école et les familles</a:t>
            </a:r>
            <a:endParaRPr sz="1200"/>
          </a:p>
        </p:txBody>
      </p:sp>
      <p:sp>
        <p:nvSpPr>
          <p:cNvPr id="215" name="Google Shape;215;p5"/>
          <p:cNvSpPr txBox="1"/>
          <p:nvPr>
            <p:ph idx="2" type="body"/>
          </p:nvPr>
        </p:nvSpPr>
        <p:spPr>
          <a:xfrm>
            <a:off x="5803819" y="980501"/>
            <a:ext cx="5130780" cy="6591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Objectifs</a:t>
            </a:r>
            <a:endParaRPr sz="2400"/>
          </a:p>
        </p:txBody>
      </p:sp>
      <p:pic>
        <p:nvPicPr>
          <p:cNvPr descr="Une image contenant habits, personne, plein air, ciel&#10;&#10;Description générée automatiquement" id="216" name="Google Shape;216;p5"/>
          <p:cNvPicPr preferRelativeResize="0"/>
          <p:nvPr/>
        </p:nvPicPr>
        <p:blipFill rotWithShape="1">
          <a:blip r:embed="rId3">
            <a:alphaModFix/>
          </a:blip>
          <a:srcRect b="0" l="1664" r="0" t="0"/>
          <a:stretch/>
        </p:blipFill>
        <p:spPr>
          <a:xfrm>
            <a:off x="20" y="1561018"/>
            <a:ext cx="5130780" cy="3913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Compétences visées</a:t>
            </a:r>
            <a:endParaRPr sz="2400"/>
          </a:p>
        </p:txBody>
      </p:sp>
      <p:sp>
        <p:nvSpPr>
          <p:cNvPr id="222" name="Google Shape;222;p6"/>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Expression linguistique </a:t>
            </a:r>
            <a:endParaRPr b="1" sz="1200"/>
          </a:p>
        </p:txBody>
      </p:sp>
      <p:sp>
        <p:nvSpPr>
          <p:cNvPr id="223" name="Google Shape;223;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4" name="Google Shape;224;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5" name="Google Shape;225;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6" name="Google Shape;226;p6"/>
          <p:cNvSpPr txBox="1"/>
          <p:nvPr/>
        </p:nvSpPr>
        <p:spPr>
          <a:xfrm>
            <a:off x="3669198" y="1590088"/>
            <a:ext cx="6823153" cy="578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Connaissances culinaires</a:t>
            </a:r>
            <a:endParaRPr b="0"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Échange culturel</a:t>
            </a:r>
            <a:endParaRPr b="0" i="0" sz="1200" u="none" cap="none" strike="noStrike">
              <a:solidFill>
                <a:schemeClr val="lt1"/>
              </a:solidFill>
              <a:latin typeface="Calibri"/>
              <a:ea typeface="Calibri"/>
              <a:cs typeface="Calibri"/>
              <a:sym typeface="Calibri"/>
            </a:endParaRPr>
          </a:p>
        </p:txBody>
      </p:sp>
      <p:sp>
        <p:nvSpPr>
          <p:cNvPr id="228" name="Google Shape;228;p6"/>
          <p:cNvSpPr txBox="1"/>
          <p:nvPr/>
        </p:nvSpPr>
        <p:spPr>
          <a:xfrm>
            <a:off x="3669200" y="4545545"/>
            <a:ext cx="6823152" cy="65919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Travail d'équipe</a:t>
            </a:r>
            <a:endParaRPr b="0" i="0" sz="1200" u="none" cap="none" strike="noStrike">
              <a:solidFill>
                <a:schemeClr val="lt1"/>
              </a:solidFill>
              <a:latin typeface="Times New Roman"/>
              <a:ea typeface="Times New Roman"/>
              <a:cs typeface="Times New Roman"/>
              <a:sym typeface="Times New Roman"/>
            </a:endParaRPr>
          </a:p>
        </p:txBody>
      </p:sp>
      <p:sp>
        <p:nvSpPr>
          <p:cNvPr id="229" name="Google Shape;229;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1" name="Google Shape;231;p6"/>
          <p:cNvSpPr txBox="1"/>
          <p:nvPr/>
        </p:nvSpPr>
        <p:spPr>
          <a:xfrm>
            <a:off x="3669200" y="3585985"/>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Créativité</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Une image contenant personne, habits, Snack, intérieur&#10;&#10;Description générée automatiquement" id="236" name="Google Shape;236;p7"/>
          <p:cNvPicPr preferRelativeResize="0"/>
          <p:nvPr/>
        </p:nvPicPr>
        <p:blipFill rotWithShape="1">
          <a:blip r:embed="rId3">
            <a:alphaModFix/>
          </a:blip>
          <a:srcRect b="3" l="0" r="7779" t="0"/>
          <a:stretch/>
        </p:blipFill>
        <p:spPr>
          <a:xfrm>
            <a:off x="5888002" y="439730"/>
            <a:ext cx="5660531" cy="6045736"/>
          </a:xfrm>
          <a:prstGeom prst="rect">
            <a:avLst/>
          </a:prstGeom>
          <a:noFill/>
          <a:ln>
            <a:noFill/>
          </a:ln>
        </p:spPr>
      </p:pic>
      <p:sp>
        <p:nvSpPr>
          <p:cNvPr id="237" name="Google Shape;237;p7"/>
          <p:cNvSpPr txBox="1"/>
          <p:nvPr>
            <p:ph idx="1" type="body"/>
          </p:nvPr>
        </p:nvSpPr>
        <p:spPr>
          <a:xfrm>
            <a:off x="116000" y="2040425"/>
            <a:ext cx="5421300" cy="44451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700"/>
              <a:buNone/>
            </a:pPr>
            <a:r>
              <a:rPr lang="fr-FR" sz="1200"/>
              <a:t>      Comprendre le potentiel et la valeur de la cuisine au lieu d'être derrière un écran</a:t>
            </a:r>
            <a:endParaRPr sz="1200"/>
          </a:p>
          <a:p>
            <a:pPr indent="-342900" lvl="0" marL="342900" rtl="0" algn="just">
              <a:lnSpc>
                <a:spcPct val="100000"/>
              </a:lnSpc>
              <a:spcBef>
                <a:spcPts val="1800"/>
              </a:spcBef>
              <a:spcAft>
                <a:spcPts val="0"/>
              </a:spcAft>
              <a:buClr>
                <a:schemeClr val="lt1"/>
              </a:buClr>
              <a:buSzPts val="1700"/>
              <a:buNone/>
            </a:pPr>
            <a:r>
              <a:rPr lang="fr-FR" sz="1200"/>
              <a:t>      Améliorer les compétences linguistiques en s'exprimant verbalement pendant les activités culinaires.</a:t>
            </a:r>
            <a:endParaRPr sz="1200"/>
          </a:p>
          <a:p>
            <a:pPr indent="-342900" lvl="0" marL="342900" rtl="0" algn="just">
              <a:lnSpc>
                <a:spcPct val="100000"/>
              </a:lnSpc>
              <a:spcBef>
                <a:spcPts val="1800"/>
              </a:spcBef>
              <a:spcAft>
                <a:spcPts val="0"/>
              </a:spcAft>
              <a:buClr>
                <a:schemeClr val="lt1"/>
              </a:buClr>
              <a:buSzPts val="1700"/>
              <a:buNone/>
            </a:pPr>
            <a:r>
              <a:rPr lang="fr-FR" sz="1200"/>
              <a:t>     Renforcer la sensibilisation et la compréhension culturelles par l'exploration de diverses cuisines.</a:t>
            </a:r>
            <a:endParaRPr sz="1200"/>
          </a:p>
          <a:p>
            <a:pPr indent="-342900" lvl="0" marL="342900" rtl="0" algn="just">
              <a:lnSpc>
                <a:spcPct val="100000"/>
              </a:lnSpc>
              <a:spcBef>
                <a:spcPts val="1800"/>
              </a:spcBef>
              <a:spcAft>
                <a:spcPts val="0"/>
              </a:spcAft>
              <a:buClr>
                <a:schemeClr val="lt1"/>
              </a:buClr>
              <a:buSzPts val="1700"/>
              <a:buNone/>
            </a:pPr>
            <a:r>
              <a:rPr lang="fr-FR" sz="1200"/>
              <a:t>     Développement du travail d'équipe et des compétences de collaboration en travaillant ensemble dans la cuisine.</a:t>
            </a:r>
            <a:endParaRPr sz="1200"/>
          </a:p>
          <a:p>
            <a:pPr indent="-342900" lvl="0" marL="342900" rtl="0" algn="just">
              <a:lnSpc>
                <a:spcPct val="100000"/>
              </a:lnSpc>
              <a:spcBef>
                <a:spcPts val="1800"/>
              </a:spcBef>
              <a:spcAft>
                <a:spcPts val="0"/>
              </a:spcAft>
              <a:buClr>
                <a:schemeClr val="lt1"/>
              </a:buClr>
              <a:buSzPts val="1700"/>
              <a:buNone/>
            </a:pPr>
            <a:r>
              <a:rPr lang="fr-FR" sz="1200"/>
              <a:t>       Augmentation de la confiance et de l'expression des enfants par le partage de leurs connaissances culinaires.</a:t>
            </a:r>
            <a:endParaRPr sz="1200"/>
          </a:p>
          <a:p>
            <a:pPr indent="-342900" lvl="0" marL="342900" rtl="0" algn="just">
              <a:lnSpc>
                <a:spcPct val="100000"/>
              </a:lnSpc>
              <a:spcBef>
                <a:spcPts val="1800"/>
              </a:spcBef>
              <a:spcAft>
                <a:spcPts val="0"/>
              </a:spcAft>
              <a:buClr>
                <a:schemeClr val="lt1"/>
              </a:buClr>
              <a:buSzPts val="1700"/>
              <a:buNone/>
            </a:pPr>
            <a:r>
              <a:rPr lang="fr-FR" sz="1200"/>
              <a:t>       Renforcement de l'intégration au sein de la communauté scolaire en s'engageant dans une activité significative et agréable.</a:t>
            </a:r>
            <a:endParaRPr sz="1200"/>
          </a:p>
          <a:p>
            <a:pPr indent="-228600" lvl="0" marL="228600" rtl="0" algn="l">
              <a:lnSpc>
                <a:spcPct val="90000"/>
              </a:lnSpc>
              <a:spcBef>
                <a:spcPts val="1800"/>
              </a:spcBef>
              <a:spcAft>
                <a:spcPts val="0"/>
              </a:spcAft>
              <a:buClr>
                <a:schemeClr val="lt1"/>
              </a:buClr>
              <a:buSzPts val="1700"/>
              <a:buNone/>
            </a:pPr>
            <a:r>
              <a:t/>
            </a:r>
            <a:endParaRPr sz="1700"/>
          </a:p>
        </p:txBody>
      </p:sp>
      <p:sp>
        <p:nvSpPr>
          <p:cNvPr id="238" name="Google Shape;238;p7"/>
          <p:cNvSpPr txBox="1"/>
          <p:nvPr>
            <p:ph idx="3" type="body"/>
          </p:nvPr>
        </p:nvSpPr>
        <p:spPr>
          <a:xfrm>
            <a:off x="323474" y="890250"/>
            <a:ext cx="53322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Quels sont les résultats de l'apprentissage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ph idx="1" type="body"/>
          </p:nvPr>
        </p:nvSpPr>
        <p:spPr>
          <a:xfrm>
            <a:off x="364325" y="1697525"/>
            <a:ext cx="11163000" cy="33159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lang="fr-FR" sz="1200">
                <a:solidFill>
                  <a:srgbClr val="74659A"/>
                </a:solidFill>
              </a:rPr>
              <a:t>La nourriture et la cuisine sont utilisées comme des outils pour stimuler l'apprentissage chez les enfants.</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En cuisinant différentes recettes, les enfants apprennent l'interprétation et réalisent leur potentiel pour faire plus avec ce qu'ils ont.</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Ce processus favorise le développement de leur imagination et de leur créativité.</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La cuisine enseigne également la valeur de l'attention et de la concentration.</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La nourriture est un aspect important de la vie qui façonne l'existence et apporte de la joie.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Le fait de partager des repas avec d'autres personnes, y compris des parents, dans un environnement sûr, contribue à une expérience positive de la vie.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Les enfants ont besoin d'être stimulés et reconnus pour s'épanouir.</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L'exploration des souvenirs à travers les carnets de voyage et la discussion de la représentation à travers la cartographie améliorent encore l'expérience d'apprentissage, comme le montre le menu de l'école qui devient un moyen d'échange et d'excitation pour les enfants.</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L'alimentation est essentielle au progrès. L'alimentation et les migrations sont liées, et lorsque nous mangeons bien, nous vivons mieux ensemble. L'alimentation est le lien social par excellence. Tous les comportements en découlent...</a:t>
            </a:r>
            <a:endParaRPr sz="1200"/>
          </a:p>
          <a:p>
            <a:pPr indent="-101600" lvl="0" marL="228600" rtl="0" algn="l">
              <a:lnSpc>
                <a:spcPct val="90000"/>
              </a:lnSpc>
              <a:spcBef>
                <a:spcPts val="1000"/>
              </a:spcBef>
              <a:spcAft>
                <a:spcPts val="0"/>
              </a:spcAft>
              <a:buClr>
                <a:srgbClr val="262626"/>
              </a:buClr>
              <a:buSzPts val="2000"/>
              <a:buFont typeface="Arial"/>
              <a:buNone/>
            </a:pPr>
            <a:r>
              <a:t/>
            </a:r>
            <a:endParaRPr sz="2000">
              <a:solidFill>
                <a:srgbClr val="74659A"/>
              </a:solidFill>
            </a:endParaRPr>
          </a:p>
        </p:txBody>
      </p:sp>
      <p:sp>
        <p:nvSpPr>
          <p:cNvPr id="244" name="Google Shape;244;p8"/>
          <p:cNvSpPr txBox="1"/>
          <p:nvPr>
            <p:ph idx="2" type="body"/>
          </p:nvPr>
        </p:nvSpPr>
        <p:spPr>
          <a:xfrm>
            <a:off x="649994" y="647375"/>
            <a:ext cx="10877305" cy="70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Connaissances théoriques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Une image contenant habits, personne, Visage humain, sourire&#10;&#10;Description générée automatiquement" id="249" name="Google Shape;249;p9"/>
          <p:cNvPicPr preferRelativeResize="0"/>
          <p:nvPr/>
        </p:nvPicPr>
        <p:blipFill rotWithShape="1">
          <a:blip r:embed="rId3">
            <a:alphaModFix/>
          </a:blip>
          <a:srcRect b="-1" l="8436" r="29066" t="0"/>
          <a:stretch/>
        </p:blipFill>
        <p:spPr>
          <a:xfrm>
            <a:off x="435469" y="406132"/>
            <a:ext cx="5660531" cy="6045736"/>
          </a:xfrm>
          <a:prstGeom prst="rect">
            <a:avLst/>
          </a:prstGeom>
          <a:noFill/>
          <a:ln>
            <a:noFill/>
          </a:ln>
        </p:spPr>
      </p:pic>
      <p:sp>
        <p:nvSpPr>
          <p:cNvPr id="250" name="Google Shape;250;p9"/>
          <p:cNvSpPr txBox="1"/>
          <p:nvPr>
            <p:ph idx="1" type="body"/>
          </p:nvPr>
        </p:nvSpPr>
        <p:spPr>
          <a:xfrm>
            <a:off x="6096000" y="1504624"/>
            <a:ext cx="5869050" cy="43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b="1" lang="fr-FR" sz="1200"/>
              <a:t>      Première phase : enquêtes et questionnaires</a:t>
            </a:r>
            <a:endParaRPr sz="1200"/>
          </a:p>
          <a:p>
            <a:pPr indent="-228600" lvl="0" marL="228600" rtl="0" algn="just">
              <a:lnSpc>
                <a:spcPct val="100000"/>
              </a:lnSpc>
              <a:spcBef>
                <a:spcPts val="1000"/>
              </a:spcBef>
              <a:spcAft>
                <a:spcPts val="0"/>
              </a:spcAft>
              <a:buClr>
                <a:schemeClr val="lt1"/>
              </a:buClr>
              <a:buSzPts val="1800"/>
              <a:buNone/>
            </a:pPr>
            <a:r>
              <a:rPr b="0" lang="fr-FR" sz="1200"/>
              <a:t>      A travers des questionnaires et des enquêtes sur les pratiques alimentaires des enfants dans leur famille, la Lunch Box révèle les pratiques et les coutumes de chacun.</a:t>
            </a:r>
            <a:endParaRPr sz="1200"/>
          </a:p>
          <a:p>
            <a:pPr indent="-228600" lvl="0" marL="228600" rtl="0" algn="just">
              <a:lnSpc>
                <a:spcPct val="100000"/>
              </a:lnSpc>
              <a:spcBef>
                <a:spcPts val="1000"/>
              </a:spcBef>
              <a:spcAft>
                <a:spcPts val="0"/>
              </a:spcAft>
              <a:buClr>
                <a:schemeClr val="lt1"/>
              </a:buClr>
              <a:buSzPts val="1800"/>
              <a:buNone/>
            </a:pPr>
            <a:r>
              <a:rPr lang="fr-FR" sz="1200"/>
              <a:t>      Les enfants réalisent leur carnet de bord de l'alimentation où ils dessinent et écrivent ce qu'ils aiment et ce dont ils rêvent en matière d'alimentation.</a:t>
            </a:r>
            <a:endParaRPr b="0" sz="1200"/>
          </a:p>
          <a:p>
            <a:pPr indent="-228600" lvl="0" marL="228600" rtl="0" algn="just">
              <a:lnSpc>
                <a:spcPct val="100000"/>
              </a:lnSpc>
              <a:spcBef>
                <a:spcPts val="1000"/>
              </a:spcBef>
              <a:spcAft>
                <a:spcPts val="0"/>
              </a:spcAft>
              <a:buClr>
                <a:schemeClr val="lt1"/>
              </a:buClr>
              <a:buSzPts val="1800"/>
              <a:buNone/>
            </a:pPr>
            <a:r>
              <a:t/>
            </a:r>
            <a:endParaRPr b="1" sz="1200"/>
          </a:p>
          <a:p>
            <a:pPr indent="-228600" lvl="0" marL="228600" rtl="0" algn="just">
              <a:lnSpc>
                <a:spcPct val="100000"/>
              </a:lnSpc>
              <a:spcBef>
                <a:spcPts val="1000"/>
              </a:spcBef>
              <a:spcAft>
                <a:spcPts val="0"/>
              </a:spcAft>
              <a:buClr>
                <a:schemeClr val="lt1"/>
              </a:buClr>
              <a:buSzPts val="1800"/>
              <a:buNone/>
            </a:pPr>
            <a:r>
              <a:rPr b="1" lang="fr-FR" sz="1200"/>
              <a:t>   Deuxième phase Imagination, approvisionnement en nourriture et pratique de la cuisine</a:t>
            </a:r>
            <a:endParaRPr sz="1200"/>
          </a:p>
          <a:p>
            <a:pPr indent="-228600" lvl="0" marL="228600" rtl="0" algn="just">
              <a:lnSpc>
                <a:spcPct val="100000"/>
              </a:lnSpc>
              <a:spcBef>
                <a:spcPts val="1000"/>
              </a:spcBef>
              <a:spcAft>
                <a:spcPts val="0"/>
              </a:spcAft>
              <a:buClr>
                <a:schemeClr val="lt1"/>
              </a:buClr>
              <a:buSzPts val="1800"/>
              <a:buNone/>
            </a:pPr>
            <a:r>
              <a:rPr b="0" lang="fr-FR" sz="1200"/>
              <a:t>      La deuxième phase se concentre sur les notions de transformation des aliments par la pratique et sur la compréhension par les enfants de la façon dont les aliments sont découpés et cuits.</a:t>
            </a:r>
            <a:endParaRPr sz="1200"/>
          </a:p>
          <a:p>
            <a:pPr indent="-228600" lvl="0" marL="228600" rtl="0" algn="just">
              <a:lnSpc>
                <a:spcPct val="100000"/>
              </a:lnSpc>
              <a:spcBef>
                <a:spcPts val="1000"/>
              </a:spcBef>
              <a:spcAft>
                <a:spcPts val="0"/>
              </a:spcAft>
              <a:buClr>
                <a:schemeClr val="lt1"/>
              </a:buClr>
              <a:buSzPts val="1800"/>
              <a:buNone/>
            </a:pPr>
            <a:r>
              <a:t/>
            </a:r>
            <a:endParaRPr b="0" sz="1200"/>
          </a:p>
          <a:p>
            <a:pPr indent="-228600" lvl="0" marL="228600" rtl="0" algn="just">
              <a:lnSpc>
                <a:spcPct val="100000"/>
              </a:lnSpc>
              <a:spcBef>
                <a:spcPts val="1000"/>
              </a:spcBef>
              <a:spcAft>
                <a:spcPts val="0"/>
              </a:spcAft>
              <a:buClr>
                <a:schemeClr val="lt1"/>
              </a:buClr>
              <a:buSzPts val="1800"/>
              <a:buNone/>
            </a:pPr>
            <a:r>
              <a:rPr b="1" lang="fr-FR" sz="1200"/>
              <a:t>       Troisième phase Comprendre les cultures</a:t>
            </a:r>
            <a:endParaRPr sz="1200"/>
          </a:p>
          <a:p>
            <a:pPr indent="-228600" lvl="0" marL="228600" rtl="0" algn="just">
              <a:lnSpc>
                <a:spcPct val="100000"/>
              </a:lnSpc>
              <a:spcBef>
                <a:spcPts val="1000"/>
              </a:spcBef>
              <a:spcAft>
                <a:spcPts val="0"/>
              </a:spcAft>
              <a:buClr>
                <a:schemeClr val="lt1"/>
              </a:buClr>
              <a:buSzPts val="1800"/>
              <a:buNone/>
            </a:pPr>
            <a:r>
              <a:rPr b="0" lang="fr-FR" sz="1200"/>
              <a:t>      Le troisième échange porte sur la "compréhension" des cultures et des habitudes, ainsi que sur l'importance de se réunir autour d'un </a:t>
            </a:r>
            <a:r>
              <a:rPr lang="fr-FR" sz="1200"/>
              <a:t>repas. </a:t>
            </a:r>
            <a:endParaRPr sz="1200"/>
          </a:p>
        </p:txBody>
      </p:sp>
      <p:sp>
        <p:nvSpPr>
          <p:cNvPr id="251" name="Google Shape;251;p9"/>
          <p:cNvSpPr txBox="1"/>
          <p:nvPr>
            <p:ph idx="3" type="body"/>
          </p:nvPr>
        </p:nvSpPr>
        <p:spPr>
          <a:xfrm>
            <a:off x="6758909" y="517792"/>
            <a:ext cx="4757375" cy="79408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6E6"/>
              </a:buClr>
              <a:buSzPts val="3600"/>
              <a:buNone/>
            </a:pPr>
            <a:r>
              <a:rPr lang="fr-FR" sz="2400"/>
              <a:t>Techniques du premier jour</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