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vv0zJhyQBd2IginGrc6gMKmEN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x">
  <p:cSld name="TITLE_AND_BODY">
    <p:spTree>
      <p:nvGrpSpPr>
        <p:cNvPr id="19"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1" name="Google Shape;21;p17"/>
          <p:cNvSpPr txBox="1"/>
          <p:nvPr>
            <p:ph idx="1" type="body"/>
          </p:nvPr>
        </p:nvSpPr>
        <p:spPr>
          <a:xfrm>
            <a:off x="575886" y="3922845"/>
            <a:ext cx="3354127" cy="1008398"/>
          </a:xfrm>
          <a:prstGeom prst="rect">
            <a:avLst/>
          </a:prstGeom>
          <a:noFill/>
          <a:ln>
            <a:noFill/>
          </a:ln>
        </p:spPr>
        <p:txBody>
          <a:bodyPr anchorCtr="0" anchor="t" bIns="45700" lIns="45700" spcFirstLastPara="1" rIns="45700" wrap="square" tIns="45700">
            <a:normAutofit/>
          </a:bodyPr>
          <a:lstStyle>
            <a:lvl1pPr indent="-228600" lvl="0" marL="457200" algn="l">
              <a:lnSpc>
                <a:spcPct val="9750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750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750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750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7500"/>
              </a:lnSpc>
              <a:spcBef>
                <a:spcPts val="0"/>
              </a:spcBef>
              <a:spcAft>
                <a:spcPts val="0"/>
              </a:spcAft>
              <a:buClr>
                <a:srgbClr val="FFFFFF"/>
              </a:buClr>
              <a:buSzPts val="4000"/>
              <a:buFont typeface="Calibri"/>
              <a:buNone/>
              <a:defRPr sz="4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2" name="Google Shape;22;p17"/>
          <p:cNvSpPr txBox="1"/>
          <p:nvPr>
            <p:ph idx="2" type="body"/>
          </p:nvPr>
        </p:nvSpPr>
        <p:spPr>
          <a:xfrm>
            <a:off x="618011" y="3232382"/>
            <a:ext cx="3311990" cy="53318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23" name="Google Shape;23;p17"/>
          <p:cNvGrpSpPr/>
          <p:nvPr/>
        </p:nvGrpSpPr>
        <p:grpSpPr>
          <a:xfrm>
            <a:off x="162193" y="6091870"/>
            <a:ext cx="2471732" cy="613732"/>
            <a:chOff x="0" y="-1"/>
            <a:chExt cx="2471731" cy="613731"/>
          </a:xfrm>
        </p:grpSpPr>
        <p:sp>
          <p:nvSpPr>
            <p:cNvPr id="24" name="Google Shape;24;p17"/>
            <p:cNvSpPr/>
            <p:nvPr/>
          </p:nvSpPr>
          <p:spPr>
            <a:xfrm>
              <a:off x="0" y="-1"/>
              <a:ext cx="2471731" cy="61373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284" id="25" name="Google Shape;25;p17"/>
            <p:cNvPicPr preferRelativeResize="0"/>
            <p:nvPr/>
          </p:nvPicPr>
          <p:blipFill rotWithShape="1">
            <a:blip r:embed="rId2">
              <a:alphaModFix/>
            </a:blip>
            <a:srcRect b="0" l="0" r="44449" t="0"/>
            <a:stretch/>
          </p:blipFill>
          <p:spPr>
            <a:xfrm>
              <a:off x="336085" y="103348"/>
              <a:ext cx="1799562" cy="413245"/>
            </a:xfrm>
            <a:prstGeom prst="rect">
              <a:avLst/>
            </a:prstGeom>
            <a:noFill/>
            <a:ln>
              <a:noFill/>
            </a:ln>
          </p:spPr>
        </p:pic>
      </p:grpSp>
      <p:sp>
        <p:nvSpPr>
          <p:cNvPr id="26" name="Google Shape;26;p17"/>
          <p:cNvSpPr/>
          <p:nvPr/>
        </p:nvSpPr>
        <p:spPr>
          <a:xfrm>
            <a:off x="12192000" y="153500"/>
            <a:ext cx="3690981" cy="7687733"/>
          </a:xfrm>
          <a:prstGeom prst="rect">
            <a:avLst/>
          </a:prstGeom>
          <a:solidFill>
            <a:srgbClr val="EBEBE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7" name="Google Shape;27;p17"/>
          <p:cNvSpPr/>
          <p:nvPr/>
        </p:nvSpPr>
        <p:spPr>
          <a:xfrm>
            <a:off x="6903718" y="5585902"/>
            <a:ext cx="5257379" cy="756632"/>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8" name="Google Shape;28;p17"/>
          <p:cNvSpPr txBox="1"/>
          <p:nvPr>
            <p:ph idx="3" type="body"/>
          </p:nvPr>
        </p:nvSpPr>
        <p:spPr>
          <a:xfrm>
            <a:off x="8345333" y="5611393"/>
            <a:ext cx="3195487"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9" name="Google Shape;29;p17"/>
          <p:cNvPicPr preferRelativeResize="0"/>
          <p:nvPr/>
        </p:nvPicPr>
        <p:blipFill rotWithShape="1">
          <a:blip r:embed="rId3">
            <a:alphaModFix amt="29000"/>
          </a:blip>
          <a:srcRect b="11452" l="67223" r="0" t="24637"/>
          <a:stretch/>
        </p:blipFill>
        <p:spPr>
          <a:xfrm>
            <a:off x="4285391" y="2624088"/>
            <a:ext cx="3127570" cy="3263128"/>
          </a:xfrm>
          <a:prstGeom prst="rect">
            <a:avLst/>
          </a:prstGeom>
          <a:noFill/>
          <a:ln>
            <a:noFill/>
          </a:ln>
        </p:spPr>
      </p:pic>
      <p:sp>
        <p:nvSpPr>
          <p:cNvPr id="30" name="Google Shape;30;p17"/>
          <p:cNvSpPr/>
          <p:nvPr>
            <p:ph idx="4" type="pic"/>
          </p:nvPr>
        </p:nvSpPr>
        <p:spPr>
          <a:xfrm>
            <a:off x="5718874" y="423474"/>
            <a:ext cx="5982508" cy="4551482"/>
          </a:xfrm>
          <a:prstGeom prst="rect">
            <a:avLst/>
          </a:prstGeom>
          <a:noFill/>
          <a:ln>
            <a:noFill/>
          </a:ln>
        </p:spPr>
      </p:sp>
      <p:pic>
        <p:nvPicPr>
          <p:cNvPr descr="Picture 18" id="31" name="Google Shape;31;p17"/>
          <p:cNvPicPr preferRelativeResize="0"/>
          <p:nvPr/>
        </p:nvPicPr>
        <p:blipFill rotWithShape="1">
          <a:blip r:embed="rId3">
            <a:alphaModFix/>
          </a:blip>
          <a:srcRect b="0" l="0" r="0" t="0"/>
          <a:stretch/>
        </p:blipFill>
        <p:spPr>
          <a:xfrm>
            <a:off x="420344" y="249536"/>
            <a:ext cx="4437443" cy="2374552"/>
          </a:xfrm>
          <a:prstGeom prst="rect">
            <a:avLst/>
          </a:prstGeom>
          <a:noFill/>
          <a:ln>
            <a:noFill/>
          </a:ln>
        </p:spPr>
      </p:pic>
      <p:sp>
        <p:nvSpPr>
          <p:cNvPr id="32" name="Google Shape;32;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33" name="Google Shape;33;p17"/>
          <p:cNvPicPr preferRelativeResize="0"/>
          <p:nvPr/>
        </p:nvPicPr>
        <p:blipFill rotWithShape="1">
          <a:blip r:embed="rId4">
            <a:alphaModFix/>
          </a:blip>
          <a:srcRect b="0" l="0" r="0" t="0"/>
          <a:stretch/>
        </p:blipFill>
        <p:spPr>
          <a:xfrm>
            <a:off x="219685" y="6160363"/>
            <a:ext cx="2505116" cy="525561"/>
          </a:xfrm>
          <a:prstGeom prst="rect">
            <a:avLst/>
          </a:prstGeom>
          <a:noFill/>
          <a:ln>
            <a:noFill/>
          </a:ln>
        </p:spPr>
      </p:pic>
      <p:sp>
        <p:nvSpPr>
          <p:cNvPr id="34" name="Google Shape;34;p17"/>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5" name="Google Shape;35;p17"/>
          <p:cNvPicPr preferRelativeResize="0"/>
          <p:nvPr/>
        </p:nvPicPr>
        <p:blipFill rotWithShape="1">
          <a:blip r:embed="rId5">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6" name="Shape 146"/>
        <p:cNvGrpSpPr/>
        <p:nvPr/>
      </p:nvGrpSpPr>
      <p:grpSpPr>
        <a:xfrm>
          <a:off x="0" y="0"/>
          <a:ext cx="0" cy="0"/>
          <a:chOff x="0" y="0"/>
          <a:chExt cx="0" cy="0"/>
        </a:xfrm>
      </p:grpSpPr>
      <p:sp>
        <p:nvSpPr>
          <p:cNvPr id="147" name="Google Shape;147;p2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6"/>
          <p:cNvSpPr txBox="1"/>
          <p:nvPr>
            <p:ph idx="1" type="body"/>
          </p:nvPr>
        </p:nvSpPr>
        <p:spPr>
          <a:xfrm>
            <a:off x="565672" y="2544495"/>
            <a:ext cx="700388" cy="689519"/>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0" name="Google Shape;150;p26"/>
          <p:cNvSpPr txBox="1"/>
          <p:nvPr>
            <p:ph idx="2" type="body"/>
          </p:nvPr>
        </p:nvSpPr>
        <p:spPr>
          <a:xfrm>
            <a:off x="1400969" y="2544495"/>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1" name="Google Shape;151;p26"/>
          <p:cNvSpPr txBox="1"/>
          <p:nvPr>
            <p:ph idx="3" type="body"/>
          </p:nvPr>
        </p:nvSpPr>
        <p:spPr>
          <a:xfrm>
            <a:off x="565672" y="3256284"/>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2" name="Google Shape;152;p26"/>
          <p:cNvSpPr txBox="1"/>
          <p:nvPr>
            <p:ph idx="4" type="body"/>
          </p:nvPr>
        </p:nvSpPr>
        <p:spPr>
          <a:xfrm>
            <a:off x="1400969" y="3256284"/>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3" name="Google Shape;153;p26"/>
          <p:cNvSpPr txBox="1"/>
          <p:nvPr>
            <p:ph idx="5" type="body"/>
          </p:nvPr>
        </p:nvSpPr>
        <p:spPr>
          <a:xfrm>
            <a:off x="565672" y="3968072"/>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4" name="Google Shape;154;p26"/>
          <p:cNvSpPr txBox="1"/>
          <p:nvPr>
            <p:ph idx="6" type="body"/>
          </p:nvPr>
        </p:nvSpPr>
        <p:spPr>
          <a:xfrm>
            <a:off x="1400969" y="3968072"/>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5" name="Google Shape;155;p26"/>
          <p:cNvSpPr txBox="1"/>
          <p:nvPr>
            <p:ph idx="7" type="body"/>
          </p:nvPr>
        </p:nvSpPr>
        <p:spPr>
          <a:xfrm>
            <a:off x="565672" y="4679863"/>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6" name="Google Shape;156;p26"/>
          <p:cNvSpPr txBox="1"/>
          <p:nvPr>
            <p:ph idx="8" type="body"/>
          </p:nvPr>
        </p:nvSpPr>
        <p:spPr>
          <a:xfrm>
            <a:off x="1400969" y="4679863"/>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7" name="Google Shape;157;p26"/>
          <p:cNvSpPr txBox="1"/>
          <p:nvPr>
            <p:ph idx="9" type="body"/>
          </p:nvPr>
        </p:nvSpPr>
        <p:spPr>
          <a:xfrm>
            <a:off x="565672" y="5374716"/>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8" name="Google Shape;158;p26"/>
          <p:cNvSpPr txBox="1"/>
          <p:nvPr>
            <p:ph idx="13" type="body"/>
          </p:nvPr>
        </p:nvSpPr>
        <p:spPr>
          <a:xfrm>
            <a:off x="1400969" y="5374716"/>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9" name="Google Shape;159;p26"/>
          <p:cNvSpPr txBox="1"/>
          <p:nvPr/>
        </p:nvSpPr>
        <p:spPr>
          <a:xfrm>
            <a:off x="8947681" y="2543260"/>
            <a:ext cx="2531289" cy="1348741"/>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0" name="Google Shape;160;p26"/>
          <p:cNvSpPr/>
          <p:nvPr/>
        </p:nvSpPr>
        <p:spPr>
          <a:xfrm rot="10800000">
            <a:off x="12799" y="5622"/>
            <a:ext cx="12189954" cy="1762218"/>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1" name="Google Shape;161;p26"/>
          <p:cNvSpPr txBox="1"/>
          <p:nvPr>
            <p:ph idx="14" type="body"/>
          </p:nvPr>
        </p:nvSpPr>
        <p:spPr>
          <a:xfrm>
            <a:off x="565672" y="659661"/>
            <a:ext cx="5041925" cy="720754"/>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7" id="162" name="Google Shape;162;p26"/>
          <p:cNvPicPr preferRelativeResize="0"/>
          <p:nvPr/>
        </p:nvPicPr>
        <p:blipFill rotWithShape="1">
          <a:blip r:embed="rId2">
            <a:alphaModFix amt="29000"/>
          </a:blip>
          <a:srcRect b="30922" l="65274" r="1949" t="34454"/>
          <a:stretch/>
        </p:blipFill>
        <p:spPr>
          <a:xfrm>
            <a:off x="7847425" y="0"/>
            <a:ext cx="3127570" cy="1767839"/>
          </a:xfrm>
          <a:prstGeom prst="rect">
            <a:avLst/>
          </a:prstGeom>
          <a:noFill/>
          <a:ln>
            <a:noFill/>
          </a:ln>
        </p:spPr>
      </p:pic>
      <p:sp>
        <p:nvSpPr>
          <p:cNvPr id="163" name="Google Shape;163;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4" name="Google Shape;164;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5" name="Shape 165"/>
        <p:cNvGrpSpPr/>
        <p:nvPr/>
      </p:nvGrpSpPr>
      <p:grpSpPr>
        <a:xfrm>
          <a:off x="0" y="0"/>
          <a:ext cx="0" cy="0"/>
          <a:chOff x="0" y="0"/>
          <a:chExt cx="0" cy="0"/>
        </a:xfrm>
      </p:grpSpPr>
      <p:sp>
        <p:nvSpPr>
          <p:cNvPr id="166" name="Google Shape;166;p27"/>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67" name="Google Shape;167;p27"/>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8" name="Google Shape;168;p27"/>
          <p:cNvSpPr/>
          <p:nvPr/>
        </p:nvSpPr>
        <p:spPr>
          <a:xfrm>
            <a:off x="4884043" y="0"/>
            <a:ext cx="6417743"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9" name="Google Shape;169;p27"/>
          <p:cNvSpPr txBox="1"/>
          <p:nvPr>
            <p:ph idx="1" type="body"/>
          </p:nvPr>
        </p:nvSpPr>
        <p:spPr>
          <a:xfrm>
            <a:off x="6096001" y="593578"/>
            <a:ext cx="4724401" cy="5604023"/>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7" id="170" name="Google Shape;170;p27"/>
          <p:cNvPicPr preferRelativeResize="0"/>
          <p:nvPr/>
        </p:nvPicPr>
        <p:blipFill rotWithShape="1">
          <a:blip r:embed="rId2">
            <a:alphaModFix amt="29000"/>
          </a:blip>
          <a:srcRect b="16283" l="70895" r="1948" t="1095"/>
          <a:stretch/>
        </p:blipFill>
        <p:spPr>
          <a:xfrm>
            <a:off x="4884044" y="2639355"/>
            <a:ext cx="2591269" cy="4218645"/>
          </a:xfrm>
          <a:prstGeom prst="rect">
            <a:avLst/>
          </a:prstGeom>
          <a:noFill/>
          <a:ln>
            <a:noFill/>
          </a:ln>
        </p:spPr>
      </p:pic>
      <p:sp>
        <p:nvSpPr>
          <p:cNvPr id="171" name="Google Shape;171;p27"/>
          <p:cNvSpPr/>
          <p:nvPr>
            <p:ph idx="2" type="pic"/>
          </p:nvPr>
        </p:nvSpPr>
        <p:spPr>
          <a:xfrm>
            <a:off x="414116" y="352414"/>
            <a:ext cx="5497413" cy="6099184"/>
          </a:xfrm>
          <a:prstGeom prst="rect">
            <a:avLst/>
          </a:prstGeom>
          <a:noFill/>
          <a:ln>
            <a:noFill/>
          </a:ln>
        </p:spPr>
      </p:sp>
      <p:sp>
        <p:nvSpPr>
          <p:cNvPr id="172" name="Google Shape;172;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3" name="Shape 173"/>
        <p:cNvGrpSpPr/>
        <p:nvPr/>
      </p:nvGrpSpPr>
      <p:grpSpPr>
        <a:xfrm>
          <a:off x="0" y="0"/>
          <a:ext cx="0" cy="0"/>
          <a:chOff x="0" y="0"/>
          <a:chExt cx="0" cy="0"/>
        </a:xfrm>
      </p:grpSpPr>
      <p:sp>
        <p:nvSpPr>
          <p:cNvPr id="174" name="Google Shape;174;p28"/>
          <p:cNvSpPr/>
          <p:nvPr/>
        </p:nvSpPr>
        <p:spPr>
          <a:xfrm>
            <a:off x="0" y="1352384"/>
            <a:ext cx="6096008" cy="438802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75" name="Google Shape;175;p28"/>
          <p:cNvSpPr/>
          <p:nvPr>
            <p:ph idx="2" type="pic"/>
          </p:nvPr>
        </p:nvSpPr>
        <p:spPr>
          <a:xfrm>
            <a:off x="0" y="0"/>
            <a:ext cx="12192000" cy="6858000"/>
          </a:xfrm>
          <a:prstGeom prst="rect">
            <a:avLst/>
          </a:prstGeom>
          <a:noFill/>
          <a:ln>
            <a:noFill/>
          </a:ln>
        </p:spPr>
      </p:sp>
      <p:pic>
        <p:nvPicPr>
          <p:cNvPr descr="Picture 7" id="176" name="Google Shape;176;p28"/>
          <p:cNvPicPr preferRelativeResize="0"/>
          <p:nvPr/>
        </p:nvPicPr>
        <p:blipFill rotWithShape="1">
          <a:blip r:embed="rId2">
            <a:alphaModFix amt="29000"/>
          </a:blip>
          <a:srcRect b="16283" l="70895" r="1948" t="1095"/>
          <a:stretch/>
        </p:blipFill>
        <p:spPr>
          <a:xfrm>
            <a:off x="-1" y="1521756"/>
            <a:ext cx="2591270" cy="4218645"/>
          </a:xfrm>
          <a:prstGeom prst="rect">
            <a:avLst/>
          </a:prstGeom>
          <a:noFill/>
          <a:ln>
            <a:noFill/>
          </a:ln>
        </p:spPr>
      </p:pic>
      <p:sp>
        <p:nvSpPr>
          <p:cNvPr id="177" name="Google Shape;177;p28"/>
          <p:cNvSpPr txBox="1"/>
          <p:nvPr>
            <p:ph idx="1" type="body"/>
          </p:nvPr>
        </p:nvSpPr>
        <p:spPr>
          <a:xfrm>
            <a:off x="427670" y="1747125"/>
            <a:ext cx="5126464" cy="3565652"/>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78" name="Google Shape;178;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9" name="Shape 179"/>
        <p:cNvGrpSpPr/>
        <p:nvPr/>
      </p:nvGrpSpPr>
      <p:grpSpPr>
        <a:xfrm>
          <a:off x="0" y="0"/>
          <a:ext cx="0" cy="0"/>
          <a:chOff x="0" y="0"/>
          <a:chExt cx="0" cy="0"/>
        </a:xfrm>
      </p:grpSpPr>
      <p:sp>
        <p:nvSpPr>
          <p:cNvPr id="180" name="Google Shape;180;p2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81" name="Google Shape;181;p2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82" name="Google Shape;182;p29"/>
          <p:cNvSpPr txBox="1"/>
          <p:nvPr>
            <p:ph idx="1" type="body"/>
          </p:nvPr>
        </p:nvSpPr>
        <p:spPr>
          <a:xfrm>
            <a:off x="1553582" y="1623404"/>
            <a:ext cx="9778142" cy="489592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3" name="Google Shape;183;p29"/>
          <p:cNvSpPr txBox="1"/>
          <p:nvPr>
            <p:ph idx="2" type="body"/>
          </p:nvPr>
        </p:nvSpPr>
        <p:spPr>
          <a:xfrm>
            <a:off x="1503335" y="604433"/>
            <a:ext cx="9886399" cy="10189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4" name="Google Shape;184;p29"/>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5" name="Google Shape;185;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6" name="Shape 186"/>
        <p:cNvGrpSpPr/>
        <p:nvPr/>
      </p:nvGrpSpPr>
      <p:grpSpPr>
        <a:xfrm>
          <a:off x="0" y="0"/>
          <a:ext cx="0" cy="0"/>
          <a:chOff x="0" y="0"/>
          <a:chExt cx="0" cy="0"/>
        </a:xfrm>
      </p:grpSpPr>
      <p:sp>
        <p:nvSpPr>
          <p:cNvPr id="187" name="Google Shape;187;p30"/>
          <p:cNvSpPr/>
          <p:nvPr/>
        </p:nvSpPr>
        <p:spPr>
          <a:xfrm>
            <a:off x="3776133" y="644598"/>
            <a:ext cx="8415878" cy="5509462"/>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8" name="Google Shape;188;p30"/>
          <p:cNvSpPr/>
          <p:nvPr/>
        </p:nvSpPr>
        <p:spPr>
          <a:xfrm>
            <a:off x="23805" y="9076427"/>
            <a:ext cx="7535870" cy="161538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9" name="Google Shape;189;p30"/>
          <p:cNvSpPr txBox="1"/>
          <p:nvPr>
            <p:ph idx="1" type="body"/>
          </p:nvPr>
        </p:nvSpPr>
        <p:spPr>
          <a:xfrm>
            <a:off x="5297322" y="2639355"/>
            <a:ext cx="6484269" cy="225304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0" name="Google Shape;190;p30"/>
          <p:cNvSpPr txBox="1"/>
          <p:nvPr>
            <p:ph idx="2" type="body"/>
          </p:nvPr>
        </p:nvSpPr>
        <p:spPr>
          <a:xfrm>
            <a:off x="891654" y="1020927"/>
            <a:ext cx="2066907" cy="58222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1" name="Google Shape;191;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0" id="192" name="Google Shape;192;p30"/>
          <p:cNvPicPr preferRelativeResize="0"/>
          <p:nvPr/>
        </p:nvPicPr>
        <p:blipFill rotWithShape="1">
          <a:blip r:embed="rId2">
            <a:alphaModFix amt="29000"/>
          </a:blip>
          <a:srcRect b="20549" l="65356" r="5409" t="0"/>
          <a:stretch/>
        </p:blipFill>
        <p:spPr>
          <a:xfrm>
            <a:off x="9402416" y="2097305"/>
            <a:ext cx="2789583" cy="4056750"/>
          </a:xfrm>
          <a:prstGeom prst="rect">
            <a:avLst/>
          </a:prstGeom>
          <a:noFill/>
          <a:ln>
            <a:noFill/>
          </a:ln>
        </p:spPr>
      </p:pic>
      <p:sp>
        <p:nvSpPr>
          <p:cNvPr id="193" name="Google Shape;193;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4" name="Shape 194"/>
        <p:cNvGrpSpPr/>
        <p:nvPr/>
      </p:nvGrpSpPr>
      <p:grpSpPr>
        <a:xfrm>
          <a:off x="0" y="0"/>
          <a:ext cx="0" cy="0"/>
          <a:chOff x="0" y="0"/>
          <a:chExt cx="0" cy="0"/>
        </a:xfrm>
      </p:grpSpPr>
      <p:sp>
        <p:nvSpPr>
          <p:cNvPr id="195" name="Google Shape;195;p3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96" name="Google Shape;196;p3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7" name="Google Shape;197;p31"/>
          <p:cNvSpPr/>
          <p:nvPr/>
        </p:nvSpPr>
        <p:spPr>
          <a:xfrm>
            <a:off x="3058634" y="1"/>
            <a:ext cx="8439109"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98" name="Google Shape;198;p31"/>
          <p:cNvSpPr txBox="1"/>
          <p:nvPr>
            <p:ph idx="1" type="body"/>
          </p:nvPr>
        </p:nvSpPr>
        <p:spPr>
          <a:xfrm>
            <a:off x="5943600" y="2076098"/>
            <a:ext cx="4867012" cy="3913188"/>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9" name="Google Shape;199;p31"/>
          <p:cNvSpPr txBox="1"/>
          <p:nvPr>
            <p:ph idx="2" type="body"/>
          </p:nvPr>
        </p:nvSpPr>
        <p:spPr>
          <a:xfrm>
            <a:off x="5943601" y="647038"/>
            <a:ext cx="4990999"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6" id="200" name="Google Shape;200;p31"/>
          <p:cNvPicPr preferRelativeResize="0"/>
          <p:nvPr/>
        </p:nvPicPr>
        <p:blipFill rotWithShape="1">
          <a:blip r:embed="rId2">
            <a:alphaModFix amt="29000"/>
          </a:blip>
          <a:srcRect b="20549" l="65356" r="0" t="0"/>
          <a:stretch/>
        </p:blipFill>
        <p:spPr>
          <a:xfrm>
            <a:off x="2993627" y="2801244"/>
            <a:ext cx="3305705" cy="4056756"/>
          </a:xfrm>
          <a:prstGeom prst="rect">
            <a:avLst/>
          </a:prstGeom>
          <a:noFill/>
          <a:ln>
            <a:noFill/>
          </a:ln>
        </p:spPr>
      </p:pic>
      <p:pic>
        <p:nvPicPr>
          <p:cNvPr descr="Picture 8" id="201" name="Google Shape;201;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02" name="Google Shape;202;p31"/>
          <p:cNvSpPr/>
          <p:nvPr>
            <p:ph idx="3" type="pic"/>
          </p:nvPr>
        </p:nvSpPr>
        <p:spPr>
          <a:xfrm>
            <a:off x="0" y="1561017"/>
            <a:ext cx="5130800" cy="3913189"/>
          </a:xfrm>
          <a:prstGeom prst="rect">
            <a:avLst/>
          </a:prstGeom>
          <a:noFill/>
          <a:ln>
            <a:noFill/>
          </a:ln>
        </p:spPr>
      </p:sp>
      <p:sp>
        <p:nvSpPr>
          <p:cNvPr id="203" name="Google Shape;203;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4" name="Shape 204"/>
        <p:cNvGrpSpPr/>
        <p:nvPr/>
      </p:nvGrpSpPr>
      <p:grpSpPr>
        <a:xfrm>
          <a:off x="0" y="0"/>
          <a:ext cx="0" cy="0"/>
          <a:chOff x="0" y="0"/>
          <a:chExt cx="0" cy="0"/>
        </a:xfrm>
      </p:grpSpPr>
      <p:sp>
        <p:nvSpPr>
          <p:cNvPr id="205" name="Google Shape;205;p3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6" name="Google Shape;206;p3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7" name="Google Shape;207;p32"/>
          <p:cNvSpPr/>
          <p:nvPr/>
        </p:nvSpPr>
        <p:spPr>
          <a:xfrm>
            <a:off x="0" y="882026"/>
            <a:ext cx="12192015" cy="143727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08" name="Google Shape;208;p32"/>
          <p:cNvSpPr txBox="1"/>
          <p:nvPr>
            <p:ph idx="1" type="body"/>
          </p:nvPr>
        </p:nvSpPr>
        <p:spPr>
          <a:xfrm>
            <a:off x="835670" y="2727701"/>
            <a:ext cx="7178176" cy="3311642"/>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09" name="Google Shape;209;p32"/>
          <p:cNvSpPr txBox="1"/>
          <p:nvPr>
            <p:ph idx="2" type="body"/>
          </p:nvPr>
        </p:nvSpPr>
        <p:spPr>
          <a:xfrm>
            <a:off x="835671" y="1104336"/>
            <a:ext cx="7178174" cy="103162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10" name="Google Shape;210;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11" name="Google Shape;211;p32"/>
          <p:cNvSpPr/>
          <p:nvPr>
            <p:ph idx="3" type="pic"/>
          </p:nvPr>
        </p:nvSpPr>
        <p:spPr>
          <a:xfrm>
            <a:off x="8583306" y="1246695"/>
            <a:ext cx="2444128" cy="4336989"/>
          </a:xfrm>
          <a:prstGeom prst="rect">
            <a:avLst/>
          </a:prstGeom>
          <a:noFill/>
          <a:ln>
            <a:noFill/>
          </a:ln>
        </p:spPr>
      </p:sp>
      <p:sp>
        <p:nvSpPr>
          <p:cNvPr id="212" name="Google Shape;212;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36" name="Shape 36"/>
        <p:cNvGrpSpPr/>
        <p:nvPr/>
      </p:nvGrpSpPr>
      <p:grpSpPr>
        <a:xfrm>
          <a:off x="0" y="0"/>
          <a:ext cx="0" cy="0"/>
          <a:chOff x="0" y="0"/>
          <a:chExt cx="0" cy="0"/>
        </a:xfrm>
      </p:grpSpPr>
      <p:sp>
        <p:nvSpPr>
          <p:cNvPr id="37" name="Google Shape;37;p18"/>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8" name="Google Shape;38;p18"/>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9" name="Google Shape;39;p18"/>
          <p:cNvSpPr/>
          <p:nvPr/>
        </p:nvSpPr>
        <p:spPr>
          <a:xfrm>
            <a:off x="-110112" y="-777"/>
            <a:ext cx="4885863" cy="685878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40" name="Google Shape;40;p18"/>
          <p:cNvSpPr txBox="1"/>
          <p:nvPr>
            <p:ph idx="1" type="body"/>
          </p:nvPr>
        </p:nvSpPr>
        <p:spPr>
          <a:xfrm>
            <a:off x="4912293" y="846902"/>
            <a:ext cx="6562678" cy="339416"/>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1" name="Google Shape;41;p18"/>
          <p:cNvSpPr txBox="1"/>
          <p:nvPr>
            <p:ph idx="2" type="body"/>
          </p:nvPr>
        </p:nvSpPr>
        <p:spPr>
          <a:xfrm>
            <a:off x="4912293" y="1345616"/>
            <a:ext cx="6553236"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2" name="Google Shape;42;p18"/>
          <p:cNvSpPr txBox="1"/>
          <p:nvPr>
            <p:ph idx="3" type="body"/>
          </p:nvPr>
        </p:nvSpPr>
        <p:spPr>
          <a:xfrm>
            <a:off x="3431554" y="986639"/>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3" name="Google Shape;43;p18"/>
          <p:cNvSpPr/>
          <p:nvPr>
            <p:ph idx="4" type="pic"/>
          </p:nvPr>
        </p:nvSpPr>
        <p:spPr>
          <a:xfrm>
            <a:off x="-126343" y="-1"/>
            <a:ext cx="3669323" cy="6858001"/>
          </a:xfrm>
          <a:prstGeom prst="rect">
            <a:avLst/>
          </a:prstGeom>
          <a:noFill/>
          <a:ln>
            <a:noFill/>
          </a:ln>
        </p:spPr>
      </p:sp>
      <p:sp>
        <p:nvSpPr>
          <p:cNvPr id="44" name="Google Shape;44;p18"/>
          <p:cNvSpPr txBox="1"/>
          <p:nvPr>
            <p:ph idx="5" type="body"/>
          </p:nvPr>
        </p:nvSpPr>
        <p:spPr>
          <a:xfrm>
            <a:off x="4912292" y="2770035"/>
            <a:ext cx="6562677"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5" name="Google Shape;45;p18"/>
          <p:cNvSpPr txBox="1"/>
          <p:nvPr>
            <p:ph idx="6" type="body"/>
          </p:nvPr>
        </p:nvSpPr>
        <p:spPr>
          <a:xfrm>
            <a:off x="4912293" y="3268748"/>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6" name="Google Shape;46;p18"/>
          <p:cNvSpPr txBox="1"/>
          <p:nvPr>
            <p:ph idx="7" type="body"/>
          </p:nvPr>
        </p:nvSpPr>
        <p:spPr>
          <a:xfrm>
            <a:off x="3431554" y="2940768"/>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7" name="Google Shape;47;p18"/>
          <p:cNvSpPr txBox="1"/>
          <p:nvPr>
            <p:ph idx="8" type="body"/>
          </p:nvPr>
        </p:nvSpPr>
        <p:spPr>
          <a:xfrm>
            <a:off x="4927789" y="4633833"/>
            <a:ext cx="6562678"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8" name="Google Shape;48;p18"/>
          <p:cNvSpPr txBox="1"/>
          <p:nvPr>
            <p:ph idx="9" type="body"/>
          </p:nvPr>
        </p:nvSpPr>
        <p:spPr>
          <a:xfrm>
            <a:off x="4927791" y="5132546"/>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9" name="Google Shape;49;p18"/>
          <p:cNvSpPr txBox="1"/>
          <p:nvPr>
            <p:ph idx="13" type="body"/>
          </p:nvPr>
        </p:nvSpPr>
        <p:spPr>
          <a:xfrm>
            <a:off x="3447052" y="4804566"/>
            <a:ext cx="1096215"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50" name="Google Shape;50;p18"/>
          <p:cNvGrpSpPr/>
          <p:nvPr/>
        </p:nvGrpSpPr>
        <p:grpSpPr>
          <a:xfrm>
            <a:off x="4054158" y="721803"/>
            <a:ext cx="7578910" cy="5461420"/>
            <a:chOff x="-1" y="0"/>
            <a:chExt cx="7578909" cy="5461418"/>
          </a:xfrm>
        </p:grpSpPr>
        <p:grpSp>
          <p:nvGrpSpPr>
            <p:cNvPr id="51" name="Google Shape;51;p18"/>
            <p:cNvGrpSpPr/>
            <p:nvPr/>
          </p:nvGrpSpPr>
          <p:grpSpPr>
            <a:xfrm>
              <a:off x="0" y="0"/>
              <a:ext cx="7547915" cy="1674488"/>
              <a:chOff x="-1" y="0"/>
              <a:chExt cx="7547913" cy="1674487"/>
            </a:xfrm>
          </p:grpSpPr>
          <p:cxnSp>
            <p:nvCxnSpPr>
              <p:cNvPr id="52" name="Google Shape;52;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3" name="Google Shape;53;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4" name="Google Shape;54;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55" name="Google Shape;55;p18"/>
            <p:cNvCxnSpPr/>
            <p:nvPr/>
          </p:nvCxnSpPr>
          <p:spPr>
            <a:xfrm flipH="1">
              <a:off x="0" y="1278486"/>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6" name="Google Shape;56;p18"/>
            <p:cNvCxnSpPr/>
            <p:nvPr/>
          </p:nvCxnSpPr>
          <p:spPr>
            <a:xfrm>
              <a:off x="15499" y="1666441"/>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57" name="Google Shape;57;p18"/>
            <p:cNvGrpSpPr/>
            <p:nvPr/>
          </p:nvGrpSpPr>
          <p:grpSpPr>
            <a:xfrm>
              <a:off x="-1" y="1923133"/>
              <a:ext cx="7547915" cy="1674488"/>
              <a:chOff x="-1" y="0"/>
              <a:chExt cx="7547913" cy="1674487"/>
            </a:xfrm>
          </p:grpSpPr>
          <p:cxnSp>
            <p:nvCxnSpPr>
              <p:cNvPr id="58" name="Google Shape;58;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9" name="Google Shape;59;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0" name="Google Shape;60;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1" name="Google Shape;61;p18"/>
            <p:cNvCxnSpPr/>
            <p:nvPr/>
          </p:nvCxnSpPr>
          <p:spPr>
            <a:xfrm flipH="1">
              <a:off x="-1" y="320162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2" name="Google Shape;62;p18"/>
            <p:cNvCxnSpPr/>
            <p:nvPr/>
          </p:nvCxnSpPr>
          <p:spPr>
            <a:xfrm>
              <a:off x="15498" y="3589575"/>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63" name="Google Shape;63;p18"/>
            <p:cNvGrpSpPr/>
            <p:nvPr/>
          </p:nvGrpSpPr>
          <p:grpSpPr>
            <a:xfrm>
              <a:off x="15497" y="3786930"/>
              <a:ext cx="7547915" cy="1674488"/>
              <a:chOff x="-1" y="0"/>
              <a:chExt cx="7547913" cy="1674487"/>
            </a:xfrm>
          </p:grpSpPr>
          <p:cxnSp>
            <p:nvCxnSpPr>
              <p:cNvPr id="64" name="Google Shape;64;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5" name="Google Shape;65;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6" name="Google Shape;66;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7" name="Google Shape;67;p18"/>
            <p:cNvCxnSpPr/>
            <p:nvPr/>
          </p:nvCxnSpPr>
          <p:spPr>
            <a:xfrm flipH="1">
              <a:off x="15497" y="5065417"/>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8" name="Google Shape;68;p18"/>
            <p:cNvCxnSpPr/>
            <p:nvPr/>
          </p:nvCxnSpPr>
          <p:spPr>
            <a:xfrm>
              <a:off x="30996" y="5453372"/>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sp>
        <p:nvSpPr>
          <p:cNvPr id="69" name="Google Shape;69;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70" name="Shape 70"/>
        <p:cNvGrpSpPr/>
        <p:nvPr/>
      </p:nvGrpSpPr>
      <p:grpSpPr>
        <a:xfrm>
          <a:off x="0" y="0"/>
          <a:ext cx="0" cy="0"/>
          <a:chOff x="0" y="0"/>
          <a:chExt cx="0" cy="0"/>
        </a:xfrm>
      </p:grpSpPr>
      <p:sp>
        <p:nvSpPr>
          <p:cNvPr id="71" name="Google Shape;71;p1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2" name="Google Shape;72;p1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3" name="Google Shape;73;p19"/>
          <p:cNvSpPr/>
          <p:nvPr/>
        </p:nvSpPr>
        <p:spPr>
          <a:xfrm>
            <a:off x="-1"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74" name="Google Shape;74;p19"/>
          <p:cNvSpPr/>
          <p:nvPr>
            <p:ph idx="2" type="pic"/>
          </p:nvPr>
        </p:nvSpPr>
        <p:spPr>
          <a:xfrm>
            <a:off x="5888001" y="439729"/>
            <a:ext cx="5660532" cy="6045738"/>
          </a:xfrm>
          <a:prstGeom prst="rect">
            <a:avLst/>
          </a:prstGeom>
          <a:noFill/>
          <a:ln>
            <a:noFill/>
          </a:ln>
        </p:spPr>
      </p:sp>
      <p:pic>
        <p:nvPicPr>
          <p:cNvPr descr="Picture 9" id="75" name="Google Shape;75;p19"/>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6" name="Google Shape;76;p19"/>
          <p:cNvSpPr txBox="1"/>
          <p:nvPr>
            <p:ph idx="1" type="body"/>
          </p:nvPr>
        </p:nvSpPr>
        <p:spPr>
          <a:xfrm>
            <a:off x="898357" y="2107769"/>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7" name="Google Shape;77;p19"/>
          <p:cNvSpPr txBox="1"/>
          <p:nvPr>
            <p:ph idx="3" type="body"/>
          </p:nvPr>
        </p:nvSpPr>
        <p:spPr>
          <a:xfrm>
            <a:off x="898357" y="890241"/>
            <a:ext cx="4757377"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8" name="Google Shape;78;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9" name="Shape 79"/>
        <p:cNvGrpSpPr/>
        <p:nvPr/>
      </p:nvGrpSpPr>
      <p:grpSpPr>
        <a:xfrm>
          <a:off x="0" y="0"/>
          <a:ext cx="0" cy="0"/>
          <a:chOff x="0" y="0"/>
          <a:chExt cx="0" cy="0"/>
        </a:xfrm>
      </p:grpSpPr>
      <p:sp>
        <p:nvSpPr>
          <p:cNvPr id="80" name="Google Shape;80;p20"/>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1" name="Google Shape;81;p20"/>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2" name="Google Shape;82;p20"/>
          <p:cNvSpPr/>
          <p:nvPr/>
        </p:nvSpPr>
        <p:spPr>
          <a:xfrm>
            <a:off x="3557439" y="5448534"/>
            <a:ext cx="7208078" cy="713815"/>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3" name="Google Shape;83;p20"/>
          <p:cNvSpPr/>
          <p:nvPr/>
        </p:nvSpPr>
        <p:spPr>
          <a:xfrm>
            <a:off x="3543994" y="4392459"/>
            <a:ext cx="7208078" cy="71381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4" name="Google Shape;84;p20"/>
          <p:cNvSpPr/>
          <p:nvPr/>
        </p:nvSpPr>
        <p:spPr>
          <a:xfrm>
            <a:off x="0" y="6342926"/>
            <a:ext cx="11586117" cy="51507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5" name="Google Shape;85;p20"/>
          <p:cNvSpPr/>
          <p:nvPr/>
        </p:nvSpPr>
        <p:spPr>
          <a:xfrm>
            <a:off x="3557439" y="1339741"/>
            <a:ext cx="7208078" cy="713814"/>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6" name="Google Shape;86;p20"/>
          <p:cNvSpPr txBox="1"/>
          <p:nvPr>
            <p:ph idx="1" type="body"/>
          </p:nvPr>
        </p:nvSpPr>
        <p:spPr>
          <a:xfrm>
            <a:off x="447065" y="309492"/>
            <a:ext cx="11222616" cy="71381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87" name="Google Shape;87;p20"/>
          <p:cNvSpPr txBox="1"/>
          <p:nvPr>
            <p:ph idx="2" type="body"/>
          </p:nvPr>
        </p:nvSpPr>
        <p:spPr>
          <a:xfrm>
            <a:off x="3557441" y="1530044"/>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9" id="88" name="Google Shape;88;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9" name="Google Shape;89;p20"/>
          <p:cNvSpPr/>
          <p:nvPr/>
        </p:nvSpPr>
        <p:spPr>
          <a:xfrm>
            <a:off x="1426482" y="1233411"/>
            <a:ext cx="1036070"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0" name="Google Shape;90;p20"/>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1" name="Google Shape;91;p20"/>
          <p:cNvSpPr/>
          <p:nvPr/>
        </p:nvSpPr>
        <p:spPr>
          <a:xfrm>
            <a:off x="3557440" y="2384514"/>
            <a:ext cx="7208079" cy="713815"/>
          </a:xfrm>
          <a:prstGeom prst="rect">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2" name="Google Shape;92;p20"/>
          <p:cNvSpPr txBox="1"/>
          <p:nvPr>
            <p:ph idx="4" type="body"/>
          </p:nvPr>
        </p:nvSpPr>
        <p:spPr>
          <a:xfrm>
            <a:off x="3520254" y="2423523"/>
            <a:ext cx="6457660" cy="71381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93" name="Google Shape;93;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4" name="Google Shape;94;p20"/>
          <p:cNvSpPr/>
          <p:nvPr/>
        </p:nvSpPr>
        <p:spPr>
          <a:xfrm>
            <a:off x="1380540" y="2266698"/>
            <a:ext cx="1036070" cy="878763"/>
          </a:xfrm>
          <a:prstGeom prst="ellipse">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5" name="Google Shape;95;p20"/>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6" name="Google Shape;96;p20"/>
          <p:cNvSpPr/>
          <p:nvPr/>
        </p:nvSpPr>
        <p:spPr>
          <a:xfrm>
            <a:off x="3543994" y="3383476"/>
            <a:ext cx="7208078" cy="713815"/>
          </a:xfrm>
          <a:prstGeom prst="rect">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7" name="Google Shape;97;p20"/>
          <p:cNvSpPr txBox="1"/>
          <p:nvPr>
            <p:ph idx="6" type="body"/>
          </p:nvPr>
        </p:nvSpPr>
        <p:spPr>
          <a:xfrm>
            <a:off x="3543994" y="3421960"/>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21" id="98" name="Google Shape;98;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9" name="Google Shape;99;p20"/>
          <p:cNvSpPr/>
          <p:nvPr/>
        </p:nvSpPr>
        <p:spPr>
          <a:xfrm>
            <a:off x="1401270" y="3319114"/>
            <a:ext cx="1036069" cy="878763"/>
          </a:xfrm>
          <a:prstGeom prst="ellipse">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0" name="Google Shape;100;p20"/>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1" id="101" name="Google Shape;101;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2" name="Google Shape;102;p20"/>
          <p:cNvSpPr/>
          <p:nvPr/>
        </p:nvSpPr>
        <p:spPr>
          <a:xfrm>
            <a:off x="1401270" y="4338025"/>
            <a:ext cx="1036069" cy="878763"/>
          </a:xfrm>
          <a:prstGeom prst="ellipse">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3" name="Google Shape;103;p20"/>
          <p:cNvSpPr txBox="1"/>
          <p:nvPr>
            <p:ph idx="8" type="body"/>
          </p:nvPr>
        </p:nvSpPr>
        <p:spPr>
          <a:xfrm>
            <a:off x="3596099" y="5503614"/>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6" id="104" name="Google Shape;104;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5" name="Google Shape;105;p20"/>
          <p:cNvSpPr/>
          <p:nvPr/>
        </p:nvSpPr>
        <p:spPr>
          <a:xfrm>
            <a:off x="1439928" y="5394100"/>
            <a:ext cx="1036069"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6" name="Google Shape;106;p20"/>
          <p:cNvSpPr txBox="1"/>
          <p:nvPr>
            <p:ph idx="9" type="body"/>
          </p:nvPr>
        </p:nvSpPr>
        <p:spPr>
          <a:xfrm>
            <a:off x="1616673" y="5525966"/>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7" name="Google Shape;107;p20"/>
          <p:cNvSpPr txBox="1"/>
          <p:nvPr>
            <p:ph idx="13" type="body"/>
          </p:nvPr>
        </p:nvSpPr>
        <p:spPr>
          <a:xfrm>
            <a:off x="1578015" y="4469889"/>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8" name="Google Shape;108;p20"/>
          <p:cNvSpPr txBox="1"/>
          <p:nvPr>
            <p:ph idx="14" type="body"/>
          </p:nvPr>
        </p:nvSpPr>
        <p:spPr>
          <a:xfrm>
            <a:off x="3557441" y="4447537"/>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9" name="Google Shape;109;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0" name="Shape 110"/>
        <p:cNvGrpSpPr/>
        <p:nvPr/>
      </p:nvGrpSpPr>
      <p:grpSpPr>
        <a:xfrm>
          <a:off x="0" y="0"/>
          <a:ext cx="0" cy="0"/>
          <a:chOff x="0" y="0"/>
          <a:chExt cx="0" cy="0"/>
        </a:xfrm>
      </p:grpSpPr>
      <p:sp>
        <p:nvSpPr>
          <p:cNvPr id="111" name="Google Shape;111;p2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2" name="Google Shape;112;p2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3" name="Google Shape;113;p21"/>
          <p:cNvSpPr/>
          <p:nvPr/>
        </p:nvSpPr>
        <p:spPr>
          <a:xfrm>
            <a:off x="0" y="0"/>
            <a:ext cx="12192000" cy="685800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4" name="Google Shape;114;p21"/>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6" id="115" name="Google Shape;115;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6" name="Google Shape;116;p21"/>
          <p:cNvSpPr/>
          <p:nvPr/>
        </p:nvSpPr>
        <p:spPr>
          <a:xfrm>
            <a:off x="370687" y="323519"/>
            <a:ext cx="11450626" cy="6210963"/>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7" name="Google Shape;117;p21"/>
          <p:cNvSpPr txBox="1"/>
          <p:nvPr>
            <p:ph idx="1" type="body"/>
          </p:nvPr>
        </p:nvSpPr>
        <p:spPr>
          <a:xfrm>
            <a:off x="798379" y="2045704"/>
            <a:ext cx="10595238" cy="384991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8" name="Google Shape;118;p21"/>
          <p:cNvSpPr txBox="1"/>
          <p:nvPr>
            <p:ph idx="2" type="body"/>
          </p:nvPr>
        </p:nvSpPr>
        <p:spPr>
          <a:xfrm>
            <a:off x="798381" y="761602"/>
            <a:ext cx="10595238" cy="8036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9" name="Google Shape;119;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0" name="Shape 120"/>
        <p:cNvGrpSpPr/>
        <p:nvPr/>
      </p:nvGrpSpPr>
      <p:grpSpPr>
        <a:xfrm>
          <a:off x="0" y="0"/>
          <a:ext cx="0" cy="0"/>
          <a:chOff x="0" y="0"/>
          <a:chExt cx="0" cy="0"/>
        </a:xfrm>
      </p:grpSpPr>
      <p:sp>
        <p:nvSpPr>
          <p:cNvPr id="121" name="Google Shape;121;p2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22" name="Google Shape;122;p2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3" name="Google Shape;123;p22"/>
          <p:cNvSpPr/>
          <p:nvPr/>
        </p:nvSpPr>
        <p:spPr>
          <a:xfrm>
            <a:off x="5761459"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24" name="Google Shape;124;p22"/>
          <p:cNvSpPr/>
          <p:nvPr>
            <p:ph idx="2" type="pic"/>
          </p:nvPr>
        </p:nvSpPr>
        <p:spPr>
          <a:xfrm>
            <a:off x="435469" y="406131"/>
            <a:ext cx="5660531" cy="6045738"/>
          </a:xfrm>
          <a:prstGeom prst="rect">
            <a:avLst/>
          </a:prstGeom>
          <a:noFill/>
          <a:ln>
            <a:noFill/>
          </a:ln>
        </p:spPr>
      </p:sp>
      <p:pic>
        <p:nvPicPr>
          <p:cNvPr descr="Picture 9" id="125" name="Google Shape;125;p22"/>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6" name="Google Shape;126;p22"/>
          <p:cNvSpPr txBox="1"/>
          <p:nvPr>
            <p:ph idx="1" type="body"/>
          </p:nvPr>
        </p:nvSpPr>
        <p:spPr>
          <a:xfrm>
            <a:off x="6818000" y="2050158"/>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7" name="Google Shape;127;p22"/>
          <p:cNvSpPr txBox="1"/>
          <p:nvPr>
            <p:ph idx="3" type="body"/>
          </p:nvPr>
        </p:nvSpPr>
        <p:spPr>
          <a:xfrm>
            <a:off x="6758909" y="319223"/>
            <a:ext cx="4757376" cy="99265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8" name="Google Shape;128;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9" name="Shape 129"/>
        <p:cNvGrpSpPr/>
        <p:nvPr/>
      </p:nvGrpSpPr>
      <p:grpSpPr>
        <a:xfrm>
          <a:off x="0" y="0"/>
          <a:ext cx="0" cy="0"/>
          <a:chOff x="0" y="0"/>
          <a:chExt cx="0" cy="0"/>
        </a:xfrm>
      </p:grpSpPr>
      <p:sp>
        <p:nvSpPr>
          <p:cNvPr id="130" name="Google Shape;130;p23"/>
          <p:cNvSpPr/>
          <p:nvPr/>
        </p:nvSpPr>
        <p:spPr>
          <a:xfrm>
            <a:off x="-32400" y="2956987"/>
            <a:ext cx="12193511" cy="280904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4" id="131" name="Google Shape;131;p23"/>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32" name="Google Shape;132;p23"/>
          <p:cNvSpPr txBox="1"/>
          <p:nvPr>
            <p:ph idx="1" type="body"/>
          </p:nvPr>
        </p:nvSpPr>
        <p:spPr>
          <a:xfrm>
            <a:off x="605556" y="4238576"/>
            <a:ext cx="3195486" cy="731141"/>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800"/>
              <a:buFont typeface="Calibri"/>
              <a:buNone/>
              <a:defRPr>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3" name="Google Shape;133;p23"/>
          <p:cNvSpPr txBox="1"/>
          <p:nvPr>
            <p:ph idx="2" type="body"/>
          </p:nvPr>
        </p:nvSpPr>
        <p:spPr>
          <a:xfrm>
            <a:off x="605556" y="3428999"/>
            <a:ext cx="3195486" cy="83726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4" name="Google Shape;134;p23"/>
          <p:cNvSpPr/>
          <p:nvPr/>
        </p:nvSpPr>
        <p:spPr>
          <a:xfrm>
            <a:off x="6934623" y="5423818"/>
            <a:ext cx="5257379" cy="756632"/>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35" name="Google Shape;135;p23"/>
          <p:cNvSpPr txBox="1"/>
          <p:nvPr>
            <p:ph idx="3" type="body"/>
          </p:nvPr>
        </p:nvSpPr>
        <p:spPr>
          <a:xfrm>
            <a:off x="6934623" y="5436563"/>
            <a:ext cx="4771006"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3" id="136" name="Google Shape;136;p23"/>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7" name="Google Shape;137;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138" name="Google Shape;138;p2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9" name="Shape 139"/>
        <p:cNvGrpSpPr/>
        <p:nvPr/>
      </p:nvGrpSpPr>
      <p:grpSpPr>
        <a:xfrm>
          <a:off x="0" y="0"/>
          <a:ext cx="0" cy="0"/>
          <a:chOff x="0" y="0"/>
          <a:chExt cx="0" cy="0"/>
        </a:xfrm>
      </p:grpSpPr>
      <p:sp>
        <p:nvSpPr>
          <p:cNvPr id="140" name="Google Shape;140;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1" name="Shape 141"/>
        <p:cNvGrpSpPr/>
        <p:nvPr/>
      </p:nvGrpSpPr>
      <p:grpSpPr>
        <a:xfrm>
          <a:off x="0" y="0"/>
          <a:ext cx="0" cy="0"/>
          <a:chOff x="0" y="0"/>
          <a:chExt cx="0" cy="0"/>
        </a:xfrm>
      </p:grpSpPr>
      <p:sp>
        <p:nvSpPr>
          <p:cNvPr id="142" name="Google Shape;142;p25"/>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3" name="Google Shape;143;p25"/>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4" name="Google Shape;144;p25"/>
          <p:cNvSpPr/>
          <p:nvPr/>
        </p:nvSpPr>
        <p:spPr>
          <a:xfrm rot="5400000">
            <a:off x="5693238" y="7996032"/>
            <a:ext cx="476912" cy="3282248"/>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45" name="Google Shape;145;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 name="Google Shape;7;p1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6"/>
          <p:cNvSpPr/>
          <p:nvPr/>
        </p:nvSpPr>
        <p:spPr>
          <a:xfrm>
            <a:off x="0" y="0"/>
            <a:ext cx="12192000" cy="685800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 name="Google Shape;9;p16"/>
          <p:cNvSpPr txBox="1"/>
          <p:nvPr/>
        </p:nvSpPr>
        <p:spPr>
          <a:xfrm>
            <a:off x="424668" y="528534"/>
            <a:ext cx="6498647" cy="739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4400"/>
              <a:buFont typeface="Calibri"/>
              <a:buNone/>
            </a:pPr>
            <a:r>
              <a:rPr b="0" i="0" lang="it-IT" sz="4400" u="none" cap="none" strike="noStrike">
                <a:solidFill>
                  <a:srgbClr val="FFFFFF"/>
                </a:solidFill>
                <a:latin typeface="Calibri"/>
                <a:ea typeface="Calibri"/>
                <a:cs typeface="Calibri"/>
                <a:sym typeface="Calibri"/>
              </a:rPr>
              <a:t>CARATTERE E DIMENSIONE</a:t>
            </a:r>
            <a:endParaRPr b="0" i="0" sz="1400" u="none" cap="none" strike="noStrike">
              <a:solidFill>
                <a:srgbClr val="000000"/>
              </a:solidFill>
              <a:latin typeface="Arial"/>
              <a:ea typeface="Arial"/>
              <a:cs typeface="Arial"/>
              <a:sym typeface="Arial"/>
            </a:endParaRPr>
          </a:p>
        </p:txBody>
      </p:sp>
      <p:sp>
        <p:nvSpPr>
          <p:cNvPr id="10" name="Google Shape;10;p16"/>
          <p:cNvSpPr txBox="1"/>
          <p:nvPr/>
        </p:nvSpPr>
        <p:spPr>
          <a:xfrm>
            <a:off x="7347983" y="564842"/>
            <a:ext cx="4589208" cy="54000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ASSICURARSI DI MANTENERE I CARATTERI COME DA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48 punti - Guide divisorie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36 punti - Intestazione del titolo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30 punti - Sottotitoli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	       - Citazioni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24 punti - Corpo del testo principale </a:t>
            </a:r>
            <a:endParaRPr b="0" i="0" sz="1400" u="none" cap="none" strike="noStrike">
              <a:solidFill>
                <a:srgbClr val="000000"/>
              </a:solidFill>
              <a:latin typeface="Arial"/>
              <a:ea typeface="Arial"/>
              <a:cs typeface="Arial"/>
              <a:sym typeface="Arial"/>
            </a:endParaRPr>
          </a:p>
        </p:txBody>
      </p:sp>
      <p:sp>
        <p:nvSpPr>
          <p:cNvPr id="11" name="Google Shape;11;p16"/>
          <p:cNvSpPr txBox="1"/>
          <p:nvPr/>
        </p:nvSpPr>
        <p:spPr>
          <a:xfrm>
            <a:off x="424669" y="2014903"/>
            <a:ext cx="5845501" cy="27584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Assicuratevi di mantenere le dimensioni dei caratteri come da layout delle diapositive. Il font utilizzato in tutto il PowerPoint </a:t>
            </a:r>
            <a:r>
              <a:rPr b="1" i="0" lang="it-IT" sz="2400" u="none" cap="none" strike="noStrike">
                <a:solidFill>
                  <a:srgbClr val="FFFFFF"/>
                </a:solidFill>
                <a:latin typeface="Calibri"/>
                <a:ea typeface="Calibri"/>
                <a:cs typeface="Calibri"/>
                <a:sym typeface="Calibri"/>
              </a:rPr>
              <a:t>Surviving Digital </a:t>
            </a:r>
            <a:r>
              <a:rPr b="0" i="0" lang="it-IT" sz="2400" u="none" cap="none" strike="noStrike">
                <a:solidFill>
                  <a:srgbClr val="FFFFFF"/>
                </a:solidFill>
                <a:latin typeface="Calibri"/>
                <a:ea typeface="Calibri"/>
                <a:cs typeface="Calibri"/>
                <a:sym typeface="Calibri"/>
              </a:rPr>
              <a:t>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it-IT"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6"/>
          <p:cNvCxnSpPr/>
          <p:nvPr/>
        </p:nvCxnSpPr>
        <p:spPr>
          <a:xfrm rot="10800000">
            <a:off x="1" y="162021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6"/>
          <p:cNvSpPr txBox="1"/>
          <p:nvPr/>
        </p:nvSpPr>
        <p:spPr>
          <a:xfrm>
            <a:off x="0" y="5968370"/>
            <a:ext cx="12192000" cy="802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 </a:t>
            </a:r>
            <a:r>
              <a:rPr b="1" i="0" lang="it-IT" sz="2400" u="none" cap="none" strike="noStrike">
                <a:solidFill>
                  <a:srgbClr val="FFFFFF"/>
                </a:solidFill>
                <a:latin typeface="Calibri"/>
                <a:ea typeface="Calibri"/>
                <a:cs typeface="Calibri"/>
                <a:sym typeface="Calibri"/>
              </a:rPr>
              <a:t>CANCELLARE QUESTA DIAPOSITIVA DI ISTRUZIONI PRIMA DI PRESENTARE LA PRESENTAZIONE FINALE </a:t>
            </a:r>
            <a:r>
              <a:rPr b="0" i="0" lang="it-IT"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6"/>
          <p:cNvCxnSpPr/>
          <p:nvPr/>
        </p:nvCxnSpPr>
        <p:spPr>
          <a:xfrm rot="10800000">
            <a:off x="1" y="554040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6"/>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2pPr>
            <a:lvl3pPr lvl="2"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3pPr>
            <a:lvl4pPr lvl="3"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4pPr>
            <a:lvl5pPr lvl="4"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5pPr>
            <a:lvl6pPr lvl="5"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6pPr>
            <a:lvl7pPr lvl="6"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7pPr>
            <a:lvl8pPr lvl="7"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8pPr>
            <a:lvl9pPr lvl="8"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9pPr>
          </a:lstStyle>
          <a:p/>
        </p:txBody>
      </p:sp>
      <p:sp>
        <p:nvSpPr>
          <p:cNvPr id="17" name="Google Shape;17;p1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406400" lvl="2" marL="1371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3pPr>
            <a:lvl4pPr indent="-406400" lvl="3" marL="1828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4pPr>
            <a:lvl5pPr indent="-406400" lvl="4" marL="22860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5pPr>
            <a:lvl6pPr indent="-406400" lvl="5" marL="2743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6pPr>
            <a:lvl7pPr indent="-406400" lvl="6" marL="3200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7pPr>
            <a:lvl8pPr indent="-406400" lvl="7" marL="3657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8pPr>
            <a:lvl9pPr indent="-406400" lvl="8" marL="4114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9pPr>
          </a:lstStyle>
          <a:p/>
        </p:txBody>
      </p:sp>
      <p:sp>
        <p:nvSpPr>
          <p:cNvPr id="18" name="Google Shape;18;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3.xml"/><Relationship Id="rId10" Type="http://schemas.openxmlformats.org/officeDocument/2006/relationships/slide" Target="/ppt/slides/slide7.xml"/><Relationship Id="rId13" Type="http://schemas.openxmlformats.org/officeDocument/2006/relationships/slide" Target="/ppt/slides/slide8.xml"/><Relationship Id="rId12" Type="http://schemas.openxmlformats.org/officeDocument/2006/relationships/slide" Target="/ppt/slides/slide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7.xml"/><Relationship Id="rId15" Type="http://schemas.openxmlformats.org/officeDocument/2006/relationships/slide" Target="/ppt/slides/slide8.xml"/><Relationship Id="rId14" Type="http://schemas.openxmlformats.org/officeDocument/2006/relationships/image" Target="../media/image10.jpg"/><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0.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
          <p:cNvSpPr txBox="1"/>
          <p:nvPr>
            <p:ph idx="1" type="body"/>
          </p:nvPr>
        </p:nvSpPr>
        <p:spPr>
          <a:xfrm>
            <a:off x="334232" y="4602996"/>
            <a:ext cx="5335200" cy="1008300"/>
          </a:xfrm>
          <a:prstGeom prst="rect">
            <a:avLst/>
          </a:prstGeom>
          <a:noFill/>
          <a:ln>
            <a:noFill/>
          </a:ln>
        </p:spPr>
        <p:txBody>
          <a:bodyPr anchorCtr="0" anchor="t" bIns="45700" lIns="45700" spcFirstLastPara="1" rIns="45700" wrap="square" tIns="45700">
            <a:normAutofit/>
          </a:bodyPr>
          <a:lstStyle/>
          <a:p>
            <a:pPr indent="0" lvl="0" marL="0" rtl="0" algn="l">
              <a:lnSpc>
                <a:spcPct val="145833"/>
              </a:lnSpc>
              <a:spcBef>
                <a:spcPts val="0"/>
              </a:spcBef>
              <a:spcAft>
                <a:spcPts val="0"/>
              </a:spcAft>
              <a:buClr>
                <a:srgbClr val="FFFFFF"/>
              </a:buClr>
              <a:buSzPts val="2400"/>
              <a:buNone/>
            </a:pPr>
            <a:r>
              <a:rPr b="1" i="0" lang="it-IT" sz="2400" u="none" cap="none" strike="noStrike">
                <a:solidFill>
                  <a:srgbClr val="FFFFFF"/>
                </a:solidFill>
              </a:rPr>
              <a:t>Modulo 1 - Come superare la sovraesposizione</a:t>
            </a:r>
            <a:endParaRPr b="1"/>
          </a:p>
        </p:txBody>
      </p:sp>
      <p:sp>
        <p:nvSpPr>
          <p:cNvPr id="218" name="Google Shape;218;p1"/>
          <p:cNvSpPr txBox="1"/>
          <p:nvPr>
            <p:ph idx="2" type="body"/>
          </p:nvPr>
        </p:nvSpPr>
        <p:spPr>
          <a:xfrm>
            <a:off x="334232" y="3210791"/>
            <a:ext cx="4742400" cy="4572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2400"/>
              <a:buFont typeface="Calibri"/>
              <a:buNone/>
            </a:pPr>
            <a:r>
              <a:rPr b="1" i="0" lang="it-IT" sz="2400" u="none" cap="none" strike="noStrike">
                <a:solidFill>
                  <a:srgbClr val="FFFFFF"/>
                </a:solidFill>
                <a:latin typeface="Calibri"/>
                <a:ea typeface="Calibri"/>
                <a:cs typeface="Calibri"/>
                <a:sym typeface="Calibri"/>
              </a:rPr>
              <a:t>Corso di formazione: Sopravvivere al digitale</a:t>
            </a:r>
            <a:endParaRPr/>
          </a:p>
        </p:txBody>
      </p:sp>
      <p:sp>
        <p:nvSpPr>
          <p:cNvPr id="219" name="Google Shape;219;p1"/>
          <p:cNvSpPr txBox="1"/>
          <p:nvPr>
            <p:ph idx="3" type="body"/>
          </p:nvPr>
        </p:nvSpPr>
        <p:spPr>
          <a:xfrm>
            <a:off x="7840725" y="5727425"/>
            <a:ext cx="3700200" cy="615300"/>
          </a:xfrm>
          <a:prstGeom prst="rect">
            <a:avLst/>
          </a:prstGeom>
          <a:noFill/>
          <a:ln>
            <a:noFill/>
          </a:ln>
        </p:spPr>
        <p:txBody>
          <a:bodyPr anchorCtr="0" anchor="ctr" bIns="45700" lIns="45700" spcFirstLastPara="1" rIns="45700" wrap="square" tIns="45700">
            <a:noAutofit/>
          </a:bodyPr>
          <a:lstStyle/>
          <a:p>
            <a:pPr indent="0" lvl="0" marL="0" rtl="0" algn="r">
              <a:lnSpc>
                <a:spcPct val="90000"/>
              </a:lnSpc>
              <a:spcBef>
                <a:spcPts val="0"/>
              </a:spcBef>
              <a:spcAft>
                <a:spcPts val="0"/>
              </a:spcAft>
              <a:buClr>
                <a:schemeClr val="lt1"/>
              </a:buClr>
              <a:buSzPts val="2800"/>
              <a:buFont typeface="Arial"/>
              <a:buNone/>
            </a:pPr>
            <a:r>
              <a:rPr b="1" lang="it-IT" sz="2400">
                <a:solidFill>
                  <a:schemeClr val="lt1"/>
                </a:solidFill>
              </a:rPr>
              <a:t>www.survivingdigital.eu</a:t>
            </a:r>
            <a:endParaRPr b="1" sz="2400">
              <a:solidFill>
                <a:schemeClr val="lt1"/>
              </a:solidFill>
            </a:endParaRPr>
          </a:p>
          <a:p>
            <a:pPr indent="0" lvl="0" marL="0" rtl="0" algn="l">
              <a:lnSpc>
                <a:spcPct val="90000"/>
              </a:lnSpc>
              <a:spcBef>
                <a:spcPts val="0"/>
              </a:spcBef>
              <a:spcAft>
                <a:spcPts val="0"/>
              </a:spcAft>
              <a:buClr>
                <a:srgbClr val="FFFFFF"/>
              </a:buClr>
              <a:buSzPts val="2500"/>
              <a:buFont typeface="Calibri"/>
              <a:buNone/>
            </a:pPr>
            <a:r>
              <a:t/>
            </a:r>
            <a:endParaRPr sz="2400"/>
          </a:p>
        </p:txBody>
      </p:sp>
      <p:grpSp>
        <p:nvGrpSpPr>
          <p:cNvPr id="220" name="Google Shape;220;p1"/>
          <p:cNvGrpSpPr/>
          <p:nvPr/>
        </p:nvGrpSpPr>
        <p:grpSpPr>
          <a:xfrm>
            <a:off x="5718873" y="423474"/>
            <a:ext cx="5982510" cy="4551483"/>
            <a:chOff x="-1" y="0"/>
            <a:chExt cx="5982508" cy="4551482"/>
          </a:xfrm>
        </p:grpSpPr>
        <p:sp>
          <p:nvSpPr>
            <p:cNvPr id="221" name="Google Shape;221;p1"/>
            <p:cNvSpPr/>
            <p:nvPr/>
          </p:nvSpPr>
          <p:spPr>
            <a:xfrm>
              <a:off x="0" y="0"/>
              <a:ext cx="5982507" cy="4551482"/>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7.jpeg" id="222" name="Google Shape;222;p1"/>
            <p:cNvPicPr preferRelativeResize="0"/>
            <p:nvPr/>
          </p:nvPicPr>
          <p:blipFill rotWithShape="1">
            <a:blip r:embed="rId3">
              <a:alphaModFix/>
            </a:blip>
            <a:srcRect b="0" l="6165" r="6164" t="0"/>
            <a:stretch/>
          </p:blipFill>
          <p:spPr>
            <a:xfrm>
              <a:off x="-1" y="0"/>
              <a:ext cx="5982508"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0"/>
          <p:cNvGrpSpPr/>
          <p:nvPr/>
        </p:nvGrpSpPr>
        <p:grpSpPr>
          <a:xfrm>
            <a:off x="374429" y="406131"/>
            <a:ext cx="5660532" cy="6045739"/>
            <a:chOff x="0" y="0"/>
            <a:chExt cx="5660531" cy="6045737"/>
          </a:xfrm>
        </p:grpSpPr>
        <p:sp>
          <p:nvSpPr>
            <p:cNvPr id="306" name="Google Shape;306;p10"/>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5.jpeg" id="307" name="Google Shape;307;p10"/>
            <p:cNvPicPr preferRelativeResize="0"/>
            <p:nvPr/>
          </p:nvPicPr>
          <p:blipFill rotWithShape="1">
            <a:blip r:embed="rId3">
              <a:alphaModFix/>
            </a:blip>
            <a:srcRect b="0" l="3186" r="3186" t="0"/>
            <a:stretch/>
          </p:blipFill>
          <p:spPr>
            <a:xfrm>
              <a:off x="0" y="0"/>
              <a:ext cx="5660531" cy="6045737"/>
            </a:xfrm>
            <a:prstGeom prst="rect">
              <a:avLst/>
            </a:prstGeom>
            <a:noFill/>
            <a:ln>
              <a:noFill/>
            </a:ln>
          </p:spPr>
        </p:pic>
      </p:grpSp>
      <p:sp>
        <p:nvSpPr>
          <p:cNvPr id="308" name="Google Shape;308;p10"/>
          <p:cNvSpPr txBox="1"/>
          <p:nvPr>
            <p:ph idx="1" type="body"/>
          </p:nvPr>
        </p:nvSpPr>
        <p:spPr>
          <a:xfrm>
            <a:off x="6373225" y="1924800"/>
            <a:ext cx="5539800" cy="45270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Uno strumento di mediazione originale che permette ai genitori di riflettere sul ruolo degli schermi all'interno della famiglia quando hanno bambini piccoli (0-6 anni): Quali sono gli usi? Che impatto hanno gli schermi su di loro? Senza stigmatizzare o colpevolizzare, ma incoraggiando la riflessione, Educ'Ecrans è concepito come uno strumento ludico di chiarificazione (rappresentazioni, pregiudizi, esperienze) ed è destinato a essere utilizzato come supporto per dibattiti nel contesto di workshop, gruppi di scambio, caffè per genitori o qualsiasi altra animazione collettiva nel campo della genitorialità. In Francia è già utilizzato e le sessioni di prevenzione sono organizzate con i genitori presso il Centro per le Famiglie Charles Vincent, così come in altri tipi di strutture di accoglienza di emergenza. </a:t>
            </a:r>
            <a:endParaRPr/>
          </a:p>
          <a:p>
            <a:pPr indent="-228600" lvl="0" marL="228600" rtl="0" algn="l">
              <a:lnSpc>
                <a:spcPct val="107000"/>
              </a:lnSpc>
              <a:spcBef>
                <a:spcPts val="1000"/>
              </a:spcBef>
              <a:spcAft>
                <a:spcPts val="0"/>
              </a:spcAft>
              <a:buClr>
                <a:srgbClr val="FFFFFF"/>
              </a:buClr>
              <a:buSzPts val="1200"/>
              <a:buNone/>
            </a:pPr>
            <a:r>
              <a:rPr lang="it-IT" sz="1200"/>
              <a:t>      </a:t>
            </a:r>
            <a:r>
              <a:rPr lang="it-IT" sz="1200"/>
              <a:t>Video di presentazione dello strumento</a:t>
            </a:r>
            <a:r>
              <a:rPr lang="it-IT" sz="1200"/>
              <a:t>: </a:t>
            </a:r>
            <a:r>
              <a:rPr lang="it-IT" sz="1200"/>
              <a:t>https://www.youtube.com/watch?v=YS1rjkIOyZE</a:t>
            </a:r>
            <a:endParaRPr/>
          </a:p>
        </p:txBody>
      </p:sp>
      <p:sp>
        <p:nvSpPr>
          <p:cNvPr id="309" name="Google Shape;309;p10"/>
          <p:cNvSpPr txBox="1"/>
          <p:nvPr>
            <p:ph idx="3" type="body"/>
          </p:nvPr>
        </p:nvSpPr>
        <p:spPr>
          <a:xfrm>
            <a:off x="6758909" y="665017"/>
            <a:ext cx="4757376" cy="646859"/>
          </a:xfrm>
          <a:prstGeom prst="rect">
            <a:avLst/>
          </a:prstGeom>
          <a:noFill/>
          <a:ln>
            <a:noFill/>
          </a:ln>
        </p:spPr>
        <p:txBody>
          <a:bodyPr anchorCtr="0" anchor="t" bIns="45700" lIns="45700" spcFirstLastPara="1" rIns="45700" wrap="square" tIns="45700">
            <a:normAutofit fontScale="92500"/>
          </a:bodyPr>
          <a:lstStyle/>
          <a:p>
            <a:pPr indent="0" lvl="0" marL="0" rtl="0" algn="l">
              <a:lnSpc>
                <a:spcPct val="107000"/>
              </a:lnSpc>
              <a:spcBef>
                <a:spcPts val="0"/>
              </a:spcBef>
              <a:spcAft>
                <a:spcPts val="0"/>
              </a:spcAft>
              <a:buClr>
                <a:srgbClr val="00B6E6"/>
              </a:buClr>
              <a:buSzPct val="100000"/>
              <a:buFont typeface="Calibri"/>
              <a:buNone/>
            </a:pPr>
            <a:r>
              <a:rPr b="1" lang="it-IT" sz="2400">
                <a:solidFill>
                  <a:srgbClr val="00B6E6"/>
                </a:solidFill>
              </a:rPr>
              <a:t>“</a:t>
            </a:r>
            <a:r>
              <a:rPr b="1" i="0" lang="it-IT" sz="2400" u="none" cap="none" strike="noStrike">
                <a:solidFill>
                  <a:srgbClr val="00B6E6"/>
                </a:solidFill>
                <a:latin typeface="Calibri"/>
                <a:ea typeface="Calibri"/>
                <a:cs typeface="Calibri"/>
                <a:sym typeface="Calibri"/>
              </a:rPr>
              <a:t>L'EDUC'ECRANS</a:t>
            </a:r>
            <a:r>
              <a:rPr b="1" lang="it-IT" sz="2400">
                <a:solidFill>
                  <a:srgbClr val="00B6E6"/>
                </a:solidFill>
              </a:rPr>
              <a:t>”</a:t>
            </a:r>
            <a:r>
              <a:rPr b="1" i="0" lang="it-IT" sz="2400" u="none" cap="none" strike="noStrike">
                <a:solidFill>
                  <a:srgbClr val="00B6E6"/>
                </a:solidFill>
                <a:latin typeface="Calibri"/>
                <a:ea typeface="Calibri"/>
                <a:cs typeface="Calibri"/>
                <a:sym typeface="Calibri"/>
              </a:rPr>
              <a:t> di Valrémis éditions</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idx="1" type="body"/>
          </p:nvPr>
        </p:nvSpPr>
        <p:spPr>
          <a:xfrm>
            <a:off x="476517" y="1381991"/>
            <a:ext cx="11201033" cy="5476009"/>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L'obiettivo di questo esercizio è testare il gioco di carte, il gioco di memoria e il gioco da tavolo per determinare quale sia il più adatto ad affrontare il problema della sovraesposizione agli schermi tra i bambini piccoli con i nuovi genitori. I partecipanti valuteranno la funzionalità, la rilevanza dell'argomento, il livello di coinvolgimento e il potenziale per facilitare la discussione e l'apprendimento.</a:t>
            </a:r>
            <a:endParaRPr/>
          </a:p>
          <a:p>
            <a:pPr indent="-228600" lvl="0" marL="228600" rtl="0" algn="just">
              <a:lnSpc>
                <a:spcPct val="150000"/>
              </a:lnSpc>
              <a:spcBef>
                <a:spcPts val="1000"/>
              </a:spcBef>
              <a:spcAft>
                <a:spcPts val="0"/>
              </a:spcAft>
              <a:buClr>
                <a:srgbClr val="74659A"/>
              </a:buClr>
              <a:buSzPts val="1200"/>
              <a:buNone/>
            </a:pPr>
            <a:r>
              <a:rPr lang="it-IT" sz="1200"/>
              <a:t>      Materiale necessario: Gioco di carte (Mpedia, vedi sopra), gioco di memoria (Lève les yeux, vedi sopra), gioco da tavolo (Valrémis éditions, vedi sopra), schede di lavoro (per valutare l'idoneità di ciascun gioco).</a:t>
            </a:r>
            <a:endParaRPr sz="1200"/>
          </a:p>
          <a:p>
            <a:pPr indent="-228600" lvl="0" marL="228600" rtl="0" algn="just">
              <a:lnSpc>
                <a:spcPct val="90000"/>
              </a:lnSpc>
              <a:spcBef>
                <a:spcPts val="1000"/>
              </a:spcBef>
              <a:spcAft>
                <a:spcPts val="0"/>
              </a:spcAft>
              <a:buClr>
                <a:srgbClr val="74659A"/>
              </a:buClr>
              <a:buSzPts val="1200"/>
              <a:buFont typeface="Trebuchet MS"/>
              <a:buChar char="1"/>
            </a:pPr>
            <a:r>
              <a:rPr lang="it-IT" sz="1200"/>
              <a:t>Presentate ai partecipanti il gioco di carte, il gioco di memoria e il gioco da tavolo.</a:t>
            </a:r>
            <a:endParaRPr/>
          </a:p>
          <a:p>
            <a:pPr indent="-228600" lvl="0" marL="228600" rtl="0" algn="just">
              <a:lnSpc>
                <a:spcPct val="90000"/>
              </a:lnSpc>
              <a:spcBef>
                <a:spcPts val="1000"/>
              </a:spcBef>
              <a:spcAft>
                <a:spcPts val="0"/>
              </a:spcAft>
              <a:buClr>
                <a:srgbClr val="74659A"/>
              </a:buClr>
              <a:buSzPts val="1200"/>
              <a:buFont typeface="Trebuchet MS"/>
              <a:buChar char="2"/>
            </a:pPr>
            <a:r>
              <a:rPr lang="it-IT" sz="1200"/>
              <a:t>Dividete i partecipanti in piccoli gruppi o lasciateli lavorare individualmente.</a:t>
            </a:r>
            <a:endParaRPr/>
          </a:p>
          <a:p>
            <a:pPr indent="-228600" lvl="0" marL="228600" rtl="0" algn="just">
              <a:lnSpc>
                <a:spcPct val="90000"/>
              </a:lnSpc>
              <a:spcBef>
                <a:spcPts val="1000"/>
              </a:spcBef>
              <a:spcAft>
                <a:spcPts val="0"/>
              </a:spcAft>
              <a:buClr>
                <a:srgbClr val="74659A"/>
              </a:buClr>
              <a:buSzPts val="1200"/>
              <a:buFont typeface="Trebuchet MS"/>
              <a:buChar char="3"/>
            </a:pPr>
            <a:r>
              <a:rPr lang="it-IT" sz="1200"/>
              <a:t>Fornite a ogni gruppo/individuo il materiale necessario per testare i giochi.</a:t>
            </a:r>
            <a:endParaRPr/>
          </a:p>
          <a:p>
            <a:pPr indent="-228600" lvl="0" marL="228600" rtl="0" algn="just">
              <a:lnSpc>
                <a:spcPct val="90000"/>
              </a:lnSpc>
              <a:spcBef>
                <a:spcPts val="1000"/>
              </a:spcBef>
              <a:spcAft>
                <a:spcPts val="0"/>
              </a:spcAft>
              <a:buClr>
                <a:srgbClr val="74659A"/>
              </a:buClr>
              <a:buSzPts val="1200"/>
              <a:buFont typeface="Trebuchet MS"/>
              <a:buChar char="4"/>
            </a:pPr>
            <a:r>
              <a:rPr lang="it-IT" sz="1200"/>
              <a:t>Istruite i partecipanti a giocare a tutti e tre i giochi, prestando attenzione al gameplay, alla rilevanza dell'argomento, al coinvolgimento e al potenziale di discussione.</a:t>
            </a:r>
            <a:endParaRPr/>
          </a:p>
          <a:p>
            <a:pPr indent="-228600" lvl="0" marL="228600" rtl="0" algn="just">
              <a:lnSpc>
                <a:spcPct val="90000"/>
              </a:lnSpc>
              <a:spcBef>
                <a:spcPts val="1000"/>
              </a:spcBef>
              <a:spcAft>
                <a:spcPts val="0"/>
              </a:spcAft>
              <a:buClr>
                <a:srgbClr val="74659A"/>
              </a:buClr>
              <a:buSzPts val="1200"/>
              <a:buFont typeface="Trebuchet MS"/>
              <a:buChar char="5"/>
            </a:pPr>
            <a:r>
              <a:rPr lang="it-IT" sz="1200"/>
              <a:t>Dopo la prova, chiedete ai partecipanti di scrivere individualmente le loro osservazioni e impressioni per ogni gioco su fogli di carta separati.</a:t>
            </a:r>
            <a:endParaRPr/>
          </a:p>
          <a:p>
            <a:pPr indent="-228600" lvl="0" marL="228600" rtl="0" algn="just">
              <a:lnSpc>
                <a:spcPct val="90000"/>
              </a:lnSpc>
              <a:spcBef>
                <a:spcPts val="1000"/>
              </a:spcBef>
              <a:spcAft>
                <a:spcPts val="0"/>
              </a:spcAft>
              <a:buClr>
                <a:srgbClr val="74659A"/>
              </a:buClr>
              <a:buSzPts val="1200"/>
              <a:buFont typeface="Trebuchet MS"/>
              <a:buChar char="6"/>
            </a:pPr>
            <a:r>
              <a:rPr lang="it-IT" sz="1200"/>
              <a:t>Chiedete ai partecipanti di considerare i punti di forza e di debolezza di ogni gioco, il loro livello di divertimento e la loro percezione di quanto ogni gioco affronti il problema della sovraesposizione allo schermo.</a:t>
            </a:r>
            <a:endParaRPr/>
          </a:p>
          <a:p>
            <a:pPr indent="-228600" lvl="0" marL="228600" rtl="0" algn="just">
              <a:lnSpc>
                <a:spcPct val="90000"/>
              </a:lnSpc>
              <a:spcBef>
                <a:spcPts val="1000"/>
              </a:spcBef>
              <a:spcAft>
                <a:spcPts val="0"/>
              </a:spcAft>
              <a:buClr>
                <a:srgbClr val="74659A"/>
              </a:buClr>
              <a:buSzPts val="1200"/>
              <a:buFont typeface="Trebuchet MS"/>
              <a:buChar char="7"/>
            </a:pPr>
            <a:r>
              <a:rPr lang="it-IT" sz="1200"/>
              <a:t>Lasciate ai partecipanti il tempo di condividere e discutere le loro scoperte all'interno dei loro piccoli gruppi o in un gruppo più ampio.</a:t>
            </a:r>
            <a:endParaRPr/>
          </a:p>
          <a:p>
            <a:pPr indent="-228600" lvl="0" marL="228600" rtl="0" algn="just">
              <a:lnSpc>
                <a:spcPct val="90000"/>
              </a:lnSpc>
              <a:spcBef>
                <a:spcPts val="1000"/>
              </a:spcBef>
              <a:spcAft>
                <a:spcPts val="0"/>
              </a:spcAft>
              <a:buClr>
                <a:srgbClr val="74659A"/>
              </a:buClr>
              <a:buSzPts val="1200"/>
              <a:buFont typeface="Trebuchet MS"/>
              <a:buChar char="8"/>
            </a:pPr>
            <a:r>
              <a:rPr lang="it-IT" sz="1200"/>
              <a:t>Facilitate una discussione di gruppo in cui i partecipanti discutano collettivamente i pro e i contro di ciascun gioco e giungano a un consenso su quale sia il gioco più adatto al pubblico di riferimento e al contesto del workshop.</a:t>
            </a:r>
            <a:endParaRPr/>
          </a:p>
        </p:txBody>
      </p:sp>
      <p:sp>
        <p:nvSpPr>
          <p:cNvPr id="315" name="Google Shape;315;p11"/>
          <p:cNvSpPr txBox="1"/>
          <p:nvPr>
            <p:ph idx="2" type="body"/>
          </p:nvPr>
        </p:nvSpPr>
        <p:spPr>
          <a:xfrm>
            <a:off x="665018" y="509155"/>
            <a:ext cx="10862416"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1° Attività: Trovare l'abbinamento perfetto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ph idx="1" type="body"/>
          </p:nvPr>
        </p:nvSpPr>
        <p:spPr>
          <a:xfrm>
            <a:off x="476525" y="1340225"/>
            <a:ext cx="11201100" cy="55179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Lo scopo di questo esercizio è quello di guidare i partecipanti nella pianificazione del workshop sul tema della sovraesposizione agli schermi dei bambini piccoli con i nuovi genitori. I partecipanti determineranno in modo collaborativo aspetti chiave come il titolo del workshop, il pubblico target, il luogo, la durata e i materiali necessari.</a:t>
            </a:r>
            <a:endParaRPr/>
          </a:p>
          <a:p>
            <a:pPr indent="-228600" lvl="0" marL="228600" rtl="0" algn="just">
              <a:lnSpc>
                <a:spcPct val="150000"/>
              </a:lnSpc>
              <a:spcBef>
                <a:spcPts val="1000"/>
              </a:spcBef>
              <a:spcAft>
                <a:spcPts val="0"/>
              </a:spcAft>
              <a:buClr>
                <a:srgbClr val="74659A"/>
              </a:buClr>
              <a:buSzPts val="1200"/>
              <a:buNone/>
            </a:pPr>
            <a:r>
              <a:rPr lang="it-IT" sz="1200"/>
              <a:t>       Materiale necessario: Lavagna a fogli mobili o lavagna bianca, pennarelli</a:t>
            </a:r>
            <a:endParaRPr/>
          </a:p>
          <a:p>
            <a:pPr indent="-228600" lvl="0" marL="228600" rtl="0" algn="just">
              <a:lnSpc>
                <a:spcPct val="150000"/>
              </a:lnSpc>
              <a:spcBef>
                <a:spcPts val="1000"/>
              </a:spcBef>
              <a:spcAft>
                <a:spcPts val="0"/>
              </a:spcAft>
              <a:buClr>
                <a:srgbClr val="74659A"/>
              </a:buClr>
              <a:buSzPts val="1200"/>
              <a:buNone/>
            </a:pPr>
            <a:r>
              <a:rPr lang="it-IT" sz="1200"/>
              <a:t>       Iniziate discutendo gli obiettivi del workshop e i risultati desiderati.</a:t>
            </a:r>
            <a:endParaRPr/>
          </a:p>
          <a:p>
            <a:pPr indent="-342900" lvl="0" marL="342900" rtl="0" algn="just">
              <a:lnSpc>
                <a:spcPct val="150000"/>
              </a:lnSpc>
              <a:spcBef>
                <a:spcPts val="0"/>
              </a:spcBef>
              <a:spcAft>
                <a:spcPts val="0"/>
              </a:spcAft>
              <a:buClr>
                <a:srgbClr val="74659A"/>
              </a:buClr>
              <a:buSzPts val="1200"/>
              <a:buAutoNum type="arabicPeriod"/>
            </a:pPr>
            <a:r>
              <a:rPr lang="it-IT" sz="1200"/>
              <a:t>Come gruppo, fate un brainstorming e discutete i potenziali titoli del workshop che trasmettano efficacemente lo scopo e l'argomento.</a:t>
            </a:r>
            <a:endParaRPr/>
          </a:p>
          <a:p>
            <a:pPr indent="-342900" lvl="0" marL="342900" rtl="0" algn="just">
              <a:lnSpc>
                <a:spcPct val="150000"/>
              </a:lnSpc>
              <a:spcBef>
                <a:spcPts val="0"/>
              </a:spcBef>
              <a:spcAft>
                <a:spcPts val="0"/>
              </a:spcAft>
              <a:buClr>
                <a:srgbClr val="74659A"/>
              </a:buClr>
              <a:buSzPts val="1200"/>
              <a:buAutoNum type="arabicPeriod"/>
            </a:pPr>
            <a:r>
              <a:rPr lang="it-IT" sz="1200"/>
              <a:t>Identificate il pubblico di riferimento, considerando le sue esigenze, le sue preoccupazioni e le sue caratteristiche specifiche di neo-genitore.</a:t>
            </a:r>
            <a:endParaRPr/>
          </a:p>
          <a:p>
            <a:pPr indent="-342900" lvl="0" marL="342900" rtl="0" algn="just">
              <a:lnSpc>
                <a:spcPct val="150000"/>
              </a:lnSpc>
              <a:spcBef>
                <a:spcPts val="0"/>
              </a:spcBef>
              <a:spcAft>
                <a:spcPts val="0"/>
              </a:spcAft>
              <a:buClr>
                <a:srgbClr val="74659A"/>
              </a:buClr>
              <a:buSzPts val="1200"/>
              <a:buAutoNum type="arabicPeriod"/>
            </a:pPr>
            <a:r>
              <a:rPr lang="it-IT" sz="1200"/>
              <a:t>Chiedete ai partecipanti di determinare collettivamente la durata e il formato ideale del workshop (faccia a faccia o online).</a:t>
            </a:r>
            <a:endParaRPr/>
          </a:p>
          <a:p>
            <a:pPr indent="-342900" lvl="0" marL="342900" rtl="0" algn="just">
              <a:lnSpc>
                <a:spcPct val="150000"/>
              </a:lnSpc>
              <a:spcBef>
                <a:spcPts val="0"/>
              </a:spcBef>
              <a:spcAft>
                <a:spcPts val="0"/>
              </a:spcAft>
              <a:buClr>
                <a:srgbClr val="74659A"/>
              </a:buClr>
              <a:buSzPts val="1200"/>
              <a:buAutoNum type="arabicPeriod"/>
            </a:pPr>
            <a:r>
              <a:rPr lang="it-IT" sz="1200"/>
              <a:t>Facilitate una discussione per selezionare un luogo adatto per il workshop, tenendo conto di fattori quali l'accessibilità, il comfort e qualsiasi requisito tecnologico necessario.</a:t>
            </a:r>
            <a:endParaRPr/>
          </a:p>
          <a:p>
            <a:pPr indent="-342900" lvl="0" marL="342900" rtl="0" algn="just">
              <a:lnSpc>
                <a:spcPct val="150000"/>
              </a:lnSpc>
              <a:spcBef>
                <a:spcPts val="0"/>
              </a:spcBef>
              <a:spcAft>
                <a:spcPts val="0"/>
              </a:spcAft>
              <a:buClr>
                <a:srgbClr val="74659A"/>
              </a:buClr>
              <a:buSzPts val="1200"/>
              <a:buAutoNum type="arabicPeriod"/>
            </a:pPr>
            <a:r>
              <a:rPr lang="it-IT" sz="1200"/>
              <a:t>Chiedete ai partecipanti di condividere le loro idee e di creare un elenco dei materiali necessari su una lavagna a fogli mobili o una lavagna bianca.</a:t>
            </a:r>
            <a:endParaRPr/>
          </a:p>
          <a:p>
            <a:pPr indent="-342900" lvl="0" marL="342900" rtl="0" algn="just">
              <a:lnSpc>
                <a:spcPct val="150000"/>
              </a:lnSpc>
              <a:spcBef>
                <a:spcPts val="0"/>
              </a:spcBef>
              <a:spcAft>
                <a:spcPts val="0"/>
              </a:spcAft>
              <a:buClr>
                <a:srgbClr val="74659A"/>
              </a:buClr>
              <a:buSzPts val="1200"/>
              <a:buAutoNum type="arabicPeriod"/>
            </a:pPr>
            <a:r>
              <a:rPr lang="it-IT" sz="1200"/>
              <a:t>Incoraggiate i partecipanti a discutere e a dare priorità ai materiali elencati, considerando la loro rilevanza, la loro disponibilità e il loro potenziale impatto sul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Chiedete ai partecipanti di considerare altri aspetti, come l'orario ideale del workshop (mattina, pomeriggio, sera) e qualsiasi potenziale collaborazione o relatore ospite che potrebbe migliorare l'esperienza del workshop.</a:t>
            </a:r>
            <a:endParaRPr/>
          </a:p>
          <a:p>
            <a:pPr indent="-342900" lvl="0" marL="342900" rtl="0" algn="just">
              <a:lnSpc>
                <a:spcPct val="100000"/>
              </a:lnSpc>
              <a:spcBef>
                <a:spcPts val="0"/>
              </a:spcBef>
              <a:spcAft>
                <a:spcPts val="0"/>
              </a:spcAft>
              <a:buClr>
                <a:srgbClr val="74659A"/>
              </a:buClr>
              <a:buSzPts val="1200"/>
              <a:buAutoNum type="arabicPeriod"/>
            </a:pPr>
            <a:r>
              <a:rPr lang="it-IT" sz="1200"/>
              <a:t>Facilitate una discussione di gruppo per raggiungere un consenso sul titolo del workshop, sui destinatari, sul luogo, sulla durata e sui materiali necessari.</a:t>
            </a:r>
            <a:endParaRPr/>
          </a:p>
          <a:p>
            <a:pPr indent="-342900" lvl="0" marL="342900" rtl="0" algn="just">
              <a:lnSpc>
                <a:spcPct val="100000"/>
              </a:lnSpc>
              <a:spcBef>
                <a:spcPts val="800"/>
              </a:spcBef>
              <a:spcAft>
                <a:spcPts val="0"/>
              </a:spcAft>
              <a:buClr>
                <a:srgbClr val="74659A"/>
              </a:buClr>
              <a:buSzPts val="1200"/>
              <a:buAutoNum type="arabicPeriod"/>
            </a:pPr>
            <a:r>
              <a:rPr lang="it-IT" sz="1200"/>
              <a:t>Assegnate compiti e responsabilità per garantire il coordinamento e l'organizzazione del workshop sulla base delle decisioni concordate.</a:t>
            </a:r>
            <a:endParaRPr/>
          </a:p>
        </p:txBody>
      </p:sp>
      <p:sp>
        <p:nvSpPr>
          <p:cNvPr id="321" name="Google Shape;321;p12"/>
          <p:cNvSpPr txBox="1"/>
          <p:nvPr>
            <p:ph idx="2" type="body"/>
          </p:nvPr>
        </p:nvSpPr>
        <p:spPr>
          <a:xfrm>
            <a:off x="613064" y="509155"/>
            <a:ext cx="10914370"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2° Attività: Creare un workshop efficace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3"/>
          <p:cNvSpPr txBox="1"/>
          <p:nvPr>
            <p:ph idx="1" type="body"/>
          </p:nvPr>
        </p:nvSpPr>
        <p:spPr>
          <a:xfrm>
            <a:off x="476525" y="1254675"/>
            <a:ext cx="11201100" cy="56034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Lo scopo di questo esercizio è quello di valutare l'efficacia e l'impatto del laboratorio di gioco per affrontare la sovraesposizione agli schermi dei bambini piccoli con i nuovi genitori.</a:t>
            </a:r>
            <a:endParaRPr sz="1200"/>
          </a:p>
          <a:p>
            <a:pPr indent="-228600" lvl="0" marL="228600" rtl="0" algn="just">
              <a:lnSpc>
                <a:spcPct val="150000"/>
              </a:lnSpc>
              <a:spcBef>
                <a:spcPts val="0"/>
              </a:spcBef>
              <a:spcAft>
                <a:spcPts val="0"/>
              </a:spcAft>
              <a:buClr>
                <a:srgbClr val="74659A"/>
              </a:buClr>
              <a:buSzPts val="1200"/>
              <a:buNone/>
            </a:pPr>
            <a:r>
              <a:rPr lang="it-IT" sz="1200"/>
              <a:t>I partecipanti rifletteranno sul loro apprendimento, sui punti di forza del laboratorio, sulle aree di miglioramento e sulle potenziali modifiche per le interazioni future.</a:t>
            </a:r>
            <a:endParaRPr/>
          </a:p>
          <a:p>
            <a:pPr indent="-228600" lvl="0" marL="228600" rtl="0" algn="just">
              <a:lnSpc>
                <a:spcPct val="150000"/>
              </a:lnSpc>
              <a:spcBef>
                <a:spcPts val="1000"/>
              </a:spcBef>
              <a:spcAft>
                <a:spcPts val="0"/>
              </a:spcAft>
              <a:buClr>
                <a:srgbClr val="74659A"/>
              </a:buClr>
              <a:buSzPts val="1200"/>
              <a:buNone/>
            </a:pPr>
            <a:r>
              <a:rPr lang="it-IT" sz="1200"/>
              <a:t>Materiale necessario: Carta, penne o matite</a:t>
            </a:r>
            <a:endParaRPr/>
          </a:p>
          <a:p>
            <a:pPr indent="-342900" lvl="0" marL="342900" rtl="0" algn="just">
              <a:lnSpc>
                <a:spcPct val="150000"/>
              </a:lnSpc>
              <a:spcBef>
                <a:spcPts val="0"/>
              </a:spcBef>
              <a:spcAft>
                <a:spcPts val="0"/>
              </a:spcAft>
              <a:buClr>
                <a:srgbClr val="74659A"/>
              </a:buClr>
              <a:buSzPts val="1200"/>
              <a:buAutoNum type="arabicPeriod"/>
            </a:pPr>
            <a:r>
              <a:rPr lang="it-IT" sz="1200"/>
              <a:t>Fornite ai partecipanti carta e penne o matite.</a:t>
            </a:r>
            <a:endParaRPr/>
          </a:p>
          <a:p>
            <a:pPr indent="-342900" lvl="0" marL="342900" rtl="0" algn="just">
              <a:lnSpc>
                <a:spcPct val="150000"/>
              </a:lnSpc>
              <a:spcBef>
                <a:spcPts val="0"/>
              </a:spcBef>
              <a:spcAft>
                <a:spcPts val="0"/>
              </a:spcAft>
              <a:buClr>
                <a:srgbClr val="74659A"/>
              </a:buClr>
              <a:buSzPts val="1200"/>
              <a:buAutoNum type="arabicPeriod"/>
            </a:pPr>
            <a:r>
              <a:rPr lang="it-IT" sz="1200"/>
              <a:t>Chiedete ai partecipanti di riflettere individualmente sulla loro esperienza complessiva durante il laboratorio di gioco e di considerare le seguenti domande:</a:t>
            </a:r>
            <a:endParaRPr/>
          </a:p>
          <a:p>
            <a:pPr indent="-342900" lvl="0" marL="342900" rtl="0" algn="just">
              <a:lnSpc>
                <a:spcPct val="150000"/>
              </a:lnSpc>
              <a:spcBef>
                <a:spcPts val="0"/>
              </a:spcBef>
              <a:spcAft>
                <a:spcPts val="0"/>
              </a:spcAft>
              <a:buClr>
                <a:srgbClr val="74659A"/>
              </a:buClr>
              <a:buSzPts val="1200"/>
              <a:buAutoNum type="arabicPeriod"/>
            </a:pPr>
            <a:r>
              <a:rPr lang="it-IT" sz="1200"/>
              <a:t>Quali sono stati i principali insegnamenti o intuizioni che avete tratto dal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Quali aspetti del workshop sono stati particolarmente efficaci nell'affrontare il problema della sovraesposizione agli schermi?</a:t>
            </a:r>
            <a:endParaRPr/>
          </a:p>
          <a:p>
            <a:pPr indent="-342900" lvl="0" marL="342900" rtl="0" algn="just">
              <a:lnSpc>
                <a:spcPct val="150000"/>
              </a:lnSpc>
              <a:spcBef>
                <a:spcPts val="0"/>
              </a:spcBef>
              <a:spcAft>
                <a:spcPts val="0"/>
              </a:spcAft>
              <a:buClr>
                <a:srgbClr val="74659A"/>
              </a:buClr>
              <a:buSzPts val="1200"/>
              <a:buAutoNum type="arabicPeriod"/>
            </a:pPr>
            <a:r>
              <a:rPr lang="it-IT" sz="1200"/>
              <a:t>Ci sono state attività o discussioni specifiche che si sono distinte come particolarmente valide o coinvolgenti?</a:t>
            </a:r>
            <a:endParaRPr/>
          </a:p>
          <a:p>
            <a:pPr indent="-342900" lvl="0" marL="342900" rtl="0" algn="just">
              <a:lnSpc>
                <a:spcPct val="150000"/>
              </a:lnSpc>
              <a:spcBef>
                <a:spcPts val="0"/>
              </a:spcBef>
              <a:spcAft>
                <a:spcPts val="0"/>
              </a:spcAft>
              <a:buClr>
                <a:srgbClr val="74659A"/>
              </a:buClr>
              <a:buSzPts val="1200"/>
              <a:buAutoNum type="arabicPeriod"/>
            </a:pPr>
            <a:r>
              <a:rPr lang="it-IT" sz="1200"/>
              <a:t>Il workshop ha soddisfatto le vostre aspettative? Perché o perché no?</a:t>
            </a:r>
            <a:endParaRPr/>
          </a:p>
          <a:p>
            <a:pPr indent="-342900" lvl="0" marL="342900" rtl="0" algn="just">
              <a:lnSpc>
                <a:spcPct val="150000"/>
              </a:lnSpc>
              <a:spcBef>
                <a:spcPts val="0"/>
              </a:spcBef>
              <a:spcAft>
                <a:spcPts val="0"/>
              </a:spcAft>
              <a:buClr>
                <a:srgbClr val="74659A"/>
              </a:buClr>
              <a:buSzPts val="1200"/>
              <a:buAutoNum type="arabicPeriod"/>
            </a:pPr>
            <a:r>
              <a:rPr lang="it-IT" sz="1200"/>
              <a:t>Quali suggerimenti potete fornire per migliorare o modificare il workshop in futuro?</a:t>
            </a:r>
            <a:endParaRPr/>
          </a:p>
          <a:p>
            <a:pPr indent="-342900" lvl="0" marL="342900" rtl="0" algn="just">
              <a:lnSpc>
                <a:spcPct val="150000"/>
              </a:lnSpc>
              <a:spcBef>
                <a:spcPts val="0"/>
              </a:spcBef>
              <a:spcAft>
                <a:spcPts val="0"/>
              </a:spcAft>
              <a:buClr>
                <a:srgbClr val="74659A"/>
              </a:buClr>
              <a:buSzPts val="1200"/>
              <a:buAutoNum type="arabicPeriod"/>
            </a:pPr>
            <a:r>
              <a:rPr lang="it-IT" sz="1200"/>
              <a:t>Ci sono altri argomenti o attività che consigliereste di inserire nel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Lasciate ai partecipanti il tempo necessario per scrivere le loro riflessioni e i loro pensieri.</a:t>
            </a:r>
            <a:endParaRPr/>
          </a:p>
          <a:p>
            <a:pPr indent="-342900" lvl="0" marL="342900" rtl="0" algn="just">
              <a:lnSpc>
                <a:spcPct val="150000"/>
              </a:lnSpc>
              <a:spcBef>
                <a:spcPts val="0"/>
              </a:spcBef>
              <a:spcAft>
                <a:spcPts val="0"/>
              </a:spcAft>
              <a:buClr>
                <a:srgbClr val="74659A"/>
              </a:buClr>
              <a:buSzPts val="1200"/>
              <a:buAutoNum type="arabicPeriod"/>
            </a:pPr>
            <a:r>
              <a:rPr lang="it-IT" sz="1200"/>
              <a:t>Se si lavora in piccoli gruppi, invitate i partecipanti a condividere le loro riflessioni e a impegnarsi in una discussione di gruppo, scambiando idee e prospettive.</a:t>
            </a:r>
            <a:endParaRPr/>
          </a:p>
          <a:p>
            <a:pPr indent="-342900" lvl="0" marL="342900" rtl="0" algn="just">
              <a:lnSpc>
                <a:spcPct val="150000"/>
              </a:lnSpc>
              <a:spcBef>
                <a:spcPts val="0"/>
              </a:spcBef>
              <a:spcAft>
                <a:spcPts val="0"/>
              </a:spcAft>
              <a:buClr>
                <a:srgbClr val="74659A"/>
              </a:buClr>
              <a:buSzPts val="1200"/>
              <a:buAutoNum type="arabicPeriod"/>
            </a:pPr>
            <a:r>
              <a:rPr lang="it-IT" sz="1200"/>
              <a:t>Facilitate una discussione di gruppo più ampia in cui i partecipanti possano condividere collettivamente il loro feedback, evidenziando i temi comuni e identificando le aree di miglioramento.</a:t>
            </a:r>
            <a:endParaRPr/>
          </a:p>
          <a:p>
            <a:pPr indent="-342900" lvl="0" marL="342900" rtl="0" algn="just">
              <a:lnSpc>
                <a:spcPct val="100000"/>
              </a:lnSpc>
              <a:spcBef>
                <a:spcPts val="0"/>
              </a:spcBef>
              <a:spcAft>
                <a:spcPts val="0"/>
              </a:spcAft>
              <a:buClr>
                <a:srgbClr val="74659A"/>
              </a:buClr>
              <a:buSzPts val="1200"/>
              <a:buAutoNum type="arabicPeriod"/>
            </a:pPr>
            <a:r>
              <a:rPr lang="it-IT" sz="1200"/>
              <a:t>Riassumete i punti principali della discussione e prendete nota del feedback per le future iterazioni del workshop.</a:t>
            </a:r>
            <a:endParaRPr/>
          </a:p>
          <a:p>
            <a:pPr indent="-342900" lvl="0" marL="342900" rtl="0" algn="just">
              <a:lnSpc>
                <a:spcPct val="100000"/>
              </a:lnSpc>
              <a:spcBef>
                <a:spcPts val="800"/>
              </a:spcBef>
              <a:spcAft>
                <a:spcPts val="0"/>
              </a:spcAft>
              <a:buClr>
                <a:srgbClr val="74659A"/>
              </a:buClr>
              <a:buSzPts val="1200"/>
              <a:buAutoNum type="arabicPeriod"/>
            </a:pPr>
            <a:r>
              <a:rPr lang="it-IT" sz="1200"/>
              <a:t>Incoraggiate i partecipanti a conservare le loro riflessioni individuali come riferimento personale per la loro crescita e il loro sviluppo.</a:t>
            </a:r>
            <a:endParaRPr/>
          </a:p>
        </p:txBody>
      </p:sp>
      <p:sp>
        <p:nvSpPr>
          <p:cNvPr id="327" name="Google Shape;327;p13"/>
          <p:cNvSpPr txBox="1"/>
          <p:nvPr>
            <p:ph idx="2" type="body"/>
          </p:nvPr>
        </p:nvSpPr>
        <p:spPr>
          <a:xfrm>
            <a:off x="514450" y="529936"/>
            <a:ext cx="11012984" cy="63349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3° Attività: Riflessione sul laboratorio di gioco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lang="it-IT"/>
              <a:t>Consigli e suggerimenti per i formatori</a:t>
            </a:r>
            <a:endParaRPr/>
          </a:p>
        </p:txBody>
      </p:sp>
      <p:sp>
        <p:nvSpPr>
          <p:cNvPr id="333" name="Google Shape;333;p14"/>
          <p:cNvSpPr txBox="1"/>
          <p:nvPr>
            <p:ph idx="2" type="body"/>
          </p:nvPr>
        </p:nvSpPr>
        <p:spPr>
          <a:xfrm>
            <a:off x="3669200" y="2429724"/>
            <a:ext cx="7117500" cy="831000"/>
          </a:xfrm>
          <a:prstGeom prst="rect">
            <a:avLst/>
          </a:prstGeom>
          <a:noFill/>
          <a:ln>
            <a:noFill/>
          </a:ln>
        </p:spPr>
        <p:txBody>
          <a:bodyPr anchorCtr="0" anchor="t" bIns="45700" lIns="45700" spcFirstLastPara="1" rIns="45700" wrap="square" tIns="45700">
            <a:noAutofit/>
          </a:bodyPr>
          <a:lstStyle/>
          <a:p>
            <a:pPr indent="0" lvl="0" marL="0" marR="0" rtl="0" algn="just">
              <a:lnSpc>
                <a:spcPct val="90000"/>
              </a:lnSpc>
              <a:spcBef>
                <a:spcPts val="0"/>
              </a:spcBef>
              <a:spcAft>
                <a:spcPts val="0"/>
              </a:spcAft>
              <a:buClr>
                <a:schemeClr val="lt1"/>
              </a:buClr>
              <a:buSzPts val="1200"/>
              <a:buFont typeface="Arial"/>
              <a:buNone/>
            </a:pPr>
            <a:r>
              <a:rPr b="1" i="0" lang="it-IT" sz="1200" u="none" cap="none" strike="noStrike">
                <a:solidFill>
                  <a:schemeClr val="lt1"/>
                </a:solidFill>
                <a:latin typeface="Calibri"/>
                <a:ea typeface="Calibri"/>
                <a:cs typeface="Calibri"/>
                <a:sym typeface="Calibri"/>
              </a:rPr>
              <a:t>Dare ai partecipanti la possibilità di infrangere le regole tradizionali per migliorare l'apprendimento. </a:t>
            </a:r>
            <a:r>
              <a:rPr b="1" i="0" lang="it-IT" sz="1200" u="none" cap="none" strike="noStrike">
                <a:solidFill>
                  <a:srgbClr val="FFFFFF"/>
                </a:solidFill>
                <a:latin typeface="Calibri"/>
                <a:ea typeface="Calibri"/>
                <a:cs typeface="Calibri"/>
                <a:sym typeface="Calibri"/>
              </a:rPr>
              <a:t>Facilita</a:t>
            </a:r>
            <a:r>
              <a:rPr b="1" lang="it-IT" sz="1200">
                <a:solidFill>
                  <a:srgbClr val="FFFFFF"/>
                </a:solidFill>
              </a:rPr>
              <a:t>r</a:t>
            </a:r>
            <a:r>
              <a:rPr b="1" i="0" lang="it-IT" sz="1200" u="none" cap="none" strike="noStrike">
                <a:solidFill>
                  <a:srgbClr val="FFFFFF"/>
                </a:solidFill>
                <a:latin typeface="Calibri"/>
                <a:ea typeface="Calibri"/>
                <a:cs typeface="Calibri"/>
                <a:sym typeface="Calibri"/>
              </a:rPr>
              <a:t>e una discussione in cui possano condividere e decidere collettivamente le modifiche alle regole, promuovendo un approccio collaborativo e adattivo alla progettazione del gioco.</a:t>
            </a:r>
            <a:endParaRPr/>
          </a:p>
          <a:p>
            <a:pPr indent="0" lvl="0" marL="0" rtl="0" algn="l">
              <a:lnSpc>
                <a:spcPct val="90000"/>
              </a:lnSpc>
              <a:spcBef>
                <a:spcPts val="1000"/>
              </a:spcBef>
              <a:spcAft>
                <a:spcPts val="0"/>
              </a:spcAft>
              <a:buClr>
                <a:srgbClr val="FFFFFF"/>
              </a:buClr>
              <a:buSzPts val="1200"/>
              <a:buFont typeface="Calibri"/>
              <a:buNone/>
            </a:pPr>
            <a:br>
              <a:rPr b="1" i="0" lang="it-IT" sz="1200" u="none" cap="none" strike="noStrike">
                <a:solidFill>
                  <a:srgbClr val="FFFFFF"/>
                </a:solidFill>
                <a:latin typeface="Calibri"/>
                <a:ea typeface="Calibri"/>
                <a:cs typeface="Calibri"/>
                <a:sym typeface="Calibri"/>
              </a:rPr>
            </a:br>
            <a:endParaRPr b="1" i="0" sz="1200" u="none" cap="none" strike="noStrike">
              <a:solidFill>
                <a:srgbClr val="FFFFFF"/>
              </a:solidFill>
              <a:latin typeface="Calibri"/>
              <a:ea typeface="Calibri"/>
              <a:cs typeface="Calibri"/>
              <a:sym typeface="Calibri"/>
            </a:endParaRPr>
          </a:p>
        </p:txBody>
      </p:sp>
      <p:sp>
        <p:nvSpPr>
          <p:cNvPr id="334" name="Google Shape;334;p1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335" name="Google Shape;335;p1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336" name="Google Shape;336;p1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337" name="Google Shape;337;p14"/>
          <p:cNvSpPr txBox="1"/>
          <p:nvPr/>
        </p:nvSpPr>
        <p:spPr>
          <a:xfrm>
            <a:off x="3669200" y="1355875"/>
            <a:ext cx="6823200" cy="591000"/>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Facilitare discussioni aperte sulla modifica dei </a:t>
            </a:r>
            <a:r>
              <a:rPr b="1" lang="it-IT" sz="1200">
                <a:solidFill>
                  <a:srgbClr val="FFFFFF"/>
                </a:solidFill>
                <a:latin typeface="Calibri"/>
                <a:ea typeface="Calibri"/>
                <a:cs typeface="Calibri"/>
                <a:sym typeface="Calibri"/>
              </a:rPr>
              <a:t>giochi. Integrare</a:t>
            </a:r>
            <a:r>
              <a:rPr b="1" i="0" lang="it-IT" sz="1200" u="none" cap="none" strike="noStrike">
                <a:solidFill>
                  <a:srgbClr val="FFFFFF"/>
                </a:solidFill>
                <a:latin typeface="Calibri"/>
                <a:ea typeface="Calibri"/>
                <a:cs typeface="Calibri"/>
                <a:sym typeface="Calibri"/>
              </a:rPr>
              <a:t> componenti educative nei giochi per rafforzare i concetti chiave e approfondire la comprensione dei partecipanti sugli effetti dell'eccessivo tempo trascorso sullo schermo e sulle strategie efficaci per gestirlo.</a:t>
            </a:r>
            <a:endParaRPr b="1" i="0" sz="1200" u="none" cap="none" strike="noStrike">
              <a:solidFill>
                <a:srgbClr val="FFFFFF"/>
              </a:solidFill>
              <a:latin typeface="Calibri"/>
              <a:ea typeface="Calibri"/>
              <a:cs typeface="Calibri"/>
              <a:sym typeface="Calibri"/>
            </a:endParaRPr>
          </a:p>
        </p:txBody>
      </p:sp>
      <p:sp>
        <p:nvSpPr>
          <p:cNvPr id="338" name="Google Shape;338;p14"/>
          <p:cNvSpPr txBox="1"/>
          <p:nvPr/>
        </p:nvSpPr>
        <p:spPr>
          <a:xfrm>
            <a:off x="3669196" y="5637381"/>
            <a:ext cx="7117620" cy="424732"/>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FFFFFF"/>
              </a:buClr>
              <a:buSzPts val="1200"/>
              <a:buFont typeface="Calibri"/>
              <a:buNone/>
            </a:pPr>
            <a:r>
              <a:rPr b="1" lang="it-IT" sz="1200">
                <a:solidFill>
                  <a:srgbClr val="FFFFFF"/>
                </a:solidFill>
                <a:latin typeface="Calibri"/>
                <a:ea typeface="Calibri"/>
                <a:cs typeface="Calibri"/>
                <a:sym typeface="Calibri"/>
              </a:rPr>
              <a:t>Creare </a:t>
            </a:r>
            <a:r>
              <a:rPr b="1" i="0" lang="it-IT" sz="1200" u="none" cap="none" strike="noStrike">
                <a:solidFill>
                  <a:srgbClr val="FFFFFF"/>
                </a:solidFill>
                <a:latin typeface="Calibri"/>
                <a:ea typeface="Calibri"/>
                <a:cs typeface="Calibri"/>
                <a:sym typeface="Calibri"/>
              </a:rPr>
              <a:t>una sessione di condivisione delle conoscenze, in cui i partecipanti possono condividere intuizioni ed esperienze relative all'uso dello schermo.</a:t>
            </a:r>
            <a:endParaRPr b="1" i="0" sz="1200" u="none" cap="none" strike="noStrike">
              <a:solidFill>
                <a:srgbClr val="FFFFFF"/>
              </a:solidFill>
              <a:latin typeface="Calibri"/>
              <a:ea typeface="Calibri"/>
              <a:cs typeface="Calibri"/>
              <a:sym typeface="Calibri"/>
            </a:endParaRPr>
          </a:p>
        </p:txBody>
      </p:sp>
      <p:sp>
        <p:nvSpPr>
          <p:cNvPr id="339" name="Google Shape;339;p14"/>
          <p:cNvSpPr txBox="1"/>
          <p:nvPr/>
        </p:nvSpPr>
        <p:spPr>
          <a:xfrm>
            <a:off x="3669200" y="4490930"/>
            <a:ext cx="6823200" cy="882702"/>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 Fornire ai partecipanti materiali o risorse pre-workshop per familiarizzare con il tema della sovraesposizione allo schermo e il suo impatto sui bambini piccoli. </a:t>
            </a:r>
            <a:br>
              <a:rPr b="1" i="0" lang="it-IT" sz="2400" u="none" cap="none" strike="noStrike">
                <a:solidFill>
                  <a:srgbClr val="FFFFFF"/>
                </a:solidFill>
                <a:latin typeface="Calibri"/>
                <a:ea typeface="Calibri"/>
                <a:cs typeface="Calibri"/>
                <a:sym typeface="Calibri"/>
              </a:rPr>
            </a:br>
            <a:endParaRPr b="1" i="0" sz="2400" u="none" cap="none" strike="noStrike">
              <a:solidFill>
                <a:srgbClr val="FFFFFF"/>
              </a:solidFill>
              <a:latin typeface="Calibri"/>
              <a:ea typeface="Calibri"/>
              <a:cs typeface="Calibri"/>
              <a:sym typeface="Calibri"/>
            </a:endParaRPr>
          </a:p>
        </p:txBody>
      </p:sp>
      <p:sp>
        <p:nvSpPr>
          <p:cNvPr id="340" name="Google Shape;340;p1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41" name="Google Shape;341;p1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42" name="Google Shape;342;p14"/>
          <p:cNvSpPr txBox="1"/>
          <p:nvPr/>
        </p:nvSpPr>
        <p:spPr>
          <a:xfrm>
            <a:off x="3669200" y="3450978"/>
            <a:ext cx="4028652" cy="4700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t/>
            </a:r>
            <a:endParaRPr b="1" i="0" sz="2400" u="none" cap="none" strike="noStrike">
              <a:solidFill>
                <a:srgbClr val="FFFFFF"/>
              </a:solidFill>
              <a:latin typeface="Calibri"/>
              <a:ea typeface="Calibri"/>
              <a:cs typeface="Calibri"/>
              <a:sym typeface="Calibri"/>
            </a:endParaRPr>
          </a:p>
        </p:txBody>
      </p:sp>
      <p:sp>
        <p:nvSpPr>
          <p:cNvPr id="343" name="Google Shape;343;p14"/>
          <p:cNvSpPr txBox="1"/>
          <p:nvPr/>
        </p:nvSpPr>
        <p:spPr>
          <a:xfrm>
            <a:off x="3246783" y="3350077"/>
            <a:ext cx="7367203" cy="830995"/>
          </a:xfrm>
          <a:prstGeom prst="rect">
            <a:avLst/>
          </a:prstGeom>
          <a:noFill/>
          <a:ln>
            <a:noFill/>
          </a:ln>
        </p:spPr>
        <p:txBody>
          <a:bodyPr anchorCtr="0" anchor="t" bIns="45700" lIns="45700" spcFirstLastPara="1" rIns="45700" wrap="square" tIns="45700">
            <a:spAutoFit/>
          </a:bodyPr>
          <a:lstStyle/>
          <a:p>
            <a:pPr indent="0" lvl="1" marL="457200" marR="0" rtl="0" algn="l">
              <a:lnSpc>
                <a:spcPct val="100000"/>
              </a:lnSpc>
              <a:spcBef>
                <a:spcPts val="0"/>
              </a:spcBef>
              <a:spcAft>
                <a:spcPts val="0"/>
              </a:spcAft>
              <a:buClr>
                <a:schemeClr val="accent1"/>
              </a:buClr>
              <a:buSzPts val="1800"/>
              <a:buFont typeface="Calibri"/>
              <a:buNone/>
            </a:pPr>
            <a:r>
              <a:t/>
            </a:r>
            <a:endParaRPr b="0" i="0" sz="1800" u="none" cap="none" strike="noStrike">
              <a:solidFill>
                <a:srgbClr val="374151"/>
              </a:solidFill>
              <a:latin typeface="Arial"/>
              <a:ea typeface="Arial"/>
              <a:cs typeface="Arial"/>
              <a:sym typeface="Arial"/>
            </a:endParaRPr>
          </a:p>
          <a:p>
            <a:pPr indent="0" lvl="1" marL="457200" marR="0" rtl="0" algn="l">
              <a:lnSpc>
                <a:spcPct val="100000"/>
              </a:lnSpc>
              <a:spcBef>
                <a:spcPts val="0"/>
              </a:spcBef>
              <a:spcAft>
                <a:spcPts val="0"/>
              </a:spcAft>
              <a:buClr>
                <a:schemeClr val="lt1"/>
              </a:buClr>
              <a:buSzPts val="1200"/>
              <a:buFont typeface="Arial"/>
              <a:buNone/>
            </a:pPr>
            <a:r>
              <a:rPr b="1" i="0" lang="it-IT" sz="1200" u="none" cap="none" strike="noStrike">
                <a:solidFill>
                  <a:schemeClr val="lt1"/>
                </a:solidFill>
                <a:latin typeface="Arial"/>
                <a:ea typeface="Arial"/>
                <a:cs typeface="Arial"/>
                <a:sym typeface="Arial"/>
              </a:rPr>
              <a:t>Favorire la collaborazione nel processo decisionale per l'adeguamento delle regole. </a:t>
            </a:r>
            <a:br>
              <a:rPr b="0" i="0" lang="it-IT" sz="1800" u="none" cap="none" strike="noStrike">
                <a:solidFill>
                  <a:schemeClr val="accent1"/>
                </a:solidFill>
                <a:latin typeface="Calibri"/>
                <a:ea typeface="Calibri"/>
                <a:cs typeface="Calibri"/>
                <a:sym typeface="Calibri"/>
              </a:rPr>
            </a:br>
            <a:endParaRPr b="0" i="0" sz="1800" u="none" cap="none" strike="noStrik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5"/>
          <p:cNvSpPr txBox="1"/>
          <p:nvPr>
            <p:ph idx="1" type="body"/>
          </p:nvPr>
        </p:nvSpPr>
        <p:spPr>
          <a:xfrm>
            <a:off x="212036" y="3591339"/>
            <a:ext cx="5797986" cy="2151539"/>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p:txBody>
      </p:sp>
      <p:sp>
        <p:nvSpPr>
          <p:cNvPr id="349" name="Google Shape;349;p15"/>
          <p:cNvSpPr txBox="1"/>
          <p:nvPr>
            <p:ph idx="2" type="body"/>
          </p:nvPr>
        </p:nvSpPr>
        <p:spPr>
          <a:xfrm>
            <a:off x="212036" y="3260034"/>
            <a:ext cx="3936219" cy="738595"/>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Fine del modulo</a:t>
            </a:r>
            <a:endParaRPr/>
          </a:p>
        </p:txBody>
      </p:sp>
      <p:sp>
        <p:nvSpPr>
          <p:cNvPr id="350" name="Google Shape;350;p15"/>
          <p:cNvSpPr txBox="1"/>
          <p:nvPr>
            <p:ph idx="3" type="body"/>
          </p:nvPr>
        </p:nvSpPr>
        <p:spPr>
          <a:xfrm>
            <a:off x="6934623" y="5436563"/>
            <a:ext cx="4770900" cy="731100"/>
          </a:xfrm>
          <a:prstGeom prst="rect">
            <a:avLst/>
          </a:prstGeom>
          <a:noFill/>
          <a:ln>
            <a:noFill/>
          </a:ln>
        </p:spPr>
        <p:txBody>
          <a:bodyPr anchorCtr="0" anchor="ctr" bIns="45700" lIns="45700" spcFirstLastPara="1" rIns="45700" wrap="square" tIns="45700">
            <a:normAutofit/>
          </a:bodyPr>
          <a:lstStyle/>
          <a:p>
            <a:pPr indent="0" lvl="0" marL="0" rtl="0" algn="r">
              <a:lnSpc>
                <a:spcPct val="90000"/>
              </a:lnSpc>
              <a:spcBef>
                <a:spcPts val="0"/>
              </a:spcBef>
              <a:spcAft>
                <a:spcPts val="0"/>
              </a:spcAft>
              <a:buClr>
                <a:srgbClr val="FFFFFF"/>
              </a:buClr>
              <a:buSzPts val="2800"/>
              <a:buFont typeface="Calibri"/>
              <a:buNone/>
            </a:pPr>
            <a:r>
              <a:rPr b="1" lang="it-IT" sz="2400">
                <a:solidFill>
                  <a:schemeClr val="lt1"/>
                </a:solidFill>
              </a:rPr>
              <a:t>www.survivingdigital.eu</a:t>
            </a:r>
            <a:endParaRPr b="1" sz="2400">
              <a:solidFill>
                <a:schemeClr val="lt1"/>
              </a:solidFill>
            </a:endParaRPr>
          </a:p>
        </p:txBody>
      </p:sp>
      <p:grpSp>
        <p:nvGrpSpPr>
          <p:cNvPr id="351" name="Google Shape;351;p15"/>
          <p:cNvGrpSpPr/>
          <p:nvPr/>
        </p:nvGrpSpPr>
        <p:grpSpPr>
          <a:xfrm>
            <a:off x="9158986" y="4806173"/>
            <a:ext cx="2584692" cy="436057"/>
            <a:chOff x="-2" y="-2"/>
            <a:chExt cx="2584690" cy="436055"/>
          </a:xfrm>
        </p:grpSpPr>
        <p:grpSp>
          <p:nvGrpSpPr>
            <p:cNvPr id="352" name="Google Shape;352;p15"/>
            <p:cNvGrpSpPr/>
            <p:nvPr/>
          </p:nvGrpSpPr>
          <p:grpSpPr>
            <a:xfrm>
              <a:off x="1611878" y="0"/>
              <a:ext cx="435732" cy="435732"/>
              <a:chOff x="0" y="0"/>
              <a:chExt cx="435731" cy="435731"/>
            </a:xfrm>
          </p:grpSpPr>
          <p:sp>
            <p:nvSpPr>
              <p:cNvPr id="353" name="Google Shape;353;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nvGrpSpPr>
              <p:cNvPr id="354" name="Google Shape;354;p15"/>
              <p:cNvGrpSpPr/>
              <p:nvPr/>
            </p:nvGrpSpPr>
            <p:grpSpPr>
              <a:xfrm>
                <a:off x="80691" y="80689"/>
                <a:ext cx="274350" cy="274352"/>
                <a:chOff x="0" y="-1"/>
                <a:chExt cx="274349" cy="274350"/>
              </a:xfrm>
            </p:grpSpPr>
            <p:sp>
              <p:nvSpPr>
                <p:cNvPr id="355" name="Google Shape;355;p15"/>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6" name="Google Shape;356;p15"/>
                <p:cNvSpPr/>
                <p:nvPr/>
              </p:nvSpPr>
              <p:spPr>
                <a:xfrm>
                  <a:off x="66811" y="66811"/>
                  <a:ext cx="140726" cy="140726"/>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7" name="Google Shape;357;p15"/>
                <p:cNvSpPr/>
                <p:nvPr/>
              </p:nvSpPr>
              <p:spPr>
                <a:xfrm>
                  <a:off x="193980" y="47446"/>
                  <a:ext cx="32923" cy="32922"/>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grpSp>
          <p:nvGrpSpPr>
            <p:cNvPr id="358" name="Google Shape;358;p15"/>
            <p:cNvGrpSpPr/>
            <p:nvPr/>
          </p:nvGrpSpPr>
          <p:grpSpPr>
            <a:xfrm>
              <a:off x="537076" y="0"/>
              <a:ext cx="435733" cy="435732"/>
              <a:chOff x="0" y="0"/>
              <a:chExt cx="435731" cy="435731"/>
            </a:xfrm>
          </p:grpSpPr>
          <p:sp>
            <p:nvSpPr>
              <p:cNvPr id="359" name="Google Shape;359;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0" name="Google Shape;360;p15"/>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5"/>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1" name="Google Shape;361;p15"/>
            <p:cNvGrpSpPr/>
            <p:nvPr/>
          </p:nvGrpSpPr>
          <p:grpSpPr>
            <a:xfrm>
              <a:off x="2148955" y="0"/>
              <a:ext cx="435733" cy="435732"/>
              <a:chOff x="-1" y="0"/>
              <a:chExt cx="435732" cy="435731"/>
            </a:xfrm>
          </p:grpSpPr>
          <p:sp>
            <p:nvSpPr>
              <p:cNvPr id="362" name="Google Shape;362;p15"/>
              <p:cNvSpPr/>
              <p:nvPr/>
            </p:nvSpPr>
            <p:spPr>
              <a:xfrm>
                <a:off x="-1"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3" name="Google Shape;363;p15"/>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4" name="Google Shape;364;p15"/>
            <p:cNvGrpSpPr/>
            <p:nvPr/>
          </p:nvGrpSpPr>
          <p:grpSpPr>
            <a:xfrm>
              <a:off x="-2" y="-2"/>
              <a:ext cx="435734" cy="436055"/>
              <a:chOff x="-1" y="-1"/>
              <a:chExt cx="435732" cy="436054"/>
            </a:xfrm>
          </p:grpSpPr>
          <p:sp>
            <p:nvSpPr>
              <p:cNvPr id="365" name="Google Shape;365;p15"/>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6" name="Google Shape;366;p15"/>
              <p:cNvSpPr/>
              <p:nvPr/>
            </p:nvSpPr>
            <p:spPr>
              <a:xfrm>
                <a:off x="128459" y="85209"/>
                <a:ext cx="186235" cy="350844"/>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sp>
          <p:nvSpPr>
            <p:cNvPr id="367" name="Google Shape;367;p15"/>
            <p:cNvSpPr/>
            <p:nvPr/>
          </p:nvSpPr>
          <p:spPr>
            <a:xfrm>
              <a:off x="1074478"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raphic 54" id="368" name="Google Shape;368;p15"/>
            <p:cNvPicPr preferRelativeResize="0"/>
            <p:nvPr/>
          </p:nvPicPr>
          <p:blipFill rotWithShape="1">
            <a:blip r:embed="rId3">
              <a:alphaModFix/>
            </a:blip>
            <a:srcRect b="0" l="0" r="0" t="0"/>
            <a:stretch/>
          </p:blipFill>
          <p:spPr>
            <a:xfrm>
              <a:off x="1099921" y="24614"/>
              <a:ext cx="382076" cy="382076"/>
            </a:xfrm>
            <a:prstGeom prst="rect">
              <a:avLst/>
            </a:prstGeom>
            <a:noFill/>
            <a:ln>
              <a:noFill/>
            </a:ln>
          </p:spPr>
        </p:pic>
      </p:grpSp>
      <p:pic>
        <p:nvPicPr>
          <p:cNvPr descr="Picture 2" id="369" name="Google Shape;369;p15"/>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
          <p:cNvSpPr txBox="1"/>
          <p:nvPr>
            <p:ph idx="1" type="body"/>
          </p:nvPr>
        </p:nvSpPr>
        <p:spPr>
          <a:xfrm>
            <a:off x="4696530" y="867508"/>
            <a:ext cx="6778436" cy="290472"/>
          </a:xfrm>
          <a:prstGeom prst="rect">
            <a:avLst/>
          </a:prstGeom>
          <a:noFill/>
          <a:ln>
            <a:noFill/>
          </a:ln>
        </p:spPr>
        <p:txBody>
          <a:bodyPr anchorCtr="0" anchor="t" bIns="45700" lIns="45700" spcFirstLastPara="1" rIns="45700" wrap="square" tIns="45700">
            <a:normAutofit lnSpcReduction="10000"/>
          </a:bodyPr>
          <a:lstStyle/>
          <a:p>
            <a:pPr indent="0" lvl="0" marL="0" marR="0" rtl="0" algn="r">
              <a:lnSpc>
                <a:spcPct val="11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3">
                  <a:extLst>
                    <a:ext uri="{A12FA001-AC4F-418D-AE19-62706E023703}">
                      <ahyp:hlinkClr val="tx"/>
                    </a:ext>
                  </a:extLst>
                </a:hlinkClick>
              </a:rPr>
              <a:t>Introduzione</a:t>
            </a:r>
            <a:endParaRPr/>
          </a:p>
        </p:txBody>
      </p:sp>
      <p:sp>
        <p:nvSpPr>
          <p:cNvPr id="228" name="Google Shape;228;p2"/>
          <p:cNvSpPr txBox="1"/>
          <p:nvPr>
            <p:ph idx="8" type="body"/>
          </p:nvPr>
        </p:nvSpPr>
        <p:spPr>
          <a:xfrm>
            <a:off x="5017158" y="3001653"/>
            <a:ext cx="6457808" cy="456350"/>
          </a:xfrm>
          <a:prstGeom prst="rect">
            <a:avLst/>
          </a:prstGeom>
          <a:noFill/>
          <a:ln>
            <a:noFill/>
          </a:ln>
        </p:spPr>
        <p:txBody>
          <a:bodyPr anchorCtr="0" anchor="t" bIns="45700" lIns="45700" spcFirstLastPara="1" rIns="45700" wrap="square" tIns="45700">
            <a:normAutofit/>
          </a:bodyPr>
          <a:lstStyle/>
          <a:p>
            <a:pPr indent="0" lvl="0" marL="0" marR="0" rtl="0" algn="r">
              <a:lnSpc>
                <a:spcPct val="10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4">
                  <a:extLst>
                    <a:ext uri="{A12FA001-AC4F-418D-AE19-62706E023703}">
                      <ahyp:hlinkClr val="tx"/>
                    </a:ext>
                  </a:extLst>
                </a:hlinkClick>
              </a:rPr>
              <a:t>Conoscenze </a:t>
            </a:r>
            <a:r>
              <a:rPr b="1" lang="it-IT" sz="1200" u="sng">
                <a:solidFill>
                  <a:srgbClr val="009AC1"/>
                </a:solidFill>
                <a:hlinkClick action="ppaction://hlinksldjump" r:id="rId5">
                  <a:extLst>
                    <a:ext uri="{A12FA001-AC4F-418D-AE19-62706E023703}">
                      <ahyp:hlinkClr val="tx"/>
                    </a:ext>
                  </a:extLst>
                </a:hlinkClick>
              </a:rPr>
              <a:t>teoriche</a:t>
            </a:r>
            <a:endParaRPr/>
          </a:p>
        </p:txBody>
      </p:sp>
      <p:sp>
        <p:nvSpPr>
          <p:cNvPr id="229" name="Google Shape;229;p2"/>
          <p:cNvSpPr txBox="1"/>
          <p:nvPr/>
        </p:nvSpPr>
        <p:spPr>
          <a:xfrm>
            <a:off x="4912290" y="545713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Suggerimenti e consigli</a:t>
            </a:r>
            <a:endParaRPr b="0" i="0" sz="1400" u="none" cap="none" strike="noStrike">
              <a:solidFill>
                <a:srgbClr val="000000"/>
              </a:solidFill>
              <a:latin typeface="Arial"/>
              <a:ea typeface="Arial"/>
              <a:cs typeface="Arial"/>
              <a:sym typeface="Arial"/>
            </a:endParaRPr>
          </a:p>
        </p:txBody>
      </p:sp>
      <p:sp>
        <p:nvSpPr>
          <p:cNvPr id="230" name="Google Shape;230;p2">
            <a:hlinkClick action="ppaction://hlinksldjump" r:id="rId7"/>
          </p:cNvPr>
          <p:cNvSpPr txBox="1"/>
          <p:nvPr/>
        </p:nvSpPr>
        <p:spPr>
          <a:xfrm>
            <a:off x="5017158" y="4805002"/>
            <a:ext cx="645780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a:t>
            </a:r>
            <a:r>
              <a:rPr b="1" lang="it-IT"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i </a:t>
            </a:r>
            <a:r>
              <a:rPr b="1" i="0" lang="it-IT" sz="1200" u="sng" cap="none" strike="noStrike">
                <a:solidFill>
                  <a:srgbClr val="009AC1"/>
                </a:solidFill>
                <a:latin typeface="Calibri"/>
                <a:ea typeface="Calibri"/>
                <a:cs typeface="Calibri"/>
                <a:sym typeface="Calibri"/>
                <a:hlinkClick action="ppaction://hlinksldjump" r:id="rId10">
                  <a:extLst>
                    <a:ext uri="{A12FA001-AC4F-418D-AE19-62706E023703}">
                      <ahyp:hlinkClr val="tx"/>
                    </a:ext>
                  </a:extLst>
                </a:hlinkClick>
              </a:rPr>
              <a:t>studio e attività</a:t>
            </a:r>
            <a:endParaRPr b="0" i="0" sz="1400" u="none" cap="none" strike="noStrike">
              <a:solidFill>
                <a:srgbClr val="000000"/>
              </a:solidFill>
              <a:latin typeface="Arial"/>
              <a:ea typeface="Arial"/>
              <a:cs typeface="Arial"/>
              <a:sym typeface="Arial"/>
            </a:endParaRPr>
          </a:p>
        </p:txBody>
      </p:sp>
      <p:sp>
        <p:nvSpPr>
          <p:cNvPr id="231" name="Google Shape;231;p2"/>
          <p:cNvSpPr txBox="1"/>
          <p:nvPr/>
        </p:nvSpPr>
        <p:spPr>
          <a:xfrm>
            <a:off x="4912288" y="364174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1">
                  <a:extLst>
                    <a:ext uri="{A12FA001-AC4F-418D-AE19-62706E023703}">
                      <ahyp:hlinkClr val="tx"/>
                    </a:ext>
                  </a:extLst>
                </a:hlinkClick>
              </a:rPr>
              <a:t>Tecniche</a:t>
            </a:r>
            <a:endParaRPr b="0" i="0" sz="1400" u="none" cap="none" strike="noStrike">
              <a:solidFill>
                <a:srgbClr val="000000"/>
              </a:solidFill>
              <a:latin typeface="Arial"/>
              <a:ea typeface="Arial"/>
              <a:cs typeface="Arial"/>
              <a:sym typeface="Arial"/>
            </a:endParaRPr>
          </a:p>
        </p:txBody>
      </p:sp>
      <p:sp>
        <p:nvSpPr>
          <p:cNvPr id="232" name="Google Shape;232;p2"/>
          <p:cNvSpPr txBox="1"/>
          <p:nvPr/>
        </p:nvSpPr>
        <p:spPr>
          <a:xfrm>
            <a:off x="4927791" y="1341724"/>
            <a:ext cx="6547175"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2">
                  <a:extLst>
                    <a:ext uri="{A12FA001-AC4F-418D-AE19-62706E023703}">
                      <ahyp:hlinkClr val="tx"/>
                    </a:ext>
                  </a:extLst>
                </a:hlinkClick>
              </a:rPr>
              <a:t>Obiettivi </a:t>
            </a:r>
            <a:endParaRPr b="1" i="0" sz="1200" u="sng" cap="none" strike="noStrike">
              <a:solidFill>
                <a:srgbClr val="009AC1"/>
              </a:solidFill>
              <a:latin typeface="Calibri"/>
              <a:ea typeface="Calibri"/>
              <a:cs typeface="Calibri"/>
              <a:sym typeface="Calibri"/>
              <a:hlinkClick action="ppaction://hlinksldjump" r:id="rId13">
                <a:extLst>
                  <a:ext uri="{A12FA001-AC4F-418D-AE19-62706E023703}">
                    <ahyp:hlinkClr val="tx"/>
                  </a:ext>
                </a:extLst>
              </a:hlinkClick>
            </a:endParaRPr>
          </a:p>
        </p:txBody>
      </p:sp>
      <p:grpSp>
        <p:nvGrpSpPr>
          <p:cNvPr id="233" name="Google Shape;233;p2"/>
          <p:cNvGrpSpPr/>
          <p:nvPr/>
        </p:nvGrpSpPr>
        <p:grpSpPr>
          <a:xfrm>
            <a:off x="0" y="29001"/>
            <a:ext cx="3669322" cy="6858001"/>
            <a:chOff x="0" y="0"/>
            <a:chExt cx="3669321" cy="6858000"/>
          </a:xfrm>
        </p:grpSpPr>
        <p:sp>
          <p:nvSpPr>
            <p:cNvPr id="234" name="Google Shape;234;p2"/>
            <p:cNvSpPr/>
            <p:nvPr/>
          </p:nvSpPr>
          <p:spPr>
            <a:xfrm>
              <a:off x="0" y="0"/>
              <a:ext cx="3669321" cy="6858000"/>
            </a:xfrm>
            <a:prstGeom prst="rect">
              <a:avLst/>
            </a:prstGeom>
            <a:solidFill>
              <a:srgbClr val="D9D9D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9.jpeg" id="235" name="Google Shape;235;p2"/>
            <p:cNvPicPr preferRelativeResize="0"/>
            <p:nvPr/>
          </p:nvPicPr>
          <p:blipFill rotWithShape="1">
            <a:blip r:embed="rId14">
              <a:alphaModFix/>
            </a:blip>
            <a:srcRect b="0" l="34952" r="34951" t="0"/>
            <a:stretch/>
          </p:blipFill>
          <p:spPr>
            <a:xfrm>
              <a:off x="0" y="0"/>
              <a:ext cx="3669321" cy="6858000"/>
            </a:xfrm>
            <a:prstGeom prst="rect">
              <a:avLst/>
            </a:prstGeom>
            <a:noFill/>
            <a:ln>
              <a:noFill/>
            </a:ln>
          </p:spPr>
        </p:pic>
      </p:grpSp>
      <p:sp>
        <p:nvSpPr>
          <p:cNvPr id="236" name="Google Shape;236;p2"/>
          <p:cNvSpPr txBox="1"/>
          <p:nvPr/>
        </p:nvSpPr>
        <p:spPr>
          <a:xfrm>
            <a:off x="5744307" y="1810115"/>
            <a:ext cx="5730659"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5">
                  <a:extLst>
                    <a:ext uri="{A12FA001-AC4F-418D-AE19-62706E023703}">
                      <ahyp:hlinkClr val="tx"/>
                    </a:ext>
                  </a:extLst>
                </a:hlinkClick>
              </a:rPr>
              <a:t>Competenze affrontate e risultati di apprendimento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
          <p:cNvSpPr txBox="1"/>
          <p:nvPr>
            <p:ph idx="1" type="body"/>
          </p:nvPr>
        </p:nvSpPr>
        <p:spPr>
          <a:xfrm>
            <a:off x="383203" y="1133340"/>
            <a:ext cx="5373654" cy="5918798"/>
          </a:xfrm>
          <a:prstGeom prst="rect">
            <a:avLst/>
          </a:prstGeom>
          <a:noFill/>
          <a:ln>
            <a:noFill/>
          </a:ln>
        </p:spPr>
        <p:txBody>
          <a:bodyPr anchorCtr="0" anchor="t" bIns="45700" lIns="45700" spcFirstLastPara="1" rIns="45700" wrap="square" tIns="45700">
            <a:normAutofit/>
          </a:bodyPr>
          <a:lstStyle/>
          <a:p>
            <a:pPr indent="-228600" lvl="0" marL="228600" rtl="0" algn="just">
              <a:lnSpc>
                <a:spcPct val="100000"/>
              </a:lnSpc>
              <a:spcBef>
                <a:spcPts val="0"/>
              </a:spcBef>
              <a:spcAft>
                <a:spcPts val="0"/>
              </a:spcAft>
              <a:buClr>
                <a:srgbClr val="FFFFFF"/>
              </a:buClr>
              <a:buSzPts val="1200"/>
              <a:buNone/>
            </a:pPr>
            <a:r>
              <a:rPr lang="it-IT" sz="1200"/>
              <a:t>     Oggi gli educatori e gli operatori sanitari hanno accesso a una crescente letteratura sugli effetti </a:t>
            </a:r>
            <a:r>
              <a:rPr lang="it-IT" sz="1200"/>
              <a:t>deleteri</a:t>
            </a:r>
            <a:r>
              <a:rPr lang="it-IT" sz="1200"/>
              <a:t> degli schermi nello sviluppo precoce dei bambini. Tuttavia, sapere di più sugli schermi non significa </a:t>
            </a:r>
            <a:r>
              <a:rPr i="1" lang="it-IT" sz="1200"/>
              <a:t>sapere come trasferire queste conoscenze </a:t>
            </a:r>
            <a:r>
              <a:rPr lang="it-IT" sz="1200"/>
              <a:t>ai genitori. </a:t>
            </a:r>
            <a:endParaRPr/>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Molti educatori e operatori sanitari esprimono il timore di apparire giudicanti quando informano i genitori sulle conseguenze indesiderate degli schermi. Questo modulo si propone di mostrare come i professionisti possano utilizzare i giochi per un approccio ludico e non giudicante alla discussione sugli schermi con i genitori. </a:t>
            </a:r>
            <a:endParaRPr sz="1200"/>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L'incontro introdurrà i professionisti a una serie di giochi sviluppati per facilitare quelle che altrimenti possono essere percepite come conversazioni difficili sull'uso dei dispositivi tecnologicii a casa. </a:t>
            </a:r>
            <a:endParaRPr/>
          </a:p>
          <a:p>
            <a:pPr indent="-228600" lvl="0" marL="228600" rtl="0" algn="just">
              <a:lnSpc>
                <a:spcPct val="100000"/>
              </a:lnSpc>
              <a:spcBef>
                <a:spcPts val="1500"/>
              </a:spcBef>
              <a:spcAft>
                <a:spcPts val="0"/>
              </a:spcAft>
              <a:buClr>
                <a:srgbClr val="FFFFFF"/>
              </a:buClr>
              <a:buSzPts val="1200"/>
              <a:buNone/>
            </a:pPr>
            <a:r>
              <a:rPr lang="it-IT" sz="1200"/>
              <a:t>      L'obiettivo è mostrare come le attività che a volte riserviamo ai bambini - i giochi e le attività ludiche - possano essere utili vettori per stimolare conversazioni oneste sul tempo e le pratiche di utilizzo dello schermo e aiutare i genitori a pensare a come sostituire gli schermi con altre attività. L'iniziativa fornirà loro gli strumenti per familiarizzare con le diverse opzioni di gioco e tratterà le domande da prendere in considerazione per decidere quale gioco scegliere per il pubblico che incontrano più frequentemente. </a:t>
            </a:r>
            <a:endParaRPr/>
          </a:p>
        </p:txBody>
      </p:sp>
      <p:sp>
        <p:nvSpPr>
          <p:cNvPr id="242" name="Google Shape;242;p3"/>
          <p:cNvSpPr txBox="1"/>
          <p:nvPr>
            <p:ph idx="3" type="body"/>
          </p:nvPr>
        </p:nvSpPr>
        <p:spPr>
          <a:xfrm>
            <a:off x="383203" y="297813"/>
            <a:ext cx="4757377" cy="992653"/>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Introduzione</a:t>
            </a:r>
            <a:endParaRPr/>
          </a:p>
        </p:txBody>
      </p:sp>
      <p:pic>
        <p:nvPicPr>
          <p:cNvPr descr="Picture 2" id="243" name="Google Shape;243;p3"/>
          <p:cNvPicPr preferRelativeResize="0"/>
          <p:nvPr/>
        </p:nvPicPr>
        <p:blipFill rotWithShape="1">
          <a:blip r:embed="rId3">
            <a:alphaModFix/>
          </a:blip>
          <a:srcRect b="0" l="16562" r="26173" t="0"/>
          <a:stretch/>
        </p:blipFill>
        <p:spPr>
          <a:xfrm>
            <a:off x="6301796" y="362"/>
            <a:ext cx="5890204" cy="6857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b="1" lang="it-IT" sz="3600">
                <a:solidFill>
                  <a:srgbClr val="74659A"/>
                </a:solidFill>
              </a:rPr>
              <a:t>Competenze trattate</a:t>
            </a:r>
            <a:endParaRPr/>
          </a:p>
        </p:txBody>
      </p:sp>
      <p:sp>
        <p:nvSpPr>
          <p:cNvPr id="249" name="Google Shape;249;p4"/>
          <p:cNvSpPr txBox="1"/>
          <p:nvPr>
            <p:ph idx="2" type="body"/>
          </p:nvPr>
        </p:nvSpPr>
        <p:spPr>
          <a:xfrm>
            <a:off x="3669198" y="2546917"/>
            <a:ext cx="7117620"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2400"/>
              <a:buFont typeface="Calibri"/>
              <a:buNone/>
            </a:pPr>
            <a:r>
              <a:rPr b="1" lang="it-IT" sz="1200">
                <a:solidFill>
                  <a:srgbClr val="FFFFFF"/>
                </a:solidFill>
              </a:rPr>
              <a:t>Mediazione</a:t>
            </a:r>
            <a:endParaRPr b="1" sz="1200"/>
          </a:p>
        </p:txBody>
      </p:sp>
      <p:sp>
        <p:nvSpPr>
          <p:cNvPr id="250" name="Google Shape;250;p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251" name="Google Shape;251;p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252" name="Google Shape;252;p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253" name="Google Shape;253;p4"/>
          <p:cNvSpPr txBox="1"/>
          <p:nvPr/>
        </p:nvSpPr>
        <p:spPr>
          <a:xfrm>
            <a:off x="3669197" y="1455082"/>
            <a:ext cx="68232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Collaborazione</a:t>
            </a:r>
            <a:endParaRPr b="1" i="0" sz="1200" u="none" cap="none" strike="noStrike">
              <a:solidFill>
                <a:srgbClr val="000000"/>
              </a:solidFill>
              <a:latin typeface="Arial"/>
              <a:ea typeface="Arial"/>
              <a:cs typeface="Arial"/>
              <a:sym typeface="Arial"/>
            </a:endParaRPr>
          </a:p>
        </p:txBody>
      </p:sp>
      <p:sp>
        <p:nvSpPr>
          <p:cNvPr id="254" name="Google Shape;254;p4"/>
          <p:cNvSpPr txBox="1"/>
          <p:nvPr/>
        </p:nvSpPr>
        <p:spPr>
          <a:xfrm>
            <a:off x="3669196" y="5637381"/>
            <a:ext cx="71175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Pensiero concettuale</a:t>
            </a:r>
            <a:endParaRPr b="0" i="0" sz="1200" u="none" cap="none" strike="noStrike">
              <a:solidFill>
                <a:srgbClr val="000000"/>
              </a:solidFill>
              <a:latin typeface="Calibri"/>
              <a:ea typeface="Calibri"/>
              <a:cs typeface="Calibri"/>
              <a:sym typeface="Calibri"/>
            </a:endParaRPr>
          </a:p>
        </p:txBody>
      </p:sp>
      <p:sp>
        <p:nvSpPr>
          <p:cNvPr id="255" name="Google Shape;255;p4"/>
          <p:cNvSpPr txBox="1"/>
          <p:nvPr/>
        </p:nvSpPr>
        <p:spPr>
          <a:xfrm>
            <a:off x="3669200" y="4490930"/>
            <a:ext cx="6823200" cy="2769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Enfasi</a:t>
            </a:r>
            <a:endParaRPr b="1" i="0" sz="1200" u="none" cap="none" strike="noStrike">
              <a:solidFill>
                <a:srgbClr val="000000"/>
              </a:solidFill>
              <a:latin typeface="Arial"/>
              <a:ea typeface="Arial"/>
              <a:cs typeface="Arial"/>
              <a:sym typeface="Arial"/>
            </a:endParaRPr>
          </a:p>
        </p:txBody>
      </p:sp>
      <p:sp>
        <p:nvSpPr>
          <p:cNvPr id="256" name="Google Shape;256;p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57" name="Google Shape;257;p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3669200" y="3450978"/>
            <a:ext cx="6823200" cy="2769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Creatività</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5"/>
          <p:cNvGrpSpPr/>
          <p:nvPr/>
        </p:nvGrpSpPr>
        <p:grpSpPr>
          <a:xfrm>
            <a:off x="5888000" y="439729"/>
            <a:ext cx="5660534" cy="6045739"/>
            <a:chOff x="-1" y="0"/>
            <a:chExt cx="5660532" cy="6045737"/>
          </a:xfrm>
        </p:grpSpPr>
        <p:sp>
          <p:nvSpPr>
            <p:cNvPr id="264" name="Google Shape;264;p5"/>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1.jpeg" id="265" name="Google Shape;265;p5"/>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66" name="Google Shape;266;p5"/>
          <p:cNvSpPr txBox="1"/>
          <p:nvPr>
            <p:ph idx="1" type="body"/>
          </p:nvPr>
        </p:nvSpPr>
        <p:spPr>
          <a:xfrm>
            <a:off x="238991" y="1517073"/>
            <a:ext cx="5298559" cy="4743517"/>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FFFFFF"/>
              </a:buClr>
              <a:buSzPts val="1500"/>
              <a:buNone/>
            </a:pPr>
            <a:r>
              <a:rPr lang="it-IT"/>
              <a:t> </a:t>
            </a:r>
            <a:endParaRPr/>
          </a:p>
          <a:p>
            <a:pPr indent="-342900" lvl="0" marL="342900" rtl="0" algn="just">
              <a:lnSpc>
                <a:spcPct val="90000"/>
              </a:lnSpc>
              <a:spcBef>
                <a:spcPts val="1000"/>
              </a:spcBef>
              <a:spcAft>
                <a:spcPts val="0"/>
              </a:spcAft>
              <a:buClr>
                <a:srgbClr val="FFFFFF"/>
              </a:buClr>
              <a:buSzPts val="1200"/>
              <a:buFont typeface="Arial"/>
              <a:buAutoNum type="arabicPeriod"/>
            </a:pPr>
            <a:r>
              <a:rPr lang="it-IT" sz="1200"/>
              <a:t>Comprendere la differenza tra </a:t>
            </a:r>
            <a:r>
              <a:rPr i="1" lang="it-IT" sz="1200"/>
              <a:t>gioco </a:t>
            </a:r>
            <a:r>
              <a:rPr lang="it-IT" sz="1200"/>
              <a:t>e </a:t>
            </a:r>
            <a:r>
              <a:rPr i="1" lang="it-IT" sz="1200"/>
              <a:t>divertimento </a:t>
            </a:r>
            <a:r>
              <a:rPr lang="it-IT" sz="1200"/>
              <a:t>e come entrambi possano essere applicati alla formazione degli adulti.</a:t>
            </a:r>
            <a:endParaRPr/>
          </a:p>
          <a:p>
            <a:pPr indent="-342900" lvl="0" marL="342900" rtl="0" algn="just">
              <a:lnSpc>
                <a:spcPct val="90000"/>
              </a:lnSpc>
              <a:spcBef>
                <a:spcPts val="1000"/>
              </a:spcBef>
              <a:spcAft>
                <a:spcPts val="0"/>
              </a:spcAft>
              <a:buClr>
                <a:srgbClr val="FFFFFF"/>
              </a:buClr>
              <a:buSzPts val="1200"/>
              <a:buFont typeface="Arial"/>
              <a:buAutoNum type="arabicPeriod"/>
            </a:pPr>
            <a:r>
              <a:rPr lang="it-IT" sz="1200"/>
              <a:t> Ottenere una panoramica dei diversi giochi presenti «sugli schermi» e dei punti di forza e dei limiti di ciascuno di essi. </a:t>
            </a:r>
            <a:endParaRPr sz="1200"/>
          </a:p>
          <a:p>
            <a:pPr indent="-342900" lvl="0" marL="342900" rtl="0" algn="just">
              <a:lnSpc>
                <a:spcPct val="90000"/>
              </a:lnSpc>
              <a:spcBef>
                <a:spcPts val="1000"/>
              </a:spcBef>
              <a:spcAft>
                <a:spcPts val="0"/>
              </a:spcAft>
              <a:buClr>
                <a:srgbClr val="FFFFFF"/>
              </a:buClr>
              <a:buSzPts val="1200"/>
              <a:buFont typeface="Arial"/>
              <a:buAutoNum type="arabicPeriod"/>
            </a:pPr>
            <a:r>
              <a:rPr lang="it-IT" sz="1200"/>
              <a:t> Incoraggiare la collaborazione tra le diverse parti interessate nel prendere decisioni per rivedere le regole di questi giochi.</a:t>
            </a:r>
            <a:endParaRPr sz="1200"/>
          </a:p>
          <a:p>
            <a:pPr indent="-342900" lvl="0" marL="342900" rtl="0" algn="just">
              <a:lnSpc>
                <a:spcPct val="90000"/>
              </a:lnSpc>
              <a:spcBef>
                <a:spcPts val="1000"/>
              </a:spcBef>
              <a:spcAft>
                <a:spcPts val="0"/>
              </a:spcAft>
              <a:buClr>
                <a:srgbClr val="FFFFFF"/>
              </a:buClr>
              <a:buSzPts val="1200"/>
              <a:buFont typeface="Arial"/>
              <a:buAutoNum type="arabicPeriod"/>
            </a:pPr>
            <a:r>
              <a:rPr lang="it-IT" sz="1200"/>
              <a:t>Scegliere il gioco più appropriato in base all'allenamento precedente e al pubblico.</a:t>
            </a:r>
            <a:endParaRPr sz="1200"/>
          </a:p>
          <a:p>
            <a:pPr indent="-342900" lvl="0" marL="342900" rtl="0" algn="just">
              <a:lnSpc>
                <a:spcPct val="90000"/>
              </a:lnSpc>
              <a:spcBef>
                <a:spcPts val="1000"/>
              </a:spcBef>
              <a:spcAft>
                <a:spcPts val="0"/>
              </a:spcAft>
              <a:buClr>
                <a:srgbClr val="FFFFFF"/>
              </a:buClr>
              <a:buSzPts val="1200"/>
              <a:buFont typeface="Arial"/>
              <a:buAutoNum type="arabicPeriod"/>
            </a:pPr>
            <a:r>
              <a:rPr lang="it-IT" sz="1200"/>
              <a:t> Pianificare e realizzare un laboratorio di gioco in qualsiasi contesto.  </a:t>
            </a:r>
            <a:endParaRPr/>
          </a:p>
        </p:txBody>
      </p:sp>
      <p:sp>
        <p:nvSpPr>
          <p:cNvPr id="267" name="Google Shape;267;p5"/>
          <p:cNvSpPr txBox="1"/>
          <p:nvPr>
            <p:ph idx="3" type="body"/>
          </p:nvPr>
        </p:nvSpPr>
        <p:spPr>
          <a:xfrm>
            <a:off x="643467" y="890241"/>
            <a:ext cx="5012268" cy="992653"/>
          </a:xfrm>
          <a:prstGeom prst="rect">
            <a:avLst/>
          </a:prstGeom>
          <a:noFill/>
          <a:ln>
            <a:noFill/>
          </a:ln>
        </p:spPr>
        <p:txBody>
          <a:bodyPr anchorCtr="0" anchor="t" bIns="45700" lIns="45700" spcFirstLastPara="1" rIns="45700" wrap="square" tIns="45700">
            <a:normAutofit/>
          </a:bodyPr>
          <a:lstStyle/>
          <a:p>
            <a:pPr indent="0" lvl="0" marL="0" rtl="0" algn="l">
              <a:lnSpc>
                <a:spcPct val="81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Quali sono i risultati dell'apprendimento?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idx="1" type="body"/>
          </p:nvPr>
        </p:nvSpPr>
        <p:spPr>
          <a:xfrm>
            <a:off x="476517" y="1485900"/>
            <a:ext cx="11201033" cy="53721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I giochi </a:t>
            </a:r>
            <a:r>
              <a:rPr b="1" lang="it-IT" sz="1200"/>
              <a:t>offrono un ambiente sicuro e non minaccioso </a:t>
            </a:r>
            <a:r>
              <a:rPr lang="it-IT" sz="1200"/>
              <a:t>per esplorare la questione degli schermi. Secondo Zagal et al. (2013), i giochi offrono uno spazio per un "impegno prolungato" in cui i giocatori si sentono a proprio agio nel discutere argomenti sensibili senza temere giudizi o stigmatizzazioni. Questo ambiente sicuro incoraggia il dialogo aperto e permette ai partecipanti di esprimere liberamente i loro pensieri e le loro esperienze. Spesso i giochi chiedono cosa "si dovrebbe fare" di diverso e i partecipanti possono astenersi dal condividere informazioni troppo  personali e mantenere, se preferiscono,  la discussione su un livello di riflessione più astratto.  </a:t>
            </a:r>
            <a:endParaRPr/>
          </a:p>
          <a:p>
            <a:pPr indent="-228600" lvl="0" marL="228600" rtl="0" algn="just">
              <a:lnSpc>
                <a:spcPct val="150000"/>
              </a:lnSpc>
              <a:spcBef>
                <a:spcPts val="1000"/>
              </a:spcBef>
              <a:spcAft>
                <a:spcPts val="0"/>
              </a:spcAft>
              <a:buClr>
                <a:srgbClr val="74659A"/>
              </a:buClr>
              <a:buSzPts val="1200"/>
              <a:buNone/>
            </a:pPr>
            <a:r>
              <a:rPr lang="it-IT" sz="1200"/>
              <a:t>     I giochi </a:t>
            </a:r>
            <a:r>
              <a:rPr b="1" lang="it-IT" sz="1200"/>
              <a:t>promuovono l'apprendimento attivo e l'acquisizione di conoscenze esperienziali</a:t>
            </a:r>
            <a:r>
              <a:rPr lang="it-IT" sz="1200"/>
              <a:t>, migliorando la comprensione da parte dei partecipanti delle questioni legate agli schermi. Nel suo studio, Gee (2007) osserva che i giochi incoraggiano la risoluzione attiva dei problemi e il pensiero critico, offrendo ai discenti l'opportunità di applicare le conoscenze in contesti pratici. Questo approccio pratico promuove un impegno più profondo e facilita il trasferimento dell'apprendimento alle situazioni della vita reale. Offre inoltre ai genitori l'opportunità di imparare gli uni dagli altri. Molte famiglie hanno sperimentato diversi modelli per ridurre il tempo trascorso davanti allo schermo, che possono ispirare altri genitori a mettere in atto azioni simili.  </a:t>
            </a:r>
            <a:endParaRPr/>
          </a:p>
          <a:p>
            <a:pPr indent="-228600" lvl="0" marL="228600" rtl="0" algn="just">
              <a:lnSpc>
                <a:spcPct val="150000"/>
              </a:lnSpc>
              <a:spcBef>
                <a:spcPts val="1000"/>
              </a:spcBef>
              <a:spcAft>
                <a:spcPts val="0"/>
              </a:spcAft>
              <a:buClr>
                <a:srgbClr val="74659A"/>
              </a:buClr>
              <a:buSzPts val="1200"/>
              <a:buNone/>
            </a:pPr>
            <a:r>
              <a:rPr lang="it-IT" sz="1200"/>
              <a:t>     I giochi </a:t>
            </a:r>
            <a:r>
              <a:rPr b="1" lang="it-IT" sz="1200"/>
              <a:t>hanno il potenziale per promuovere l'inclusione e abbattere le barriere </a:t>
            </a:r>
            <a:r>
              <a:rPr lang="it-IT" sz="1200"/>
              <a:t>creando condizioni di parità. Secondo Seaborn e Fels (2015), i giochi offrono uno "spazio dirompente" che sfida le norme e le gerarchie sociali. In questo spazio, i partecipanti si impegnano su un piano di parità, promuovendo un senso di condivisione e di rispetto. Eliminando le dinamiche di potere, i giochi promuovono ambienti inclusivi in cui gli atteggiamenti stigmatizzanti possono essere affrontati e trasformati. Questo è molto importante nell'incontro tra genitori e professionisti. Incoraggiamo i professionisti a parlare anche del loro rapporto con gli schermi, per sottolineare che non c'è "un solo modo giusto di farlo" ma piuttosto che, quando si tratta di schermi, siamo "tutti coinvolti".  </a:t>
            </a:r>
            <a:endParaRPr/>
          </a:p>
        </p:txBody>
      </p:sp>
      <p:sp>
        <p:nvSpPr>
          <p:cNvPr id="273" name="Google Shape;273;p6"/>
          <p:cNvSpPr txBox="1"/>
          <p:nvPr>
            <p:ph idx="2" type="body"/>
          </p:nvPr>
        </p:nvSpPr>
        <p:spPr>
          <a:xfrm>
            <a:off x="675409" y="758536"/>
            <a:ext cx="10852025" cy="72736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Conoscenza teorica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7"/>
          <p:cNvGrpSpPr/>
          <p:nvPr/>
        </p:nvGrpSpPr>
        <p:grpSpPr>
          <a:xfrm>
            <a:off x="435468" y="406131"/>
            <a:ext cx="5660533" cy="6045739"/>
            <a:chOff x="-1" y="0"/>
            <a:chExt cx="5660532" cy="6045737"/>
          </a:xfrm>
        </p:grpSpPr>
        <p:sp>
          <p:nvSpPr>
            <p:cNvPr id="279" name="Google Shape;279;p7"/>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2.jpeg" id="280" name="Google Shape;280;p7"/>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81" name="Google Shape;281;p7"/>
          <p:cNvSpPr txBox="1"/>
          <p:nvPr>
            <p:ph idx="1" type="body"/>
          </p:nvPr>
        </p:nvSpPr>
        <p:spPr>
          <a:xfrm>
            <a:off x="6296891" y="1689549"/>
            <a:ext cx="5551673" cy="4377697"/>
          </a:xfrm>
          <a:prstGeom prst="rect">
            <a:avLst/>
          </a:prstGeom>
          <a:noFill/>
          <a:ln>
            <a:noFill/>
          </a:ln>
        </p:spPr>
        <p:txBody>
          <a:bodyPr anchorCtr="0" anchor="t" bIns="45700" lIns="45700" spcFirstLastPara="1" rIns="45700" wrap="square" tIns="45700">
            <a:normAutofit/>
          </a:bodyPr>
          <a:lstStyle/>
          <a:p>
            <a:pPr indent="-217170" lvl="0" marL="217170" rtl="0" algn="just">
              <a:lnSpc>
                <a:spcPct val="100000"/>
              </a:lnSpc>
              <a:spcBef>
                <a:spcPts val="0"/>
              </a:spcBef>
              <a:spcAft>
                <a:spcPts val="0"/>
              </a:spcAft>
              <a:buClr>
                <a:srgbClr val="FFFFFF"/>
              </a:buClr>
              <a:buSzPts val="1200"/>
              <a:buNone/>
            </a:pPr>
            <a:r>
              <a:rPr lang="it-IT" sz="1200"/>
              <a:t>     Sebbene sia il gioco che l'attività ludica comportino l'impegno in attività di svago e siano entrambi fondamentali per l'apprendimento di bambini e adulti, essi si differenziano per le loro caratteristiche e finalità di fondo. Secondo Winnicott, il gioco è un'espressione spontanea e creativa del mondo interiore del bambino. È un'attività intrinsecamente motivata che permette ai bambini di esplorare le proprie emozioni, sviluppare l'immaginazione e stabilire un senso di sé. Per Winnicott, il gioco si estende al mondo degli adulti, dove si manifesta in attività legate alle arti, alla scienza e alla religione. Si potrebbe dire che il gioco è coinvolto in tutti gli atti creativi che compiamo. </a:t>
            </a:r>
            <a:endParaRPr/>
          </a:p>
          <a:p>
            <a:pPr indent="-271462" lvl="0" marL="271462" rtl="0" algn="just">
              <a:lnSpc>
                <a:spcPct val="100000"/>
              </a:lnSpc>
              <a:spcBef>
                <a:spcPts val="900"/>
              </a:spcBef>
              <a:spcAft>
                <a:spcPts val="0"/>
              </a:spcAft>
              <a:buClr>
                <a:srgbClr val="FFFFFF"/>
              </a:buClr>
              <a:buSzPts val="1200"/>
              <a:buNone/>
            </a:pPr>
            <a:r>
              <a:rPr lang="it-IT" sz="1200"/>
              <a:t>     Le attività ludiche, invece, tendono a essere definite da una serie di regole che devono essere seguite (come nel caso dei giochi da tavolo e videogiochi). Anche se in questo modulo ci concentreremo principalmente su </a:t>
            </a:r>
            <a:r>
              <a:rPr i="1" lang="it-IT" sz="1200"/>
              <a:t>giochi </a:t>
            </a:r>
            <a:r>
              <a:rPr lang="it-IT" sz="1200"/>
              <a:t>diversi, incoraggiamo i partecipanti a integrare elementi ludici nei laboratori: per consentire ai partecipanti di rispondere in modo creativo alle richieste e modificare le regole del gioco ogni volta che lo ritengano necessario, incoraggiando così il loro pensiero critico e l'espressione creativa personale. </a:t>
            </a:r>
            <a:endParaRPr/>
          </a:p>
        </p:txBody>
      </p:sp>
      <p:sp>
        <p:nvSpPr>
          <p:cNvPr id="282" name="Google Shape;282;p7"/>
          <p:cNvSpPr txBox="1"/>
          <p:nvPr>
            <p:ph idx="3" type="body"/>
          </p:nvPr>
        </p:nvSpPr>
        <p:spPr>
          <a:xfrm>
            <a:off x="6758909" y="540327"/>
            <a:ext cx="4757376" cy="10287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lang="it-IT" sz="2400">
                <a:solidFill>
                  <a:srgbClr val="00B6E6"/>
                </a:solidFill>
              </a:rPr>
              <a:t>La differenza tra </a:t>
            </a:r>
            <a:r>
              <a:rPr b="1" i="1" lang="it-IT" sz="2400">
                <a:solidFill>
                  <a:srgbClr val="00B6E6"/>
                </a:solidFill>
              </a:rPr>
              <a:t>gioco </a:t>
            </a:r>
            <a:r>
              <a:rPr b="1" lang="it-IT" sz="2400">
                <a:solidFill>
                  <a:srgbClr val="00B6E6"/>
                </a:solidFill>
              </a:rPr>
              <a:t>e </a:t>
            </a:r>
            <a:r>
              <a:rPr b="1" i="1" lang="it-IT" sz="2400">
                <a:solidFill>
                  <a:srgbClr val="00B6E6"/>
                </a:solidFill>
              </a:rPr>
              <a:t>attività ludica</a:t>
            </a:r>
            <a:endParaRPr b="1">
              <a:solidFill>
                <a:srgbClr val="00B6E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p8"/>
          <p:cNvGrpSpPr/>
          <p:nvPr/>
        </p:nvGrpSpPr>
        <p:grpSpPr>
          <a:xfrm>
            <a:off x="374428" y="406131"/>
            <a:ext cx="5660533" cy="6045739"/>
            <a:chOff x="-1" y="0"/>
            <a:chExt cx="5660532" cy="6045737"/>
          </a:xfrm>
        </p:grpSpPr>
        <p:sp>
          <p:nvSpPr>
            <p:cNvPr id="288" name="Google Shape;288;p8"/>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3.png" id="289" name="Google Shape;289;p8"/>
            <p:cNvPicPr preferRelativeResize="0"/>
            <p:nvPr/>
          </p:nvPicPr>
          <p:blipFill rotWithShape="1">
            <a:blip r:embed="rId3">
              <a:alphaModFix/>
            </a:blip>
            <a:srcRect b="0" l="18751" r="18751" t="0"/>
            <a:stretch/>
          </p:blipFill>
          <p:spPr>
            <a:xfrm>
              <a:off x="-1" y="0"/>
              <a:ext cx="5660532" cy="6045737"/>
            </a:xfrm>
            <a:prstGeom prst="rect">
              <a:avLst/>
            </a:prstGeom>
            <a:noFill/>
            <a:ln>
              <a:noFill/>
            </a:ln>
          </p:spPr>
        </p:pic>
      </p:grpSp>
      <p:sp>
        <p:nvSpPr>
          <p:cNvPr id="290" name="Google Shape;290;p8"/>
          <p:cNvSpPr txBox="1"/>
          <p:nvPr>
            <p:ph idx="1" type="body"/>
          </p:nvPr>
        </p:nvSpPr>
        <p:spPr>
          <a:xfrm>
            <a:off x="6431634" y="1652155"/>
            <a:ext cx="5481325" cy="4799712"/>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Nelle pagine seguenti sono riportati alcuni esempi di giochi che possono essere utilizzati nei laboratori:</a:t>
            </a:r>
            <a:endParaRPr/>
          </a:p>
          <a:p>
            <a:pPr indent="-228600" lvl="0" marL="228600" rtl="0" algn="just">
              <a:lnSpc>
                <a:spcPct val="107000"/>
              </a:lnSpc>
              <a:spcBef>
                <a:spcPts val="1000"/>
              </a:spcBef>
              <a:spcAft>
                <a:spcPts val="0"/>
              </a:spcAft>
              <a:buClr>
                <a:srgbClr val="FFFFFF"/>
              </a:buClr>
              <a:buSzPts val="1200"/>
              <a:buNone/>
            </a:pPr>
            <a:r>
              <a:rPr lang="it-IT" sz="1200"/>
              <a:t>      Un esempio è sicuramente Planete Deconnextion, un gioco da tavolo divertente e collaborativo che vi permetterà di esercitare la vostra memoria e di affrontare gli effetti della sovraesposizione allo schermo in modo divertente. Utilizzato durante i laboratori di sensibilizzazione di Lève les yeux con bambini e famiglie, o per l'intrattenimento - senza smartphone!</a:t>
            </a:r>
            <a:endParaRPr/>
          </a:p>
          <a:p>
            <a:pPr indent="-228600" lvl="0" marL="228600" rtl="0" algn="just">
              <a:lnSpc>
                <a:spcPct val="107000"/>
              </a:lnSpc>
              <a:spcBef>
                <a:spcPts val="1000"/>
              </a:spcBef>
              <a:spcAft>
                <a:spcPts val="0"/>
              </a:spcAft>
              <a:buClr>
                <a:srgbClr val="FFFFFF"/>
              </a:buClr>
              <a:buSzPts val="1200"/>
              <a:buNone/>
            </a:pPr>
            <a:r>
              <a:rPr lang="it-IT" sz="1200"/>
              <a:t>   Ripristinate l'equilibrio in un mondo minacciato dagli schermi usando la vostra memoria e il vostro spirito collaborativo. Ma attenzione alle trappole: centri dati, "troppi schermi", vuoti di memoria... carte che potrebbero surriscaldare il pianeta, portando a un'esplosione!</a:t>
            </a:r>
            <a:endParaRPr/>
          </a:p>
          <a:p>
            <a:pPr indent="-228600" lvl="0" marL="228600" rtl="0" algn="just">
              <a:lnSpc>
                <a:spcPct val="107000"/>
              </a:lnSpc>
              <a:spcBef>
                <a:spcPts val="1000"/>
              </a:spcBef>
              <a:spcAft>
                <a:spcPts val="0"/>
              </a:spcAft>
              <a:buClr>
                <a:srgbClr val="FFFFFF"/>
              </a:buClr>
              <a:buSzPts val="1200"/>
              <a:buNone/>
            </a:pPr>
            <a:r>
              <a:rPr lang="it-IT" sz="1200"/>
              <a:t>    Le coppie di carte rappresentano situazioni simboliche della nostra vita quotidiana invase dagli schermi: un pasto romantico, una passeggiata nella natura, lo sport... L'obiettivo è raccogliere queste coppie, come in un classico gioco di memoria.  Ogni coppia stimola la discussione su come e quando usiamo gli schermi e ci fa riflettere sulle situazioni che potremmo voler tenere "libere da schermi". </a:t>
            </a:r>
            <a:endParaRPr/>
          </a:p>
        </p:txBody>
      </p:sp>
      <p:sp>
        <p:nvSpPr>
          <p:cNvPr id="291" name="Google Shape;291;p8"/>
          <p:cNvSpPr txBox="1"/>
          <p:nvPr>
            <p:ph idx="3" type="body"/>
          </p:nvPr>
        </p:nvSpPr>
        <p:spPr>
          <a:xfrm>
            <a:off x="6758909" y="406131"/>
            <a:ext cx="4757376" cy="90574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lang="it-IT" sz="2400">
                <a:solidFill>
                  <a:srgbClr val="00B6E6"/>
                </a:solidFill>
              </a:rPr>
              <a:t>“</a:t>
            </a:r>
            <a:r>
              <a:rPr b="1" i="0" lang="it-IT" sz="2400" u="none" cap="none" strike="noStrike">
                <a:solidFill>
                  <a:srgbClr val="00B6E6"/>
                </a:solidFill>
                <a:latin typeface="Calibri"/>
                <a:ea typeface="Calibri"/>
                <a:cs typeface="Calibri"/>
                <a:sym typeface="Calibri"/>
              </a:rPr>
              <a:t>PLANETE DECONNEXION</a:t>
            </a:r>
            <a:r>
              <a:rPr b="1" lang="it-IT" sz="2400">
                <a:solidFill>
                  <a:srgbClr val="00B6E6"/>
                </a:solidFill>
              </a:rPr>
              <a:t>”</a:t>
            </a:r>
            <a:r>
              <a:rPr b="1" i="0" lang="it-IT" sz="2400" u="none" cap="none" strike="noStrike">
                <a:solidFill>
                  <a:srgbClr val="00B6E6"/>
                </a:solidFill>
                <a:latin typeface="Calibri"/>
                <a:ea typeface="Calibri"/>
                <a:cs typeface="Calibri"/>
                <a:sym typeface="Calibri"/>
              </a:rPr>
              <a:t> di Lève les yeux</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9"/>
          <p:cNvGrpSpPr/>
          <p:nvPr/>
        </p:nvGrpSpPr>
        <p:grpSpPr>
          <a:xfrm>
            <a:off x="374429" y="406130"/>
            <a:ext cx="5660532" cy="6045740"/>
            <a:chOff x="0" y="-1"/>
            <a:chExt cx="5660531" cy="6045738"/>
          </a:xfrm>
        </p:grpSpPr>
        <p:sp>
          <p:nvSpPr>
            <p:cNvPr id="297" name="Google Shape;297;p9"/>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4.jpeg" id="298" name="Google Shape;298;p9"/>
            <p:cNvPicPr preferRelativeResize="0"/>
            <p:nvPr/>
          </p:nvPicPr>
          <p:blipFill rotWithShape="1">
            <a:blip r:embed="rId3">
              <a:alphaModFix/>
            </a:blip>
            <a:srcRect b="3366" l="0" r="0" t="3367"/>
            <a:stretch/>
          </p:blipFill>
          <p:spPr>
            <a:xfrm>
              <a:off x="0" y="-1"/>
              <a:ext cx="5660531" cy="6045738"/>
            </a:xfrm>
            <a:prstGeom prst="rect">
              <a:avLst/>
            </a:prstGeom>
            <a:noFill/>
            <a:ln>
              <a:noFill/>
            </a:ln>
          </p:spPr>
        </p:pic>
      </p:grpSp>
      <p:sp>
        <p:nvSpPr>
          <p:cNvPr id="299" name="Google Shape;299;p9"/>
          <p:cNvSpPr txBox="1"/>
          <p:nvPr>
            <p:ph idx="1" type="body"/>
          </p:nvPr>
        </p:nvSpPr>
        <p:spPr>
          <a:xfrm>
            <a:off x="6252428" y="2093842"/>
            <a:ext cx="5660532" cy="4585254"/>
          </a:xfrm>
          <a:prstGeom prst="rect">
            <a:avLst/>
          </a:prstGeom>
          <a:noFill/>
          <a:ln>
            <a:noFill/>
          </a:ln>
        </p:spPr>
        <p:txBody>
          <a:bodyPr anchorCtr="0" anchor="t" bIns="45700" lIns="45700" spcFirstLastPara="1" rIns="45700" wrap="square" tIns="45700">
            <a:normAutofit/>
          </a:bodyPr>
          <a:lstStyle/>
          <a:p>
            <a:pPr indent="-228600" lvl="0" marL="228600" marR="0" rtl="0" algn="just">
              <a:lnSpc>
                <a:spcPct val="107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Il gioco di carte è uno strumento ludico progettato per supportare i professionisti della prima infanzia nel facilitare le sessioni di discussione e condivisione con i genitori sul tema degli schermi e delle interazioni. È accompagnato da un poster per contribuire a sensibilizzare tutti sul tema degli schermi e delle interazioni in famiglia. Permette di animare un dibattito basato su una situazione data, di porre domande aperte utilizzando gli esempi di domande forniti e di incoraggiare il gruppo a condividere i propri pensieri e opinioni.</a:t>
            </a:r>
            <a:endParaRPr b="0" i="0" sz="1200" u="none" cap="none" strike="noStrike">
              <a:solidFill>
                <a:srgbClr val="FFFFFF"/>
              </a:solidFill>
              <a:latin typeface="Calibri"/>
              <a:ea typeface="Calibri"/>
              <a:cs typeface="Calibri"/>
              <a:sym typeface="Calibri"/>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Quiz, suggerimenti e consigli, "Lo sapevi?"... scoprite perché le interazioni "genitore-figlio" sono fondamentali per lo sviluppo del bambino e come limitare l'uso degli schermi per sfruttare al meglio il tempo trascorso insieme in famiglia.</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Questo aiuterà a coltivare momenti significativi in famiglia attraverso attività come uscite al parco, giochi da tavolo coinvolgenti ed esperienze di cucina collaborativa. </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Riducete al minimo il tempo trascorso davanti allo schermo, applicando limiti di tempo e promuovendo attività alternative come la lettura e la creatività, per favorire un ambiente equilibrato e arricchente.</a:t>
            </a:r>
            <a:endParaRPr/>
          </a:p>
        </p:txBody>
      </p:sp>
      <p:sp>
        <p:nvSpPr>
          <p:cNvPr id="300" name="Google Shape;300;p9"/>
          <p:cNvSpPr txBox="1"/>
          <p:nvPr>
            <p:ph idx="3" type="body"/>
          </p:nvPr>
        </p:nvSpPr>
        <p:spPr>
          <a:xfrm>
            <a:off x="6506817" y="556591"/>
            <a:ext cx="5009468" cy="1033670"/>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L'applicazione migliore per il vostro bambino è </a:t>
            </a:r>
            <a:r>
              <a:rPr b="1" lang="it-IT" sz="2400">
                <a:solidFill>
                  <a:srgbClr val="00B6E6"/>
                </a:solidFill>
              </a:rPr>
              <a:t>“C’est Vous” </a:t>
            </a:r>
            <a:r>
              <a:rPr b="1" i="0" lang="it-IT" sz="2400" u="none" cap="none" strike="noStrike">
                <a:solidFill>
                  <a:srgbClr val="00B6E6"/>
                </a:solidFill>
                <a:latin typeface="Calibri"/>
                <a:ea typeface="Calibri"/>
                <a:cs typeface="Calibri"/>
                <a:sym typeface="Calibri"/>
              </a:rPr>
              <a:t>di Mpedia</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