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ontserrat"/>
      <p:regular r:id="rId19"/>
      <p:bold r:id="rId20"/>
      <p:italic r:id="rId21"/>
      <p:boldItalic r:id="rId22"/>
    </p:embeddedFont>
    <p:embeddedFont>
      <p:font typeface="Montserrat Light"/>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PimPZquvgQG3/TCcExXEVNiPV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Light-bold.fntdata"/><Relationship Id="rId23" Type="http://schemas.openxmlformats.org/officeDocument/2006/relationships/font" Target="fonts/MontserratLigh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Italic.fntdata"/><Relationship Id="rId25" Type="http://schemas.openxmlformats.org/officeDocument/2006/relationships/font" Target="fonts/MontserratLight-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a20b442b04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g2a20b442b04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showMasterSp="0">
  <p:cSld name="Cover Slide ">
    <p:spTree>
      <p:nvGrpSpPr>
        <p:cNvPr id="12" name="Shape 12"/>
        <p:cNvGrpSpPr/>
        <p:nvPr/>
      </p:nvGrpSpPr>
      <p:grpSpPr>
        <a:xfrm>
          <a:off x="0" y="0"/>
          <a:ext cx="0" cy="0"/>
          <a:chOff x="0" y="0"/>
          <a:chExt cx="0" cy="0"/>
        </a:xfrm>
      </p:grpSpPr>
      <p:sp>
        <p:nvSpPr>
          <p:cNvPr id="13" name="Google Shape;13;p16"/>
          <p:cNvSpPr/>
          <p:nvPr/>
        </p:nvSpPr>
        <p:spPr>
          <a:xfrm>
            <a:off x="0" y="2727436"/>
            <a:ext cx="12172692" cy="3159779"/>
          </a:xfrm>
          <a:custGeom>
            <a:rect b="b" l="l" r="r" t="t"/>
            <a:pathLst>
              <a:path extrusionOk="0" h="6806308" w="7600392">
                <a:moveTo>
                  <a:pt x="0" y="0"/>
                </a:moveTo>
                <a:lnTo>
                  <a:pt x="7600393" y="0"/>
                </a:lnTo>
                <a:lnTo>
                  <a:pt x="7600393" y="6806308"/>
                </a:lnTo>
                <a:lnTo>
                  <a:pt x="0" y="6806308"/>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4" name="Google Shape;14;p16"/>
          <p:cNvSpPr txBox="1"/>
          <p:nvPr>
            <p:ph idx="1" type="body"/>
          </p:nvPr>
        </p:nvSpPr>
        <p:spPr>
          <a:xfrm>
            <a:off x="575887" y="3922846"/>
            <a:ext cx="3354126" cy="10083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8850"/>
              </a:lnSpc>
              <a:spcBef>
                <a:spcPts val="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2" type="body"/>
          </p:nvPr>
        </p:nvSpPr>
        <p:spPr>
          <a:xfrm>
            <a:off x="618012" y="3232383"/>
            <a:ext cx="3311988" cy="53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2pPr>
            <a:lvl3pPr indent="-228600" lvl="2" marL="13716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3pPr>
            <a:lvl4pPr indent="-228600" lvl="3" marL="18288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4pPr>
            <a:lvl5pPr indent="-228600" lvl="4" marL="2286000" marR="0" rtl="0" algn="l">
              <a:lnSpc>
                <a:spcPct val="90000"/>
              </a:lnSpc>
              <a:spcBef>
                <a:spcPts val="500"/>
              </a:spcBef>
              <a:spcAft>
                <a:spcPts val="0"/>
              </a:spcAft>
              <a:buClr>
                <a:srgbClr val="011E3B"/>
              </a:buClr>
              <a:buSzPts val="5161"/>
              <a:buFont typeface="Arial"/>
              <a:buNone/>
              <a:defRPr b="0" i="0" sz="5161" u="none" cap="none" strike="noStrike">
                <a:solidFill>
                  <a:srgbClr val="011E3B"/>
                </a:solidFill>
                <a:latin typeface="Montserrat"/>
                <a:ea typeface="Montserrat"/>
                <a:cs typeface="Montserrat"/>
                <a:sym typeface="Montserra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 name="Google Shape;16;p16"/>
          <p:cNvSpPr/>
          <p:nvPr/>
        </p:nvSpPr>
        <p:spPr>
          <a:xfrm>
            <a:off x="12192000" y="153500"/>
            <a:ext cx="3690980" cy="7687732"/>
          </a:xfrm>
          <a:custGeom>
            <a:rect b="b" l="l" r="r" t="t"/>
            <a:pathLst>
              <a:path extrusionOk="0" h="6806308" w="7600392">
                <a:moveTo>
                  <a:pt x="0" y="0"/>
                </a:moveTo>
                <a:lnTo>
                  <a:pt x="7600393" y="0"/>
                </a:lnTo>
                <a:lnTo>
                  <a:pt x="7600393" y="6806308"/>
                </a:lnTo>
                <a:lnTo>
                  <a:pt x="0" y="6806308"/>
                </a:lnTo>
                <a:close/>
              </a:path>
            </a:pathLst>
          </a:custGeom>
          <a:solidFill>
            <a:srgbClr val="EBEBE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7" name="Google Shape;17;p16"/>
          <p:cNvSpPr/>
          <p:nvPr/>
        </p:nvSpPr>
        <p:spPr>
          <a:xfrm>
            <a:off x="6903719" y="5585903"/>
            <a:ext cx="5257377" cy="756631"/>
          </a:xfrm>
          <a:custGeom>
            <a:rect b="b" l="l" r="r" t="t"/>
            <a:pathLst>
              <a:path extrusionOk="0" h="6806308" w="7600392">
                <a:moveTo>
                  <a:pt x="0" y="0"/>
                </a:moveTo>
                <a:lnTo>
                  <a:pt x="7600393" y="0"/>
                </a:lnTo>
                <a:lnTo>
                  <a:pt x="7600393" y="6806308"/>
                </a:lnTo>
                <a:lnTo>
                  <a:pt x="0" y="6806308"/>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8" name="Google Shape;18;p16"/>
          <p:cNvSpPr txBox="1"/>
          <p:nvPr>
            <p:ph idx="3" type="body"/>
          </p:nvPr>
        </p:nvSpPr>
        <p:spPr>
          <a:xfrm>
            <a:off x="8345333" y="5611394"/>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9" name="Google Shape;19;p16"/>
          <p:cNvPicPr preferRelativeResize="0"/>
          <p:nvPr/>
        </p:nvPicPr>
        <p:blipFill rotWithShape="1">
          <a:blip r:embed="rId2">
            <a:alphaModFix amt="29000"/>
          </a:blip>
          <a:srcRect b="11452" l="67223" r="0" t="24637"/>
          <a:stretch/>
        </p:blipFill>
        <p:spPr>
          <a:xfrm>
            <a:off x="4285392" y="2624088"/>
            <a:ext cx="3127569" cy="3263127"/>
          </a:xfrm>
          <a:prstGeom prst="rect">
            <a:avLst/>
          </a:prstGeom>
          <a:noFill/>
          <a:ln>
            <a:noFill/>
          </a:ln>
        </p:spPr>
      </p:pic>
      <p:sp>
        <p:nvSpPr>
          <p:cNvPr id="20" name="Google Shape;20;p16"/>
          <p:cNvSpPr/>
          <p:nvPr>
            <p:ph idx="4" type="pic"/>
          </p:nvPr>
        </p:nvSpPr>
        <p:spPr>
          <a:xfrm>
            <a:off x="5718875" y="423474"/>
            <a:ext cx="5982506" cy="4551482"/>
          </a:xfrm>
          <a:prstGeom prst="rect">
            <a:avLst/>
          </a:prstGeom>
          <a:solidFill>
            <a:srgbClr val="F2F2F2"/>
          </a:solidFill>
          <a:ln>
            <a:noFill/>
          </a:ln>
        </p:spPr>
      </p:sp>
      <p:pic>
        <p:nvPicPr>
          <p:cNvPr id="21" name="Google Shape;21;p16"/>
          <p:cNvPicPr preferRelativeResize="0"/>
          <p:nvPr/>
        </p:nvPicPr>
        <p:blipFill rotWithShape="1">
          <a:blip r:embed="rId2">
            <a:alphaModFix/>
          </a:blip>
          <a:srcRect b="0" l="0" r="0" t="0"/>
          <a:stretch/>
        </p:blipFill>
        <p:spPr>
          <a:xfrm>
            <a:off x="420345" y="249537"/>
            <a:ext cx="4437441" cy="2374551"/>
          </a:xfrm>
          <a:prstGeom prst="rect">
            <a:avLst/>
          </a:prstGeom>
          <a:noFill/>
          <a:ln>
            <a:noFill/>
          </a:ln>
        </p:spPr>
      </p:pic>
      <p:pic>
        <p:nvPicPr>
          <p:cNvPr descr="Blue text on a white background&#10;&#10;Description automatically generated" id="22" name="Google Shape;22;p16"/>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
        <p:nvSpPr>
          <p:cNvPr id="23" name="Google Shape;23;p16"/>
          <p:cNvSpPr txBox="1"/>
          <p:nvPr/>
        </p:nvSpPr>
        <p:spPr>
          <a:xfrm>
            <a:off x="3242150" y="6001994"/>
            <a:ext cx="3700108"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1400" u="none" cap="none" strike="noStrike">
              <a:solidFill>
                <a:srgbClr val="000000"/>
              </a:solidFill>
              <a:latin typeface="Arial"/>
              <a:ea typeface="Arial"/>
              <a:cs typeface="Arial"/>
              <a:sym typeface="Arial"/>
            </a:endParaRPr>
          </a:p>
        </p:txBody>
      </p:sp>
      <p:pic>
        <p:nvPicPr>
          <p:cNvPr descr="Downloads - Creative Commons" id="24" name="Google Shape;24;p16"/>
          <p:cNvPicPr preferRelativeResize="0"/>
          <p:nvPr/>
        </p:nvPicPr>
        <p:blipFill rotWithShape="1">
          <a:blip r:embed="rId4">
            <a:alphaModFix/>
          </a:blip>
          <a:srcRect b="0" l="0" r="0" t="0"/>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123" name="Shape 123"/>
        <p:cNvGrpSpPr/>
        <p:nvPr/>
      </p:nvGrpSpPr>
      <p:grpSpPr>
        <a:xfrm>
          <a:off x="0" y="0"/>
          <a:ext cx="0" cy="0"/>
          <a:chOff x="0" y="0"/>
          <a:chExt cx="0" cy="0"/>
        </a:xfrm>
      </p:grpSpPr>
      <p:sp>
        <p:nvSpPr>
          <p:cNvPr id="124" name="Google Shape;124;p25"/>
          <p:cNvSpPr txBox="1"/>
          <p:nvPr>
            <p:ph idx="1" type="body"/>
          </p:nvPr>
        </p:nvSpPr>
        <p:spPr>
          <a:xfrm>
            <a:off x="565673" y="254449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25"/>
          <p:cNvSpPr txBox="1"/>
          <p:nvPr>
            <p:ph idx="2" type="body"/>
          </p:nvPr>
        </p:nvSpPr>
        <p:spPr>
          <a:xfrm>
            <a:off x="1400970" y="254449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25"/>
          <p:cNvSpPr txBox="1"/>
          <p:nvPr>
            <p:ph idx="3" type="body"/>
          </p:nvPr>
        </p:nvSpPr>
        <p:spPr>
          <a:xfrm>
            <a:off x="565673" y="3256285"/>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25"/>
          <p:cNvSpPr txBox="1"/>
          <p:nvPr>
            <p:ph idx="4" type="body"/>
          </p:nvPr>
        </p:nvSpPr>
        <p:spPr>
          <a:xfrm>
            <a:off x="1400970" y="3256285"/>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 name="Google Shape;128;p25"/>
          <p:cNvSpPr txBox="1"/>
          <p:nvPr>
            <p:ph idx="5" type="body"/>
          </p:nvPr>
        </p:nvSpPr>
        <p:spPr>
          <a:xfrm>
            <a:off x="565673" y="3968072"/>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5"/>
          <p:cNvSpPr txBox="1"/>
          <p:nvPr>
            <p:ph idx="6" type="body"/>
          </p:nvPr>
        </p:nvSpPr>
        <p:spPr>
          <a:xfrm>
            <a:off x="1400970" y="3968072"/>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25"/>
          <p:cNvSpPr txBox="1"/>
          <p:nvPr>
            <p:ph idx="7" type="body"/>
          </p:nvPr>
        </p:nvSpPr>
        <p:spPr>
          <a:xfrm>
            <a:off x="565673" y="4679864"/>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 name="Google Shape;131;p25"/>
          <p:cNvSpPr txBox="1"/>
          <p:nvPr>
            <p:ph idx="8" type="body"/>
          </p:nvPr>
        </p:nvSpPr>
        <p:spPr>
          <a:xfrm>
            <a:off x="1400970" y="4679864"/>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5"/>
          <p:cNvSpPr txBox="1"/>
          <p:nvPr>
            <p:ph idx="9" type="body"/>
          </p:nvPr>
        </p:nvSpPr>
        <p:spPr>
          <a:xfrm>
            <a:off x="565673" y="5374717"/>
            <a:ext cx="700387" cy="68951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9AC1"/>
              </a:buClr>
              <a:buSzPts val="3200"/>
              <a:buFont typeface="Arial"/>
              <a:buNone/>
              <a:defRPr b="1" i="0" sz="3200" u="none" cap="none" strike="noStrike">
                <a:solidFill>
                  <a:srgbClr val="009AC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 name="Google Shape;133;p25"/>
          <p:cNvSpPr txBox="1"/>
          <p:nvPr>
            <p:ph idx="13" type="body"/>
          </p:nvPr>
        </p:nvSpPr>
        <p:spPr>
          <a:xfrm>
            <a:off x="1400970" y="5374717"/>
            <a:ext cx="6874660" cy="68951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 name="Google Shape;134;p25"/>
          <p:cNvSpPr/>
          <p:nvPr/>
        </p:nvSpPr>
        <p:spPr>
          <a:xfrm>
            <a:off x="8947682" y="2543260"/>
            <a:ext cx="2531288" cy="138499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262626"/>
              </a:buClr>
              <a:buSzPts val="1050"/>
              <a:buFont typeface="Calibri"/>
              <a:buNone/>
            </a:pPr>
            <a:r>
              <a:rPr b="0" i="0" lang="en-GB" sz="1050" u="none" cap="none" strike="noStrik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b="0" i="0" sz="1400" u="none" cap="none" strike="noStrike">
              <a:solidFill>
                <a:srgbClr val="000000"/>
              </a:solidFill>
              <a:latin typeface="Arial"/>
              <a:ea typeface="Arial"/>
              <a:cs typeface="Arial"/>
              <a:sym typeface="Arial"/>
            </a:endParaRPr>
          </a:p>
        </p:txBody>
      </p:sp>
      <p:sp>
        <p:nvSpPr>
          <p:cNvPr id="135" name="Google Shape;135;p25"/>
          <p:cNvSpPr/>
          <p:nvPr/>
        </p:nvSpPr>
        <p:spPr>
          <a:xfrm rot="10800000">
            <a:off x="12799" y="5622"/>
            <a:ext cx="12189954" cy="1762217"/>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6" name="Google Shape;136;p25"/>
          <p:cNvSpPr txBox="1"/>
          <p:nvPr>
            <p:ph idx="14" type="body"/>
          </p:nvPr>
        </p:nvSpPr>
        <p:spPr>
          <a:xfrm>
            <a:off x="565673" y="659662"/>
            <a:ext cx="5041923" cy="7207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 name="Google Shape;137;p25"/>
          <p:cNvPicPr preferRelativeResize="0"/>
          <p:nvPr/>
        </p:nvPicPr>
        <p:blipFill rotWithShape="1">
          <a:blip r:embed="rId2">
            <a:alphaModFix amt="29000"/>
          </a:blip>
          <a:srcRect b="30922" l="65274" r="1949" t="34454"/>
          <a:stretch/>
        </p:blipFill>
        <p:spPr>
          <a:xfrm>
            <a:off x="7847426" y="0"/>
            <a:ext cx="3127569" cy="1767839"/>
          </a:xfrm>
          <a:prstGeom prst="rect">
            <a:avLst/>
          </a:prstGeom>
          <a:noFill/>
          <a:ln>
            <a:noFill/>
          </a:ln>
        </p:spPr>
      </p:pic>
      <p:sp>
        <p:nvSpPr>
          <p:cNvPr id="138" name="Google Shape;138;p25"/>
          <p:cNvSpPr/>
          <p:nvPr/>
        </p:nvSpPr>
        <p:spPr>
          <a:xfrm rot="5400000">
            <a:off x="1331471" y="926544"/>
            <a:ext cx="108000" cy="1685648"/>
          </a:xfrm>
          <a:custGeom>
            <a:rect b="b" l="l" r="r" t="t"/>
            <a:pathLst>
              <a:path extrusionOk="0" h="260044" w="30700">
                <a:moveTo>
                  <a:pt x="0" y="0"/>
                </a:moveTo>
                <a:lnTo>
                  <a:pt x="30701" y="0"/>
                </a:lnTo>
                <a:lnTo>
                  <a:pt x="30701" y="260044"/>
                </a:lnTo>
                <a:lnTo>
                  <a:pt x="0" y="260044"/>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139" name="Shape 139"/>
        <p:cNvGrpSpPr/>
        <p:nvPr/>
      </p:nvGrpSpPr>
      <p:grpSpPr>
        <a:xfrm>
          <a:off x="0" y="0"/>
          <a:ext cx="0" cy="0"/>
          <a:chOff x="0" y="0"/>
          <a:chExt cx="0" cy="0"/>
        </a:xfrm>
      </p:grpSpPr>
      <p:sp>
        <p:nvSpPr>
          <p:cNvPr id="140" name="Google Shape;140;p26"/>
          <p:cNvSpPr/>
          <p:nvPr/>
        </p:nvSpPr>
        <p:spPr>
          <a:xfrm>
            <a:off x="4884044"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1" name="Google Shape;141;p26"/>
          <p:cNvSpPr txBox="1"/>
          <p:nvPr>
            <p:ph idx="1" type="body"/>
          </p:nvPr>
        </p:nvSpPr>
        <p:spPr>
          <a:xfrm>
            <a:off x="6096001" y="593579"/>
            <a:ext cx="4724400" cy="560402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2" name="Google Shape;142;p26"/>
          <p:cNvPicPr preferRelativeResize="0"/>
          <p:nvPr/>
        </p:nvPicPr>
        <p:blipFill rotWithShape="1">
          <a:blip r:embed="rId2">
            <a:alphaModFix amt="29000"/>
          </a:blip>
          <a:srcRect b="16284" l="70895" r="1948" t="1095"/>
          <a:stretch/>
        </p:blipFill>
        <p:spPr>
          <a:xfrm>
            <a:off x="4884044" y="2639356"/>
            <a:ext cx="2591268" cy="4218644"/>
          </a:xfrm>
          <a:prstGeom prst="rect">
            <a:avLst/>
          </a:prstGeom>
          <a:noFill/>
          <a:ln>
            <a:noFill/>
          </a:ln>
        </p:spPr>
      </p:pic>
      <p:sp>
        <p:nvSpPr>
          <p:cNvPr id="143" name="Google Shape;143;p26"/>
          <p:cNvSpPr/>
          <p:nvPr>
            <p:ph idx="2" type="pic"/>
          </p:nvPr>
        </p:nvSpPr>
        <p:spPr>
          <a:xfrm>
            <a:off x="414116" y="352414"/>
            <a:ext cx="5497412" cy="6099184"/>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2" showMasterSp="0">
  <p:cSld name="Quote Slide 2">
    <p:spTree>
      <p:nvGrpSpPr>
        <p:cNvPr id="144" name="Shape 144"/>
        <p:cNvGrpSpPr/>
        <p:nvPr/>
      </p:nvGrpSpPr>
      <p:grpSpPr>
        <a:xfrm>
          <a:off x="0" y="0"/>
          <a:ext cx="0" cy="0"/>
          <a:chOff x="0" y="0"/>
          <a:chExt cx="0" cy="0"/>
        </a:xfrm>
      </p:grpSpPr>
      <p:sp>
        <p:nvSpPr>
          <p:cNvPr id="145" name="Google Shape;145;p27"/>
          <p:cNvSpPr/>
          <p:nvPr/>
        </p:nvSpPr>
        <p:spPr>
          <a:xfrm>
            <a:off x="0" y="1352385"/>
            <a:ext cx="6096000" cy="438801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6" name="Google Shape;146;p27"/>
          <p:cNvSpPr/>
          <p:nvPr>
            <p:ph idx="2" type="pic"/>
          </p:nvPr>
        </p:nvSpPr>
        <p:spPr>
          <a:xfrm>
            <a:off x="0" y="0"/>
            <a:ext cx="12192000" cy="6858000"/>
          </a:xfrm>
          <a:prstGeom prst="rect">
            <a:avLst/>
          </a:prstGeom>
          <a:solidFill>
            <a:srgbClr val="F2F2F2"/>
          </a:solidFill>
          <a:ln>
            <a:noFill/>
          </a:ln>
        </p:spPr>
      </p:sp>
      <p:pic>
        <p:nvPicPr>
          <p:cNvPr id="147" name="Google Shape;147;p27"/>
          <p:cNvPicPr preferRelativeResize="0"/>
          <p:nvPr/>
        </p:nvPicPr>
        <p:blipFill rotWithShape="1">
          <a:blip r:embed="rId2">
            <a:alphaModFix amt="29000"/>
          </a:blip>
          <a:srcRect b="16284" l="70895" r="1948" t="1095"/>
          <a:stretch/>
        </p:blipFill>
        <p:spPr>
          <a:xfrm>
            <a:off x="0" y="1521756"/>
            <a:ext cx="2591268" cy="4218644"/>
          </a:xfrm>
          <a:prstGeom prst="rect">
            <a:avLst/>
          </a:prstGeom>
          <a:noFill/>
          <a:ln>
            <a:noFill/>
          </a:ln>
        </p:spPr>
      </p:pic>
      <p:sp>
        <p:nvSpPr>
          <p:cNvPr id="148" name="Google Shape;148;p27"/>
          <p:cNvSpPr txBox="1"/>
          <p:nvPr>
            <p:ph idx="1" type="body"/>
          </p:nvPr>
        </p:nvSpPr>
        <p:spPr>
          <a:xfrm>
            <a:off x="427670" y="1747126"/>
            <a:ext cx="5126463" cy="3565651"/>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chemeClr val="lt1"/>
              </a:buClr>
              <a:buSzPts val="3000"/>
              <a:buFont typeface="Arial"/>
              <a:buNone/>
              <a:defRPr b="0" i="1" sz="30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49" name="Shape 149"/>
        <p:cNvGrpSpPr/>
        <p:nvPr/>
      </p:nvGrpSpPr>
      <p:grpSpPr>
        <a:xfrm>
          <a:off x="0" y="0"/>
          <a:ext cx="0" cy="0"/>
          <a:chOff x="0" y="0"/>
          <a:chExt cx="0" cy="0"/>
        </a:xfrm>
      </p:grpSpPr>
      <p:sp>
        <p:nvSpPr>
          <p:cNvPr id="150" name="Google Shape;150;p28"/>
          <p:cNvSpPr txBox="1"/>
          <p:nvPr>
            <p:ph idx="1" type="body"/>
          </p:nvPr>
        </p:nvSpPr>
        <p:spPr>
          <a:xfrm>
            <a:off x="1553583" y="1623405"/>
            <a:ext cx="9778140" cy="48959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28"/>
          <p:cNvSpPr txBox="1"/>
          <p:nvPr>
            <p:ph idx="2" type="body"/>
          </p:nvPr>
        </p:nvSpPr>
        <p:spPr>
          <a:xfrm>
            <a:off x="1503336" y="604434"/>
            <a:ext cx="9886397" cy="10189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8"/>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showMasterSp="0">
  <p:cSld name="Divider ">
    <p:spTree>
      <p:nvGrpSpPr>
        <p:cNvPr id="153" name="Shape 153"/>
        <p:cNvGrpSpPr/>
        <p:nvPr/>
      </p:nvGrpSpPr>
      <p:grpSpPr>
        <a:xfrm>
          <a:off x="0" y="0"/>
          <a:ext cx="0" cy="0"/>
          <a:chOff x="0" y="0"/>
          <a:chExt cx="0" cy="0"/>
        </a:xfrm>
      </p:grpSpPr>
      <p:sp>
        <p:nvSpPr>
          <p:cNvPr id="154" name="Google Shape;154;p29"/>
          <p:cNvSpPr/>
          <p:nvPr/>
        </p:nvSpPr>
        <p:spPr>
          <a:xfrm>
            <a:off x="3776133" y="644599"/>
            <a:ext cx="8415867" cy="5509455"/>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5" name="Google Shape;155;p29"/>
          <p:cNvSpPr/>
          <p:nvPr/>
        </p:nvSpPr>
        <p:spPr>
          <a:xfrm>
            <a:off x="23805" y="9076427"/>
            <a:ext cx="7535870" cy="16153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29"/>
          <p:cNvSpPr txBox="1"/>
          <p:nvPr>
            <p:ph idx="1" type="body"/>
          </p:nvPr>
        </p:nvSpPr>
        <p:spPr>
          <a:xfrm>
            <a:off x="5297322" y="2639356"/>
            <a:ext cx="6484268" cy="225304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4800"/>
              <a:buFont typeface="Arial"/>
              <a:buNone/>
              <a:defRPr b="0" i="0" sz="4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29"/>
          <p:cNvSpPr txBox="1"/>
          <p:nvPr>
            <p:ph idx="2" type="body"/>
          </p:nvPr>
        </p:nvSpPr>
        <p:spPr>
          <a:xfrm>
            <a:off x="891654" y="1020928"/>
            <a:ext cx="2066906" cy="5822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13000"/>
              <a:buFont typeface="Arial"/>
              <a:buNone/>
              <a:defRPr b="0" i="0" sz="130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9"/>
          <p:cNvSpPr/>
          <p:nvPr/>
        </p:nvSpPr>
        <p:spPr>
          <a:xfrm>
            <a:off x="0" y="2892987"/>
            <a:ext cx="5040000" cy="72000"/>
          </a:xfrm>
          <a:custGeom>
            <a:rect b="b" l="l" r="r" t="t"/>
            <a:pathLst>
              <a:path extrusionOk="0" h="71215" w="2963330">
                <a:moveTo>
                  <a:pt x="0" y="0"/>
                </a:moveTo>
                <a:lnTo>
                  <a:pt x="2963330" y="0"/>
                </a:lnTo>
                <a:cubicBezTo>
                  <a:pt x="2963330" y="23739"/>
                  <a:pt x="2963330" y="47477"/>
                  <a:pt x="2963330" y="71215"/>
                </a:cubicBezTo>
                <a:lnTo>
                  <a:pt x="0" y="71215"/>
                </a:lnTo>
                <a:lnTo>
                  <a:pt x="0" y="0"/>
                </a:lnTo>
                <a:close/>
              </a:path>
            </a:pathLst>
          </a:custGeom>
          <a:solidFill>
            <a:srgbClr val="009AC1"/>
          </a:solidFill>
          <a:ln cap="flat" cmpd="sng" w="9525">
            <a:solidFill>
              <a:srgbClr val="009AC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59" name="Google Shape;159;p29"/>
          <p:cNvPicPr preferRelativeResize="0"/>
          <p:nvPr/>
        </p:nvPicPr>
        <p:blipFill rotWithShape="1">
          <a:blip r:embed="rId2">
            <a:alphaModFix amt="29000"/>
          </a:blip>
          <a:srcRect b="20547" l="65356" r="5409" t="-9677"/>
          <a:stretch/>
        </p:blipFill>
        <p:spPr>
          <a:xfrm>
            <a:off x="9402416" y="1603149"/>
            <a:ext cx="2789583" cy="455090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160" name="Shape 160"/>
        <p:cNvGrpSpPr/>
        <p:nvPr/>
      </p:nvGrpSpPr>
      <p:grpSpPr>
        <a:xfrm>
          <a:off x="0" y="0"/>
          <a:ext cx="0" cy="0"/>
          <a:chOff x="0" y="0"/>
          <a:chExt cx="0" cy="0"/>
        </a:xfrm>
      </p:grpSpPr>
      <p:sp>
        <p:nvSpPr>
          <p:cNvPr id="161" name="Google Shape;161;p30"/>
          <p:cNvSpPr/>
          <p:nvPr/>
        </p:nvSpPr>
        <p:spPr>
          <a:xfrm>
            <a:off x="3058634" y="1"/>
            <a:ext cx="8439100"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2" name="Google Shape;162;p30"/>
          <p:cNvSpPr txBox="1"/>
          <p:nvPr>
            <p:ph idx="1" type="body"/>
          </p:nvPr>
        </p:nvSpPr>
        <p:spPr>
          <a:xfrm>
            <a:off x="5943600" y="2076098"/>
            <a:ext cx="4867011" cy="39131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0"/>
          <p:cNvSpPr txBox="1"/>
          <p:nvPr>
            <p:ph idx="2" type="body"/>
          </p:nvPr>
        </p:nvSpPr>
        <p:spPr>
          <a:xfrm>
            <a:off x="5943601" y="647039"/>
            <a:ext cx="4990998"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4" name="Google Shape;164;p30"/>
          <p:cNvPicPr preferRelativeResize="0"/>
          <p:nvPr/>
        </p:nvPicPr>
        <p:blipFill rotWithShape="1">
          <a:blip r:embed="rId2">
            <a:alphaModFix amt="29000"/>
          </a:blip>
          <a:srcRect b="20547" l="65356" r="-2729" t="-54862"/>
          <a:stretch/>
        </p:blipFill>
        <p:spPr>
          <a:xfrm>
            <a:off x="2993628" y="0"/>
            <a:ext cx="3566198" cy="6857999"/>
          </a:xfrm>
          <a:prstGeom prst="rect">
            <a:avLst/>
          </a:prstGeom>
          <a:noFill/>
          <a:ln>
            <a:noFill/>
          </a:ln>
        </p:spPr>
      </p:pic>
      <p:pic>
        <p:nvPicPr>
          <p:cNvPr id="165" name="Google Shape;165;p30"/>
          <p:cNvPicPr preferRelativeResize="0"/>
          <p:nvPr/>
        </p:nvPicPr>
        <p:blipFill rotWithShape="1">
          <a:blip r:embed="rId3">
            <a:alphaModFix/>
          </a:blip>
          <a:srcRect b="11083" l="-18315" r="29196" t="15976"/>
          <a:stretch/>
        </p:blipFill>
        <p:spPr>
          <a:xfrm flipH="1">
            <a:off x="0" y="1333922"/>
            <a:ext cx="8439100" cy="5375657"/>
          </a:xfrm>
          <a:prstGeom prst="rect">
            <a:avLst/>
          </a:prstGeom>
          <a:noFill/>
          <a:ln>
            <a:noFill/>
          </a:ln>
        </p:spPr>
      </p:pic>
      <p:sp>
        <p:nvSpPr>
          <p:cNvPr id="166" name="Google Shape;166;p30"/>
          <p:cNvSpPr/>
          <p:nvPr>
            <p:ph idx="3" type="pic"/>
          </p:nvPr>
        </p:nvSpPr>
        <p:spPr>
          <a:xfrm>
            <a:off x="0" y="1561018"/>
            <a:ext cx="5130800" cy="3913188"/>
          </a:xfrm>
          <a:prstGeom prst="rect">
            <a:avLst/>
          </a:prstGeom>
          <a:solidFill>
            <a:srgbClr val="D8D8D8"/>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167" name="Shape 167"/>
        <p:cNvGrpSpPr/>
        <p:nvPr/>
      </p:nvGrpSpPr>
      <p:grpSpPr>
        <a:xfrm>
          <a:off x="0" y="0"/>
          <a:ext cx="0" cy="0"/>
          <a:chOff x="0" y="0"/>
          <a:chExt cx="0" cy="0"/>
        </a:xfrm>
      </p:grpSpPr>
      <p:sp>
        <p:nvSpPr>
          <p:cNvPr id="168" name="Google Shape;168;p31"/>
          <p:cNvSpPr/>
          <p:nvPr/>
        </p:nvSpPr>
        <p:spPr>
          <a:xfrm>
            <a:off x="0" y="882027"/>
            <a:ext cx="12192000" cy="1437274"/>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9" name="Google Shape;169;p31"/>
          <p:cNvSpPr txBox="1"/>
          <p:nvPr>
            <p:ph idx="1" type="body"/>
          </p:nvPr>
        </p:nvSpPr>
        <p:spPr>
          <a:xfrm>
            <a:off x="835671" y="2727702"/>
            <a:ext cx="7178174" cy="33116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0" name="Google Shape;170;p31"/>
          <p:cNvSpPr txBox="1"/>
          <p:nvPr>
            <p:ph idx="2" type="body"/>
          </p:nvPr>
        </p:nvSpPr>
        <p:spPr>
          <a:xfrm>
            <a:off x="835671" y="1104337"/>
            <a:ext cx="7178174" cy="10316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iPhone6_mockup_front_white.png" id="171" name="Google Shape;171;p31"/>
          <p:cNvPicPr preferRelativeResize="0"/>
          <p:nvPr/>
        </p:nvPicPr>
        <p:blipFill rotWithShape="1">
          <a:blip r:embed="rId2">
            <a:alphaModFix/>
          </a:blip>
          <a:srcRect b="0" l="0" r="0" t="0"/>
          <a:stretch/>
        </p:blipFill>
        <p:spPr>
          <a:xfrm>
            <a:off x="7768850" y="226918"/>
            <a:ext cx="4094254" cy="6404164"/>
          </a:xfrm>
          <a:prstGeom prst="rect">
            <a:avLst/>
          </a:prstGeom>
          <a:noFill/>
          <a:ln>
            <a:noFill/>
          </a:ln>
        </p:spPr>
      </p:pic>
      <p:sp>
        <p:nvSpPr>
          <p:cNvPr id="172" name="Google Shape;172;p31"/>
          <p:cNvSpPr/>
          <p:nvPr>
            <p:ph idx="3" type="pic"/>
          </p:nvPr>
        </p:nvSpPr>
        <p:spPr>
          <a:xfrm>
            <a:off x="8583306" y="1246695"/>
            <a:ext cx="2444127" cy="4336988"/>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 x3 slide with photo">
  <p:cSld name="Bullet Point x3 slide with photo">
    <p:spTree>
      <p:nvGrpSpPr>
        <p:cNvPr id="25" name="Shape 25"/>
        <p:cNvGrpSpPr/>
        <p:nvPr/>
      </p:nvGrpSpPr>
      <p:grpSpPr>
        <a:xfrm>
          <a:off x="0" y="0"/>
          <a:ext cx="0" cy="0"/>
          <a:chOff x="0" y="0"/>
          <a:chExt cx="0" cy="0"/>
        </a:xfrm>
      </p:grpSpPr>
      <p:sp>
        <p:nvSpPr>
          <p:cNvPr id="26" name="Google Shape;26;p17"/>
          <p:cNvSpPr/>
          <p:nvPr/>
        </p:nvSpPr>
        <p:spPr>
          <a:xfrm>
            <a:off x="-110112" y="-776"/>
            <a:ext cx="4885857" cy="6858776"/>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17"/>
          <p:cNvSpPr txBox="1"/>
          <p:nvPr>
            <p:ph idx="1" type="body"/>
          </p:nvPr>
        </p:nvSpPr>
        <p:spPr>
          <a:xfrm>
            <a:off x="4912293" y="84690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Google Shape;28;p17"/>
          <p:cNvSpPr txBox="1"/>
          <p:nvPr>
            <p:ph idx="2" type="body"/>
          </p:nvPr>
        </p:nvSpPr>
        <p:spPr>
          <a:xfrm>
            <a:off x="4912294" y="134561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7"/>
          <p:cNvSpPr txBox="1"/>
          <p:nvPr>
            <p:ph idx="3" type="body"/>
          </p:nvPr>
        </p:nvSpPr>
        <p:spPr>
          <a:xfrm>
            <a:off x="3431555" y="986640"/>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17"/>
          <p:cNvSpPr/>
          <p:nvPr>
            <p:ph idx="4" type="pic"/>
          </p:nvPr>
        </p:nvSpPr>
        <p:spPr>
          <a:xfrm>
            <a:off x="-126342" y="0"/>
            <a:ext cx="3669321" cy="6858000"/>
          </a:xfrm>
          <a:prstGeom prst="rect">
            <a:avLst/>
          </a:prstGeom>
          <a:solidFill>
            <a:srgbClr val="D8D8D8"/>
          </a:solidFill>
          <a:ln>
            <a:noFill/>
          </a:ln>
        </p:spPr>
      </p:sp>
      <p:sp>
        <p:nvSpPr>
          <p:cNvPr id="31" name="Google Shape;31;p17"/>
          <p:cNvSpPr txBox="1"/>
          <p:nvPr>
            <p:ph idx="5" type="body"/>
          </p:nvPr>
        </p:nvSpPr>
        <p:spPr>
          <a:xfrm>
            <a:off x="4912292" y="2770036"/>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17"/>
          <p:cNvSpPr txBox="1"/>
          <p:nvPr>
            <p:ph idx="6" type="body"/>
          </p:nvPr>
        </p:nvSpPr>
        <p:spPr>
          <a:xfrm>
            <a:off x="4912293" y="3268749"/>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17"/>
          <p:cNvSpPr txBox="1"/>
          <p:nvPr>
            <p:ph idx="7" type="body"/>
          </p:nvPr>
        </p:nvSpPr>
        <p:spPr>
          <a:xfrm>
            <a:off x="3431554" y="2940769"/>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17"/>
          <p:cNvSpPr txBox="1"/>
          <p:nvPr>
            <p:ph idx="8" type="body"/>
          </p:nvPr>
        </p:nvSpPr>
        <p:spPr>
          <a:xfrm>
            <a:off x="4927790" y="4633833"/>
            <a:ext cx="6562677" cy="339415"/>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009AC1"/>
              </a:buClr>
              <a:buSzPts val="2400"/>
              <a:buFont typeface="Arial"/>
              <a:buNone/>
              <a:defRPr b="1" i="0" sz="24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17"/>
          <p:cNvSpPr txBox="1"/>
          <p:nvPr>
            <p:ph idx="9" type="body"/>
          </p:nvPr>
        </p:nvSpPr>
        <p:spPr>
          <a:xfrm>
            <a:off x="4927791" y="5132546"/>
            <a:ext cx="6553234" cy="999383"/>
          </a:xfrm>
          <a:prstGeom prst="rect">
            <a:avLst/>
          </a:prstGeom>
          <a:noFill/>
          <a:ln>
            <a:noFill/>
          </a:ln>
        </p:spPr>
        <p:txBody>
          <a:bodyPr anchorCtr="0" anchor="t" bIns="45700" lIns="91425" spcFirstLastPara="1" rIns="91425" wrap="square" tIns="45700">
            <a:noAutofit/>
          </a:bodyPr>
          <a:lstStyle>
            <a:lvl1pPr indent="-228600" lvl="0" marL="457200" marR="0" rtl="0" algn="r">
              <a:lnSpc>
                <a:spcPct val="100000"/>
              </a:lnSpc>
              <a:spcBef>
                <a:spcPts val="1000"/>
              </a:spcBef>
              <a:spcAft>
                <a:spcPts val="0"/>
              </a:spcAft>
              <a:buClr>
                <a:srgbClr val="262626"/>
              </a:buClr>
              <a:buSzPts val="2200"/>
              <a:buFont typeface="Arial"/>
              <a:buNone/>
              <a:defRPr b="0" i="0" sz="2200" u="none" cap="none" strike="noStrike">
                <a:solidFill>
                  <a:srgbClr val="26262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17"/>
          <p:cNvSpPr txBox="1"/>
          <p:nvPr>
            <p:ph idx="13" type="body"/>
          </p:nvPr>
        </p:nvSpPr>
        <p:spPr>
          <a:xfrm>
            <a:off x="3447052" y="4804566"/>
            <a:ext cx="1096215" cy="955625"/>
          </a:xfrm>
          <a:prstGeom prst="rect">
            <a:avLst/>
          </a:prstGeom>
          <a:noFill/>
          <a:ln>
            <a:noFill/>
          </a:ln>
        </p:spPr>
        <p:txBody>
          <a:bodyPr anchorCtr="0" anchor="ctr" bIns="45700" lIns="91425" spcFirstLastPara="1" rIns="91425" wrap="square" tIns="45700">
            <a:noAutofit/>
          </a:bodyPr>
          <a:lstStyle>
            <a:lvl1pPr indent="-228600" lvl="0" marL="457200" marR="0" rtl="0" algn="r">
              <a:lnSpc>
                <a:spcPct val="130000"/>
              </a:lnSpc>
              <a:spcBef>
                <a:spcPts val="1000"/>
              </a:spcBef>
              <a:spcAft>
                <a:spcPts val="0"/>
              </a:spcAft>
              <a:buClr>
                <a:schemeClr val="lt1"/>
              </a:buClr>
              <a:buSzPts val="5400"/>
              <a:buFont typeface="Arial"/>
              <a:buNone/>
              <a:defRPr b="0" i="0" sz="54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37" name="Google Shape;37;p17"/>
          <p:cNvGrpSpPr/>
          <p:nvPr/>
        </p:nvGrpSpPr>
        <p:grpSpPr>
          <a:xfrm>
            <a:off x="4054159" y="721803"/>
            <a:ext cx="7578908" cy="5461417"/>
            <a:chOff x="4054159" y="721803"/>
            <a:chExt cx="7578908" cy="5461417"/>
          </a:xfrm>
        </p:grpSpPr>
        <p:grpSp>
          <p:nvGrpSpPr>
            <p:cNvPr id="38" name="Google Shape;38;p17"/>
            <p:cNvGrpSpPr/>
            <p:nvPr/>
          </p:nvGrpSpPr>
          <p:grpSpPr>
            <a:xfrm>
              <a:off x="4054161" y="721803"/>
              <a:ext cx="7547911" cy="1674487"/>
              <a:chOff x="4061909" y="1565906"/>
              <a:chExt cx="7547911" cy="1882781"/>
            </a:xfrm>
          </p:grpSpPr>
          <p:cxnSp>
            <p:nvCxnSpPr>
              <p:cNvPr id="39" name="Google Shape;39;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0" name="Google Shape;40;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1" name="Google Shape;41;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2" name="Google Shape;42;p17"/>
            <p:cNvCxnSpPr/>
            <p:nvPr/>
          </p:nvCxnSpPr>
          <p:spPr>
            <a:xfrm>
              <a:off x="4054160" y="200029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3" name="Google Shape;43;p17"/>
            <p:cNvCxnSpPr/>
            <p:nvPr/>
          </p:nvCxnSpPr>
          <p:spPr>
            <a:xfrm>
              <a:off x="4069659" y="238824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44" name="Google Shape;44;p17"/>
            <p:cNvGrpSpPr/>
            <p:nvPr/>
          </p:nvGrpSpPr>
          <p:grpSpPr>
            <a:xfrm>
              <a:off x="4054160" y="2644936"/>
              <a:ext cx="7547911" cy="1674487"/>
              <a:chOff x="4061909" y="1565906"/>
              <a:chExt cx="7547911" cy="1882781"/>
            </a:xfrm>
          </p:grpSpPr>
          <p:cxnSp>
            <p:nvCxnSpPr>
              <p:cNvPr id="45" name="Google Shape;45;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6" name="Google Shape;46;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7" name="Google Shape;47;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48" name="Google Shape;48;p17"/>
            <p:cNvCxnSpPr/>
            <p:nvPr/>
          </p:nvCxnSpPr>
          <p:spPr>
            <a:xfrm>
              <a:off x="4054159" y="3923423"/>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49" name="Google Shape;49;p17"/>
            <p:cNvCxnSpPr/>
            <p:nvPr/>
          </p:nvCxnSpPr>
          <p:spPr>
            <a:xfrm>
              <a:off x="4069658" y="4311378"/>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nvGrpSpPr>
            <p:cNvPr id="50" name="Google Shape;50;p17"/>
            <p:cNvGrpSpPr/>
            <p:nvPr/>
          </p:nvGrpSpPr>
          <p:grpSpPr>
            <a:xfrm>
              <a:off x="4069658" y="4508733"/>
              <a:ext cx="7547911" cy="1674487"/>
              <a:chOff x="4061909" y="1565906"/>
              <a:chExt cx="7547911" cy="1882781"/>
            </a:xfrm>
          </p:grpSpPr>
          <p:cxnSp>
            <p:nvCxnSpPr>
              <p:cNvPr id="51" name="Google Shape;51;p17"/>
              <p:cNvCxnSpPr/>
              <p:nvPr/>
            </p:nvCxnSpPr>
            <p:spPr>
              <a:xfrm>
                <a:off x="11609820" y="1582845"/>
                <a:ext cx="0" cy="1865842"/>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2" name="Google Shape;52;p17"/>
              <p:cNvCxnSpPr/>
              <p:nvPr/>
            </p:nvCxnSpPr>
            <p:spPr>
              <a:xfrm>
                <a:off x="4061909" y="1577903"/>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3" name="Google Shape;53;p17"/>
              <p:cNvCxnSpPr/>
              <p:nvPr/>
            </p:nvCxnSpPr>
            <p:spPr>
              <a:xfrm>
                <a:off x="4061909" y="1565906"/>
                <a:ext cx="0" cy="44526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cxnSp>
          <p:nvCxnSpPr>
            <p:cNvPr id="54" name="Google Shape;54;p17"/>
            <p:cNvCxnSpPr/>
            <p:nvPr/>
          </p:nvCxnSpPr>
          <p:spPr>
            <a:xfrm>
              <a:off x="4069657" y="5787220"/>
              <a:ext cx="0" cy="396000"/>
            </a:xfrm>
            <a:prstGeom prst="straightConnector1">
              <a:avLst/>
            </a:prstGeom>
            <a:solidFill>
              <a:srgbClr val="0AA3A4"/>
            </a:solidFill>
            <a:ln cap="flat" cmpd="sng" w="28575">
              <a:solidFill>
                <a:srgbClr val="009AC1"/>
              </a:solidFill>
              <a:prstDash val="solid"/>
              <a:miter lim="800000"/>
              <a:headEnd len="sm" w="sm" type="none"/>
              <a:tailEnd len="sm" w="sm" type="none"/>
            </a:ln>
          </p:spPr>
        </p:cxnSp>
        <p:cxnSp>
          <p:nvCxnSpPr>
            <p:cNvPr id="55" name="Google Shape;55;p17"/>
            <p:cNvCxnSpPr/>
            <p:nvPr/>
          </p:nvCxnSpPr>
          <p:spPr>
            <a:xfrm>
              <a:off x="4085156" y="6175175"/>
              <a:ext cx="7547911" cy="0"/>
            </a:xfrm>
            <a:prstGeom prst="straightConnector1">
              <a:avLst/>
            </a:prstGeom>
            <a:solidFill>
              <a:srgbClr val="0AA3A4"/>
            </a:solidFill>
            <a:ln cap="flat" cmpd="sng" w="28575">
              <a:solidFill>
                <a:srgbClr val="009AC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p:cSld name="Photo Slide">
    <p:spTree>
      <p:nvGrpSpPr>
        <p:cNvPr id="56" name="Shape 56"/>
        <p:cNvGrpSpPr/>
        <p:nvPr/>
      </p:nvGrpSpPr>
      <p:grpSpPr>
        <a:xfrm>
          <a:off x="0" y="0"/>
          <a:ext cx="0" cy="0"/>
          <a:chOff x="0" y="0"/>
          <a:chExt cx="0" cy="0"/>
        </a:xfrm>
      </p:grpSpPr>
      <p:sp>
        <p:nvSpPr>
          <p:cNvPr id="57" name="Google Shape;57;p18"/>
          <p:cNvSpPr/>
          <p:nvPr/>
        </p:nvSpPr>
        <p:spPr>
          <a:xfrm>
            <a:off x="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 name="Google Shape;58;p18"/>
          <p:cNvSpPr/>
          <p:nvPr>
            <p:ph idx="2" type="pic"/>
          </p:nvPr>
        </p:nvSpPr>
        <p:spPr>
          <a:xfrm>
            <a:off x="5888002" y="439730"/>
            <a:ext cx="5660531" cy="6045736"/>
          </a:xfrm>
          <a:prstGeom prst="rect">
            <a:avLst/>
          </a:prstGeom>
          <a:solidFill>
            <a:srgbClr val="F2F2F2"/>
          </a:solidFill>
          <a:ln>
            <a:noFill/>
          </a:ln>
        </p:spPr>
      </p:sp>
      <p:pic>
        <p:nvPicPr>
          <p:cNvPr id="59" name="Google Shape;59;p18"/>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60" name="Google Shape;60;p18"/>
          <p:cNvSpPr txBox="1"/>
          <p:nvPr>
            <p:ph idx="1" type="body"/>
          </p:nvPr>
        </p:nvSpPr>
        <p:spPr>
          <a:xfrm>
            <a:off x="898358" y="2107770"/>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18"/>
          <p:cNvSpPr txBox="1"/>
          <p:nvPr>
            <p:ph idx="3" type="body"/>
          </p:nvPr>
        </p:nvSpPr>
        <p:spPr>
          <a:xfrm>
            <a:off x="898358" y="890242"/>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points">
  <p:cSld name="Bulletpoints">
    <p:spTree>
      <p:nvGrpSpPr>
        <p:cNvPr id="62" name="Shape 62"/>
        <p:cNvGrpSpPr/>
        <p:nvPr/>
      </p:nvGrpSpPr>
      <p:grpSpPr>
        <a:xfrm>
          <a:off x="0" y="0"/>
          <a:ext cx="0" cy="0"/>
          <a:chOff x="0" y="0"/>
          <a:chExt cx="0" cy="0"/>
        </a:xfrm>
      </p:grpSpPr>
      <p:sp>
        <p:nvSpPr>
          <p:cNvPr id="63" name="Google Shape;63;p19"/>
          <p:cNvSpPr/>
          <p:nvPr/>
        </p:nvSpPr>
        <p:spPr>
          <a:xfrm>
            <a:off x="3557439" y="5448535"/>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9"/>
          <p:cNvSpPr/>
          <p:nvPr/>
        </p:nvSpPr>
        <p:spPr>
          <a:xfrm>
            <a:off x="3543994" y="4392459"/>
            <a:ext cx="7208077" cy="713814"/>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 name="Google Shape;65;p19"/>
          <p:cNvSpPr/>
          <p:nvPr/>
        </p:nvSpPr>
        <p:spPr>
          <a:xfrm>
            <a:off x="0" y="6342926"/>
            <a:ext cx="11586117" cy="515073"/>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 name="Google Shape;66;p19"/>
          <p:cNvSpPr/>
          <p:nvPr/>
        </p:nvSpPr>
        <p:spPr>
          <a:xfrm>
            <a:off x="3557440" y="1339741"/>
            <a:ext cx="7208077" cy="713814"/>
          </a:xfrm>
          <a:prstGeom prst="rect">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19"/>
          <p:cNvSpPr txBox="1"/>
          <p:nvPr>
            <p:ph idx="1" type="body"/>
          </p:nvPr>
        </p:nvSpPr>
        <p:spPr>
          <a:xfrm>
            <a:off x="447066" y="309492"/>
            <a:ext cx="11222614" cy="713813"/>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rgbClr val="74659A"/>
              </a:buClr>
              <a:buSzPts val="3600"/>
              <a:buFont typeface="Arial"/>
              <a:buNone/>
              <a:defRPr b="1" i="0" sz="3600" u="none" cap="none" strike="noStrike">
                <a:solidFill>
                  <a:srgbClr val="74659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9"/>
          <p:cNvSpPr txBox="1"/>
          <p:nvPr>
            <p:ph idx="2" type="body"/>
          </p:nvPr>
        </p:nvSpPr>
        <p:spPr>
          <a:xfrm>
            <a:off x="3557441" y="1530045"/>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9" name="Google Shape;69;p19"/>
          <p:cNvPicPr preferRelativeResize="0"/>
          <p:nvPr/>
        </p:nvPicPr>
        <p:blipFill rotWithShape="1">
          <a:blip r:embed="rId2">
            <a:alphaModFix/>
          </a:blip>
          <a:srcRect b="0" l="0" r="0" t="0"/>
          <a:stretch/>
        </p:blipFill>
        <p:spPr>
          <a:xfrm rot="-3300097">
            <a:off x="1074326" y="937959"/>
            <a:ext cx="826671" cy="889517"/>
          </a:xfrm>
          <a:prstGeom prst="rect">
            <a:avLst/>
          </a:prstGeom>
          <a:noFill/>
          <a:ln>
            <a:noFill/>
          </a:ln>
        </p:spPr>
      </p:pic>
      <p:sp>
        <p:nvSpPr>
          <p:cNvPr id="70" name="Google Shape;70;p19"/>
          <p:cNvSpPr/>
          <p:nvPr/>
        </p:nvSpPr>
        <p:spPr>
          <a:xfrm>
            <a:off x="1426483" y="1233412"/>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9"/>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9"/>
          <p:cNvSpPr/>
          <p:nvPr/>
        </p:nvSpPr>
        <p:spPr>
          <a:xfrm>
            <a:off x="3557441" y="2384515"/>
            <a:ext cx="7208077" cy="713814"/>
          </a:xfrm>
          <a:prstGeom prst="rect">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9"/>
          <p:cNvSpPr txBox="1"/>
          <p:nvPr>
            <p:ph idx="4" type="body"/>
          </p:nvPr>
        </p:nvSpPr>
        <p:spPr>
          <a:xfrm>
            <a:off x="3520254" y="2423523"/>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 name="Google Shape;74;p19"/>
          <p:cNvPicPr preferRelativeResize="0"/>
          <p:nvPr/>
        </p:nvPicPr>
        <p:blipFill rotWithShape="1">
          <a:blip r:embed="rId2">
            <a:alphaModFix/>
          </a:blip>
          <a:srcRect b="0" l="0" r="0" t="0"/>
          <a:stretch/>
        </p:blipFill>
        <p:spPr>
          <a:xfrm rot="-3300097">
            <a:off x="1058304" y="1912041"/>
            <a:ext cx="826671" cy="889517"/>
          </a:xfrm>
          <a:prstGeom prst="rect">
            <a:avLst/>
          </a:prstGeom>
          <a:noFill/>
          <a:ln>
            <a:noFill/>
          </a:ln>
        </p:spPr>
      </p:pic>
      <p:sp>
        <p:nvSpPr>
          <p:cNvPr id="75" name="Google Shape;75;p19"/>
          <p:cNvSpPr/>
          <p:nvPr/>
        </p:nvSpPr>
        <p:spPr>
          <a:xfrm>
            <a:off x="1380541" y="2266698"/>
            <a:ext cx="1036067" cy="878761"/>
          </a:xfrm>
          <a:prstGeom prst="ellipse">
            <a:avLst/>
          </a:prstGeom>
          <a:solidFill>
            <a:srgbClr val="0675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 name="Google Shape;76;p19"/>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9"/>
          <p:cNvSpPr/>
          <p:nvPr/>
        </p:nvSpPr>
        <p:spPr>
          <a:xfrm>
            <a:off x="3543994" y="3383476"/>
            <a:ext cx="7208077" cy="713814"/>
          </a:xfrm>
          <a:prstGeom prst="rect">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p19"/>
          <p:cNvSpPr txBox="1"/>
          <p:nvPr>
            <p:ph idx="6" type="body"/>
          </p:nvPr>
        </p:nvSpPr>
        <p:spPr>
          <a:xfrm>
            <a:off x="3543994" y="3421961"/>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9" name="Google Shape;79;p19"/>
          <p:cNvPicPr preferRelativeResize="0"/>
          <p:nvPr/>
        </p:nvPicPr>
        <p:blipFill rotWithShape="1">
          <a:blip r:embed="rId2">
            <a:alphaModFix/>
          </a:blip>
          <a:srcRect b="0" l="0" r="0" t="0"/>
          <a:stretch/>
        </p:blipFill>
        <p:spPr>
          <a:xfrm rot="-3300097">
            <a:off x="1079034" y="2964457"/>
            <a:ext cx="826671" cy="889517"/>
          </a:xfrm>
          <a:prstGeom prst="rect">
            <a:avLst/>
          </a:prstGeom>
          <a:noFill/>
          <a:ln>
            <a:noFill/>
          </a:ln>
        </p:spPr>
      </p:pic>
      <p:sp>
        <p:nvSpPr>
          <p:cNvPr id="80" name="Google Shape;80;p19"/>
          <p:cNvSpPr/>
          <p:nvPr/>
        </p:nvSpPr>
        <p:spPr>
          <a:xfrm>
            <a:off x="1401271" y="3319114"/>
            <a:ext cx="1036067" cy="878761"/>
          </a:xfrm>
          <a:prstGeom prst="ellipse">
            <a:avLst/>
          </a:prstGeom>
          <a:solidFill>
            <a:srgbClr val="24BA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p19"/>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2" name="Google Shape;82;p19"/>
          <p:cNvPicPr preferRelativeResize="0"/>
          <p:nvPr/>
        </p:nvPicPr>
        <p:blipFill rotWithShape="1">
          <a:blip r:embed="rId2">
            <a:alphaModFix/>
          </a:blip>
          <a:srcRect b="0" l="0" r="0" t="0"/>
          <a:stretch/>
        </p:blipFill>
        <p:spPr>
          <a:xfrm rot="-3300097">
            <a:off x="1079034" y="3983368"/>
            <a:ext cx="826671" cy="889517"/>
          </a:xfrm>
          <a:prstGeom prst="rect">
            <a:avLst/>
          </a:prstGeom>
          <a:noFill/>
          <a:ln>
            <a:noFill/>
          </a:ln>
        </p:spPr>
      </p:pic>
      <p:sp>
        <p:nvSpPr>
          <p:cNvPr id="83" name="Google Shape;83;p19"/>
          <p:cNvSpPr/>
          <p:nvPr/>
        </p:nvSpPr>
        <p:spPr>
          <a:xfrm>
            <a:off x="1401271" y="4338025"/>
            <a:ext cx="1036067" cy="878761"/>
          </a:xfrm>
          <a:prstGeom prst="ellipse">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19"/>
          <p:cNvSpPr txBox="1"/>
          <p:nvPr>
            <p:ph idx="8" type="body"/>
          </p:nvPr>
        </p:nvSpPr>
        <p:spPr>
          <a:xfrm>
            <a:off x="3596099" y="5503614"/>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5" name="Google Shape;85;p19"/>
          <p:cNvPicPr preferRelativeResize="0"/>
          <p:nvPr/>
        </p:nvPicPr>
        <p:blipFill rotWithShape="1">
          <a:blip r:embed="rId2">
            <a:alphaModFix/>
          </a:blip>
          <a:srcRect b="0" l="0" r="0" t="0"/>
          <a:stretch/>
        </p:blipFill>
        <p:spPr>
          <a:xfrm rot="-3300097">
            <a:off x="1117692" y="5039444"/>
            <a:ext cx="826671" cy="889517"/>
          </a:xfrm>
          <a:prstGeom prst="rect">
            <a:avLst/>
          </a:prstGeom>
          <a:noFill/>
          <a:ln>
            <a:noFill/>
          </a:ln>
        </p:spPr>
      </p:pic>
      <p:sp>
        <p:nvSpPr>
          <p:cNvPr id="86" name="Google Shape;86;p19"/>
          <p:cNvSpPr/>
          <p:nvPr/>
        </p:nvSpPr>
        <p:spPr>
          <a:xfrm>
            <a:off x="1439929" y="5394101"/>
            <a:ext cx="1036067" cy="878761"/>
          </a:xfrm>
          <a:prstGeom prst="ellipse">
            <a:avLst/>
          </a:prstGeom>
          <a:solidFill>
            <a:srgbClr val="00B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p19"/>
          <p:cNvSpPr txBox="1"/>
          <p:nvPr>
            <p:ph idx="9" type="body"/>
          </p:nvPr>
        </p:nvSpPr>
        <p:spPr>
          <a:xfrm>
            <a:off x="1616673" y="5525966"/>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9"/>
          <p:cNvSpPr txBox="1"/>
          <p:nvPr>
            <p:ph idx="13" type="body"/>
          </p:nvPr>
        </p:nvSpPr>
        <p:spPr>
          <a:xfrm>
            <a:off x="1578015" y="4469890"/>
            <a:ext cx="738346" cy="578808"/>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chemeClr val="lt1"/>
              </a:buClr>
              <a:buSzPts val="4000"/>
              <a:buFont typeface="Arial"/>
              <a:buNone/>
              <a:defRPr b="1" i="0" sz="40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19"/>
          <p:cNvSpPr txBox="1"/>
          <p:nvPr>
            <p:ph idx="14" type="body"/>
          </p:nvPr>
        </p:nvSpPr>
        <p:spPr>
          <a:xfrm>
            <a:off x="3557441" y="4447538"/>
            <a:ext cx="6457659" cy="7138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2pPr>
            <a:lvl3pPr indent="-228600" lvl="2" marL="13716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3pPr>
            <a:lvl4pPr indent="-228600" lvl="3" marL="18288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4pPr>
            <a:lvl5pPr indent="-228600" lvl="4" marL="2286000" marR="0" rtl="0" algn="ctr">
              <a:lnSpc>
                <a:spcPct val="90000"/>
              </a:lnSpc>
              <a:spcBef>
                <a:spcPts val="500"/>
              </a:spcBef>
              <a:spcAft>
                <a:spcPts val="0"/>
              </a:spcAft>
              <a:buClr>
                <a:srgbClr val="4D4D4C"/>
              </a:buClr>
              <a:buSzPts val="2400"/>
              <a:buFont typeface="Arial"/>
              <a:buNone/>
              <a:defRPr b="0" i="0" sz="2400" u="none" cap="none" strike="noStrike">
                <a:solidFill>
                  <a:srgbClr val="4D4D4C"/>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90" name="Shape 90"/>
        <p:cNvGrpSpPr/>
        <p:nvPr/>
      </p:nvGrpSpPr>
      <p:grpSpPr>
        <a:xfrm>
          <a:off x="0" y="0"/>
          <a:ext cx="0" cy="0"/>
          <a:chOff x="0" y="0"/>
          <a:chExt cx="0" cy="0"/>
        </a:xfrm>
      </p:grpSpPr>
      <p:sp>
        <p:nvSpPr>
          <p:cNvPr id="91" name="Google Shape;91;p20"/>
          <p:cNvSpPr/>
          <p:nvPr/>
        </p:nvSpPr>
        <p:spPr>
          <a:xfrm>
            <a:off x="0" y="0"/>
            <a:ext cx="12192000" cy="6858000"/>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20"/>
          <p:cNvSpPr/>
          <p:nvPr/>
        </p:nvSpPr>
        <p:spPr>
          <a:xfrm>
            <a:off x="12192000" y="-287867"/>
            <a:ext cx="1185333" cy="7145867"/>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3" name="Google Shape;93;p20"/>
          <p:cNvPicPr preferRelativeResize="0"/>
          <p:nvPr/>
        </p:nvPicPr>
        <p:blipFill rotWithShape="1">
          <a:blip r:embed="rId2">
            <a:alphaModFix amt="29000"/>
          </a:blip>
          <a:srcRect b="17435" l="75767" r="-2923" t="-56"/>
          <a:stretch/>
        </p:blipFill>
        <p:spPr>
          <a:xfrm>
            <a:off x="0" y="2639356"/>
            <a:ext cx="2591268" cy="4218644"/>
          </a:xfrm>
          <a:prstGeom prst="rect">
            <a:avLst/>
          </a:prstGeom>
          <a:noFill/>
          <a:ln>
            <a:noFill/>
          </a:ln>
        </p:spPr>
      </p:pic>
      <p:sp>
        <p:nvSpPr>
          <p:cNvPr id="94" name="Google Shape;94;p20"/>
          <p:cNvSpPr/>
          <p:nvPr/>
        </p:nvSpPr>
        <p:spPr>
          <a:xfrm>
            <a:off x="370688" y="323520"/>
            <a:ext cx="11450624" cy="62109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20"/>
          <p:cNvSpPr txBox="1"/>
          <p:nvPr>
            <p:ph idx="1" type="body"/>
          </p:nvPr>
        </p:nvSpPr>
        <p:spPr>
          <a:xfrm>
            <a:off x="798380" y="2045704"/>
            <a:ext cx="10595237" cy="384991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262626"/>
              </a:buClr>
              <a:buSzPts val="2400"/>
              <a:buFont typeface="Arial"/>
              <a:buNone/>
              <a:defRPr b="0" i="0" sz="2400" u="none" cap="none" strike="noStrike">
                <a:solidFill>
                  <a:srgbClr val="262626"/>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 name="Google Shape;96;p20"/>
          <p:cNvSpPr txBox="1"/>
          <p:nvPr>
            <p:ph idx="2" type="body"/>
          </p:nvPr>
        </p:nvSpPr>
        <p:spPr>
          <a:xfrm>
            <a:off x="798381" y="761603"/>
            <a:ext cx="10595237" cy="8036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9AC1"/>
              </a:buClr>
              <a:buSzPts val="3600"/>
              <a:buFont typeface="Arial"/>
              <a:buNone/>
              <a:defRPr b="1" i="0" sz="3600" u="none" cap="none" strike="noStrike">
                <a:solidFill>
                  <a:srgbClr val="009AC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Photo Slide">
  <p:cSld name="2_Photo Slide">
    <p:spTree>
      <p:nvGrpSpPr>
        <p:cNvPr id="97" name="Shape 97"/>
        <p:cNvGrpSpPr/>
        <p:nvPr/>
      </p:nvGrpSpPr>
      <p:grpSpPr>
        <a:xfrm>
          <a:off x="0" y="0"/>
          <a:ext cx="0" cy="0"/>
          <a:chOff x="0" y="0"/>
          <a:chExt cx="0" cy="0"/>
        </a:xfrm>
      </p:grpSpPr>
      <p:sp>
        <p:nvSpPr>
          <p:cNvPr id="98" name="Google Shape;98;p21"/>
          <p:cNvSpPr/>
          <p:nvPr/>
        </p:nvSpPr>
        <p:spPr>
          <a:xfrm>
            <a:off x="5761460" y="0"/>
            <a:ext cx="6417733" cy="6858000"/>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9" name="Google Shape;99;p21"/>
          <p:cNvSpPr/>
          <p:nvPr>
            <p:ph idx="2" type="pic"/>
          </p:nvPr>
        </p:nvSpPr>
        <p:spPr>
          <a:xfrm>
            <a:off x="435469" y="406132"/>
            <a:ext cx="5660531" cy="6045736"/>
          </a:xfrm>
          <a:prstGeom prst="rect">
            <a:avLst/>
          </a:prstGeom>
          <a:solidFill>
            <a:srgbClr val="F2F2F2"/>
          </a:solidFill>
          <a:ln>
            <a:noFill/>
          </a:ln>
        </p:spPr>
      </p:sp>
      <p:pic>
        <p:nvPicPr>
          <p:cNvPr id="100" name="Google Shape;100;p21"/>
          <p:cNvPicPr preferRelativeResize="0"/>
          <p:nvPr/>
        </p:nvPicPr>
        <p:blipFill rotWithShape="1">
          <a:blip r:embed="rId2">
            <a:alphaModFix amt="29000"/>
          </a:blip>
          <a:srcRect b="17435" l="75767" r="-2923" t="-56"/>
          <a:stretch/>
        </p:blipFill>
        <p:spPr>
          <a:xfrm>
            <a:off x="9998008" y="2559843"/>
            <a:ext cx="2591268" cy="4218644"/>
          </a:xfrm>
          <a:prstGeom prst="rect">
            <a:avLst/>
          </a:prstGeom>
          <a:noFill/>
          <a:ln>
            <a:noFill/>
          </a:ln>
        </p:spPr>
      </p:pic>
      <p:sp>
        <p:nvSpPr>
          <p:cNvPr id="101" name="Google Shape;101;p21"/>
          <p:cNvSpPr txBox="1"/>
          <p:nvPr>
            <p:ph idx="1" type="body"/>
          </p:nvPr>
        </p:nvSpPr>
        <p:spPr>
          <a:xfrm>
            <a:off x="6818000" y="2050159"/>
            <a:ext cx="4639192" cy="437769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2pPr>
            <a:lvl3pPr indent="-228600" lvl="2" marL="13716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3pPr>
            <a:lvl4pPr indent="-228600" lvl="3" marL="18288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4pPr>
            <a:lvl5pPr indent="-228600" lvl="4" marL="22860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ontserrat Light"/>
                <a:ea typeface="Montserrat Light"/>
                <a:cs typeface="Montserrat Light"/>
                <a:sym typeface="Montserrat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1"/>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B6E6"/>
              </a:buClr>
              <a:buSzPts val="3600"/>
              <a:buFont typeface="Arial"/>
              <a:buNone/>
              <a:defRPr b="1" i="0" sz="36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spTree>
      <p:nvGrpSpPr>
        <p:cNvPr id="103" name="Shape 103"/>
        <p:cNvGrpSpPr/>
        <p:nvPr/>
      </p:nvGrpSpPr>
      <p:grpSpPr>
        <a:xfrm>
          <a:off x="0" y="0"/>
          <a:ext cx="0" cy="0"/>
          <a:chOff x="0" y="0"/>
          <a:chExt cx="0" cy="0"/>
        </a:xfrm>
      </p:grpSpPr>
      <p:sp>
        <p:nvSpPr>
          <p:cNvPr id="104" name="Google Shape;104;p22"/>
          <p:cNvSpPr/>
          <p:nvPr/>
        </p:nvSpPr>
        <p:spPr>
          <a:xfrm>
            <a:off x="-32399" y="2956988"/>
            <a:ext cx="12193495" cy="2809041"/>
          </a:xfrm>
          <a:custGeom>
            <a:rect b="b" l="l" r="r" t="t"/>
            <a:pathLst>
              <a:path extrusionOk="0" h="961650" w="852645">
                <a:moveTo>
                  <a:pt x="0" y="0"/>
                </a:moveTo>
                <a:lnTo>
                  <a:pt x="852646" y="0"/>
                </a:lnTo>
                <a:lnTo>
                  <a:pt x="852646" y="961651"/>
                </a:lnTo>
                <a:lnTo>
                  <a:pt x="0" y="961651"/>
                </a:lnTo>
                <a:close/>
              </a:path>
            </a:pathLst>
          </a:custGeom>
          <a:solidFill>
            <a:srgbClr val="74659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05" name="Google Shape;105;p22"/>
          <p:cNvPicPr preferRelativeResize="0"/>
          <p:nvPr/>
        </p:nvPicPr>
        <p:blipFill rotWithShape="1">
          <a:blip r:embed="rId2">
            <a:alphaModFix amt="29000"/>
          </a:blip>
          <a:srcRect b="18716" l="58846" r="6418" t="29191"/>
          <a:stretch/>
        </p:blipFill>
        <p:spPr>
          <a:xfrm>
            <a:off x="8444680" y="2956988"/>
            <a:ext cx="3747320" cy="3007230"/>
          </a:xfrm>
          <a:prstGeom prst="rect">
            <a:avLst/>
          </a:prstGeom>
          <a:noFill/>
          <a:ln>
            <a:noFill/>
          </a:ln>
        </p:spPr>
      </p:pic>
      <p:sp>
        <p:nvSpPr>
          <p:cNvPr id="106" name="Google Shape;106;p22"/>
          <p:cNvSpPr txBox="1"/>
          <p:nvPr>
            <p:ph idx="1" type="body"/>
          </p:nvPr>
        </p:nvSpPr>
        <p:spPr>
          <a:xfrm>
            <a:off x="605556" y="4238576"/>
            <a:ext cx="3195486" cy="73114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 name="Google Shape;107;p22"/>
          <p:cNvSpPr txBox="1"/>
          <p:nvPr>
            <p:ph idx="2" type="body"/>
          </p:nvPr>
        </p:nvSpPr>
        <p:spPr>
          <a:xfrm>
            <a:off x="605556" y="3429000"/>
            <a:ext cx="3195485" cy="837258"/>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B6E6"/>
              </a:buClr>
              <a:buSzPts val="5000"/>
              <a:buFont typeface="Arial"/>
              <a:buNone/>
              <a:defRPr b="1" i="0" sz="5000" u="none" cap="none" strike="noStrike">
                <a:solidFill>
                  <a:srgbClr val="00B6E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2"/>
          <p:cNvSpPr/>
          <p:nvPr/>
        </p:nvSpPr>
        <p:spPr>
          <a:xfrm>
            <a:off x="6934623" y="5423818"/>
            <a:ext cx="5257377" cy="756631"/>
          </a:xfrm>
          <a:custGeom>
            <a:rect b="b" l="l" r="r" t="t"/>
            <a:pathLst>
              <a:path extrusionOk="0" h="6806308" w="7600392">
                <a:moveTo>
                  <a:pt x="0" y="0"/>
                </a:moveTo>
                <a:lnTo>
                  <a:pt x="7600393" y="0"/>
                </a:lnTo>
                <a:lnTo>
                  <a:pt x="7600393" y="6806308"/>
                </a:lnTo>
                <a:lnTo>
                  <a:pt x="0" y="6806308"/>
                </a:ln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69"/>
              <a:buFont typeface="Arial"/>
              <a:buNone/>
            </a:pPr>
            <a:r>
              <a:t/>
            </a:r>
            <a:endParaRPr b="0" i="0" sz="2069" u="none" cap="none" strike="noStrike">
              <a:solidFill>
                <a:schemeClr val="dk1"/>
              </a:solidFill>
              <a:latin typeface="Calibri"/>
              <a:ea typeface="Calibri"/>
              <a:cs typeface="Calibri"/>
              <a:sym typeface="Calibri"/>
            </a:endParaRPr>
          </a:p>
        </p:txBody>
      </p:sp>
      <p:sp>
        <p:nvSpPr>
          <p:cNvPr id="109" name="Google Shape;109;p22"/>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lvl1pPr indent="-228600" lvl="0" marL="457200" marR="0" rtl="0" algn="r">
              <a:lnSpc>
                <a:spcPct val="90000"/>
              </a:lnSpc>
              <a:spcBef>
                <a:spcPts val="1000"/>
              </a:spcBef>
              <a:spcAft>
                <a:spcPts val="0"/>
              </a:spcAft>
              <a:buClr>
                <a:schemeClr val="lt1"/>
              </a:buClr>
              <a:buSzPts val="2800"/>
              <a:buFont typeface="Arial"/>
              <a:buNone/>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0" name="Google Shape;110;p22"/>
          <p:cNvPicPr preferRelativeResize="0"/>
          <p:nvPr/>
        </p:nvPicPr>
        <p:blipFill rotWithShape="1">
          <a:blip r:embed="rId2">
            <a:alphaModFix/>
          </a:blip>
          <a:srcRect b="0" l="0" r="0" t="0"/>
          <a:stretch/>
        </p:blipFill>
        <p:spPr>
          <a:xfrm>
            <a:off x="605556" y="384248"/>
            <a:ext cx="4437441" cy="2374551"/>
          </a:xfrm>
          <a:prstGeom prst="rect">
            <a:avLst/>
          </a:prstGeom>
          <a:noFill/>
          <a:ln>
            <a:noFill/>
          </a:ln>
        </p:spPr>
      </p:pic>
      <p:pic>
        <p:nvPicPr>
          <p:cNvPr descr="Blue text on a white background&#10;&#10;Description automatically generated" id="111" name="Google Shape;111;p22"/>
          <p:cNvPicPr preferRelativeResize="0"/>
          <p:nvPr/>
        </p:nvPicPr>
        <p:blipFill rotWithShape="1">
          <a:blip r:embed="rId3">
            <a:alphaModFix/>
          </a:blip>
          <a:srcRect b="0" l="0" r="0" t="0"/>
          <a:stretch/>
        </p:blipFill>
        <p:spPr>
          <a:xfrm>
            <a:off x="219685" y="6160363"/>
            <a:ext cx="2505116" cy="52556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12" name="Shape 112"/>
        <p:cNvGrpSpPr/>
        <p:nvPr/>
      </p:nvGrpSpPr>
      <p:grpSpPr>
        <a:xfrm>
          <a:off x="0" y="0"/>
          <a:ext cx="0" cy="0"/>
          <a:chOff x="0" y="0"/>
          <a:chExt cx="0" cy="0"/>
        </a:xfrm>
      </p:grpSpPr>
      <p:sp>
        <p:nvSpPr>
          <p:cNvPr id="113" name="Google Shape;113;p23"/>
          <p:cNvSpPr/>
          <p:nvPr/>
        </p:nvSpPr>
        <p:spPr>
          <a:xfrm>
            <a:off x="0" y="0"/>
            <a:ext cx="12192000" cy="6858001"/>
          </a:xfrm>
          <a:prstGeom prst="rect">
            <a:avLst/>
          </a:prstGeom>
          <a:solidFill>
            <a:srgbClr val="74659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4" name="Google Shape;114;p23"/>
          <p:cNvSpPr/>
          <p:nvPr/>
        </p:nvSpPr>
        <p:spPr>
          <a:xfrm>
            <a:off x="424669" y="528535"/>
            <a:ext cx="649864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15" name="Google Shape;115;p2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24 point  -  Main Text Body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16" name="Google Shape;116;p23"/>
          <p:cNvSpPr/>
          <p:nvPr/>
        </p:nvSpPr>
        <p:spPr>
          <a:xfrm>
            <a:off x="424669" y="2014904"/>
            <a:ext cx="5845501" cy="2492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GB" sz="2400" u="none" cap="none" strike="noStrike">
                <a:solidFill>
                  <a:schemeClr val="lt1"/>
                </a:solidFill>
                <a:latin typeface="Calibri"/>
                <a:ea typeface="Calibri"/>
                <a:cs typeface="Calibri"/>
                <a:sym typeface="Calibri"/>
              </a:rPr>
              <a:t>Surviving Digital </a:t>
            </a:r>
            <a:r>
              <a:rPr b="0" i="0" lang="en-GB" sz="2400" u="none" cap="none" strike="noStrike">
                <a:solidFill>
                  <a:schemeClr val="lt1"/>
                </a:solidFill>
                <a:latin typeface="Calibri"/>
                <a:ea typeface="Calibri"/>
                <a:cs typeface="Calibri"/>
                <a:sym typeface="Calibri"/>
              </a:rPr>
              <a:t>PowerPoint is….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17" name="Google Shape;117;p2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18" name="Google Shape;118;p23"/>
          <p:cNvCxnSpPr/>
          <p:nvPr/>
        </p:nvCxnSpPr>
        <p:spPr>
          <a:xfrm rot="10800000">
            <a:off x="1" y="1620217"/>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19" name="Google Shape;119;p2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 </a:t>
            </a:r>
            <a:r>
              <a:rPr b="1" i="0" lang="en-GB" sz="2400" u="none" cap="none" strike="noStrike">
                <a:solidFill>
                  <a:schemeClr val="lt1"/>
                </a:solidFill>
                <a:latin typeface="Calibri"/>
                <a:ea typeface="Calibri"/>
                <a:cs typeface="Calibri"/>
                <a:sym typeface="Calibri"/>
              </a:rPr>
              <a:t>PLEASE DELETE THIS INSTRUCTION SLIDE BEFORE PRESENTING FINAL PRESENTATION </a:t>
            </a:r>
            <a:r>
              <a:rPr b="0" i="0" lang="en-GB"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20" name="Google Shape;120;p2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p:cSld name="Icons">
    <p:spTree>
      <p:nvGrpSpPr>
        <p:cNvPr id="121" name="Shape 121"/>
        <p:cNvGrpSpPr/>
        <p:nvPr/>
      </p:nvGrpSpPr>
      <p:grpSpPr>
        <a:xfrm>
          <a:off x="0" y="0"/>
          <a:ext cx="0" cy="0"/>
          <a:chOff x="0" y="0"/>
          <a:chExt cx="0" cy="0"/>
        </a:xfrm>
      </p:grpSpPr>
      <p:sp>
        <p:nvSpPr>
          <p:cNvPr id="122" name="Google Shape;122;p24"/>
          <p:cNvSpPr/>
          <p:nvPr/>
        </p:nvSpPr>
        <p:spPr>
          <a:xfrm rot="5400000">
            <a:off x="5693241" y="7996035"/>
            <a:ext cx="476911" cy="3282242"/>
          </a:xfrm>
          <a:custGeom>
            <a:rect b="b" l="l" r="r" t="t"/>
            <a:pathLst>
              <a:path extrusionOk="0" h="618290" w="101407">
                <a:moveTo>
                  <a:pt x="0" y="0"/>
                </a:moveTo>
                <a:lnTo>
                  <a:pt x="101407" y="0"/>
                </a:lnTo>
                <a:lnTo>
                  <a:pt x="101407" y="618291"/>
                </a:lnTo>
                <a:lnTo>
                  <a:pt x="0" y="618291"/>
                </a:lnTo>
                <a:close/>
              </a:path>
            </a:pathLst>
          </a:custGeom>
          <a:solidFill>
            <a:srgbClr val="009A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83"/>
              <a:buFont typeface="Arial"/>
              <a:buNone/>
            </a:pPr>
            <a:r>
              <a:t/>
            </a:r>
            <a:endParaRPr b="0" i="0" sz="1283"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rot="-5400000">
            <a:off x="10313073" y="4835824"/>
            <a:ext cx="31734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262626"/>
                </a:solidFill>
                <a:latin typeface="Calibri"/>
                <a:ea typeface="Calibri"/>
                <a:cs typeface="Calibri"/>
                <a:sym typeface="Calibri"/>
              </a:rPr>
              <a:t>sopravvivere al digitale</a:t>
            </a:r>
            <a:endParaRPr b="0" i="0" sz="1400" u="none" cap="none" strike="noStrike">
              <a:solidFill>
                <a:srgbClr val="000000"/>
              </a:solidFill>
              <a:latin typeface="Arial"/>
              <a:ea typeface="Arial"/>
              <a:cs typeface="Arial"/>
              <a:sym typeface="Arial"/>
            </a:endParaRPr>
          </a:p>
        </p:txBody>
      </p:sp>
      <p:cxnSp>
        <p:nvCxnSpPr>
          <p:cNvPr id="11" name="Google Shape;11;p15"/>
          <p:cNvCxnSpPr/>
          <p:nvPr/>
        </p:nvCxnSpPr>
        <p:spPr>
          <a:xfrm rot="10800000">
            <a:off x="11791088" y="6608548"/>
            <a:ext cx="224149" cy="0"/>
          </a:xfrm>
          <a:prstGeom prst="straightConnector1">
            <a:avLst/>
          </a:prstGeom>
          <a:noFill/>
          <a:ln cap="flat" cmpd="sng" w="9525">
            <a:solidFill>
              <a:srgbClr val="009AC1"/>
            </a:solidFill>
            <a:prstDash val="solid"/>
            <a:miter lim="4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0"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1.xml"/><Relationship Id="rId7" Type="http://schemas.openxmlformats.org/officeDocument/2006/relationships/slide" Target="/ppt/slides/slide10.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
          <p:cNvSpPr txBox="1"/>
          <p:nvPr>
            <p:ph idx="1" type="body"/>
          </p:nvPr>
        </p:nvSpPr>
        <p:spPr>
          <a:xfrm>
            <a:off x="57971" y="4602997"/>
            <a:ext cx="5611367" cy="10083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000"/>
              <a:buNone/>
            </a:pPr>
            <a:r>
              <a:rPr b="1" lang="en-GB" sz="2400"/>
              <a:t>Modulo 2 - Come impostare il proprio progetto di ricerca contributiva?</a:t>
            </a:r>
            <a:endParaRPr b="1" sz="2400"/>
          </a:p>
        </p:txBody>
      </p:sp>
      <p:sp>
        <p:nvSpPr>
          <p:cNvPr id="179" name="Google Shape;179;p1"/>
          <p:cNvSpPr txBox="1"/>
          <p:nvPr>
            <p:ph idx="2" type="body"/>
          </p:nvPr>
        </p:nvSpPr>
        <p:spPr>
          <a:xfrm>
            <a:off x="57975" y="3150700"/>
            <a:ext cx="5018700" cy="43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b="1" lang="en-GB" sz="2400"/>
              <a:t>Corso di formazione: Sopravvivere al digitale</a:t>
            </a:r>
            <a:endParaRPr sz="2400"/>
          </a:p>
        </p:txBody>
      </p:sp>
      <p:sp>
        <p:nvSpPr>
          <p:cNvPr id="180" name="Google Shape;180;p1"/>
          <p:cNvSpPr txBox="1"/>
          <p:nvPr>
            <p:ph idx="3" type="body"/>
          </p:nvPr>
        </p:nvSpPr>
        <p:spPr>
          <a:xfrm>
            <a:off x="7840717" y="5611394"/>
            <a:ext cx="3700102"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GB" sz="2400"/>
              <a:t>www.survivingdigital.eu</a:t>
            </a:r>
            <a:endParaRPr b="1" sz="2400"/>
          </a:p>
        </p:txBody>
      </p:sp>
      <p:pic>
        <p:nvPicPr>
          <p:cNvPr id="181" name="Google Shape;181;p1"/>
          <p:cNvPicPr preferRelativeResize="0"/>
          <p:nvPr>
            <p:ph idx="4" type="pic"/>
          </p:nvPr>
        </p:nvPicPr>
        <p:blipFill rotWithShape="1">
          <a:blip r:embed="rId3">
            <a:alphaModFix/>
          </a:blip>
          <a:srcRect b="0" l="6186" r="6186" t="0"/>
          <a:stretch/>
        </p:blipFill>
        <p:spPr>
          <a:xfrm>
            <a:off x="5718875" y="423474"/>
            <a:ext cx="5982506" cy="4551482"/>
          </a:xfrm>
          <a:prstGeom prst="rect">
            <a:avLst/>
          </a:prstGeom>
          <a:solidFill>
            <a:srgbClr val="F2F2F2"/>
          </a:solidFill>
          <a:ln>
            <a:noFill/>
          </a:ln>
        </p:spPr>
      </p:pic>
      <p:sp>
        <p:nvSpPr>
          <p:cNvPr descr="logo ricochet sonore" id="182" name="Google Shape;182;p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0"/>
          <p:cNvSpPr txBox="1"/>
          <p:nvPr>
            <p:ph idx="1" type="body"/>
          </p:nvPr>
        </p:nvSpPr>
        <p:spPr>
          <a:xfrm>
            <a:off x="476525" y="1605975"/>
            <a:ext cx="11201100" cy="52521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      L'obiettivo di questo esercizio è quello di aiutare gli operatori sanitari a identificare e mappare le parti interessate che dovrebbero far parte del processo di ricerca-azione sul tema della sovraesposizione agli schermi nei bambini piccoli. Impareranno a coinvolgere una serie di conoscenze e competenze diverse per affrontare il problema in modo completo.</a:t>
            </a:r>
            <a:endParaRPr sz="1200"/>
          </a:p>
          <a:p>
            <a:pPr indent="-228600" lvl="0" marL="228600" rtl="0" algn="just">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       Materiale necessario: </a:t>
            </a:r>
            <a:r>
              <a:rPr lang="en-GB" sz="1200">
                <a:solidFill>
                  <a:srgbClr val="74659A"/>
                </a:solidFill>
                <a:latin typeface="Calibri"/>
                <a:ea typeface="Calibri"/>
                <a:cs typeface="Calibri"/>
                <a:sym typeface="Calibri"/>
              </a:rPr>
              <a:t>Carta per lavagna a fogli mobili, pennarelli, </a:t>
            </a:r>
            <a:r>
              <a:rPr lang="en-GB" sz="1200">
                <a:solidFill>
                  <a:srgbClr val="74659A"/>
                </a:solidFill>
              </a:rPr>
              <a:t>post-it</a:t>
            </a:r>
            <a:r>
              <a:rPr lang="en-GB" sz="1200">
                <a:solidFill>
                  <a:srgbClr val="74659A"/>
                </a:solidFill>
                <a:latin typeface="Calibri"/>
                <a:ea typeface="Calibri"/>
                <a:cs typeface="Calibri"/>
                <a:sym typeface="Calibri"/>
              </a:rPr>
              <a:t>, penne.</a:t>
            </a:r>
            <a:endParaRPr sz="1200"/>
          </a:p>
          <a:p>
            <a:pPr indent="-228600" lvl="0" marL="228600" rtl="0" algn="just">
              <a:lnSpc>
                <a:spcPct val="100000"/>
              </a:lnSpc>
              <a:spcBef>
                <a:spcPts val="800"/>
              </a:spcBef>
              <a:spcAft>
                <a:spcPts val="0"/>
              </a:spcAft>
              <a:buClr>
                <a:srgbClr val="74659A"/>
              </a:buClr>
              <a:buSzPts val="1800"/>
              <a:buNone/>
            </a:pPr>
            <a:r>
              <a:rPr lang="en-GB" sz="1200">
                <a:solidFill>
                  <a:srgbClr val="74659A"/>
                </a:solidFill>
              </a:rPr>
              <a:t>       </a:t>
            </a:r>
            <a:r>
              <a:rPr lang="en-GB" sz="1200" u="sng">
                <a:solidFill>
                  <a:srgbClr val="74659A"/>
                </a:solidFill>
              </a:rPr>
              <a:t>Istruzioni</a:t>
            </a:r>
            <a:endParaRPr sz="1200" u="sng">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Iniziate spiegando il concetto di gruppo critico di riferimento e la sua importanza nella ricerca azione.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Fornite ai partecipanti carta per lavagna, pennarelli, </a:t>
            </a:r>
            <a:r>
              <a:rPr lang="en-GB" sz="1200">
                <a:solidFill>
                  <a:srgbClr val="74659A"/>
                </a:solidFill>
              </a:rPr>
              <a:t>post-it </a:t>
            </a:r>
            <a:r>
              <a:rPr lang="en-GB" sz="1200">
                <a:solidFill>
                  <a:srgbClr val="74659A"/>
                </a:solidFill>
                <a:latin typeface="Calibri"/>
                <a:ea typeface="Calibri"/>
                <a:cs typeface="Calibri"/>
                <a:sym typeface="Calibri"/>
              </a:rPr>
              <a:t>e penne.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Chiedete ai partecipanti di fare un brainstorming individuale e di scrivere le potenziali parti interessate che potrebbero contribuire alla ricerca sulla sovraesposizione agli schermi nei bambini piccoli.</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Dopo il brainstorming, chiedete a ogni partecipante di condividere le proprie idee e di posizionare le note adesive su una lavagna o una parete centrale.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Come gruppo, discutete e classificate gli stakeholder in diverse aree di competenza o conoscenza.</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Facilit</a:t>
            </a:r>
            <a:r>
              <a:rPr lang="en-GB" sz="1200">
                <a:solidFill>
                  <a:srgbClr val="74659A"/>
                </a:solidFill>
              </a:rPr>
              <a:t>at</a:t>
            </a:r>
            <a:r>
              <a:rPr lang="en-GB" sz="1200">
                <a:solidFill>
                  <a:srgbClr val="74659A"/>
                </a:solidFill>
                <a:latin typeface="Calibri"/>
                <a:ea typeface="Calibri"/>
                <a:cs typeface="Calibri"/>
                <a:sym typeface="Calibri"/>
              </a:rPr>
              <a:t>e una conversazione su come avvicinare e contattare queste parti interessate, considerando i potenziali collegamenti comuni che potrebbero facilitare gli incontri.</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t>
            </a:r>
            <a:r>
              <a:rPr lang="en-GB" sz="1200">
                <a:solidFill>
                  <a:srgbClr val="74659A"/>
                </a:solidFill>
              </a:rPr>
              <a:t> </a:t>
            </a:r>
            <a:r>
              <a:rPr lang="en-GB" sz="1200">
                <a:solidFill>
                  <a:srgbClr val="74659A"/>
                </a:solidFill>
                <a:latin typeface="Calibri"/>
                <a:ea typeface="Calibri"/>
                <a:cs typeface="Calibri"/>
                <a:sym typeface="Calibri"/>
              </a:rPr>
              <a:t>Incoraggia</a:t>
            </a:r>
            <a:r>
              <a:rPr lang="en-GB" sz="1200">
                <a:solidFill>
                  <a:srgbClr val="74659A"/>
                </a:solidFill>
              </a:rPr>
              <a:t>t</a:t>
            </a:r>
            <a:r>
              <a:rPr lang="en-GB" sz="1200">
                <a:solidFill>
                  <a:srgbClr val="74659A"/>
                </a:solidFill>
                <a:latin typeface="Calibri"/>
                <a:ea typeface="Calibri"/>
                <a:cs typeface="Calibri"/>
                <a:sym typeface="Calibri"/>
              </a:rPr>
              <a:t>e i partecipanti a considerare le varie prospettive che questi stakeholder potrebbero apportare al processo di ricerca e come il loro coinvolgimento potrebbe contribuire a una comprensione olistica del problema. Identificate almeno un tipo di conoscenza o di competenza specifica per ciascuno degli stakeholder identificati.</a:t>
            </a:r>
            <a:endParaRPr sz="1200">
              <a:solidFill>
                <a:srgbClr val="74659A"/>
              </a:solidFill>
              <a:latin typeface="Calibri"/>
              <a:ea typeface="Calibri"/>
              <a:cs typeface="Calibri"/>
              <a:sym typeface="Calibri"/>
            </a:endParaRPr>
          </a:p>
          <a:p>
            <a:pPr indent="-228600" lvl="0" marL="228600" rtl="0" algn="just">
              <a:lnSpc>
                <a:spcPct val="100000"/>
              </a:lnSpc>
              <a:spcBef>
                <a:spcPts val="1800"/>
              </a:spcBef>
              <a:spcAft>
                <a:spcPts val="0"/>
              </a:spcAft>
              <a:buClr>
                <a:srgbClr val="262626"/>
              </a:buClr>
              <a:buSzPts val="1800"/>
              <a:buNone/>
            </a:pPr>
            <a:r>
              <a:t/>
            </a:r>
            <a:endParaRPr sz="1200">
              <a:solidFill>
                <a:srgbClr val="74659A"/>
              </a:solidFill>
              <a:latin typeface="Calibri"/>
              <a:ea typeface="Calibri"/>
              <a:cs typeface="Calibri"/>
              <a:sym typeface="Calibri"/>
            </a:endParaRPr>
          </a:p>
        </p:txBody>
      </p:sp>
      <p:sp>
        <p:nvSpPr>
          <p:cNvPr id="256" name="Google Shape;256;p10"/>
          <p:cNvSpPr txBox="1"/>
          <p:nvPr>
            <p:ph idx="2" type="body"/>
          </p:nvPr>
        </p:nvSpPr>
        <p:spPr>
          <a:xfrm>
            <a:off x="749147" y="727100"/>
            <a:ext cx="10778178"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1° Attività: </a:t>
            </a:r>
            <a:r>
              <a:rPr b="1" lang="en-GB" sz="2400">
                <a:latin typeface="Calibri"/>
                <a:ea typeface="Calibri"/>
                <a:cs typeface="Calibri"/>
                <a:sym typeface="Calibri"/>
              </a:rPr>
              <a:t>Identificazione del gruppo critico di riferimento</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idx="1" type="body"/>
          </p:nvPr>
        </p:nvSpPr>
        <p:spPr>
          <a:xfrm>
            <a:off x="395725" y="1406226"/>
            <a:ext cx="11201100" cy="5322900"/>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800"/>
              <a:buNone/>
            </a:pPr>
            <a:r>
              <a:rPr lang="en-GB" sz="1200">
                <a:solidFill>
                  <a:srgbClr val="74659A"/>
                </a:solidFill>
                <a:latin typeface="Calibri"/>
                <a:ea typeface="Calibri"/>
                <a:cs typeface="Calibri"/>
                <a:sym typeface="Calibri"/>
              </a:rPr>
              <a:t>      L'obiettivo di questa attività è quello di guidare i partecipanti a riflettere sulla propria posizione e sul proprio atteggiamento di ricercatori per garantire un impegno rispettoso e non minaccioso con le comunità con cui intendono lavorare.</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262626"/>
              </a:buClr>
              <a:buSzPts val="1800"/>
              <a:buNone/>
            </a:pPr>
            <a:r>
              <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74659A"/>
              </a:buClr>
              <a:buSzPts val="1800"/>
              <a:buNone/>
            </a:pPr>
            <a:r>
              <a:rPr b="0" lang="en-GB" sz="1200" u="none" strike="noStrike">
                <a:solidFill>
                  <a:srgbClr val="74659A"/>
                </a:solidFill>
                <a:latin typeface="Calibri"/>
                <a:ea typeface="Calibri"/>
                <a:cs typeface="Calibri"/>
                <a:sym typeface="Calibri"/>
              </a:rPr>
              <a:t>       Materiali necessari:</a:t>
            </a:r>
            <a:r>
              <a:rPr lang="en-GB" sz="1200">
                <a:solidFill>
                  <a:srgbClr val="74659A"/>
                </a:solidFill>
                <a:latin typeface="Calibri"/>
                <a:ea typeface="Calibri"/>
                <a:cs typeface="Calibri"/>
                <a:sym typeface="Calibri"/>
              </a:rPr>
              <a:t> Lavagna, pennarelli, proiettore (per le sessioni online)</a:t>
            </a:r>
            <a:endParaRPr sz="1200"/>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a:t>
            </a:r>
            <a:r>
              <a:rPr lang="en-GB" sz="1200" u="sng">
                <a:solidFill>
                  <a:srgbClr val="74659A"/>
                </a:solidFill>
                <a:latin typeface="Calibri"/>
                <a:ea typeface="Calibri"/>
                <a:cs typeface="Calibri"/>
                <a:sym typeface="Calibri"/>
              </a:rPr>
              <a:t>Istruzioni</a:t>
            </a:r>
            <a:endParaRPr sz="1200" u="sng">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Introdu</a:t>
            </a:r>
            <a:r>
              <a:rPr lang="en-GB" sz="1200">
                <a:solidFill>
                  <a:srgbClr val="74659A"/>
                </a:solidFill>
              </a:rPr>
              <a:t>cete</a:t>
            </a:r>
            <a:r>
              <a:rPr lang="en-GB" sz="1200">
                <a:solidFill>
                  <a:srgbClr val="74659A"/>
                </a:solidFill>
                <a:latin typeface="Calibri"/>
                <a:ea typeface="Calibri"/>
                <a:cs typeface="Calibri"/>
                <a:sym typeface="Calibri"/>
              </a:rPr>
              <a:t> l'importanza di essere consapevoli di sé come ricercatori e spiegare i termini "agenda", "</a:t>
            </a:r>
            <a:r>
              <a:rPr lang="en-GB" sz="1200">
                <a:solidFill>
                  <a:srgbClr val="74659A"/>
                </a:solidFill>
              </a:rPr>
              <a:t>atteggiamento</a:t>
            </a:r>
            <a:r>
              <a:rPr lang="en-GB" sz="1200">
                <a:solidFill>
                  <a:srgbClr val="74659A"/>
                </a:solidFill>
                <a:latin typeface="Calibri"/>
                <a:ea typeface="Calibri"/>
                <a:cs typeface="Calibri"/>
                <a:sym typeface="Calibri"/>
              </a:rPr>
              <a:t>" e "posizione" nel contesto della ricerca d'azione.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Facilita</a:t>
            </a:r>
            <a:r>
              <a:rPr lang="en-GB" sz="1200">
                <a:solidFill>
                  <a:srgbClr val="74659A"/>
                </a:solidFill>
              </a:rPr>
              <a:t>t</a:t>
            </a:r>
            <a:r>
              <a:rPr lang="en-GB" sz="1200">
                <a:solidFill>
                  <a:srgbClr val="74659A"/>
                </a:solidFill>
                <a:latin typeface="Calibri"/>
                <a:ea typeface="Calibri"/>
                <a:cs typeface="Calibri"/>
                <a:sym typeface="Calibri"/>
              </a:rPr>
              <a:t>e una discussione di gruppo in cui i partecipanti riflettono sui loro obiettivi (agenda) per la conduzione della ricerca, sul modo in cui si presentano (</a:t>
            </a:r>
            <a:r>
              <a:rPr lang="en-GB" sz="1200">
                <a:solidFill>
                  <a:srgbClr val="74659A"/>
                </a:solidFill>
              </a:rPr>
              <a:t>atteggiamento</a:t>
            </a:r>
            <a:r>
              <a:rPr lang="en-GB" sz="1200">
                <a:solidFill>
                  <a:srgbClr val="74659A"/>
                </a:solidFill>
                <a:latin typeface="Calibri"/>
                <a:ea typeface="Calibri"/>
                <a:cs typeface="Calibri"/>
                <a:sym typeface="Calibri"/>
              </a:rPr>
              <a:t>) e sul loro rapporto con le comunità esistenti con cui intendono collaborare (posizione).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Incoraggiate i partecipanti ad annotare i loro pensieri su una lavagna o su un documento online condiviso.</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Facilita</a:t>
            </a:r>
            <a:r>
              <a:rPr lang="en-GB" sz="1200">
                <a:solidFill>
                  <a:srgbClr val="74659A"/>
                </a:solidFill>
              </a:rPr>
              <a:t>te</a:t>
            </a:r>
            <a:r>
              <a:rPr lang="en-GB" sz="1200">
                <a:solidFill>
                  <a:srgbClr val="74659A"/>
                </a:solidFill>
                <a:latin typeface="Calibri"/>
                <a:ea typeface="Calibri"/>
                <a:cs typeface="Calibri"/>
                <a:sym typeface="Calibri"/>
              </a:rPr>
              <a:t> una discussione sulle sfide e i vantaggi di mantenere una posizione equilibrata e rispettosa. Lasciate che ogni partecipante presenti quella che considera la sfida principale nel suo impegno con le comunità: in cosa la sua esperienza e la sua prospettiva possono differire dai partner locali? Come rispondono al rapporto di potere diseguale che probabilmente si crea quando un ricercatore va "sul campo"? In che modo queste intuizioni influenzeranno il modo in cui si presentano e si avvicinano alle persone? Lasciate che gli altri partecipanti commentino le strategie evocate. Ci sono dei "punti ciechi" che il partecipante ha trascurato?</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800"/>
              <a:buNone/>
            </a:pPr>
            <a:r>
              <a:rPr lang="en-GB" sz="1200">
                <a:solidFill>
                  <a:srgbClr val="74659A"/>
                </a:solidFill>
                <a:latin typeface="Calibri"/>
                <a:ea typeface="Calibri"/>
                <a:cs typeface="Calibri"/>
                <a:sym typeface="Calibri"/>
              </a:rPr>
              <a:t>       Sulla base delle discussioni di gruppo, lasciate che i partecipanti perfezionino il loro ordine del giorno, la loro posizione e il loro punto di vista sul documento condiviso. </a:t>
            </a:r>
            <a:endParaRPr sz="1200">
              <a:solidFill>
                <a:srgbClr val="74659A"/>
              </a:solidFill>
              <a:latin typeface="Calibri"/>
              <a:ea typeface="Calibri"/>
              <a:cs typeface="Calibri"/>
              <a:sym typeface="Calibri"/>
            </a:endParaRPr>
          </a:p>
        </p:txBody>
      </p:sp>
      <p:sp>
        <p:nvSpPr>
          <p:cNvPr id="262" name="Google Shape;262;p11"/>
          <p:cNvSpPr txBox="1"/>
          <p:nvPr>
            <p:ph idx="2" type="body"/>
          </p:nvPr>
        </p:nvSpPr>
        <p:spPr>
          <a:xfrm>
            <a:off x="616945" y="620550"/>
            <a:ext cx="10910280" cy="5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2° Attività: </a:t>
            </a:r>
            <a:r>
              <a:rPr b="1" lang="en-GB" sz="2400">
                <a:latin typeface="Calibri"/>
                <a:ea typeface="Calibri"/>
                <a:cs typeface="Calibri"/>
                <a:sym typeface="Calibri"/>
              </a:rPr>
              <a:t>Definire la posizione di ricerca e la posizione di partenza</a:t>
            </a:r>
            <a:endParaRPr sz="2400">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latin typeface="Calibri"/>
              <a:ea typeface="Calibri"/>
              <a:cs typeface="Calibri"/>
              <a:sym typeface="Calibri"/>
            </a:endParaRPr>
          </a:p>
          <a:p>
            <a:pPr indent="0" lvl="0" marL="0" rtl="0" algn="l">
              <a:lnSpc>
                <a:spcPct val="90000"/>
              </a:lnSpc>
              <a:spcBef>
                <a:spcPts val="1000"/>
              </a:spcBef>
              <a:spcAft>
                <a:spcPts val="0"/>
              </a:spcAft>
              <a:buClr>
                <a:srgbClr val="009AC1"/>
              </a:buClr>
              <a:buSzPts val="3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ph idx="1" type="body"/>
          </p:nvPr>
        </p:nvSpPr>
        <p:spPr>
          <a:xfrm>
            <a:off x="495484" y="1761619"/>
            <a:ext cx="11201031" cy="5817598"/>
          </a:xfrm>
          <a:prstGeom prst="rect">
            <a:avLst/>
          </a:prstGeom>
          <a:noFill/>
          <a:ln>
            <a:noFill/>
          </a:ln>
        </p:spPr>
        <p:txBody>
          <a:bodyPr anchorCtr="0" anchor="t" bIns="45700" lIns="91425" spcFirstLastPara="1" rIns="91425" wrap="square" tIns="45700">
            <a:noAutofit/>
          </a:bodyPr>
          <a:lstStyle/>
          <a:p>
            <a:pPr indent="-228600" lvl="0" marL="228600" rtl="0" algn="just">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    </a:t>
            </a:r>
            <a:r>
              <a:rPr lang="en-GB" sz="1200">
                <a:solidFill>
                  <a:srgbClr val="74659A"/>
                </a:solidFill>
              </a:rPr>
              <a:t> </a:t>
            </a:r>
            <a:r>
              <a:rPr lang="en-GB" sz="1200">
                <a:solidFill>
                  <a:srgbClr val="74659A"/>
                </a:solidFill>
                <a:latin typeface="Calibri"/>
                <a:ea typeface="Calibri"/>
                <a:cs typeface="Calibri"/>
                <a:sym typeface="Calibri"/>
              </a:rPr>
              <a:t>Questa attività aiuta i partecipanti a considerare le sfide e i vantaggi unici posti dal territorio locale al processo di ricerca-azione. I partecipanti cercheranno di individuare i modi per affrontare le sfide e sfruttare i vantaggi in relazione al coinvolgimento degli stakeholder e alla propria posizione di ricerca.</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b="0" lang="en-GB" sz="1200" u="none" strike="noStrike">
                <a:solidFill>
                  <a:srgbClr val="74659A"/>
                </a:solidFill>
                <a:latin typeface="Calibri"/>
                <a:ea typeface="Calibri"/>
                <a:cs typeface="Calibri"/>
                <a:sym typeface="Calibri"/>
              </a:rPr>
              <a:t>        Materiale necessario: </a:t>
            </a:r>
            <a:r>
              <a:rPr lang="en-GB" sz="1200">
                <a:solidFill>
                  <a:srgbClr val="74659A"/>
                </a:solidFill>
                <a:latin typeface="Calibri"/>
                <a:ea typeface="Calibri"/>
                <a:cs typeface="Calibri"/>
                <a:sym typeface="Calibri"/>
              </a:rPr>
              <a:t>Carta per lavagna a fogli mobili, pennarelli, </a:t>
            </a:r>
            <a:r>
              <a:rPr lang="en-GB" sz="1200">
                <a:solidFill>
                  <a:srgbClr val="74659A"/>
                </a:solidFill>
              </a:rPr>
              <a:t>post-it</a:t>
            </a:r>
            <a:r>
              <a:rPr lang="en-GB" sz="1200">
                <a:solidFill>
                  <a:srgbClr val="74659A"/>
                </a:solidFill>
                <a:latin typeface="Calibri"/>
                <a:ea typeface="Calibri"/>
                <a:cs typeface="Calibri"/>
                <a:sym typeface="Calibri"/>
              </a:rPr>
              <a:t>, penne.</a:t>
            </a:r>
            <a:endParaRPr sz="1200"/>
          </a:p>
          <a:p>
            <a:pPr indent="-228600" lvl="0" marL="228600" rtl="0" algn="just">
              <a:lnSpc>
                <a:spcPct val="100000"/>
              </a:lnSpc>
              <a:spcBef>
                <a:spcPts val="0"/>
              </a:spcBef>
              <a:spcAft>
                <a:spcPts val="0"/>
              </a:spcAft>
              <a:buClr>
                <a:srgbClr val="262626"/>
              </a:buClr>
              <a:buSzPts val="1600"/>
              <a:buNone/>
            </a:pPr>
            <a:r>
              <a:t/>
            </a:r>
            <a:endParaRPr sz="1200">
              <a:solidFill>
                <a:srgbClr val="74659A"/>
              </a:solidFill>
              <a:latin typeface="Calibri"/>
              <a:ea typeface="Calibri"/>
              <a:cs typeface="Calibri"/>
              <a:sym typeface="Calibri"/>
            </a:endParaRPr>
          </a:p>
          <a:p>
            <a:pPr indent="-228600" lvl="0" marL="228600" rtl="0" algn="just">
              <a:lnSpc>
                <a:spcPct val="100000"/>
              </a:lnSpc>
              <a:spcBef>
                <a:spcPts val="0"/>
              </a:spcBef>
              <a:spcAft>
                <a:spcPts val="0"/>
              </a:spcAft>
              <a:buClr>
                <a:srgbClr val="74659A"/>
              </a:buClr>
              <a:buSzPts val="1600"/>
              <a:buNone/>
            </a:pPr>
            <a:r>
              <a:rPr lang="en-GB" sz="1200">
                <a:solidFill>
                  <a:srgbClr val="74659A"/>
                </a:solidFill>
                <a:latin typeface="Calibri"/>
                <a:ea typeface="Calibri"/>
                <a:cs typeface="Calibri"/>
                <a:sym typeface="Calibri"/>
              </a:rPr>
              <a:t>     Incoraggia</a:t>
            </a:r>
            <a:r>
              <a:rPr lang="en-GB" sz="1200">
                <a:solidFill>
                  <a:srgbClr val="74659A"/>
                </a:solidFill>
              </a:rPr>
              <a:t>t</a:t>
            </a:r>
            <a:r>
              <a:rPr lang="en-GB" sz="1200">
                <a:solidFill>
                  <a:srgbClr val="74659A"/>
                </a:solidFill>
                <a:latin typeface="Calibri"/>
                <a:ea typeface="Calibri"/>
                <a:cs typeface="Calibri"/>
                <a:sym typeface="Calibri"/>
              </a:rPr>
              <a:t>e i partecipanti a discutere le sfide specifiche che prevedono di incontrare durante il processo di ricerca-azione nella loro area locale. In che modo la posizione socio-economica e culturale della popolazione coinvolta può influire sul processo di ricerca?</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Facilita</a:t>
            </a:r>
            <a:r>
              <a:rPr lang="en-GB" sz="1200">
                <a:solidFill>
                  <a:srgbClr val="74659A"/>
                </a:solidFill>
              </a:rPr>
              <a:t>t</a:t>
            </a:r>
            <a:r>
              <a:rPr lang="en-GB" sz="1200">
                <a:solidFill>
                  <a:srgbClr val="74659A"/>
                </a:solidFill>
                <a:latin typeface="Calibri"/>
                <a:ea typeface="Calibri"/>
                <a:cs typeface="Calibri"/>
                <a:sym typeface="Calibri"/>
              </a:rPr>
              <a:t>e una sessione di brainstorming sulla lavagna a fogli mobili per elencare queste sfide.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Dopo aver identificato le sfide, guidate il gruppo in una discussione sulle potenziali strategie per superarle o mitigarle.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Sposta</a:t>
            </a:r>
            <a:r>
              <a:rPr lang="en-GB" sz="1200">
                <a:solidFill>
                  <a:srgbClr val="74659A"/>
                </a:solidFill>
              </a:rPr>
              <a:t>t</a:t>
            </a:r>
            <a:r>
              <a:rPr lang="en-GB" sz="1200">
                <a:solidFill>
                  <a:srgbClr val="74659A"/>
                </a:solidFill>
                <a:latin typeface="Calibri"/>
                <a:ea typeface="Calibri"/>
                <a:cs typeface="Calibri"/>
                <a:sym typeface="Calibri"/>
              </a:rPr>
              <a:t>e l'attenzione sui vantaggi che il contesto locale può offrire per sostenere il processo di ricerca-azione. Quali tipi di conoscenze e attività </a:t>
            </a:r>
            <a:r>
              <a:rPr lang="en-GB" sz="1200">
                <a:solidFill>
                  <a:srgbClr val="74659A"/>
                </a:solidFill>
              </a:rPr>
              <a:t>pensate</a:t>
            </a:r>
            <a:r>
              <a:rPr lang="en-GB" sz="1200">
                <a:solidFill>
                  <a:srgbClr val="74659A"/>
                </a:solidFill>
                <a:latin typeface="Calibri"/>
                <a:ea typeface="Calibri"/>
                <a:cs typeface="Calibri"/>
                <a:sym typeface="Calibri"/>
              </a:rPr>
              <a:t> di valorizzare attraverso il vostro lavoro? </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Allo stesso modo, cercate di elaborare strategie per sfruttare questi vantaggi in modo efficace.</a:t>
            </a:r>
            <a:endParaRPr sz="1200">
              <a:solidFill>
                <a:srgbClr val="74659A"/>
              </a:solidFill>
              <a:latin typeface="Calibri"/>
              <a:ea typeface="Calibri"/>
              <a:cs typeface="Calibri"/>
              <a:sym typeface="Calibri"/>
            </a:endParaRPr>
          </a:p>
          <a:p>
            <a:pPr indent="-228600" lvl="0" marL="228600" rtl="0" algn="just">
              <a:lnSpc>
                <a:spcPct val="100000"/>
              </a:lnSpc>
              <a:spcBef>
                <a:spcPts val="800"/>
              </a:spcBef>
              <a:spcAft>
                <a:spcPts val="0"/>
              </a:spcAft>
              <a:buClr>
                <a:srgbClr val="74659A"/>
              </a:buClr>
              <a:buSzPts val="1600"/>
              <a:buNone/>
            </a:pPr>
            <a:r>
              <a:rPr lang="en-GB" sz="1200">
                <a:solidFill>
                  <a:srgbClr val="74659A"/>
                </a:solidFill>
                <a:latin typeface="Calibri"/>
                <a:ea typeface="Calibri"/>
                <a:cs typeface="Calibri"/>
                <a:sym typeface="Calibri"/>
              </a:rPr>
              <a:t>       Incoraggiate i partecipanti a rivalutare gli stakeholder identificati in precedenza e a considerare come allineare la loro posizione di ricerca con le sfide e i vantaggi locali.</a:t>
            </a:r>
            <a:endParaRPr sz="1200">
              <a:solidFill>
                <a:srgbClr val="74659A"/>
              </a:solidFill>
              <a:latin typeface="Calibri"/>
              <a:ea typeface="Calibri"/>
              <a:cs typeface="Calibri"/>
              <a:sym typeface="Calibri"/>
            </a:endParaRPr>
          </a:p>
          <a:p>
            <a:pPr indent="-228600" lvl="0" marL="228600" rtl="0" algn="l">
              <a:lnSpc>
                <a:spcPct val="107000"/>
              </a:lnSpc>
              <a:spcBef>
                <a:spcPts val="1800"/>
              </a:spcBef>
              <a:spcAft>
                <a:spcPts val="0"/>
              </a:spcAft>
              <a:buClr>
                <a:srgbClr val="262626"/>
              </a:buClr>
              <a:buSzPts val="1800"/>
              <a:buNone/>
            </a:pPr>
            <a:r>
              <a:t/>
            </a:r>
            <a:endParaRPr sz="1800">
              <a:solidFill>
                <a:srgbClr val="74659A"/>
              </a:solidFill>
              <a:latin typeface="Calibri"/>
              <a:ea typeface="Calibri"/>
              <a:cs typeface="Calibri"/>
              <a:sym typeface="Calibri"/>
            </a:endParaRPr>
          </a:p>
        </p:txBody>
      </p:sp>
      <p:sp>
        <p:nvSpPr>
          <p:cNvPr id="268" name="Google Shape;268;p12"/>
          <p:cNvSpPr txBox="1"/>
          <p:nvPr>
            <p:ph idx="2" type="body"/>
          </p:nvPr>
        </p:nvSpPr>
        <p:spPr>
          <a:xfrm>
            <a:off x="837281" y="727100"/>
            <a:ext cx="10690093" cy="43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3° Attività: </a:t>
            </a:r>
            <a:r>
              <a:rPr b="1" lang="en-GB" sz="2400">
                <a:latin typeface="Calibri"/>
                <a:ea typeface="Calibri"/>
                <a:cs typeface="Calibri"/>
                <a:sym typeface="Calibri"/>
              </a:rPr>
              <a:t>Affrontare le sfide e i </a:t>
            </a:r>
            <a:r>
              <a:rPr lang="en-GB" sz="2400"/>
              <a:t>vantaggi</a:t>
            </a:r>
            <a:r>
              <a:rPr b="1" lang="en-GB" sz="2400">
                <a:latin typeface="Calibri"/>
                <a:ea typeface="Calibri"/>
                <a:cs typeface="Calibri"/>
                <a:sym typeface="Calibri"/>
              </a:rPr>
              <a:t> locali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a20b442b04_1_0"/>
          <p:cNvSpPr txBox="1"/>
          <p:nvPr>
            <p:ph idx="1" type="body"/>
          </p:nvPr>
        </p:nvSpPr>
        <p:spPr>
          <a:xfrm>
            <a:off x="1286723" y="183147"/>
            <a:ext cx="11222700" cy="71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a:t>Consigli e suggerimenti per i professionisti</a:t>
            </a:r>
            <a:endParaRPr/>
          </a:p>
          <a:p>
            <a:pPr indent="0" lvl="0" marL="0" rtl="0" algn="l">
              <a:lnSpc>
                <a:spcPct val="90000"/>
              </a:lnSpc>
              <a:spcBef>
                <a:spcPts val="0"/>
              </a:spcBef>
              <a:spcAft>
                <a:spcPts val="0"/>
              </a:spcAft>
              <a:buClr>
                <a:srgbClr val="74659A"/>
              </a:buClr>
              <a:buSzPts val="3600"/>
              <a:buNone/>
            </a:pPr>
            <a:r>
              <a:t/>
            </a:r>
            <a:endParaRPr/>
          </a:p>
        </p:txBody>
      </p:sp>
      <p:sp>
        <p:nvSpPr>
          <p:cNvPr id="274" name="Google Shape;274;g2a20b442b04_1_0"/>
          <p:cNvSpPr txBox="1"/>
          <p:nvPr>
            <p:ph idx="2" type="body"/>
          </p:nvPr>
        </p:nvSpPr>
        <p:spPr>
          <a:xfrm>
            <a:off x="3594075" y="2412525"/>
            <a:ext cx="7192500" cy="848100"/>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1000"/>
              </a:spcBef>
              <a:spcAft>
                <a:spcPts val="0"/>
              </a:spcAft>
              <a:buClr>
                <a:schemeClr val="lt1"/>
              </a:buClr>
              <a:buSzPts val="1800"/>
              <a:buFont typeface="Arial"/>
              <a:buNone/>
            </a:pPr>
            <a:r>
              <a:rPr b="1" lang="en-GB" sz="1200"/>
              <a:t>Raccomandiamo loro di familiarizzare con uno dei manuali accessibili sulla ricerca-azione. </a:t>
            </a:r>
            <a:endParaRPr b="1" sz="1200"/>
          </a:p>
        </p:txBody>
      </p:sp>
      <p:sp>
        <p:nvSpPr>
          <p:cNvPr id="275" name="Google Shape;275;g2a20b442b04_1_0"/>
          <p:cNvSpPr txBox="1"/>
          <p:nvPr>
            <p:ph idx="3" type="body"/>
          </p:nvPr>
        </p:nvSpPr>
        <p:spPr>
          <a:xfrm>
            <a:off x="1573307" y="1424481"/>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76" name="Google Shape;276;g2a20b442b04_1_0"/>
          <p:cNvSpPr txBox="1"/>
          <p:nvPr>
            <p:ph idx="5" type="body"/>
          </p:nvPr>
        </p:nvSpPr>
        <p:spPr>
          <a:xfrm>
            <a:off x="1557285" y="2398563"/>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77" name="Google Shape;277;g2a20b442b04_1_0"/>
          <p:cNvSpPr txBox="1"/>
          <p:nvPr>
            <p:ph idx="7" type="body"/>
          </p:nvPr>
        </p:nvSpPr>
        <p:spPr>
          <a:xfrm>
            <a:off x="1578015" y="3450979"/>
            <a:ext cx="738300" cy="578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78" name="Google Shape;278;g2a20b442b04_1_0"/>
          <p:cNvSpPr txBox="1"/>
          <p:nvPr/>
        </p:nvSpPr>
        <p:spPr>
          <a:xfrm>
            <a:off x="3354225" y="1320625"/>
            <a:ext cx="736395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È importante che il formatore abbia una certa conoscenza dei principi e del processo della Ricerca-Azione per poter guidare i professionisti - genitori durante gli esercizi. </a:t>
            </a:r>
            <a:endParaRPr b="1" i="0" sz="1200" u="none" cap="none" strike="noStrike">
              <a:solidFill>
                <a:schemeClr val="lt1"/>
              </a:solidFill>
              <a:latin typeface="Arial"/>
              <a:ea typeface="Arial"/>
              <a:cs typeface="Arial"/>
              <a:sym typeface="Arial"/>
            </a:endParaRPr>
          </a:p>
        </p:txBody>
      </p:sp>
      <p:sp>
        <p:nvSpPr>
          <p:cNvPr id="279" name="Google Shape;279;g2a20b442b04_1_0"/>
          <p:cNvSpPr txBox="1"/>
          <p:nvPr/>
        </p:nvSpPr>
        <p:spPr>
          <a:xfrm>
            <a:off x="3354350" y="5503075"/>
            <a:ext cx="7432200" cy="8481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a:t>
            </a:r>
            <a:r>
              <a:rPr b="1" lang="en-GB" sz="1200">
                <a:solidFill>
                  <a:schemeClr val="lt1"/>
                </a:solidFill>
                <a:latin typeface="Calibri"/>
                <a:ea typeface="Calibri"/>
                <a:cs typeface="Calibri"/>
                <a:sym typeface="Calibri"/>
              </a:rPr>
              <a:t>E</a:t>
            </a:r>
            <a:r>
              <a:rPr b="1" i="0" lang="en-GB" sz="1200" u="none" cap="none" strike="noStrike">
                <a:solidFill>
                  <a:schemeClr val="lt1"/>
                </a:solidFill>
                <a:latin typeface="Calibri"/>
                <a:ea typeface="Calibri"/>
                <a:cs typeface="Calibri"/>
                <a:sym typeface="Calibri"/>
              </a:rPr>
              <a:t>videnziare e decostruire collettivamente alcuni dei </a:t>
            </a:r>
            <a:r>
              <a:rPr b="1" lang="en-GB" sz="1200">
                <a:solidFill>
                  <a:schemeClr val="lt1"/>
                </a:solidFill>
                <a:latin typeface="Calibri"/>
                <a:ea typeface="Calibri"/>
                <a:cs typeface="Calibri"/>
                <a:sym typeface="Calibri"/>
              </a:rPr>
              <a:t>“</a:t>
            </a:r>
            <a:r>
              <a:rPr b="1" i="0" lang="en-GB" sz="1200" u="none" cap="none" strike="noStrike">
                <a:solidFill>
                  <a:schemeClr val="lt1"/>
                </a:solidFill>
                <a:latin typeface="Calibri"/>
                <a:ea typeface="Calibri"/>
                <a:cs typeface="Calibri"/>
                <a:sym typeface="Calibri"/>
              </a:rPr>
              <a:t>passi falsi</a:t>
            </a:r>
            <a:r>
              <a:rPr b="1" lang="en-GB" sz="1200">
                <a:solidFill>
                  <a:schemeClr val="lt1"/>
                </a:solidFill>
                <a:latin typeface="Calibri"/>
                <a:ea typeface="Calibri"/>
                <a:cs typeface="Calibri"/>
                <a:sym typeface="Calibri"/>
              </a:rPr>
              <a:t>” </a:t>
            </a:r>
            <a:r>
              <a:rPr b="1" i="0" lang="en-GB" sz="1200" u="none" cap="none" strike="noStrike">
                <a:solidFill>
                  <a:schemeClr val="lt1"/>
                </a:solidFill>
                <a:latin typeface="Calibri"/>
                <a:ea typeface="Calibri"/>
                <a:cs typeface="Calibri"/>
                <a:sym typeface="Calibri"/>
              </a:rPr>
              <a:t>che potrebbero essere compiuti durante il contatto iniziale con i futuri collaboratori. </a:t>
            </a:r>
            <a:endParaRPr b="1" i="0" sz="1200" u="none" cap="none" strike="noStrike">
              <a:solidFill>
                <a:schemeClr val="lt1"/>
              </a:solidFill>
              <a:latin typeface="Calibri"/>
              <a:ea typeface="Calibri"/>
              <a:cs typeface="Calibri"/>
              <a:sym typeface="Calibri"/>
            </a:endParaRPr>
          </a:p>
        </p:txBody>
      </p:sp>
      <p:sp>
        <p:nvSpPr>
          <p:cNvPr id="280" name="Google Shape;280;g2a20b442b04_1_0"/>
          <p:cNvSpPr txBox="1"/>
          <p:nvPr/>
        </p:nvSpPr>
        <p:spPr>
          <a:xfrm>
            <a:off x="3354350" y="4490925"/>
            <a:ext cx="7364100" cy="7137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8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Consentire ai partecipanti di formulare le proprie strategie in merito alla loro posizione prima di elaborare le diverse </a:t>
            </a:r>
            <a:r>
              <a:rPr b="1" lang="en-GB" sz="1200">
                <a:solidFill>
                  <a:schemeClr val="lt1"/>
                </a:solidFill>
                <a:latin typeface="Calibri"/>
                <a:ea typeface="Calibri"/>
                <a:cs typeface="Calibri"/>
                <a:sym typeface="Calibri"/>
              </a:rPr>
              <a:t>strategie</a:t>
            </a:r>
            <a:r>
              <a:rPr b="1" i="0" lang="en-GB" sz="1200" u="none" cap="none" strike="noStrike">
                <a:solidFill>
                  <a:schemeClr val="lt1"/>
                </a:solidFill>
                <a:latin typeface="Calibri"/>
                <a:ea typeface="Calibri"/>
                <a:cs typeface="Calibri"/>
                <a:sym typeface="Calibri"/>
              </a:rPr>
              <a:t> da prendere in considerazione quando ci si impegna con le comunità.</a:t>
            </a:r>
            <a:endParaRPr b="1" i="0" sz="1200" u="none" cap="none" strike="noStrike">
              <a:solidFill>
                <a:schemeClr val="lt1"/>
              </a:solidFill>
              <a:latin typeface="Times New Roman"/>
              <a:ea typeface="Times New Roman"/>
              <a:cs typeface="Times New Roman"/>
              <a:sym typeface="Times New Roman"/>
            </a:endParaRPr>
          </a:p>
        </p:txBody>
      </p:sp>
      <p:sp>
        <p:nvSpPr>
          <p:cNvPr id="281" name="Google Shape;281;g2a20b442b04_1_0"/>
          <p:cNvSpPr txBox="1"/>
          <p:nvPr/>
        </p:nvSpPr>
        <p:spPr>
          <a:xfrm>
            <a:off x="1562618" y="4479342"/>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82" name="Google Shape;282;g2a20b442b04_1_0"/>
          <p:cNvSpPr txBox="1"/>
          <p:nvPr/>
        </p:nvSpPr>
        <p:spPr>
          <a:xfrm>
            <a:off x="1575713" y="5531390"/>
            <a:ext cx="738300" cy="578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83" name="Google Shape;283;g2a20b442b04_1_0"/>
          <p:cNvSpPr txBox="1"/>
          <p:nvPr/>
        </p:nvSpPr>
        <p:spPr>
          <a:xfrm>
            <a:off x="3354350" y="3346075"/>
            <a:ext cx="7432200" cy="9039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7000"/>
              </a:lnSpc>
              <a:spcBef>
                <a:spcPts val="1000"/>
              </a:spcBef>
              <a:spcAft>
                <a:spcPts val="0"/>
              </a:spcAft>
              <a:buClr>
                <a:schemeClr val="lt1"/>
              </a:buClr>
              <a:buSzPts val="1800"/>
              <a:buFont typeface="Arial"/>
              <a:buNone/>
            </a:pPr>
            <a:r>
              <a:rPr b="1" i="0" lang="en-GB" sz="1200" u="none" cap="none" strike="noStrike">
                <a:solidFill>
                  <a:schemeClr val="lt1"/>
                </a:solidFill>
                <a:latin typeface="Calibri"/>
                <a:ea typeface="Calibri"/>
                <a:cs typeface="Calibri"/>
                <a:sym typeface="Calibri"/>
              </a:rPr>
              <a:t>      Il libro </a:t>
            </a:r>
            <a:r>
              <a:rPr b="1" i="1" lang="en-GB" sz="1200" u="none" cap="none" strike="noStrike">
                <a:solidFill>
                  <a:schemeClr val="lt1"/>
                </a:solidFill>
                <a:latin typeface="Calibri"/>
                <a:ea typeface="Calibri"/>
                <a:cs typeface="Calibri"/>
                <a:sym typeface="Calibri"/>
              </a:rPr>
              <a:t>Action Research Third </a:t>
            </a:r>
            <a:r>
              <a:rPr b="1" i="0" lang="en-GB" sz="1200" u="none" cap="none" strike="noStrike">
                <a:solidFill>
                  <a:schemeClr val="lt1"/>
                </a:solidFill>
                <a:latin typeface="Calibri"/>
                <a:ea typeface="Calibri"/>
                <a:cs typeface="Calibri"/>
                <a:sym typeface="Calibri"/>
              </a:rPr>
              <a:t>Edition di Ernest Stringer è stato scritto pensando a un pubblico non specialistico, il che significa che è accessibile anche a chi non ha alcuna esperienza precedente di lavoro su o con i metodi di ricerca partecipativa. </a:t>
            </a:r>
            <a:endParaRPr b="1" i="0" sz="12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idx="1" type="body"/>
          </p:nvPr>
        </p:nvSpPr>
        <p:spPr>
          <a:xfrm>
            <a:off x="398100" y="3514381"/>
            <a:ext cx="5611800" cy="2228519"/>
          </a:xfrm>
          <a:prstGeom prst="rect">
            <a:avLst/>
          </a:prstGeom>
          <a:noFill/>
          <a:ln>
            <a:noFill/>
          </a:ln>
        </p:spPr>
        <p:txBody>
          <a:bodyPr anchorCtr="0" anchor="ctr" bIns="45700" lIns="91425" spcFirstLastPara="1" rIns="91425" wrap="square" tIns="45700">
            <a:normAutofit/>
          </a:bodyPr>
          <a:lstStyle/>
          <a:p>
            <a:pPr indent="0" lvl="0" marL="0" rtl="0" algn="just">
              <a:lnSpc>
                <a:spcPct val="100000"/>
              </a:lnSpc>
              <a:spcBef>
                <a:spcPts val="0"/>
              </a:spcBef>
              <a:spcAft>
                <a:spcPts val="0"/>
              </a:spcAft>
              <a:buClr>
                <a:schemeClr val="lt1"/>
              </a:buClr>
              <a:buSzPts val="1200"/>
              <a:buFont typeface="Arial"/>
              <a:buNone/>
            </a:pPr>
            <a:r>
              <a:rPr lang="en-GB" sz="1200"/>
              <a:t>Grazie per aver letto questo modulo e speriamo che vi sia piaciuto e che abbiate appreso informazioni utili. Questo modulo fa parte del corso di formazione Surviving Digital; gli altri moduli sono disponibili sul nostro sito web. Tenetevi aggiornati sul progetto seguendoci sui nostri canali social!</a:t>
            </a:r>
            <a:endParaRPr/>
          </a:p>
          <a:p>
            <a:pPr indent="0" lvl="0" marL="0" rtl="0" algn="just">
              <a:lnSpc>
                <a:spcPct val="100000"/>
              </a:lnSpc>
              <a:spcBef>
                <a:spcPts val="0"/>
              </a:spcBef>
              <a:spcAft>
                <a:spcPts val="0"/>
              </a:spcAft>
              <a:buClr>
                <a:schemeClr val="lt1"/>
              </a:buClr>
              <a:buSzPts val="2800"/>
              <a:buNone/>
            </a:pPr>
            <a:r>
              <a:t/>
            </a:r>
            <a:endParaRPr sz="1200"/>
          </a:p>
        </p:txBody>
      </p:sp>
      <p:sp>
        <p:nvSpPr>
          <p:cNvPr id="290" name="Google Shape;290;p14"/>
          <p:cNvSpPr txBox="1"/>
          <p:nvPr>
            <p:ph idx="2" type="body"/>
          </p:nvPr>
        </p:nvSpPr>
        <p:spPr>
          <a:xfrm>
            <a:off x="605556" y="2943922"/>
            <a:ext cx="3542698" cy="10547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Fine del modulo</a:t>
            </a:r>
            <a:endParaRPr sz="2400"/>
          </a:p>
        </p:txBody>
      </p:sp>
      <p:sp>
        <p:nvSpPr>
          <p:cNvPr id="291" name="Google Shape;291;p14"/>
          <p:cNvSpPr txBox="1"/>
          <p:nvPr>
            <p:ph idx="3" type="body"/>
          </p:nvPr>
        </p:nvSpPr>
        <p:spPr>
          <a:xfrm>
            <a:off x="6934623" y="5436563"/>
            <a:ext cx="4771005" cy="731140"/>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lt1"/>
              </a:buClr>
              <a:buSzPts val="2800"/>
              <a:buNone/>
            </a:pPr>
            <a:r>
              <a:rPr b="1" lang="en-GB" sz="2400"/>
              <a:t>www.survivingdigital.eu</a:t>
            </a:r>
            <a:endParaRPr b="1" sz="2400"/>
          </a:p>
        </p:txBody>
      </p:sp>
      <p:grpSp>
        <p:nvGrpSpPr>
          <p:cNvPr id="292" name="Google Shape;292;p14"/>
          <p:cNvGrpSpPr/>
          <p:nvPr/>
        </p:nvGrpSpPr>
        <p:grpSpPr>
          <a:xfrm>
            <a:off x="9158989" y="4806176"/>
            <a:ext cx="2584687" cy="436052"/>
            <a:chOff x="10016456" y="2625849"/>
            <a:chExt cx="1664680" cy="280842"/>
          </a:xfrm>
        </p:grpSpPr>
        <p:grpSp>
          <p:nvGrpSpPr>
            <p:cNvPr id="293" name="Google Shape;293;p14"/>
            <p:cNvGrpSpPr/>
            <p:nvPr/>
          </p:nvGrpSpPr>
          <p:grpSpPr>
            <a:xfrm>
              <a:off x="11054594" y="2625849"/>
              <a:ext cx="280634" cy="280634"/>
              <a:chOff x="1950027" y="2499889"/>
              <a:chExt cx="850463" cy="850463"/>
            </a:xfrm>
          </p:grpSpPr>
          <p:sp>
            <p:nvSpPr>
              <p:cNvPr id="294" name="Google Shape;294;p14"/>
              <p:cNvSpPr/>
              <p:nvPr/>
            </p:nvSpPr>
            <p:spPr>
              <a:xfrm>
                <a:off x="1950027"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5" name="Google Shape;295;p14"/>
              <p:cNvGrpSpPr/>
              <p:nvPr/>
            </p:nvGrpSpPr>
            <p:grpSpPr>
              <a:xfrm>
                <a:off x="2107521" y="2657382"/>
                <a:ext cx="535476" cy="535477"/>
                <a:chOff x="2107521" y="2657382"/>
                <a:chExt cx="535476" cy="535477"/>
              </a:xfrm>
            </p:grpSpPr>
            <p:sp>
              <p:nvSpPr>
                <p:cNvPr id="296" name="Google Shape;296;p14"/>
                <p:cNvSpPr/>
                <p:nvPr/>
              </p:nvSpPr>
              <p:spPr>
                <a:xfrm>
                  <a:off x="2107521" y="2657382"/>
                  <a:ext cx="535476" cy="535477"/>
                </a:xfrm>
                <a:custGeom>
                  <a:rect b="b" l="l" r="r" t="t"/>
                  <a:pathLst>
                    <a:path extrusionOk="0" h="535477" w="535476">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14"/>
                <p:cNvSpPr/>
                <p:nvPr/>
              </p:nvSpPr>
              <p:spPr>
                <a:xfrm>
                  <a:off x="2237925" y="2787786"/>
                  <a:ext cx="274668" cy="274668"/>
                </a:xfrm>
                <a:custGeom>
                  <a:rect b="b" l="l" r="r" t="t"/>
                  <a:pathLst>
                    <a:path extrusionOk="0" h="274668" w="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8" name="Google Shape;298;p14"/>
                <p:cNvSpPr/>
                <p:nvPr/>
              </p:nvSpPr>
              <p:spPr>
                <a:xfrm>
                  <a:off x="2486134" y="2749988"/>
                  <a:ext cx="64257" cy="64257"/>
                </a:xfrm>
                <a:custGeom>
                  <a:rect b="b" l="l" r="r" t="t"/>
                  <a:pathLst>
                    <a:path extrusionOk="0" h="64257" w="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grpSp>
          <p:nvGrpSpPr>
            <p:cNvPr id="299" name="Google Shape;299;p14"/>
            <p:cNvGrpSpPr/>
            <p:nvPr/>
          </p:nvGrpSpPr>
          <p:grpSpPr>
            <a:xfrm>
              <a:off x="10362363" y="2625849"/>
              <a:ext cx="280634" cy="280634"/>
              <a:chOff x="-147782" y="2499889"/>
              <a:chExt cx="850463" cy="850463"/>
            </a:xfrm>
          </p:grpSpPr>
          <p:sp>
            <p:nvSpPr>
              <p:cNvPr id="300" name="Google Shape;300;p14"/>
              <p:cNvSpPr/>
              <p:nvPr/>
            </p:nvSpPr>
            <p:spPr>
              <a:xfrm>
                <a:off x="-147782" y="2499889"/>
                <a:ext cx="850463" cy="850463"/>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1" name="Google Shape;301;p14"/>
              <p:cNvSpPr/>
              <p:nvPr/>
            </p:nvSpPr>
            <p:spPr>
              <a:xfrm>
                <a:off x="18530" y="2722899"/>
                <a:ext cx="549966" cy="447280"/>
              </a:xfrm>
              <a:custGeom>
                <a:rect b="b" l="l" r="r" t="t"/>
                <a:pathLst>
                  <a:path extrusionOk="0" h="447280" w="549966">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14"/>
            <p:cNvGrpSpPr/>
            <p:nvPr/>
          </p:nvGrpSpPr>
          <p:grpSpPr>
            <a:xfrm>
              <a:off x="11400502" y="2625849"/>
              <a:ext cx="280634" cy="280634"/>
              <a:chOff x="2998302" y="2499889"/>
              <a:chExt cx="850463" cy="850463"/>
            </a:xfrm>
          </p:grpSpPr>
          <p:sp>
            <p:nvSpPr>
              <p:cNvPr id="303" name="Google Shape;303;p14"/>
              <p:cNvSpPr/>
              <p:nvPr/>
            </p:nvSpPr>
            <p:spPr>
              <a:xfrm>
                <a:off x="2998302" y="2499889"/>
                <a:ext cx="850463" cy="850463"/>
              </a:xfrm>
              <a:custGeom>
                <a:rect b="b" l="l" r="r" t="t"/>
                <a:pathLst>
                  <a:path extrusionOk="0" h="850463" w="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p14"/>
              <p:cNvSpPr/>
              <p:nvPr/>
            </p:nvSpPr>
            <p:spPr>
              <a:xfrm>
                <a:off x="3139416" y="2726679"/>
                <a:ext cx="568235" cy="398142"/>
              </a:xfrm>
              <a:custGeom>
                <a:rect b="b" l="l" r="r" t="t"/>
                <a:pathLst>
                  <a:path extrusionOk="0" h="398142" w="568235">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05" name="Google Shape;305;p14"/>
            <p:cNvGrpSpPr/>
            <p:nvPr/>
          </p:nvGrpSpPr>
          <p:grpSpPr>
            <a:xfrm>
              <a:off x="10016456" y="2625849"/>
              <a:ext cx="280634" cy="280842"/>
              <a:chOff x="-1196056" y="2499889"/>
              <a:chExt cx="850463" cy="851092"/>
            </a:xfrm>
          </p:grpSpPr>
          <p:sp>
            <p:nvSpPr>
              <p:cNvPr id="306" name="Google Shape;306;p14"/>
              <p:cNvSpPr/>
              <p:nvPr/>
            </p:nvSpPr>
            <p:spPr>
              <a:xfrm>
                <a:off x="-1196056" y="2499889"/>
                <a:ext cx="850463" cy="845423"/>
              </a:xfrm>
              <a:custGeom>
                <a:rect b="b" l="l" r="r" t="t"/>
                <a:pathLst>
                  <a:path extrusionOk="0" h="845423" w="85046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7" name="Google Shape;307;p14"/>
              <p:cNvSpPr/>
              <p:nvPr/>
            </p:nvSpPr>
            <p:spPr>
              <a:xfrm>
                <a:off x="-945327" y="2666201"/>
                <a:ext cx="363494" cy="684780"/>
              </a:xfrm>
              <a:custGeom>
                <a:rect b="b" l="l" r="r" t="t"/>
                <a:pathLst>
                  <a:path extrusionOk="0" h="684780" w="363494">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14"/>
            <p:cNvSpPr/>
            <p:nvPr/>
          </p:nvSpPr>
          <p:spPr>
            <a:xfrm>
              <a:off x="10708479" y="2625849"/>
              <a:ext cx="280634" cy="280634"/>
            </a:xfrm>
            <a:custGeom>
              <a:rect b="b" l="l" r="r" t="t"/>
              <a:pathLst>
                <a:path extrusionOk="0" h="850463" w="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6E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World with solid fill" id="309" name="Google Shape;309;p14"/>
            <p:cNvPicPr preferRelativeResize="0"/>
            <p:nvPr/>
          </p:nvPicPr>
          <p:blipFill rotWithShape="1">
            <a:blip r:embed="rId3">
              <a:alphaModFix/>
            </a:blip>
            <a:srcRect b="0" l="0" r="0" t="0"/>
            <a:stretch/>
          </p:blipFill>
          <p:spPr>
            <a:xfrm>
              <a:off x="10724866" y="2641702"/>
              <a:ext cx="246077" cy="246077"/>
            </a:xfrm>
            <a:prstGeom prst="rect">
              <a:avLst/>
            </a:prstGeom>
            <a:noFill/>
            <a:ln>
              <a:noFill/>
            </a:ln>
          </p:spPr>
        </p:pic>
      </p:grpSp>
      <p:pic>
        <p:nvPicPr>
          <p:cNvPr id="310" name="Google Shape;310;p14"/>
          <p:cNvPicPr preferRelativeResize="0"/>
          <p:nvPr/>
        </p:nvPicPr>
        <p:blipFill rotWithShape="1">
          <a:blip r:embed="rId4">
            <a:alphaModFix/>
          </a:blip>
          <a:srcRect b="0" l="0" r="0" t="0"/>
          <a:stretch/>
        </p:blipFill>
        <p:spPr>
          <a:xfrm>
            <a:off x="6153308" y="-7091"/>
            <a:ext cx="6011362" cy="400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
          <p:cNvSpPr txBox="1"/>
          <p:nvPr>
            <p:ph idx="1" type="body"/>
          </p:nvPr>
        </p:nvSpPr>
        <p:spPr>
          <a:xfrm>
            <a:off x="4912291" y="800589"/>
            <a:ext cx="6562800" cy="3393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2400"/>
              <a:buNone/>
            </a:pPr>
            <a:r>
              <a:rPr lang="en-GB" sz="1200" u="sng">
                <a:hlinkClick action="ppaction://hlinksldjump" r:id="rId3"/>
              </a:rPr>
              <a:t>Introduzione</a:t>
            </a:r>
            <a:endParaRPr sz="1200" u="sng"/>
          </a:p>
        </p:txBody>
      </p:sp>
      <p:sp>
        <p:nvSpPr>
          <p:cNvPr id="188" name="Google Shape;188;p2"/>
          <p:cNvSpPr txBox="1"/>
          <p:nvPr>
            <p:ph idx="5" type="body"/>
          </p:nvPr>
        </p:nvSpPr>
        <p:spPr>
          <a:xfrm>
            <a:off x="4912291" y="1273344"/>
            <a:ext cx="6562677" cy="443001"/>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4"/>
              </a:rPr>
              <a:t>Obiettivi</a:t>
            </a:r>
            <a:endParaRPr sz="1200" u="sng"/>
          </a:p>
        </p:txBody>
      </p:sp>
      <p:sp>
        <p:nvSpPr>
          <p:cNvPr id="189" name="Google Shape;189;p2"/>
          <p:cNvSpPr txBox="1"/>
          <p:nvPr>
            <p:ph idx="8" type="body"/>
          </p:nvPr>
        </p:nvSpPr>
        <p:spPr>
          <a:xfrm>
            <a:off x="5017158" y="2873543"/>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lang="en-GB" sz="1200" u="sng">
                <a:hlinkClick action="ppaction://hlinksldjump" r:id="rId5"/>
              </a:rPr>
              <a:t>Conoscenze teoriche</a:t>
            </a:r>
            <a:endParaRPr sz="1200" u="sng"/>
          </a:p>
        </p:txBody>
      </p:sp>
      <p:sp>
        <p:nvSpPr>
          <p:cNvPr id="190" name="Google Shape;190;p2"/>
          <p:cNvSpPr txBox="1"/>
          <p:nvPr/>
        </p:nvSpPr>
        <p:spPr>
          <a:xfrm>
            <a:off x="5203370" y="5257801"/>
            <a:ext cx="6376465" cy="538752"/>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6">
                  <a:extLst>
                    <a:ext uri="{A12FA001-AC4F-418D-AE19-62706E023703}">
                      <ahyp:hlinkClr val="tx"/>
                    </a:ext>
                  </a:extLst>
                </a:hlinkClick>
              </a:rPr>
              <a:t> Suggerimenti e consigli</a:t>
            </a:r>
            <a:endParaRPr b="1" i="0" sz="1200" u="sng" cap="none" strike="noStrike">
              <a:solidFill>
                <a:srgbClr val="009AC1"/>
              </a:solidFill>
              <a:latin typeface="Calibri"/>
              <a:ea typeface="Calibri"/>
              <a:cs typeface="Calibri"/>
              <a:sym typeface="Calibri"/>
            </a:endParaRPr>
          </a:p>
        </p:txBody>
      </p:sp>
      <p:sp>
        <p:nvSpPr>
          <p:cNvPr id="191" name="Google Shape;191;p2">
            <a:hlinkClick action="ppaction://hlinksldjump" r:id="rId7"/>
          </p:cNvPr>
          <p:cNvSpPr txBox="1"/>
          <p:nvPr/>
        </p:nvSpPr>
        <p:spPr>
          <a:xfrm>
            <a:off x="3178629" y="4805002"/>
            <a:ext cx="8401206" cy="45279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hlinkClick action="ppaction://hlinksldjump" r:id="rId8">
                  <a:extLst>
                    <a:ext uri="{A12FA001-AC4F-418D-AE19-62706E023703}">
                      <ahyp:hlinkClr val="tx"/>
                    </a:ext>
                  </a:extLst>
                </a:hlinkClick>
              </a:rPr>
              <a:t>Casi studio e attività</a:t>
            </a:r>
            <a:endParaRPr b="1" i="0" sz="1200" u="sng" cap="none" strike="noStrike">
              <a:solidFill>
                <a:srgbClr val="009AC1"/>
              </a:solidFill>
              <a:latin typeface="Calibri"/>
              <a:ea typeface="Calibri"/>
              <a:cs typeface="Calibri"/>
              <a:sym typeface="Calibri"/>
            </a:endParaRPr>
          </a:p>
        </p:txBody>
      </p:sp>
      <p:sp>
        <p:nvSpPr>
          <p:cNvPr id="192" name="Google Shape;192;p2"/>
          <p:cNvSpPr txBox="1"/>
          <p:nvPr/>
        </p:nvSpPr>
        <p:spPr>
          <a:xfrm>
            <a:off x="4927791" y="1855765"/>
            <a:ext cx="6562677" cy="33941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lang="en-GB" sz="1200" u="sng">
                <a:solidFill>
                  <a:srgbClr val="009AC1"/>
                </a:solidFill>
                <a:latin typeface="Calibri"/>
                <a:ea typeface="Calibri"/>
                <a:cs typeface="Calibri"/>
                <a:sym typeface="Calibri"/>
                <a:hlinkClick action="ppaction://hlinksldjump" r:id="rId9">
                  <a:extLst>
                    <a:ext uri="{A12FA001-AC4F-418D-AE19-62706E023703}">
                      <ahyp:hlinkClr val="tx"/>
                    </a:ext>
                  </a:extLst>
                </a:hlinkClick>
              </a:rPr>
              <a:t>Competenze affrontate e risultati di apprendimento</a:t>
            </a:r>
            <a:endParaRPr b="1" sz="1200" u="sng">
              <a:solidFill>
                <a:srgbClr val="009AC1"/>
              </a:solidFill>
              <a:latin typeface="Calibri"/>
              <a:ea typeface="Calibri"/>
              <a:cs typeface="Calibri"/>
              <a:sym typeface="Calibri"/>
            </a:endParaRPr>
          </a:p>
        </p:txBody>
      </p:sp>
      <p:pic>
        <p:nvPicPr>
          <p:cNvPr id="193" name="Google Shape;193;p2"/>
          <p:cNvPicPr preferRelativeResize="0"/>
          <p:nvPr>
            <p:ph idx="4" type="pic"/>
          </p:nvPr>
        </p:nvPicPr>
        <p:blipFill rotWithShape="1">
          <a:blip r:embed="rId10">
            <a:alphaModFix/>
          </a:blip>
          <a:srcRect b="0" l="12551" r="12547" t="0"/>
          <a:stretch/>
        </p:blipFill>
        <p:spPr>
          <a:xfrm>
            <a:off x="0" y="0"/>
            <a:ext cx="3669321" cy="6858000"/>
          </a:xfrm>
          <a:prstGeom prst="rect">
            <a:avLst/>
          </a:prstGeom>
          <a:solidFill>
            <a:srgbClr val="D8D8D8"/>
          </a:solidFill>
          <a:ln>
            <a:noFill/>
          </a:ln>
        </p:spPr>
      </p:pic>
      <p:sp>
        <p:nvSpPr>
          <p:cNvPr id="194" name="Google Shape;194;p2"/>
          <p:cNvSpPr txBox="1"/>
          <p:nvPr/>
        </p:nvSpPr>
        <p:spPr>
          <a:xfrm>
            <a:off x="5017158" y="3384183"/>
            <a:ext cx="6562677" cy="455089"/>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AC1"/>
              </a:buClr>
              <a:buSzPts val="2400"/>
              <a:buFont typeface="Arial"/>
              <a:buNone/>
            </a:pPr>
            <a:r>
              <a:rPr b="1" i="0" lang="en-GB" sz="1200" u="sng" cap="none" strike="noStrike">
                <a:solidFill>
                  <a:srgbClr val="009AC1"/>
                </a:solidFill>
                <a:latin typeface="Calibri"/>
                <a:ea typeface="Calibri"/>
                <a:cs typeface="Calibri"/>
                <a:sym typeface="Calibri"/>
              </a:rPr>
              <a:t>Tecniche</a:t>
            </a:r>
            <a:endParaRPr b="1" i="0" sz="1200" u="sng" cap="none" strike="noStrike">
              <a:solidFill>
                <a:srgbClr val="009AC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
          <p:cNvSpPr txBox="1"/>
          <p:nvPr>
            <p:ph idx="1" type="body"/>
          </p:nvPr>
        </p:nvSpPr>
        <p:spPr>
          <a:xfrm>
            <a:off x="211675" y="1419550"/>
            <a:ext cx="5545200" cy="5632500"/>
          </a:xfrm>
          <a:prstGeom prst="rect">
            <a:avLst/>
          </a:prstGeom>
          <a:noFill/>
          <a:ln>
            <a:noFill/>
          </a:ln>
        </p:spPr>
        <p:txBody>
          <a:bodyPr anchorCtr="0" anchor="t" bIns="45700" lIns="91425" spcFirstLastPara="1" rIns="91425" wrap="square" tIns="45700">
            <a:normAutofit/>
          </a:bodyPr>
          <a:lstStyle/>
          <a:p>
            <a:pPr indent="-228600" lvl="0" marL="228600" rtl="0" algn="just">
              <a:lnSpc>
                <a:spcPct val="100000"/>
              </a:lnSpc>
              <a:spcBef>
                <a:spcPts val="0"/>
              </a:spcBef>
              <a:spcAft>
                <a:spcPts val="0"/>
              </a:spcAft>
              <a:buClr>
                <a:schemeClr val="lt1"/>
              </a:buClr>
              <a:buSzPts val="1300"/>
              <a:buNone/>
            </a:pPr>
            <a:r>
              <a:rPr lang="en-GB" sz="1200"/>
              <a:t>   Negli ultimi anni è cresciuta l'attenzione sugli effetti negativi che un'eccessiva esposizione agli schermi può avere sullo sviluppo dei bambini. Studi scientifici hanno evidenziato correlazioni tra il tempo trascorso sullo schermo e l'attenzione, la qualità del sonno, l'obesità e la disregolazione emotiva dei più piccoli, mentre molti Paesi europei e organizzazioni sanitarie hanno emanato raccomandazioni ufficiali su quanto tempo trascorrere sullo schermo e su migliori pratiche digitali. </a:t>
            </a:r>
            <a:endParaRPr sz="1200"/>
          </a:p>
          <a:p>
            <a:pPr indent="-228600" lvl="0" marL="228600" rtl="0" algn="just">
              <a:lnSpc>
                <a:spcPct val="100000"/>
              </a:lnSpc>
              <a:spcBef>
                <a:spcPts val="1800"/>
              </a:spcBef>
              <a:spcAft>
                <a:spcPts val="0"/>
              </a:spcAft>
              <a:buClr>
                <a:schemeClr val="lt1"/>
              </a:buClr>
              <a:buSzPts val="1300"/>
              <a:buNone/>
            </a:pPr>
            <a:r>
              <a:rPr lang="en-GB" sz="1200"/>
              <a:t>       Pur conoscendo meglio gli effetti della sovraesposizione, siamo ancora lontani dal trovare un modo efficace per combattere questo problema. La prova? Il numero di ore che i bambini trascorrono davanti agli schermi è in aumento. Il problema? Oggi, le autorità locali e le agenzie sanitarie spesso comunicano consigli generici sul tempo di visione consigliato e sulle modalità di utilizzo degli schermi, senza considerare la situazione dei genitori in questione. Per gli schermi come per altri problemi sociali, "le politiche e i programmi centralizzati generati da "esperti", come scrive E. Stringer, "hanno un successo limitato nel risolvere [...] i problemi" (2007). </a:t>
            </a:r>
            <a:endParaRPr sz="1200"/>
          </a:p>
          <a:p>
            <a:pPr indent="-228600" lvl="0" marL="228600" rtl="0" algn="just">
              <a:lnSpc>
                <a:spcPct val="100000"/>
              </a:lnSpc>
              <a:spcBef>
                <a:spcPts val="1800"/>
              </a:spcBef>
              <a:spcAft>
                <a:spcPts val="0"/>
              </a:spcAft>
              <a:buClr>
                <a:schemeClr val="lt1"/>
              </a:buClr>
              <a:buSzPts val="1300"/>
              <a:buNone/>
            </a:pPr>
            <a:r>
              <a:rPr lang="en-GB" sz="1200"/>
              <a:t>       In questo modulo si analizza come avviare un processo di elaborazione di strategie contro la sovraesposizione adattate a </a:t>
            </a:r>
            <a:r>
              <a:rPr i="1" lang="en-GB" sz="1200"/>
              <a:t>un particolare contesto locale</a:t>
            </a:r>
            <a:r>
              <a:rPr lang="en-GB" sz="1200"/>
              <a:t>. Partendo dai principi della ricerca-azione, si forniranno ai professionisti gli strumenti per avviare un lavoro con i genitori, i ricercatori e altri professionisti, e per posizionarsi in modo sensato al fine di garantire un'azione collaborativa fruttuosa e sostenibile. </a:t>
            </a:r>
            <a:endParaRPr sz="1200"/>
          </a:p>
          <a:p>
            <a:pPr indent="-228600" lvl="0" marL="228600" rtl="0" algn="l">
              <a:lnSpc>
                <a:spcPct val="107000"/>
              </a:lnSpc>
              <a:spcBef>
                <a:spcPts val="1800"/>
              </a:spcBef>
              <a:spcAft>
                <a:spcPts val="0"/>
              </a:spcAft>
              <a:buClr>
                <a:schemeClr val="lt1"/>
              </a:buClr>
              <a:buSzPts val="1800"/>
              <a:buNone/>
            </a:pPr>
            <a:r>
              <a:t/>
            </a:r>
            <a:endParaRPr sz="1800">
              <a:latin typeface="Calibri"/>
              <a:ea typeface="Calibri"/>
              <a:cs typeface="Calibri"/>
              <a:sym typeface="Calibri"/>
            </a:endParaRPr>
          </a:p>
          <a:p>
            <a:pPr indent="-228600" lvl="0" marL="228600" rtl="0" algn="l">
              <a:lnSpc>
                <a:spcPct val="90000"/>
              </a:lnSpc>
              <a:spcBef>
                <a:spcPts val="1800"/>
              </a:spcBef>
              <a:spcAft>
                <a:spcPts val="0"/>
              </a:spcAft>
              <a:buClr>
                <a:schemeClr val="lt1"/>
              </a:buClr>
              <a:buSzPts val="1400"/>
              <a:buNone/>
            </a:pPr>
            <a:r>
              <a:t/>
            </a:r>
            <a:endParaRPr sz="1400"/>
          </a:p>
        </p:txBody>
      </p:sp>
      <p:sp>
        <p:nvSpPr>
          <p:cNvPr id="200" name="Google Shape;200;p3"/>
          <p:cNvSpPr txBox="1"/>
          <p:nvPr>
            <p:ph idx="3" type="body"/>
          </p:nvPr>
        </p:nvSpPr>
        <p:spPr>
          <a:xfrm>
            <a:off x="451692" y="440674"/>
            <a:ext cx="4688887" cy="84979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Introduzione</a:t>
            </a:r>
            <a:endParaRPr sz="2400"/>
          </a:p>
        </p:txBody>
      </p:sp>
      <p:pic>
        <p:nvPicPr>
          <p:cNvPr id="201" name="Google Shape;201;p3"/>
          <p:cNvPicPr preferRelativeResize="0"/>
          <p:nvPr/>
        </p:nvPicPr>
        <p:blipFill rotWithShape="1">
          <a:blip r:embed="rId3">
            <a:alphaModFix/>
          </a:blip>
          <a:srcRect b="0" l="17299" r="25436" t="0"/>
          <a:stretch/>
        </p:blipFill>
        <p:spPr>
          <a:xfrm>
            <a:off x="6301796" y="0"/>
            <a:ext cx="5890204"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4"/>
          <p:cNvPicPr preferRelativeResize="0"/>
          <p:nvPr/>
        </p:nvPicPr>
        <p:blipFill rotWithShape="1">
          <a:blip r:embed="rId3">
            <a:alphaModFix/>
          </a:blip>
          <a:srcRect b="0" l="18791" r="18791" t="0"/>
          <a:stretch/>
        </p:blipFill>
        <p:spPr>
          <a:xfrm>
            <a:off x="5888002" y="439730"/>
            <a:ext cx="5660531" cy="6045736"/>
          </a:xfrm>
          <a:prstGeom prst="rect">
            <a:avLst/>
          </a:prstGeom>
          <a:solidFill>
            <a:srgbClr val="FFFFFF"/>
          </a:solidFill>
          <a:ln>
            <a:noFill/>
          </a:ln>
        </p:spPr>
      </p:pic>
      <p:sp>
        <p:nvSpPr>
          <p:cNvPr id="207" name="Google Shape;207;p4"/>
          <p:cNvSpPr txBox="1"/>
          <p:nvPr>
            <p:ph idx="1" type="body"/>
          </p:nvPr>
        </p:nvSpPr>
        <p:spPr>
          <a:xfrm>
            <a:off x="0" y="1465244"/>
            <a:ext cx="5537399" cy="4795132"/>
          </a:xfrm>
          <a:prstGeom prst="rect">
            <a:avLst/>
          </a:prstGeom>
          <a:noFill/>
          <a:ln>
            <a:noFill/>
          </a:ln>
        </p:spPr>
        <p:txBody>
          <a:bodyPr anchorCtr="0" anchor="t" bIns="45700" lIns="91425" spcFirstLastPara="1" rIns="91425" wrap="square" tIns="45700">
            <a:normAutofit/>
          </a:bodyPr>
          <a:lstStyle/>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Il modulo illustra ai professionisti le fasi principali per avviare un progetto di ricerca contributivo sulla sovraesposizione agli schermi dei bambini.  </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Introdurrà i partecipanti alla teoria che sta alla base della ricerca d'azione e delineerà le principali differenze tra la ricerca d'azione tradizionale e la forma di ricerca d'azione che chiamiamo </a:t>
            </a:r>
            <a:r>
              <a:rPr i="1" lang="en-GB" sz="1200">
                <a:latin typeface="Calibri"/>
                <a:ea typeface="Calibri"/>
                <a:cs typeface="Calibri"/>
                <a:sym typeface="Calibri"/>
              </a:rPr>
              <a:t>ricerca contributiva</a:t>
            </a:r>
            <a:r>
              <a:rPr lang="en-GB" sz="1200">
                <a:latin typeface="Calibri"/>
                <a:ea typeface="Calibri"/>
                <a:cs typeface="Calibri"/>
                <a:sym typeface="Calibri"/>
              </a:rPr>
              <a:t>. </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La teoria sarà supportata da un caso studio che dimostrerà come tale ricerca possa essere condotta nella pratica.</a:t>
            </a:r>
            <a:endParaRPr sz="1200">
              <a:latin typeface="Calibri"/>
              <a:ea typeface="Calibri"/>
              <a:cs typeface="Calibri"/>
              <a:sym typeface="Calibri"/>
            </a:endParaRPr>
          </a:p>
          <a:p>
            <a:pPr indent="-228600" lvl="0" marL="457200" marR="0" rtl="0" algn="just">
              <a:lnSpc>
                <a:spcPct val="90000"/>
              </a:lnSpc>
              <a:spcBef>
                <a:spcPts val="1000"/>
              </a:spcBef>
              <a:spcAft>
                <a:spcPts val="0"/>
              </a:spcAft>
              <a:buClr>
                <a:schemeClr val="lt1"/>
              </a:buClr>
              <a:buSzPts val="2400"/>
              <a:buFont typeface="Arial"/>
              <a:buNone/>
            </a:pPr>
            <a:r>
              <a:rPr lang="en-GB" sz="1200">
                <a:latin typeface="Calibri"/>
                <a:ea typeface="Calibri"/>
                <a:cs typeface="Calibri"/>
                <a:sym typeface="Calibri"/>
              </a:rPr>
              <a:t>  </a:t>
            </a:r>
            <a:r>
              <a:rPr lang="en-GB" sz="1200"/>
              <a:t>   </a:t>
            </a:r>
            <a:r>
              <a:rPr lang="en-GB" sz="1200">
                <a:latin typeface="Calibri"/>
                <a:ea typeface="Calibri"/>
                <a:cs typeface="Calibri"/>
                <a:sym typeface="Calibri"/>
              </a:rPr>
              <a:t>Infine, proporrà tre esercizi concreti che aiuteranno un gruppo di attori a iniziare la propria azione contro gli schermi.   </a:t>
            </a:r>
            <a:endParaRPr/>
          </a:p>
          <a:p>
            <a:pPr indent="-304800" lvl="0" marL="457200" marR="0" rtl="0" algn="just">
              <a:lnSpc>
                <a:spcPct val="90000"/>
              </a:lnSpc>
              <a:spcBef>
                <a:spcPts val="1000"/>
              </a:spcBef>
              <a:spcAft>
                <a:spcPts val="0"/>
              </a:spcAft>
              <a:buSzPts val="1200"/>
              <a:buFont typeface="Calibri"/>
              <a:buChar char="●"/>
            </a:pPr>
            <a:r>
              <a:rPr lang="en-GB" sz="1200">
                <a:latin typeface="Calibri"/>
                <a:ea typeface="Calibri"/>
                <a:cs typeface="Calibri"/>
                <a:sym typeface="Calibri"/>
              </a:rPr>
              <a:t>Per </a:t>
            </a:r>
            <a:r>
              <a:rPr lang="en-GB" sz="1200"/>
              <a:t>individuare</a:t>
            </a:r>
            <a:r>
              <a:rPr lang="en-GB" sz="1200">
                <a:latin typeface="Calibri"/>
                <a:ea typeface="Calibri"/>
                <a:cs typeface="Calibri"/>
                <a:sym typeface="Calibri"/>
              </a:rPr>
              <a:t> le opportunità di ricerca contributiva guiderà i professionisti nell'identificazione di aree specifiche nel contesto del tempo trascorso sullo schermo dai bambini in cui la ricerca contributiva può avere un impatto significativ</a:t>
            </a:r>
            <a:r>
              <a:rPr lang="en-GB" sz="1200">
                <a:latin typeface="Calibri"/>
                <a:ea typeface="Calibri"/>
                <a:cs typeface="Calibri"/>
                <a:sym typeface="Calibri"/>
              </a:rPr>
              <a:t>o.</a:t>
            </a:r>
            <a:endParaRPr/>
          </a:p>
          <a:p>
            <a:pPr indent="-304800" lvl="0" marL="457200" marR="0" rtl="0" algn="just">
              <a:lnSpc>
                <a:spcPct val="90000"/>
              </a:lnSpc>
              <a:spcBef>
                <a:spcPts val="0"/>
              </a:spcBef>
              <a:spcAft>
                <a:spcPts val="0"/>
              </a:spcAft>
              <a:buSzPts val="1200"/>
              <a:buFont typeface="Calibri"/>
              <a:buChar char="●"/>
            </a:pPr>
            <a:r>
              <a:rPr lang="en-GB" sz="1200"/>
              <a:t>Sottolineerà</a:t>
            </a:r>
            <a:r>
              <a:rPr lang="en-GB" sz="1200">
                <a:latin typeface="Calibri"/>
                <a:ea typeface="Calibri"/>
                <a:cs typeface="Calibri"/>
                <a:sym typeface="Calibri"/>
              </a:rPr>
              <a:t> l'importanza del coinvolgimento e della collaborazione della comunità nelle iniziative di ricerca contributiva.</a:t>
            </a:r>
            <a:endParaRPr/>
          </a:p>
          <a:p>
            <a:pPr indent="-304800" lvl="0" marL="457200" marR="0" rtl="0" algn="just">
              <a:lnSpc>
                <a:spcPct val="90000"/>
              </a:lnSpc>
              <a:spcBef>
                <a:spcPts val="0"/>
              </a:spcBef>
              <a:spcAft>
                <a:spcPts val="0"/>
              </a:spcAft>
              <a:buSzPts val="1200"/>
              <a:buFont typeface="Calibri"/>
              <a:buChar char="●"/>
            </a:pPr>
            <a:r>
              <a:rPr lang="en-GB" sz="1200">
                <a:latin typeface="Calibri"/>
                <a:ea typeface="Calibri"/>
                <a:cs typeface="Calibri"/>
                <a:sym typeface="Calibri"/>
              </a:rPr>
              <a:t> Delinear</a:t>
            </a:r>
            <a:r>
              <a:rPr lang="en-GB" sz="1200"/>
              <a:t>à</a:t>
            </a:r>
            <a:r>
              <a:rPr lang="en-GB" sz="1200">
                <a:latin typeface="Calibri"/>
                <a:ea typeface="Calibri"/>
                <a:cs typeface="Calibri"/>
                <a:sym typeface="Calibri"/>
              </a:rPr>
              <a:t> le principali differenze tra la ricerca contributiva e le metodologie tradizionali di ricerca-azione.</a:t>
            </a:r>
            <a:endParaRPr/>
          </a:p>
          <a:p>
            <a:pPr indent="-304800" lvl="0" marL="457200" marR="0" rtl="0" algn="just">
              <a:lnSpc>
                <a:spcPct val="90000"/>
              </a:lnSpc>
              <a:spcBef>
                <a:spcPts val="0"/>
              </a:spcBef>
              <a:spcAft>
                <a:spcPts val="0"/>
              </a:spcAft>
              <a:buSzPts val="1200"/>
              <a:buFont typeface="Calibri"/>
              <a:buChar char="●"/>
            </a:pPr>
            <a:r>
              <a:rPr lang="en-GB" sz="1200">
                <a:latin typeface="Calibri"/>
                <a:ea typeface="Calibri"/>
                <a:cs typeface="Calibri"/>
                <a:sym typeface="Calibri"/>
              </a:rPr>
              <a:t>Evidenzi</a:t>
            </a:r>
            <a:r>
              <a:rPr lang="en-GB" sz="1200"/>
              <a:t>erà</a:t>
            </a:r>
            <a:r>
              <a:rPr lang="en-GB" sz="1200">
                <a:latin typeface="Calibri"/>
                <a:ea typeface="Calibri"/>
                <a:cs typeface="Calibri"/>
                <a:sym typeface="Calibri"/>
              </a:rPr>
              <a:t> l'importanza di prospettive diverse per contribuire a una comprensione olistica del problema.</a:t>
            </a:r>
            <a:endParaRPr sz="1200">
              <a:latin typeface="Calibri"/>
              <a:ea typeface="Calibri"/>
              <a:cs typeface="Calibri"/>
              <a:sym typeface="Calibri"/>
            </a:endParaRPr>
          </a:p>
          <a:p>
            <a:pPr indent="-228600" lvl="0" marL="228600" rtl="0" algn="just">
              <a:lnSpc>
                <a:spcPct val="100000"/>
              </a:lnSpc>
              <a:spcBef>
                <a:spcPts val="0"/>
              </a:spcBef>
              <a:spcAft>
                <a:spcPts val="0"/>
              </a:spcAft>
              <a:buSzPts val="1800"/>
              <a:buNone/>
            </a:pPr>
            <a:r>
              <a:t/>
            </a:r>
            <a:endParaRPr sz="1200"/>
          </a:p>
        </p:txBody>
      </p:sp>
      <p:sp>
        <p:nvSpPr>
          <p:cNvPr id="208" name="Google Shape;208;p4"/>
          <p:cNvSpPr txBox="1"/>
          <p:nvPr>
            <p:ph idx="3" type="body"/>
          </p:nvPr>
        </p:nvSpPr>
        <p:spPr>
          <a:xfrm>
            <a:off x="407624" y="890242"/>
            <a:ext cx="5248110"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Obiettivi</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5"/>
          <p:cNvSpPr txBox="1"/>
          <p:nvPr>
            <p:ph idx="1" type="body"/>
          </p:nvPr>
        </p:nvSpPr>
        <p:spPr>
          <a:xfrm>
            <a:off x="1286723" y="183147"/>
            <a:ext cx="11222614" cy="71381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4659A"/>
              </a:buClr>
              <a:buSzPts val="3600"/>
              <a:buNone/>
            </a:pPr>
            <a:r>
              <a:rPr lang="en-GB" sz="2400"/>
              <a:t>Competenze trattate</a:t>
            </a:r>
            <a:endParaRPr sz="2400"/>
          </a:p>
        </p:txBody>
      </p:sp>
      <p:sp>
        <p:nvSpPr>
          <p:cNvPr id="214" name="Google Shape;214;p5"/>
          <p:cNvSpPr txBox="1"/>
          <p:nvPr>
            <p:ph idx="2" type="body"/>
          </p:nvPr>
        </p:nvSpPr>
        <p:spPr>
          <a:xfrm>
            <a:off x="3669198" y="2546917"/>
            <a:ext cx="7117619" cy="71381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en-GB" sz="1200"/>
              <a:t>Collaborazione</a:t>
            </a:r>
            <a:endParaRPr b="1" sz="1200"/>
          </a:p>
        </p:txBody>
      </p:sp>
      <p:sp>
        <p:nvSpPr>
          <p:cNvPr id="215" name="Google Shape;215;p5"/>
          <p:cNvSpPr txBox="1"/>
          <p:nvPr>
            <p:ph idx="3" type="body"/>
          </p:nvPr>
        </p:nvSpPr>
        <p:spPr>
          <a:xfrm>
            <a:off x="1573307" y="1424481"/>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01</a:t>
            </a:r>
            <a:endParaRPr/>
          </a:p>
        </p:txBody>
      </p:sp>
      <p:sp>
        <p:nvSpPr>
          <p:cNvPr id="216" name="Google Shape;216;p5"/>
          <p:cNvSpPr txBox="1"/>
          <p:nvPr>
            <p:ph idx="5" type="body"/>
          </p:nvPr>
        </p:nvSpPr>
        <p:spPr>
          <a:xfrm>
            <a:off x="1557285" y="2398563"/>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02</a:t>
            </a:r>
            <a:endParaRPr/>
          </a:p>
        </p:txBody>
      </p:sp>
      <p:sp>
        <p:nvSpPr>
          <p:cNvPr id="217" name="Google Shape;217;p5"/>
          <p:cNvSpPr txBox="1"/>
          <p:nvPr>
            <p:ph idx="7" type="body"/>
          </p:nvPr>
        </p:nvSpPr>
        <p:spPr>
          <a:xfrm>
            <a:off x="1578015" y="3450979"/>
            <a:ext cx="738346" cy="5788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None/>
            </a:pPr>
            <a:r>
              <a:rPr lang="en-GB"/>
              <a:t>03</a:t>
            </a:r>
            <a:endParaRPr/>
          </a:p>
        </p:txBody>
      </p:sp>
      <p:sp>
        <p:nvSpPr>
          <p:cNvPr id="218" name="Google Shape;218;p5"/>
          <p:cNvSpPr txBox="1"/>
          <p:nvPr/>
        </p:nvSpPr>
        <p:spPr>
          <a:xfrm>
            <a:off x="3669198" y="1455082"/>
            <a:ext cx="6823153"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Pianificazione</a:t>
            </a:r>
            <a:endParaRPr b="0" i="0" sz="1200" u="none" cap="none" strike="noStrike">
              <a:solidFill>
                <a:srgbClr val="000000"/>
              </a:solidFill>
              <a:latin typeface="Arial"/>
              <a:ea typeface="Arial"/>
              <a:cs typeface="Arial"/>
              <a:sym typeface="Arial"/>
            </a:endParaRPr>
          </a:p>
        </p:txBody>
      </p:sp>
      <p:sp>
        <p:nvSpPr>
          <p:cNvPr id="219" name="Google Shape;219;p5"/>
          <p:cNvSpPr txBox="1"/>
          <p:nvPr/>
        </p:nvSpPr>
        <p:spPr>
          <a:xfrm>
            <a:off x="3669197" y="5637381"/>
            <a:ext cx="7117619" cy="7138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Arial"/>
              <a:buNone/>
            </a:pPr>
            <a:r>
              <a:rPr b="1" lang="en-GB" sz="1200">
                <a:solidFill>
                  <a:schemeClr val="lt1"/>
                </a:solidFill>
                <a:latin typeface="Calibri"/>
                <a:ea typeface="Calibri"/>
                <a:cs typeface="Calibri"/>
                <a:sym typeface="Calibri"/>
              </a:rPr>
              <a:t>E</a:t>
            </a:r>
            <a:r>
              <a:rPr b="1" i="0" lang="en-GB" sz="1200" u="none" cap="none" strike="noStrike">
                <a:solidFill>
                  <a:schemeClr val="lt1"/>
                </a:solidFill>
                <a:latin typeface="Calibri"/>
                <a:ea typeface="Calibri"/>
                <a:cs typeface="Calibri"/>
                <a:sym typeface="Calibri"/>
              </a:rPr>
              <a:t>mpatia</a:t>
            </a:r>
            <a:endParaRPr b="1" i="0" sz="1200" u="none" cap="none" strike="noStrike">
              <a:solidFill>
                <a:schemeClr val="lt1"/>
              </a:solidFill>
              <a:latin typeface="Calibri"/>
              <a:ea typeface="Calibri"/>
              <a:cs typeface="Calibri"/>
              <a:sym typeface="Calibri"/>
            </a:endParaRPr>
          </a:p>
        </p:txBody>
      </p:sp>
      <p:sp>
        <p:nvSpPr>
          <p:cNvPr id="220" name="Google Shape;220;p5"/>
          <p:cNvSpPr txBox="1"/>
          <p:nvPr/>
        </p:nvSpPr>
        <p:spPr>
          <a:xfrm>
            <a:off x="3669200" y="4490931"/>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Lavoro di squadra e relazioni interpersonali</a:t>
            </a:r>
            <a:endParaRPr b="1" i="0" sz="1200" u="none" cap="none" strike="noStrike">
              <a:solidFill>
                <a:schemeClr val="lt1"/>
              </a:solidFill>
              <a:latin typeface="Calibri"/>
              <a:ea typeface="Calibri"/>
              <a:cs typeface="Calibri"/>
              <a:sym typeface="Calibri"/>
            </a:endParaRPr>
          </a:p>
        </p:txBody>
      </p:sp>
      <p:sp>
        <p:nvSpPr>
          <p:cNvPr id="221" name="Google Shape;221;p5"/>
          <p:cNvSpPr txBox="1"/>
          <p:nvPr/>
        </p:nvSpPr>
        <p:spPr>
          <a:xfrm>
            <a:off x="1562618" y="4479342"/>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04</a:t>
            </a:r>
            <a:endParaRPr b="0" i="0" sz="1400" u="none" cap="none" strike="noStrike">
              <a:solidFill>
                <a:srgbClr val="000000"/>
              </a:solidFill>
              <a:latin typeface="Arial"/>
              <a:ea typeface="Arial"/>
              <a:cs typeface="Arial"/>
              <a:sym typeface="Arial"/>
            </a:endParaRPr>
          </a:p>
        </p:txBody>
      </p:sp>
      <p:sp>
        <p:nvSpPr>
          <p:cNvPr id="222" name="Google Shape;222;p5"/>
          <p:cNvSpPr txBox="1"/>
          <p:nvPr/>
        </p:nvSpPr>
        <p:spPr>
          <a:xfrm>
            <a:off x="1575713" y="5531390"/>
            <a:ext cx="738346" cy="578808"/>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GB" sz="4000" u="none" cap="none" strike="noStrike">
                <a:solidFill>
                  <a:schemeClr val="lt1"/>
                </a:solidFill>
                <a:latin typeface="Calibri"/>
                <a:ea typeface="Calibri"/>
                <a:cs typeface="Calibri"/>
                <a:sym typeface="Calibri"/>
              </a:rPr>
              <a:t>05</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3669200" y="3450979"/>
            <a:ext cx="6823152" cy="713814"/>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chemeClr val="lt1"/>
              </a:buClr>
              <a:buSzPts val="2400"/>
              <a:buFont typeface="Arial"/>
              <a:buNone/>
            </a:pPr>
            <a:r>
              <a:rPr b="1" i="0" lang="en-GB" sz="1200" u="none" cap="none" strike="noStrike">
                <a:solidFill>
                  <a:schemeClr val="lt1"/>
                </a:solidFill>
                <a:latin typeface="Calibri"/>
                <a:ea typeface="Calibri"/>
                <a:cs typeface="Calibri"/>
                <a:sym typeface="Calibri"/>
              </a:rPr>
              <a:t>Creatività</a:t>
            </a:r>
            <a:endParaRPr b="1" i="0" sz="12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6"/>
          <p:cNvPicPr preferRelativeResize="0"/>
          <p:nvPr/>
        </p:nvPicPr>
        <p:blipFill rotWithShape="1">
          <a:blip r:embed="rId3">
            <a:alphaModFix/>
          </a:blip>
          <a:srcRect b="0" l="14887" r="14887" t="0"/>
          <a:stretch/>
        </p:blipFill>
        <p:spPr>
          <a:xfrm>
            <a:off x="5888002" y="439730"/>
            <a:ext cx="5660531" cy="6045736"/>
          </a:xfrm>
          <a:prstGeom prst="rect">
            <a:avLst/>
          </a:prstGeom>
          <a:noFill/>
          <a:ln>
            <a:noFill/>
          </a:ln>
        </p:spPr>
      </p:pic>
      <p:sp>
        <p:nvSpPr>
          <p:cNvPr id="229" name="Google Shape;229;p6"/>
          <p:cNvSpPr txBox="1"/>
          <p:nvPr>
            <p:ph idx="1" type="body"/>
          </p:nvPr>
        </p:nvSpPr>
        <p:spPr>
          <a:xfrm>
            <a:off x="198350" y="2107775"/>
            <a:ext cx="5339100" cy="43776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I risultati dell'apprendimento in questo contesto includono l'acquisizione di nuove informazioni, lo sviluppo di abilità di ricerca, il miglioramento delle capacità collaborative e analitiche, la stimolazione del pensiero critico, la promozione dell'innovazione e della creatività, il coinvolgimento attivo nel processo di apprendimento e l'attribuzione di un senso di empowerment e di autonomia in quanto i partecipanti diventano agenti attivi nella costruzione di conoscenze e soluzioni.</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Pertanto, sarà necessario:</a:t>
            </a:r>
            <a:r>
              <a:rPr lang="en-GB" sz="1200"/>
              <a:t> C</a:t>
            </a:r>
            <a:r>
              <a:rPr lang="en-GB" sz="1200">
                <a:latin typeface="Calibri"/>
                <a:ea typeface="Calibri"/>
                <a:cs typeface="Calibri"/>
                <a:sym typeface="Calibri"/>
              </a:rPr>
              <a:t>omprendere i principi di base della ricerca d'azione e della ricerca contributiva. </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Decidere quali sono gli interlocutori necessari per il progetto di ricerca.</a:t>
            </a:r>
            <a:endParaRPr/>
          </a:p>
          <a:p>
            <a:pPr indent="-342900" lvl="0" marL="342900" rtl="0" algn="just">
              <a:lnSpc>
                <a:spcPct val="50000"/>
              </a:lnSpc>
              <a:spcBef>
                <a:spcPts val="0"/>
              </a:spcBef>
              <a:spcAft>
                <a:spcPts val="0"/>
              </a:spcAft>
              <a:buClr>
                <a:schemeClr val="lt1"/>
              </a:buClr>
              <a:buSzPts val="1000"/>
              <a:buNone/>
            </a:pPr>
            <a:r>
              <a:rPr lang="en-GB" sz="1200">
                <a:latin typeface="Calibri"/>
                <a:ea typeface="Calibri"/>
                <a:cs typeface="Calibri"/>
                <a:sym typeface="Calibri"/>
              </a:rPr>
              <a:t>          Definire l'agenda, la posizione e il ruolo del ricercatore. </a:t>
            </a:r>
            <a:endParaRPr/>
          </a:p>
          <a:p>
            <a:pPr indent="-342900" lvl="0" marL="342900" rtl="0" algn="just">
              <a:lnSpc>
                <a:spcPct val="50000"/>
              </a:lnSpc>
              <a:spcBef>
                <a:spcPts val="0"/>
              </a:spcBef>
              <a:spcAft>
                <a:spcPts val="0"/>
              </a:spcAft>
              <a:buClr>
                <a:schemeClr val="lt1"/>
              </a:buClr>
              <a:buSzPts val="1000"/>
              <a:buNone/>
            </a:pPr>
            <a:r>
              <a:rPr lang="en-GB"/>
              <a:t>    </a:t>
            </a:r>
            <a:r>
              <a:rPr lang="en-GB" sz="1200">
                <a:latin typeface="Calibri"/>
                <a:ea typeface="Calibri"/>
                <a:cs typeface="Calibri"/>
                <a:sym typeface="Calibri"/>
              </a:rPr>
              <a:t>Identificare le caratteristiche del proprio territorio e saper adattare il proprio approccio di conseguenza.</a:t>
            </a:r>
            <a:endParaRPr/>
          </a:p>
          <a:p>
            <a:pPr indent="-342900" lvl="0" marL="342900" rtl="0" algn="just">
              <a:lnSpc>
                <a:spcPct val="100000"/>
              </a:lnSpc>
              <a:spcBef>
                <a:spcPts val="0"/>
              </a:spcBef>
              <a:spcAft>
                <a:spcPts val="0"/>
              </a:spcAft>
              <a:buClr>
                <a:schemeClr val="lt1"/>
              </a:buClr>
              <a:buSzPts val="1000"/>
              <a:buNone/>
            </a:pPr>
            <a:r>
              <a:rPr lang="en-GB" sz="1200">
                <a:latin typeface="Calibri"/>
                <a:ea typeface="Calibri"/>
                <a:cs typeface="Calibri"/>
                <a:sym typeface="Calibri"/>
              </a:rPr>
              <a:t>    </a:t>
            </a:r>
            <a:r>
              <a:rPr lang="en-GB" sz="1200"/>
              <a:t>  Sperimentare un senso di empowerment e di autonomia come agenti attivi nella creazione di conoscenza e nello sviluppo di soluzioni, promuovendo una mentalità di apprendimento continuo e di miglioramento continuo.</a:t>
            </a:r>
            <a:endParaRPr/>
          </a:p>
          <a:p>
            <a:pPr indent="-342900" lvl="0" marL="342900" rtl="0" algn="just">
              <a:lnSpc>
                <a:spcPct val="100000"/>
              </a:lnSpc>
              <a:spcBef>
                <a:spcPts val="0"/>
              </a:spcBef>
              <a:spcAft>
                <a:spcPts val="0"/>
              </a:spcAft>
              <a:buSzPts val="1000"/>
              <a:buNone/>
            </a:pPr>
            <a:r>
              <a:rPr lang="en-GB" sz="1200">
                <a:latin typeface="Calibri"/>
                <a:ea typeface="Calibri"/>
                <a:cs typeface="Calibri"/>
                <a:sym typeface="Calibri"/>
              </a:rPr>
              <a:t>         Sperimentare un senso di empowerment e di autonomia come agenti attivi nella creazione di conoscenza e nello sviluppo di soluzioni, promuovendo una mentalità di apprendimento continuo e di miglioramento continuo.</a:t>
            </a:r>
            <a:endParaRPr/>
          </a:p>
        </p:txBody>
      </p:sp>
      <p:sp>
        <p:nvSpPr>
          <p:cNvPr id="230" name="Google Shape;230;p6"/>
          <p:cNvSpPr txBox="1"/>
          <p:nvPr>
            <p:ph idx="3" type="body"/>
          </p:nvPr>
        </p:nvSpPr>
        <p:spPr>
          <a:xfrm>
            <a:off x="544286" y="890242"/>
            <a:ext cx="5111447"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100"/>
              <a:buNone/>
            </a:pPr>
            <a:r>
              <a:rPr lang="en-GB" sz="2400"/>
              <a:t>Quali sono i risultati dell'apprendimento?</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txBox="1"/>
          <p:nvPr>
            <p:ph idx="1" type="body"/>
          </p:nvPr>
        </p:nvSpPr>
        <p:spPr>
          <a:xfrm>
            <a:off x="364325" y="1632625"/>
            <a:ext cx="11163000" cy="5695500"/>
          </a:xfrm>
          <a:prstGeom prst="rect">
            <a:avLst/>
          </a:prstGeom>
          <a:noFill/>
          <a:ln>
            <a:noFill/>
          </a:ln>
        </p:spPr>
        <p:txBody>
          <a:bodyPr anchorCtr="0" anchor="t" bIns="45700" lIns="91425" spcFirstLastPara="1" rIns="91425" wrap="square" tIns="45700">
            <a:noAutofit/>
          </a:bodyPr>
          <a:lstStyle/>
          <a:p>
            <a:pPr indent="-190500" lvl="0" marL="228600" rtl="0" algn="just">
              <a:lnSpc>
                <a:spcPct val="100000"/>
              </a:lnSpc>
              <a:spcBef>
                <a:spcPts val="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La ricerca-azione, un approccio dinamico all'indagine e al cambiamento, si caratterizza per il suo obiettivo intrinseco di facilitare trasformazioni tangibili e significative in contesti specifici. Radicata nell'impegno a promuovere un cambiamento positivo della società, la ricerca-azione è un processo partecipativo e collaborativo che cerca di creare un ponte tra teoria e pratica, coinvolgendo le parti interessate come agenti attivi nel plasmare le proprie realtà. Questa metodologia enfatizza l'intreccio tra riflessione e azione, con l'obiettivo di affrontare le sfide attraverso un processo iterativo e adattivo di apprendimento, implementazione e rivalutazione.</a:t>
            </a:r>
            <a:endParaRPr sz="1200">
              <a:solidFill>
                <a:srgbClr val="74659A"/>
              </a:solidFill>
              <a:latin typeface="Calibri"/>
              <a:ea typeface="Calibri"/>
              <a:cs typeface="Calibri"/>
              <a:sym typeface="Calibri"/>
            </a:endParaRPr>
          </a:p>
          <a:p>
            <a:pPr indent="-190500" lvl="0" marL="228600" rtl="0" algn="just">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Il processo di ricerca-azione si svolge attraverso una serie di fasi interconnesse, che spesso comportano cicli di pianificazione, azione, osservazione e riflessione. Questi cicli consentono agli operatori di affinare continuamente la comprensione del problema in questione, di adattare le strategie in base al feedback in tempo reale e di collaborare strettamente con le parti interessate per sviluppare soluzioni specifiche per il contesto. In questo modo, la ricerca d'azione trascende i paradigmi di ricerca tradizionali, promuovendo una relazione simbiotica tra ricercatori e ricercati, dando priorità alla co-creazione di conoscenza e assicurando che i risultati non siano solo significativi dal punto di vista accademico, ma abbiano anche un impatto pratico. Grazie alla sua natura iterativa e all'etica partecipativa, la ricerca d'azione è uno strumento potente per attuare un cambiamento positivo all'interno delle comunità e delle organizzazioni.</a:t>
            </a:r>
            <a:endParaRPr sz="1200">
              <a:solidFill>
                <a:srgbClr val="74659A"/>
              </a:solidFill>
              <a:latin typeface="Calibri"/>
              <a:ea typeface="Calibri"/>
              <a:cs typeface="Calibri"/>
              <a:sym typeface="Calibri"/>
            </a:endParaRPr>
          </a:p>
          <a:p>
            <a:pPr indent="-190500" lvl="0" marL="228600" rtl="0" algn="just">
              <a:lnSpc>
                <a:spcPct val="100000"/>
              </a:lnSpc>
              <a:spcBef>
                <a:spcPts val="1000"/>
              </a:spcBef>
              <a:spcAft>
                <a:spcPts val="0"/>
              </a:spcAft>
              <a:buClr>
                <a:srgbClr val="74659A"/>
              </a:buClr>
              <a:buSzPts val="1200"/>
              <a:buFont typeface="Arial"/>
              <a:buChar char="•"/>
            </a:pPr>
            <a:r>
              <a:rPr lang="en-GB" sz="1200">
                <a:solidFill>
                  <a:srgbClr val="74659A"/>
                </a:solidFill>
                <a:latin typeface="Calibri"/>
                <a:ea typeface="Calibri"/>
                <a:cs typeface="Calibri"/>
                <a:sym typeface="Calibri"/>
              </a:rPr>
              <a:t>Il ruolo del ricercatore nella ricerca d'azione si discosta significativamente da quello di un processo di ricerca tradizionale. A differenza della posizione distaccata e osservatrice spesso adottata nella ricerca tradizionale, il ricercatore d'azione si impegna come partecipante attivo, collaboratore e facilitatore all'interno del contesto di ricerca. Nella ricerca d'azione, il ruolo del ricercatore è caratterizzato dal suo coinvolgimento diretto nel problema in questione, lavorando a stretto contatto con le parti interessate per co-creare conoscenza e attuare interventi. In questo senso, tutti i partner coinvolti nel processo possono essere giustamente considerati ricercatori. </a:t>
            </a:r>
            <a:endParaRPr sz="1200">
              <a:solidFill>
                <a:srgbClr val="74659A"/>
              </a:solidFill>
              <a:latin typeface="Calibri"/>
              <a:ea typeface="Calibri"/>
              <a:cs typeface="Calibri"/>
              <a:sym typeface="Calibri"/>
            </a:endParaRPr>
          </a:p>
          <a:p>
            <a:pPr indent="-114300" lvl="0" marL="228600" rtl="0" algn="l">
              <a:lnSpc>
                <a:spcPct val="90000"/>
              </a:lnSpc>
              <a:spcBef>
                <a:spcPts val="1000"/>
              </a:spcBef>
              <a:spcAft>
                <a:spcPts val="0"/>
              </a:spcAft>
              <a:buClr>
                <a:srgbClr val="262626"/>
              </a:buClr>
              <a:buSzPts val="1800"/>
              <a:buFont typeface="Arial"/>
              <a:buNone/>
            </a:pPr>
            <a:r>
              <a:t/>
            </a:r>
            <a:endParaRPr sz="1800">
              <a:latin typeface="Calibri"/>
              <a:ea typeface="Calibri"/>
              <a:cs typeface="Calibri"/>
              <a:sym typeface="Calibri"/>
            </a:endParaRPr>
          </a:p>
        </p:txBody>
      </p:sp>
      <p:sp>
        <p:nvSpPr>
          <p:cNvPr id="236" name="Google Shape;236;p7"/>
          <p:cNvSpPr txBox="1"/>
          <p:nvPr>
            <p:ph idx="2" type="body"/>
          </p:nvPr>
        </p:nvSpPr>
        <p:spPr>
          <a:xfrm>
            <a:off x="932200" y="578551"/>
            <a:ext cx="10595100" cy="585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9AC1"/>
              </a:buClr>
              <a:buSzPts val="3600"/>
              <a:buNone/>
            </a:pPr>
            <a:r>
              <a:rPr lang="en-GB" sz="2400"/>
              <a:t>Conoscenze teoriche</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8"/>
          <p:cNvPicPr preferRelativeResize="0"/>
          <p:nvPr/>
        </p:nvPicPr>
        <p:blipFill rotWithShape="1">
          <a:blip r:embed="rId3">
            <a:alphaModFix/>
          </a:blip>
          <a:srcRect b="0" l="18791" r="18791" t="0"/>
          <a:stretch/>
        </p:blipFill>
        <p:spPr>
          <a:xfrm>
            <a:off x="435469" y="406132"/>
            <a:ext cx="5660531" cy="6045736"/>
          </a:xfrm>
          <a:prstGeom prst="rect">
            <a:avLst/>
          </a:prstGeom>
          <a:solidFill>
            <a:srgbClr val="FFFFFF"/>
          </a:solidFill>
          <a:ln>
            <a:noFill/>
          </a:ln>
        </p:spPr>
      </p:pic>
      <p:sp>
        <p:nvSpPr>
          <p:cNvPr id="242" name="Google Shape;242;p8"/>
          <p:cNvSpPr txBox="1"/>
          <p:nvPr>
            <p:ph idx="1" type="body"/>
          </p:nvPr>
        </p:nvSpPr>
        <p:spPr>
          <a:xfrm>
            <a:off x="6257376" y="1689550"/>
            <a:ext cx="5591100" cy="4377600"/>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Clr>
                <a:schemeClr val="lt1"/>
              </a:buClr>
              <a:buSzPts val="1500"/>
              <a:buNone/>
            </a:pPr>
            <a:r>
              <a:rPr lang="en-GB" sz="1200"/>
              <a:t>    La ricerca contributiva è una ricerca d'azione con un'attenzione particolare alle diverse questioni riguardanti le tecnologie. Sottolinea la valorizzazione di diversi tipi di conoscenza, sia essa teorica, pratica o vissuta. Ciò significa che un gruppo di ricerca contributiva sarà sempre costituito da ricercatori, professionisti e abitanti, che contribuiscono al processo di ricerca a parità di condizioni. </a:t>
            </a:r>
            <a:endParaRPr sz="1200"/>
          </a:p>
          <a:p>
            <a:pPr indent="-285750" lvl="0" marL="285750" rtl="0" algn="just">
              <a:lnSpc>
                <a:spcPct val="100000"/>
              </a:lnSpc>
              <a:spcBef>
                <a:spcPts val="3000"/>
              </a:spcBef>
              <a:spcAft>
                <a:spcPts val="0"/>
              </a:spcAft>
              <a:buClr>
                <a:schemeClr val="lt1"/>
              </a:buClr>
              <a:buSzPts val="1500"/>
              <a:buNone/>
            </a:pPr>
            <a:r>
              <a:rPr lang="en-GB" sz="1200"/>
              <a:t>        L'obiettivo della ricerca contributiva è quello di elaborare pratiche virtuose delle tecnologie digitali, che portino alla crescita delle conoscenze dei partecipanti invece di degradarle. Il processo di ricerca contributiva è di per sé considerato uno dei "risultati", in quanto rende le persone capaci di affrontare il tema in questione in modo tale da consentire loro di intraprendere azioni significative. Viaggi musicali genitori-figli: Nell'ambito del programma Explora'Son, Ricochet Sonore offre viaggi musicali genitori-bambini che incorporano elementi di narrazione, paesaggi sonori coinvolgenti e immagini visive. Le famiglie partecipano a sessioni in cui imparano a conoscere culture e tradizioni musicali diverse, impegnandosi in attività come l'ascolto, la spiegazione, il canto e la danza. </a:t>
            </a:r>
            <a:endParaRPr/>
          </a:p>
          <a:p>
            <a:pPr indent="-285750" lvl="0" marL="285750" rtl="0" algn="just">
              <a:lnSpc>
                <a:spcPct val="100000"/>
              </a:lnSpc>
              <a:spcBef>
                <a:spcPts val="3000"/>
              </a:spcBef>
              <a:spcAft>
                <a:spcPts val="0"/>
              </a:spcAft>
              <a:buSzPts val="1500"/>
              <a:buNone/>
            </a:pPr>
            <a:r>
              <a:rPr lang="en-GB" sz="1200"/>
              <a:t>        La ricerca d'azione e la ricerca contributiva sono due approcci distinti alla ricerca che si differenziano per gli obiettivi, i metodi e gli scopi generali. La ricerca d'azione si occupa principalmente di risolvere problemi pratici in contesti reali attraverso la collaborazione con gli operatori, mentre la ricerca contributiva mira a contribuire alla comprensione teorica di una disciplina o di un campo specifico. </a:t>
            </a:r>
            <a:endParaRPr sz="1200"/>
          </a:p>
        </p:txBody>
      </p:sp>
      <p:sp>
        <p:nvSpPr>
          <p:cNvPr id="243" name="Google Shape;243;p8"/>
          <p:cNvSpPr txBox="1"/>
          <p:nvPr>
            <p:ph idx="3" type="body"/>
          </p:nvPr>
        </p:nvSpPr>
        <p:spPr>
          <a:xfrm>
            <a:off x="6521987" y="319224"/>
            <a:ext cx="4994298" cy="992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B6E6"/>
              </a:buClr>
              <a:buSzPts val="3100"/>
              <a:buNone/>
            </a:pPr>
            <a:r>
              <a:rPr lang="en-GB" sz="2400"/>
              <a:t>La differenza tra ricerca d'azione e ricerca contributiva</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9"/>
          <p:cNvPicPr preferRelativeResize="0"/>
          <p:nvPr/>
        </p:nvPicPr>
        <p:blipFill rotWithShape="1">
          <a:blip r:embed="rId3">
            <a:alphaModFix/>
          </a:blip>
          <a:srcRect b="0" l="18791" r="18791" t="0"/>
          <a:stretch/>
        </p:blipFill>
        <p:spPr>
          <a:xfrm>
            <a:off x="374429" y="406132"/>
            <a:ext cx="5660531" cy="6045736"/>
          </a:xfrm>
          <a:prstGeom prst="rect">
            <a:avLst/>
          </a:prstGeom>
          <a:solidFill>
            <a:srgbClr val="FFFFFF"/>
          </a:solidFill>
          <a:ln>
            <a:noFill/>
          </a:ln>
        </p:spPr>
      </p:pic>
      <p:sp>
        <p:nvSpPr>
          <p:cNvPr id="249" name="Google Shape;249;p9"/>
          <p:cNvSpPr txBox="1"/>
          <p:nvPr>
            <p:ph idx="1" type="body"/>
          </p:nvPr>
        </p:nvSpPr>
        <p:spPr>
          <a:xfrm>
            <a:off x="6110900" y="1446175"/>
            <a:ext cx="5802000" cy="5005800"/>
          </a:xfrm>
          <a:prstGeom prst="rect">
            <a:avLst/>
          </a:prstGeom>
          <a:noFill/>
          <a:ln>
            <a:noFill/>
          </a:ln>
        </p:spPr>
        <p:txBody>
          <a:bodyPr anchorCtr="0" anchor="t" bIns="45700" lIns="91425" spcFirstLastPara="1" rIns="91425" wrap="square" tIns="45700">
            <a:normAutofit fontScale="25000" lnSpcReduction="20000"/>
          </a:bodyPr>
          <a:lstStyle/>
          <a:p>
            <a:pPr indent="-228600" lvl="0" marL="228600" rtl="0" algn="just">
              <a:lnSpc>
                <a:spcPct val="100000"/>
              </a:lnSpc>
              <a:spcBef>
                <a:spcPts val="0"/>
              </a:spcBef>
              <a:spcAft>
                <a:spcPts val="0"/>
              </a:spcAft>
              <a:buClr>
                <a:schemeClr val="lt1"/>
              </a:buClr>
              <a:buSzPct val="133333"/>
              <a:buNone/>
            </a:pPr>
            <a:r>
              <a:rPr i="0" lang="en-GB" sz="4800"/>
              <a:t>  La ricerca d'azione si è concentrata sull'implementazione dell'Experience-Based Co-Design (EBCD) per migliorare i processi di assistenza neonatale. L'EBCD prevede la collaborazione tra operatori sanitari e pazienti per migliorare l'assistenza attraverso l'acquisizione delle esperienze, la loro comprensione, l'introduzione di miglioramenti e la misurazione dei risultati. L'obiettivo era quello di affrontare problemi sanitari di varia complessità, classificati come semplici, complicati e complessi secondo Glouberman e Zimmerman. Il progetto ha evidenziato che il coinvolgimento dei pazienti come "detective della qualità" ha svelato aree problematiche inosservate, portando a miglioramenti significativi in questioni semplici e sottolineando l'importanza del coinvolgimento dei pazienti nell'affrontare sfide complesse.</a:t>
            </a:r>
            <a:endParaRPr sz="4800"/>
          </a:p>
          <a:p>
            <a:pPr indent="-228600" lvl="0" marL="228600" rtl="0" algn="just">
              <a:lnSpc>
                <a:spcPct val="100000"/>
              </a:lnSpc>
              <a:spcBef>
                <a:spcPts val="1000"/>
              </a:spcBef>
              <a:spcAft>
                <a:spcPts val="0"/>
              </a:spcAft>
              <a:buClr>
                <a:schemeClr val="lt1"/>
              </a:buClr>
              <a:buSzPct val="133333"/>
              <a:buNone/>
            </a:pPr>
            <a:r>
              <a:rPr i="0" lang="en-GB" sz="4800"/>
              <a:t>      La ricerca ha evidenziato le differenze tra le esperienze del personale e quelle dei pazienti, mettendo in luce le loro peculiarità. Gli sforzi di collaborazione hanno portato a miglioramenti nella comunicazione, nei consigli sull'allattamento e nella collaborazione con il personale delle cure primarie. L'approccio EBCD ha facilitato l'apprendimento sia per gli operatori sanitari sia per i pazienti, migliorando la comprensione dei processi e la collaborazione. La categorizzazione dei problemi ha favorito interventi mirati. In sintesi, l'approccio dell'EBCD incentrato sul paziente ha dimostrato la sua efficacia nell'affrontare diversi problemi sanitari, nel promuovere la collaborazione e nel migliorare la qualità complessiva dell'assistenza.</a:t>
            </a:r>
            <a:endParaRPr sz="4800"/>
          </a:p>
          <a:p>
            <a:pPr indent="0" lvl="0" marL="0" rtl="0" algn="just">
              <a:lnSpc>
                <a:spcPct val="100000"/>
              </a:lnSpc>
              <a:spcBef>
                <a:spcPts val="1500"/>
              </a:spcBef>
              <a:spcAft>
                <a:spcPts val="0"/>
              </a:spcAft>
              <a:buClr>
                <a:schemeClr val="lt1"/>
              </a:buClr>
              <a:buSzPct val="125000"/>
              <a:buNone/>
            </a:pPr>
            <a:r>
              <a:t/>
            </a:r>
            <a:endParaRPr sz="4800"/>
          </a:p>
          <a:p>
            <a:pPr indent="0" lvl="0" marL="0" rtl="0" algn="just">
              <a:lnSpc>
                <a:spcPct val="100000"/>
              </a:lnSpc>
              <a:spcBef>
                <a:spcPts val="1500"/>
              </a:spcBef>
              <a:spcAft>
                <a:spcPts val="0"/>
              </a:spcAft>
              <a:buClr>
                <a:schemeClr val="lt1"/>
              </a:buClr>
              <a:buSzPct val="125000"/>
              <a:buNone/>
            </a:pPr>
            <a:r>
              <a:rPr lang="en-GB" sz="4800"/>
              <a:t>Gustavsson, S. M. K. (2014). Miglioramento dell'assistenza neonatale: l'utilizzo della co-progettazione basata sull'esperienza. </a:t>
            </a:r>
            <a:r>
              <a:rPr i="1" lang="en-GB" sz="4800"/>
              <a:t>International Journal of Health Care Quality Assurance</a:t>
            </a:r>
            <a:r>
              <a:rPr lang="en-GB" sz="4800"/>
              <a:t>, </a:t>
            </a:r>
            <a:r>
              <a:rPr i="1" lang="en-GB" sz="4800"/>
              <a:t>27</a:t>
            </a:r>
            <a:r>
              <a:rPr lang="en-GB" sz="4800"/>
              <a:t>(5), 427-438. https://doi.org/10.1108/IJHCQA-02-2013-0016</a:t>
            </a:r>
            <a:endParaRPr sz="4800"/>
          </a:p>
          <a:p>
            <a:pPr indent="0" lvl="0" marL="0" rtl="0" algn="l">
              <a:lnSpc>
                <a:spcPct val="90000"/>
              </a:lnSpc>
              <a:spcBef>
                <a:spcPts val="3000"/>
              </a:spcBef>
              <a:spcAft>
                <a:spcPts val="0"/>
              </a:spcAft>
              <a:buClr>
                <a:schemeClr val="lt1"/>
              </a:buClr>
              <a:buSzPct val="100000"/>
              <a:buNone/>
            </a:pPr>
            <a:r>
              <a:t/>
            </a:r>
            <a:endParaRPr sz="1100"/>
          </a:p>
          <a:p>
            <a:pPr indent="0" lvl="0" marL="0" rtl="0" algn="l">
              <a:lnSpc>
                <a:spcPct val="90000"/>
              </a:lnSpc>
              <a:spcBef>
                <a:spcPts val="3000"/>
              </a:spcBef>
              <a:spcAft>
                <a:spcPts val="0"/>
              </a:spcAft>
              <a:buClr>
                <a:schemeClr val="lt1"/>
              </a:buClr>
              <a:buSzPct val="100000"/>
              <a:buNone/>
            </a:pPr>
            <a:r>
              <a:t/>
            </a:r>
            <a:endParaRPr sz="1400"/>
          </a:p>
        </p:txBody>
      </p:sp>
      <p:sp>
        <p:nvSpPr>
          <p:cNvPr id="250" name="Google Shape;250;p9"/>
          <p:cNvSpPr txBox="1"/>
          <p:nvPr>
            <p:ph idx="3" type="body"/>
          </p:nvPr>
        </p:nvSpPr>
        <p:spPr>
          <a:xfrm>
            <a:off x="6758909" y="319224"/>
            <a:ext cx="4757375" cy="9926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B6E6"/>
              </a:buClr>
              <a:buSzPts val="3600"/>
              <a:buNone/>
            </a:pPr>
            <a:r>
              <a:rPr lang="en-GB" sz="2400"/>
              <a:t>Studio di caso 1: miglioramenti nell'assistenza neonatale</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2022-05-09T10:29:33.0000000Z</dcterms:created>
  <dc:creator>Gillian Keane</dc:creator>
</cp:coreProperties>
</file>