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Montserrat"/>
      <p:regular r:id="rId27"/>
      <p:bold r:id="rId28"/>
      <p:italic r:id="rId29"/>
      <p:boldItalic r:id="rId30"/>
    </p:embeddedFont>
    <p:embeddedFont>
      <p:font typeface="Montserrat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gp7LZ09O3cLVKnP2mgNO5cNsii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BF957A0-54A0-47D2-854F-0FFC6E897917}">
  <a:tblStyle styleId="{ABF957A0-54A0-47D2-854F-0FFC6E897917}" styleName="Table_0">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Light-regular.fntdata"/><Relationship Id="rId30" Type="http://schemas.openxmlformats.org/officeDocument/2006/relationships/font" Target="fonts/Montserrat-boldItalic.fntdata"/><Relationship Id="rId11" Type="http://schemas.openxmlformats.org/officeDocument/2006/relationships/slide" Target="slides/slide6.xml"/><Relationship Id="rId33" Type="http://schemas.openxmlformats.org/officeDocument/2006/relationships/font" Target="fonts/MontserratLight-italic.fntdata"/><Relationship Id="rId10" Type="http://schemas.openxmlformats.org/officeDocument/2006/relationships/slide" Target="slides/slide5.xml"/><Relationship Id="rId32" Type="http://schemas.openxmlformats.org/officeDocument/2006/relationships/font" Target="fonts/MontserratLight-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MontserratLight-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a203bb466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2a203bb466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26"/>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26"/>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26"/>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26"/>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26"/>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26"/>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26"/>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26"/>
          <p:cNvSpPr/>
          <p:nvPr>
            <p:ph idx="4" type="pic"/>
          </p:nvPr>
        </p:nvSpPr>
        <p:spPr>
          <a:xfrm>
            <a:off x="5718875" y="423474"/>
            <a:ext cx="5982506" cy="4551482"/>
          </a:xfrm>
          <a:prstGeom prst="rect">
            <a:avLst/>
          </a:prstGeom>
          <a:solidFill>
            <a:srgbClr val="F2F2F2"/>
          </a:solidFill>
          <a:ln>
            <a:noFill/>
          </a:ln>
        </p:spPr>
      </p:sp>
      <p:pic>
        <p:nvPicPr>
          <p:cNvPr id="21" name="Google Shape;21;p26"/>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26"/>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23" name="Google Shape;23;p26"/>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24" name="Google Shape;24;p26"/>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7" name="Shape 127"/>
        <p:cNvGrpSpPr/>
        <p:nvPr/>
      </p:nvGrpSpPr>
      <p:grpSpPr>
        <a:xfrm>
          <a:off x="0" y="0"/>
          <a:ext cx="0" cy="0"/>
          <a:chOff x="0" y="0"/>
          <a:chExt cx="0" cy="0"/>
        </a:xfrm>
      </p:grpSpPr>
      <p:sp>
        <p:nvSpPr>
          <p:cNvPr id="128" name="Google Shape;128;p35"/>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29" name="Shape 129"/>
        <p:cNvGrpSpPr/>
        <p:nvPr/>
      </p:nvGrpSpPr>
      <p:grpSpPr>
        <a:xfrm>
          <a:off x="0" y="0"/>
          <a:ext cx="0" cy="0"/>
          <a:chOff x="0" y="0"/>
          <a:chExt cx="0" cy="0"/>
        </a:xfrm>
      </p:grpSpPr>
      <p:sp>
        <p:nvSpPr>
          <p:cNvPr id="130" name="Google Shape;130;p36"/>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36"/>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36"/>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36"/>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36"/>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36"/>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 name="Google Shape;136;p36"/>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7" name="Google Shape;137;p36"/>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36"/>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 name="Google Shape;139;p36"/>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36"/>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en-US"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41" name="Google Shape;141;p36"/>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p36"/>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3" name="Google Shape;143;p36"/>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44" name="Google Shape;144;p36"/>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45" name="Shape 145"/>
        <p:cNvGrpSpPr/>
        <p:nvPr/>
      </p:nvGrpSpPr>
      <p:grpSpPr>
        <a:xfrm>
          <a:off x="0" y="0"/>
          <a:ext cx="0" cy="0"/>
          <a:chOff x="0" y="0"/>
          <a:chExt cx="0" cy="0"/>
        </a:xfrm>
      </p:grpSpPr>
      <p:sp>
        <p:nvSpPr>
          <p:cNvPr id="146" name="Google Shape;146;p37"/>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 name="Google Shape;147;p37"/>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8" name="Google Shape;148;p37"/>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49" name="Google Shape;149;p37"/>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50" name="Shape 150"/>
        <p:cNvGrpSpPr/>
        <p:nvPr/>
      </p:nvGrpSpPr>
      <p:grpSpPr>
        <a:xfrm>
          <a:off x="0" y="0"/>
          <a:ext cx="0" cy="0"/>
          <a:chOff x="0" y="0"/>
          <a:chExt cx="0" cy="0"/>
        </a:xfrm>
      </p:grpSpPr>
      <p:sp>
        <p:nvSpPr>
          <p:cNvPr id="151" name="Google Shape;151;p38"/>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 name="Google Shape;152;p38"/>
          <p:cNvSpPr/>
          <p:nvPr>
            <p:ph idx="2" type="pic"/>
          </p:nvPr>
        </p:nvSpPr>
        <p:spPr>
          <a:xfrm>
            <a:off x="0" y="0"/>
            <a:ext cx="12192000" cy="6858000"/>
          </a:xfrm>
          <a:prstGeom prst="rect">
            <a:avLst/>
          </a:prstGeom>
          <a:solidFill>
            <a:srgbClr val="F2F2F2"/>
          </a:solidFill>
          <a:ln>
            <a:noFill/>
          </a:ln>
        </p:spPr>
      </p:sp>
      <p:pic>
        <p:nvPicPr>
          <p:cNvPr id="153" name="Google Shape;153;p38"/>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54" name="Google Shape;154;p38"/>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55" name="Shape 155"/>
        <p:cNvGrpSpPr/>
        <p:nvPr/>
      </p:nvGrpSpPr>
      <p:grpSpPr>
        <a:xfrm>
          <a:off x="0" y="0"/>
          <a:ext cx="0" cy="0"/>
          <a:chOff x="0" y="0"/>
          <a:chExt cx="0" cy="0"/>
        </a:xfrm>
      </p:grpSpPr>
      <p:sp>
        <p:nvSpPr>
          <p:cNvPr id="156" name="Google Shape;156;p39"/>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39"/>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39"/>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59" name="Shape 159"/>
        <p:cNvGrpSpPr/>
        <p:nvPr/>
      </p:nvGrpSpPr>
      <p:grpSpPr>
        <a:xfrm>
          <a:off x="0" y="0"/>
          <a:ext cx="0" cy="0"/>
          <a:chOff x="0" y="0"/>
          <a:chExt cx="0" cy="0"/>
        </a:xfrm>
      </p:grpSpPr>
      <p:sp>
        <p:nvSpPr>
          <p:cNvPr id="160" name="Google Shape;160;p40"/>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 name="Google Shape;161;p40"/>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40"/>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40"/>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40"/>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5" name="Google Shape;165;p40"/>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66" name="Shape 166"/>
        <p:cNvGrpSpPr/>
        <p:nvPr/>
      </p:nvGrpSpPr>
      <p:grpSpPr>
        <a:xfrm>
          <a:off x="0" y="0"/>
          <a:ext cx="0" cy="0"/>
          <a:chOff x="0" y="0"/>
          <a:chExt cx="0" cy="0"/>
        </a:xfrm>
      </p:grpSpPr>
      <p:sp>
        <p:nvSpPr>
          <p:cNvPr id="167" name="Google Shape;167;p41"/>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 name="Google Shape;168;p41"/>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9" name="Google Shape;169;p41"/>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70" name="Google Shape;170;p41"/>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171" name="Google Shape;171;p41"/>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172" name="Google Shape;172;p41"/>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5" name="Shape 25"/>
        <p:cNvGrpSpPr/>
        <p:nvPr/>
      </p:nvGrpSpPr>
      <p:grpSpPr>
        <a:xfrm>
          <a:off x="0" y="0"/>
          <a:ext cx="0" cy="0"/>
          <a:chOff x="0" y="0"/>
          <a:chExt cx="0" cy="0"/>
        </a:xfrm>
      </p:grpSpPr>
      <p:sp>
        <p:nvSpPr>
          <p:cNvPr id="26" name="Google Shape;26;p27"/>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27"/>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27"/>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27"/>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27"/>
          <p:cNvSpPr/>
          <p:nvPr>
            <p:ph idx="4" type="pic"/>
          </p:nvPr>
        </p:nvSpPr>
        <p:spPr>
          <a:xfrm>
            <a:off x="-126342" y="0"/>
            <a:ext cx="3669321" cy="6858000"/>
          </a:xfrm>
          <a:prstGeom prst="rect">
            <a:avLst/>
          </a:prstGeom>
          <a:solidFill>
            <a:srgbClr val="D8D8D8"/>
          </a:solidFill>
          <a:ln>
            <a:noFill/>
          </a:ln>
        </p:spPr>
      </p:sp>
      <p:sp>
        <p:nvSpPr>
          <p:cNvPr id="31" name="Google Shape;31;p27"/>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27"/>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27"/>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27"/>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27"/>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27"/>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7" name="Google Shape;37;p27"/>
          <p:cNvGrpSpPr/>
          <p:nvPr/>
        </p:nvGrpSpPr>
        <p:grpSpPr>
          <a:xfrm>
            <a:off x="4054159" y="721803"/>
            <a:ext cx="7578908" cy="5461417"/>
            <a:chOff x="4054159" y="721803"/>
            <a:chExt cx="7578908" cy="5461417"/>
          </a:xfrm>
        </p:grpSpPr>
        <p:grpSp>
          <p:nvGrpSpPr>
            <p:cNvPr id="38" name="Google Shape;38;p27"/>
            <p:cNvGrpSpPr/>
            <p:nvPr/>
          </p:nvGrpSpPr>
          <p:grpSpPr>
            <a:xfrm>
              <a:off x="4054161" y="721803"/>
              <a:ext cx="7547911" cy="1674487"/>
              <a:chOff x="4061909" y="1565906"/>
              <a:chExt cx="7547911" cy="1882781"/>
            </a:xfrm>
          </p:grpSpPr>
          <p:cxnSp>
            <p:nvCxnSpPr>
              <p:cNvPr id="39" name="Google Shape;39;p2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0" name="Google Shape;40;p2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2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2" name="Google Shape;42;p27"/>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3" name="Google Shape;43;p27"/>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4" name="Google Shape;44;p27"/>
            <p:cNvGrpSpPr/>
            <p:nvPr/>
          </p:nvGrpSpPr>
          <p:grpSpPr>
            <a:xfrm>
              <a:off x="4054160" y="2644936"/>
              <a:ext cx="7547911" cy="1674487"/>
              <a:chOff x="4061909" y="1565906"/>
              <a:chExt cx="7547911" cy="1882781"/>
            </a:xfrm>
          </p:grpSpPr>
          <p:cxnSp>
            <p:nvCxnSpPr>
              <p:cNvPr id="45" name="Google Shape;45;p2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6" name="Google Shape;46;p2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2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8" name="Google Shape;48;p27"/>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9" name="Google Shape;49;p27"/>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50" name="Google Shape;50;p27"/>
            <p:cNvGrpSpPr/>
            <p:nvPr/>
          </p:nvGrpSpPr>
          <p:grpSpPr>
            <a:xfrm>
              <a:off x="4069658" y="4508733"/>
              <a:ext cx="7547911" cy="1674487"/>
              <a:chOff x="4061909" y="1565906"/>
              <a:chExt cx="7547911" cy="1882781"/>
            </a:xfrm>
          </p:grpSpPr>
          <p:cxnSp>
            <p:nvCxnSpPr>
              <p:cNvPr id="51" name="Google Shape;51;p2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2" name="Google Shape;52;p2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2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4" name="Google Shape;54;p27"/>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5" name="Google Shape;55;p27"/>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6" name="Shape 56"/>
        <p:cNvGrpSpPr/>
        <p:nvPr/>
      </p:nvGrpSpPr>
      <p:grpSpPr>
        <a:xfrm>
          <a:off x="0" y="0"/>
          <a:ext cx="0" cy="0"/>
          <a:chOff x="0" y="0"/>
          <a:chExt cx="0" cy="0"/>
        </a:xfrm>
      </p:grpSpPr>
      <p:sp>
        <p:nvSpPr>
          <p:cNvPr id="57" name="Google Shape;57;p28"/>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28"/>
          <p:cNvSpPr/>
          <p:nvPr>
            <p:ph idx="2" type="pic"/>
          </p:nvPr>
        </p:nvSpPr>
        <p:spPr>
          <a:xfrm>
            <a:off x="5888002" y="439730"/>
            <a:ext cx="5660531" cy="6045736"/>
          </a:xfrm>
          <a:prstGeom prst="rect">
            <a:avLst/>
          </a:prstGeom>
          <a:solidFill>
            <a:srgbClr val="F2F2F2"/>
          </a:solidFill>
          <a:ln>
            <a:noFill/>
          </a:ln>
        </p:spPr>
      </p:sp>
      <p:pic>
        <p:nvPicPr>
          <p:cNvPr id="59" name="Google Shape;59;p28"/>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60" name="Google Shape;60;p28"/>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28"/>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62" name="Shape 62"/>
        <p:cNvGrpSpPr/>
        <p:nvPr/>
      </p:nvGrpSpPr>
      <p:grpSpPr>
        <a:xfrm>
          <a:off x="0" y="0"/>
          <a:ext cx="0" cy="0"/>
          <a:chOff x="0" y="0"/>
          <a:chExt cx="0" cy="0"/>
        </a:xfrm>
      </p:grpSpPr>
      <p:sp>
        <p:nvSpPr>
          <p:cNvPr id="63" name="Google Shape;63;p29"/>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 name="Google Shape;64;p29"/>
          <p:cNvSpPr/>
          <p:nvPr>
            <p:ph idx="2" type="pic"/>
          </p:nvPr>
        </p:nvSpPr>
        <p:spPr>
          <a:xfrm>
            <a:off x="435469" y="406132"/>
            <a:ext cx="5660531" cy="6045736"/>
          </a:xfrm>
          <a:prstGeom prst="rect">
            <a:avLst/>
          </a:prstGeom>
          <a:solidFill>
            <a:srgbClr val="F2F2F2"/>
          </a:solidFill>
          <a:ln>
            <a:noFill/>
          </a:ln>
        </p:spPr>
      </p:sp>
      <p:pic>
        <p:nvPicPr>
          <p:cNvPr id="65" name="Google Shape;65;p29"/>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66" name="Google Shape;66;p29"/>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29"/>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68" name="Shape 68"/>
        <p:cNvGrpSpPr/>
        <p:nvPr/>
      </p:nvGrpSpPr>
      <p:grpSpPr>
        <a:xfrm>
          <a:off x="0" y="0"/>
          <a:ext cx="0" cy="0"/>
          <a:chOff x="0" y="0"/>
          <a:chExt cx="0" cy="0"/>
        </a:xfrm>
      </p:grpSpPr>
      <p:sp>
        <p:nvSpPr>
          <p:cNvPr id="69" name="Google Shape;69;p30"/>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30"/>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1" name="Google Shape;71;p30"/>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72" name="Google Shape;72;p30"/>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30"/>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30"/>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75" name="Shape 75"/>
        <p:cNvGrpSpPr/>
        <p:nvPr/>
      </p:nvGrpSpPr>
      <p:grpSpPr>
        <a:xfrm>
          <a:off x="0" y="0"/>
          <a:ext cx="0" cy="0"/>
          <a:chOff x="0" y="0"/>
          <a:chExt cx="0" cy="0"/>
        </a:xfrm>
      </p:grpSpPr>
      <p:sp>
        <p:nvSpPr>
          <p:cNvPr id="76" name="Google Shape;76;p31"/>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 name="Google Shape;77;p31"/>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31"/>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79" name="Google Shape;79;p31"/>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80" name="Google Shape;80;p31"/>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81" name="Shape 81"/>
        <p:cNvGrpSpPr/>
        <p:nvPr/>
      </p:nvGrpSpPr>
      <p:grpSpPr>
        <a:xfrm>
          <a:off x="0" y="0"/>
          <a:ext cx="0" cy="0"/>
          <a:chOff x="0" y="0"/>
          <a:chExt cx="0" cy="0"/>
        </a:xfrm>
      </p:grpSpPr>
      <p:sp>
        <p:nvSpPr>
          <p:cNvPr id="82" name="Google Shape;82;p32"/>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32"/>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32"/>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32"/>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6" name="Google Shape;86;p32"/>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32"/>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8" name="Google Shape;88;p32"/>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89" name="Google Shape;89;p32"/>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32"/>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32"/>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32"/>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3" name="Google Shape;93;p32"/>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94" name="Google Shape;94;p32"/>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32"/>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32"/>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32"/>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8" name="Google Shape;98;p32"/>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99" name="Google Shape;99;p32"/>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32"/>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1" name="Google Shape;101;p32"/>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102" name="Google Shape;102;p32"/>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32"/>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4" name="Google Shape;104;p32"/>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105" name="Google Shape;105;p32"/>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32"/>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32"/>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32"/>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09" name="Shape 109"/>
        <p:cNvGrpSpPr/>
        <p:nvPr/>
      </p:nvGrpSpPr>
      <p:grpSpPr>
        <a:xfrm>
          <a:off x="0" y="0"/>
          <a:ext cx="0" cy="0"/>
          <a:chOff x="0" y="0"/>
          <a:chExt cx="0" cy="0"/>
        </a:xfrm>
      </p:grpSpPr>
      <p:sp>
        <p:nvSpPr>
          <p:cNvPr id="110" name="Google Shape;110;p33"/>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1" name="Google Shape;111;p33"/>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12" name="Google Shape;112;p33"/>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33"/>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33"/>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15" name="Google Shape;115;p33"/>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6" name="Google Shape;116;p33"/>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7" name="Google Shape;117;p33"/>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8" name="Shape 118"/>
        <p:cNvGrpSpPr/>
        <p:nvPr/>
      </p:nvGrpSpPr>
      <p:grpSpPr>
        <a:xfrm>
          <a:off x="0" y="0"/>
          <a:ext cx="0" cy="0"/>
          <a:chOff x="0" y="0"/>
          <a:chExt cx="0" cy="0"/>
        </a:xfrm>
      </p:grpSpPr>
      <p:sp>
        <p:nvSpPr>
          <p:cNvPr id="119" name="Google Shape;119;p34"/>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34"/>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21" name="Google Shape;121;p34"/>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22" name="Google Shape;122;p34"/>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US"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US" sz="2400" u="none" cap="none" strike="noStrike">
                <a:solidFill>
                  <a:schemeClr val="lt1"/>
                </a:solidFill>
                <a:latin typeface="Calibri"/>
                <a:ea typeface="Calibri"/>
                <a:cs typeface="Calibri"/>
                <a:sym typeface="Calibri"/>
              </a:rPr>
              <a:t>Surviving Digital </a:t>
            </a:r>
            <a:r>
              <a:rPr b="0" i="0" lang="en-US"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US"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23" name="Google Shape;123;p34"/>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24" name="Google Shape;124;p34"/>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25" name="Google Shape;125;p34"/>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Calibri"/>
                <a:ea typeface="Calibri"/>
                <a:cs typeface="Calibri"/>
                <a:sym typeface="Calibri"/>
              </a:rPr>
              <a:t>*** </a:t>
            </a:r>
            <a:r>
              <a:rPr b="1" i="0" lang="en-US" sz="2400" u="none" cap="none" strike="noStrike">
                <a:solidFill>
                  <a:schemeClr val="lt1"/>
                </a:solidFill>
                <a:latin typeface="Calibri"/>
                <a:ea typeface="Calibri"/>
                <a:cs typeface="Calibri"/>
                <a:sym typeface="Calibri"/>
              </a:rPr>
              <a:t>PLEASE DELETE THIS INSTRUCTION SLIDE BEFORE PRESENTING FINAL PRESENTATION </a:t>
            </a:r>
            <a:r>
              <a:rPr b="0" i="0" lang="en-US"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6" name="Google Shape;126;p34"/>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11" name="Google Shape;11;p25"/>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0" Type="http://schemas.openxmlformats.org/officeDocument/2006/relationships/slide" Target="/ppt/slides/slide6.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image" Target="../media/image11.png"/><Relationship Id="rId9" Type="http://schemas.openxmlformats.org/officeDocument/2006/relationships/slide" Target="/ppt/slides/slide7.xml"/><Relationship Id="rId5" Type="http://schemas.openxmlformats.org/officeDocument/2006/relationships/slide" Target="/ppt/slides/slide5.xml"/><Relationship Id="rId6" Type="http://schemas.openxmlformats.org/officeDocument/2006/relationships/slide" Target="/ppt/slides/slide6.xml"/><Relationship Id="rId7" Type="http://schemas.openxmlformats.org/officeDocument/2006/relationships/slide" Target="/ppt/slides/slide6.xml"/><Relationship Id="rId8" Type="http://schemas.openxmlformats.org/officeDocument/2006/relationships/slide" Target="/ppt/slides/slide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idx="1" type="body"/>
          </p:nvPr>
        </p:nvSpPr>
        <p:spPr>
          <a:xfrm>
            <a:off x="13400" y="3966559"/>
            <a:ext cx="5611367" cy="100839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lt1"/>
              </a:buClr>
              <a:buSzPts val="2800"/>
              <a:buNone/>
            </a:pPr>
            <a:r>
              <a:rPr b="1" lang="en-US" sz="2400"/>
              <a:t>Modulo 3: Coinvolgere le persone vulnerabili in un processo collaborativo</a:t>
            </a:r>
            <a:endParaRPr b="1" sz="2400"/>
          </a:p>
        </p:txBody>
      </p:sp>
      <p:sp>
        <p:nvSpPr>
          <p:cNvPr id="179" name="Google Shape;179;p1"/>
          <p:cNvSpPr txBox="1"/>
          <p:nvPr>
            <p:ph idx="2" type="body"/>
          </p:nvPr>
        </p:nvSpPr>
        <p:spPr>
          <a:xfrm>
            <a:off x="141100" y="2836325"/>
            <a:ext cx="4935300" cy="483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en-US" sz="2400"/>
              <a:t>Corso di formazione: Sopravvivere al digitale</a:t>
            </a:r>
            <a:endParaRPr sz="2400"/>
          </a:p>
        </p:txBody>
      </p:sp>
      <p:sp>
        <p:nvSpPr>
          <p:cNvPr id="180" name="Google Shape;180;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en-US" sz="2400"/>
              <a:t>www.survivingdigital.eu</a:t>
            </a:r>
            <a:endParaRPr b="1" sz="2400"/>
          </a:p>
        </p:txBody>
      </p:sp>
      <p:pic>
        <p:nvPicPr>
          <p:cNvPr id="181" name="Google Shape;181;p1"/>
          <p:cNvPicPr preferRelativeResize="0"/>
          <p:nvPr/>
        </p:nvPicPr>
        <p:blipFill rotWithShape="1">
          <a:blip r:embed="rId3">
            <a:alphaModFix/>
          </a:blip>
          <a:srcRect b="0" l="0" r="0" t="0"/>
          <a:stretch/>
        </p:blipFill>
        <p:spPr>
          <a:xfrm>
            <a:off x="6477725" y="152400"/>
            <a:ext cx="4831450" cy="51976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2"/>
          <p:cNvSpPr txBox="1"/>
          <p:nvPr>
            <p:ph idx="1" type="body"/>
          </p:nvPr>
        </p:nvSpPr>
        <p:spPr>
          <a:xfrm>
            <a:off x="451375" y="2511500"/>
            <a:ext cx="7562400" cy="41283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262626"/>
              </a:buClr>
              <a:buSzPts val="1100"/>
              <a:buNone/>
            </a:pPr>
            <a:r>
              <a:rPr lang="en-US" sz="1200"/>
              <a:t>Obiettivi e coerenza con l'argomento del modulo: Gli obiettivi dell'applicazione mobile CONNECT YOUR CITY sono quelli di responsabilizzare i giovani, il pubblico in generale o le persone con minori opportunità e incoraggiare la loro partecipazione attiva a varie attività, fornendo loro opportunità di socializzazione, apprendimento tra pari, maggiori opportunità di lavoro e il miglioramento di competenze trasversali come il lavoro di squadra e la comunicazione. L'applicazione si allinea al tema del modulo utilizzando la tecnologia (applicazione mobile) per coinvolgere e motivare i giovani, il pubblico in generale e le persone con minori opportunità in argomenti e attività rilevanti.</a:t>
            </a:r>
            <a:endParaRPr sz="1200"/>
          </a:p>
          <a:p>
            <a:pPr indent="0" lvl="0" marL="0" rtl="0" algn="just">
              <a:lnSpc>
                <a:spcPct val="100000"/>
              </a:lnSpc>
              <a:spcBef>
                <a:spcPts val="0"/>
              </a:spcBef>
              <a:spcAft>
                <a:spcPts val="0"/>
              </a:spcAft>
              <a:buClr>
                <a:srgbClr val="262626"/>
              </a:buClr>
              <a:buSzPts val="1100"/>
              <a:buNone/>
            </a:pPr>
            <a:r>
              <a:t/>
            </a:r>
            <a:endParaRPr sz="1200"/>
          </a:p>
          <a:p>
            <a:pPr indent="0" lvl="0" marL="0" rtl="0" algn="just">
              <a:lnSpc>
                <a:spcPct val="100000"/>
              </a:lnSpc>
              <a:spcBef>
                <a:spcPts val="1000"/>
              </a:spcBef>
              <a:spcAft>
                <a:spcPts val="0"/>
              </a:spcAft>
              <a:buClr>
                <a:srgbClr val="262626"/>
              </a:buClr>
              <a:buSzPts val="1100"/>
              <a:buNone/>
            </a:pPr>
            <a:r>
              <a:rPr lang="en-US" sz="1200"/>
              <a:t>                 Impatto educativo dell'applicazione: </a:t>
            </a:r>
            <a:endParaRPr sz="1200"/>
          </a:p>
          <a:p>
            <a:pPr indent="0" lvl="0" marL="0" rtl="0" algn="just">
              <a:lnSpc>
                <a:spcPct val="100000"/>
              </a:lnSpc>
              <a:spcBef>
                <a:spcPts val="1000"/>
              </a:spcBef>
              <a:spcAft>
                <a:spcPts val="0"/>
              </a:spcAft>
              <a:buClr>
                <a:srgbClr val="262626"/>
              </a:buClr>
              <a:buSzPts val="1100"/>
              <a:buNone/>
            </a:pPr>
            <a:r>
              <a:rPr lang="en-US" sz="1200"/>
              <a:t>- Una selezione di eventi di diverse organizzazioni</a:t>
            </a:r>
            <a:endParaRPr sz="1200"/>
          </a:p>
          <a:p>
            <a:pPr indent="0" lvl="0" marL="0" rtl="0" algn="just">
              <a:lnSpc>
                <a:spcPct val="100000"/>
              </a:lnSpc>
              <a:spcBef>
                <a:spcPts val="1000"/>
              </a:spcBef>
              <a:spcAft>
                <a:spcPts val="0"/>
              </a:spcAft>
              <a:buClr>
                <a:srgbClr val="262626"/>
              </a:buClr>
              <a:buSzPts val="1100"/>
              <a:buNone/>
            </a:pPr>
            <a:r>
              <a:rPr lang="en-US" sz="1200"/>
              <a:t>- Partecipazione a eventi per la socializzazione e l'apprendimento tra pari e aumento dell'occupazione.</a:t>
            </a:r>
            <a:endParaRPr sz="1200"/>
          </a:p>
          <a:p>
            <a:pPr indent="0" lvl="0" marL="0" rtl="0" algn="just">
              <a:lnSpc>
                <a:spcPct val="100000"/>
              </a:lnSpc>
              <a:spcBef>
                <a:spcPts val="1000"/>
              </a:spcBef>
              <a:spcAft>
                <a:spcPts val="0"/>
              </a:spcAft>
              <a:buClr>
                <a:srgbClr val="262626"/>
              </a:buClr>
              <a:buSzPts val="1100"/>
              <a:buNone/>
            </a:pPr>
            <a:r>
              <a:t/>
            </a:r>
            <a:endParaRPr sz="1200"/>
          </a:p>
          <a:p>
            <a:pPr indent="0" lvl="0" marL="0" rtl="0" algn="just">
              <a:lnSpc>
                <a:spcPct val="100000"/>
              </a:lnSpc>
              <a:spcBef>
                <a:spcPts val="1000"/>
              </a:spcBef>
              <a:spcAft>
                <a:spcPts val="0"/>
              </a:spcAft>
              <a:buClr>
                <a:srgbClr val="262626"/>
              </a:buClr>
              <a:buSzPts val="1100"/>
              <a:buNone/>
            </a:pPr>
            <a:r>
              <a:rPr lang="en-US" sz="1200"/>
              <a:t>                 Opportunità</a:t>
            </a:r>
            <a:endParaRPr sz="1200"/>
          </a:p>
          <a:p>
            <a:pPr indent="0" lvl="0" marL="0" rtl="0" algn="just">
              <a:lnSpc>
                <a:spcPct val="100000"/>
              </a:lnSpc>
              <a:spcBef>
                <a:spcPts val="1000"/>
              </a:spcBef>
              <a:spcAft>
                <a:spcPts val="0"/>
              </a:spcAft>
              <a:buClr>
                <a:srgbClr val="262626"/>
              </a:buClr>
              <a:buSzPts val="1100"/>
              <a:buNone/>
            </a:pPr>
            <a:r>
              <a:rPr lang="en-US" sz="1200"/>
              <a:t>- Maggiori opportunità di lavoro</a:t>
            </a:r>
            <a:endParaRPr sz="1200"/>
          </a:p>
          <a:p>
            <a:pPr indent="0" lvl="0" marL="0" rtl="0" algn="just">
              <a:lnSpc>
                <a:spcPct val="100000"/>
              </a:lnSpc>
              <a:spcBef>
                <a:spcPts val="1000"/>
              </a:spcBef>
              <a:spcAft>
                <a:spcPts val="0"/>
              </a:spcAft>
              <a:buClr>
                <a:srgbClr val="262626"/>
              </a:buClr>
              <a:buSzPts val="1100"/>
              <a:buNone/>
            </a:pPr>
            <a:r>
              <a:rPr lang="en-US" sz="1200"/>
              <a:t>- Miglioramento delle competenze trasversali (ad esempio, lavoro di squadra, comunicazione). </a:t>
            </a:r>
            <a:endParaRPr sz="1200"/>
          </a:p>
          <a:p>
            <a:pPr indent="0" lvl="0" marL="0" rtl="0" algn="just">
              <a:lnSpc>
                <a:spcPct val="100000"/>
              </a:lnSpc>
              <a:spcBef>
                <a:spcPts val="1000"/>
              </a:spcBef>
              <a:spcAft>
                <a:spcPts val="0"/>
              </a:spcAft>
              <a:buClr>
                <a:srgbClr val="262626"/>
              </a:buClr>
              <a:buSzPts val="1100"/>
              <a:buNone/>
            </a:pPr>
            <a:r>
              <a:rPr b="1" lang="en-US" sz="1200"/>
              <a:t>                Riferimenti online: http://www.connectathens.gr/index.php/blog/142-connect-your-city-app</a:t>
            </a:r>
            <a:endParaRPr b="1" sz="1200"/>
          </a:p>
          <a:p>
            <a:pPr indent="0" lvl="0" marL="0" rtl="0" algn="l">
              <a:lnSpc>
                <a:spcPct val="90000"/>
              </a:lnSpc>
              <a:spcBef>
                <a:spcPts val="1000"/>
              </a:spcBef>
              <a:spcAft>
                <a:spcPts val="0"/>
              </a:spcAft>
              <a:buClr>
                <a:srgbClr val="262626"/>
              </a:buClr>
              <a:buSzPts val="1100"/>
              <a:buNone/>
            </a:pPr>
            <a:r>
              <a:t/>
            </a:r>
            <a:endParaRPr sz="1200"/>
          </a:p>
          <a:p>
            <a:pPr indent="0" lvl="0" marL="0" rtl="0" algn="l">
              <a:lnSpc>
                <a:spcPct val="90000"/>
              </a:lnSpc>
              <a:spcBef>
                <a:spcPts val="1000"/>
              </a:spcBef>
              <a:spcAft>
                <a:spcPts val="0"/>
              </a:spcAft>
              <a:buClr>
                <a:srgbClr val="262626"/>
              </a:buClr>
              <a:buSzPts val="1100"/>
              <a:buNone/>
            </a:pPr>
            <a:r>
              <a:t/>
            </a:r>
            <a:endParaRPr sz="1200"/>
          </a:p>
          <a:p>
            <a:pPr indent="0" lvl="0" marL="0" rtl="0" algn="l">
              <a:lnSpc>
                <a:spcPct val="90000"/>
              </a:lnSpc>
              <a:spcBef>
                <a:spcPts val="1000"/>
              </a:spcBef>
              <a:spcAft>
                <a:spcPts val="0"/>
              </a:spcAft>
              <a:buClr>
                <a:srgbClr val="262626"/>
              </a:buClr>
              <a:buSzPts val="1100"/>
              <a:buNone/>
            </a:pPr>
            <a:r>
              <a:t/>
            </a:r>
            <a:endParaRPr sz="1200"/>
          </a:p>
        </p:txBody>
      </p:sp>
      <p:sp>
        <p:nvSpPr>
          <p:cNvPr id="251" name="Google Shape;251;p12"/>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US" sz="2400"/>
              <a:t>Buone pratiche e casi studio</a:t>
            </a:r>
            <a:endParaRPr sz="2400"/>
          </a:p>
        </p:txBody>
      </p:sp>
      <p:pic>
        <p:nvPicPr>
          <p:cNvPr id="252" name="Google Shape;252;p12"/>
          <p:cNvPicPr preferRelativeResize="0"/>
          <p:nvPr>
            <p:ph idx="3" type="pic"/>
          </p:nvPr>
        </p:nvPicPr>
        <p:blipFill rotWithShape="1">
          <a:blip r:embed="rId3">
            <a:alphaModFix/>
          </a:blip>
          <a:srcRect b="0" l="35644" r="46745" t="0"/>
          <a:stretch/>
        </p:blipFill>
        <p:spPr>
          <a:xfrm>
            <a:off x="8583306" y="1246695"/>
            <a:ext cx="2444127" cy="43369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3"/>
          <p:cNvSpPr txBox="1"/>
          <p:nvPr>
            <p:ph idx="1" type="body"/>
          </p:nvPr>
        </p:nvSpPr>
        <p:spPr>
          <a:xfrm>
            <a:off x="117139" y="1342788"/>
            <a:ext cx="5644683"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400"/>
              <a:buNone/>
            </a:pPr>
            <a:r>
              <a:rPr lang="en-US" sz="1200">
                <a:latin typeface="Calibri"/>
                <a:ea typeface="Calibri"/>
                <a:cs typeface="Calibri"/>
                <a:sym typeface="Calibri"/>
              </a:rPr>
              <a:t>       Attività 1: "Scenari di comportamento digitale</a:t>
            </a:r>
            <a:endParaRPr sz="1200"/>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       Tipo: Online, di gruppo</a:t>
            </a:r>
            <a:endParaRPr sz="1200"/>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 </a:t>
            </a:r>
            <a:endParaRPr sz="1200">
              <a:latin typeface="Calibri"/>
              <a:ea typeface="Calibri"/>
              <a:cs typeface="Calibri"/>
              <a:sym typeface="Calibri"/>
            </a:endParaRPr>
          </a:p>
          <a:p>
            <a:pPr indent="-228600" lvl="0" marL="228600" rtl="0" algn="just">
              <a:lnSpc>
                <a:spcPct val="90000"/>
              </a:lnSpc>
              <a:spcBef>
                <a:spcPts val="1000"/>
              </a:spcBef>
              <a:spcAft>
                <a:spcPts val="0"/>
              </a:spcAft>
              <a:buClr>
                <a:schemeClr val="lt1"/>
              </a:buClr>
              <a:buSzPts val="1400"/>
              <a:buNone/>
            </a:pPr>
            <a:r>
              <a:rPr lang="en-US" sz="1200">
                <a:latin typeface="Calibri"/>
                <a:ea typeface="Calibri"/>
                <a:cs typeface="Calibri"/>
                <a:sym typeface="Calibri"/>
              </a:rPr>
              <a:t>      L'obiettivo principale di questa attività è quello di migliorare la comprensione del comportamento digitale responsabile da parte de</a:t>
            </a:r>
            <a:r>
              <a:rPr lang="en-US" sz="1200"/>
              <a:t>i discenti </a:t>
            </a:r>
            <a:r>
              <a:rPr lang="en-US" sz="1200">
                <a:latin typeface="Calibri"/>
                <a:ea typeface="Calibri"/>
                <a:cs typeface="Calibri"/>
                <a:sym typeface="Calibri"/>
              </a:rPr>
              <a:t>e di fornire loro l'opportunità di applicare le loro conoscenze in vari scenari. Analizzando e discutendo diverse situazioni di comportamento digitale, i discenti svilupperanno le loro capacità di pensiero critico e acquisiranno conoscenze pratiche sul comportamento online appropriato.</a:t>
            </a:r>
            <a:endParaRPr sz="1200"/>
          </a:p>
          <a:p>
            <a:pPr indent="-228600" lvl="0" marL="228600" rtl="0" algn="l">
              <a:lnSpc>
                <a:spcPct val="90000"/>
              </a:lnSpc>
              <a:spcBef>
                <a:spcPts val="1000"/>
              </a:spcBef>
              <a:spcAft>
                <a:spcPts val="0"/>
              </a:spcAft>
              <a:buClr>
                <a:schemeClr val="lt1"/>
              </a:buClr>
              <a:buSzPts val="1400"/>
              <a:buNone/>
            </a:pPr>
            <a:r>
              <a:t/>
            </a:r>
            <a:endParaRPr sz="12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      Durata stimata: </a:t>
            </a:r>
            <a:endParaRPr sz="1200"/>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     30 minuti</a:t>
            </a:r>
            <a:endParaRPr sz="1200"/>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     Materiali necessari: </a:t>
            </a:r>
            <a:endParaRPr sz="1200"/>
          </a:p>
          <a:p>
            <a:pPr indent="-228600" lvl="0" marL="228600" rtl="0" algn="l">
              <a:lnSpc>
                <a:spcPct val="90000"/>
              </a:lnSpc>
              <a:spcBef>
                <a:spcPts val="1000"/>
              </a:spcBef>
              <a:spcAft>
                <a:spcPts val="0"/>
              </a:spcAft>
              <a:buClr>
                <a:schemeClr val="lt1"/>
              </a:buClr>
              <a:buSzPts val="1400"/>
              <a:buNone/>
            </a:pPr>
            <a:r>
              <a:rPr lang="en-US" sz="1200">
                <a:latin typeface="Calibri"/>
                <a:ea typeface="Calibri"/>
                <a:cs typeface="Calibri"/>
                <a:sym typeface="Calibri"/>
              </a:rPr>
              <a:t>     Dispense con scenari di comportamento digitale (Allegato I)</a:t>
            </a:r>
            <a:endParaRPr sz="1200"/>
          </a:p>
          <a:p>
            <a:pPr indent="-228600" lvl="0" marL="228600" rtl="0" algn="l">
              <a:lnSpc>
                <a:spcPct val="90000"/>
              </a:lnSpc>
              <a:spcBef>
                <a:spcPts val="1000"/>
              </a:spcBef>
              <a:spcAft>
                <a:spcPts val="0"/>
              </a:spcAft>
              <a:buClr>
                <a:schemeClr val="lt1"/>
              </a:buClr>
              <a:buSzPts val="1200"/>
              <a:buNone/>
            </a:pPr>
            <a:r>
              <a:t/>
            </a:r>
            <a:endParaRPr sz="12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58" name="Google Shape;258;p13"/>
          <p:cNvSpPr txBox="1"/>
          <p:nvPr>
            <p:ph idx="3" type="body"/>
          </p:nvPr>
        </p:nvSpPr>
        <p:spPr>
          <a:xfrm>
            <a:off x="-535113" y="247500"/>
            <a:ext cx="5644800" cy="992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6E6"/>
              </a:buClr>
              <a:buSzPts val="3600"/>
              <a:buNone/>
            </a:pPr>
            <a:r>
              <a:rPr lang="en-US" sz="2400"/>
              <a:t>Attività</a:t>
            </a:r>
            <a:endParaRPr sz="2400"/>
          </a:p>
        </p:txBody>
      </p:sp>
      <p:pic>
        <p:nvPicPr>
          <p:cNvPr descr="Le Persone, Ragazze, Donne, Studenti" id="259" name="Google Shape;259;p13"/>
          <p:cNvPicPr preferRelativeResize="0"/>
          <p:nvPr>
            <p:ph idx="2" type="pic"/>
          </p:nvPr>
        </p:nvPicPr>
        <p:blipFill rotWithShape="1">
          <a:blip r:embed="rId3">
            <a:alphaModFix/>
          </a:blip>
          <a:srcRect b="0" l="18834" r="18834" t="0"/>
          <a:stretch/>
        </p:blipFill>
        <p:spPr>
          <a:xfrm>
            <a:off x="5888002" y="439730"/>
            <a:ext cx="5660531" cy="60457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4"/>
          <p:cNvSpPr txBox="1"/>
          <p:nvPr>
            <p:ph idx="1" type="body"/>
          </p:nvPr>
        </p:nvSpPr>
        <p:spPr>
          <a:xfrm>
            <a:off x="225775" y="966775"/>
            <a:ext cx="5743200" cy="39327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400"/>
              <a:buNone/>
            </a:pPr>
            <a:r>
              <a:t/>
            </a:r>
            <a:endParaRPr sz="1200"/>
          </a:p>
          <a:p>
            <a:pPr indent="-228600" lvl="0" marL="228600" rtl="0" algn="just">
              <a:lnSpc>
                <a:spcPct val="90000"/>
              </a:lnSpc>
              <a:spcBef>
                <a:spcPts val="1000"/>
              </a:spcBef>
              <a:spcAft>
                <a:spcPts val="0"/>
              </a:spcAft>
              <a:buClr>
                <a:schemeClr val="lt1"/>
              </a:buClr>
              <a:buSzPts val="1400"/>
              <a:buNone/>
            </a:pPr>
            <a:r>
              <a:rPr lang="en-US" sz="1200"/>
              <a:t>- Dividete i partecipanti in piccoli gruppi (3-4 membri per gruppo). Se l'attività si svolge online, create delle stanze per i gruppi.</a:t>
            </a:r>
            <a:endParaRPr sz="1200"/>
          </a:p>
          <a:p>
            <a:pPr indent="-228600" lvl="0" marL="228600" rtl="0" algn="just">
              <a:lnSpc>
                <a:spcPct val="90000"/>
              </a:lnSpc>
              <a:spcBef>
                <a:spcPts val="1000"/>
              </a:spcBef>
              <a:spcAft>
                <a:spcPts val="0"/>
              </a:spcAft>
              <a:buClr>
                <a:schemeClr val="lt1"/>
              </a:buClr>
              <a:buSzPts val="1600"/>
              <a:buNone/>
            </a:pPr>
            <a:r>
              <a:rPr lang="en-US" sz="1200"/>
              <a:t>- Distribuite a ogni gruppo le dispense contenenti gli scenari di comportamento digitale. Verificate gli scenari digitali nell'Allegato I.</a:t>
            </a:r>
            <a:endParaRPr sz="1200"/>
          </a:p>
          <a:p>
            <a:pPr indent="-228600" lvl="0" marL="228600" rtl="0" algn="just">
              <a:lnSpc>
                <a:spcPct val="90000"/>
              </a:lnSpc>
              <a:spcBef>
                <a:spcPts val="1000"/>
              </a:spcBef>
              <a:spcAft>
                <a:spcPts val="0"/>
              </a:spcAft>
              <a:buClr>
                <a:schemeClr val="lt1"/>
              </a:buClr>
              <a:buSzPts val="1600"/>
              <a:buNone/>
            </a:pPr>
            <a:r>
              <a:rPr lang="en-US" sz="1200"/>
              <a:t>- Spiegate che lo scopo dell'attività è discutere e analizzare gli scenari, considerando il comportamento digitale appropriato in ogni situazione.</a:t>
            </a:r>
            <a:endParaRPr sz="1200"/>
          </a:p>
          <a:p>
            <a:pPr indent="-228600" lvl="0" marL="228600" rtl="0" algn="just">
              <a:lnSpc>
                <a:spcPct val="90000"/>
              </a:lnSpc>
              <a:spcBef>
                <a:spcPts val="1000"/>
              </a:spcBef>
              <a:spcAft>
                <a:spcPts val="0"/>
              </a:spcAft>
              <a:buClr>
                <a:schemeClr val="lt1"/>
              </a:buClr>
              <a:buSzPts val="1600"/>
              <a:buNone/>
            </a:pPr>
            <a:r>
              <a:rPr lang="en-US" sz="1200"/>
              <a:t>- Lasciate ai gruppi 15-20 minuti per leggere e discutere gli scenari.</a:t>
            </a:r>
            <a:endParaRPr sz="1200"/>
          </a:p>
          <a:p>
            <a:pPr indent="-228600" lvl="0" marL="228600" rtl="0" algn="just">
              <a:lnSpc>
                <a:spcPct val="90000"/>
              </a:lnSpc>
              <a:spcBef>
                <a:spcPts val="1000"/>
              </a:spcBef>
              <a:spcAft>
                <a:spcPts val="0"/>
              </a:spcAft>
              <a:buClr>
                <a:schemeClr val="lt1"/>
              </a:buClr>
              <a:buSzPts val="1600"/>
              <a:buNone/>
            </a:pPr>
            <a:r>
              <a:rPr lang="en-US" sz="1200"/>
              <a:t>- Chiedete a ogni gruppo di scegliere un portavoce che presenterà i risultati e le raccomandazioni del proprio gruppo al gruppo più ampio.</a:t>
            </a:r>
            <a:endParaRPr sz="1200"/>
          </a:p>
          <a:p>
            <a:pPr indent="-228600" lvl="0" marL="228600" rtl="0" algn="just">
              <a:lnSpc>
                <a:spcPct val="90000"/>
              </a:lnSpc>
              <a:spcBef>
                <a:spcPts val="1000"/>
              </a:spcBef>
              <a:spcAft>
                <a:spcPts val="0"/>
              </a:spcAft>
              <a:buClr>
                <a:schemeClr val="lt1"/>
              </a:buClr>
              <a:buSzPts val="1600"/>
              <a:buNone/>
            </a:pPr>
            <a:r>
              <a:rPr lang="en-US" sz="1200"/>
              <a:t>- Riunire i gruppi (se si usano le sale di riunione) o chiedere ai portavoce di condividere le risposte del proprio gruppo.</a:t>
            </a:r>
            <a:endParaRPr sz="1200"/>
          </a:p>
          <a:p>
            <a:pPr indent="-228600" lvl="0" marL="228600" rtl="0" algn="just">
              <a:lnSpc>
                <a:spcPct val="90000"/>
              </a:lnSpc>
              <a:spcBef>
                <a:spcPts val="1000"/>
              </a:spcBef>
              <a:spcAft>
                <a:spcPts val="0"/>
              </a:spcAft>
              <a:buClr>
                <a:schemeClr val="lt1"/>
              </a:buClr>
              <a:buSzPts val="1600"/>
              <a:buNone/>
            </a:pPr>
            <a:r>
              <a:rPr lang="en-US" sz="1200"/>
              <a:t>- Facilitare una discussione di gruppo ponendo le seguenti domande:</a:t>
            </a:r>
            <a:endParaRPr sz="1200"/>
          </a:p>
          <a:p>
            <a:pPr indent="-228600" lvl="0" marL="228600" rtl="0" algn="just">
              <a:lnSpc>
                <a:spcPct val="90000"/>
              </a:lnSpc>
              <a:spcBef>
                <a:spcPts val="1000"/>
              </a:spcBef>
              <a:spcAft>
                <a:spcPts val="0"/>
              </a:spcAft>
              <a:buClr>
                <a:schemeClr val="lt1"/>
              </a:buClr>
              <a:buSzPts val="1600"/>
              <a:buNone/>
            </a:pPr>
            <a:r>
              <a:rPr lang="en-US" sz="1200"/>
              <a:t>- Come il vostro gruppo ha affrontato gli scenari?</a:t>
            </a:r>
            <a:endParaRPr sz="1200"/>
          </a:p>
          <a:p>
            <a:pPr indent="-228600" lvl="0" marL="228600" rtl="0" algn="just">
              <a:lnSpc>
                <a:spcPct val="90000"/>
              </a:lnSpc>
              <a:spcBef>
                <a:spcPts val="1000"/>
              </a:spcBef>
              <a:spcAft>
                <a:spcPts val="0"/>
              </a:spcAft>
              <a:buClr>
                <a:schemeClr val="lt1"/>
              </a:buClr>
              <a:buSzPts val="1600"/>
              <a:buNone/>
            </a:pPr>
            <a:r>
              <a:rPr lang="en-US" sz="1200"/>
              <a:t>- Quali sono state le considerazioni chiave per determinare un comportamento digitale appropriato?</a:t>
            </a:r>
            <a:endParaRPr sz="1200"/>
          </a:p>
          <a:p>
            <a:pPr indent="-228600" lvl="0" marL="228600" rtl="0" algn="just">
              <a:lnSpc>
                <a:spcPct val="90000"/>
              </a:lnSpc>
              <a:spcBef>
                <a:spcPts val="1000"/>
              </a:spcBef>
              <a:spcAft>
                <a:spcPts val="0"/>
              </a:spcAft>
              <a:buClr>
                <a:schemeClr val="lt1"/>
              </a:buClr>
              <a:buSzPts val="1600"/>
              <a:buNone/>
            </a:pPr>
            <a:r>
              <a:rPr lang="en-US" sz="1200"/>
              <a:t>- Il vostro gruppo ha incontrato difficoltà nel raggiungere un consenso? Come le avete superate?</a:t>
            </a:r>
            <a:endParaRPr sz="1200"/>
          </a:p>
          <a:p>
            <a:pPr indent="-228600" lvl="0" marL="228600" rtl="0" algn="just">
              <a:lnSpc>
                <a:spcPct val="90000"/>
              </a:lnSpc>
              <a:spcBef>
                <a:spcPts val="1000"/>
              </a:spcBef>
              <a:spcAft>
                <a:spcPts val="0"/>
              </a:spcAft>
              <a:buClr>
                <a:schemeClr val="lt1"/>
              </a:buClr>
              <a:buSzPts val="1600"/>
              <a:buNone/>
            </a:pPr>
            <a:r>
              <a:rPr lang="en-US" sz="1200"/>
              <a:t>- Ci sono ulteriori strategie o suggerimenti per promuovere un comportamento digitale responsabile in questi scenari?</a:t>
            </a:r>
            <a:endParaRPr sz="1200"/>
          </a:p>
          <a:p>
            <a:pPr indent="-228600" lvl="0" marL="228600" rtl="0" algn="l">
              <a:lnSpc>
                <a:spcPct val="90000"/>
              </a:lnSpc>
              <a:spcBef>
                <a:spcPts val="1000"/>
              </a:spcBef>
              <a:spcAft>
                <a:spcPts val="0"/>
              </a:spcAft>
              <a:buClr>
                <a:schemeClr val="lt1"/>
              </a:buClr>
              <a:buSzPts val="2000"/>
              <a:buNone/>
            </a:pPr>
            <a:r>
              <a:t/>
            </a:r>
            <a:endParaRPr sz="12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lt1"/>
              </a:buClr>
              <a:buSzPts val="2000"/>
              <a:buNone/>
            </a:pPr>
            <a:r>
              <a:t/>
            </a:r>
            <a:endParaRPr sz="1200">
              <a:latin typeface="Times New Roman"/>
              <a:ea typeface="Times New Roman"/>
              <a:cs typeface="Times New Roman"/>
              <a:sym typeface="Times New Roman"/>
            </a:endParaRPr>
          </a:p>
        </p:txBody>
      </p:sp>
      <p:sp>
        <p:nvSpPr>
          <p:cNvPr id="265" name="Google Shape;265;p14"/>
          <p:cNvSpPr txBox="1"/>
          <p:nvPr>
            <p:ph idx="3" type="body"/>
          </p:nvPr>
        </p:nvSpPr>
        <p:spPr>
          <a:xfrm>
            <a:off x="747187" y="247500"/>
            <a:ext cx="5644682"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Istruzioni per l'attività</a:t>
            </a:r>
            <a:endParaRPr sz="2400"/>
          </a:p>
        </p:txBody>
      </p:sp>
      <p:pic>
        <p:nvPicPr>
          <p:cNvPr id="266" name="Google Shape;266;p14"/>
          <p:cNvPicPr preferRelativeResize="0"/>
          <p:nvPr/>
        </p:nvPicPr>
        <p:blipFill rotWithShape="1">
          <a:blip r:embed="rId3">
            <a:alphaModFix/>
          </a:blip>
          <a:srcRect b="0" l="0" r="0" t="0"/>
          <a:stretch/>
        </p:blipFill>
        <p:spPr>
          <a:xfrm>
            <a:off x="7010890" y="1798523"/>
            <a:ext cx="4340442" cy="3260953"/>
          </a:xfrm>
          <a:prstGeom prst="rect">
            <a:avLst/>
          </a:prstGeom>
          <a:noFill/>
          <a:ln>
            <a:noFill/>
          </a:ln>
        </p:spPr>
      </p:pic>
      <p:pic>
        <p:nvPicPr>
          <p:cNvPr descr="Mani, Ipad, Tavoletta, Tecnologia" id="267" name="Google Shape;267;p14"/>
          <p:cNvPicPr preferRelativeResize="0"/>
          <p:nvPr/>
        </p:nvPicPr>
        <p:blipFill rotWithShape="1">
          <a:blip r:embed="rId4">
            <a:alphaModFix/>
          </a:blip>
          <a:srcRect b="0" l="0" r="0" t="0"/>
          <a:stretch/>
        </p:blipFill>
        <p:spPr>
          <a:xfrm>
            <a:off x="7744859" y="2302498"/>
            <a:ext cx="2886418" cy="20641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5"/>
          <p:cNvSpPr txBox="1"/>
          <p:nvPr>
            <p:ph idx="1" type="body"/>
          </p:nvPr>
        </p:nvSpPr>
        <p:spPr>
          <a:xfrm>
            <a:off x="6323950" y="1240150"/>
            <a:ext cx="5432700" cy="561780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lt1"/>
              </a:buClr>
              <a:buSzPts val="1600"/>
              <a:buNone/>
            </a:pPr>
            <a:r>
              <a:rPr lang="en-US" sz="1200"/>
              <a:t>     Attività 2: "Audit sulla privacy digitale” </a:t>
            </a:r>
            <a:endParaRPr sz="1200"/>
          </a:p>
          <a:p>
            <a:pPr indent="-228600" lvl="0" marL="228600" rtl="0" algn="just">
              <a:lnSpc>
                <a:spcPct val="90000"/>
              </a:lnSpc>
              <a:spcBef>
                <a:spcPts val="3000"/>
              </a:spcBef>
              <a:spcAft>
                <a:spcPts val="0"/>
              </a:spcAft>
              <a:buClr>
                <a:schemeClr val="lt1"/>
              </a:buClr>
              <a:buSzPts val="1600"/>
              <a:buNone/>
            </a:pPr>
            <a:r>
              <a:rPr lang="en-US" sz="1200"/>
              <a:t>      Tipo: Online, di gruppo</a:t>
            </a:r>
            <a:endParaRPr sz="1200"/>
          </a:p>
          <a:p>
            <a:pPr indent="-228600" lvl="0" marL="228600" rtl="0" algn="just">
              <a:lnSpc>
                <a:spcPct val="90000"/>
              </a:lnSpc>
              <a:spcBef>
                <a:spcPts val="3000"/>
              </a:spcBef>
              <a:spcAft>
                <a:spcPts val="0"/>
              </a:spcAft>
              <a:buClr>
                <a:schemeClr val="lt1"/>
              </a:buClr>
              <a:buSzPts val="1600"/>
              <a:buNone/>
            </a:pPr>
            <a:r>
              <a:rPr lang="en-US" sz="1200"/>
              <a:t>    L'obiettivo principale di questa attività è quello di sensibilizzare e migliorare la comprensione dei discenti sulle impostazioni della privacy digitale e sulla loro presenza online. Conducendo una verifica personale della privacy digitale, i discenti avranno l'opportunità di valutare le loro attuali impostazioni sulla privacy, identificare potenziali vulnerabilità e apportare le modifiche necessarie per proteggere le loro informazioni personali online.</a:t>
            </a:r>
            <a:endParaRPr sz="1200"/>
          </a:p>
          <a:p>
            <a:pPr indent="-228600" lvl="0" marL="228600" rtl="0" algn="just">
              <a:lnSpc>
                <a:spcPct val="90000"/>
              </a:lnSpc>
              <a:spcBef>
                <a:spcPts val="3000"/>
              </a:spcBef>
              <a:spcAft>
                <a:spcPts val="0"/>
              </a:spcAft>
              <a:buClr>
                <a:schemeClr val="lt1"/>
              </a:buClr>
              <a:buSzPts val="1600"/>
              <a:buNone/>
            </a:pPr>
            <a:r>
              <a:rPr lang="en-US" sz="1200"/>
              <a:t>       Durata stimata: 45 minuti</a:t>
            </a:r>
            <a:endParaRPr sz="1200"/>
          </a:p>
          <a:p>
            <a:pPr indent="-228600" lvl="0" marL="228600" rtl="0" algn="just">
              <a:lnSpc>
                <a:spcPct val="90000"/>
              </a:lnSpc>
              <a:spcBef>
                <a:spcPts val="3000"/>
              </a:spcBef>
              <a:spcAft>
                <a:spcPts val="0"/>
              </a:spcAft>
              <a:buClr>
                <a:schemeClr val="lt1"/>
              </a:buClr>
              <a:buSzPts val="1600"/>
              <a:buNone/>
            </a:pPr>
            <a:r>
              <a:rPr lang="en-US" sz="1200"/>
              <a:t>       Materiali necessari: </a:t>
            </a:r>
            <a:endParaRPr sz="1200"/>
          </a:p>
          <a:p>
            <a:pPr indent="-228600" lvl="0" marL="228600" rtl="0" algn="just">
              <a:lnSpc>
                <a:spcPct val="90000"/>
              </a:lnSpc>
              <a:spcBef>
                <a:spcPts val="3000"/>
              </a:spcBef>
              <a:spcAft>
                <a:spcPts val="0"/>
              </a:spcAft>
              <a:buClr>
                <a:schemeClr val="lt1"/>
              </a:buClr>
              <a:buSzPts val="1600"/>
              <a:buNone/>
            </a:pPr>
            <a:r>
              <a:rPr lang="en-US" sz="1200"/>
              <a:t>       Foglio di lavoro per l'audit della privacy digitale (Allegato II), accesso ai dispositivi (computer, smartphone, ecc.)</a:t>
            </a:r>
            <a:endParaRPr sz="1200"/>
          </a:p>
          <a:p>
            <a:pPr indent="-228600" lvl="0" marL="228600" rtl="0" algn="l">
              <a:lnSpc>
                <a:spcPct val="90000"/>
              </a:lnSpc>
              <a:spcBef>
                <a:spcPts val="3000"/>
              </a:spcBef>
              <a:spcAft>
                <a:spcPts val="0"/>
              </a:spcAft>
              <a:buClr>
                <a:schemeClr val="lt1"/>
              </a:buClr>
              <a:buSzPts val="1100"/>
              <a:buNone/>
            </a:pPr>
            <a:r>
              <a:t/>
            </a:r>
            <a:endParaRPr sz="1100"/>
          </a:p>
        </p:txBody>
      </p:sp>
      <p:sp>
        <p:nvSpPr>
          <p:cNvPr id="273" name="Google Shape;273;p15"/>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B6E6"/>
              </a:buClr>
              <a:buSzPts val="3600"/>
              <a:buNone/>
            </a:pPr>
            <a:r>
              <a:rPr lang="en-US" sz="2400"/>
              <a:t>Attività</a:t>
            </a:r>
            <a:endParaRPr sz="2400"/>
          </a:p>
          <a:p>
            <a:pPr indent="0" lvl="0" marL="0" rtl="0" algn="l">
              <a:lnSpc>
                <a:spcPct val="90000"/>
              </a:lnSpc>
              <a:spcBef>
                <a:spcPts val="0"/>
              </a:spcBef>
              <a:spcAft>
                <a:spcPts val="0"/>
              </a:spcAft>
              <a:buClr>
                <a:srgbClr val="00B6E6"/>
              </a:buClr>
              <a:buSzPts val="3600"/>
              <a:buNone/>
            </a:pPr>
            <a:r>
              <a:t/>
            </a:r>
            <a:endParaRPr sz="2400"/>
          </a:p>
        </p:txBody>
      </p:sp>
      <p:pic>
        <p:nvPicPr>
          <p:cNvPr descr="Computer, Attività Commerciale, Gdpr" id="274" name="Google Shape;274;p15"/>
          <p:cNvPicPr preferRelativeResize="0"/>
          <p:nvPr/>
        </p:nvPicPr>
        <p:blipFill rotWithShape="1">
          <a:blip r:embed="rId3">
            <a:alphaModFix/>
          </a:blip>
          <a:srcRect b="0" l="0" r="0" t="0"/>
          <a:stretch/>
        </p:blipFill>
        <p:spPr>
          <a:xfrm>
            <a:off x="675717" y="495759"/>
            <a:ext cx="5420283" cy="57287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6"/>
          <p:cNvSpPr txBox="1"/>
          <p:nvPr>
            <p:ph idx="1" type="body"/>
          </p:nvPr>
        </p:nvSpPr>
        <p:spPr>
          <a:xfrm>
            <a:off x="449500" y="1455500"/>
            <a:ext cx="5008200" cy="4184700"/>
          </a:xfrm>
          <a:prstGeom prst="rect">
            <a:avLst/>
          </a:prstGeom>
          <a:noFill/>
          <a:ln>
            <a:noFill/>
          </a:ln>
        </p:spPr>
        <p:txBody>
          <a:bodyPr anchorCtr="0" anchor="t" bIns="45700" lIns="91425" spcFirstLastPara="1" rIns="91425" wrap="square" tIns="45700">
            <a:noAutofit/>
          </a:bodyPr>
          <a:lstStyle/>
          <a:p>
            <a:pPr indent="-228600" lvl="0" marL="228600" rtl="0" algn="just">
              <a:lnSpc>
                <a:spcPct val="90000"/>
              </a:lnSpc>
              <a:spcBef>
                <a:spcPts val="0"/>
              </a:spcBef>
              <a:spcAft>
                <a:spcPts val="0"/>
              </a:spcAft>
              <a:buClr>
                <a:srgbClr val="033637"/>
              </a:buClr>
              <a:buSzPts val="1200"/>
              <a:buFont typeface="Arial"/>
              <a:buChar char="•"/>
            </a:pPr>
            <a:r>
              <a:rPr lang="en-US" sz="1200">
                <a:solidFill>
                  <a:srgbClr val="033637"/>
                </a:solidFill>
                <a:latin typeface="Calibri"/>
                <a:ea typeface="Calibri"/>
                <a:cs typeface="Calibri"/>
                <a:sym typeface="Calibri"/>
              </a:rPr>
              <a:t>Fornite a ciascun discente il foglio di lavoro per la verifica della privacy digitale.</a:t>
            </a:r>
            <a:endParaRPr sz="1200"/>
          </a:p>
          <a:p>
            <a:pPr indent="-228600" lvl="0" marL="228600" rtl="0" algn="just">
              <a:lnSpc>
                <a:spcPct val="90000"/>
              </a:lnSpc>
              <a:spcBef>
                <a:spcPts val="0"/>
              </a:spcBef>
              <a:spcAft>
                <a:spcPts val="0"/>
              </a:spcAft>
              <a:buClr>
                <a:srgbClr val="033637"/>
              </a:buClr>
              <a:buSzPts val="1200"/>
              <a:buFont typeface="Arial"/>
              <a:buChar char="•"/>
            </a:pPr>
            <a:r>
              <a:rPr lang="en-US" sz="1200">
                <a:solidFill>
                  <a:srgbClr val="033637"/>
                </a:solidFill>
                <a:latin typeface="Calibri"/>
                <a:ea typeface="Calibri"/>
                <a:cs typeface="Calibri"/>
                <a:sym typeface="Calibri"/>
              </a:rPr>
              <a:t>Spiegare lo scopo dell'attività e l'importanza di mantenere la privacy digitale.</a:t>
            </a:r>
            <a:endParaRPr sz="1200"/>
          </a:p>
          <a:p>
            <a:pPr indent="-228600" lvl="0" marL="228600" rtl="0" algn="just">
              <a:lnSpc>
                <a:spcPct val="90000"/>
              </a:lnSpc>
              <a:spcBef>
                <a:spcPts val="0"/>
              </a:spcBef>
              <a:spcAft>
                <a:spcPts val="0"/>
              </a:spcAft>
              <a:buClr>
                <a:srgbClr val="033637"/>
              </a:buClr>
              <a:buSzPts val="1200"/>
              <a:buNone/>
            </a:pPr>
            <a:r>
              <a:rPr lang="en-US" sz="1200">
                <a:solidFill>
                  <a:srgbClr val="033637"/>
                </a:solidFill>
                <a:latin typeface="Calibri"/>
                <a:ea typeface="Calibri"/>
                <a:cs typeface="Calibri"/>
                <a:sym typeface="Calibri"/>
              </a:rPr>
              <a:t>- Chiedete ai partecipanti di dedicare 45 minuti all'attività.</a:t>
            </a:r>
            <a:endParaRPr sz="1200"/>
          </a:p>
          <a:p>
            <a:pPr indent="-228600" lvl="0" marL="228600" rtl="0" algn="just">
              <a:lnSpc>
                <a:spcPct val="90000"/>
              </a:lnSpc>
              <a:spcBef>
                <a:spcPts val="0"/>
              </a:spcBef>
              <a:spcAft>
                <a:spcPts val="0"/>
              </a:spcAft>
              <a:buClr>
                <a:srgbClr val="033637"/>
              </a:buClr>
              <a:buSzPts val="1200"/>
              <a:buNone/>
            </a:pPr>
            <a:r>
              <a:rPr lang="en-US" sz="1200">
                <a:solidFill>
                  <a:srgbClr val="033637"/>
                </a:solidFill>
                <a:latin typeface="Calibri"/>
                <a:ea typeface="Calibri"/>
                <a:cs typeface="Calibri"/>
                <a:sym typeface="Calibri"/>
              </a:rPr>
              <a:t>- Chiedete ai partecipanti di rivedere le impostazioni della privacy sui loro dispositivi, sugli account dei social media e su altre piattaforme online.</a:t>
            </a:r>
            <a:endParaRPr sz="1200"/>
          </a:p>
          <a:p>
            <a:pPr indent="-228600" lvl="0" marL="228600" rtl="0" algn="just">
              <a:lnSpc>
                <a:spcPct val="90000"/>
              </a:lnSpc>
              <a:spcBef>
                <a:spcPts val="0"/>
              </a:spcBef>
              <a:spcAft>
                <a:spcPts val="0"/>
              </a:spcAft>
              <a:buClr>
                <a:srgbClr val="033637"/>
              </a:buClr>
              <a:buSzPts val="1200"/>
              <a:buNone/>
            </a:pPr>
            <a:r>
              <a:rPr lang="en-US" sz="1200">
                <a:solidFill>
                  <a:srgbClr val="033637"/>
                </a:solidFill>
                <a:latin typeface="Calibri"/>
                <a:ea typeface="Calibri"/>
                <a:cs typeface="Calibri"/>
                <a:sym typeface="Calibri"/>
              </a:rPr>
              <a:t>- Utilizzando il foglio di lavoro fornito, guidate gli studenti a rispondere alle seguenti domande:</a:t>
            </a:r>
            <a:endParaRPr sz="1200"/>
          </a:p>
          <a:p>
            <a:pPr indent="-228600" lvl="0" marL="228600" rtl="0" algn="just">
              <a:lnSpc>
                <a:spcPct val="90000"/>
              </a:lnSpc>
              <a:spcBef>
                <a:spcPts val="0"/>
              </a:spcBef>
              <a:spcAft>
                <a:spcPts val="0"/>
              </a:spcAft>
              <a:buClr>
                <a:srgbClr val="033637"/>
              </a:buClr>
              <a:buSzPts val="1200"/>
              <a:buNone/>
            </a:pPr>
            <a:r>
              <a:rPr lang="en-US" sz="1200">
                <a:solidFill>
                  <a:srgbClr val="033637"/>
                </a:solidFill>
                <a:latin typeface="Calibri"/>
                <a:ea typeface="Calibri"/>
                <a:cs typeface="Calibri"/>
                <a:sym typeface="Calibri"/>
              </a:rPr>
              <a:t>- Quali impostazioni di privacy avete attualmente per i vostri dispositivi e account online?</a:t>
            </a:r>
            <a:endParaRPr sz="1200"/>
          </a:p>
          <a:p>
            <a:pPr indent="-228600" lvl="0" marL="228600" rtl="0" algn="just">
              <a:lnSpc>
                <a:spcPct val="90000"/>
              </a:lnSpc>
              <a:spcBef>
                <a:spcPts val="0"/>
              </a:spcBef>
              <a:spcAft>
                <a:spcPts val="0"/>
              </a:spcAft>
              <a:buClr>
                <a:srgbClr val="033637"/>
              </a:buClr>
              <a:buSzPts val="1200"/>
              <a:buNone/>
            </a:pPr>
            <a:r>
              <a:rPr lang="en-US" sz="1200">
                <a:solidFill>
                  <a:srgbClr val="033637"/>
                </a:solidFill>
                <a:latin typeface="Calibri"/>
                <a:ea typeface="Calibri"/>
                <a:cs typeface="Calibri"/>
                <a:sym typeface="Calibri"/>
              </a:rPr>
              <a:t>- Ci sono aree in cui le impostazioni sulla privacy potrebbero essere deboli o inadeguate?</a:t>
            </a:r>
            <a:endParaRPr sz="1200"/>
          </a:p>
          <a:p>
            <a:pPr indent="-228600" lvl="0" marL="228600" rtl="0" algn="just">
              <a:lnSpc>
                <a:spcPct val="90000"/>
              </a:lnSpc>
              <a:spcBef>
                <a:spcPts val="0"/>
              </a:spcBef>
              <a:spcAft>
                <a:spcPts val="0"/>
              </a:spcAft>
              <a:buClr>
                <a:srgbClr val="033637"/>
              </a:buClr>
              <a:buSzPts val="1200"/>
              <a:buNone/>
            </a:pPr>
            <a:r>
              <a:rPr lang="en-US" sz="1200">
                <a:solidFill>
                  <a:srgbClr val="033637"/>
                </a:solidFill>
                <a:latin typeface="Calibri"/>
                <a:ea typeface="Calibri"/>
                <a:cs typeface="Calibri"/>
                <a:sym typeface="Calibri"/>
              </a:rPr>
              <a:t>- Condividete pubblicamente informazioni personali che potrebbero compromettere la vostra privacy</a:t>
            </a:r>
            <a:r>
              <a:rPr lang="en-US" sz="1200">
                <a:solidFill>
                  <a:srgbClr val="033637"/>
                </a:solidFill>
              </a:rPr>
              <a:t>.</a:t>
            </a:r>
            <a:endParaRPr sz="1200"/>
          </a:p>
          <a:p>
            <a:pPr indent="-228600" lvl="0" marL="228600" rtl="0" algn="just">
              <a:lnSpc>
                <a:spcPct val="90000"/>
              </a:lnSpc>
              <a:spcBef>
                <a:spcPts val="0"/>
              </a:spcBef>
              <a:spcAft>
                <a:spcPts val="0"/>
              </a:spcAft>
              <a:buClr>
                <a:srgbClr val="033637"/>
              </a:buClr>
              <a:buSzPts val="1200"/>
              <a:buNone/>
            </a:pPr>
            <a:r>
              <a:rPr lang="en-US" sz="1200">
                <a:solidFill>
                  <a:srgbClr val="033637"/>
                </a:solidFill>
                <a:latin typeface="Calibri"/>
                <a:ea typeface="Calibri"/>
                <a:cs typeface="Calibri"/>
                <a:sym typeface="Calibri"/>
              </a:rPr>
              <a:t>- Quali misure potete adottare per migliorare la vostra privacy digitale e proteggere le vostre informazioni personali?</a:t>
            </a:r>
            <a:endParaRPr sz="1200"/>
          </a:p>
          <a:p>
            <a:pPr indent="-228600" lvl="0" marL="228600" rtl="0" algn="l">
              <a:lnSpc>
                <a:spcPct val="90000"/>
              </a:lnSpc>
              <a:spcBef>
                <a:spcPts val="0"/>
              </a:spcBef>
              <a:spcAft>
                <a:spcPts val="0"/>
              </a:spcAft>
              <a:buClr>
                <a:schemeClr val="lt1"/>
              </a:buClr>
              <a:buSzPts val="1200"/>
              <a:buNone/>
            </a:pPr>
            <a:r>
              <a:t/>
            </a:r>
            <a:endParaRPr sz="1200">
              <a:latin typeface="Times New Roman"/>
              <a:ea typeface="Times New Roman"/>
              <a:cs typeface="Times New Roman"/>
              <a:sym typeface="Times New Roman"/>
            </a:endParaRPr>
          </a:p>
          <a:p>
            <a:pPr indent="-228600" lvl="0" marL="228600" rtl="0" algn="l">
              <a:lnSpc>
                <a:spcPct val="100000"/>
              </a:lnSpc>
              <a:spcBef>
                <a:spcPts val="3000"/>
              </a:spcBef>
              <a:spcAft>
                <a:spcPts val="0"/>
              </a:spcAft>
              <a:buClr>
                <a:schemeClr val="lt1"/>
              </a:buClr>
              <a:buSzPts val="1800"/>
              <a:buNone/>
            </a:pPr>
            <a:r>
              <a:t/>
            </a:r>
            <a:endParaRPr sz="1800">
              <a:latin typeface="Times New Roman"/>
              <a:ea typeface="Times New Roman"/>
              <a:cs typeface="Times New Roman"/>
              <a:sym typeface="Times New Roman"/>
            </a:endParaRPr>
          </a:p>
        </p:txBody>
      </p:sp>
      <p:sp>
        <p:nvSpPr>
          <p:cNvPr id="280" name="Google Shape;280;p16"/>
          <p:cNvSpPr txBox="1"/>
          <p:nvPr>
            <p:ph idx="3" type="body"/>
          </p:nvPr>
        </p:nvSpPr>
        <p:spPr>
          <a:xfrm>
            <a:off x="5682900" y="920425"/>
            <a:ext cx="6603900" cy="992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6E6"/>
              </a:buClr>
              <a:buSzPts val="2800"/>
              <a:buNone/>
            </a:pPr>
            <a:r>
              <a:rPr lang="en-US" sz="2800"/>
              <a:t>Istruzioni per l'attività</a:t>
            </a:r>
            <a:endParaRPr/>
          </a:p>
        </p:txBody>
      </p:sp>
      <p:pic>
        <p:nvPicPr>
          <p:cNvPr id="281" name="Google Shape;281;p16"/>
          <p:cNvPicPr preferRelativeResize="0"/>
          <p:nvPr/>
        </p:nvPicPr>
        <p:blipFill rotWithShape="1">
          <a:blip r:embed="rId3">
            <a:alphaModFix/>
          </a:blip>
          <a:srcRect b="0" l="0" r="0" t="0"/>
          <a:stretch/>
        </p:blipFill>
        <p:spPr>
          <a:xfrm>
            <a:off x="5872432" y="2552700"/>
            <a:ext cx="5933655" cy="22647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7"/>
          <p:cNvSpPr txBox="1"/>
          <p:nvPr>
            <p:ph idx="1" type="body"/>
          </p:nvPr>
        </p:nvSpPr>
        <p:spPr>
          <a:xfrm>
            <a:off x="6096000" y="1435276"/>
            <a:ext cx="5854391" cy="4377696"/>
          </a:xfrm>
          <a:prstGeom prst="rect">
            <a:avLst/>
          </a:prstGeom>
          <a:noFill/>
          <a:ln>
            <a:noFill/>
          </a:ln>
        </p:spPr>
        <p:txBody>
          <a:bodyPr anchorCtr="0" anchor="t" bIns="45700" lIns="91425" spcFirstLastPara="1" rIns="91425" wrap="square" tIns="45700">
            <a:noAutofit/>
          </a:bodyPr>
          <a:lstStyle/>
          <a:p>
            <a:pPr indent="-247650" lvl="0" marL="285750" rtl="0" algn="just">
              <a:lnSpc>
                <a:spcPct val="100000"/>
              </a:lnSpc>
              <a:spcBef>
                <a:spcPts val="0"/>
              </a:spcBef>
              <a:spcAft>
                <a:spcPts val="0"/>
              </a:spcAft>
              <a:buClr>
                <a:schemeClr val="lt1"/>
              </a:buClr>
              <a:buSzPts val="1200"/>
              <a:buFont typeface="Arial"/>
              <a:buChar char="•"/>
            </a:pPr>
            <a:r>
              <a:rPr lang="en-US" sz="1200">
                <a:latin typeface="Calibri"/>
                <a:ea typeface="Calibri"/>
                <a:cs typeface="Calibri"/>
                <a:sym typeface="Calibri"/>
              </a:rPr>
              <a:t>Discutere le migliori pratiche per proteggere la privacy digitale e mantenere una presenza online sana.</a:t>
            </a:r>
            <a:endParaRPr sz="1200">
              <a:latin typeface="Calibri"/>
              <a:ea typeface="Calibri"/>
              <a:cs typeface="Calibri"/>
              <a:sym typeface="Calibri"/>
            </a:endParaRPr>
          </a:p>
          <a:p>
            <a:pPr indent="-247650" lvl="0" marL="285750" rtl="0" algn="just">
              <a:lnSpc>
                <a:spcPct val="100000"/>
              </a:lnSpc>
              <a:spcBef>
                <a:spcPts val="3000"/>
              </a:spcBef>
              <a:spcAft>
                <a:spcPts val="0"/>
              </a:spcAft>
              <a:buClr>
                <a:schemeClr val="lt1"/>
              </a:buClr>
              <a:buSzPts val="1200"/>
              <a:buFont typeface="Arial"/>
              <a:buChar char="•"/>
            </a:pPr>
            <a:r>
              <a:rPr lang="en-US" sz="1200">
                <a:latin typeface="Calibri"/>
                <a:ea typeface="Calibri"/>
                <a:cs typeface="Calibri"/>
                <a:sym typeface="Calibri"/>
              </a:rPr>
              <a:t>Incoraggiare i partecipanti ad apportare le modifiche necessarie alle impostazioni sulla privacy in base ai risultati della verifica.</a:t>
            </a:r>
            <a:endParaRPr sz="1200"/>
          </a:p>
          <a:p>
            <a:pPr indent="-247650" lvl="0" marL="285750" rtl="0" algn="just">
              <a:lnSpc>
                <a:spcPct val="100000"/>
              </a:lnSpc>
              <a:spcBef>
                <a:spcPts val="3000"/>
              </a:spcBef>
              <a:spcAft>
                <a:spcPts val="0"/>
              </a:spcAft>
              <a:buClr>
                <a:schemeClr val="lt1"/>
              </a:buClr>
              <a:buSzPts val="1200"/>
              <a:buFont typeface="Arial"/>
              <a:buChar char="•"/>
            </a:pPr>
            <a:r>
              <a:rPr lang="en-US" sz="1200">
                <a:latin typeface="Calibri"/>
                <a:ea typeface="Calibri"/>
                <a:cs typeface="Calibri"/>
                <a:sym typeface="Calibri"/>
              </a:rPr>
              <a:t>Dopo aver completato l'audit, riunite i partecipanti e agevolate una discussione di gruppo per condividere le intuizioni e le strategie per mantenere la privacy digitale.</a:t>
            </a:r>
            <a:endParaRPr sz="1200"/>
          </a:p>
          <a:p>
            <a:pPr indent="-247650" lvl="0" marL="285750" rtl="0" algn="just">
              <a:lnSpc>
                <a:spcPct val="100000"/>
              </a:lnSpc>
              <a:spcBef>
                <a:spcPts val="3000"/>
              </a:spcBef>
              <a:spcAft>
                <a:spcPts val="0"/>
              </a:spcAft>
              <a:buClr>
                <a:schemeClr val="lt1"/>
              </a:buClr>
              <a:buSzPts val="1200"/>
              <a:buFont typeface="Arial"/>
              <a:buChar char="•"/>
            </a:pPr>
            <a:r>
              <a:rPr lang="en-US" sz="1200">
                <a:latin typeface="Calibri"/>
                <a:ea typeface="Calibri"/>
                <a:cs typeface="Calibri"/>
                <a:sym typeface="Calibri"/>
              </a:rPr>
              <a:t>Incoraggiare i discenti a condividere le sfide che hanno incontrato durante l'audit e come le hanno affrontate.</a:t>
            </a:r>
            <a:endParaRPr sz="1200"/>
          </a:p>
          <a:p>
            <a:pPr indent="-228600" lvl="0" marL="228600" rtl="0" algn="l">
              <a:lnSpc>
                <a:spcPct val="90000"/>
              </a:lnSpc>
              <a:spcBef>
                <a:spcPts val="3000"/>
              </a:spcBef>
              <a:spcAft>
                <a:spcPts val="0"/>
              </a:spcAft>
              <a:buClr>
                <a:schemeClr val="lt1"/>
              </a:buClr>
              <a:buSzPts val="1800"/>
              <a:buNone/>
            </a:pPr>
            <a:r>
              <a:t/>
            </a:r>
            <a:endParaRPr sz="1800">
              <a:latin typeface="Times New Roman"/>
              <a:ea typeface="Times New Roman"/>
              <a:cs typeface="Times New Roman"/>
              <a:sym typeface="Times New Roman"/>
            </a:endParaRPr>
          </a:p>
          <a:p>
            <a:pPr indent="-228600" lvl="0" marL="228600" rtl="0" algn="l">
              <a:lnSpc>
                <a:spcPct val="90000"/>
              </a:lnSpc>
              <a:spcBef>
                <a:spcPts val="3000"/>
              </a:spcBef>
              <a:spcAft>
                <a:spcPts val="0"/>
              </a:spcAft>
              <a:buClr>
                <a:schemeClr val="lt1"/>
              </a:buClr>
              <a:buSzPts val="1800"/>
              <a:buNone/>
            </a:pPr>
            <a:r>
              <a:t/>
            </a:r>
            <a:endParaRPr sz="1800">
              <a:latin typeface="Times New Roman"/>
              <a:ea typeface="Times New Roman"/>
              <a:cs typeface="Times New Roman"/>
              <a:sym typeface="Times New Roman"/>
            </a:endParaRPr>
          </a:p>
        </p:txBody>
      </p:sp>
      <p:sp>
        <p:nvSpPr>
          <p:cNvPr id="287" name="Google Shape;287;p17"/>
          <p:cNvSpPr txBox="1"/>
          <p:nvPr>
            <p:ph idx="3" type="body"/>
          </p:nvPr>
        </p:nvSpPr>
        <p:spPr>
          <a:xfrm>
            <a:off x="6461161" y="155139"/>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Attività</a:t>
            </a:r>
            <a:endParaRPr sz="2400"/>
          </a:p>
        </p:txBody>
      </p:sp>
      <p:pic>
        <p:nvPicPr>
          <p:cNvPr descr="Protezione Dati, Sicurezza, Computer" id="288" name="Google Shape;288;p17"/>
          <p:cNvPicPr preferRelativeResize="0"/>
          <p:nvPr/>
        </p:nvPicPr>
        <p:blipFill rotWithShape="1">
          <a:blip r:embed="rId3">
            <a:alphaModFix/>
          </a:blip>
          <a:srcRect b="0" l="0" r="0" t="0"/>
          <a:stretch/>
        </p:blipFill>
        <p:spPr>
          <a:xfrm>
            <a:off x="165750" y="412000"/>
            <a:ext cx="5624150" cy="4698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8"/>
          <p:cNvSpPr txBox="1"/>
          <p:nvPr>
            <p:ph idx="1" type="body"/>
          </p:nvPr>
        </p:nvSpPr>
        <p:spPr>
          <a:xfrm>
            <a:off x="133588" y="1720600"/>
            <a:ext cx="5962412"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800"/>
              <a:buNone/>
            </a:pPr>
            <a:r>
              <a:t/>
            </a:r>
            <a:endParaRPr sz="18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Calibri"/>
              <a:ea typeface="Calibri"/>
              <a:cs typeface="Calibri"/>
              <a:sym typeface="Calibri"/>
            </a:endParaRPr>
          </a:p>
          <a:p>
            <a:pPr indent="-228600" lvl="0" marL="228600" rtl="0" algn="l">
              <a:lnSpc>
                <a:spcPct val="90000"/>
              </a:lnSpc>
              <a:spcBef>
                <a:spcPts val="1000"/>
              </a:spcBef>
              <a:spcAft>
                <a:spcPts val="0"/>
              </a:spcAft>
              <a:buClr>
                <a:schemeClr val="lt1"/>
              </a:buClr>
              <a:buSzPts val="2000"/>
              <a:buNone/>
            </a:pPr>
            <a:r>
              <a:t/>
            </a:r>
            <a:endParaRPr sz="2000">
              <a:latin typeface="Times New Roman"/>
              <a:ea typeface="Times New Roman"/>
              <a:cs typeface="Times New Roman"/>
              <a:sym typeface="Times New Roman"/>
            </a:endParaRPr>
          </a:p>
        </p:txBody>
      </p:sp>
      <p:sp>
        <p:nvSpPr>
          <p:cNvPr id="294" name="Google Shape;294;p18"/>
          <p:cNvSpPr txBox="1"/>
          <p:nvPr>
            <p:ph idx="3" type="body"/>
          </p:nvPr>
        </p:nvSpPr>
        <p:spPr>
          <a:xfrm>
            <a:off x="439277" y="138358"/>
            <a:ext cx="5644682"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Attività</a:t>
            </a:r>
            <a:endParaRPr sz="2400"/>
          </a:p>
        </p:txBody>
      </p:sp>
      <p:sp>
        <p:nvSpPr>
          <p:cNvPr id="295" name="Google Shape;295;p18"/>
          <p:cNvSpPr txBox="1"/>
          <p:nvPr/>
        </p:nvSpPr>
        <p:spPr>
          <a:xfrm>
            <a:off x="6651050" y="447450"/>
            <a:ext cx="5066400" cy="563227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Istruzioni:</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33637"/>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Spiegate ai partecipanti che parteciperanno a una sfida di disinformazione digitale.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Condividere un elenco di ipotetici articoli di notizie online, post sui social media o altre forme di contenuti digitali che sono stati ipoteticamente identificati come potenziali fonti di disinformazione. I seguenti sono esempi o scenari ipotetici creati ai fini dell'attività. (Per gli scenari ipotetici, consultare l'Allegato III).</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Chiedete a ogni partecipante di scegliere un contenuto dall'elenco fornito.</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Spiegare che il loro compito è analizzare criticamente il contenuto scelto e valutarne la credibilità e l'accuratezza.</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Fornire ai partecipanti una serie di domande guida o criteri per valutare il contenuto, come ad esempio:</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Le informazioni provengono da una fonte attendibile?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Ci sono imprecisioni o incongruenze di fatto?</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Ci sono bandiere rosse o segni di parzialità o manipolazione?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Le informazioni possono essere confermate da altre fonti affidabili?</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Sono stati citati pareri di esperti o riferimenti autorevoli?</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Dedicate 15-20 minuti ai partecipanti per ricercare e analizzare il contenuto scelto.</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Al termine del tempo assegnato, riunire i partecipanti e facilitare una discussione di gruppo per condividere i risultati e le intuizioni.</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Consentite a ciascun partecipante di presentare la propria analisi del contenuto scelto, evidenziando le ragioni alla base delle proprie conclusioni.</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Incoraggiare il gruppo a impegnarsi in una discussione costruttiva, scambiando idee su come identificare e contrastare efficacemente la disinformazione.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33637"/>
                </a:solidFill>
                <a:latin typeface="Calibri"/>
                <a:ea typeface="Calibri"/>
                <a:cs typeface="Calibri"/>
                <a:sym typeface="Calibri"/>
              </a:rPr>
              <a:t>-. Riassumete l'attività discutendo le migliori pratiche per la verifica delle informazioni, il fact-checking e la promozione dell'alfabetizzazione mediatica nell'era digitale.</a:t>
            </a:r>
            <a:endParaRPr b="0" i="0" sz="1200" u="none" cap="none" strike="noStrike">
              <a:solidFill>
                <a:srgbClr val="000000"/>
              </a:solidFill>
              <a:latin typeface="Arial"/>
              <a:ea typeface="Arial"/>
              <a:cs typeface="Arial"/>
              <a:sym typeface="Arial"/>
            </a:endParaRPr>
          </a:p>
        </p:txBody>
      </p:sp>
      <p:sp>
        <p:nvSpPr>
          <p:cNvPr id="296" name="Google Shape;296;p18"/>
          <p:cNvSpPr txBox="1"/>
          <p:nvPr/>
        </p:nvSpPr>
        <p:spPr>
          <a:xfrm>
            <a:off x="225000" y="1020050"/>
            <a:ext cx="5962500" cy="3755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Attività 3: "Sfida alla disinformazione digitale".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Tipo: Individuale, Online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L'obiettivo principale di questa attività è migliorare le capacità di pensiero critico e di verifica dei fatti de</a:t>
            </a:r>
            <a:r>
              <a:rPr lang="en-US" sz="1200">
                <a:solidFill>
                  <a:schemeClr val="lt1"/>
                </a:solidFill>
                <a:latin typeface="Calibri"/>
                <a:ea typeface="Calibri"/>
                <a:cs typeface="Calibri"/>
                <a:sym typeface="Calibri"/>
              </a:rPr>
              <a:t>i discenti </a:t>
            </a:r>
            <a:r>
              <a:rPr b="0" i="0" lang="en-US" sz="1200" u="none" cap="none" strike="noStrike">
                <a:solidFill>
                  <a:schemeClr val="lt1"/>
                </a:solidFill>
                <a:latin typeface="Calibri"/>
                <a:ea typeface="Calibri"/>
                <a:cs typeface="Calibri"/>
                <a:sym typeface="Calibri"/>
              </a:rPr>
              <a:t>nel contesto della disinformazione digitale. Attraverso questa attività, gli studenti si eserciteranno a identificare e valutare le informazioni fuorvianti online, a promuovere l'alfabetizzazione mediatica e a sviluppare strategie per combattere la diffusione della disinformazione.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Durata stimata: 30-45 minuti</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Materiali necessari: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Accesso a Internet e ai dispositivi (computer, smartphone, ecc.)</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2a203bb466b_0_0"/>
          <p:cNvSpPr txBox="1"/>
          <p:nvPr>
            <p:ph idx="1" type="body"/>
          </p:nvPr>
        </p:nvSpPr>
        <p:spPr>
          <a:xfrm>
            <a:off x="1286723" y="183147"/>
            <a:ext cx="11222700" cy="713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en-US"/>
              <a:t>Consigli e suggerimenti per i professionisti</a:t>
            </a:r>
            <a:endParaRPr/>
          </a:p>
          <a:p>
            <a:pPr indent="0" lvl="0" marL="0" rtl="0" algn="l">
              <a:lnSpc>
                <a:spcPct val="90000"/>
              </a:lnSpc>
              <a:spcBef>
                <a:spcPts val="0"/>
              </a:spcBef>
              <a:spcAft>
                <a:spcPts val="0"/>
              </a:spcAft>
              <a:buClr>
                <a:srgbClr val="74659A"/>
              </a:buClr>
              <a:buSzPts val="3600"/>
              <a:buNone/>
            </a:pPr>
            <a:r>
              <a:t/>
            </a:r>
            <a:endParaRPr/>
          </a:p>
        </p:txBody>
      </p:sp>
      <p:sp>
        <p:nvSpPr>
          <p:cNvPr id="302" name="Google Shape;302;g2a203bb466b_0_0"/>
          <p:cNvSpPr txBox="1"/>
          <p:nvPr>
            <p:ph idx="2" type="body"/>
          </p:nvPr>
        </p:nvSpPr>
        <p:spPr>
          <a:xfrm>
            <a:off x="3594075" y="2546925"/>
            <a:ext cx="7096500" cy="713700"/>
          </a:xfrm>
          <a:prstGeom prst="rect">
            <a:avLst/>
          </a:prstGeom>
          <a:noFill/>
          <a:ln>
            <a:noFill/>
          </a:ln>
        </p:spPr>
        <p:txBody>
          <a:bodyPr anchorCtr="0" anchor="t" bIns="45700" lIns="91425" spcFirstLastPara="1" rIns="91425" wrap="square" tIns="45700">
            <a:noAutofit/>
          </a:bodyPr>
          <a:lstStyle/>
          <a:p>
            <a:pPr indent="0" lvl="0" marL="0" rtl="0" algn="just">
              <a:lnSpc>
                <a:spcPct val="70000"/>
              </a:lnSpc>
              <a:spcBef>
                <a:spcPts val="0"/>
              </a:spcBef>
              <a:spcAft>
                <a:spcPts val="0"/>
              </a:spcAft>
              <a:buClr>
                <a:srgbClr val="033637"/>
              </a:buClr>
              <a:buSzPts val="1200"/>
              <a:buFont typeface="Arial"/>
              <a:buNone/>
            </a:pPr>
            <a:r>
              <a:rPr b="1" lang="en-US" sz="1200"/>
              <a:t>C</a:t>
            </a:r>
            <a:r>
              <a:rPr b="1" lang="en-US" sz="1200"/>
              <a:t>ondividete casi di vita reale o esempi legati all'abuso digitale per rendere la formazione più relazionabile e pratica per i partecipanti. Utilizzate tecniche di narrazione e includete immagini, come infografiche o video, per illustrare le conseguenze dell'abuso digitale e l'importanza di affrontarlo in modo efficace. </a:t>
            </a:r>
            <a:endParaRPr b="1" sz="2400"/>
          </a:p>
        </p:txBody>
      </p:sp>
      <p:sp>
        <p:nvSpPr>
          <p:cNvPr id="303" name="Google Shape;303;g2a203bb466b_0_0"/>
          <p:cNvSpPr txBox="1"/>
          <p:nvPr>
            <p:ph idx="3" type="body"/>
          </p:nvPr>
        </p:nvSpPr>
        <p:spPr>
          <a:xfrm>
            <a:off x="1573307" y="1424481"/>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US"/>
              <a:t>01</a:t>
            </a:r>
            <a:endParaRPr/>
          </a:p>
        </p:txBody>
      </p:sp>
      <p:sp>
        <p:nvSpPr>
          <p:cNvPr id="304" name="Google Shape;304;g2a203bb466b_0_0"/>
          <p:cNvSpPr txBox="1"/>
          <p:nvPr>
            <p:ph idx="5" type="body"/>
          </p:nvPr>
        </p:nvSpPr>
        <p:spPr>
          <a:xfrm>
            <a:off x="1557285" y="2398563"/>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US"/>
              <a:t>02</a:t>
            </a:r>
            <a:endParaRPr/>
          </a:p>
        </p:txBody>
      </p:sp>
      <p:sp>
        <p:nvSpPr>
          <p:cNvPr id="305" name="Google Shape;305;g2a203bb466b_0_0"/>
          <p:cNvSpPr txBox="1"/>
          <p:nvPr>
            <p:ph idx="7" type="body"/>
          </p:nvPr>
        </p:nvSpPr>
        <p:spPr>
          <a:xfrm>
            <a:off x="1578015" y="3450979"/>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US"/>
              <a:t>03</a:t>
            </a:r>
            <a:endParaRPr/>
          </a:p>
        </p:txBody>
      </p:sp>
      <p:sp>
        <p:nvSpPr>
          <p:cNvPr id="306" name="Google Shape;306;g2a203bb466b_0_0"/>
          <p:cNvSpPr txBox="1"/>
          <p:nvPr/>
        </p:nvSpPr>
        <p:spPr>
          <a:xfrm>
            <a:off x="3594075" y="1455025"/>
            <a:ext cx="6898200" cy="713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33637"/>
              </a:buClr>
              <a:buSzPts val="1200"/>
              <a:buFont typeface="Arial"/>
              <a:buNone/>
            </a:pPr>
            <a:r>
              <a:rPr b="1" i="0" lang="en-US" sz="1200" u="none" cap="none" strike="noStrike">
                <a:solidFill>
                  <a:schemeClr val="lt1"/>
                </a:solidFill>
                <a:latin typeface="Calibri"/>
                <a:ea typeface="Calibri"/>
                <a:cs typeface="Calibri"/>
                <a:sym typeface="Calibri"/>
              </a:rPr>
              <a:t>Incorporare strumenti interattivi online come quiz interattivi, simulazioni virtuali o piattaforme di apprendimento gamificate per coinvolgere i partecipanti e migliorare la loro esperienza di apprendimento.</a:t>
            </a:r>
            <a:endParaRPr b="0" i="0" sz="1400" u="none" cap="none" strike="noStrike">
              <a:solidFill>
                <a:schemeClr val="lt1"/>
              </a:solidFill>
              <a:latin typeface="Arial"/>
              <a:ea typeface="Arial"/>
              <a:cs typeface="Arial"/>
              <a:sym typeface="Arial"/>
            </a:endParaRPr>
          </a:p>
        </p:txBody>
      </p:sp>
      <p:sp>
        <p:nvSpPr>
          <p:cNvPr id="307" name="Google Shape;307;g2a203bb466b_0_0"/>
          <p:cNvSpPr txBox="1"/>
          <p:nvPr/>
        </p:nvSpPr>
        <p:spPr>
          <a:xfrm>
            <a:off x="3157175" y="5503075"/>
            <a:ext cx="7629300" cy="848100"/>
          </a:xfrm>
          <a:prstGeom prst="rect">
            <a:avLst/>
          </a:prstGeom>
          <a:noFill/>
          <a:ln>
            <a:noFill/>
          </a:ln>
        </p:spPr>
        <p:txBody>
          <a:bodyPr anchorCtr="0" anchor="t" bIns="45700" lIns="91425" spcFirstLastPara="1" rIns="91425" wrap="square" tIns="45700">
            <a:noAutofit/>
          </a:bodyPr>
          <a:lstStyle/>
          <a:p>
            <a:pPr indent="0" lvl="0" marL="457200" marR="0" rtl="0" algn="l">
              <a:lnSpc>
                <a:spcPct val="70000"/>
              </a:lnSpc>
              <a:spcBef>
                <a:spcPts val="0"/>
              </a:spcBef>
              <a:spcAft>
                <a:spcPts val="0"/>
              </a:spcAft>
              <a:buClr>
                <a:srgbClr val="033637"/>
              </a:buClr>
              <a:buSzPts val="1100"/>
              <a:buFont typeface="Arial"/>
              <a:buNone/>
            </a:pPr>
            <a:r>
              <a:rPr b="1" i="0" lang="en-US" sz="1200" u="none" cap="none" strike="noStrike">
                <a:solidFill>
                  <a:schemeClr val="lt1"/>
                </a:solidFill>
                <a:latin typeface="Calibri"/>
                <a:ea typeface="Calibri"/>
                <a:cs typeface="Calibri"/>
                <a:sym typeface="Calibri"/>
              </a:rPr>
              <a:t>Progettare scenari di gioco di ruolo o simulazioni che simulino situazioni reali di abuso digitale. I partecipanti possono assumere diversi ruoli, come educatori, mediatori o ambasciatori adulti, e mettere in pratica le loro abilità nell'affrontare l'abuso digitale attraverso interazioni simulate. Questo approccio pratico permette ai partecipanti di applicare le loro conoscenze e strategie in un ambiente sicuro e controllato. </a:t>
            </a:r>
            <a:endParaRPr b="0" i="0" sz="1200" u="none" cap="none" strike="noStrike">
              <a:solidFill>
                <a:schemeClr val="lt1"/>
              </a:solidFill>
              <a:latin typeface="Calibri"/>
              <a:ea typeface="Calibri"/>
              <a:cs typeface="Calibri"/>
              <a:sym typeface="Calibri"/>
            </a:endParaRPr>
          </a:p>
        </p:txBody>
      </p:sp>
      <p:sp>
        <p:nvSpPr>
          <p:cNvPr id="308" name="Google Shape;308;g2a203bb466b_0_0"/>
          <p:cNvSpPr txBox="1"/>
          <p:nvPr/>
        </p:nvSpPr>
        <p:spPr>
          <a:xfrm>
            <a:off x="3594075" y="4417125"/>
            <a:ext cx="7124100" cy="787500"/>
          </a:xfrm>
          <a:prstGeom prst="rect">
            <a:avLst/>
          </a:prstGeom>
          <a:noFill/>
          <a:ln>
            <a:noFill/>
          </a:ln>
        </p:spPr>
        <p:txBody>
          <a:bodyPr anchorCtr="0" anchor="t" bIns="45700" lIns="91425" spcFirstLastPara="1" rIns="91425" wrap="square" tIns="45700">
            <a:noAutofit/>
          </a:bodyPr>
          <a:lstStyle/>
          <a:p>
            <a:pPr indent="0" lvl="0" marL="0" marR="0" rtl="0" algn="just">
              <a:lnSpc>
                <a:spcPct val="70000"/>
              </a:lnSpc>
              <a:spcBef>
                <a:spcPts val="0"/>
              </a:spcBef>
              <a:spcAft>
                <a:spcPts val="0"/>
              </a:spcAft>
              <a:buClr>
                <a:srgbClr val="033637"/>
              </a:buClr>
              <a:buSzPts val="1200"/>
              <a:buFont typeface="Arial"/>
              <a:buNone/>
            </a:pPr>
            <a:r>
              <a:rPr b="1" i="0" lang="en-US" sz="1200" u="none" cap="none" strike="noStrike">
                <a:solidFill>
                  <a:schemeClr val="lt1"/>
                </a:solidFill>
                <a:latin typeface="Calibri"/>
                <a:ea typeface="Calibri"/>
                <a:cs typeface="Calibri"/>
                <a:sym typeface="Calibri"/>
              </a:rPr>
              <a:t>Condividere risorse aggiuntive, come articoli, documenti di ricerca, siti web o corsi online, che i partecipanti possono esplorare dopo la formazione per approfondire la comprensione dell'abuso digitale e degli argomenti correlati. Queste risorse possono servire come riferimenti per ulteriori studi autonomi e per lo sviluppo professionale continuo nel settore.</a:t>
            </a:r>
            <a:endParaRPr b="0" i="0" sz="1800" u="none" cap="none" strike="noStrike">
              <a:solidFill>
                <a:schemeClr val="lt1"/>
              </a:solidFill>
              <a:latin typeface="Times New Roman"/>
              <a:ea typeface="Times New Roman"/>
              <a:cs typeface="Times New Roman"/>
              <a:sym typeface="Times New Roman"/>
            </a:endParaRPr>
          </a:p>
        </p:txBody>
      </p:sp>
      <p:sp>
        <p:nvSpPr>
          <p:cNvPr id="309" name="Google Shape;309;g2a203bb466b_0_0"/>
          <p:cNvSpPr txBox="1"/>
          <p:nvPr/>
        </p:nvSpPr>
        <p:spPr>
          <a:xfrm>
            <a:off x="1562618" y="4479342"/>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310" name="Google Shape;310;g2a203bb466b_0_0"/>
          <p:cNvSpPr txBox="1"/>
          <p:nvPr/>
        </p:nvSpPr>
        <p:spPr>
          <a:xfrm>
            <a:off x="1575713" y="5531390"/>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US"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311" name="Google Shape;311;g2a203bb466b_0_0"/>
          <p:cNvSpPr txBox="1"/>
          <p:nvPr/>
        </p:nvSpPr>
        <p:spPr>
          <a:xfrm>
            <a:off x="3594075" y="3371200"/>
            <a:ext cx="7096500" cy="658500"/>
          </a:xfrm>
          <a:prstGeom prst="rect">
            <a:avLst/>
          </a:prstGeom>
          <a:noFill/>
          <a:ln>
            <a:noFill/>
          </a:ln>
        </p:spPr>
        <p:txBody>
          <a:bodyPr anchorCtr="0" anchor="t" bIns="45700" lIns="91425" spcFirstLastPara="1" rIns="91425" wrap="square" tIns="45700">
            <a:noAutofit/>
          </a:bodyPr>
          <a:lstStyle/>
          <a:p>
            <a:pPr indent="0" lvl="0" marL="0" marR="0" rtl="0" algn="just">
              <a:lnSpc>
                <a:spcPct val="70000"/>
              </a:lnSpc>
              <a:spcBef>
                <a:spcPts val="0"/>
              </a:spcBef>
              <a:spcAft>
                <a:spcPts val="0"/>
              </a:spcAft>
              <a:buClr>
                <a:srgbClr val="033637"/>
              </a:buClr>
              <a:buSzPts val="1200"/>
              <a:buFont typeface="Arial"/>
              <a:buNone/>
            </a:pPr>
            <a:r>
              <a:rPr b="1" lang="en-US" sz="1200">
                <a:solidFill>
                  <a:schemeClr val="lt1"/>
                </a:solidFill>
                <a:latin typeface="Calibri"/>
                <a:ea typeface="Calibri"/>
                <a:cs typeface="Calibri"/>
                <a:sym typeface="Calibri"/>
              </a:rPr>
              <a:t>F</a:t>
            </a:r>
            <a:r>
              <a:rPr b="1" i="0" lang="en-US" sz="1200" u="none" cap="none" strike="noStrike">
                <a:solidFill>
                  <a:schemeClr val="lt1"/>
                </a:solidFill>
                <a:latin typeface="Calibri"/>
                <a:ea typeface="Calibri"/>
                <a:cs typeface="Calibri"/>
                <a:sym typeface="Calibri"/>
              </a:rPr>
              <a:t>avorire un ambiente di apprendimento collaborativo in cui i partecipanti possano imparare dalle esperienze e dalle intuizioni degli altri. Facilitate discussioni di gruppo, sessioni di brainstorming o attività di breakout in cui i partecipanti possano condividere le loro prospettive, strategie e sfide relative alla lotta all'abuso digitale. Questo approccio di apprendimento tra pari promuove lo scambio di conoscenze e responsabilizza i partecipanti che imparano da prospettive diverse.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1"/>
          <p:cNvSpPr txBox="1"/>
          <p:nvPr>
            <p:ph idx="1" type="body"/>
          </p:nvPr>
        </p:nvSpPr>
        <p:spPr>
          <a:xfrm>
            <a:off x="5660075" y="0"/>
            <a:ext cx="6451500" cy="43776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800"/>
              <a:buNone/>
            </a:pPr>
            <a:r>
              <a:rPr lang="en-US"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p:txBody>
      </p:sp>
      <p:sp>
        <p:nvSpPr>
          <p:cNvPr id="317" name="Google Shape;317;p21"/>
          <p:cNvSpPr txBox="1"/>
          <p:nvPr>
            <p:ph idx="3" type="body"/>
          </p:nvPr>
        </p:nvSpPr>
        <p:spPr>
          <a:xfrm>
            <a:off x="6096000" y="493973"/>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i="1" lang="en-US"/>
              <a:t>ALLEGATO I </a:t>
            </a:r>
            <a:endParaRPr/>
          </a:p>
        </p:txBody>
      </p:sp>
      <p:pic>
        <p:nvPicPr>
          <p:cNvPr descr="Appunti Su Post-It, Note Adesive, Nota" id="318" name="Google Shape;318;p21"/>
          <p:cNvPicPr preferRelativeResize="0"/>
          <p:nvPr/>
        </p:nvPicPr>
        <p:blipFill rotWithShape="1">
          <a:blip r:embed="rId3">
            <a:alphaModFix/>
          </a:blip>
          <a:srcRect b="0" l="0" r="0" t="0"/>
          <a:stretch/>
        </p:blipFill>
        <p:spPr>
          <a:xfrm>
            <a:off x="6095999" y="1663546"/>
            <a:ext cx="5251373" cy="4476903"/>
          </a:xfrm>
          <a:prstGeom prst="rect">
            <a:avLst/>
          </a:prstGeom>
          <a:noFill/>
          <a:ln>
            <a:noFill/>
          </a:ln>
        </p:spPr>
      </p:pic>
      <p:graphicFrame>
        <p:nvGraphicFramePr>
          <p:cNvPr id="319" name="Google Shape;319;p21"/>
          <p:cNvGraphicFramePr/>
          <p:nvPr/>
        </p:nvGraphicFramePr>
        <p:xfrm>
          <a:off x="152400" y="152400"/>
          <a:ext cx="3000000" cy="3000000"/>
        </p:xfrm>
        <a:graphic>
          <a:graphicData uri="http://schemas.openxmlformats.org/drawingml/2006/table">
            <a:tbl>
              <a:tblPr bandRow="1">
                <a:noFill/>
                <a:tableStyleId>{ABF957A0-54A0-47D2-854F-0FFC6E897917}</a:tableStyleId>
              </a:tblPr>
              <a:tblGrid>
                <a:gridCol w="5507675"/>
              </a:tblGrid>
              <a:tr h="167000">
                <a:tc rowSpan="2">
                  <a:txBody>
                    <a:bodyPr/>
                    <a:lstStyle/>
                    <a:p>
                      <a:pPr indent="0" lvl="0" marL="0" rtl="0" algn="l">
                        <a:spcBef>
                          <a:spcPts val="0"/>
                        </a:spcBef>
                        <a:spcAft>
                          <a:spcPts val="0"/>
                        </a:spcAft>
                        <a:buNone/>
                      </a:pPr>
                      <a:r>
                        <a:rPr lang="en-US" sz="800">
                          <a:latin typeface="Calibri"/>
                          <a:ea typeface="Calibri"/>
                          <a:cs typeface="Calibri"/>
                          <a:sym typeface="Calibri"/>
                        </a:rPr>
                        <a:t>Scenario 1: Galateo dei social media</a:t>
                      </a:r>
                      <a:endParaRPr sz="800">
                        <a:latin typeface="Calibri"/>
                        <a:ea typeface="Calibri"/>
                        <a:cs typeface="Calibri"/>
                        <a:sym typeface="Calibri"/>
                      </a:endParaRPr>
                    </a:p>
                    <a:p>
                      <a:pPr indent="0" lvl="0" marL="0" rtl="0" algn="just">
                        <a:lnSpc>
                          <a:spcPct val="107916"/>
                        </a:lnSpc>
                        <a:spcBef>
                          <a:spcPts val="0"/>
                        </a:spcBef>
                        <a:spcAft>
                          <a:spcPts val="0"/>
                        </a:spcAft>
                        <a:buNone/>
                      </a:pPr>
                      <a:r>
                        <a:rPr lang="en-US" sz="800">
                          <a:latin typeface="Calibri"/>
                          <a:ea typeface="Calibri"/>
                          <a:cs typeface="Calibri"/>
                          <a:sym typeface="Calibri"/>
                        </a:rPr>
                        <a:t>Vi imbattete in un post sui social media in cui uno dei vostri amici è oggetto di cyberbullismo da parte di altri. Alcuni commenti sono offensivi e ingiuriosi. Discutete su come reagireste a questa situazione, comportandovi in modo responsabile sul piano digitale.</a:t>
                      </a:r>
                      <a:endParaRPr sz="800">
                        <a:latin typeface="Calibri"/>
                        <a:ea typeface="Calibri"/>
                        <a:cs typeface="Calibri"/>
                        <a:sym typeface="Calibri"/>
                      </a:endParaRPr>
                    </a:p>
                  </a:txBody>
                  <a:tcPr marT="0" marB="0" marR="68575" marL="68575"/>
                </a:tc>
              </a:tr>
              <a:tr h="154950">
                <a:tc vMerge="1"/>
              </a:tr>
              <a:tr h="12700">
                <a:tc>
                  <a:txBody>
                    <a:bodyPr/>
                    <a:lstStyle/>
                    <a:p>
                      <a:pPr indent="0" lvl="0" marL="0" rtl="0" algn="just">
                        <a:lnSpc>
                          <a:spcPct val="107916"/>
                        </a:lnSpc>
                        <a:spcBef>
                          <a:spcPts val="0"/>
                        </a:spcBef>
                        <a:spcAft>
                          <a:spcPts val="800"/>
                        </a:spcAft>
                        <a:buNone/>
                      </a:pPr>
                      <a:r>
                        <a:t/>
                      </a:r>
                      <a:endParaRPr sz="800">
                        <a:latin typeface="Calibri"/>
                        <a:ea typeface="Calibri"/>
                        <a:cs typeface="Calibri"/>
                        <a:sym typeface="Calibri"/>
                      </a:endParaRPr>
                    </a:p>
                  </a:txBody>
                  <a:tcPr marT="0" marB="0" marR="68575" marL="68575"/>
                </a:tc>
              </a:tr>
              <a:tr h="167000">
                <a:tc rowSpan="2">
                  <a:txBody>
                    <a:bodyPr/>
                    <a:lstStyle/>
                    <a:p>
                      <a:pPr indent="0" lvl="0" marL="0" rtl="0" algn="just">
                        <a:spcBef>
                          <a:spcPts val="0"/>
                        </a:spcBef>
                        <a:spcAft>
                          <a:spcPts val="0"/>
                        </a:spcAft>
                        <a:buNone/>
                      </a:pPr>
                      <a:r>
                        <a:rPr lang="en-US" sz="800">
                          <a:latin typeface="Calibri"/>
                          <a:ea typeface="Calibri"/>
                          <a:cs typeface="Calibri"/>
                          <a:sym typeface="Calibri"/>
                        </a:rPr>
                        <a:t> </a:t>
                      </a:r>
                      <a:r>
                        <a:rPr lang="en-US" sz="800">
                          <a:latin typeface="Calibri"/>
                          <a:ea typeface="Calibri"/>
                          <a:cs typeface="Calibri"/>
                          <a:sym typeface="Calibri"/>
                        </a:rPr>
                        <a:t> Scenario 2: privacy online</a:t>
                      </a:r>
                      <a:endParaRPr sz="800">
                        <a:latin typeface="Calibri"/>
                        <a:ea typeface="Calibri"/>
                        <a:cs typeface="Calibri"/>
                        <a:sym typeface="Calibri"/>
                      </a:endParaRPr>
                    </a:p>
                    <a:p>
                      <a:pPr indent="0" lvl="0" marL="0" rtl="0" algn="just">
                        <a:lnSpc>
                          <a:spcPct val="107916"/>
                        </a:lnSpc>
                        <a:spcBef>
                          <a:spcPts val="0"/>
                        </a:spcBef>
                        <a:spcAft>
                          <a:spcPts val="0"/>
                        </a:spcAft>
                        <a:buNone/>
                      </a:pPr>
                      <a:r>
                        <a:rPr lang="en-US" sz="800">
                          <a:latin typeface="Calibri"/>
                          <a:ea typeface="Calibri"/>
                          <a:cs typeface="Calibri"/>
                          <a:sym typeface="Calibri"/>
                        </a:rPr>
                        <a:t>Un compagno di classe condivide senza consenso una tua foto privata e imbarazzante su una chat di gruppo. La foto inizia rapidamente a circolare tra gli altri studenti. Come affrontereste questa situazione e incoraggereste un comportamento digitale responsabile nel vostro gruppo?</a:t>
                      </a:r>
                      <a:endParaRPr sz="800">
                        <a:latin typeface="Calibri"/>
                        <a:ea typeface="Calibri"/>
                        <a:cs typeface="Calibri"/>
                        <a:sym typeface="Calibri"/>
                      </a:endParaRPr>
                    </a:p>
                  </a:txBody>
                  <a:tcPr marT="0" marB="0" marR="68575" marL="68575"/>
                </a:tc>
              </a:tr>
              <a:tr h="154950">
                <a:tc vMerge="1"/>
              </a:tr>
              <a:tr h="12700">
                <a:tc>
                  <a:txBody>
                    <a:bodyPr/>
                    <a:lstStyle/>
                    <a:p>
                      <a:pPr indent="0" lvl="0" marL="0" rtl="0" algn="just">
                        <a:lnSpc>
                          <a:spcPct val="107916"/>
                        </a:lnSpc>
                        <a:spcBef>
                          <a:spcPts val="0"/>
                        </a:spcBef>
                        <a:spcAft>
                          <a:spcPts val="800"/>
                        </a:spcAft>
                        <a:buNone/>
                      </a:pPr>
                      <a:r>
                        <a:t/>
                      </a:r>
                      <a:endParaRPr sz="800">
                        <a:latin typeface="Calibri"/>
                        <a:ea typeface="Calibri"/>
                        <a:cs typeface="Calibri"/>
                        <a:sym typeface="Calibri"/>
                      </a:endParaRPr>
                    </a:p>
                  </a:txBody>
                  <a:tcPr marT="0" marB="0" marR="68575" marL="68575"/>
                </a:tc>
              </a:tr>
              <a:tr h="167000">
                <a:tc rowSpan="2">
                  <a:txBody>
                    <a:bodyPr/>
                    <a:lstStyle/>
                    <a:p>
                      <a:pPr indent="0" lvl="0" marL="0" rtl="0" algn="just">
                        <a:spcBef>
                          <a:spcPts val="0"/>
                        </a:spcBef>
                        <a:spcAft>
                          <a:spcPts val="0"/>
                        </a:spcAft>
                        <a:buNone/>
                      </a:pPr>
                      <a:r>
                        <a:rPr lang="en-US" sz="800">
                          <a:latin typeface="Calibri"/>
                          <a:ea typeface="Calibri"/>
                          <a:cs typeface="Calibri"/>
                          <a:sym typeface="Calibri"/>
                        </a:rPr>
                        <a:t> Scenario 3: Sensibilizzazione alla sicurezza informatica</a:t>
                      </a:r>
                      <a:endParaRPr sz="800">
                        <a:latin typeface="Calibri"/>
                        <a:ea typeface="Calibri"/>
                        <a:cs typeface="Calibri"/>
                        <a:sym typeface="Calibri"/>
                      </a:endParaRPr>
                    </a:p>
                    <a:p>
                      <a:pPr indent="0" lvl="0" marL="0" rtl="0" algn="just">
                        <a:lnSpc>
                          <a:spcPct val="107916"/>
                        </a:lnSpc>
                        <a:spcBef>
                          <a:spcPts val="0"/>
                        </a:spcBef>
                        <a:spcAft>
                          <a:spcPts val="0"/>
                        </a:spcAft>
                        <a:buNone/>
                      </a:pPr>
                      <a:r>
                        <a:rPr lang="en-US" sz="800">
                          <a:latin typeface="Calibri"/>
                          <a:ea typeface="Calibri"/>
                          <a:cs typeface="Calibri"/>
                          <a:sym typeface="Calibri"/>
                        </a:rPr>
                        <a:t>Durante una discussione online, un partecipante condivide un link che offre film in streaming gratuiti. Sospettate che si tratti di un tentativo di phishing per rubare informazioni personali. Come affrontereste la situazione e  come incoraggereste gli altri a prestare attenzione al loro comportamento digitale e alla sicurezza online?</a:t>
                      </a:r>
                      <a:endParaRPr sz="800">
                        <a:latin typeface="Calibri"/>
                        <a:ea typeface="Calibri"/>
                        <a:cs typeface="Calibri"/>
                        <a:sym typeface="Calibri"/>
                      </a:endParaRPr>
                    </a:p>
                  </a:txBody>
                  <a:tcPr marT="0" marB="0" marR="68575" marL="68575"/>
                </a:tc>
              </a:tr>
              <a:tr h="154950">
                <a:tc vMerge="1"/>
              </a:tr>
              <a:tr h="12700">
                <a:tc>
                  <a:txBody>
                    <a:bodyPr/>
                    <a:lstStyle/>
                    <a:p>
                      <a:pPr indent="0" lvl="0" marL="0" rtl="0" algn="just">
                        <a:lnSpc>
                          <a:spcPct val="107916"/>
                        </a:lnSpc>
                        <a:spcBef>
                          <a:spcPts val="0"/>
                        </a:spcBef>
                        <a:spcAft>
                          <a:spcPts val="800"/>
                        </a:spcAft>
                        <a:buNone/>
                      </a:pPr>
                      <a:r>
                        <a:t/>
                      </a:r>
                      <a:endParaRPr sz="800">
                        <a:latin typeface="Calibri"/>
                        <a:ea typeface="Calibri"/>
                        <a:cs typeface="Calibri"/>
                        <a:sym typeface="Calibri"/>
                      </a:endParaRPr>
                    </a:p>
                  </a:txBody>
                  <a:tcPr marT="0" marB="0" marR="68575" marL="68575"/>
                </a:tc>
              </a:tr>
              <a:tr h="167000">
                <a:tc rowSpan="2">
                  <a:txBody>
                    <a:bodyPr/>
                    <a:lstStyle/>
                    <a:p>
                      <a:pPr indent="0" lvl="0" marL="0" rtl="0" algn="just">
                        <a:spcBef>
                          <a:spcPts val="0"/>
                        </a:spcBef>
                        <a:spcAft>
                          <a:spcPts val="0"/>
                        </a:spcAft>
                        <a:buNone/>
                      </a:pPr>
                      <a:r>
                        <a:rPr lang="en-US" sz="800">
                          <a:latin typeface="Calibri"/>
                          <a:ea typeface="Calibri"/>
                          <a:cs typeface="Calibri"/>
                          <a:sym typeface="Calibri"/>
                        </a:rPr>
                        <a:t>Scenario 4: « Marchio » digitale</a:t>
                      </a:r>
                      <a:endParaRPr sz="800">
                        <a:latin typeface="Calibri"/>
                        <a:ea typeface="Calibri"/>
                        <a:cs typeface="Calibri"/>
                        <a:sym typeface="Calibri"/>
                      </a:endParaRPr>
                    </a:p>
                    <a:p>
                      <a:pPr indent="0" lvl="0" marL="0" rtl="0" algn="just">
                        <a:lnSpc>
                          <a:spcPct val="107916"/>
                        </a:lnSpc>
                        <a:spcBef>
                          <a:spcPts val="0"/>
                        </a:spcBef>
                        <a:spcAft>
                          <a:spcPts val="0"/>
                        </a:spcAft>
                        <a:buNone/>
                      </a:pPr>
                      <a:r>
                        <a:rPr lang="en-US" sz="800">
                          <a:latin typeface="Calibri"/>
                          <a:ea typeface="Calibri"/>
                          <a:cs typeface="Calibri"/>
                          <a:sym typeface="Calibri"/>
                        </a:rPr>
                        <a:t>Il vostro amico sta per pubblicare una foto in cui assume un comportamento online rischioso che potrebbe avere un impatto negativo sulle sue opportunità future. Come potete consigliare al vostro amico l'importanza di considerare il suo « marchio » digitale e di assumersi la responsabilità delle sue azioni online?</a:t>
                      </a:r>
                      <a:endParaRPr sz="800">
                        <a:latin typeface="Calibri"/>
                        <a:ea typeface="Calibri"/>
                        <a:cs typeface="Calibri"/>
                        <a:sym typeface="Calibri"/>
                      </a:endParaRPr>
                    </a:p>
                  </a:txBody>
                  <a:tcPr marT="0" marB="0" marR="68575" marL="68575"/>
                </a:tc>
              </a:tr>
              <a:tr h="154950">
                <a:tc vMerge="1"/>
              </a:tr>
              <a:tr h="12700">
                <a:tc>
                  <a:txBody>
                    <a:bodyPr/>
                    <a:lstStyle/>
                    <a:p>
                      <a:pPr indent="0" lvl="0" marL="0" rtl="0" algn="just">
                        <a:lnSpc>
                          <a:spcPct val="107916"/>
                        </a:lnSpc>
                        <a:spcBef>
                          <a:spcPts val="0"/>
                        </a:spcBef>
                        <a:spcAft>
                          <a:spcPts val="800"/>
                        </a:spcAft>
                        <a:buNone/>
                      </a:pPr>
                      <a:r>
                        <a:t/>
                      </a:r>
                      <a:endParaRPr sz="800">
                        <a:latin typeface="Calibri"/>
                        <a:ea typeface="Calibri"/>
                        <a:cs typeface="Calibri"/>
                        <a:sym typeface="Calibri"/>
                      </a:endParaRPr>
                    </a:p>
                  </a:txBody>
                  <a:tcPr marT="0" marB="0" marR="68575" marL="68575"/>
                </a:tc>
              </a:tr>
              <a:tr h="167000">
                <a:tc rowSpan="2">
                  <a:txBody>
                    <a:bodyPr/>
                    <a:lstStyle/>
                    <a:p>
                      <a:pPr indent="0" lvl="0" marL="0" rtl="0" algn="just">
                        <a:spcBef>
                          <a:spcPts val="0"/>
                        </a:spcBef>
                        <a:spcAft>
                          <a:spcPts val="0"/>
                        </a:spcAft>
                        <a:buNone/>
                      </a:pPr>
                      <a:r>
                        <a:rPr lang="en-US" sz="800">
                          <a:latin typeface="Calibri"/>
                          <a:ea typeface="Calibri"/>
                          <a:cs typeface="Calibri"/>
                          <a:sym typeface="Calibri"/>
                        </a:rPr>
                        <a:t>Scenario 5: Disaccordi online</a:t>
                      </a:r>
                      <a:endParaRPr sz="800">
                        <a:latin typeface="Calibri"/>
                        <a:ea typeface="Calibri"/>
                        <a:cs typeface="Calibri"/>
                        <a:sym typeface="Calibri"/>
                      </a:endParaRPr>
                    </a:p>
                    <a:p>
                      <a:pPr indent="0" lvl="0" marL="0" rtl="0" algn="just">
                        <a:lnSpc>
                          <a:spcPct val="107916"/>
                        </a:lnSpc>
                        <a:spcBef>
                          <a:spcPts val="0"/>
                        </a:spcBef>
                        <a:spcAft>
                          <a:spcPts val="0"/>
                        </a:spcAft>
                        <a:buNone/>
                      </a:pPr>
                      <a:r>
                        <a:rPr lang="en-US" sz="800">
                          <a:latin typeface="Calibri"/>
                          <a:ea typeface="Calibri"/>
                          <a:cs typeface="Calibri"/>
                          <a:sym typeface="Calibri"/>
                        </a:rPr>
                        <a:t>In una chat di gruppo o in un forum di discussione online, si verifica un acceso disaccordo tra due partecipanti. La conversazione diventa irrispettosa e ostile. Cosa potete fare per promuovere una comunicazione rispettosa e costruttiva, assicurandovi che i partecipanti adottino un comportamento digitale responsabile?</a:t>
                      </a:r>
                      <a:endParaRPr sz="800">
                        <a:latin typeface="Calibri"/>
                        <a:ea typeface="Calibri"/>
                        <a:cs typeface="Calibri"/>
                        <a:sym typeface="Calibri"/>
                      </a:endParaRPr>
                    </a:p>
                  </a:txBody>
                  <a:tcPr marT="0" marB="0" marR="68575" marL="68575"/>
                </a:tc>
              </a:tr>
              <a:tr h="154950">
                <a:tc vMerge="1"/>
              </a:tr>
              <a:tr h="12700">
                <a:tc>
                  <a:txBody>
                    <a:bodyPr/>
                    <a:lstStyle/>
                    <a:p>
                      <a:pPr indent="0" lvl="0" marL="0" rtl="0" algn="just">
                        <a:lnSpc>
                          <a:spcPct val="107916"/>
                        </a:lnSpc>
                        <a:spcBef>
                          <a:spcPts val="0"/>
                        </a:spcBef>
                        <a:spcAft>
                          <a:spcPts val="800"/>
                        </a:spcAft>
                        <a:buNone/>
                      </a:pPr>
                      <a:r>
                        <a:t/>
                      </a:r>
                      <a:endParaRPr sz="800">
                        <a:latin typeface="Calibri"/>
                        <a:ea typeface="Calibri"/>
                        <a:cs typeface="Calibri"/>
                        <a:sym typeface="Calibri"/>
                      </a:endParaRPr>
                    </a:p>
                  </a:txBody>
                  <a:tcPr marT="0" marB="0" marR="68575" marL="68575"/>
                </a:tc>
              </a:tr>
              <a:tr h="167000">
                <a:tc rowSpan="2">
                  <a:txBody>
                    <a:bodyPr/>
                    <a:lstStyle/>
                    <a:p>
                      <a:pPr indent="0" lvl="0" marL="0" rtl="0" algn="just">
                        <a:spcBef>
                          <a:spcPts val="0"/>
                        </a:spcBef>
                        <a:spcAft>
                          <a:spcPts val="0"/>
                        </a:spcAft>
                        <a:buNone/>
                      </a:pPr>
                      <a:r>
                        <a:rPr lang="en-US" sz="800">
                          <a:latin typeface="Calibri"/>
                          <a:ea typeface="Calibri"/>
                          <a:cs typeface="Calibri"/>
                          <a:sym typeface="Calibri"/>
                        </a:rPr>
                        <a:t>Scenario 6: Condivisione e consenso nei social media</a:t>
                      </a:r>
                      <a:endParaRPr sz="800">
                        <a:latin typeface="Calibri"/>
                        <a:ea typeface="Calibri"/>
                        <a:cs typeface="Calibri"/>
                        <a:sym typeface="Calibri"/>
                      </a:endParaRPr>
                    </a:p>
                    <a:p>
                      <a:pPr indent="0" lvl="0" marL="0" rtl="0" algn="just">
                        <a:lnSpc>
                          <a:spcPct val="107916"/>
                        </a:lnSpc>
                        <a:spcBef>
                          <a:spcPts val="0"/>
                        </a:spcBef>
                        <a:spcAft>
                          <a:spcPts val="0"/>
                        </a:spcAft>
                        <a:buNone/>
                      </a:pPr>
                      <a:r>
                        <a:rPr lang="en-US" sz="800">
                          <a:latin typeface="Calibri"/>
                          <a:ea typeface="Calibri"/>
                          <a:cs typeface="Calibri"/>
                          <a:sym typeface="Calibri"/>
                        </a:rPr>
                        <a:t>Un amico vuole pubblicare una foto di gruppo scattata a una festa, con altre persone visibili sullo sfondo. Alcune di queste persone potrebbero non volere che la loro foto venga condivisa pubblicamente. Discutete dell'importanza di ottenere il consenso prima di condividere le foto e di rispettare la privacy degli altri online.</a:t>
                      </a:r>
                      <a:endParaRPr sz="800">
                        <a:latin typeface="Calibri"/>
                        <a:ea typeface="Calibri"/>
                        <a:cs typeface="Calibri"/>
                        <a:sym typeface="Calibri"/>
                      </a:endParaRPr>
                    </a:p>
                  </a:txBody>
                  <a:tcPr marT="0" marB="0" marR="68575" marL="68575"/>
                </a:tc>
              </a:tr>
              <a:tr h="154950">
                <a:tc vMerge="1"/>
              </a:tr>
              <a:tr h="12700">
                <a:tc>
                  <a:txBody>
                    <a:bodyPr/>
                    <a:lstStyle/>
                    <a:p>
                      <a:pPr indent="0" lvl="0" marL="0" rtl="0" algn="just">
                        <a:lnSpc>
                          <a:spcPct val="107916"/>
                        </a:lnSpc>
                        <a:spcBef>
                          <a:spcPts val="0"/>
                        </a:spcBef>
                        <a:spcAft>
                          <a:spcPts val="800"/>
                        </a:spcAft>
                        <a:buNone/>
                      </a:pPr>
                      <a:r>
                        <a:t/>
                      </a:r>
                      <a:endParaRPr sz="800">
                        <a:latin typeface="Calibri"/>
                        <a:ea typeface="Calibri"/>
                        <a:cs typeface="Calibri"/>
                        <a:sym typeface="Calibri"/>
                      </a:endParaRPr>
                    </a:p>
                  </a:txBody>
                  <a:tcPr marT="0" marB="0" marR="68575" marL="68575"/>
                </a:tc>
              </a:tr>
              <a:tr h="167000">
                <a:tc rowSpan="2">
                  <a:txBody>
                    <a:bodyPr/>
                    <a:lstStyle/>
                    <a:p>
                      <a:pPr indent="0" lvl="0" marL="0" rtl="0" algn="just">
                        <a:spcBef>
                          <a:spcPts val="0"/>
                        </a:spcBef>
                        <a:spcAft>
                          <a:spcPts val="0"/>
                        </a:spcAft>
                        <a:buNone/>
                      </a:pPr>
                      <a:r>
                        <a:rPr lang="en-US" sz="800">
                          <a:latin typeface="Calibri"/>
                          <a:ea typeface="Calibri"/>
                          <a:cs typeface="Calibri"/>
                          <a:sym typeface="Calibri"/>
                        </a:rPr>
                        <a:t>Scenario 7: Prevenzione del cyberbullismo</a:t>
                      </a:r>
                      <a:endParaRPr sz="800">
                        <a:latin typeface="Calibri"/>
                        <a:ea typeface="Calibri"/>
                        <a:cs typeface="Calibri"/>
                        <a:sym typeface="Calibri"/>
                      </a:endParaRPr>
                    </a:p>
                    <a:p>
                      <a:pPr indent="0" lvl="0" marL="0" rtl="0" algn="just">
                        <a:lnSpc>
                          <a:spcPct val="107916"/>
                        </a:lnSpc>
                        <a:spcBef>
                          <a:spcPts val="0"/>
                        </a:spcBef>
                        <a:spcAft>
                          <a:spcPts val="0"/>
                        </a:spcAft>
                        <a:buNone/>
                      </a:pPr>
                      <a:r>
                        <a:rPr lang="en-US" sz="800">
                          <a:latin typeface="Calibri"/>
                          <a:ea typeface="Calibri"/>
                          <a:cs typeface="Calibri"/>
                          <a:sym typeface="Calibri"/>
                        </a:rPr>
                        <a:t>Avete notato che uno dei vostri compagni di classe riceve messaggi offensivi sul suo profilo social. Il cyberbullismo sembra aumentare. Come affrontereste questa situazione e sensibilizzereste gli altri sulle conseguenze del cyberbullismo e sull'importanza di affrontarlo?</a:t>
                      </a:r>
                      <a:endParaRPr sz="800">
                        <a:latin typeface="Calibri"/>
                        <a:ea typeface="Calibri"/>
                        <a:cs typeface="Calibri"/>
                        <a:sym typeface="Calibri"/>
                      </a:endParaRPr>
                    </a:p>
                  </a:txBody>
                  <a:tcPr marT="0" marB="0" marR="68575" marL="68575"/>
                </a:tc>
              </a:tr>
              <a:tr h="154950">
                <a:tc vMerge="1"/>
              </a:tr>
              <a:tr h="12700">
                <a:tc>
                  <a:txBody>
                    <a:bodyPr/>
                    <a:lstStyle/>
                    <a:p>
                      <a:pPr indent="0" lvl="0" marL="0" rtl="0" algn="just">
                        <a:lnSpc>
                          <a:spcPct val="107916"/>
                        </a:lnSpc>
                        <a:spcBef>
                          <a:spcPts val="0"/>
                        </a:spcBef>
                        <a:spcAft>
                          <a:spcPts val="800"/>
                        </a:spcAft>
                        <a:buNone/>
                      </a:pPr>
                      <a:r>
                        <a:t/>
                      </a:r>
                      <a:endParaRPr sz="800">
                        <a:latin typeface="Calibri"/>
                        <a:ea typeface="Calibri"/>
                        <a:cs typeface="Calibri"/>
                        <a:sym typeface="Calibri"/>
                      </a:endParaRPr>
                    </a:p>
                  </a:txBody>
                  <a:tcPr marT="0" marB="0" marR="68575" marL="68575"/>
                </a:tc>
              </a:tr>
              <a:tr h="167000">
                <a:tc rowSpan="2">
                  <a:txBody>
                    <a:bodyPr/>
                    <a:lstStyle/>
                    <a:p>
                      <a:pPr indent="0" lvl="0" marL="0" rtl="0" algn="just">
                        <a:spcBef>
                          <a:spcPts val="0"/>
                        </a:spcBef>
                        <a:spcAft>
                          <a:spcPts val="0"/>
                        </a:spcAft>
                        <a:buNone/>
                      </a:pPr>
                      <a:r>
                        <a:rPr lang="en-US" sz="800">
                          <a:latin typeface="Calibri"/>
                          <a:ea typeface="Calibri"/>
                          <a:cs typeface="Calibri"/>
                          <a:sym typeface="Calibri"/>
                        </a:rPr>
                        <a:t>Scenario 8: Identificare la disinformazione</a:t>
                      </a:r>
                      <a:endParaRPr sz="800">
                        <a:latin typeface="Calibri"/>
                        <a:ea typeface="Calibri"/>
                        <a:cs typeface="Calibri"/>
                        <a:sym typeface="Calibri"/>
                      </a:endParaRPr>
                    </a:p>
                    <a:p>
                      <a:pPr indent="0" lvl="0" marL="0" rtl="0" algn="just">
                        <a:lnSpc>
                          <a:spcPct val="107916"/>
                        </a:lnSpc>
                        <a:spcBef>
                          <a:spcPts val="0"/>
                        </a:spcBef>
                        <a:spcAft>
                          <a:spcPts val="0"/>
                        </a:spcAft>
                        <a:buNone/>
                      </a:pPr>
                      <a:r>
                        <a:rPr lang="en-US" sz="800">
                          <a:latin typeface="Calibri"/>
                          <a:ea typeface="Calibri"/>
                          <a:cs typeface="Calibri"/>
                          <a:sym typeface="Calibri"/>
                        </a:rPr>
                        <a:t>Un familiare condivide sui social media informazioni che sembrano false o fuorvianti. Come potete avvicinarvi a loro con rispetto e incoraggiarli a verificare i fatti e a pensare in modo critico prima di condividere informazioni online?</a:t>
                      </a:r>
                      <a:endParaRPr sz="800">
                        <a:latin typeface="Calibri"/>
                        <a:ea typeface="Calibri"/>
                        <a:cs typeface="Calibri"/>
                        <a:sym typeface="Calibri"/>
                      </a:endParaRPr>
                    </a:p>
                  </a:txBody>
                  <a:tcPr marT="0" marB="0" marR="68575" marL="68575"/>
                </a:tc>
              </a:tr>
              <a:tr h="154950">
                <a:tc vMerge="1"/>
              </a:tr>
              <a:tr h="12700">
                <a:tc>
                  <a:txBody>
                    <a:bodyPr/>
                    <a:lstStyle/>
                    <a:p>
                      <a:pPr indent="0" lvl="0" marL="0" rtl="0" algn="just">
                        <a:lnSpc>
                          <a:spcPct val="107916"/>
                        </a:lnSpc>
                        <a:spcBef>
                          <a:spcPts val="0"/>
                        </a:spcBef>
                        <a:spcAft>
                          <a:spcPts val="800"/>
                        </a:spcAft>
                        <a:buNone/>
                      </a:pPr>
                      <a:r>
                        <a:t/>
                      </a:r>
                      <a:endParaRPr sz="800">
                        <a:latin typeface="Calibri"/>
                        <a:ea typeface="Calibri"/>
                        <a:cs typeface="Calibri"/>
                        <a:sym typeface="Calibri"/>
                      </a:endParaRPr>
                    </a:p>
                  </a:txBody>
                  <a:tcPr marT="0" marB="0" marR="68575" marL="68575"/>
                </a:tc>
              </a:tr>
              <a:tr h="167000">
                <a:tc rowSpan="2">
                  <a:txBody>
                    <a:bodyPr/>
                    <a:lstStyle/>
                    <a:p>
                      <a:pPr indent="0" lvl="0" marL="0" rtl="0" algn="just">
                        <a:spcBef>
                          <a:spcPts val="0"/>
                        </a:spcBef>
                        <a:spcAft>
                          <a:spcPts val="0"/>
                        </a:spcAft>
                        <a:buNone/>
                      </a:pPr>
                      <a:r>
                        <a:rPr lang="en-US" sz="800">
                          <a:latin typeface="Calibri"/>
                          <a:ea typeface="Calibri"/>
                          <a:cs typeface="Calibri"/>
                          <a:sym typeface="Calibri"/>
                        </a:rPr>
                        <a:t>Scenario 9: comportamento dei giocatori online</a:t>
                      </a:r>
                      <a:endParaRPr sz="800">
                        <a:latin typeface="Calibri"/>
                        <a:ea typeface="Calibri"/>
                        <a:cs typeface="Calibri"/>
                        <a:sym typeface="Calibri"/>
                      </a:endParaRPr>
                    </a:p>
                    <a:p>
                      <a:pPr indent="0" lvl="0" marL="0" rtl="0" algn="just">
                        <a:lnSpc>
                          <a:spcPct val="107916"/>
                        </a:lnSpc>
                        <a:spcBef>
                          <a:spcPts val="0"/>
                        </a:spcBef>
                        <a:spcAft>
                          <a:spcPts val="0"/>
                        </a:spcAft>
                        <a:buNone/>
                      </a:pPr>
                      <a:r>
                        <a:rPr lang="en-US" sz="800">
                          <a:latin typeface="Calibri"/>
                          <a:ea typeface="Calibri"/>
                          <a:cs typeface="Calibri"/>
                          <a:sym typeface="Calibri"/>
                        </a:rPr>
                        <a:t>Durante una sessione di gioco online, un giocatore usa ripetutamente un linguaggio offensivo e adotta un comportamento tossico nei confronti degli altri. Come si può promuovere un'etichetta di gioco positiva e incoraggiare un comportamento responsabile all'interno della comunità di gioco?</a:t>
                      </a:r>
                      <a:endParaRPr sz="800">
                        <a:latin typeface="Calibri"/>
                        <a:ea typeface="Calibri"/>
                        <a:cs typeface="Calibri"/>
                        <a:sym typeface="Calibri"/>
                      </a:endParaRPr>
                    </a:p>
                  </a:txBody>
                  <a:tcPr marT="0" marB="0" marR="68575" marL="68575"/>
                </a:tc>
              </a:tr>
              <a:tr h="154950">
                <a:tc vMerge="1"/>
              </a:tr>
              <a:tr h="12700">
                <a:tc>
                  <a:txBody>
                    <a:bodyPr/>
                    <a:lstStyle/>
                    <a:p>
                      <a:pPr indent="0" lvl="0" marL="0" rtl="0" algn="just">
                        <a:lnSpc>
                          <a:spcPct val="107916"/>
                        </a:lnSpc>
                        <a:spcBef>
                          <a:spcPts val="0"/>
                        </a:spcBef>
                        <a:spcAft>
                          <a:spcPts val="800"/>
                        </a:spcAft>
                        <a:buNone/>
                      </a:pPr>
                      <a:r>
                        <a:t/>
                      </a:r>
                      <a:endParaRPr sz="800">
                        <a:latin typeface="Calibri"/>
                        <a:ea typeface="Calibri"/>
                        <a:cs typeface="Calibri"/>
                        <a:sym typeface="Calibri"/>
                      </a:endParaRPr>
                    </a:p>
                  </a:txBody>
                  <a:tcPr marT="0" marB="0" marR="68575" marL="68575"/>
                </a:tc>
              </a:tr>
              <a:tr h="167000">
                <a:tc rowSpan="2">
                  <a:txBody>
                    <a:bodyPr/>
                    <a:lstStyle/>
                    <a:p>
                      <a:pPr indent="0" lvl="0" marL="0" rtl="0" algn="just">
                        <a:spcBef>
                          <a:spcPts val="0"/>
                        </a:spcBef>
                        <a:spcAft>
                          <a:spcPts val="0"/>
                        </a:spcAft>
                        <a:buNone/>
                      </a:pPr>
                      <a:r>
                        <a:rPr lang="en-US" sz="800">
                          <a:latin typeface="Calibri"/>
                          <a:ea typeface="Calibri"/>
                          <a:cs typeface="Calibri"/>
                          <a:sym typeface="Calibri"/>
                        </a:rPr>
                        <a:t>Scenario 10: Empatia digitale</a:t>
                      </a:r>
                      <a:endParaRPr sz="800">
                        <a:latin typeface="Calibri"/>
                        <a:ea typeface="Calibri"/>
                        <a:cs typeface="Calibri"/>
                        <a:sym typeface="Calibri"/>
                      </a:endParaRPr>
                    </a:p>
                    <a:p>
                      <a:pPr indent="0" lvl="0" marL="0" rtl="0" algn="just">
                        <a:lnSpc>
                          <a:spcPct val="107916"/>
                        </a:lnSpc>
                        <a:spcBef>
                          <a:spcPts val="0"/>
                        </a:spcBef>
                        <a:spcAft>
                          <a:spcPts val="0"/>
                        </a:spcAft>
                        <a:buNone/>
                      </a:pPr>
                      <a:r>
                        <a:rPr lang="en-US" sz="800">
                          <a:latin typeface="Calibri"/>
                          <a:ea typeface="Calibri"/>
                          <a:cs typeface="Calibri"/>
                          <a:sym typeface="Calibri"/>
                        </a:rPr>
                        <a:t>Un compagno di classe condivide online un problema personale o un'informazione sensibile. Alcuni reagiscono con battute o insensibilità. Come potete coltivare l'empatia e il sostegno all'interno della comunità online, incoraggiando un comportamento responsabile di fronte alle vulnerabilità altrui?</a:t>
                      </a:r>
                      <a:endParaRPr sz="800">
                        <a:latin typeface="Calibri"/>
                        <a:ea typeface="Calibri"/>
                        <a:cs typeface="Calibri"/>
                        <a:sym typeface="Calibri"/>
                      </a:endParaRPr>
                    </a:p>
                  </a:txBody>
                  <a:tcPr marT="0" marB="0" marR="68575" marL="68575"/>
                </a:tc>
              </a:tr>
              <a:tr h="154950">
                <a:tc vMerge="1"/>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2"/>
          <p:cNvSpPr txBox="1"/>
          <p:nvPr>
            <p:ph idx="1" type="body"/>
          </p:nvPr>
        </p:nvSpPr>
        <p:spPr>
          <a:xfrm>
            <a:off x="5740400" y="0"/>
            <a:ext cx="6451600"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800"/>
              <a:buNone/>
            </a:pPr>
            <a:r>
              <a:rPr lang="en-US"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p:txBody>
      </p:sp>
      <p:sp>
        <p:nvSpPr>
          <p:cNvPr id="325" name="Google Shape;325;p22"/>
          <p:cNvSpPr txBox="1"/>
          <p:nvPr>
            <p:ph idx="3" type="body"/>
          </p:nvPr>
        </p:nvSpPr>
        <p:spPr>
          <a:xfrm>
            <a:off x="6096000" y="493973"/>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i="1" lang="en-US"/>
              <a:t>ALLEGATO II </a:t>
            </a:r>
            <a:endParaRPr/>
          </a:p>
        </p:txBody>
      </p:sp>
      <p:pic>
        <p:nvPicPr>
          <p:cNvPr descr="Aggrapparsi, Allegare" id="326" name="Google Shape;326;p22"/>
          <p:cNvPicPr preferRelativeResize="0"/>
          <p:nvPr/>
        </p:nvPicPr>
        <p:blipFill rotWithShape="1">
          <a:blip r:embed="rId3">
            <a:alphaModFix/>
          </a:blip>
          <a:srcRect b="0" l="0" r="0" t="0"/>
          <a:stretch/>
        </p:blipFill>
        <p:spPr>
          <a:xfrm>
            <a:off x="6307549" y="1485350"/>
            <a:ext cx="5431315" cy="4627084"/>
          </a:xfrm>
          <a:prstGeom prst="rect">
            <a:avLst/>
          </a:prstGeom>
          <a:noFill/>
          <a:ln>
            <a:noFill/>
          </a:ln>
        </p:spPr>
      </p:pic>
      <p:graphicFrame>
        <p:nvGraphicFramePr>
          <p:cNvPr id="327" name="Google Shape;327;p22"/>
          <p:cNvGraphicFramePr/>
          <p:nvPr/>
        </p:nvGraphicFramePr>
        <p:xfrm>
          <a:off x="172225" y="50825"/>
          <a:ext cx="3000000" cy="3000000"/>
        </p:xfrm>
        <a:graphic>
          <a:graphicData uri="http://schemas.openxmlformats.org/drawingml/2006/table">
            <a:tbl>
              <a:tblPr bandRow="1">
                <a:noFill/>
                <a:tableStyleId>{ABF957A0-54A0-47D2-854F-0FFC6E897917}</a:tableStyleId>
              </a:tblPr>
              <a:tblGrid>
                <a:gridCol w="5292525"/>
              </a:tblGrid>
              <a:tr h="109700">
                <a:tc rowSpan="2">
                  <a:txBody>
                    <a:bodyPr/>
                    <a:lstStyle/>
                    <a:p>
                      <a:pPr indent="0" lvl="0" marL="0" rtl="0" algn="l">
                        <a:lnSpc>
                          <a:spcPct val="107916"/>
                        </a:lnSpc>
                        <a:spcBef>
                          <a:spcPts val="0"/>
                        </a:spcBef>
                        <a:spcAft>
                          <a:spcPts val="0"/>
                        </a:spcAft>
                        <a:buNone/>
                      </a:pPr>
                      <a:r>
                        <a:rPr i="1" lang="en-US" sz="1000">
                          <a:latin typeface="Calibri"/>
                          <a:ea typeface="Calibri"/>
                          <a:cs typeface="Calibri"/>
                          <a:sym typeface="Calibri"/>
                        </a:rPr>
                        <a:t>Modulo di verifica della privacy</a:t>
                      </a:r>
                      <a:endParaRPr i="1" sz="1000">
                        <a:latin typeface="Calibri"/>
                        <a:ea typeface="Calibri"/>
                        <a:cs typeface="Calibri"/>
                        <a:sym typeface="Calibri"/>
                      </a:endParaRPr>
                    </a:p>
                  </a:txBody>
                  <a:tcPr marT="0" marB="0" marR="68575" marL="68575"/>
                </a:tc>
              </a:tr>
              <a:tr h="20450">
                <a:tc vMerge="1"/>
              </a:tr>
              <a:tr h="109700">
                <a:tc rowSpan="2">
                  <a:txBody>
                    <a:bodyPr/>
                    <a:lstStyle/>
                    <a:p>
                      <a:pPr indent="0" lvl="0" marL="0" rtl="0" algn="l">
                        <a:lnSpc>
                          <a:spcPct val="107916"/>
                        </a:lnSpc>
                        <a:spcBef>
                          <a:spcPts val="0"/>
                        </a:spcBef>
                        <a:spcAft>
                          <a:spcPts val="0"/>
                        </a:spcAft>
                        <a:buNone/>
                      </a:pPr>
                      <a:r>
                        <a:rPr i="1" lang="en-US" sz="1000">
                          <a:latin typeface="Calibri"/>
                          <a:ea typeface="Calibri"/>
                          <a:cs typeface="Calibri"/>
                          <a:sym typeface="Calibri"/>
                        </a:rPr>
                        <a:t>Nome: ________________________________ Data: _______________________</a:t>
                      </a:r>
                      <a:endParaRPr i="1" sz="1000">
                        <a:latin typeface="Calibri"/>
                        <a:ea typeface="Calibri"/>
                        <a:cs typeface="Calibri"/>
                        <a:sym typeface="Calibri"/>
                      </a:endParaRPr>
                    </a:p>
                  </a:txBody>
                  <a:tcPr marT="0" marB="0" marR="68575" marL="68575"/>
                </a:tc>
              </a:tr>
              <a:tr h="20450">
                <a:tc vMerge="1"/>
              </a:tr>
              <a:tr h="109700">
                <a:tc rowSpan="5">
                  <a:txBody>
                    <a:bodyPr/>
                    <a:lstStyle/>
                    <a:p>
                      <a:pPr indent="0" lvl="0" marL="0" rtl="0" algn="l">
                        <a:lnSpc>
                          <a:spcPct val="107916"/>
                        </a:lnSpc>
                        <a:spcBef>
                          <a:spcPts val="0"/>
                        </a:spcBef>
                        <a:spcAft>
                          <a:spcPts val="0"/>
                        </a:spcAft>
                        <a:buNone/>
                      </a:pPr>
                      <a:r>
                        <a:rPr i="1" lang="en-US" sz="1000">
                          <a:latin typeface="Calibri"/>
                          <a:ea typeface="Calibri"/>
                          <a:cs typeface="Calibri"/>
                          <a:sym typeface="Calibri"/>
                        </a:rPr>
                        <a:t>Istruzioni : </a:t>
                      </a:r>
                      <a:endParaRPr i="1" sz="1000">
                        <a:latin typeface="Calibri"/>
                        <a:ea typeface="Calibri"/>
                        <a:cs typeface="Calibri"/>
                        <a:sym typeface="Calibri"/>
                      </a:endParaRPr>
                    </a:p>
                    <a:p>
                      <a:pPr indent="0" lvl="0" marL="0" rtl="0" algn="l">
                        <a:lnSpc>
                          <a:spcPct val="107916"/>
                        </a:lnSpc>
                        <a:spcBef>
                          <a:spcPts val="0"/>
                        </a:spcBef>
                        <a:spcAft>
                          <a:spcPts val="0"/>
                        </a:spcAft>
                        <a:buNone/>
                      </a:pPr>
                      <a:r>
                        <a:rPr i="1" lang="en-US" sz="1000">
                          <a:latin typeface="Calibri"/>
                          <a:ea typeface="Calibri"/>
                          <a:cs typeface="Calibri"/>
                          <a:sym typeface="Calibri"/>
                        </a:rPr>
                        <a:t>1. Prendetevi 45 minuti per rivedere le impostazioni della privacy sui vostri dispositivi, account social media e altre piattaforme online.</a:t>
                      </a:r>
                      <a:endParaRPr i="1" sz="1000">
                        <a:latin typeface="Calibri"/>
                        <a:ea typeface="Calibri"/>
                        <a:cs typeface="Calibri"/>
                        <a:sym typeface="Calibri"/>
                      </a:endParaRPr>
                    </a:p>
                    <a:p>
                      <a:pPr indent="0" lvl="0" marL="0" rtl="0" algn="l">
                        <a:lnSpc>
                          <a:spcPct val="107916"/>
                        </a:lnSpc>
                        <a:spcBef>
                          <a:spcPts val="0"/>
                        </a:spcBef>
                        <a:spcAft>
                          <a:spcPts val="0"/>
                        </a:spcAft>
                        <a:buNone/>
                      </a:pPr>
                      <a:r>
                        <a:rPr i="1" lang="en-US" sz="1000">
                          <a:latin typeface="Calibri"/>
                          <a:ea typeface="Calibri"/>
                          <a:cs typeface="Calibri"/>
                          <a:sym typeface="Calibri"/>
                        </a:rPr>
                        <a:t>2. Rispondete alle seguenti domande per valutare la vostra privacy digitale e identificare le aree di miglioramento.</a:t>
                      </a:r>
                      <a:endParaRPr i="1" sz="1000">
                        <a:latin typeface="Calibri"/>
                        <a:ea typeface="Calibri"/>
                        <a:cs typeface="Calibri"/>
                        <a:sym typeface="Calibri"/>
                      </a:endParaRPr>
                    </a:p>
                    <a:p>
                      <a:pPr indent="0" lvl="0" marL="0" rtl="0" algn="just">
                        <a:lnSpc>
                          <a:spcPct val="107916"/>
                        </a:lnSpc>
                        <a:spcBef>
                          <a:spcPts val="0"/>
                        </a:spcBef>
                        <a:spcAft>
                          <a:spcPts val="0"/>
                        </a:spcAft>
                        <a:buNone/>
                      </a:pPr>
                      <a:r>
                        <a:rPr i="1" lang="en-US" sz="1000">
                          <a:latin typeface="Calibri"/>
                          <a:ea typeface="Calibri"/>
                          <a:cs typeface="Calibri"/>
                          <a:sym typeface="Calibri"/>
                        </a:rPr>
                        <a:t>3. Sulla base dei risultati ottenuti, apportate le modifiche necessarie per proteggere le vostre informazioni personali online.</a:t>
                      </a:r>
                      <a:endParaRPr i="1" sz="1000">
                        <a:latin typeface="Calibri"/>
                        <a:ea typeface="Calibri"/>
                        <a:cs typeface="Calibri"/>
                        <a:sym typeface="Calibri"/>
                      </a:endParaRPr>
                    </a:p>
                  </a:txBody>
                  <a:tcPr marT="0" marB="0" marR="68575" marL="68575"/>
                </a:tc>
              </a:tr>
              <a:tr h="101775">
                <a:tc vMerge="1"/>
              </a:tr>
              <a:tr h="101775">
                <a:tc vMerge="1"/>
              </a:tr>
              <a:tr h="101775">
                <a:tc vMerge="1"/>
              </a:tr>
              <a:tr h="472000">
                <a:tc vMerge="1"/>
              </a:tr>
              <a:tr h="109700">
                <a:tc rowSpan="2">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1. Revisione delle impostazioni della privacy :</a:t>
                      </a:r>
                      <a:endParaRPr i="1" sz="700">
                        <a:latin typeface="Calibri"/>
                        <a:ea typeface="Calibri"/>
                        <a:cs typeface="Calibri"/>
                        <a:sym typeface="Calibri"/>
                      </a:endParaRPr>
                    </a:p>
                  </a:txBody>
                  <a:tcPr marT="0" marB="0" marR="68575" marL="68575"/>
                </a:tc>
              </a:tr>
              <a:tr h="20450">
                <a:tc vMerge="1"/>
              </a:tr>
              <a:tr h="126375">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a. Impostazioni della privacy del dispositivo :</a:t>
                      </a:r>
                      <a:endParaRPr i="1" sz="700">
                        <a:latin typeface="Calibri"/>
                        <a:ea typeface="Calibri"/>
                        <a:cs typeface="Calibri"/>
                        <a:sym typeface="Calibri"/>
                      </a:endParaRPr>
                    </a:p>
                  </a:txBody>
                  <a:tcPr marT="0" marB="0" marR="68575" marL="68575"/>
                </a:tc>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Computer/laptop: ____________________________________________________</a:t>
                      </a:r>
                      <a:endParaRPr i="1" sz="700">
                        <a:latin typeface="Calibri"/>
                        <a:ea typeface="Calibri"/>
                        <a:cs typeface="Calibri"/>
                        <a:sym typeface="Calibri"/>
                      </a:endParaRPr>
                    </a:p>
                  </a:txBody>
                  <a:tcPr marT="0" marB="0" marR="68575" marL="68575"/>
                </a:tc>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Smartphone/Tablet: ___________________________________________________</a:t>
                      </a:r>
                      <a:endParaRPr i="1" sz="700">
                        <a:latin typeface="Calibri"/>
                        <a:ea typeface="Calibri"/>
                        <a:cs typeface="Calibri"/>
                        <a:sym typeface="Calibri"/>
                      </a:endParaRPr>
                    </a:p>
                  </a:txBody>
                  <a:tcPr marT="0" marB="0" marR="68575" marL="68575"/>
                </a:tc>
              </a:tr>
              <a:tr h="109700">
                <a:tc rowSpan="2">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b. Account di social media :</a:t>
                      </a:r>
                      <a:endParaRPr i="1" sz="700">
                        <a:latin typeface="Calibri"/>
                        <a:ea typeface="Calibri"/>
                        <a:cs typeface="Calibri"/>
                        <a:sym typeface="Calibri"/>
                      </a:endParaRPr>
                    </a:p>
                  </a:txBody>
                  <a:tcPr marT="0" marB="0" marR="68575" marL="68575"/>
                </a:tc>
              </a:tr>
              <a:tr h="18750">
                <a:tc vMerge="1"/>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Facebook : __________________________________________________________</a:t>
                      </a:r>
                      <a:endParaRPr i="1" sz="700">
                        <a:latin typeface="Calibri"/>
                        <a:ea typeface="Calibri"/>
                        <a:cs typeface="Calibri"/>
                        <a:sym typeface="Calibri"/>
                      </a:endParaRPr>
                    </a:p>
                  </a:txBody>
                  <a:tcPr marT="0" marB="0" marR="68575" marL="68575"/>
                </a:tc>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Twitter : ___________________________________________________________</a:t>
                      </a:r>
                      <a:endParaRPr i="1" sz="700">
                        <a:latin typeface="Calibri"/>
                        <a:ea typeface="Calibri"/>
                        <a:cs typeface="Calibri"/>
                        <a:sym typeface="Calibri"/>
                      </a:endParaRPr>
                    </a:p>
                  </a:txBody>
                  <a:tcPr marT="0" marB="0" marR="68575" marL="68575"/>
                </a:tc>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Instagram : _________________________________________________________</a:t>
                      </a:r>
                      <a:endParaRPr i="1" sz="700">
                        <a:latin typeface="Calibri"/>
                        <a:ea typeface="Calibri"/>
                        <a:cs typeface="Calibri"/>
                        <a:sym typeface="Calibri"/>
                      </a:endParaRPr>
                    </a:p>
                  </a:txBody>
                  <a:tcPr marT="0" marB="0" marR="68575" marL="68575"/>
                </a:tc>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LinkedIn: __________________________________________________________</a:t>
                      </a:r>
                      <a:endParaRPr i="1" sz="700">
                        <a:latin typeface="Calibri"/>
                        <a:ea typeface="Calibri"/>
                        <a:cs typeface="Calibri"/>
                        <a:sym typeface="Calibri"/>
                      </a:endParaRPr>
                    </a:p>
                  </a:txBody>
                  <a:tcPr marT="0" marB="0" marR="68575" marL="68575"/>
                </a:tc>
              </a:tr>
              <a:tr h="109700">
                <a:tc rowSpan="2">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Altro (specificare) : ____________________________________________________</a:t>
                      </a:r>
                      <a:endParaRPr i="1" sz="700">
                        <a:latin typeface="Calibri"/>
                        <a:ea typeface="Calibri"/>
                        <a:cs typeface="Calibri"/>
                        <a:sym typeface="Calibri"/>
                      </a:endParaRPr>
                    </a:p>
                  </a:txBody>
                  <a:tcPr marT="0" marB="0" marR="68575" marL="68575"/>
                </a:tc>
              </a:tr>
              <a:tr h="58400">
                <a:tc vMerge="1"/>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c. Altre piattaforme online:</a:t>
                      </a:r>
                      <a:endParaRPr i="1" sz="700">
                        <a:latin typeface="Calibri"/>
                        <a:ea typeface="Calibri"/>
                        <a:cs typeface="Calibri"/>
                        <a:sym typeface="Calibri"/>
                      </a:endParaRPr>
                    </a:p>
                  </a:txBody>
                  <a:tcPr marT="0" marB="0" marR="68575" marL="68575"/>
                </a:tc>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E-mail: _____________________________________________________________</a:t>
                      </a:r>
                      <a:endParaRPr i="1" sz="700">
                        <a:latin typeface="Calibri"/>
                        <a:ea typeface="Calibri"/>
                        <a:cs typeface="Calibri"/>
                        <a:sym typeface="Calibri"/>
                      </a:endParaRPr>
                    </a:p>
                  </a:txBody>
                  <a:tcPr marT="0" marB="0" marR="68575" marL="68575"/>
                </a:tc>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Archiviazione in cloud (ad es. Google Drive, Dropbox) : ___________________________</a:t>
                      </a:r>
                      <a:endParaRPr i="1" sz="700">
                        <a:latin typeface="Calibri"/>
                        <a:ea typeface="Calibri"/>
                        <a:cs typeface="Calibri"/>
                        <a:sym typeface="Calibri"/>
                      </a:endParaRPr>
                    </a:p>
                  </a:txBody>
                  <a:tcPr marT="0" marB="0" marR="68575" marL="68575"/>
                </a:tc>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Conti per lo shopping online : ___________________________________________</a:t>
                      </a:r>
                      <a:endParaRPr i="1" sz="700">
                        <a:latin typeface="Calibri"/>
                        <a:ea typeface="Calibri"/>
                        <a:cs typeface="Calibri"/>
                        <a:sym typeface="Calibri"/>
                      </a:endParaRPr>
                    </a:p>
                  </a:txBody>
                  <a:tcPr marT="0" marB="0" marR="68575" marL="68575"/>
                </a:tc>
              </a:tr>
              <a:tr h="109700">
                <a:tc rowSpan="2">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Qualsiasi altra piattaforma che utilizzate regolarmente: ________________________________</a:t>
                      </a:r>
                      <a:endParaRPr i="1" sz="700">
                        <a:latin typeface="Calibri"/>
                        <a:ea typeface="Calibri"/>
                        <a:cs typeface="Calibri"/>
                        <a:sym typeface="Calibri"/>
                      </a:endParaRPr>
                    </a:p>
                  </a:txBody>
                  <a:tcPr marT="0" marB="0" marR="68575" marL="68575"/>
                </a:tc>
              </a:tr>
              <a:tr h="20450">
                <a:tc vMerge="1"/>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2. Impostazioni della privacy deboli o inadeguate :</a:t>
                      </a:r>
                      <a:endParaRPr i="1" sz="700">
                        <a:latin typeface="Calibri"/>
                        <a:ea typeface="Calibri"/>
                        <a:cs typeface="Calibri"/>
                        <a:sym typeface="Calibri"/>
                      </a:endParaRPr>
                    </a:p>
                  </a:txBody>
                  <a:tcPr marT="0" marB="0" marR="68575" marL="68575"/>
                </a:tc>
              </a:tr>
              <a:tr h="109700">
                <a:tc rowSpan="3">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a. Identificate le aree in cui le vostre impostazioni sulla privacy potrebbero essere deboli o inadeguate. Ad esempio, le informazioni pubbliche del profilo, le impostazioni predefinite della privacy, ecc.</a:t>
                      </a:r>
                      <a:endParaRPr i="1" sz="700">
                        <a:latin typeface="Calibri"/>
                        <a:ea typeface="Calibri"/>
                        <a:cs typeface="Calibri"/>
                        <a:sym typeface="Calibri"/>
                      </a:endParaRPr>
                    </a:p>
                  </a:txBody>
                  <a:tcPr marT="0" marB="0" marR="68575" marL="68575"/>
                </a:tc>
              </a:tr>
              <a:tr h="101775">
                <a:tc vMerge="1"/>
              </a:tr>
              <a:tr h="20450">
                <a:tc vMerge="1"/>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Riservatezza del dispositivo: _____________________________________________________</a:t>
                      </a:r>
                      <a:endParaRPr i="1" sz="700">
                        <a:latin typeface="Calibri"/>
                        <a:ea typeface="Calibri"/>
                        <a:cs typeface="Calibri"/>
                        <a:sym typeface="Calibri"/>
                      </a:endParaRPr>
                    </a:p>
                  </a:txBody>
                  <a:tcPr marT="0" marB="0" marR="68575" marL="68575"/>
                </a:tc>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Social media : ______________________________________________________</a:t>
                      </a:r>
                      <a:endParaRPr i="1" sz="700">
                        <a:latin typeface="Calibri"/>
                        <a:ea typeface="Calibri"/>
                        <a:cs typeface="Calibri"/>
                        <a:sym typeface="Calibri"/>
                      </a:endParaRPr>
                    </a:p>
                  </a:txBody>
                  <a:tcPr marT="0" marB="0" marR="68575" marL="68575"/>
                </a:tc>
              </a:tr>
              <a:tr h="109700">
                <a:tc rowSpan="2">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Altre piattaforme online: _____________________________________________</a:t>
                      </a:r>
                      <a:endParaRPr i="1" sz="700">
                        <a:latin typeface="Calibri"/>
                        <a:ea typeface="Calibri"/>
                        <a:cs typeface="Calibri"/>
                        <a:sym typeface="Calibri"/>
                      </a:endParaRPr>
                    </a:p>
                  </a:txBody>
                  <a:tcPr marT="0" marB="0" marR="68575" marL="68575"/>
                </a:tc>
              </a:tr>
              <a:tr h="20450">
                <a:tc vMerge="1"/>
              </a:tr>
              <a:tr h="109700">
                <a:tc rowSpan="2">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3. Condivisione pubblica di informazioni personali :</a:t>
                      </a:r>
                      <a:endParaRPr i="1" sz="700">
                        <a:latin typeface="Calibri"/>
                        <a:ea typeface="Calibri"/>
                        <a:cs typeface="Calibri"/>
                        <a:sym typeface="Calibri"/>
                      </a:endParaRPr>
                    </a:p>
                  </a:txBody>
                  <a:tcPr marT="0" marB="0" marR="68575" marL="68575"/>
                </a:tc>
              </a:tr>
              <a:tr h="20450">
                <a:tc vMerge="1"/>
              </a:tr>
              <a:tr h="109700">
                <a:tc rowSpan="2">
                  <a:txBody>
                    <a:bodyPr/>
                    <a:lstStyle/>
                    <a:p>
                      <a:pPr indent="0" lvl="0" marL="0" rtl="0" algn="just">
                        <a:lnSpc>
                          <a:spcPct val="107916"/>
                        </a:lnSpc>
                        <a:spcBef>
                          <a:spcPts val="0"/>
                        </a:spcBef>
                        <a:spcAft>
                          <a:spcPts val="0"/>
                        </a:spcAft>
                        <a:buNone/>
                      </a:pPr>
                      <a:r>
                        <a:rPr i="1" lang="en-US" sz="700">
                          <a:latin typeface="Calibri"/>
                          <a:ea typeface="Calibri"/>
                          <a:cs typeface="Calibri"/>
                          <a:sym typeface="Calibri"/>
                        </a:rPr>
                        <a:t>a. Ci sono dettagli o informazioni personali che divulgate pubblicamente e che potrebbero compromettere la vostra privacy (ad esempio, data di nascita completa, indirizzo di casa, numero di telefono, ecc.)</a:t>
                      </a:r>
                      <a:endParaRPr i="1" sz="700">
                        <a:latin typeface="Calibri"/>
                        <a:ea typeface="Calibri"/>
                        <a:cs typeface="Calibri"/>
                        <a:sym typeface="Calibri"/>
                      </a:endParaRPr>
                    </a:p>
                  </a:txBody>
                  <a:tcPr marT="0" marB="0" marR="68575" marL="68575"/>
                </a:tc>
              </a:tr>
              <a:tr h="69200">
                <a:tc vMerge="1"/>
              </a:tr>
              <a:tr h="109700">
                <a:tc rowSpan="2">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Sì - No</a:t>
                      </a:r>
                      <a:endParaRPr i="1" sz="700">
                        <a:latin typeface="Calibri"/>
                        <a:ea typeface="Calibri"/>
                        <a:cs typeface="Calibri"/>
                        <a:sym typeface="Calibri"/>
                      </a:endParaRPr>
                    </a:p>
                  </a:txBody>
                  <a:tcPr marT="0" marB="0" marR="68575" marL="68575"/>
                </a:tc>
              </a:tr>
              <a:tr h="31275">
                <a:tc vMerge="1"/>
              </a:tr>
              <a:tr h="283625">
                <a:tc rowSpan="2">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b. Se avete risposto "Sì", quali informazioni condividete pubblicamente? ________________________________________________________________________</a:t>
                      </a:r>
                      <a:endParaRPr i="1" sz="700">
                        <a:latin typeface="Calibri"/>
                        <a:ea typeface="Calibri"/>
                        <a:cs typeface="Calibri"/>
                        <a:sym typeface="Calibri"/>
                      </a:endParaRPr>
                    </a:p>
                  </a:txBody>
                  <a:tcPr marT="0" marB="0" marR="68575" marL="68575"/>
                </a:tc>
              </a:tr>
              <a:tr h="8325">
                <a:tc vMerge="1"/>
              </a:tr>
              <a:tr h="193100">
                <a:tc rowSpan="2">
                  <a:txBody>
                    <a:bodyPr/>
                    <a:lstStyle/>
                    <a:p>
                      <a:pPr indent="0" lvl="0" marL="0" rtl="0" algn="l">
                        <a:lnSpc>
                          <a:spcPct val="107916"/>
                        </a:lnSpc>
                        <a:spcBef>
                          <a:spcPts val="0"/>
                        </a:spcBef>
                        <a:spcAft>
                          <a:spcPts val="1000"/>
                        </a:spcAft>
                        <a:buNone/>
                      </a:pPr>
                      <a:r>
                        <a:rPr i="1" lang="en-US" sz="700">
                          <a:latin typeface="Calibri"/>
                          <a:ea typeface="Calibri"/>
                          <a:cs typeface="Calibri"/>
                          <a:sym typeface="Calibri"/>
                        </a:rPr>
                        <a:t>4. Misure per migliorare la protezione della privacy digitale :</a:t>
                      </a:r>
                      <a:endParaRPr i="1" sz="700">
                        <a:latin typeface="Calibri"/>
                        <a:ea typeface="Calibri"/>
                        <a:cs typeface="Calibri"/>
                        <a:sym typeface="Calibri"/>
                      </a:endParaRPr>
                    </a:p>
                  </a:txBody>
                  <a:tcPr marT="0" marB="0" marR="68575" marL="68575"/>
                </a:tc>
              </a:tr>
              <a:tr h="8325">
                <a:tc vMerge="1"/>
              </a:tr>
              <a:tr h="17890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a. Sulla base dei risultati della verifica, elencate le misure che potete adottare per migliorare la vostra privacy digitale e proteggere le vostre informazioni personali.</a:t>
                      </a:r>
                      <a:endParaRPr i="1" sz="700">
                        <a:latin typeface="Calibri"/>
                        <a:ea typeface="Calibri"/>
                        <a:cs typeface="Calibri"/>
                        <a:sym typeface="Calibri"/>
                      </a:endParaRPr>
                    </a:p>
                  </a:txBody>
                  <a:tcPr marT="0" marB="0" marR="68575" marL="68575"/>
                </a:tc>
              </a:tr>
              <a:tr h="83475">
                <a:tc>
                  <a:txBody>
                    <a:bodyPr/>
                    <a:lstStyle/>
                    <a:p>
                      <a:pPr indent="0" lvl="0" marL="0" rtl="0" algn="l">
                        <a:lnSpc>
                          <a:spcPct val="107916"/>
                        </a:lnSpc>
                        <a:spcBef>
                          <a:spcPts val="0"/>
                        </a:spcBef>
                        <a:spcAft>
                          <a:spcPts val="0"/>
                        </a:spcAft>
                        <a:buNone/>
                      </a:pPr>
                      <a:r>
                        <a:t/>
                      </a:r>
                      <a:endParaRPr i="1" sz="700">
                        <a:latin typeface="Calibri"/>
                        <a:ea typeface="Calibri"/>
                        <a:cs typeface="Calibri"/>
                        <a:sym typeface="Calibri"/>
                      </a:endParaRPr>
                    </a:p>
                  </a:txBody>
                  <a:tcPr marT="0" marB="0" marR="68575" marL="68575"/>
                </a:tc>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Riservatezza del dispositivo: _____________________________________________________</a:t>
                      </a:r>
                      <a:endParaRPr i="1" sz="700">
                        <a:latin typeface="Calibri"/>
                        <a:ea typeface="Calibri"/>
                        <a:cs typeface="Calibri"/>
                        <a:sym typeface="Calibri"/>
                      </a:endParaRPr>
                    </a:p>
                  </a:txBody>
                  <a:tcPr marT="0" marB="0" marR="68575" marL="68575"/>
                </a:tc>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Social media : ______________________________________________________</a:t>
                      </a:r>
                      <a:endParaRPr i="1" sz="700">
                        <a:latin typeface="Calibri"/>
                        <a:ea typeface="Calibri"/>
                        <a:cs typeface="Calibri"/>
                        <a:sym typeface="Calibri"/>
                      </a:endParaRPr>
                    </a:p>
                  </a:txBody>
                  <a:tcPr marT="0" marB="0" marR="68575" marL="68575"/>
                </a:tc>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Altre piattaforme online: _____________________________________________</a:t>
                      </a:r>
                      <a:endParaRPr i="1" sz="700">
                        <a:latin typeface="Calibri"/>
                        <a:ea typeface="Calibri"/>
                        <a:cs typeface="Calibri"/>
                        <a:sym typeface="Calibri"/>
                      </a:endParaRPr>
                    </a:p>
                  </a:txBody>
                  <a:tcPr marT="0" marB="0" marR="68575" marL="68575"/>
                </a:tc>
              </a:tr>
              <a:tr h="83475">
                <a:tc>
                  <a:txBody>
                    <a:bodyPr/>
                    <a:lstStyle/>
                    <a:p>
                      <a:pPr indent="0" lvl="0" marL="0" rtl="0" algn="l">
                        <a:lnSpc>
                          <a:spcPct val="107916"/>
                        </a:lnSpc>
                        <a:spcBef>
                          <a:spcPts val="0"/>
                        </a:spcBef>
                        <a:spcAft>
                          <a:spcPts val="0"/>
                        </a:spcAft>
                        <a:buNone/>
                      </a:pPr>
                      <a:r>
                        <a:t/>
                      </a:r>
                      <a:endParaRPr i="1" sz="700">
                        <a:latin typeface="Calibri"/>
                        <a:ea typeface="Calibri"/>
                        <a:cs typeface="Calibri"/>
                        <a:sym typeface="Calibri"/>
                      </a:endParaRPr>
                    </a:p>
                  </a:txBody>
                  <a:tcPr marT="0" marB="0" marR="68575" marL="68575"/>
                </a:tc>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5. Discussione e riflessione:</a:t>
                      </a:r>
                      <a:endParaRPr i="1" sz="700">
                        <a:latin typeface="Calibri"/>
                        <a:ea typeface="Calibri"/>
                        <a:cs typeface="Calibri"/>
                        <a:sym typeface="Calibri"/>
                      </a:endParaRPr>
                    </a:p>
                  </a:txBody>
                  <a:tcPr marT="0" marB="0" marR="68575" marL="68575"/>
                </a:tc>
              </a:tr>
              <a:tr h="83475">
                <a:tc>
                  <a:txBody>
                    <a:bodyPr/>
                    <a:lstStyle/>
                    <a:p>
                      <a:pPr indent="0" lvl="0" marL="0" rtl="0" algn="l">
                        <a:lnSpc>
                          <a:spcPct val="107916"/>
                        </a:lnSpc>
                        <a:spcBef>
                          <a:spcPts val="0"/>
                        </a:spcBef>
                        <a:spcAft>
                          <a:spcPts val="0"/>
                        </a:spcAft>
                        <a:buNone/>
                      </a:pPr>
                      <a:r>
                        <a:t/>
                      </a:r>
                      <a:endParaRPr i="1" sz="700">
                        <a:latin typeface="Calibri"/>
                        <a:ea typeface="Calibri"/>
                        <a:cs typeface="Calibri"/>
                        <a:sym typeface="Calibri"/>
                      </a:endParaRPr>
                    </a:p>
                  </a:txBody>
                  <a:tcPr marT="0" marB="0" marR="68575" marL="68575"/>
                </a:tc>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a. Condividete con il gruppo le vostre idee e strategie per preservare la privacy digitale.</a:t>
                      </a:r>
                      <a:endParaRPr i="1" sz="700">
                        <a:latin typeface="Calibri"/>
                        <a:ea typeface="Calibri"/>
                        <a:cs typeface="Calibri"/>
                        <a:sym typeface="Calibri"/>
                      </a:endParaRPr>
                    </a:p>
                  </a:txBody>
                  <a:tcPr marT="0" marB="0" marR="68575" marL="68575"/>
                </a:tc>
              </a:tr>
              <a:tr h="83475">
                <a:tc>
                  <a:txBody>
                    <a:bodyPr/>
                    <a:lstStyle/>
                    <a:p>
                      <a:pPr indent="0" lvl="0" marL="0" rtl="0" algn="l">
                        <a:lnSpc>
                          <a:spcPct val="107916"/>
                        </a:lnSpc>
                        <a:spcBef>
                          <a:spcPts val="0"/>
                        </a:spcBef>
                        <a:spcAft>
                          <a:spcPts val="0"/>
                        </a:spcAft>
                        <a:buNone/>
                      </a:pPr>
                      <a:r>
                        <a:t/>
                      </a:r>
                      <a:endParaRPr i="1" sz="700">
                        <a:latin typeface="Calibri"/>
                        <a:ea typeface="Calibri"/>
                        <a:cs typeface="Calibri"/>
                        <a:sym typeface="Calibri"/>
                      </a:endParaRPr>
                    </a:p>
                  </a:txBody>
                  <a:tcPr marT="0" marB="0" marR="68575" marL="68575"/>
                </a:tc>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Quali difficoltà avete incontrato durante l'audit? _____________________</a:t>
                      </a:r>
                      <a:endParaRPr i="1" sz="700">
                        <a:latin typeface="Calibri"/>
                        <a:ea typeface="Calibri"/>
                        <a:cs typeface="Calibri"/>
                        <a:sym typeface="Calibri"/>
                      </a:endParaRPr>
                    </a:p>
                  </a:txBody>
                  <a:tcPr marT="0" marB="0" marR="68575" marL="68575"/>
                </a:tc>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Come avete affrontato queste sfide? ________________________________</a:t>
                      </a:r>
                      <a:endParaRPr i="1" sz="700">
                        <a:latin typeface="Calibri"/>
                        <a:ea typeface="Calibri"/>
                        <a:cs typeface="Calibri"/>
                        <a:sym typeface="Calibri"/>
                      </a:endParaRPr>
                    </a:p>
                  </a:txBody>
                  <a:tcPr marT="0" marB="0" marR="68575" marL="68575"/>
                </a:tc>
              </a:tr>
              <a:tr h="89450">
                <a:tc>
                  <a:txBody>
                    <a:bodyPr/>
                    <a:lstStyle/>
                    <a:p>
                      <a:pPr indent="0" lvl="0" marL="0" rtl="0" algn="l">
                        <a:lnSpc>
                          <a:spcPct val="107916"/>
                        </a:lnSpc>
                        <a:spcBef>
                          <a:spcPts val="0"/>
                        </a:spcBef>
                        <a:spcAft>
                          <a:spcPts val="0"/>
                        </a:spcAft>
                        <a:buNone/>
                      </a:pPr>
                      <a:r>
                        <a:rPr i="1" lang="en-US" sz="700">
                          <a:latin typeface="Calibri"/>
                          <a:ea typeface="Calibri"/>
                          <a:cs typeface="Calibri"/>
                          <a:sym typeface="Calibri"/>
                        </a:rPr>
                        <a:t>   - Quali sono le migliori pratiche per proteggere la privacy digitale? _______________</a:t>
                      </a:r>
                      <a:endParaRPr i="1" sz="700">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
          <p:cNvSpPr txBox="1"/>
          <p:nvPr>
            <p:ph idx="1" type="body"/>
          </p:nvPr>
        </p:nvSpPr>
        <p:spPr>
          <a:xfrm>
            <a:off x="4912291" y="800589"/>
            <a:ext cx="6562800" cy="339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en-US" sz="1200" u="sng">
                <a:hlinkClick action="ppaction://hlinksldjump" r:id="rId3"/>
              </a:rPr>
              <a:t>Introduzione</a:t>
            </a:r>
            <a:endParaRPr sz="1200" u="sng"/>
          </a:p>
        </p:txBody>
      </p:sp>
      <p:pic>
        <p:nvPicPr>
          <p:cNvPr descr="Une image contenant Visage humain, habits, personne, sourire&#10;&#10;Description générée automatiquement" id="187" name="Google Shape;187;p2"/>
          <p:cNvPicPr preferRelativeResize="0"/>
          <p:nvPr>
            <p:ph idx="4" type="pic"/>
          </p:nvPr>
        </p:nvPicPr>
        <p:blipFill rotWithShape="1">
          <a:blip r:embed="rId4">
            <a:alphaModFix/>
          </a:blip>
          <a:srcRect b="0" l="32689" r="32689" t="0"/>
          <a:stretch/>
        </p:blipFill>
        <p:spPr>
          <a:xfrm>
            <a:off x="-126342" y="0"/>
            <a:ext cx="3669321" cy="6858000"/>
          </a:xfrm>
          <a:prstGeom prst="rect">
            <a:avLst/>
          </a:prstGeom>
          <a:solidFill>
            <a:srgbClr val="D8D8D8"/>
          </a:solidFill>
          <a:ln>
            <a:noFill/>
          </a:ln>
        </p:spPr>
      </p:pic>
      <p:sp>
        <p:nvSpPr>
          <p:cNvPr id="188" name="Google Shape;188;p2"/>
          <p:cNvSpPr txBox="1"/>
          <p:nvPr>
            <p:ph idx="5" type="body"/>
          </p:nvPr>
        </p:nvSpPr>
        <p:spPr>
          <a:xfrm>
            <a:off x="4912291" y="1301790"/>
            <a:ext cx="6562677" cy="41455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en-US" sz="1200" u="sng">
                <a:hlinkClick action="ppaction://hlinksldjump" r:id="rId5"/>
              </a:rPr>
              <a:t>Obiettivi</a:t>
            </a:r>
            <a:endParaRPr sz="1200" u="sng"/>
          </a:p>
        </p:txBody>
      </p:sp>
      <p:sp>
        <p:nvSpPr>
          <p:cNvPr id="189" name="Google Shape;189;p2"/>
          <p:cNvSpPr txBox="1"/>
          <p:nvPr>
            <p:ph idx="8" type="body"/>
          </p:nvPr>
        </p:nvSpPr>
        <p:spPr>
          <a:xfrm>
            <a:off x="5046325" y="2601814"/>
            <a:ext cx="6562677" cy="456349"/>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2400"/>
              <a:buNone/>
            </a:pPr>
            <a:r>
              <a:t/>
            </a:r>
            <a:endParaRPr sz="1200" u="sng">
              <a:hlinkClick action="ppaction://hlinksldjump" r:id="rId6"/>
            </a:endParaRPr>
          </a:p>
          <a:p>
            <a:pPr indent="0" lvl="0" marL="0" rtl="0" algn="r">
              <a:lnSpc>
                <a:spcPct val="100000"/>
              </a:lnSpc>
              <a:spcBef>
                <a:spcPts val="0"/>
              </a:spcBef>
              <a:spcAft>
                <a:spcPts val="0"/>
              </a:spcAft>
              <a:buSzPts val="2400"/>
              <a:buNone/>
            </a:pPr>
            <a:r>
              <a:rPr lang="en-US" sz="1200" u="sng">
                <a:hlinkClick action="ppaction://hlinksldjump" r:id="rId7"/>
              </a:rPr>
              <a:t>Contesto teorico</a:t>
            </a:r>
            <a:endParaRPr sz="1200" u="sng"/>
          </a:p>
        </p:txBody>
      </p:sp>
      <p:sp>
        <p:nvSpPr>
          <p:cNvPr id="190" name="Google Shape;190;p2"/>
          <p:cNvSpPr txBox="1"/>
          <p:nvPr/>
        </p:nvSpPr>
        <p:spPr>
          <a:xfrm>
            <a:off x="4912290" y="5305767"/>
            <a:ext cx="6562677" cy="49078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en-US" sz="1200" u="sng" cap="none" strike="noStrike">
                <a:solidFill>
                  <a:srgbClr val="009AC1"/>
                </a:solidFill>
                <a:latin typeface="Calibri"/>
                <a:ea typeface="Calibri"/>
                <a:cs typeface="Calibri"/>
                <a:sym typeface="Calibri"/>
              </a:rPr>
              <a:t>Suggerimenti e consigli</a:t>
            </a:r>
            <a:endParaRPr b="1" i="0" sz="1200" u="sng" cap="none" strike="noStrike">
              <a:solidFill>
                <a:srgbClr val="009AC1"/>
              </a:solidFill>
              <a:latin typeface="Calibri"/>
              <a:ea typeface="Calibri"/>
              <a:cs typeface="Calibri"/>
              <a:sym typeface="Calibri"/>
            </a:endParaRPr>
          </a:p>
        </p:txBody>
      </p:sp>
      <p:sp>
        <p:nvSpPr>
          <p:cNvPr id="191" name="Google Shape;191;p2"/>
          <p:cNvSpPr txBox="1"/>
          <p:nvPr/>
        </p:nvSpPr>
        <p:spPr>
          <a:xfrm>
            <a:off x="4927791" y="4804566"/>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en-US"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Casi studio e attività</a:t>
            </a:r>
            <a:endParaRPr b="1" i="0" sz="1200" u="sng" cap="none" strike="noStrike">
              <a:solidFill>
                <a:srgbClr val="009AC1"/>
              </a:solidFill>
              <a:latin typeface="Calibri"/>
              <a:ea typeface="Calibri"/>
              <a:cs typeface="Calibri"/>
              <a:sym typeface="Calibri"/>
            </a:endParaRPr>
          </a:p>
        </p:txBody>
      </p:sp>
      <p:sp>
        <p:nvSpPr>
          <p:cNvPr id="192" name="Google Shape;192;p2"/>
          <p:cNvSpPr txBox="1"/>
          <p:nvPr/>
        </p:nvSpPr>
        <p:spPr>
          <a:xfrm>
            <a:off x="5008061" y="3624534"/>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t/>
            </a:r>
            <a:endParaRPr b="1" i="0" sz="1200" u="sng" cap="none" strike="noStrike">
              <a:solidFill>
                <a:srgbClr val="009AC1"/>
              </a:solidFill>
              <a:latin typeface="Calibri"/>
              <a:ea typeface="Calibri"/>
              <a:cs typeface="Calibri"/>
              <a:sym typeface="Calibri"/>
            </a:endParaRPr>
          </a:p>
        </p:txBody>
      </p:sp>
      <p:sp>
        <p:nvSpPr>
          <p:cNvPr id="193" name="Google Shape;193;p2"/>
          <p:cNvSpPr txBox="1"/>
          <p:nvPr/>
        </p:nvSpPr>
        <p:spPr>
          <a:xfrm>
            <a:off x="4927791" y="3191958"/>
            <a:ext cx="6562677" cy="27079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en-US" sz="1200" u="sng">
                <a:solidFill>
                  <a:srgbClr val="009AC1"/>
                </a:solidFill>
                <a:latin typeface="Calibri"/>
                <a:ea typeface="Calibri"/>
                <a:cs typeface="Calibri"/>
                <a:sym typeface="Calibri"/>
                <a:hlinkClick action="ppaction://hlinksldjump" r:id="rId9">
                  <a:extLst>
                    <a:ext uri="{A12FA001-AC4F-418D-AE19-62706E023703}">
                      <ahyp:hlinkClr val="tx"/>
                    </a:ext>
                  </a:extLst>
                </a:hlinkClick>
              </a:rPr>
              <a:t>Tecniche</a:t>
            </a:r>
            <a:endParaRPr b="1" sz="1200" u="sng">
              <a:solidFill>
                <a:srgbClr val="009AC1"/>
              </a:solidFill>
              <a:latin typeface="Calibri"/>
              <a:ea typeface="Calibri"/>
              <a:cs typeface="Calibri"/>
              <a:sym typeface="Calibri"/>
            </a:endParaRPr>
          </a:p>
        </p:txBody>
      </p:sp>
      <p:sp>
        <p:nvSpPr>
          <p:cNvPr id="194" name="Google Shape;194;p2"/>
          <p:cNvSpPr txBox="1"/>
          <p:nvPr/>
        </p:nvSpPr>
        <p:spPr>
          <a:xfrm>
            <a:off x="4927790" y="1809506"/>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en-US" sz="1200" u="sng">
                <a:solidFill>
                  <a:srgbClr val="009AC1"/>
                </a:solidFill>
                <a:latin typeface="Calibri"/>
                <a:ea typeface="Calibri"/>
                <a:cs typeface="Calibri"/>
                <a:sym typeface="Calibri"/>
                <a:hlinkClick action="ppaction://hlinksldjump" r:id="rId10">
                  <a:extLst>
                    <a:ext uri="{A12FA001-AC4F-418D-AE19-62706E023703}">
                      <ahyp:hlinkClr val="tx"/>
                    </a:ext>
                  </a:extLst>
                </a:hlinkClick>
              </a:rPr>
              <a:t>Competenze affrontate e risultati di apprendimento</a:t>
            </a:r>
            <a:endParaRPr b="1" sz="1200" u="sng">
              <a:solidFill>
                <a:srgbClr val="009AC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3"/>
          <p:cNvSpPr txBox="1"/>
          <p:nvPr>
            <p:ph idx="1" type="body"/>
          </p:nvPr>
        </p:nvSpPr>
        <p:spPr>
          <a:xfrm>
            <a:off x="5740400" y="0"/>
            <a:ext cx="6451600" cy="437769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800"/>
              <a:buNone/>
            </a:pPr>
            <a:r>
              <a:rPr lang="en-US"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p:txBody>
      </p:sp>
      <p:sp>
        <p:nvSpPr>
          <p:cNvPr id="333" name="Google Shape;333;p23"/>
          <p:cNvSpPr txBox="1"/>
          <p:nvPr>
            <p:ph idx="3" type="body"/>
          </p:nvPr>
        </p:nvSpPr>
        <p:spPr>
          <a:xfrm>
            <a:off x="6096000" y="493973"/>
            <a:ext cx="5854391"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i="1" lang="en-US"/>
              <a:t>ALLEGATO III </a:t>
            </a:r>
            <a:endParaRPr/>
          </a:p>
        </p:txBody>
      </p:sp>
      <p:pic>
        <p:nvPicPr>
          <p:cNvPr descr="Allegato, Sfondo, Attività Commerciale" id="334" name="Google Shape;334;p23"/>
          <p:cNvPicPr preferRelativeResize="0"/>
          <p:nvPr/>
        </p:nvPicPr>
        <p:blipFill rotWithShape="1">
          <a:blip r:embed="rId3">
            <a:alphaModFix/>
          </a:blip>
          <a:srcRect b="0" l="0" r="0" t="0"/>
          <a:stretch/>
        </p:blipFill>
        <p:spPr>
          <a:xfrm>
            <a:off x="6279613" y="1286535"/>
            <a:ext cx="4891491" cy="4877402"/>
          </a:xfrm>
          <a:prstGeom prst="rect">
            <a:avLst/>
          </a:prstGeom>
          <a:noFill/>
          <a:ln>
            <a:noFill/>
          </a:ln>
        </p:spPr>
      </p:pic>
      <p:graphicFrame>
        <p:nvGraphicFramePr>
          <p:cNvPr id="335" name="Google Shape;335;p23"/>
          <p:cNvGraphicFramePr/>
          <p:nvPr/>
        </p:nvGraphicFramePr>
        <p:xfrm>
          <a:off x="289350" y="206000"/>
          <a:ext cx="3000000" cy="3000000"/>
        </p:xfrm>
        <a:graphic>
          <a:graphicData uri="http://schemas.openxmlformats.org/drawingml/2006/table">
            <a:tbl>
              <a:tblPr bandRow="1">
                <a:noFill/>
                <a:tableStyleId>{ABF957A0-54A0-47D2-854F-0FFC6E897917}</a:tableStyleId>
              </a:tblPr>
              <a:tblGrid>
                <a:gridCol w="5292550"/>
              </a:tblGrid>
              <a:tr h="225525">
                <a:tc>
                  <a:txBody>
                    <a:bodyPr/>
                    <a:lstStyle/>
                    <a:p>
                      <a:pPr indent="0" lvl="0" marL="0" rtl="0" algn="l">
                        <a:lnSpc>
                          <a:spcPct val="107916"/>
                        </a:lnSpc>
                        <a:spcBef>
                          <a:spcPts val="0"/>
                        </a:spcBef>
                        <a:spcAft>
                          <a:spcPts val="800"/>
                        </a:spcAft>
                        <a:buNone/>
                      </a:pPr>
                      <a:r>
                        <a:rPr i="1" lang="en-US" sz="900">
                          <a:latin typeface="Calibri"/>
                          <a:ea typeface="Calibri"/>
                          <a:cs typeface="Calibri"/>
                          <a:sym typeface="Calibri"/>
                        </a:rPr>
                        <a:t>Articolo di stampa ipotetico:</a:t>
                      </a:r>
                      <a:endParaRPr i="1" sz="900">
                        <a:latin typeface="Calibri"/>
                        <a:ea typeface="Calibri"/>
                        <a:cs typeface="Calibri"/>
                        <a:sym typeface="Calibri"/>
                      </a:endParaRPr>
                    </a:p>
                  </a:txBody>
                  <a:tcPr marT="0" marB="0" marR="68575" marL="68575"/>
                </a:tc>
              </a:tr>
              <a:tr h="225525">
                <a:tc>
                  <a:txBody>
                    <a:bodyPr/>
                    <a:lstStyle/>
                    <a:p>
                      <a:pPr indent="0" lvl="0" marL="0" rtl="0" algn="l">
                        <a:lnSpc>
                          <a:spcPct val="107916"/>
                        </a:lnSpc>
                        <a:spcBef>
                          <a:spcPts val="0"/>
                        </a:spcBef>
                        <a:spcAft>
                          <a:spcPts val="800"/>
                        </a:spcAft>
                        <a:buNone/>
                      </a:pPr>
                      <a:r>
                        <a:rPr i="1" lang="en-US" sz="900">
                          <a:latin typeface="Calibri"/>
                          <a:ea typeface="Calibri"/>
                          <a:cs typeface="Calibri"/>
                          <a:sym typeface="Calibri"/>
                        </a:rPr>
                        <a:t>Titolo: "Scoperta la cura miracolosa per il raffreddore!</a:t>
                      </a:r>
                      <a:endParaRPr i="1" sz="900">
                        <a:latin typeface="Calibri"/>
                        <a:ea typeface="Calibri"/>
                        <a:cs typeface="Calibri"/>
                        <a:sym typeface="Calibri"/>
                      </a:endParaRPr>
                    </a:p>
                  </a:txBody>
                  <a:tcPr marT="0" marB="0" marR="68575" marL="68575"/>
                </a:tc>
              </a:tr>
              <a:tr h="503100">
                <a:tc>
                  <a:txBody>
                    <a:bodyPr/>
                    <a:lstStyle/>
                    <a:p>
                      <a:pPr indent="0" lvl="0" marL="0" rtl="0" algn="l">
                        <a:lnSpc>
                          <a:spcPct val="107916"/>
                        </a:lnSpc>
                        <a:spcBef>
                          <a:spcPts val="0"/>
                        </a:spcBef>
                        <a:spcAft>
                          <a:spcPts val="800"/>
                        </a:spcAft>
                        <a:buNone/>
                      </a:pPr>
                      <a:r>
                        <a:rPr i="1" lang="en-US" sz="900">
                          <a:latin typeface="Calibri"/>
                          <a:ea typeface="Calibri"/>
                          <a:cs typeface="Calibri"/>
                          <a:sym typeface="Calibri"/>
                        </a:rPr>
                        <a:t>Descrizione: un articolo di cronaca online sostiene che è stato scoperto un nuovo rimedio a base di erbe in grado di curare completamente il raffreddore comune, senza effetti collaterali. L'articolo cita come prova un piccolo studio sconosciuto e promuove una marca specifica di integratori a base di erbe.</a:t>
                      </a:r>
                      <a:endParaRPr i="1" sz="900">
                        <a:latin typeface="Calibri"/>
                        <a:ea typeface="Calibri"/>
                        <a:cs typeface="Calibri"/>
                        <a:sym typeface="Calibri"/>
                      </a:endParaRPr>
                    </a:p>
                  </a:txBody>
                  <a:tcPr marT="0" marB="0" marR="68575" marL="68575"/>
                </a:tc>
              </a:tr>
              <a:tr h="124900">
                <a:tc>
                  <a:txBody>
                    <a:bodyPr/>
                    <a:lstStyle/>
                    <a:p>
                      <a:pPr indent="0" lvl="0" marL="0" rtl="0" algn="l">
                        <a:lnSpc>
                          <a:spcPct val="107916"/>
                        </a:lnSpc>
                        <a:spcBef>
                          <a:spcPts val="0"/>
                        </a:spcBef>
                        <a:spcAft>
                          <a:spcPts val="800"/>
                        </a:spcAft>
                        <a:buNone/>
                      </a:pPr>
                      <a:r>
                        <a:t/>
                      </a:r>
                      <a:endParaRPr i="1" sz="900">
                        <a:latin typeface="Calibri"/>
                        <a:ea typeface="Calibri"/>
                        <a:cs typeface="Calibri"/>
                        <a:sym typeface="Calibri"/>
                      </a:endParaRPr>
                    </a:p>
                  </a:txBody>
                  <a:tcPr marT="0" marB="0" marR="68575" marL="68575"/>
                </a:tc>
              </a:tr>
              <a:tr h="225525">
                <a:tc>
                  <a:txBody>
                    <a:bodyPr/>
                    <a:lstStyle/>
                    <a:p>
                      <a:pPr indent="0" lvl="0" marL="0" rtl="0" algn="l">
                        <a:lnSpc>
                          <a:spcPct val="107916"/>
                        </a:lnSpc>
                        <a:spcBef>
                          <a:spcPts val="0"/>
                        </a:spcBef>
                        <a:spcAft>
                          <a:spcPts val="800"/>
                        </a:spcAft>
                        <a:buNone/>
                      </a:pPr>
                      <a:r>
                        <a:rPr i="1" lang="en-US" sz="900">
                          <a:latin typeface="Calibri"/>
                          <a:ea typeface="Calibri"/>
                          <a:cs typeface="Calibri"/>
                          <a:sym typeface="Calibri"/>
                        </a:rPr>
                        <a:t>Messaggio ipotetico sui social media:</a:t>
                      </a:r>
                      <a:endParaRPr i="1" sz="900">
                        <a:latin typeface="Calibri"/>
                        <a:ea typeface="Calibri"/>
                        <a:cs typeface="Calibri"/>
                        <a:sym typeface="Calibri"/>
                      </a:endParaRPr>
                    </a:p>
                  </a:txBody>
                  <a:tcPr marT="0" marB="0" marR="68575" marL="68575"/>
                </a:tc>
              </a:tr>
              <a:tr h="225525">
                <a:tc>
                  <a:txBody>
                    <a:bodyPr/>
                    <a:lstStyle/>
                    <a:p>
                      <a:pPr indent="0" lvl="0" marL="0" rtl="0" algn="l">
                        <a:lnSpc>
                          <a:spcPct val="107916"/>
                        </a:lnSpc>
                        <a:spcBef>
                          <a:spcPts val="0"/>
                        </a:spcBef>
                        <a:spcAft>
                          <a:spcPts val="800"/>
                        </a:spcAft>
                        <a:buNone/>
                      </a:pPr>
                      <a:r>
                        <a:rPr i="1" lang="en-US" sz="900">
                          <a:latin typeface="Calibri"/>
                          <a:ea typeface="Calibri"/>
                          <a:cs typeface="Calibri"/>
                          <a:sym typeface="Calibri"/>
                        </a:rPr>
                        <a:t>Piattaforma: Facebook</a:t>
                      </a:r>
                      <a:endParaRPr i="1" sz="900">
                        <a:latin typeface="Calibri"/>
                        <a:ea typeface="Calibri"/>
                        <a:cs typeface="Calibri"/>
                        <a:sym typeface="Calibri"/>
                      </a:endParaRPr>
                    </a:p>
                  </a:txBody>
                  <a:tcPr marT="0" marB="0" marR="68575" marL="68575"/>
                </a:tc>
              </a:tr>
              <a:tr h="503100">
                <a:tc>
                  <a:txBody>
                    <a:bodyPr/>
                    <a:lstStyle/>
                    <a:p>
                      <a:pPr indent="0" lvl="0" marL="0" rtl="0" algn="l">
                        <a:lnSpc>
                          <a:spcPct val="107916"/>
                        </a:lnSpc>
                        <a:spcBef>
                          <a:spcPts val="0"/>
                        </a:spcBef>
                        <a:spcAft>
                          <a:spcPts val="800"/>
                        </a:spcAft>
                        <a:buNone/>
                      </a:pPr>
                      <a:r>
                        <a:rPr i="1" lang="en-US" sz="900">
                          <a:latin typeface="Calibri"/>
                          <a:ea typeface="Calibri"/>
                          <a:cs typeface="Calibri"/>
                          <a:sym typeface="Calibri"/>
                        </a:rPr>
                        <a:t>Contenuto: un messaggio afferma che una celebrità ha effettuato una significativa donazione finanziaria a un ente di beneficenza. Il messaggio include una storia commovente sul legame personale della celebrità con la causa. Tuttavia, nel messaggio non viene citata alcuna dichiarazione ufficiale o fonte verificabile.</a:t>
                      </a:r>
                      <a:endParaRPr i="1" sz="900">
                        <a:latin typeface="Calibri"/>
                        <a:ea typeface="Calibri"/>
                        <a:cs typeface="Calibri"/>
                        <a:sym typeface="Calibri"/>
                      </a:endParaRPr>
                    </a:p>
                  </a:txBody>
                  <a:tcPr marT="0" marB="0" marR="68575" marL="68575"/>
                </a:tc>
              </a:tr>
              <a:tr h="124900">
                <a:tc>
                  <a:txBody>
                    <a:bodyPr/>
                    <a:lstStyle/>
                    <a:p>
                      <a:pPr indent="0" lvl="0" marL="0" rtl="0" algn="l">
                        <a:lnSpc>
                          <a:spcPct val="107916"/>
                        </a:lnSpc>
                        <a:spcBef>
                          <a:spcPts val="0"/>
                        </a:spcBef>
                        <a:spcAft>
                          <a:spcPts val="800"/>
                        </a:spcAft>
                        <a:buNone/>
                      </a:pPr>
                      <a:r>
                        <a:t/>
                      </a:r>
                      <a:endParaRPr i="1" sz="900">
                        <a:latin typeface="Calibri"/>
                        <a:ea typeface="Calibri"/>
                        <a:cs typeface="Calibri"/>
                        <a:sym typeface="Calibri"/>
                      </a:endParaRPr>
                    </a:p>
                  </a:txBody>
                  <a:tcPr marT="0" marB="0" marR="68575" marL="68575"/>
                </a:tc>
              </a:tr>
              <a:tr h="225525">
                <a:tc>
                  <a:txBody>
                    <a:bodyPr/>
                    <a:lstStyle/>
                    <a:p>
                      <a:pPr indent="0" lvl="0" marL="0" rtl="0" algn="l">
                        <a:lnSpc>
                          <a:spcPct val="107916"/>
                        </a:lnSpc>
                        <a:spcBef>
                          <a:spcPts val="0"/>
                        </a:spcBef>
                        <a:spcAft>
                          <a:spcPts val="800"/>
                        </a:spcAft>
                        <a:buNone/>
                      </a:pPr>
                      <a:r>
                        <a:rPr i="1" lang="en-US" sz="900">
                          <a:latin typeface="Calibri"/>
                          <a:ea typeface="Calibri"/>
                          <a:cs typeface="Calibri"/>
                          <a:sym typeface="Calibri"/>
                        </a:rPr>
                        <a:t>Immagine digitale ipotetica :</a:t>
                      </a:r>
                      <a:endParaRPr i="1" sz="900">
                        <a:latin typeface="Calibri"/>
                        <a:ea typeface="Calibri"/>
                        <a:cs typeface="Calibri"/>
                        <a:sym typeface="Calibri"/>
                      </a:endParaRPr>
                    </a:p>
                  </a:txBody>
                  <a:tcPr marT="0" marB="0" marR="68575" marL="68575"/>
                </a:tc>
              </a:tr>
              <a:tr h="503100">
                <a:tc>
                  <a:txBody>
                    <a:bodyPr/>
                    <a:lstStyle/>
                    <a:p>
                      <a:pPr indent="0" lvl="0" marL="0" rtl="0" algn="l">
                        <a:lnSpc>
                          <a:spcPct val="107916"/>
                        </a:lnSpc>
                        <a:spcBef>
                          <a:spcPts val="0"/>
                        </a:spcBef>
                        <a:spcAft>
                          <a:spcPts val="800"/>
                        </a:spcAft>
                        <a:buNone/>
                      </a:pPr>
                      <a:r>
                        <a:rPr i="1" lang="en-US" sz="900">
                          <a:latin typeface="Calibri"/>
                          <a:ea typeface="Calibri"/>
                          <a:cs typeface="Calibri"/>
                          <a:sym typeface="Calibri"/>
                        </a:rPr>
                        <a:t>Descrizione: su Twitter sta circolando un'immagine virale che mostra una strada affollata ed è accompagnata da una didascalia che afferma che è stata scattata durante una recente manifestazione. Tuttavia, a un esame più attento, l'immagine proviene da un evento non correlato che ha avuto luogo diversi anni fa in un altro Paese.</a:t>
                      </a:r>
                      <a:endParaRPr i="1" sz="900">
                        <a:latin typeface="Calibri"/>
                        <a:ea typeface="Calibri"/>
                        <a:cs typeface="Calibri"/>
                        <a:sym typeface="Calibri"/>
                      </a:endParaRPr>
                    </a:p>
                  </a:txBody>
                  <a:tcPr marT="0" marB="0" marR="68575" marL="68575"/>
                </a:tc>
              </a:tr>
              <a:tr h="124900">
                <a:tc>
                  <a:txBody>
                    <a:bodyPr/>
                    <a:lstStyle/>
                    <a:p>
                      <a:pPr indent="0" lvl="0" marL="0" rtl="0" algn="l">
                        <a:lnSpc>
                          <a:spcPct val="107916"/>
                        </a:lnSpc>
                        <a:spcBef>
                          <a:spcPts val="0"/>
                        </a:spcBef>
                        <a:spcAft>
                          <a:spcPts val="800"/>
                        </a:spcAft>
                        <a:buNone/>
                      </a:pPr>
                      <a:r>
                        <a:t/>
                      </a:r>
                      <a:endParaRPr i="1" sz="900">
                        <a:latin typeface="Calibri"/>
                        <a:ea typeface="Calibri"/>
                        <a:cs typeface="Calibri"/>
                        <a:sym typeface="Calibri"/>
                      </a:endParaRPr>
                    </a:p>
                  </a:txBody>
                  <a:tcPr marT="0" marB="0" marR="68575" marL="68575"/>
                </a:tc>
              </a:tr>
              <a:tr h="225525">
                <a:tc>
                  <a:txBody>
                    <a:bodyPr/>
                    <a:lstStyle/>
                    <a:p>
                      <a:pPr indent="0" lvl="0" marL="0" rtl="0" algn="l">
                        <a:lnSpc>
                          <a:spcPct val="107916"/>
                        </a:lnSpc>
                        <a:spcBef>
                          <a:spcPts val="0"/>
                        </a:spcBef>
                        <a:spcAft>
                          <a:spcPts val="800"/>
                        </a:spcAft>
                        <a:buNone/>
                      </a:pPr>
                      <a:r>
                        <a:rPr i="1" lang="en-US" sz="900">
                          <a:latin typeface="Calibri"/>
                          <a:ea typeface="Calibri"/>
                          <a:cs typeface="Calibri"/>
                          <a:sym typeface="Calibri"/>
                        </a:rPr>
                        <a:t>Un ipotetico post sul blog:</a:t>
                      </a:r>
                      <a:endParaRPr i="1" sz="900">
                        <a:latin typeface="Calibri"/>
                        <a:ea typeface="Calibri"/>
                        <a:cs typeface="Calibri"/>
                        <a:sym typeface="Calibri"/>
                      </a:endParaRPr>
                    </a:p>
                  </a:txBody>
                  <a:tcPr marT="0" marB="0" marR="68575" marL="68575"/>
                </a:tc>
              </a:tr>
              <a:tr h="225525">
                <a:tc>
                  <a:txBody>
                    <a:bodyPr/>
                    <a:lstStyle/>
                    <a:p>
                      <a:pPr indent="0" lvl="0" marL="0" rtl="0" algn="l">
                        <a:lnSpc>
                          <a:spcPct val="107916"/>
                        </a:lnSpc>
                        <a:spcBef>
                          <a:spcPts val="0"/>
                        </a:spcBef>
                        <a:spcAft>
                          <a:spcPts val="800"/>
                        </a:spcAft>
                        <a:buNone/>
                      </a:pPr>
                      <a:r>
                        <a:rPr i="1" lang="en-US" sz="900">
                          <a:latin typeface="Calibri"/>
                          <a:ea typeface="Calibri"/>
                          <a:cs typeface="Calibri"/>
                          <a:sym typeface="Calibri"/>
                        </a:rPr>
                        <a:t>Titolo: "Gli extraterrestri vivono tra noi".</a:t>
                      </a:r>
                      <a:endParaRPr i="1" sz="900">
                        <a:latin typeface="Calibri"/>
                        <a:ea typeface="Calibri"/>
                        <a:cs typeface="Calibri"/>
                        <a:sym typeface="Calibri"/>
                      </a:endParaRPr>
                    </a:p>
                  </a:txBody>
                  <a:tcPr marT="0" marB="0" marR="68575" marL="68575"/>
                </a:tc>
              </a:tr>
              <a:tr h="503100">
                <a:tc>
                  <a:txBody>
                    <a:bodyPr/>
                    <a:lstStyle/>
                    <a:p>
                      <a:pPr indent="0" lvl="0" marL="0" rtl="0" algn="l">
                        <a:lnSpc>
                          <a:spcPct val="107916"/>
                        </a:lnSpc>
                        <a:spcBef>
                          <a:spcPts val="0"/>
                        </a:spcBef>
                        <a:spcAft>
                          <a:spcPts val="800"/>
                        </a:spcAft>
                        <a:buNone/>
                      </a:pPr>
                      <a:r>
                        <a:rPr i="1" lang="en-US" sz="900">
                          <a:latin typeface="Calibri"/>
                          <a:ea typeface="Calibri"/>
                          <a:cs typeface="Calibri"/>
                          <a:sym typeface="Calibri"/>
                        </a:rPr>
                        <a:t>Descrizione: un post su un blog sostiene di avere informazioni privilegiate su esseri extraterrestri che vivono segretamente sulla Terra. L'autore fornisce fotografie sfocate e racconti aneddotici come prova, ma non ci sono fonti credibili o rapporti di conferma.</a:t>
                      </a:r>
                      <a:endParaRPr i="1" sz="900">
                        <a:latin typeface="Calibri"/>
                        <a:ea typeface="Calibri"/>
                        <a:cs typeface="Calibri"/>
                        <a:sym typeface="Calibri"/>
                      </a:endParaRPr>
                    </a:p>
                  </a:txBody>
                  <a:tcPr marT="0" marB="0" marR="68575" marL="68575"/>
                </a:tc>
              </a:tr>
              <a:tr h="124900">
                <a:tc>
                  <a:txBody>
                    <a:bodyPr/>
                    <a:lstStyle/>
                    <a:p>
                      <a:pPr indent="0" lvl="0" marL="0" rtl="0" algn="l">
                        <a:lnSpc>
                          <a:spcPct val="107916"/>
                        </a:lnSpc>
                        <a:spcBef>
                          <a:spcPts val="0"/>
                        </a:spcBef>
                        <a:spcAft>
                          <a:spcPts val="800"/>
                        </a:spcAft>
                        <a:buNone/>
                      </a:pPr>
                      <a:r>
                        <a:t/>
                      </a:r>
                      <a:endParaRPr i="1" sz="900">
                        <a:latin typeface="Calibri"/>
                        <a:ea typeface="Calibri"/>
                        <a:cs typeface="Calibri"/>
                        <a:sym typeface="Calibri"/>
                      </a:endParaRPr>
                    </a:p>
                  </a:txBody>
                  <a:tcPr marT="0" marB="0" marR="68575" marL="68575"/>
                </a:tc>
              </a:tr>
              <a:tr h="1092975">
                <a:tc>
                  <a:txBody>
                    <a:bodyPr/>
                    <a:lstStyle/>
                    <a:p>
                      <a:pPr indent="0" lvl="0" marL="0" rtl="0" algn="l">
                        <a:lnSpc>
                          <a:spcPct val="107916"/>
                        </a:lnSpc>
                        <a:spcBef>
                          <a:spcPts val="0"/>
                        </a:spcBef>
                        <a:spcAft>
                          <a:spcPts val="0"/>
                        </a:spcAft>
                        <a:buNone/>
                      </a:pPr>
                      <a:r>
                        <a:rPr i="1" lang="en-US" sz="900">
                          <a:latin typeface="Calibri"/>
                          <a:ea typeface="Calibri"/>
                          <a:cs typeface="Calibri"/>
                          <a:sym typeface="Calibri"/>
                        </a:rPr>
                        <a:t>Tweet ipotetico:</a:t>
                      </a:r>
                      <a:endParaRPr i="1" sz="900">
                        <a:latin typeface="Calibri"/>
                        <a:ea typeface="Calibri"/>
                        <a:cs typeface="Calibri"/>
                        <a:sym typeface="Calibri"/>
                      </a:endParaRPr>
                    </a:p>
                    <a:p>
                      <a:pPr indent="0" lvl="0" marL="0" rtl="0" algn="l">
                        <a:lnSpc>
                          <a:spcPct val="107916"/>
                        </a:lnSpc>
                        <a:spcBef>
                          <a:spcPts val="800"/>
                        </a:spcBef>
                        <a:spcAft>
                          <a:spcPts val="0"/>
                        </a:spcAft>
                        <a:buNone/>
                      </a:pPr>
                      <a:r>
                        <a:rPr i="1" lang="en-US" sz="900">
                          <a:latin typeface="Calibri"/>
                          <a:ea typeface="Calibri"/>
                          <a:cs typeface="Calibri"/>
                          <a:sym typeface="Calibri"/>
                        </a:rPr>
                        <a:t>Piattaforma: Twitter</a:t>
                      </a:r>
                      <a:endParaRPr i="1" sz="900">
                        <a:latin typeface="Calibri"/>
                        <a:ea typeface="Calibri"/>
                        <a:cs typeface="Calibri"/>
                        <a:sym typeface="Calibri"/>
                      </a:endParaRPr>
                    </a:p>
                    <a:p>
                      <a:pPr indent="0" lvl="0" marL="0" rtl="0" algn="l">
                        <a:lnSpc>
                          <a:spcPct val="107916"/>
                        </a:lnSpc>
                        <a:spcBef>
                          <a:spcPts val="800"/>
                        </a:spcBef>
                        <a:spcAft>
                          <a:spcPts val="800"/>
                        </a:spcAft>
                        <a:buNone/>
                      </a:pPr>
                      <a:r>
                        <a:rPr i="1" lang="en-US" sz="900">
                          <a:latin typeface="Calibri"/>
                          <a:ea typeface="Calibri"/>
                          <a:cs typeface="Calibri"/>
                          <a:sym typeface="Calibri"/>
                        </a:rPr>
                        <a:t>Contenuto: un tweet sostiene che una famosa marca di creme solari contiene sostanze chimiche nocive che possono causare il cancro. Il tweet contiene un link a un post sul blog che sostiene che l'azienda produttrice di creme solari stia nascondendo queste informazioni al pubblico. L'articolo manca di riferimenti scientifici e presenta come prove testimonianze aneddotiche.</a:t>
                      </a:r>
                      <a:endParaRPr i="1" sz="900">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4"/>
          <p:cNvSpPr txBox="1"/>
          <p:nvPr>
            <p:ph idx="1" type="body"/>
          </p:nvPr>
        </p:nvSpPr>
        <p:spPr>
          <a:xfrm>
            <a:off x="605550" y="3869475"/>
            <a:ext cx="5865000" cy="1873500"/>
          </a:xfrm>
          <a:prstGeom prst="rect">
            <a:avLst/>
          </a:prstGeom>
          <a:noFill/>
          <a:ln>
            <a:noFill/>
          </a:ln>
        </p:spPr>
        <p:txBody>
          <a:bodyPr anchorCtr="0" anchor="ctr" bIns="45700" lIns="91425" spcFirstLastPara="1" rIns="91425" wrap="square" tIns="45700">
            <a:normAutofit/>
          </a:bodyPr>
          <a:lstStyle/>
          <a:p>
            <a:pPr indent="0" lvl="0" marL="0" rtl="0" algn="just">
              <a:lnSpc>
                <a:spcPct val="100000"/>
              </a:lnSpc>
              <a:spcBef>
                <a:spcPts val="0"/>
              </a:spcBef>
              <a:spcAft>
                <a:spcPts val="0"/>
              </a:spcAft>
              <a:buClr>
                <a:schemeClr val="lt1"/>
              </a:buClr>
              <a:buSzPts val="1200"/>
              <a:buFont typeface="Arial"/>
              <a:buNone/>
            </a:pPr>
            <a:r>
              <a:rPr lang="en-US" sz="1200"/>
              <a:t>Grazie per aver letto questo modulo e speriamo che vi sia piaciuto e che abbiate appreso informazioni utili. Questo modulo fa parte del corso di formazione Surviving Digital; gli altri moduli sono disponibili sul nostro sito web. Tenetevi aggiornati sul progetto seguendoci sui nostri canali social!</a:t>
            </a:r>
            <a:endParaRPr/>
          </a:p>
          <a:p>
            <a:pPr indent="0" lvl="0" marL="0" rtl="0" algn="just">
              <a:lnSpc>
                <a:spcPct val="100000"/>
              </a:lnSpc>
              <a:spcBef>
                <a:spcPts val="0"/>
              </a:spcBef>
              <a:spcAft>
                <a:spcPts val="0"/>
              </a:spcAft>
              <a:buClr>
                <a:schemeClr val="lt1"/>
              </a:buClr>
              <a:buSzPts val="2800"/>
              <a:buNone/>
            </a:pPr>
            <a:r>
              <a:t/>
            </a:r>
            <a:endParaRPr sz="1200"/>
          </a:p>
        </p:txBody>
      </p:sp>
      <p:sp>
        <p:nvSpPr>
          <p:cNvPr id="342" name="Google Shape;342;p24"/>
          <p:cNvSpPr txBox="1"/>
          <p:nvPr>
            <p:ph idx="2" type="body"/>
          </p:nvPr>
        </p:nvSpPr>
        <p:spPr>
          <a:xfrm>
            <a:off x="605556" y="2943922"/>
            <a:ext cx="3542698" cy="10547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US" sz="2400"/>
              <a:t>Fine del modulo</a:t>
            </a:r>
            <a:endParaRPr sz="2400"/>
          </a:p>
        </p:txBody>
      </p:sp>
      <p:sp>
        <p:nvSpPr>
          <p:cNvPr id="343" name="Google Shape;343;p24"/>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en-US" sz="2400"/>
              <a:t>www.survivingdigital.eu</a:t>
            </a:r>
            <a:endParaRPr b="1" sz="2400"/>
          </a:p>
        </p:txBody>
      </p:sp>
      <p:grpSp>
        <p:nvGrpSpPr>
          <p:cNvPr id="344" name="Google Shape;344;p24"/>
          <p:cNvGrpSpPr/>
          <p:nvPr/>
        </p:nvGrpSpPr>
        <p:grpSpPr>
          <a:xfrm>
            <a:off x="9120941" y="4806225"/>
            <a:ext cx="2584687" cy="436052"/>
            <a:chOff x="10016456" y="2625849"/>
            <a:chExt cx="1664680" cy="280842"/>
          </a:xfrm>
        </p:grpSpPr>
        <p:grpSp>
          <p:nvGrpSpPr>
            <p:cNvPr id="345" name="Google Shape;345;p24"/>
            <p:cNvGrpSpPr/>
            <p:nvPr/>
          </p:nvGrpSpPr>
          <p:grpSpPr>
            <a:xfrm>
              <a:off x="11054594" y="2625849"/>
              <a:ext cx="280634" cy="280634"/>
              <a:chOff x="1950027" y="2499889"/>
              <a:chExt cx="850463" cy="850463"/>
            </a:xfrm>
          </p:grpSpPr>
          <p:sp>
            <p:nvSpPr>
              <p:cNvPr id="346" name="Google Shape;346;p24"/>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47" name="Google Shape;347;p24"/>
              <p:cNvGrpSpPr/>
              <p:nvPr/>
            </p:nvGrpSpPr>
            <p:grpSpPr>
              <a:xfrm>
                <a:off x="2107521" y="2657382"/>
                <a:ext cx="535476" cy="535477"/>
                <a:chOff x="2107521" y="2657382"/>
                <a:chExt cx="535476" cy="535477"/>
              </a:xfrm>
            </p:grpSpPr>
            <p:sp>
              <p:nvSpPr>
                <p:cNvPr id="348" name="Google Shape;348;p24"/>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9" name="Google Shape;349;p24"/>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0" name="Google Shape;350;p24"/>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351" name="Google Shape;351;p24"/>
            <p:cNvGrpSpPr/>
            <p:nvPr/>
          </p:nvGrpSpPr>
          <p:grpSpPr>
            <a:xfrm>
              <a:off x="10362363" y="2625849"/>
              <a:ext cx="280634" cy="280634"/>
              <a:chOff x="-147782" y="2499889"/>
              <a:chExt cx="850463" cy="850463"/>
            </a:xfrm>
          </p:grpSpPr>
          <p:sp>
            <p:nvSpPr>
              <p:cNvPr id="352" name="Google Shape;352;p24"/>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3" name="Google Shape;353;p24"/>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4" name="Google Shape;354;p24"/>
            <p:cNvGrpSpPr/>
            <p:nvPr/>
          </p:nvGrpSpPr>
          <p:grpSpPr>
            <a:xfrm>
              <a:off x="11400502" y="2625849"/>
              <a:ext cx="280634" cy="280634"/>
              <a:chOff x="2998302" y="2499889"/>
              <a:chExt cx="850463" cy="850463"/>
            </a:xfrm>
          </p:grpSpPr>
          <p:sp>
            <p:nvSpPr>
              <p:cNvPr id="355" name="Google Shape;355;p24"/>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6" name="Google Shape;356;p24"/>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57" name="Google Shape;357;p24"/>
            <p:cNvGrpSpPr/>
            <p:nvPr/>
          </p:nvGrpSpPr>
          <p:grpSpPr>
            <a:xfrm>
              <a:off x="10016456" y="2625849"/>
              <a:ext cx="280634" cy="280842"/>
              <a:chOff x="-1196056" y="2499889"/>
              <a:chExt cx="850463" cy="851092"/>
            </a:xfrm>
          </p:grpSpPr>
          <p:sp>
            <p:nvSpPr>
              <p:cNvPr id="358" name="Google Shape;358;p24"/>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9" name="Google Shape;359;p24"/>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0" name="Google Shape;360;p24"/>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361" name="Google Shape;361;p24"/>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pic>
        <p:nvPicPr>
          <p:cNvPr descr="Biciclette, Ciclisti, Ciclismo" id="362" name="Google Shape;362;p24"/>
          <p:cNvPicPr preferRelativeResize="0"/>
          <p:nvPr/>
        </p:nvPicPr>
        <p:blipFill rotWithShape="1">
          <a:blip r:embed="rId4">
            <a:alphaModFix/>
          </a:blip>
          <a:srcRect b="0" l="0" r="0" t="0"/>
          <a:stretch/>
        </p:blipFill>
        <p:spPr>
          <a:xfrm>
            <a:off x="6510384" y="815248"/>
            <a:ext cx="5478034" cy="35804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
          <p:cNvSpPr txBox="1"/>
          <p:nvPr>
            <p:ph idx="1" type="body"/>
          </p:nvPr>
        </p:nvSpPr>
        <p:spPr>
          <a:xfrm>
            <a:off x="105150" y="2018800"/>
            <a:ext cx="5568300" cy="3565500"/>
          </a:xfrm>
          <a:prstGeom prst="rect">
            <a:avLst/>
          </a:prstGeom>
          <a:noFill/>
          <a:ln>
            <a:noFill/>
          </a:ln>
        </p:spPr>
        <p:txBody>
          <a:bodyPr anchorCtr="0" anchor="t" bIns="45700" lIns="91425" spcFirstLastPara="1" rIns="91425" wrap="square" tIns="45700">
            <a:noAutofit/>
          </a:bodyPr>
          <a:lstStyle/>
          <a:p>
            <a:pPr indent="-228600" lvl="0" marL="228600" rtl="0" algn="just">
              <a:lnSpc>
                <a:spcPct val="107000"/>
              </a:lnSpc>
              <a:spcBef>
                <a:spcPts val="0"/>
              </a:spcBef>
              <a:spcAft>
                <a:spcPts val="0"/>
              </a:spcAft>
              <a:buClr>
                <a:schemeClr val="lt1"/>
              </a:buClr>
              <a:buSzPts val="2000"/>
              <a:buNone/>
            </a:pPr>
            <a:r>
              <a:rPr lang="en-US" sz="1200">
                <a:latin typeface="Calibri"/>
                <a:ea typeface="Calibri"/>
                <a:cs typeface="Calibri"/>
                <a:sym typeface="Calibri"/>
              </a:rPr>
              <a:t>   Il </a:t>
            </a:r>
            <a:r>
              <a:rPr lang="en-US" sz="1200"/>
              <a:t>modulo </a:t>
            </a:r>
            <a:r>
              <a:rPr lang="en-US" sz="1200">
                <a:latin typeface="Calibri"/>
                <a:ea typeface="Calibri"/>
                <a:cs typeface="Calibri"/>
                <a:sym typeface="Calibri"/>
              </a:rPr>
              <a:t>"Implicare le persone vulnerabili in un processo collaborativo" mira a fornire a educatori e mediatori le competenze necessarie per coinvolgere e sostenere le persone vulnerabili in un processo collaborativo. Nell'odierna era digitale, in cui la tecnologia gioca un ruolo significativo nelle nostre vite, è essenziale affrontare l'uso improprio delle risorse digitali e mettere i professionisti in grado di guidare efficacemente gli adulti.</a:t>
            </a:r>
            <a:endParaRPr sz="1200">
              <a:latin typeface="Calibri"/>
              <a:ea typeface="Calibri"/>
              <a:cs typeface="Calibri"/>
              <a:sym typeface="Calibri"/>
            </a:endParaRPr>
          </a:p>
        </p:txBody>
      </p:sp>
      <p:sp>
        <p:nvSpPr>
          <p:cNvPr id="200" name="Google Shape;200;p3"/>
          <p:cNvSpPr txBox="1"/>
          <p:nvPr>
            <p:ph idx="3" type="body"/>
          </p:nvPr>
        </p:nvSpPr>
        <p:spPr>
          <a:xfrm>
            <a:off x="1439572" y="160575"/>
            <a:ext cx="3560100" cy="99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4400"/>
              <a:buNone/>
            </a:pPr>
            <a:r>
              <a:rPr lang="en-US" sz="2400"/>
              <a:t>Introduzione</a:t>
            </a:r>
            <a:endParaRPr sz="2400"/>
          </a:p>
        </p:txBody>
      </p:sp>
      <p:pic>
        <p:nvPicPr>
          <p:cNvPr id="201" name="Google Shape;201;p3"/>
          <p:cNvPicPr preferRelativeResize="0"/>
          <p:nvPr/>
        </p:nvPicPr>
        <p:blipFill rotWithShape="1">
          <a:blip r:embed="rId3">
            <a:alphaModFix/>
          </a:blip>
          <a:srcRect b="0" l="18804" r="18797" t="0"/>
          <a:stretch/>
        </p:blipFill>
        <p:spPr>
          <a:xfrm>
            <a:off x="5888002" y="439730"/>
            <a:ext cx="5660531" cy="6045737"/>
          </a:xfrm>
          <a:prstGeom prst="rect">
            <a:avLst/>
          </a:prstGeom>
          <a:solidFill>
            <a:srgbClr val="FFFFFF"/>
          </a:solid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
          <p:cNvSpPr txBox="1"/>
          <p:nvPr>
            <p:ph idx="1" type="body"/>
          </p:nvPr>
        </p:nvSpPr>
        <p:spPr>
          <a:xfrm>
            <a:off x="6211225" y="1307099"/>
            <a:ext cx="5571000" cy="3549900"/>
          </a:xfrm>
          <a:prstGeom prst="rect">
            <a:avLst/>
          </a:prstGeom>
          <a:noFill/>
          <a:ln>
            <a:noFill/>
          </a:ln>
        </p:spPr>
        <p:txBody>
          <a:bodyPr anchorCtr="0" anchor="t" bIns="45700" lIns="91425" spcFirstLastPara="1" rIns="91425" wrap="square" tIns="45700">
            <a:noAutofit/>
          </a:bodyPr>
          <a:lstStyle/>
          <a:p>
            <a:pPr indent="-228600" lvl="0" marL="228600" rtl="0" algn="just">
              <a:lnSpc>
                <a:spcPct val="107000"/>
              </a:lnSpc>
              <a:spcBef>
                <a:spcPts val="0"/>
              </a:spcBef>
              <a:spcAft>
                <a:spcPts val="0"/>
              </a:spcAft>
              <a:buClr>
                <a:schemeClr val="lt1"/>
              </a:buClr>
              <a:buSzPts val="1600"/>
              <a:buNone/>
            </a:pPr>
            <a:r>
              <a:rPr lang="en-US" sz="1200">
                <a:latin typeface="Calibri"/>
                <a:ea typeface="Calibri"/>
                <a:cs typeface="Calibri"/>
                <a:sym typeface="Calibri"/>
              </a:rPr>
              <a:t>     Lo scopo di questo </a:t>
            </a:r>
            <a:r>
              <a:rPr lang="en-US" sz="1200"/>
              <a:t>modulo </a:t>
            </a:r>
            <a:r>
              <a:rPr lang="en-US" sz="1200">
                <a:latin typeface="Calibri"/>
                <a:ea typeface="Calibri"/>
                <a:cs typeface="Calibri"/>
                <a:sym typeface="Calibri"/>
              </a:rPr>
              <a:t>è quello di </a:t>
            </a:r>
            <a:r>
              <a:rPr lang="en-US" sz="1200"/>
              <a:t>permettere agli </a:t>
            </a:r>
            <a:r>
              <a:rPr lang="en-US" sz="1200">
                <a:latin typeface="Calibri"/>
                <a:ea typeface="Calibri"/>
                <a:cs typeface="Calibri"/>
                <a:sym typeface="Calibri"/>
              </a:rPr>
              <a:t> educatori e mediatori di coinvolgere efficacemente le persone vulnerabili in un processo collaborativo. Fornendo loro le conoscenze e le competenze necessarie, questo </a:t>
            </a:r>
            <a:r>
              <a:rPr lang="en-US" sz="1200"/>
              <a:t>modulo </a:t>
            </a:r>
            <a:r>
              <a:rPr lang="en-US" sz="1200">
                <a:latin typeface="Calibri"/>
                <a:ea typeface="Calibri"/>
                <a:cs typeface="Calibri"/>
                <a:sym typeface="Calibri"/>
              </a:rPr>
              <a:t>cerca di creare un ambiente favorevole e inclusivo per le persone vulnerabili nelle loro interazioni digitali. Gli obiettivi specifici del corso comprendono:</a:t>
            </a:r>
            <a:endParaRPr sz="1200"/>
          </a:p>
          <a:p>
            <a:pPr indent="-228600" lvl="0" marL="228600" rtl="0" algn="just">
              <a:lnSpc>
                <a:spcPct val="107000"/>
              </a:lnSpc>
              <a:spcBef>
                <a:spcPts val="1800"/>
              </a:spcBef>
              <a:spcAft>
                <a:spcPts val="0"/>
              </a:spcAft>
              <a:buClr>
                <a:schemeClr val="lt1"/>
              </a:buClr>
              <a:buSzPts val="1600"/>
              <a:buNone/>
            </a:pPr>
            <a:r>
              <a:rPr lang="en-US" sz="1200">
                <a:latin typeface="Calibri"/>
                <a:ea typeface="Calibri"/>
                <a:cs typeface="Calibri"/>
                <a:sym typeface="Calibri"/>
              </a:rPr>
              <a:t>1. Migliorare la comprensione delle sfide affrontate dalle popolazioni vulnerabili nel mondo digitale.</a:t>
            </a:r>
            <a:endParaRPr sz="1200"/>
          </a:p>
          <a:p>
            <a:pPr indent="-228600" lvl="0" marL="228600" rtl="0" algn="just">
              <a:lnSpc>
                <a:spcPct val="107000"/>
              </a:lnSpc>
              <a:spcBef>
                <a:spcPts val="1800"/>
              </a:spcBef>
              <a:spcAft>
                <a:spcPts val="0"/>
              </a:spcAft>
              <a:buClr>
                <a:schemeClr val="lt1"/>
              </a:buClr>
              <a:buSzPts val="1600"/>
              <a:buNone/>
            </a:pPr>
            <a:r>
              <a:rPr lang="en-US" sz="1200">
                <a:latin typeface="Calibri"/>
                <a:ea typeface="Calibri"/>
                <a:cs typeface="Calibri"/>
                <a:sym typeface="Calibri"/>
              </a:rPr>
              <a:t>2. Sviluppare strategie di comunicazione efficaci per coinvolgere e sostenere gli individui vulnerabili.</a:t>
            </a:r>
            <a:endParaRPr sz="1200"/>
          </a:p>
          <a:p>
            <a:pPr indent="-228600" lvl="0" marL="228600" rtl="0" algn="just">
              <a:lnSpc>
                <a:spcPct val="107000"/>
              </a:lnSpc>
              <a:spcBef>
                <a:spcPts val="1800"/>
              </a:spcBef>
              <a:spcAft>
                <a:spcPts val="0"/>
              </a:spcAft>
              <a:buClr>
                <a:schemeClr val="lt1"/>
              </a:buClr>
              <a:buSzPts val="1600"/>
              <a:buNone/>
            </a:pPr>
            <a:r>
              <a:rPr lang="en-US" sz="1200">
                <a:latin typeface="Calibri"/>
                <a:ea typeface="Calibri"/>
                <a:cs typeface="Calibri"/>
                <a:sym typeface="Calibri"/>
              </a:rPr>
              <a:t>3. Esplorare casi studio e buone pratiche per promuovere la collaborazione e l'empowerment delle persone vulnerabili.</a:t>
            </a:r>
            <a:endParaRPr sz="1200"/>
          </a:p>
          <a:p>
            <a:pPr indent="-228600" lvl="0" marL="228600" rtl="0" algn="just">
              <a:lnSpc>
                <a:spcPct val="107000"/>
              </a:lnSpc>
              <a:spcBef>
                <a:spcPts val="1800"/>
              </a:spcBef>
              <a:spcAft>
                <a:spcPts val="0"/>
              </a:spcAft>
              <a:buClr>
                <a:schemeClr val="lt1"/>
              </a:buClr>
              <a:buSzPts val="1600"/>
              <a:buNone/>
            </a:pPr>
            <a:r>
              <a:rPr lang="en-US" sz="1200">
                <a:latin typeface="Calibri"/>
                <a:ea typeface="Calibri"/>
                <a:cs typeface="Calibri"/>
                <a:sym typeface="Calibri"/>
              </a:rPr>
              <a:t>4. Fornire ai professionisti gli strumenti e le tecniche necessarie per guidare gli adulti a un comportamento digitale responsabile.</a:t>
            </a:r>
            <a:endParaRPr sz="1200"/>
          </a:p>
          <a:p>
            <a:pPr indent="-228600" lvl="0" marL="228600" rtl="0" algn="just">
              <a:lnSpc>
                <a:spcPct val="107000"/>
              </a:lnSpc>
              <a:spcBef>
                <a:spcPts val="1800"/>
              </a:spcBef>
              <a:spcAft>
                <a:spcPts val="0"/>
              </a:spcAft>
              <a:buClr>
                <a:schemeClr val="lt1"/>
              </a:buClr>
              <a:buSzPts val="1600"/>
              <a:buNone/>
            </a:pPr>
            <a:r>
              <a:rPr lang="en-US" sz="1200">
                <a:latin typeface="Calibri"/>
                <a:ea typeface="Calibri"/>
                <a:cs typeface="Calibri"/>
                <a:sym typeface="Calibri"/>
              </a:rPr>
              <a:t>5. Costruire la capacità dei partecipanti di diventare ambasciatori e formare altri destinatari, come genitori e familiari adulti.</a:t>
            </a:r>
            <a:endParaRPr sz="1200"/>
          </a:p>
          <a:p>
            <a:pPr indent="-228600" lvl="0" marL="228600" rtl="0" algn="just">
              <a:lnSpc>
                <a:spcPct val="107000"/>
              </a:lnSpc>
              <a:spcBef>
                <a:spcPts val="1800"/>
              </a:spcBef>
              <a:spcAft>
                <a:spcPts val="0"/>
              </a:spcAft>
              <a:buClr>
                <a:schemeClr val="lt1"/>
              </a:buClr>
              <a:buSzPts val="1800"/>
              <a:buNone/>
            </a:pPr>
            <a:r>
              <a:t/>
            </a:r>
            <a:endParaRPr sz="1200">
              <a:latin typeface="Times New Roman"/>
              <a:ea typeface="Times New Roman"/>
              <a:cs typeface="Times New Roman"/>
              <a:sym typeface="Times New Roman"/>
            </a:endParaRPr>
          </a:p>
        </p:txBody>
      </p:sp>
      <p:sp>
        <p:nvSpPr>
          <p:cNvPr id="207" name="Google Shape;207;p4"/>
          <p:cNvSpPr txBox="1"/>
          <p:nvPr>
            <p:ph idx="3" type="body"/>
          </p:nvPr>
        </p:nvSpPr>
        <p:spPr>
          <a:xfrm>
            <a:off x="6623367" y="406132"/>
            <a:ext cx="5660531" cy="7005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4400"/>
              <a:buNone/>
            </a:pPr>
            <a:r>
              <a:rPr lang="en-US" sz="2400"/>
              <a:t>Obiettivi</a:t>
            </a:r>
            <a:endParaRPr sz="2400"/>
          </a:p>
        </p:txBody>
      </p:sp>
      <p:pic>
        <p:nvPicPr>
          <p:cNvPr descr="Dog, Girl, Pet, Animal, Young, Female" id="208" name="Google Shape;208;p4"/>
          <p:cNvPicPr preferRelativeResize="0"/>
          <p:nvPr>
            <p:ph idx="2" type="pic"/>
          </p:nvPr>
        </p:nvPicPr>
        <p:blipFill rotWithShape="1">
          <a:blip r:embed="rId3">
            <a:alphaModFix/>
          </a:blip>
          <a:srcRect b="0" l="18979" r="18980" t="0"/>
          <a:stretch/>
        </p:blipFill>
        <p:spPr>
          <a:xfrm>
            <a:off x="264406" y="406131"/>
            <a:ext cx="5571000" cy="61378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Une image contenant habits, personne, garçon, jeune enfant&#10;&#10;Description générée automatiquement" id="213" name="Google Shape;213;p5"/>
          <p:cNvPicPr preferRelativeResize="0"/>
          <p:nvPr>
            <p:ph idx="2" type="pic"/>
          </p:nvPr>
        </p:nvPicPr>
        <p:blipFill rotWithShape="1">
          <a:blip r:embed="rId3">
            <a:alphaModFix/>
          </a:blip>
          <a:srcRect b="0" l="6859" r="6858" t="0"/>
          <a:stretch/>
        </p:blipFill>
        <p:spPr>
          <a:xfrm>
            <a:off x="435469" y="406132"/>
            <a:ext cx="5660531" cy="6045736"/>
          </a:xfrm>
          <a:prstGeom prst="rect">
            <a:avLst/>
          </a:prstGeom>
          <a:solidFill>
            <a:srgbClr val="F2F2F2"/>
          </a:solidFill>
          <a:ln>
            <a:noFill/>
          </a:ln>
        </p:spPr>
      </p:pic>
      <p:sp>
        <p:nvSpPr>
          <p:cNvPr id="214" name="Google Shape;214;p5"/>
          <p:cNvSpPr txBox="1"/>
          <p:nvPr>
            <p:ph idx="1" type="body"/>
          </p:nvPr>
        </p:nvSpPr>
        <p:spPr>
          <a:xfrm>
            <a:off x="6307328" y="1509652"/>
            <a:ext cx="5660531" cy="4377696"/>
          </a:xfrm>
          <a:prstGeom prst="rect">
            <a:avLst/>
          </a:prstGeom>
          <a:noFill/>
          <a:ln>
            <a:noFill/>
          </a:ln>
        </p:spPr>
        <p:txBody>
          <a:bodyPr anchorCtr="0" anchor="t" bIns="45700" lIns="91425" spcFirstLastPara="1" rIns="91425" wrap="square" tIns="45700">
            <a:noAutofit/>
          </a:bodyPr>
          <a:lstStyle/>
          <a:p>
            <a:pPr indent="-228600" lvl="0" marL="228600" rtl="0" algn="just">
              <a:lnSpc>
                <a:spcPct val="107000"/>
              </a:lnSpc>
              <a:spcBef>
                <a:spcPts val="0"/>
              </a:spcBef>
              <a:spcAft>
                <a:spcPts val="0"/>
              </a:spcAft>
              <a:buClr>
                <a:schemeClr val="lt1"/>
              </a:buClr>
              <a:buSzPts val="1800"/>
              <a:buNone/>
            </a:pPr>
            <a:r>
              <a:t/>
            </a:r>
            <a:endParaRPr sz="1800">
              <a:latin typeface="Times New Roman"/>
              <a:ea typeface="Times New Roman"/>
              <a:cs typeface="Times New Roman"/>
              <a:sym typeface="Times New Roman"/>
            </a:endParaRPr>
          </a:p>
          <a:p>
            <a:pPr indent="-228600" lvl="0" marL="228600" rtl="0" algn="l">
              <a:lnSpc>
                <a:spcPct val="90000"/>
              </a:lnSpc>
              <a:spcBef>
                <a:spcPts val="1800"/>
              </a:spcBef>
              <a:spcAft>
                <a:spcPts val="0"/>
              </a:spcAft>
              <a:buClr>
                <a:schemeClr val="lt1"/>
              </a:buClr>
              <a:buSzPts val="2400"/>
              <a:buNone/>
            </a:pPr>
            <a:r>
              <a:t/>
            </a:r>
            <a:endParaRPr/>
          </a:p>
        </p:txBody>
      </p:sp>
      <p:sp>
        <p:nvSpPr>
          <p:cNvPr id="215" name="Google Shape;215;p5"/>
          <p:cNvSpPr txBox="1"/>
          <p:nvPr>
            <p:ph idx="3" type="body"/>
          </p:nvPr>
        </p:nvSpPr>
        <p:spPr>
          <a:xfrm>
            <a:off x="6431075" y="406116"/>
            <a:ext cx="5085232" cy="992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Risultati dell'apprendimento</a:t>
            </a:r>
            <a:endParaRPr sz="2400"/>
          </a:p>
        </p:txBody>
      </p:sp>
      <p:sp>
        <p:nvSpPr>
          <p:cNvPr id="216" name="Google Shape;216;p5"/>
          <p:cNvSpPr txBox="1"/>
          <p:nvPr/>
        </p:nvSpPr>
        <p:spPr>
          <a:xfrm>
            <a:off x="6431075" y="1619300"/>
            <a:ext cx="5402100" cy="2216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Al termine del modulo, i partecipanti saranno in grado di:</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-Dimostrare di comprendere le sfide che gli individui vulnerabili devono affrontare nel mondo digitale.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-Applicare strategie di comunicazione efficaci per coinvolgere e sostenere le persone vulnerabili nei processi di collaborazione.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-Analizzare e utilizzare casi</a:t>
            </a:r>
            <a:r>
              <a:rPr lang="en-US" sz="1200">
                <a:solidFill>
                  <a:schemeClr val="lt1"/>
                </a:solidFill>
                <a:latin typeface="Calibri"/>
                <a:ea typeface="Calibri"/>
                <a:cs typeface="Calibri"/>
                <a:sym typeface="Calibri"/>
              </a:rPr>
              <a:t> </a:t>
            </a:r>
            <a:r>
              <a:rPr b="0" i="0" lang="en-US" sz="1200" u="none" cap="none" strike="noStrike">
                <a:solidFill>
                  <a:schemeClr val="lt1"/>
                </a:solidFill>
                <a:latin typeface="Calibri"/>
                <a:ea typeface="Calibri"/>
                <a:cs typeface="Calibri"/>
                <a:sym typeface="Calibri"/>
              </a:rPr>
              <a:t>studio e best practice per promuovere un comportamento digitale responsabile tra le popolazioni vulnerabili.</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-Facilitare un ambiente collaborativo e inclusivo per gli individui vulnerabili.</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-Formare ed educare altri destinatari, come i genitori e i familiari adulti, sulle implicazioni dell'uso improprio del digitale per i bambini.</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6"/>
          <p:cNvSpPr txBox="1"/>
          <p:nvPr>
            <p:ph idx="1" type="body"/>
          </p:nvPr>
        </p:nvSpPr>
        <p:spPr>
          <a:xfrm>
            <a:off x="364325" y="684950"/>
            <a:ext cx="11232900" cy="5668200"/>
          </a:xfrm>
          <a:prstGeom prst="rect">
            <a:avLst/>
          </a:prstGeom>
          <a:noFill/>
          <a:ln>
            <a:noFill/>
          </a:ln>
        </p:spPr>
        <p:txBody>
          <a:bodyPr anchorCtr="0" anchor="t" bIns="45700" lIns="91425" spcFirstLastPara="1" rIns="91425" wrap="square" tIns="45700">
            <a:noAutofit/>
          </a:bodyPr>
          <a:lstStyle/>
          <a:p>
            <a:pPr indent="-177800" lvl="0" marL="228600" rtl="0" algn="just">
              <a:lnSpc>
                <a:spcPct val="100000"/>
              </a:lnSpc>
              <a:spcBef>
                <a:spcPts val="0"/>
              </a:spcBef>
              <a:spcAft>
                <a:spcPts val="0"/>
              </a:spcAft>
              <a:buClr>
                <a:srgbClr val="74659A"/>
              </a:buClr>
              <a:buSzPts val="1200"/>
              <a:buFont typeface="Arial"/>
              <a:buChar char="•"/>
            </a:pPr>
            <a:r>
              <a:rPr b="0" i="0" lang="en-US" sz="1200">
                <a:solidFill>
                  <a:srgbClr val="74659A"/>
                </a:solidFill>
              </a:rPr>
              <a:t>La sezione di introduzione teorica del </a:t>
            </a:r>
            <a:r>
              <a:rPr lang="en-US" sz="1200">
                <a:solidFill>
                  <a:srgbClr val="74659A"/>
                </a:solidFill>
              </a:rPr>
              <a:t>modulo di </a:t>
            </a:r>
            <a:r>
              <a:rPr b="0" i="0" lang="en-US" sz="1200">
                <a:solidFill>
                  <a:srgbClr val="74659A"/>
                </a:solidFill>
              </a:rPr>
              <a:t>formazione fornisce ai partecipanti una comprensione fondamentale dell'abilità affrontata, coinvolgendo le persone vulnerabili in un processo collaborativo. Esplora i quadri teorici e i concetti che sono alla base di questa competenza, evidenziando l'importanza dell'inclusività, dell'empatia e della comunicazione efficace nel coinvolgimento di </a:t>
            </a:r>
            <a:r>
              <a:rPr lang="en-US" sz="1200">
                <a:solidFill>
                  <a:srgbClr val="74659A"/>
                </a:solidFill>
              </a:rPr>
              <a:t>questi soggetti.</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en-US" sz="1200">
                <a:solidFill>
                  <a:srgbClr val="74659A"/>
                </a:solidFill>
              </a:rPr>
              <a:t>Le pratiche inclusive sono la pietra miliare per il potenziamento e il coinvolgimento delle popolazioni vulnerabili. Il concetto di inclusività sottolinea il riconoscimento e la valorizzazione di prospettive, esperienze e bisogni diversi. Nel contesto di questa formazione, l'inclusività implica la creazione di un ambiente sicuro e solidale in cui gli individui vulnerabili si sentano rispettati e ascoltati. Promuovendo l'inclusività, i professionisti possono incoraggiare la partecipazione attiva e la collaborazione, consentendo così alle persone vulnerabili di avere voce nei processi decisionali.</a:t>
            </a:r>
            <a:endParaRPr sz="1200"/>
          </a:p>
          <a:p>
            <a:pPr indent="-177800" lvl="0" marL="228600" rtl="0" algn="just">
              <a:lnSpc>
                <a:spcPct val="100000"/>
              </a:lnSpc>
              <a:spcBef>
                <a:spcPts val="1000"/>
              </a:spcBef>
              <a:spcAft>
                <a:spcPts val="0"/>
              </a:spcAft>
              <a:buClr>
                <a:srgbClr val="74659A"/>
              </a:buClr>
              <a:buSzPts val="1200"/>
              <a:buFont typeface="Arial"/>
              <a:buChar char="•"/>
            </a:pPr>
            <a:r>
              <a:rPr b="0" i="0" lang="en-US" sz="1200">
                <a:solidFill>
                  <a:srgbClr val="74659A"/>
                </a:solidFill>
              </a:rPr>
              <a:t>L'empatia svolge un ruolo cruciale nella comprensione delle sfide uniche affrontate dagli individui vulnerabili. L'empatia è la capacità di mettersi nei panni di un'altra persona, di comprenderne le emozioni, i pensieri e le esperienze. Coltivando l'empatia, i professionisti possono sviluppare una comprensione più profonda delle vulnerabilità affrontate dal loro pubblico di riferimento. Questa comprensione consente loro di adattare i loro approcci e interventi per soddisfare le esigenze specifiche degli individui vulnerabili, favorendo in ultima analisi la fiducia e il coinvolgimento significativo.</a:t>
            </a:r>
            <a:endParaRPr b="0" i="0" sz="1200">
              <a:solidFill>
                <a:srgbClr val="74659A"/>
              </a:solidFill>
            </a:endParaRPr>
          </a:p>
          <a:p>
            <a:pPr indent="-228600" lvl="0" marL="228600" rtl="0" algn="just">
              <a:lnSpc>
                <a:spcPct val="100000"/>
              </a:lnSpc>
              <a:spcBef>
                <a:spcPts val="0"/>
              </a:spcBef>
              <a:spcAft>
                <a:spcPts val="0"/>
              </a:spcAft>
              <a:buClr>
                <a:srgbClr val="74659A"/>
              </a:buClr>
              <a:buSzPts val="1200"/>
              <a:buChar char="•"/>
            </a:pPr>
            <a:r>
              <a:rPr lang="en-US" sz="1200">
                <a:solidFill>
                  <a:srgbClr val="74659A"/>
                </a:solidFill>
              </a:rPr>
              <a:t>La comunicazione efficace è un'abilità fondamentale per coinvolgere le persone vulnerabili in un processo di collaborazione. Comporta la capacità di trasmettere informazioni in modo chiaro, di ascoltare attivamente e di rispondere in modo empatico. I professionisti devono utilizzare diverse strategie di comunicazione per facilitare un dialogo aperto, assicurare la comprensione e incoraggiare la partecipazione. Inoltre, una comunicazione efficace richiede adattabilità, poiché possono essere coinvolti individui con background, capacità e stili comunicativi diversi. Affinando le proprie capacità comunicative, i professionisti possono costruire un legame, stabilire un rapporto di fiducia e creare un ambiente di supporto che promuova la collaborazione.</a:t>
            </a:r>
            <a:endParaRPr sz="1200"/>
          </a:p>
          <a:p>
            <a:pPr indent="-228600" lvl="0" marL="228600" rtl="0" algn="just">
              <a:lnSpc>
                <a:spcPct val="100000"/>
              </a:lnSpc>
              <a:spcBef>
                <a:spcPts val="1000"/>
              </a:spcBef>
              <a:spcAft>
                <a:spcPts val="0"/>
              </a:spcAft>
              <a:buClr>
                <a:srgbClr val="74659A"/>
              </a:buClr>
              <a:buSzPts val="1200"/>
              <a:buChar char="•"/>
            </a:pPr>
            <a:r>
              <a:rPr lang="en-US" sz="1200">
                <a:solidFill>
                  <a:srgbClr val="74659A"/>
                </a:solidFill>
              </a:rPr>
              <a:t>I risultati della ricerca forniscono indicazioni preziose sulle sfide che le popolazioni vulnerabili devono affrontare nel mondo digitale. Questi risultati evidenziano i rischi associati all'abuso digitale e sottolineano l'importanza di affrontare questi problemi in modo proattivo. I professionisti possono attingere a questa ricerca per informare le loro pratiche, identificare potenziali interventi e sviluppare strategie basate sull'evidenza per mitigare gli impatti negativi dell'abuso digitale sugli individui vulnerabili.</a:t>
            </a:r>
            <a:endParaRPr sz="1200"/>
          </a:p>
          <a:p>
            <a:pPr indent="-228600" lvl="0" marL="228600" rtl="0" algn="just">
              <a:lnSpc>
                <a:spcPct val="100000"/>
              </a:lnSpc>
              <a:spcBef>
                <a:spcPts val="1000"/>
              </a:spcBef>
              <a:spcAft>
                <a:spcPts val="0"/>
              </a:spcAft>
              <a:buClr>
                <a:srgbClr val="74659A"/>
              </a:buClr>
              <a:buSzPts val="1200"/>
              <a:buChar char="•"/>
            </a:pPr>
            <a:r>
              <a:rPr lang="en-US" sz="1200">
                <a:solidFill>
                  <a:srgbClr val="74659A"/>
                </a:solidFill>
              </a:rPr>
              <a:t>Le migliori pratiche per coinvolgere gli individui vulnerabili in processi collaborativi forniscono indicazioni pratiche e ispirazione per i professionisti. Queste pratiche comprendono una serie di approcci, dal sostegno individuale agli interventi di gruppo, all'apprendimento tra pari e al coinvolgimento della comunità. Esplorando e comprendendo queste buone pratiche, i professionisti possono adattare e implementare strategie efficaci nei loro contesti. Casi di studio e storie di successo offrono esempi reali di come i professionisti hanno coinvolto con successo le persone vulnerabili in processi collaborativi, fungendo da fonte di ispirazione e fornendo spunti pratici su ciò che funziona bene.</a:t>
            </a:r>
            <a:endParaRPr sz="1200"/>
          </a:p>
          <a:p>
            <a:pPr indent="-228600" lvl="0" marL="228600" rtl="0" algn="just">
              <a:lnSpc>
                <a:spcPct val="100000"/>
              </a:lnSpc>
              <a:spcBef>
                <a:spcPts val="1000"/>
              </a:spcBef>
              <a:spcAft>
                <a:spcPts val="0"/>
              </a:spcAft>
              <a:buClr>
                <a:srgbClr val="74659A"/>
              </a:buClr>
              <a:buSzPts val="1200"/>
              <a:buChar char="•"/>
            </a:pPr>
            <a:r>
              <a:rPr lang="en-US" sz="1200">
                <a:solidFill>
                  <a:srgbClr val="74659A"/>
                </a:solidFill>
              </a:rPr>
              <a:t>Basando la formazione su quadri teorici, risultati di ricerca e best practice, i professionisti possono acquisire una comprensione completa delle competenze affrontate. Questa base teorica li dota delle conoscenze e degli strumenti necessari per affrontare le complessità del coinvolgimento di persone vulnerabili in un processo collaborativo. Consente ai professionisti di affrontare il loro lavoro con una solida base teorica, assicurando che i loro sforzi siano informati, efficaci e sensibili ai bisogni e alle esperienze degli individui vulnerabili.</a:t>
            </a:r>
            <a:endParaRPr sz="1200">
              <a:solidFill>
                <a:srgbClr val="74659A"/>
              </a:solidFill>
            </a:endParaRPr>
          </a:p>
          <a:p>
            <a:pPr indent="-101600" lvl="0" marL="228600" rtl="0" algn="l">
              <a:lnSpc>
                <a:spcPct val="90000"/>
              </a:lnSpc>
              <a:spcBef>
                <a:spcPts val="1000"/>
              </a:spcBef>
              <a:spcAft>
                <a:spcPts val="0"/>
              </a:spcAft>
              <a:buClr>
                <a:srgbClr val="262626"/>
              </a:buClr>
              <a:buSzPts val="2000"/>
              <a:buFont typeface="Arial"/>
              <a:buNone/>
            </a:pPr>
            <a:r>
              <a:t/>
            </a:r>
            <a:endParaRPr b="0" i="0" sz="2000">
              <a:solidFill>
                <a:srgbClr val="74659A"/>
              </a:solidFill>
            </a:endParaRPr>
          </a:p>
        </p:txBody>
      </p:sp>
      <p:sp>
        <p:nvSpPr>
          <p:cNvPr id="222" name="Google Shape;222;p6"/>
          <p:cNvSpPr txBox="1"/>
          <p:nvPr>
            <p:ph idx="2" type="body"/>
          </p:nvPr>
        </p:nvSpPr>
        <p:spPr>
          <a:xfrm>
            <a:off x="610025" y="310375"/>
            <a:ext cx="10917300" cy="603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en-US" sz="2400"/>
              <a:t>Introduzione teorica alla competenza affrontata</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8"/>
          <p:cNvSpPr txBox="1"/>
          <p:nvPr>
            <p:ph idx="1" type="body"/>
          </p:nvPr>
        </p:nvSpPr>
        <p:spPr>
          <a:xfrm>
            <a:off x="6699826" y="1311875"/>
            <a:ext cx="5110500" cy="511590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lt1"/>
              </a:buClr>
              <a:buSzPts val="1200"/>
              <a:buNone/>
            </a:pPr>
            <a:r>
              <a:rPr lang="en-US" sz="1200"/>
              <a:t>      In questa sezione esploreremo esempi pratici di come l'abilità di coinvolgere le persone vulnerabili in un processo collaborativo possa essere applicata dai professionisti. Questi esempi illustrano metodi e strategie che consentono ai professionisti di coinvolgere e sostenere efficacemente le persone vulnerabili.</a:t>
            </a:r>
            <a:endParaRPr sz="1200"/>
          </a:p>
          <a:p>
            <a:pPr indent="-228600" lvl="0" marL="228600" rtl="0" algn="just">
              <a:lnSpc>
                <a:spcPct val="90000"/>
              </a:lnSpc>
              <a:spcBef>
                <a:spcPts val="2300"/>
              </a:spcBef>
              <a:spcAft>
                <a:spcPts val="0"/>
              </a:spcAft>
              <a:buClr>
                <a:schemeClr val="lt1"/>
              </a:buClr>
              <a:buSzPts val="1200"/>
              <a:buNone/>
            </a:pPr>
            <a:r>
              <a:rPr lang="en-US" sz="1200"/>
              <a:t>        Esempio 1: Workshop di co-creazione</a:t>
            </a:r>
            <a:endParaRPr sz="1200"/>
          </a:p>
          <a:p>
            <a:pPr indent="-228600" lvl="0" marL="228600" rtl="0" algn="just">
              <a:lnSpc>
                <a:spcPct val="90000"/>
              </a:lnSpc>
              <a:spcBef>
                <a:spcPts val="2300"/>
              </a:spcBef>
              <a:spcAft>
                <a:spcPts val="0"/>
              </a:spcAft>
              <a:buClr>
                <a:schemeClr val="lt1"/>
              </a:buClr>
              <a:buSzPts val="1200"/>
              <a:buNone/>
            </a:pPr>
            <a:r>
              <a:rPr lang="en-US" sz="1200"/>
              <a:t>    I workshop di co-creazione forniscono una piattaforma collaborativa in cui professionisti e individui vulnerabili si riuniscono per sviluppare congiuntamente soluzioni e prendere decisioni. Questi workshop prevedono un processo strutturato che incoraggia la partecipazione attiva, l'apprendimento reciproco e il processo decisionale condiviso. Coinvolgendo le persone vulnerabili in questi workshop, i professionisti possono attingere alle loro intuizioni, esperienze e competenze uniche, garantendo che le loro voci siano ascoltate e valorizzate.</a:t>
            </a:r>
            <a:endParaRPr sz="1200"/>
          </a:p>
          <a:p>
            <a:pPr indent="-228600" lvl="0" marL="228600" rtl="0" algn="just">
              <a:lnSpc>
                <a:spcPct val="90000"/>
              </a:lnSpc>
              <a:spcBef>
                <a:spcPts val="2300"/>
              </a:spcBef>
              <a:spcAft>
                <a:spcPts val="0"/>
              </a:spcAft>
              <a:buClr>
                <a:schemeClr val="lt1"/>
              </a:buClr>
              <a:buSzPts val="1200"/>
              <a:buNone/>
            </a:pPr>
            <a:r>
              <a:rPr lang="en-US" sz="1200"/>
              <a:t>    I workshop di co-creazione si concentrano sulla creazione di un ambiente inclusivo in cui le prospettive di ognuno sono rispettate. I professionisti facilitano le discussioni, incoraggiano la partecipazione attiva e assicurano che gli individui vulnerabili si sentano a proprio agio nell'esprimere i loro pensieri e le loro idee. Attraverso attività e discussioni guidate, i partecipanti generano in modo collaborativo soluzioni innovative, sviluppano piani d'azione e affrontano collettivamente le sfide affrontate dalle popolazioni vulnerabili nel mondo digitale.</a:t>
            </a:r>
            <a:endParaRPr sz="1200"/>
          </a:p>
          <a:p>
            <a:pPr indent="-228600" lvl="0" marL="228600" rtl="0" algn="l">
              <a:lnSpc>
                <a:spcPct val="90000"/>
              </a:lnSpc>
              <a:spcBef>
                <a:spcPts val="2300"/>
              </a:spcBef>
              <a:spcAft>
                <a:spcPts val="0"/>
              </a:spcAft>
              <a:buClr>
                <a:schemeClr val="lt1"/>
              </a:buClr>
              <a:buSzPts val="1100"/>
              <a:buNone/>
            </a:pPr>
            <a:r>
              <a:rPr lang="en-US" sz="1100"/>
              <a:t> </a:t>
            </a:r>
            <a:endParaRPr sz="1100"/>
          </a:p>
        </p:txBody>
      </p:sp>
      <p:sp>
        <p:nvSpPr>
          <p:cNvPr id="228" name="Google Shape;228;p8"/>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100"/>
              <a:buNone/>
            </a:pPr>
            <a:r>
              <a:rPr lang="en-US" sz="2400"/>
              <a:t>Tecniche per coinvolgere i professionisti</a:t>
            </a:r>
            <a:endParaRPr sz="2400"/>
          </a:p>
        </p:txBody>
      </p:sp>
      <p:sp>
        <p:nvSpPr>
          <p:cNvPr id="229" name="Google Shape;229;p8"/>
          <p:cNvSpPr/>
          <p:nvPr>
            <p:ph idx="2" type="pic"/>
          </p:nvPr>
        </p:nvSpPr>
        <p:spPr>
          <a:xfrm>
            <a:off x="435469" y="406132"/>
            <a:ext cx="5660531" cy="6045736"/>
          </a:xfrm>
          <a:prstGeom prst="rect">
            <a:avLst/>
          </a:prstGeom>
          <a:solidFill>
            <a:srgbClr val="F2F2F2"/>
          </a:solidFill>
          <a:ln>
            <a:noFill/>
          </a:ln>
        </p:spPr>
      </p:sp>
      <p:pic>
        <p:nvPicPr>
          <p:cNvPr descr="Le Persone, Ragazze, Donne, Studenti" id="230" name="Google Shape;230;p8"/>
          <p:cNvPicPr preferRelativeResize="0"/>
          <p:nvPr/>
        </p:nvPicPr>
        <p:blipFill rotWithShape="1">
          <a:blip r:embed="rId3">
            <a:alphaModFix/>
          </a:blip>
          <a:srcRect b="0" l="0" r="0" t="0"/>
          <a:stretch/>
        </p:blipFill>
        <p:spPr>
          <a:xfrm>
            <a:off x="435469" y="406132"/>
            <a:ext cx="5660530" cy="60216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9"/>
          <p:cNvSpPr txBox="1"/>
          <p:nvPr>
            <p:ph idx="1" type="body"/>
          </p:nvPr>
        </p:nvSpPr>
        <p:spPr>
          <a:xfrm>
            <a:off x="133475" y="663900"/>
            <a:ext cx="5482800" cy="6045900"/>
          </a:xfrm>
          <a:prstGeom prst="rect">
            <a:avLst/>
          </a:prstGeom>
          <a:noFill/>
          <a:ln>
            <a:noFill/>
          </a:ln>
        </p:spPr>
        <p:txBody>
          <a:bodyPr anchorCtr="0" anchor="t" bIns="45700" lIns="91425" spcFirstLastPara="1" rIns="91425" wrap="square" tIns="45700">
            <a:noAutofit/>
          </a:bodyPr>
          <a:lstStyle/>
          <a:p>
            <a:pPr indent="-228600" lvl="0" marL="228600" rtl="0" algn="just">
              <a:lnSpc>
                <a:spcPct val="107000"/>
              </a:lnSpc>
              <a:spcBef>
                <a:spcPts val="0"/>
              </a:spcBef>
              <a:spcAft>
                <a:spcPts val="0"/>
              </a:spcAft>
              <a:buClr>
                <a:schemeClr val="lt1"/>
              </a:buClr>
              <a:buSzPts val="1200"/>
              <a:buNone/>
            </a:pPr>
            <a:r>
              <a:rPr lang="en-US" sz="1200">
                <a:latin typeface="Times New Roman"/>
                <a:ea typeface="Times New Roman"/>
                <a:cs typeface="Times New Roman"/>
                <a:sym typeface="Times New Roman"/>
              </a:rPr>
              <a:t>Esempio 2: Reti di sostegno tra pari</a:t>
            </a:r>
            <a:endParaRPr sz="1200"/>
          </a:p>
          <a:p>
            <a:pPr indent="-228600" lvl="0" marL="228600" rtl="0" algn="just">
              <a:lnSpc>
                <a:spcPct val="107000"/>
              </a:lnSpc>
              <a:spcBef>
                <a:spcPts val="2300"/>
              </a:spcBef>
              <a:spcAft>
                <a:spcPts val="0"/>
              </a:spcAft>
              <a:buClr>
                <a:schemeClr val="lt1"/>
              </a:buClr>
              <a:buSzPts val="1200"/>
              <a:buNone/>
            </a:pPr>
            <a:r>
              <a:rPr lang="en-US" sz="1200">
                <a:latin typeface="Times New Roman"/>
                <a:ea typeface="Times New Roman"/>
                <a:cs typeface="Times New Roman"/>
                <a:sym typeface="Times New Roman"/>
              </a:rPr>
              <a:t>     Le reti di supporto tra pari creano una comunità di sostegno in cui gli individui vulnerabili possono connettersi, condividere esperienze e sostenersi a vicenda nei loro viaggi digitali. Queste reti favoriscono un senso di appartenenza, di responsabilizzazione e di comprensione reciproca tra i partecipanti. I professionisti svolgono un ruolo cruciale nel creare e facilitare queste reti, assicurando che le persone vulnerabili abbiano uno spazio sicuro per imparare, crescere e superare le sfide.</a:t>
            </a:r>
            <a:endParaRPr sz="1200"/>
          </a:p>
          <a:p>
            <a:pPr indent="-228600" lvl="0" marL="228600" rtl="0" algn="just">
              <a:lnSpc>
                <a:spcPct val="107000"/>
              </a:lnSpc>
              <a:spcBef>
                <a:spcPts val="2300"/>
              </a:spcBef>
              <a:spcAft>
                <a:spcPts val="0"/>
              </a:spcAft>
              <a:buClr>
                <a:schemeClr val="lt1"/>
              </a:buClr>
              <a:buSzPts val="1200"/>
              <a:buNone/>
            </a:pPr>
            <a:r>
              <a:rPr lang="en-US" sz="1200">
                <a:latin typeface="Times New Roman"/>
                <a:ea typeface="Times New Roman"/>
                <a:cs typeface="Times New Roman"/>
                <a:sym typeface="Times New Roman"/>
              </a:rPr>
              <a:t>   I professionisti facilitano le reti di supporto tra pari organizzando incontri regolari, workshop e forum online in cui gli individui vulnerabili possono interagire, condividere conoscenze e chiedere consigli. Queste piattaforme offrono ai partecipanti l'opportunità di scambiare esperienze, discutere di problemi comuni e imparare dai successi e dai fallimenti degli altri. Attraverso le reti di supporto tra pari, i soggetti vulnerabili acquisiscono un senso di comunità, costruiscono la propria resilienza e acquisiscono competenze pratiche per navigare nel panorama digitale.</a:t>
            </a:r>
            <a:endParaRPr sz="1200"/>
          </a:p>
          <a:p>
            <a:pPr indent="-228600" lvl="0" marL="228600" rtl="0" algn="just">
              <a:lnSpc>
                <a:spcPct val="107000"/>
              </a:lnSpc>
              <a:spcBef>
                <a:spcPts val="2300"/>
              </a:spcBef>
              <a:spcAft>
                <a:spcPts val="0"/>
              </a:spcAft>
              <a:buClr>
                <a:schemeClr val="lt1"/>
              </a:buClr>
              <a:buSzPts val="1200"/>
              <a:buNone/>
            </a:pPr>
            <a:r>
              <a:rPr lang="en-US" sz="1200">
                <a:latin typeface="Times New Roman"/>
                <a:ea typeface="Times New Roman"/>
                <a:cs typeface="Times New Roman"/>
                <a:sym typeface="Times New Roman"/>
              </a:rPr>
              <a:t>   Implementando questi metodi e strategie, i professionisti possono coinvolgere efficacemente le persone vulnerabili in un processo collaborativo. I laboratori di co-creazione e le reti di supporto tra pari creano opportunità di partecipazione inclusiva, condivisione delle conoscenze e risoluzione collettiva dei problemi. Questi esempi evidenziano l'importanza di coinvolgere direttamente le persone vulnerabili nei processi decisionali e di sfruttare le loro competenze ed esperienze vissute. Abbracciando queste applicazioni pratiche, i professionisti possono responsabilizzare le popolazioni vulnerabili, promuovere la collaborazione e creare cambiamenti positivi nel mondo digitale.</a:t>
            </a:r>
            <a:endParaRPr sz="1200"/>
          </a:p>
          <a:p>
            <a:pPr indent="-228600" lvl="0" marL="228600" rtl="0" algn="l">
              <a:lnSpc>
                <a:spcPct val="107000"/>
              </a:lnSpc>
              <a:spcBef>
                <a:spcPts val="2300"/>
              </a:spcBef>
              <a:spcAft>
                <a:spcPts val="0"/>
              </a:spcAft>
              <a:buClr>
                <a:schemeClr val="lt1"/>
              </a:buClr>
              <a:buSzPts val="1800"/>
              <a:buNone/>
            </a:pPr>
            <a:r>
              <a:t/>
            </a:r>
            <a:endParaRPr sz="1800">
              <a:latin typeface="Times New Roman"/>
              <a:ea typeface="Times New Roman"/>
              <a:cs typeface="Times New Roman"/>
              <a:sym typeface="Times New Roman"/>
            </a:endParaRPr>
          </a:p>
        </p:txBody>
      </p:sp>
      <p:sp>
        <p:nvSpPr>
          <p:cNvPr id="236" name="Google Shape;236;p9"/>
          <p:cNvSpPr txBox="1"/>
          <p:nvPr>
            <p:ph idx="3" type="body"/>
          </p:nvPr>
        </p:nvSpPr>
        <p:spPr>
          <a:xfrm>
            <a:off x="133588" y="148600"/>
            <a:ext cx="5644682"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Tecniche per coinvolgere i professionisti</a:t>
            </a:r>
            <a:endParaRPr sz="2400"/>
          </a:p>
        </p:txBody>
      </p:sp>
      <p:sp>
        <p:nvSpPr>
          <p:cNvPr id="237" name="Google Shape;237;p9"/>
          <p:cNvSpPr/>
          <p:nvPr>
            <p:ph idx="2" type="pic"/>
          </p:nvPr>
        </p:nvSpPr>
        <p:spPr>
          <a:xfrm>
            <a:off x="5888002" y="439730"/>
            <a:ext cx="5660531" cy="6045736"/>
          </a:xfrm>
          <a:prstGeom prst="rect">
            <a:avLst/>
          </a:prstGeom>
          <a:solidFill>
            <a:srgbClr val="F2F2F2"/>
          </a:solidFill>
          <a:ln>
            <a:noFill/>
          </a:ln>
        </p:spPr>
      </p:sp>
      <p:pic>
        <p:nvPicPr>
          <p:cNvPr descr="Dito, Tocco, Mano, Struttura, Internet" id="238" name="Google Shape;238;p9"/>
          <p:cNvPicPr preferRelativeResize="0"/>
          <p:nvPr/>
        </p:nvPicPr>
        <p:blipFill rotWithShape="1">
          <a:blip r:embed="rId3">
            <a:alphaModFix/>
          </a:blip>
          <a:srcRect b="0" l="0" r="0" t="0"/>
          <a:stretch/>
        </p:blipFill>
        <p:spPr>
          <a:xfrm>
            <a:off x="5778270" y="148350"/>
            <a:ext cx="5998761" cy="63371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1"/>
          <p:cNvSpPr txBox="1"/>
          <p:nvPr>
            <p:ph idx="1" type="body"/>
          </p:nvPr>
        </p:nvSpPr>
        <p:spPr>
          <a:xfrm>
            <a:off x="6383275" y="952500"/>
            <a:ext cx="5512500" cy="47751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1"/>
              </a:buClr>
              <a:buSzPts val="1600"/>
              <a:buNone/>
            </a:pPr>
            <a:r>
              <a:t/>
            </a:r>
            <a:endParaRPr sz="1200"/>
          </a:p>
          <a:p>
            <a:pPr indent="0" lvl="0" marL="0" rtl="0" algn="just">
              <a:lnSpc>
                <a:spcPct val="100000"/>
              </a:lnSpc>
              <a:spcBef>
                <a:spcPts val="0"/>
              </a:spcBef>
              <a:spcAft>
                <a:spcPts val="0"/>
              </a:spcAft>
              <a:buClr>
                <a:schemeClr val="lt1"/>
              </a:buClr>
              <a:buSzPts val="2400"/>
              <a:buFont typeface="Arial"/>
              <a:buNone/>
            </a:pPr>
            <a:r>
              <a:rPr lang="en-US" sz="1200"/>
              <a:t>In questa sezione esploreremo casi studio e buone pratiche provenienti dalla Grecia che dimostrano l'applicabilità delle competenze affrontate in contesti reali. Questi esempi illustrano progetti, programmi di formazione o iniziative che hanno coinvolto con successo le persone vulnerabili in un processo di collaborazione. </a:t>
            </a:r>
            <a:endParaRPr sz="1200"/>
          </a:p>
          <a:p>
            <a:pPr indent="0" lvl="0" marL="0" rtl="0" algn="just">
              <a:lnSpc>
                <a:spcPct val="90000"/>
              </a:lnSpc>
              <a:spcBef>
                <a:spcPts val="0"/>
              </a:spcBef>
              <a:spcAft>
                <a:spcPts val="0"/>
              </a:spcAft>
              <a:buClr>
                <a:schemeClr val="lt1"/>
              </a:buClr>
              <a:buSzPts val="1600"/>
              <a:buNone/>
            </a:pPr>
            <a:r>
              <a:t/>
            </a:r>
            <a:endParaRPr sz="1200"/>
          </a:p>
          <a:p>
            <a:pPr indent="0" lvl="0" marL="0" rtl="0" algn="just">
              <a:lnSpc>
                <a:spcPct val="90000"/>
              </a:lnSpc>
              <a:spcBef>
                <a:spcPts val="0"/>
              </a:spcBef>
              <a:spcAft>
                <a:spcPts val="0"/>
              </a:spcAft>
              <a:buClr>
                <a:schemeClr val="lt1"/>
              </a:buClr>
              <a:buSzPts val="1600"/>
              <a:buNone/>
            </a:pPr>
            <a:r>
              <a:t/>
            </a:r>
            <a:endParaRPr sz="1200"/>
          </a:p>
          <a:p>
            <a:pPr indent="0" lvl="0" marL="0" rtl="0" algn="just">
              <a:lnSpc>
                <a:spcPct val="90000"/>
              </a:lnSpc>
              <a:spcBef>
                <a:spcPts val="0"/>
              </a:spcBef>
              <a:spcAft>
                <a:spcPts val="0"/>
              </a:spcAft>
              <a:buClr>
                <a:schemeClr val="lt1"/>
              </a:buClr>
              <a:buSzPts val="1600"/>
              <a:buNone/>
            </a:pPr>
            <a:r>
              <a:t/>
            </a:r>
            <a:endParaRPr sz="1200"/>
          </a:p>
          <a:p>
            <a:pPr indent="0" lvl="0" marL="0" rtl="0" algn="just">
              <a:lnSpc>
                <a:spcPct val="90000"/>
              </a:lnSpc>
              <a:spcBef>
                <a:spcPts val="0"/>
              </a:spcBef>
              <a:spcAft>
                <a:spcPts val="0"/>
              </a:spcAft>
              <a:buClr>
                <a:schemeClr val="lt1"/>
              </a:buClr>
              <a:buSzPts val="1600"/>
              <a:buNone/>
            </a:pPr>
            <a:r>
              <a:rPr lang="en-US" sz="1200"/>
              <a:t>Buona pratica 1: Applicazione mobile: CONNETTI LA TUA CITTÀ</a:t>
            </a:r>
            <a:endParaRPr sz="1200"/>
          </a:p>
          <a:p>
            <a:pPr indent="0" lvl="0" marL="0" rtl="0" algn="just">
              <a:lnSpc>
                <a:spcPct val="90000"/>
              </a:lnSpc>
              <a:spcBef>
                <a:spcPts val="1000"/>
              </a:spcBef>
              <a:spcAft>
                <a:spcPts val="0"/>
              </a:spcAft>
              <a:buClr>
                <a:schemeClr val="lt1"/>
              </a:buClr>
              <a:buSzPts val="1600"/>
              <a:buNone/>
            </a:pPr>
            <a:r>
              <a:t/>
            </a:r>
            <a:endParaRPr sz="1200"/>
          </a:p>
          <a:p>
            <a:pPr indent="0" lvl="0" marL="0" rtl="0" algn="just">
              <a:lnSpc>
                <a:spcPct val="90000"/>
              </a:lnSpc>
              <a:spcBef>
                <a:spcPts val="1000"/>
              </a:spcBef>
              <a:spcAft>
                <a:spcPts val="0"/>
              </a:spcAft>
              <a:buClr>
                <a:schemeClr val="lt1"/>
              </a:buClr>
              <a:buSzPts val="1600"/>
              <a:buNone/>
            </a:pPr>
            <a:r>
              <a:rPr lang="en-US" sz="1200"/>
              <a:t>Grecia</a:t>
            </a:r>
            <a:endParaRPr sz="1200"/>
          </a:p>
          <a:p>
            <a:pPr indent="0" lvl="0" marL="0" rtl="0" algn="just">
              <a:lnSpc>
                <a:spcPct val="90000"/>
              </a:lnSpc>
              <a:spcBef>
                <a:spcPts val="1000"/>
              </a:spcBef>
              <a:spcAft>
                <a:spcPts val="0"/>
              </a:spcAft>
              <a:buClr>
                <a:schemeClr val="lt1"/>
              </a:buClr>
              <a:buSzPts val="1600"/>
              <a:buNone/>
            </a:pPr>
            <a:r>
              <a:t/>
            </a:r>
            <a:endParaRPr sz="1200"/>
          </a:p>
          <a:p>
            <a:pPr indent="0" lvl="0" marL="0" rtl="0" algn="just">
              <a:lnSpc>
                <a:spcPct val="90000"/>
              </a:lnSpc>
              <a:spcBef>
                <a:spcPts val="1000"/>
              </a:spcBef>
              <a:spcAft>
                <a:spcPts val="0"/>
              </a:spcAft>
              <a:buClr>
                <a:schemeClr val="lt1"/>
              </a:buClr>
              <a:buSzPts val="1600"/>
              <a:buNone/>
            </a:pPr>
            <a:r>
              <a:rPr lang="en-US" sz="1200"/>
              <a:t>Gruppo target/pubblico: Giovani/pubblico in generale/persone con minori opportunità</a:t>
            </a:r>
            <a:endParaRPr sz="1200"/>
          </a:p>
          <a:p>
            <a:pPr indent="0" lvl="0" marL="0" rtl="0" algn="just">
              <a:lnSpc>
                <a:spcPct val="90000"/>
              </a:lnSpc>
              <a:spcBef>
                <a:spcPts val="1000"/>
              </a:spcBef>
              <a:spcAft>
                <a:spcPts val="0"/>
              </a:spcAft>
              <a:buClr>
                <a:schemeClr val="lt1"/>
              </a:buClr>
              <a:buSzPts val="1600"/>
              <a:buNone/>
            </a:pPr>
            <a:r>
              <a:t/>
            </a:r>
            <a:endParaRPr sz="1200"/>
          </a:p>
          <a:p>
            <a:pPr indent="0" lvl="0" marL="0" rtl="0" algn="just">
              <a:lnSpc>
                <a:spcPct val="90000"/>
              </a:lnSpc>
              <a:spcBef>
                <a:spcPts val="1000"/>
              </a:spcBef>
              <a:spcAft>
                <a:spcPts val="0"/>
              </a:spcAft>
              <a:buClr>
                <a:schemeClr val="lt1"/>
              </a:buClr>
              <a:buSzPts val="1600"/>
              <a:buNone/>
            </a:pPr>
            <a:r>
              <a:rPr lang="en-US" sz="1200"/>
              <a:t>Descrizione: L'applicazione mobile CONNECT YOUR CITY è un'applicazione mobile innovativa che combina empowerment e divertimento per motivare i giovani, il pubblico in generale e le persone con minori opportunità a impegnarsi in vari argomenti e a esplorare diversi aspetti di se stessi. L'applicazione offre agli utenti attività ricreative, educative e di volontariato da completare. Partecipando a queste attività, gli utenti guadagnano punti che possono essere riscattati per ottenere regali e privilegi dalla ONG. L'applicazione include anche funzioni quali sfide, una mappa in tempo reale degli eventi e aggiornamenti sulle notizie di CONNECT YOUR CITY e delle organizzazioni partner.</a:t>
            </a:r>
            <a:endParaRPr sz="1200"/>
          </a:p>
          <a:p>
            <a:pPr indent="0" lvl="0" marL="0" rtl="0" algn="l">
              <a:lnSpc>
                <a:spcPct val="90000"/>
              </a:lnSpc>
              <a:spcBef>
                <a:spcPts val="1000"/>
              </a:spcBef>
              <a:spcAft>
                <a:spcPts val="0"/>
              </a:spcAft>
              <a:buClr>
                <a:schemeClr val="lt1"/>
              </a:buClr>
              <a:buSzPts val="1400"/>
              <a:buNone/>
            </a:pPr>
            <a:r>
              <a:t/>
            </a:r>
            <a:endParaRPr sz="1400"/>
          </a:p>
          <a:p>
            <a:pPr indent="0" lvl="0" marL="0" rtl="0" algn="l">
              <a:lnSpc>
                <a:spcPct val="90000"/>
              </a:lnSpc>
              <a:spcBef>
                <a:spcPts val="1000"/>
              </a:spcBef>
              <a:spcAft>
                <a:spcPts val="0"/>
              </a:spcAft>
              <a:buClr>
                <a:schemeClr val="lt1"/>
              </a:buClr>
              <a:buSzPts val="2400"/>
              <a:buNone/>
            </a:pPr>
            <a:r>
              <a:t/>
            </a:r>
            <a:endParaRPr/>
          </a:p>
          <a:p>
            <a:pPr indent="0" lvl="0" marL="0" rtl="0" algn="l">
              <a:lnSpc>
                <a:spcPct val="90000"/>
              </a:lnSpc>
              <a:spcBef>
                <a:spcPts val="1000"/>
              </a:spcBef>
              <a:spcAft>
                <a:spcPts val="0"/>
              </a:spcAft>
              <a:buClr>
                <a:schemeClr val="lt1"/>
              </a:buClr>
              <a:buSzPts val="2400"/>
              <a:buNone/>
            </a:pPr>
            <a:r>
              <a:t/>
            </a:r>
            <a:endParaRPr/>
          </a:p>
        </p:txBody>
      </p:sp>
      <p:sp>
        <p:nvSpPr>
          <p:cNvPr id="244" name="Google Shape;244;p11"/>
          <p:cNvSpPr txBox="1"/>
          <p:nvPr>
            <p:ph idx="3" type="body"/>
          </p:nvPr>
        </p:nvSpPr>
        <p:spPr>
          <a:xfrm>
            <a:off x="6461150" y="321073"/>
            <a:ext cx="5854500" cy="826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600"/>
              <a:buNone/>
            </a:pPr>
            <a:r>
              <a:rPr lang="en-US" sz="2400"/>
              <a:t>Buone pratiche e casi di studio</a:t>
            </a:r>
            <a:endParaRPr sz="2400"/>
          </a:p>
        </p:txBody>
      </p:sp>
      <p:pic>
        <p:nvPicPr>
          <p:cNvPr id="245" name="Google Shape;245;p11"/>
          <p:cNvPicPr preferRelativeResize="0"/>
          <p:nvPr>
            <p:ph idx="2" type="pic"/>
          </p:nvPr>
        </p:nvPicPr>
        <p:blipFill rotWithShape="1">
          <a:blip r:embed="rId3">
            <a:alphaModFix/>
          </a:blip>
          <a:srcRect b="5914" l="0" r="0" t="5914"/>
          <a:stretch/>
        </p:blipFill>
        <p:spPr>
          <a:xfrm>
            <a:off x="435469" y="406132"/>
            <a:ext cx="5660531" cy="6045736"/>
          </a:xfrm>
          <a:prstGeom prst="rect">
            <a:avLst/>
          </a:prstGeom>
          <a:solidFill>
            <a:srgbClr val="F2F2F2"/>
          </a:solid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2022-05-09T10:29:33.0000000Z</dcterms:created>
  <dc:creator>Gillian Keane</dc:creator>
</cp:coreProperties>
</file>