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Montserrat"/>
      <p:regular r:id="rId18"/>
      <p:bold r:id="rId19"/>
      <p:italic r:id="rId20"/>
      <p:boldItalic r:id="rId21"/>
    </p:embeddedFont>
    <p:embeddedFont>
      <p:font typeface="Montserrat Ligh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26" roundtripDataSignature="AMtx7mhuMZUiyZzcdMJ30VDo0PPo+I7n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Light-regular.fntdata"/><Relationship Id="rId21" Type="http://schemas.openxmlformats.org/officeDocument/2006/relationships/font" Target="fonts/Montserrat-boldItalic.fntdata"/><Relationship Id="rId24" Type="http://schemas.openxmlformats.org/officeDocument/2006/relationships/font" Target="fonts/MontserratLight-italic.fntdata"/><Relationship Id="rId23" Type="http://schemas.openxmlformats.org/officeDocument/2006/relationships/font" Target="fonts/Montserrat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Montserrat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jp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14"/>
          <p:cNvSpPr/>
          <p:nvPr/>
        </p:nvSpPr>
        <p:spPr>
          <a:xfrm>
            <a:off x="0" y="2727436"/>
            <a:ext cx="12172692" cy="3159779"/>
          </a:xfrm>
          <a:custGeom>
            <a:rect b="b" l="l" r="r" t="t"/>
            <a:pathLst>
              <a:path extrusionOk="0" h="6806308" w="7600392">
                <a:moveTo>
                  <a:pt x="0" y="0"/>
                </a:moveTo>
                <a:lnTo>
                  <a:pt x="7600393" y="0"/>
                </a:lnTo>
                <a:lnTo>
                  <a:pt x="7600393" y="6806308"/>
                </a:lnTo>
                <a:lnTo>
                  <a:pt x="0" y="6806308"/>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14"/>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14"/>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14"/>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7" name="Google Shape;17;p14"/>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8" name="Google Shape;18;p14"/>
          <p:cNvSpPr txBox="1"/>
          <p:nvPr>
            <p:ph idx="3" type="body"/>
          </p:nvPr>
        </p:nvSpPr>
        <p:spPr>
          <a:xfrm>
            <a:off x="8345333" y="5611394"/>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 name="Google Shape;19;p14"/>
          <p:cNvPicPr preferRelativeResize="0"/>
          <p:nvPr/>
        </p:nvPicPr>
        <p:blipFill rotWithShape="1">
          <a:blip r:embed="rId2">
            <a:alphaModFix amt="29000"/>
          </a:blip>
          <a:srcRect b="11452" l="67223" r="0" t="24637"/>
          <a:stretch/>
        </p:blipFill>
        <p:spPr>
          <a:xfrm>
            <a:off x="4285392" y="2624088"/>
            <a:ext cx="3127569" cy="3263127"/>
          </a:xfrm>
          <a:prstGeom prst="rect">
            <a:avLst/>
          </a:prstGeom>
          <a:noFill/>
          <a:ln>
            <a:noFill/>
          </a:ln>
        </p:spPr>
      </p:pic>
      <p:sp>
        <p:nvSpPr>
          <p:cNvPr id="20" name="Google Shape;20;p14"/>
          <p:cNvSpPr/>
          <p:nvPr>
            <p:ph idx="4" type="pic"/>
          </p:nvPr>
        </p:nvSpPr>
        <p:spPr>
          <a:xfrm>
            <a:off x="5718875" y="423474"/>
            <a:ext cx="5982506" cy="4551482"/>
          </a:xfrm>
          <a:prstGeom prst="rect">
            <a:avLst/>
          </a:prstGeom>
          <a:solidFill>
            <a:srgbClr val="F2F2F2"/>
          </a:solidFill>
          <a:ln>
            <a:noFill/>
          </a:ln>
        </p:spPr>
      </p:sp>
      <p:pic>
        <p:nvPicPr>
          <p:cNvPr id="21" name="Google Shape;21;p14"/>
          <p:cNvPicPr preferRelativeResize="0"/>
          <p:nvPr/>
        </p:nvPicPr>
        <p:blipFill rotWithShape="1">
          <a:blip r:embed="rId2">
            <a:alphaModFix/>
          </a:blip>
          <a:srcRect b="0" l="0" r="0" t="0"/>
          <a:stretch/>
        </p:blipFill>
        <p:spPr>
          <a:xfrm>
            <a:off x="420345" y="249537"/>
            <a:ext cx="4437441" cy="2374551"/>
          </a:xfrm>
          <a:prstGeom prst="rect">
            <a:avLst/>
          </a:prstGeom>
          <a:noFill/>
          <a:ln>
            <a:noFill/>
          </a:ln>
        </p:spPr>
      </p:pic>
      <p:pic>
        <p:nvPicPr>
          <p:cNvPr descr="Blue text on a white background&#10;&#10;Description automatically generated" id="22" name="Google Shape;22;p14"/>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
        <p:nvSpPr>
          <p:cNvPr id="23" name="Google Shape;23;p14"/>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fr-FR"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24" name="Google Shape;24;p14"/>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28" name="Shape 128"/>
        <p:cNvGrpSpPr/>
        <p:nvPr/>
      </p:nvGrpSpPr>
      <p:grpSpPr>
        <a:xfrm>
          <a:off x="0" y="0"/>
          <a:ext cx="0" cy="0"/>
          <a:chOff x="0" y="0"/>
          <a:chExt cx="0" cy="0"/>
        </a:xfrm>
      </p:grpSpPr>
      <p:sp>
        <p:nvSpPr>
          <p:cNvPr id="129" name="Google Shape;129;p23"/>
          <p:cNvSpPr/>
          <p:nvPr/>
        </p:nvSpPr>
        <p:spPr>
          <a:xfrm rot="5400000">
            <a:off x="5693241" y="7996035"/>
            <a:ext cx="476911" cy="3282242"/>
          </a:xfrm>
          <a:custGeom>
            <a:rect b="b" l="l" r="r" t="t"/>
            <a:pathLst>
              <a:path extrusionOk="0" h="618290" w="101407">
                <a:moveTo>
                  <a:pt x="0" y="0"/>
                </a:moveTo>
                <a:lnTo>
                  <a:pt x="101407" y="0"/>
                </a:lnTo>
                <a:lnTo>
                  <a:pt x="101407" y="618291"/>
                </a:lnTo>
                <a:lnTo>
                  <a:pt x="0" y="618291"/>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130" name="Shape 130"/>
        <p:cNvGrpSpPr/>
        <p:nvPr/>
      </p:nvGrpSpPr>
      <p:grpSpPr>
        <a:xfrm>
          <a:off x="0" y="0"/>
          <a:ext cx="0" cy="0"/>
          <a:chOff x="0" y="0"/>
          <a:chExt cx="0" cy="0"/>
        </a:xfrm>
      </p:grpSpPr>
      <p:sp>
        <p:nvSpPr>
          <p:cNvPr id="131" name="Google Shape;131;p24"/>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24"/>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24"/>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24"/>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 name="Google Shape;135;p24"/>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24"/>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p24"/>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 name="Google Shape;138;p24"/>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 name="Google Shape;139;p24"/>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24"/>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 name="Google Shape;141;p24"/>
          <p:cNvSpPr/>
          <p:nvPr/>
        </p:nvSpPr>
        <p:spPr>
          <a:xfrm>
            <a:off x="8947682" y="2543260"/>
            <a:ext cx="253128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050"/>
              <a:buFont typeface="Calibri"/>
              <a:buNone/>
            </a:pPr>
            <a:r>
              <a:rPr b="0" i="0" lang="fr-FR" sz="105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42" name="Google Shape;142;p24"/>
          <p:cNvSpPr/>
          <p:nvPr/>
        </p:nvSpPr>
        <p:spPr>
          <a:xfrm rot="10800000">
            <a:off x="12799" y="5622"/>
            <a:ext cx="12189954" cy="1762217"/>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p24"/>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4" name="Google Shape;144;p24"/>
          <p:cNvPicPr preferRelativeResize="0"/>
          <p:nvPr/>
        </p:nvPicPr>
        <p:blipFill rotWithShape="1">
          <a:blip r:embed="rId2">
            <a:alphaModFix amt="29000"/>
          </a:blip>
          <a:srcRect b="30922" l="65274" r="1949" t="34454"/>
          <a:stretch/>
        </p:blipFill>
        <p:spPr>
          <a:xfrm>
            <a:off x="7847426" y="0"/>
            <a:ext cx="3127569" cy="1767839"/>
          </a:xfrm>
          <a:prstGeom prst="rect">
            <a:avLst/>
          </a:prstGeom>
          <a:noFill/>
          <a:ln>
            <a:noFill/>
          </a:ln>
        </p:spPr>
      </p:pic>
      <p:sp>
        <p:nvSpPr>
          <p:cNvPr id="145" name="Google Shape;145;p24"/>
          <p:cNvSpPr/>
          <p:nvPr/>
        </p:nvSpPr>
        <p:spPr>
          <a:xfrm rot="5400000">
            <a:off x="1331471" y="926544"/>
            <a:ext cx="108000" cy="1685648"/>
          </a:xfrm>
          <a:custGeom>
            <a:rect b="b" l="l" r="r" t="t"/>
            <a:pathLst>
              <a:path extrusionOk="0" h="260044" w="30700">
                <a:moveTo>
                  <a:pt x="0" y="0"/>
                </a:moveTo>
                <a:lnTo>
                  <a:pt x="30701" y="0"/>
                </a:lnTo>
                <a:lnTo>
                  <a:pt x="30701" y="260044"/>
                </a:lnTo>
                <a:lnTo>
                  <a:pt x="0" y="260044"/>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46" name="Shape 146"/>
        <p:cNvGrpSpPr/>
        <p:nvPr/>
      </p:nvGrpSpPr>
      <p:grpSpPr>
        <a:xfrm>
          <a:off x="0" y="0"/>
          <a:ext cx="0" cy="0"/>
          <a:chOff x="0" y="0"/>
          <a:chExt cx="0" cy="0"/>
        </a:xfrm>
      </p:grpSpPr>
      <p:sp>
        <p:nvSpPr>
          <p:cNvPr id="147" name="Google Shape;147;p25"/>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8" name="Google Shape;148;p25"/>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9" name="Google Shape;149;p25"/>
          <p:cNvPicPr preferRelativeResize="0"/>
          <p:nvPr/>
        </p:nvPicPr>
        <p:blipFill rotWithShape="1">
          <a:blip r:embed="rId2">
            <a:alphaModFix amt="29000"/>
          </a:blip>
          <a:srcRect b="16284" l="70895" r="1948" t="1095"/>
          <a:stretch/>
        </p:blipFill>
        <p:spPr>
          <a:xfrm>
            <a:off x="4884044" y="2639356"/>
            <a:ext cx="2591268" cy="4218644"/>
          </a:xfrm>
          <a:prstGeom prst="rect">
            <a:avLst/>
          </a:prstGeom>
          <a:noFill/>
          <a:ln>
            <a:noFill/>
          </a:ln>
        </p:spPr>
      </p:pic>
      <p:sp>
        <p:nvSpPr>
          <p:cNvPr id="150" name="Google Shape;150;p25"/>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51" name="Shape 151"/>
        <p:cNvGrpSpPr/>
        <p:nvPr/>
      </p:nvGrpSpPr>
      <p:grpSpPr>
        <a:xfrm>
          <a:off x="0" y="0"/>
          <a:ext cx="0" cy="0"/>
          <a:chOff x="0" y="0"/>
          <a:chExt cx="0" cy="0"/>
        </a:xfrm>
      </p:grpSpPr>
      <p:sp>
        <p:nvSpPr>
          <p:cNvPr id="152" name="Google Shape;152;p26"/>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3" name="Google Shape;153;p26"/>
          <p:cNvSpPr/>
          <p:nvPr>
            <p:ph idx="2" type="pic"/>
          </p:nvPr>
        </p:nvSpPr>
        <p:spPr>
          <a:xfrm>
            <a:off x="0" y="0"/>
            <a:ext cx="12192000" cy="6858000"/>
          </a:xfrm>
          <a:prstGeom prst="rect">
            <a:avLst/>
          </a:prstGeom>
          <a:solidFill>
            <a:srgbClr val="F2F2F2"/>
          </a:solidFill>
          <a:ln>
            <a:noFill/>
          </a:ln>
        </p:spPr>
      </p:sp>
      <p:pic>
        <p:nvPicPr>
          <p:cNvPr id="154" name="Google Shape;154;p26"/>
          <p:cNvPicPr preferRelativeResize="0"/>
          <p:nvPr/>
        </p:nvPicPr>
        <p:blipFill rotWithShape="1">
          <a:blip r:embed="rId2">
            <a:alphaModFix amt="29000"/>
          </a:blip>
          <a:srcRect b="16284" l="70895" r="1948" t="1095"/>
          <a:stretch/>
        </p:blipFill>
        <p:spPr>
          <a:xfrm>
            <a:off x="0" y="1521756"/>
            <a:ext cx="2591268" cy="4218644"/>
          </a:xfrm>
          <a:prstGeom prst="rect">
            <a:avLst/>
          </a:prstGeom>
          <a:noFill/>
          <a:ln>
            <a:noFill/>
          </a:ln>
        </p:spPr>
      </p:pic>
      <p:sp>
        <p:nvSpPr>
          <p:cNvPr id="155" name="Google Shape;155;p26"/>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56" name="Shape 156"/>
        <p:cNvGrpSpPr/>
        <p:nvPr/>
      </p:nvGrpSpPr>
      <p:grpSpPr>
        <a:xfrm>
          <a:off x="0" y="0"/>
          <a:ext cx="0" cy="0"/>
          <a:chOff x="0" y="0"/>
          <a:chExt cx="0" cy="0"/>
        </a:xfrm>
      </p:grpSpPr>
      <p:sp>
        <p:nvSpPr>
          <p:cNvPr id="157" name="Google Shape;157;p27"/>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27"/>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27"/>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60" name="Shape 160"/>
        <p:cNvGrpSpPr/>
        <p:nvPr/>
      </p:nvGrpSpPr>
      <p:grpSpPr>
        <a:xfrm>
          <a:off x="0" y="0"/>
          <a:ext cx="0" cy="0"/>
          <a:chOff x="0" y="0"/>
          <a:chExt cx="0" cy="0"/>
        </a:xfrm>
      </p:grpSpPr>
      <p:sp>
        <p:nvSpPr>
          <p:cNvPr id="161" name="Google Shape;161;p28"/>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 name="Google Shape;162;p28"/>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p28"/>
          <p:cNvSpPr txBox="1"/>
          <p:nvPr>
            <p:ph idx="1" type="body"/>
          </p:nvPr>
        </p:nvSpPr>
        <p:spPr>
          <a:xfrm>
            <a:off x="5297322" y="2639356"/>
            <a:ext cx="6484268"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 name="Google Shape;164;p28"/>
          <p:cNvSpPr txBox="1"/>
          <p:nvPr>
            <p:ph idx="2" type="body"/>
          </p:nvPr>
        </p:nvSpPr>
        <p:spPr>
          <a:xfrm>
            <a:off x="891654" y="10209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13000"/>
              <a:buFont typeface="Arial"/>
              <a:buNone/>
              <a:defRPr b="0" i="0" sz="130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28"/>
          <p:cNvSpPr/>
          <p:nvPr/>
        </p:nvSpPr>
        <p:spPr>
          <a:xfrm>
            <a:off x="0" y="28929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6" name="Google Shape;166;p28"/>
          <p:cNvPicPr preferRelativeResize="0"/>
          <p:nvPr/>
        </p:nvPicPr>
        <p:blipFill rotWithShape="1">
          <a:blip r:embed="rId2">
            <a:alphaModFix amt="29000"/>
          </a:blip>
          <a:srcRect b="20547" l="65356" r="5409" t="-9677"/>
          <a:stretch/>
        </p:blipFill>
        <p:spPr>
          <a:xfrm>
            <a:off x="9402416" y="1603149"/>
            <a:ext cx="2789583" cy="455090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67" name="Shape 167"/>
        <p:cNvGrpSpPr/>
        <p:nvPr/>
      </p:nvGrpSpPr>
      <p:grpSpPr>
        <a:xfrm>
          <a:off x="0" y="0"/>
          <a:ext cx="0" cy="0"/>
          <a:chOff x="0" y="0"/>
          <a:chExt cx="0" cy="0"/>
        </a:xfrm>
      </p:grpSpPr>
      <p:sp>
        <p:nvSpPr>
          <p:cNvPr id="168" name="Google Shape;168;p29"/>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 name="Google Shape;169;p29"/>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29"/>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71" name="Google Shape;171;p29"/>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172" name="Google Shape;172;p29"/>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25" name="Shape 25"/>
        <p:cNvGrpSpPr/>
        <p:nvPr/>
      </p:nvGrpSpPr>
      <p:grpSpPr>
        <a:xfrm>
          <a:off x="0" y="0"/>
          <a:ext cx="0" cy="0"/>
          <a:chOff x="0" y="0"/>
          <a:chExt cx="0" cy="0"/>
        </a:xfrm>
      </p:grpSpPr>
      <p:sp>
        <p:nvSpPr>
          <p:cNvPr id="26" name="Google Shape;26;p15"/>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15"/>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15"/>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15"/>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15"/>
          <p:cNvSpPr/>
          <p:nvPr>
            <p:ph idx="4" type="pic"/>
          </p:nvPr>
        </p:nvSpPr>
        <p:spPr>
          <a:xfrm>
            <a:off x="-126342" y="0"/>
            <a:ext cx="3669321" cy="6858000"/>
          </a:xfrm>
          <a:prstGeom prst="rect">
            <a:avLst/>
          </a:prstGeom>
          <a:solidFill>
            <a:srgbClr val="D8D8D8"/>
          </a:solidFill>
          <a:ln>
            <a:noFill/>
          </a:ln>
        </p:spPr>
      </p:sp>
      <p:sp>
        <p:nvSpPr>
          <p:cNvPr id="31" name="Google Shape;31;p15"/>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5"/>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15"/>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15"/>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5"/>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15"/>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7" name="Google Shape;37;p15"/>
          <p:cNvGrpSpPr/>
          <p:nvPr/>
        </p:nvGrpSpPr>
        <p:grpSpPr>
          <a:xfrm>
            <a:off x="4054159" y="721803"/>
            <a:ext cx="7578908" cy="5461417"/>
            <a:chOff x="4054159" y="721803"/>
            <a:chExt cx="7578908" cy="5461417"/>
          </a:xfrm>
        </p:grpSpPr>
        <p:grpSp>
          <p:nvGrpSpPr>
            <p:cNvPr id="38" name="Google Shape;38;p15"/>
            <p:cNvGrpSpPr/>
            <p:nvPr/>
          </p:nvGrpSpPr>
          <p:grpSpPr>
            <a:xfrm>
              <a:off x="4054161" y="721803"/>
              <a:ext cx="7547911" cy="1674487"/>
              <a:chOff x="4061909" y="1565906"/>
              <a:chExt cx="7547911" cy="1882781"/>
            </a:xfrm>
          </p:grpSpPr>
          <p:cxnSp>
            <p:nvCxnSpPr>
              <p:cNvPr id="39" name="Google Shape;39;p15"/>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0" name="Google Shape;40;p15"/>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1" name="Google Shape;41;p15"/>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2" name="Google Shape;42;p15"/>
            <p:cNvCxnSpPr/>
            <p:nvPr/>
          </p:nvCxnSpPr>
          <p:spPr>
            <a:xfrm>
              <a:off x="4054160" y="200029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3" name="Google Shape;43;p15"/>
            <p:cNvCxnSpPr/>
            <p:nvPr/>
          </p:nvCxnSpPr>
          <p:spPr>
            <a:xfrm>
              <a:off x="4069659" y="238824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4" name="Google Shape;44;p15"/>
            <p:cNvGrpSpPr/>
            <p:nvPr/>
          </p:nvGrpSpPr>
          <p:grpSpPr>
            <a:xfrm>
              <a:off x="4054160" y="2644936"/>
              <a:ext cx="7547911" cy="1674487"/>
              <a:chOff x="4061909" y="1565906"/>
              <a:chExt cx="7547911" cy="1882781"/>
            </a:xfrm>
          </p:grpSpPr>
          <p:cxnSp>
            <p:nvCxnSpPr>
              <p:cNvPr id="45" name="Google Shape;45;p15"/>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6" name="Google Shape;46;p15"/>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7" name="Google Shape;47;p15"/>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8" name="Google Shape;48;p15"/>
            <p:cNvCxnSpPr/>
            <p:nvPr/>
          </p:nvCxnSpPr>
          <p:spPr>
            <a:xfrm>
              <a:off x="4054159" y="3923423"/>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9" name="Google Shape;49;p15"/>
            <p:cNvCxnSpPr/>
            <p:nvPr/>
          </p:nvCxnSpPr>
          <p:spPr>
            <a:xfrm>
              <a:off x="4069658" y="4311378"/>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50" name="Google Shape;50;p15"/>
            <p:cNvGrpSpPr/>
            <p:nvPr/>
          </p:nvGrpSpPr>
          <p:grpSpPr>
            <a:xfrm>
              <a:off x="4069658" y="4508733"/>
              <a:ext cx="7547911" cy="1674487"/>
              <a:chOff x="4061909" y="1565906"/>
              <a:chExt cx="7547911" cy="1882781"/>
            </a:xfrm>
          </p:grpSpPr>
          <p:cxnSp>
            <p:nvCxnSpPr>
              <p:cNvPr id="51" name="Google Shape;51;p15"/>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2" name="Google Shape;52;p15"/>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3" name="Google Shape;53;p15"/>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54" name="Google Shape;54;p15"/>
            <p:cNvCxnSpPr/>
            <p:nvPr/>
          </p:nvCxnSpPr>
          <p:spPr>
            <a:xfrm>
              <a:off x="4069657" y="578722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5" name="Google Shape;55;p15"/>
            <p:cNvCxnSpPr/>
            <p:nvPr/>
          </p:nvCxnSpPr>
          <p:spPr>
            <a:xfrm>
              <a:off x="4085156" y="617517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56" name="Shape 56"/>
        <p:cNvGrpSpPr/>
        <p:nvPr/>
      </p:nvGrpSpPr>
      <p:grpSpPr>
        <a:xfrm>
          <a:off x="0" y="0"/>
          <a:ext cx="0" cy="0"/>
          <a:chOff x="0" y="0"/>
          <a:chExt cx="0" cy="0"/>
        </a:xfrm>
      </p:grpSpPr>
      <p:sp>
        <p:nvSpPr>
          <p:cNvPr id="57" name="Google Shape;57;p16"/>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16"/>
          <p:cNvSpPr/>
          <p:nvPr>
            <p:ph idx="2" type="pic"/>
          </p:nvPr>
        </p:nvSpPr>
        <p:spPr>
          <a:xfrm>
            <a:off x="5888002" y="439730"/>
            <a:ext cx="5660531" cy="6045736"/>
          </a:xfrm>
          <a:prstGeom prst="rect">
            <a:avLst/>
          </a:prstGeom>
          <a:solidFill>
            <a:srgbClr val="F2F2F2"/>
          </a:solidFill>
          <a:ln>
            <a:noFill/>
          </a:ln>
        </p:spPr>
      </p:sp>
      <p:pic>
        <p:nvPicPr>
          <p:cNvPr id="59" name="Google Shape;59;p16"/>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60" name="Google Shape;60;p16"/>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6"/>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62" name="Shape 62"/>
        <p:cNvGrpSpPr/>
        <p:nvPr/>
      </p:nvGrpSpPr>
      <p:grpSpPr>
        <a:xfrm>
          <a:off x="0" y="0"/>
          <a:ext cx="0" cy="0"/>
          <a:chOff x="0" y="0"/>
          <a:chExt cx="0" cy="0"/>
        </a:xfrm>
      </p:grpSpPr>
      <p:sp>
        <p:nvSpPr>
          <p:cNvPr id="63" name="Google Shape;63;p17"/>
          <p:cNvSpPr/>
          <p:nvPr/>
        </p:nvSpPr>
        <p:spPr>
          <a:xfrm>
            <a:off x="3058634" y="1"/>
            <a:ext cx="8439100"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 name="Google Shape;64;p17"/>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17"/>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6" name="Google Shape;66;p17"/>
          <p:cNvPicPr preferRelativeResize="0"/>
          <p:nvPr/>
        </p:nvPicPr>
        <p:blipFill rotWithShape="1">
          <a:blip r:embed="rId2">
            <a:alphaModFix amt="29000"/>
          </a:blip>
          <a:srcRect b="20547" l="65356" r="-2729" t="-54862"/>
          <a:stretch/>
        </p:blipFill>
        <p:spPr>
          <a:xfrm>
            <a:off x="2993628" y="0"/>
            <a:ext cx="3566198" cy="6857999"/>
          </a:xfrm>
          <a:prstGeom prst="rect">
            <a:avLst/>
          </a:prstGeom>
          <a:noFill/>
          <a:ln>
            <a:noFill/>
          </a:ln>
        </p:spPr>
      </p:pic>
      <p:pic>
        <p:nvPicPr>
          <p:cNvPr id="67" name="Google Shape;67;p17"/>
          <p:cNvPicPr preferRelativeResize="0"/>
          <p:nvPr/>
        </p:nvPicPr>
        <p:blipFill rotWithShape="1">
          <a:blip r:embed="rId3">
            <a:alphaModFix/>
          </a:blip>
          <a:srcRect b="11083" l="-18315" r="29196" t="15976"/>
          <a:stretch/>
        </p:blipFill>
        <p:spPr>
          <a:xfrm flipH="1">
            <a:off x="0" y="1333922"/>
            <a:ext cx="8439100" cy="5375657"/>
          </a:xfrm>
          <a:prstGeom prst="rect">
            <a:avLst/>
          </a:prstGeom>
          <a:noFill/>
          <a:ln>
            <a:noFill/>
          </a:ln>
        </p:spPr>
      </p:pic>
      <p:sp>
        <p:nvSpPr>
          <p:cNvPr id="68" name="Google Shape;68;p17"/>
          <p:cNvSpPr/>
          <p:nvPr>
            <p:ph idx="3" type="pic"/>
          </p:nvPr>
        </p:nvSpPr>
        <p:spPr>
          <a:xfrm>
            <a:off x="0" y="1561018"/>
            <a:ext cx="5130800" cy="3913188"/>
          </a:xfrm>
          <a:prstGeom prst="rect">
            <a:avLst/>
          </a:prstGeom>
          <a:solidFill>
            <a:srgbClr val="D8D8D8"/>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p:cSld name="Bulletpoints">
    <p:spTree>
      <p:nvGrpSpPr>
        <p:cNvPr id="69" name="Shape 69"/>
        <p:cNvGrpSpPr/>
        <p:nvPr/>
      </p:nvGrpSpPr>
      <p:grpSpPr>
        <a:xfrm>
          <a:off x="0" y="0"/>
          <a:ext cx="0" cy="0"/>
          <a:chOff x="0" y="0"/>
          <a:chExt cx="0" cy="0"/>
        </a:xfrm>
      </p:grpSpPr>
      <p:sp>
        <p:nvSpPr>
          <p:cNvPr id="70" name="Google Shape;70;p18"/>
          <p:cNvSpPr/>
          <p:nvPr/>
        </p:nvSpPr>
        <p:spPr>
          <a:xfrm>
            <a:off x="3557439" y="5448535"/>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18"/>
          <p:cNvSpPr/>
          <p:nvPr/>
        </p:nvSpPr>
        <p:spPr>
          <a:xfrm>
            <a:off x="3543994" y="4392459"/>
            <a:ext cx="7208077" cy="713814"/>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18"/>
          <p:cNvSpPr/>
          <p:nvPr/>
        </p:nvSpPr>
        <p:spPr>
          <a:xfrm>
            <a:off x="0" y="6342926"/>
            <a:ext cx="11586117" cy="515073"/>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18"/>
          <p:cNvSpPr/>
          <p:nvPr/>
        </p:nvSpPr>
        <p:spPr>
          <a:xfrm>
            <a:off x="3557440" y="1339741"/>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 name="Google Shape;74;p18"/>
          <p:cNvSpPr txBox="1"/>
          <p:nvPr>
            <p:ph idx="1" type="body"/>
          </p:nvPr>
        </p:nvSpPr>
        <p:spPr>
          <a:xfrm>
            <a:off x="447066" y="309492"/>
            <a:ext cx="11222614" cy="71381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74659A"/>
              </a:buClr>
              <a:buSzPts val="3600"/>
              <a:buFont typeface="Arial"/>
              <a:buNone/>
              <a:defRPr b="1" i="0" sz="3600" u="none" cap="none" strike="noStrike">
                <a:solidFill>
                  <a:srgbClr val="74659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18"/>
          <p:cNvSpPr txBox="1"/>
          <p:nvPr>
            <p:ph idx="2" type="body"/>
          </p:nvPr>
        </p:nvSpPr>
        <p:spPr>
          <a:xfrm>
            <a:off x="3557441" y="1530045"/>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8"/>
          <p:cNvPicPr preferRelativeResize="0"/>
          <p:nvPr/>
        </p:nvPicPr>
        <p:blipFill rotWithShape="1">
          <a:blip r:embed="rId2">
            <a:alphaModFix/>
          </a:blip>
          <a:srcRect b="0" l="0" r="0" t="0"/>
          <a:stretch/>
        </p:blipFill>
        <p:spPr>
          <a:xfrm rot="-3300097">
            <a:off x="1074326" y="937959"/>
            <a:ext cx="826671" cy="889517"/>
          </a:xfrm>
          <a:prstGeom prst="rect">
            <a:avLst/>
          </a:prstGeom>
          <a:noFill/>
          <a:ln>
            <a:noFill/>
          </a:ln>
        </p:spPr>
      </p:pic>
      <p:sp>
        <p:nvSpPr>
          <p:cNvPr id="77" name="Google Shape;77;p18"/>
          <p:cNvSpPr/>
          <p:nvPr/>
        </p:nvSpPr>
        <p:spPr>
          <a:xfrm>
            <a:off x="1426483" y="1233412"/>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 name="Google Shape;78;p18"/>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18"/>
          <p:cNvSpPr/>
          <p:nvPr/>
        </p:nvSpPr>
        <p:spPr>
          <a:xfrm>
            <a:off x="3557441" y="2384515"/>
            <a:ext cx="7208077" cy="713814"/>
          </a:xfrm>
          <a:prstGeom prst="rect">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 name="Google Shape;80;p18"/>
          <p:cNvSpPr txBox="1"/>
          <p:nvPr>
            <p:ph idx="4" type="body"/>
          </p:nvPr>
        </p:nvSpPr>
        <p:spPr>
          <a:xfrm>
            <a:off x="3520254" y="2423523"/>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1" name="Google Shape;81;p18"/>
          <p:cNvPicPr preferRelativeResize="0"/>
          <p:nvPr/>
        </p:nvPicPr>
        <p:blipFill rotWithShape="1">
          <a:blip r:embed="rId2">
            <a:alphaModFix/>
          </a:blip>
          <a:srcRect b="0" l="0" r="0" t="0"/>
          <a:stretch/>
        </p:blipFill>
        <p:spPr>
          <a:xfrm rot="-3300097">
            <a:off x="1058304" y="1912041"/>
            <a:ext cx="826671" cy="889517"/>
          </a:xfrm>
          <a:prstGeom prst="rect">
            <a:avLst/>
          </a:prstGeom>
          <a:noFill/>
          <a:ln>
            <a:noFill/>
          </a:ln>
        </p:spPr>
      </p:pic>
      <p:sp>
        <p:nvSpPr>
          <p:cNvPr id="82" name="Google Shape;82;p18"/>
          <p:cNvSpPr/>
          <p:nvPr/>
        </p:nvSpPr>
        <p:spPr>
          <a:xfrm>
            <a:off x="1380541" y="2266698"/>
            <a:ext cx="1036067" cy="878761"/>
          </a:xfrm>
          <a:prstGeom prst="ellipse">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 name="Google Shape;83;p18"/>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 name="Google Shape;84;p18"/>
          <p:cNvSpPr/>
          <p:nvPr/>
        </p:nvSpPr>
        <p:spPr>
          <a:xfrm>
            <a:off x="3543994" y="3383476"/>
            <a:ext cx="7208077" cy="713814"/>
          </a:xfrm>
          <a:prstGeom prst="rect">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8"/>
          <p:cNvSpPr txBox="1"/>
          <p:nvPr>
            <p:ph idx="6" type="body"/>
          </p:nvPr>
        </p:nvSpPr>
        <p:spPr>
          <a:xfrm>
            <a:off x="3543994" y="3421961"/>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6" name="Google Shape;86;p18"/>
          <p:cNvPicPr preferRelativeResize="0"/>
          <p:nvPr/>
        </p:nvPicPr>
        <p:blipFill rotWithShape="1">
          <a:blip r:embed="rId2">
            <a:alphaModFix/>
          </a:blip>
          <a:srcRect b="0" l="0" r="0" t="0"/>
          <a:stretch/>
        </p:blipFill>
        <p:spPr>
          <a:xfrm rot="-3300097">
            <a:off x="1079034" y="2964457"/>
            <a:ext cx="826671" cy="889517"/>
          </a:xfrm>
          <a:prstGeom prst="rect">
            <a:avLst/>
          </a:prstGeom>
          <a:noFill/>
          <a:ln>
            <a:noFill/>
          </a:ln>
        </p:spPr>
      </p:pic>
      <p:sp>
        <p:nvSpPr>
          <p:cNvPr id="87" name="Google Shape;87;p18"/>
          <p:cNvSpPr/>
          <p:nvPr/>
        </p:nvSpPr>
        <p:spPr>
          <a:xfrm>
            <a:off x="1401271" y="3319114"/>
            <a:ext cx="1036067" cy="878761"/>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8" name="Google Shape;88;p18"/>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9" name="Google Shape;89;p18"/>
          <p:cNvPicPr preferRelativeResize="0"/>
          <p:nvPr/>
        </p:nvPicPr>
        <p:blipFill rotWithShape="1">
          <a:blip r:embed="rId2">
            <a:alphaModFix/>
          </a:blip>
          <a:srcRect b="0" l="0" r="0" t="0"/>
          <a:stretch/>
        </p:blipFill>
        <p:spPr>
          <a:xfrm rot="-3300097">
            <a:off x="1079034" y="3983368"/>
            <a:ext cx="826671" cy="889517"/>
          </a:xfrm>
          <a:prstGeom prst="rect">
            <a:avLst/>
          </a:prstGeom>
          <a:noFill/>
          <a:ln>
            <a:noFill/>
          </a:ln>
        </p:spPr>
      </p:pic>
      <p:sp>
        <p:nvSpPr>
          <p:cNvPr id="90" name="Google Shape;90;p18"/>
          <p:cNvSpPr/>
          <p:nvPr/>
        </p:nvSpPr>
        <p:spPr>
          <a:xfrm>
            <a:off x="1401271" y="4338025"/>
            <a:ext cx="1036067" cy="878761"/>
          </a:xfrm>
          <a:prstGeom prst="ellipse">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18"/>
          <p:cNvSpPr txBox="1"/>
          <p:nvPr>
            <p:ph idx="8" type="body"/>
          </p:nvPr>
        </p:nvSpPr>
        <p:spPr>
          <a:xfrm>
            <a:off x="3596099" y="5503614"/>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2" name="Google Shape;92;p18"/>
          <p:cNvPicPr preferRelativeResize="0"/>
          <p:nvPr/>
        </p:nvPicPr>
        <p:blipFill rotWithShape="1">
          <a:blip r:embed="rId2">
            <a:alphaModFix/>
          </a:blip>
          <a:srcRect b="0" l="0" r="0" t="0"/>
          <a:stretch/>
        </p:blipFill>
        <p:spPr>
          <a:xfrm rot="-3300097">
            <a:off x="1117692" y="5039444"/>
            <a:ext cx="826671" cy="889517"/>
          </a:xfrm>
          <a:prstGeom prst="rect">
            <a:avLst/>
          </a:prstGeom>
          <a:noFill/>
          <a:ln>
            <a:noFill/>
          </a:ln>
        </p:spPr>
      </p:pic>
      <p:sp>
        <p:nvSpPr>
          <p:cNvPr id="93" name="Google Shape;93;p18"/>
          <p:cNvSpPr/>
          <p:nvPr/>
        </p:nvSpPr>
        <p:spPr>
          <a:xfrm>
            <a:off x="1439929" y="5394101"/>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8"/>
          <p:cNvSpPr txBox="1"/>
          <p:nvPr>
            <p:ph idx="9" type="body"/>
          </p:nvPr>
        </p:nvSpPr>
        <p:spPr>
          <a:xfrm>
            <a:off x="1616673" y="5525966"/>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18"/>
          <p:cNvSpPr txBox="1"/>
          <p:nvPr>
            <p:ph idx="13" type="body"/>
          </p:nvPr>
        </p:nvSpPr>
        <p:spPr>
          <a:xfrm>
            <a:off x="1578015" y="4469890"/>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18"/>
          <p:cNvSpPr txBox="1"/>
          <p:nvPr>
            <p:ph idx="14" type="body"/>
          </p:nvPr>
        </p:nvSpPr>
        <p:spPr>
          <a:xfrm>
            <a:off x="3557441" y="4447538"/>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97" name="Shape 97"/>
        <p:cNvGrpSpPr/>
        <p:nvPr/>
      </p:nvGrpSpPr>
      <p:grpSpPr>
        <a:xfrm>
          <a:off x="0" y="0"/>
          <a:ext cx="0" cy="0"/>
          <a:chOff x="0" y="0"/>
          <a:chExt cx="0" cy="0"/>
        </a:xfrm>
      </p:grpSpPr>
      <p:sp>
        <p:nvSpPr>
          <p:cNvPr id="98" name="Google Shape;98;p19"/>
          <p:cNvSpPr/>
          <p:nvPr/>
        </p:nvSpPr>
        <p:spPr>
          <a:xfrm>
            <a:off x="0" y="0"/>
            <a:ext cx="12192000" cy="6858000"/>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19"/>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0" name="Google Shape;100;p19"/>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101" name="Google Shape;101;p19"/>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 name="Google Shape;102;p19"/>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19"/>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p:cSld name="2_Photo Slide">
    <p:spTree>
      <p:nvGrpSpPr>
        <p:cNvPr id="104" name="Shape 104"/>
        <p:cNvGrpSpPr/>
        <p:nvPr/>
      </p:nvGrpSpPr>
      <p:grpSpPr>
        <a:xfrm>
          <a:off x="0" y="0"/>
          <a:ext cx="0" cy="0"/>
          <a:chOff x="0" y="0"/>
          <a:chExt cx="0" cy="0"/>
        </a:xfrm>
      </p:grpSpPr>
      <p:sp>
        <p:nvSpPr>
          <p:cNvPr id="105" name="Google Shape;105;p20"/>
          <p:cNvSpPr/>
          <p:nvPr/>
        </p:nvSpPr>
        <p:spPr>
          <a:xfrm>
            <a:off x="576146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20"/>
          <p:cNvSpPr/>
          <p:nvPr>
            <p:ph idx="2" type="pic"/>
          </p:nvPr>
        </p:nvSpPr>
        <p:spPr>
          <a:xfrm>
            <a:off x="435469" y="406132"/>
            <a:ext cx="5660531" cy="6045736"/>
          </a:xfrm>
          <a:prstGeom prst="rect">
            <a:avLst/>
          </a:prstGeom>
          <a:solidFill>
            <a:srgbClr val="F2F2F2"/>
          </a:solidFill>
          <a:ln>
            <a:noFill/>
          </a:ln>
        </p:spPr>
      </p:sp>
      <p:pic>
        <p:nvPicPr>
          <p:cNvPr id="107" name="Google Shape;107;p20"/>
          <p:cNvPicPr preferRelativeResize="0"/>
          <p:nvPr/>
        </p:nvPicPr>
        <p:blipFill rotWithShape="1">
          <a:blip r:embed="rId2">
            <a:alphaModFix amt="29000"/>
          </a:blip>
          <a:srcRect b="17435" l="75767" r="-2923" t="-56"/>
          <a:stretch/>
        </p:blipFill>
        <p:spPr>
          <a:xfrm>
            <a:off x="9998008" y="2559843"/>
            <a:ext cx="2591268" cy="4218644"/>
          </a:xfrm>
          <a:prstGeom prst="rect">
            <a:avLst/>
          </a:prstGeom>
          <a:noFill/>
          <a:ln>
            <a:noFill/>
          </a:ln>
        </p:spPr>
      </p:pic>
      <p:sp>
        <p:nvSpPr>
          <p:cNvPr id="108" name="Google Shape;108;p20"/>
          <p:cNvSpPr txBox="1"/>
          <p:nvPr>
            <p:ph idx="1" type="body"/>
          </p:nvPr>
        </p:nvSpPr>
        <p:spPr>
          <a:xfrm>
            <a:off x="6818000" y="2050159"/>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20"/>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10" name="Shape 110"/>
        <p:cNvGrpSpPr/>
        <p:nvPr/>
      </p:nvGrpSpPr>
      <p:grpSpPr>
        <a:xfrm>
          <a:off x="0" y="0"/>
          <a:ext cx="0" cy="0"/>
          <a:chOff x="0" y="0"/>
          <a:chExt cx="0" cy="0"/>
        </a:xfrm>
      </p:grpSpPr>
      <p:sp>
        <p:nvSpPr>
          <p:cNvPr id="111" name="Google Shape;111;p21"/>
          <p:cNvSpPr/>
          <p:nvPr/>
        </p:nvSpPr>
        <p:spPr>
          <a:xfrm>
            <a:off x="-32399" y="2956988"/>
            <a:ext cx="12193495" cy="2809041"/>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2" name="Google Shape;112;p21"/>
          <p:cNvPicPr preferRelativeResize="0"/>
          <p:nvPr/>
        </p:nvPicPr>
        <p:blipFill rotWithShape="1">
          <a:blip r:embed="rId2">
            <a:alphaModFix amt="29000"/>
          </a:blip>
          <a:srcRect b="18716" l="58846" r="6418" t="29191"/>
          <a:stretch/>
        </p:blipFill>
        <p:spPr>
          <a:xfrm>
            <a:off x="8444680" y="2956988"/>
            <a:ext cx="3747320" cy="3007230"/>
          </a:xfrm>
          <a:prstGeom prst="rect">
            <a:avLst/>
          </a:prstGeom>
          <a:noFill/>
          <a:ln>
            <a:noFill/>
          </a:ln>
        </p:spPr>
      </p:pic>
      <p:sp>
        <p:nvSpPr>
          <p:cNvPr id="113" name="Google Shape;113;p21"/>
          <p:cNvSpPr txBox="1"/>
          <p:nvPr>
            <p:ph idx="1" type="body"/>
          </p:nvPr>
        </p:nvSpPr>
        <p:spPr>
          <a:xfrm>
            <a:off x="605556" y="4238576"/>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21"/>
          <p:cNvSpPr txBox="1"/>
          <p:nvPr>
            <p:ph idx="2" type="body"/>
          </p:nvPr>
        </p:nvSpPr>
        <p:spPr>
          <a:xfrm>
            <a:off x="605556" y="3429000"/>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B6E6"/>
              </a:buClr>
              <a:buSzPts val="5000"/>
              <a:buFont typeface="Arial"/>
              <a:buNone/>
              <a:defRPr b="1" i="0" sz="50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p21"/>
          <p:cNvSpPr/>
          <p:nvPr/>
        </p:nvSpPr>
        <p:spPr>
          <a:xfrm>
            <a:off x="6934623" y="5423818"/>
            <a:ext cx="5257377" cy="756631"/>
          </a:xfrm>
          <a:custGeom>
            <a:rect b="b" l="l" r="r" t="t"/>
            <a:pathLst>
              <a:path extrusionOk="0" h="6806308" w="7600392">
                <a:moveTo>
                  <a:pt x="0" y="0"/>
                </a:moveTo>
                <a:lnTo>
                  <a:pt x="7600393" y="0"/>
                </a:lnTo>
                <a:lnTo>
                  <a:pt x="7600393" y="6806308"/>
                </a:lnTo>
                <a:lnTo>
                  <a:pt x="0" y="6806308"/>
                </a:ln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16" name="Google Shape;116;p21"/>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7" name="Google Shape;117;p21"/>
          <p:cNvPicPr preferRelativeResize="0"/>
          <p:nvPr/>
        </p:nvPicPr>
        <p:blipFill rotWithShape="1">
          <a:blip r:embed="rId2">
            <a:alphaModFix/>
          </a:blip>
          <a:srcRect b="0" l="0" r="0" t="0"/>
          <a:stretch/>
        </p:blipFill>
        <p:spPr>
          <a:xfrm>
            <a:off x="605556" y="384248"/>
            <a:ext cx="4437441" cy="2374551"/>
          </a:xfrm>
          <a:prstGeom prst="rect">
            <a:avLst/>
          </a:prstGeom>
          <a:noFill/>
          <a:ln>
            <a:noFill/>
          </a:ln>
        </p:spPr>
      </p:pic>
      <p:pic>
        <p:nvPicPr>
          <p:cNvPr descr="Blue text on a white background&#10;&#10;Description automatically generated" id="118" name="Google Shape;118;p21"/>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19" name="Shape 119"/>
        <p:cNvGrpSpPr/>
        <p:nvPr/>
      </p:nvGrpSpPr>
      <p:grpSpPr>
        <a:xfrm>
          <a:off x="0" y="0"/>
          <a:ext cx="0" cy="0"/>
          <a:chOff x="0" y="0"/>
          <a:chExt cx="0" cy="0"/>
        </a:xfrm>
      </p:grpSpPr>
      <p:sp>
        <p:nvSpPr>
          <p:cNvPr id="120" name="Google Shape;120;p22"/>
          <p:cNvSpPr/>
          <p:nvPr/>
        </p:nvSpPr>
        <p:spPr>
          <a:xfrm>
            <a:off x="0" y="0"/>
            <a:ext cx="12192000" cy="6858001"/>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22"/>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FR"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22" name="Google Shape;122;p22"/>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fr-FR"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fr-FR"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23" name="Google Shape;123;p22"/>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fr-FR"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fr-FR" sz="2400" u="none" cap="none" strike="noStrike">
                <a:solidFill>
                  <a:schemeClr val="lt1"/>
                </a:solidFill>
                <a:latin typeface="Calibri"/>
                <a:ea typeface="Calibri"/>
                <a:cs typeface="Calibri"/>
                <a:sym typeface="Calibri"/>
              </a:rPr>
              <a:t>Surviving Digital </a:t>
            </a:r>
            <a:r>
              <a:rPr b="0" i="0" lang="fr-FR"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fr-FR"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24" name="Google Shape;124;p22"/>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25" name="Google Shape;125;p22"/>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26" name="Google Shape;126;p22"/>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fr-FR" sz="2400" u="none" cap="none" strike="noStrike">
                <a:solidFill>
                  <a:schemeClr val="lt1"/>
                </a:solidFill>
                <a:latin typeface="Calibri"/>
                <a:ea typeface="Calibri"/>
                <a:cs typeface="Calibri"/>
                <a:sym typeface="Calibri"/>
              </a:rPr>
              <a:t>*** </a:t>
            </a:r>
            <a:r>
              <a:rPr b="1" i="0" lang="fr-FR" sz="2400" u="none" cap="none" strike="noStrike">
                <a:solidFill>
                  <a:schemeClr val="lt1"/>
                </a:solidFill>
                <a:latin typeface="Calibri"/>
                <a:ea typeface="Calibri"/>
                <a:cs typeface="Calibri"/>
                <a:sym typeface="Calibri"/>
              </a:rPr>
              <a:t>PLEASE DELETE THIS INSTRUCTION SLIDE BEFORE PRESENTING FINAL PRESENTATION </a:t>
            </a:r>
            <a:r>
              <a:rPr b="0" i="0" lang="fr-FR"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27" name="Google Shape;127;p22"/>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fr-FR" sz="1000" u="none" cap="none" strike="noStrike">
                <a:solidFill>
                  <a:srgbClr val="262626"/>
                </a:solidFill>
                <a:latin typeface="Calibri"/>
                <a:ea typeface="Calibri"/>
                <a:cs typeface="Calibri"/>
                <a:sym typeface="Calibri"/>
              </a:rPr>
              <a:t>sopravvivere al digitale</a:t>
            </a:r>
            <a:endParaRPr b="0" i="0" sz="1400" u="none" cap="none" strike="noStrike">
              <a:solidFill>
                <a:srgbClr val="000000"/>
              </a:solidFill>
              <a:latin typeface="Arial"/>
              <a:ea typeface="Arial"/>
              <a:cs typeface="Arial"/>
              <a:sym typeface="Arial"/>
            </a:endParaRPr>
          </a:p>
        </p:txBody>
      </p:sp>
      <p:cxnSp>
        <p:nvCxnSpPr>
          <p:cNvPr id="11" name="Google Shape;11;p13"/>
          <p:cNvCxnSpPr/>
          <p:nvPr/>
        </p:nvCxnSpPr>
        <p:spPr>
          <a:xfrm rot="10800000">
            <a:off x="11791088" y="6608548"/>
            <a:ext cx="224149" cy="0"/>
          </a:xfrm>
          <a:prstGeom prst="straightConnector1">
            <a:avLst/>
          </a:prstGeom>
          <a:noFill/>
          <a:ln cap="flat" cmpd="sng" w="9525">
            <a:solidFill>
              <a:srgbClr val="009AC1"/>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hyperlink" Target="https://www.youtube.com/watch?v=hLy8cTD6Wqw&amp;t=8s" TargetMode="External"/><Relationship Id="rId5" Type="http://schemas.openxmlformats.org/officeDocument/2006/relationships/image" Target="../media/image19.png"/></Relationships>
</file>

<file path=ppt/slides/_rels/slide2.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xml"/><Relationship Id="rId5" Type="http://schemas.openxmlformats.org/officeDocument/2006/relationships/slide" Target="/ppt/slides/slide7.xml"/><Relationship Id="rId6" Type="http://schemas.openxmlformats.org/officeDocument/2006/relationships/slide" Target="/ppt/slides/slide11.xml"/><Relationship Id="rId7" Type="http://schemas.openxmlformats.org/officeDocument/2006/relationships/slide" Target="/ppt/slides/slide9.xml"/><Relationship Id="rId8" Type="http://schemas.openxmlformats.org/officeDocument/2006/relationships/slide" Target="/ppt/slid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www.lecrips-idf.net/le-coin-des-pros/projets-realises-avec-nos-partenaires/feel-good-100-bien-etre-un-partenariat-ars" TargetMode="External"/><Relationship Id="rId4" Type="http://schemas.openxmlformats.org/officeDocument/2006/relationships/hyperlink" Target="https://www.youtube.com/watch?v=CNHI-3CFRys&amp;embeds_referring_euri=https://www.lecrips-idf.net/&amp;source_ve_path=OTY3MTQ&amp;feature=emb_imp_woyt" TargetMode="External"/><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promosante-idf.fr/dossier/cp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lecrips-idf.net/sites/default/files/2022-04/Feel_good_cartes_A4.pdf" TargetMode="Externa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
          <p:cNvSpPr txBox="1"/>
          <p:nvPr>
            <p:ph idx="1" type="body"/>
          </p:nvPr>
        </p:nvSpPr>
        <p:spPr>
          <a:xfrm>
            <a:off x="107508" y="4098798"/>
            <a:ext cx="5611367" cy="605327"/>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lt1"/>
              </a:buClr>
              <a:buSzPts val="2400"/>
              <a:buNone/>
            </a:pPr>
            <a:r>
              <a:rPr b="1" lang="fr-FR" sz="2400"/>
              <a:t>Modulo 4 - Rafforzare le competenze psicosociali degli studenti di 8/12 anni: Programma Crips feel good </a:t>
            </a:r>
            <a:endParaRPr b="1" sz="2400"/>
          </a:p>
        </p:txBody>
      </p:sp>
      <p:sp>
        <p:nvSpPr>
          <p:cNvPr id="179" name="Google Shape;179;p1"/>
          <p:cNvSpPr txBox="1"/>
          <p:nvPr>
            <p:ph idx="2" type="body"/>
          </p:nvPr>
        </p:nvSpPr>
        <p:spPr>
          <a:xfrm>
            <a:off x="107500" y="3047675"/>
            <a:ext cx="4969200" cy="52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b="1" lang="fr-FR" sz="2400"/>
              <a:t>Corso di formazione: Sopravvivere al digitale </a:t>
            </a:r>
            <a:endParaRPr sz="2400"/>
          </a:p>
        </p:txBody>
      </p:sp>
      <p:sp>
        <p:nvSpPr>
          <p:cNvPr id="180" name="Google Shape;180;p1"/>
          <p:cNvSpPr txBox="1"/>
          <p:nvPr>
            <p:ph idx="3" type="body"/>
          </p:nvPr>
        </p:nvSpPr>
        <p:spPr>
          <a:xfrm>
            <a:off x="7840717" y="5611394"/>
            <a:ext cx="3700102"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b="1" lang="fr-FR" sz="2400"/>
              <a:t>www.survivingdigital.eu</a:t>
            </a:r>
            <a:endParaRPr b="1" sz="2400"/>
          </a:p>
        </p:txBody>
      </p:sp>
      <p:sp>
        <p:nvSpPr>
          <p:cNvPr id="181" name="Google Shape;181;p1"/>
          <p:cNvSpPr/>
          <p:nvPr>
            <p:ph idx="4" type="pic"/>
          </p:nvPr>
        </p:nvSpPr>
        <p:spPr>
          <a:xfrm>
            <a:off x="5718875" y="423474"/>
            <a:ext cx="5982506" cy="4551482"/>
          </a:xfrm>
          <a:prstGeom prst="rect">
            <a:avLst/>
          </a:prstGeom>
          <a:solidFill>
            <a:srgbClr val="F2F2F2"/>
          </a:solidFill>
          <a:ln>
            <a:noFill/>
          </a:ln>
        </p:spPr>
      </p:sp>
      <p:pic>
        <p:nvPicPr>
          <p:cNvPr id="182" name="Google Shape;182;p1"/>
          <p:cNvPicPr preferRelativeResize="0"/>
          <p:nvPr/>
        </p:nvPicPr>
        <p:blipFill rotWithShape="1">
          <a:blip r:embed="rId3">
            <a:alphaModFix/>
          </a:blip>
          <a:srcRect b="0" l="0" r="0" t="0"/>
          <a:stretch/>
        </p:blipFill>
        <p:spPr>
          <a:xfrm>
            <a:off x="5718875" y="423474"/>
            <a:ext cx="5982506" cy="45514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0"/>
          <p:cNvSpPr txBox="1"/>
          <p:nvPr>
            <p:ph idx="1" type="body"/>
          </p:nvPr>
        </p:nvSpPr>
        <p:spPr>
          <a:xfrm>
            <a:off x="280625" y="1397475"/>
            <a:ext cx="5815500" cy="43029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lt1"/>
              </a:buClr>
              <a:buSzPts val="1800"/>
              <a:buNone/>
            </a:pPr>
            <a:r>
              <a:rPr lang="fr-FR" sz="1200"/>
              <a:t>A) La ruota del linguaggio emotivo: tutti gli studenti ritagliano la ruota più piccola. Come classe, cercano di trovare 5 emozioni spiacevoli e 3 piacevoli. Una volta trovate, i bambini scrivono le emozioni nelle caselle di questa prima ruota.</a:t>
            </a:r>
            <a:endParaRPr sz="1200"/>
          </a:p>
          <a:p>
            <a:pPr indent="-228600" lvl="0" marL="228600" rtl="0" algn="just">
              <a:lnSpc>
                <a:spcPct val="100000"/>
              </a:lnSpc>
              <a:spcBef>
                <a:spcPts val="1000"/>
              </a:spcBef>
              <a:spcAft>
                <a:spcPts val="0"/>
              </a:spcAft>
              <a:buClr>
                <a:schemeClr val="lt1"/>
              </a:buClr>
              <a:buSzPts val="1800"/>
              <a:buNone/>
            </a:pPr>
            <a:r>
              <a:rPr lang="fr-FR" sz="1200"/>
              <a:t>B) Ruota delle sensazioni: i bambini ritagliano la seconda ruota. Come classe intera, gli insegnanti cercano di far emergere le sensazioni fisiche che possiamo provare quando viviamo delle emozioni. Ad esempio: un nodo alla gola, un cuore che batte forte...</a:t>
            </a:r>
            <a:endParaRPr sz="1200"/>
          </a:p>
          <a:p>
            <a:pPr indent="-228600" lvl="0" marL="228600" rtl="0" algn="just">
              <a:lnSpc>
                <a:spcPct val="100000"/>
              </a:lnSpc>
              <a:spcBef>
                <a:spcPts val="1000"/>
              </a:spcBef>
              <a:spcAft>
                <a:spcPts val="0"/>
              </a:spcAft>
              <a:buClr>
                <a:schemeClr val="lt1"/>
              </a:buClr>
              <a:buSzPts val="1800"/>
              <a:buNone/>
            </a:pPr>
            <a:r>
              <a:rPr lang="fr-FR" sz="1200"/>
              <a:t>      I bambini scrivono le 8 sensazioni fisiche nelle caselle della seconda ruota.</a:t>
            </a:r>
            <a:endParaRPr sz="1200"/>
          </a:p>
          <a:p>
            <a:pPr indent="-228600" lvl="0" marL="228600" rtl="0" algn="just">
              <a:lnSpc>
                <a:spcPct val="100000"/>
              </a:lnSpc>
              <a:spcBef>
                <a:spcPts val="1000"/>
              </a:spcBef>
              <a:spcAft>
                <a:spcPts val="0"/>
              </a:spcAft>
              <a:buClr>
                <a:schemeClr val="lt1"/>
              </a:buClr>
              <a:buSzPts val="1800"/>
              <a:buNone/>
            </a:pPr>
            <a:r>
              <a:rPr lang="fr-FR" sz="1200"/>
              <a:t>C) La ruota dei bisogni: i bambini ritagliano l'ultima ruota e prendono nota dei diversi bisogni. Infine, ritagliano la freccia e attaccano le 3 ruote insieme con lo spago.</a:t>
            </a:r>
            <a:endParaRPr sz="1200"/>
          </a:p>
          <a:p>
            <a:pPr indent="-228600" lvl="0" marL="228600" rtl="0" algn="just">
              <a:lnSpc>
                <a:spcPct val="100000"/>
              </a:lnSpc>
              <a:spcBef>
                <a:spcPts val="1000"/>
              </a:spcBef>
              <a:spcAft>
                <a:spcPts val="0"/>
              </a:spcAft>
              <a:buClr>
                <a:schemeClr val="lt1"/>
              </a:buClr>
              <a:buSzPts val="1800"/>
              <a:buNone/>
            </a:pPr>
            <a:r>
              <a:t/>
            </a:r>
            <a:endParaRPr sz="1200"/>
          </a:p>
          <a:p>
            <a:pPr indent="-228600" lvl="0" marL="228600" rtl="0" algn="just">
              <a:lnSpc>
                <a:spcPct val="100000"/>
              </a:lnSpc>
              <a:spcBef>
                <a:spcPts val="1000"/>
              </a:spcBef>
              <a:spcAft>
                <a:spcPts val="0"/>
              </a:spcAft>
              <a:buClr>
                <a:schemeClr val="lt1"/>
              </a:buClr>
              <a:buSzPts val="1800"/>
              <a:buNone/>
            </a:pPr>
            <a:r>
              <a:rPr lang="fr-FR" sz="1200"/>
              <a:t>      Qual è lo scopo di questo esercizio?</a:t>
            </a:r>
            <a:endParaRPr sz="1200"/>
          </a:p>
          <a:p>
            <a:pPr indent="-228600" lvl="0" marL="228600" rtl="0" algn="just">
              <a:lnSpc>
                <a:spcPct val="100000"/>
              </a:lnSpc>
              <a:spcBef>
                <a:spcPts val="1000"/>
              </a:spcBef>
              <a:spcAft>
                <a:spcPts val="0"/>
              </a:spcAft>
              <a:buClr>
                <a:schemeClr val="lt1"/>
              </a:buClr>
              <a:buSzPts val="1800"/>
              <a:buNone/>
            </a:pPr>
            <a:r>
              <a:rPr lang="fr-FR" sz="1200"/>
              <a:t>     È stato dimostrato che quanto più facilmente riusciamo a identificare le nostre emozioni e i nostri bisogni, tanto più siamo in grado di gestire lo stress e di accedere più facilmente alle emozioni positive.</a:t>
            </a:r>
            <a:endParaRPr sz="1200"/>
          </a:p>
          <a:p>
            <a:pPr indent="-228600" lvl="0" marL="228600" rtl="0" algn="just">
              <a:lnSpc>
                <a:spcPct val="100000"/>
              </a:lnSpc>
              <a:spcBef>
                <a:spcPts val="1000"/>
              </a:spcBef>
              <a:spcAft>
                <a:spcPts val="0"/>
              </a:spcAft>
              <a:buClr>
                <a:schemeClr val="lt1"/>
              </a:buClr>
              <a:buSzPts val="1800"/>
              <a:buNone/>
            </a:pPr>
            <a:r>
              <a:rPr lang="fr-FR" sz="1200"/>
              <a:t>      Individuare il bisogno nascosto dietro l'emozione aiuta ad abbatterla. </a:t>
            </a:r>
            <a:endParaRPr b="1" sz="1200">
              <a:solidFill>
                <a:srgbClr val="00B050"/>
              </a:solidFill>
            </a:endParaRPr>
          </a:p>
        </p:txBody>
      </p:sp>
      <p:sp>
        <p:nvSpPr>
          <p:cNvPr id="261" name="Google Shape;261;p10"/>
          <p:cNvSpPr txBox="1"/>
          <p:nvPr>
            <p:ph idx="3" type="body"/>
          </p:nvPr>
        </p:nvSpPr>
        <p:spPr>
          <a:xfrm>
            <a:off x="280625" y="243850"/>
            <a:ext cx="6799800" cy="576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fr-FR" sz="2400"/>
              <a:t>Attività 2: la ruota delle emozioni</a:t>
            </a:r>
            <a:endParaRPr sz="2400"/>
          </a:p>
        </p:txBody>
      </p:sp>
      <p:pic>
        <p:nvPicPr>
          <p:cNvPr id="262" name="Google Shape;262;p10"/>
          <p:cNvPicPr preferRelativeResize="0"/>
          <p:nvPr/>
        </p:nvPicPr>
        <p:blipFill rotWithShape="1">
          <a:blip r:embed="rId3">
            <a:alphaModFix/>
          </a:blip>
          <a:srcRect b="0" l="0" r="0" t="0"/>
          <a:stretch/>
        </p:blipFill>
        <p:spPr>
          <a:xfrm>
            <a:off x="6605249" y="243840"/>
            <a:ext cx="5391679" cy="62479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1"/>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fr-FR" sz="2400"/>
              <a:t>Consigli e suggerimenti per i professionisti</a:t>
            </a:r>
            <a:endParaRPr sz="2400"/>
          </a:p>
        </p:txBody>
      </p:sp>
      <p:sp>
        <p:nvSpPr>
          <p:cNvPr id="268" name="Google Shape;268;p11"/>
          <p:cNvSpPr txBox="1"/>
          <p:nvPr>
            <p:ph idx="5" type="body"/>
          </p:nvPr>
        </p:nvSpPr>
        <p:spPr>
          <a:xfrm>
            <a:off x="1575713" y="1425126"/>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01</a:t>
            </a:r>
            <a:endParaRPr/>
          </a:p>
        </p:txBody>
      </p:sp>
      <p:sp>
        <p:nvSpPr>
          <p:cNvPr id="269" name="Google Shape;269;p11"/>
          <p:cNvSpPr txBox="1"/>
          <p:nvPr>
            <p:ph idx="7" type="body"/>
          </p:nvPr>
        </p:nvSpPr>
        <p:spPr>
          <a:xfrm>
            <a:off x="1575713" y="2441839"/>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02</a:t>
            </a:r>
            <a:endParaRPr/>
          </a:p>
        </p:txBody>
      </p:sp>
      <p:sp>
        <p:nvSpPr>
          <p:cNvPr id="270" name="Google Shape;270;p11"/>
          <p:cNvSpPr txBox="1"/>
          <p:nvPr/>
        </p:nvSpPr>
        <p:spPr>
          <a:xfrm>
            <a:off x="3303350" y="3531000"/>
            <a:ext cx="7389000" cy="57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chemeClr val="lt2"/>
                </a:solidFill>
                <a:latin typeface="Calibri"/>
                <a:ea typeface="Calibri"/>
                <a:cs typeface="Calibri"/>
                <a:sym typeface="Calibri"/>
              </a:rPr>
              <a:t>        Gestione del tempo: Stabilite le date dei 10 workshop con il massimo anticipo possibile.</a:t>
            </a:r>
            <a:endParaRPr b="1" i="0" sz="1200" u="none" cap="none" strike="noStrike">
              <a:solidFill>
                <a:schemeClr val="lt2"/>
              </a:solidFill>
              <a:latin typeface="Calibri"/>
              <a:ea typeface="Calibri"/>
              <a:cs typeface="Calibri"/>
              <a:sym typeface="Calibri"/>
            </a:endParaRPr>
          </a:p>
        </p:txBody>
      </p:sp>
      <p:sp>
        <p:nvSpPr>
          <p:cNvPr id="271" name="Google Shape;271;p11"/>
          <p:cNvSpPr txBox="1"/>
          <p:nvPr/>
        </p:nvSpPr>
        <p:spPr>
          <a:xfrm>
            <a:off x="3585675" y="4446850"/>
            <a:ext cx="7107000" cy="60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chemeClr val="lt2"/>
                </a:solidFill>
                <a:latin typeface="Calibri"/>
                <a:ea typeface="Calibri"/>
                <a:cs typeface="Calibri"/>
                <a:sym typeface="Calibri"/>
              </a:rPr>
              <a:t>Debrief: integrare sistematicamente i momenti di debriefing alla fine dei workshop, ponendo domande semplici e incoraggiando tutti a parlare.</a:t>
            </a:r>
            <a:endParaRPr b="1" i="0" sz="1200" u="none" cap="none" strike="noStrike">
              <a:solidFill>
                <a:schemeClr val="lt2"/>
              </a:solidFill>
              <a:latin typeface="Calibri"/>
              <a:ea typeface="Calibri"/>
              <a:cs typeface="Calibri"/>
              <a:sym typeface="Calibri"/>
            </a:endParaRPr>
          </a:p>
        </p:txBody>
      </p:sp>
      <p:sp>
        <p:nvSpPr>
          <p:cNvPr id="272" name="Google Shape;272;p11"/>
          <p:cNvSpPr txBox="1"/>
          <p:nvPr/>
        </p:nvSpPr>
        <p:spPr>
          <a:xfrm>
            <a:off x="1575713" y="3463506"/>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273" name="Google Shape;273;p11"/>
          <p:cNvSpPr txBox="1"/>
          <p:nvPr/>
        </p:nvSpPr>
        <p:spPr>
          <a:xfrm>
            <a:off x="1575713" y="4492606"/>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74" name="Google Shape;274;p11"/>
          <p:cNvSpPr txBox="1"/>
          <p:nvPr/>
        </p:nvSpPr>
        <p:spPr>
          <a:xfrm>
            <a:off x="3967475" y="4476100"/>
            <a:ext cx="64287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lt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lt2"/>
              </a:solidFill>
              <a:latin typeface="Calibri"/>
              <a:ea typeface="Calibri"/>
              <a:cs typeface="Calibri"/>
              <a:sym typeface="Calibri"/>
            </a:endParaRPr>
          </a:p>
        </p:txBody>
      </p:sp>
      <p:sp>
        <p:nvSpPr>
          <p:cNvPr id="275" name="Google Shape;275;p11"/>
          <p:cNvSpPr txBox="1"/>
          <p:nvPr/>
        </p:nvSpPr>
        <p:spPr>
          <a:xfrm>
            <a:off x="1575713" y="5521706"/>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76" name="Google Shape;276;p11"/>
          <p:cNvSpPr/>
          <p:nvPr/>
        </p:nvSpPr>
        <p:spPr>
          <a:xfrm>
            <a:off x="3585525" y="1525250"/>
            <a:ext cx="7107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chemeClr val="lt2"/>
                </a:solidFill>
                <a:latin typeface="Calibri"/>
                <a:ea typeface="Calibri"/>
                <a:cs typeface="Calibri"/>
                <a:sym typeface="Calibri"/>
              </a:rPr>
              <a:t>Impegno: Coinvolgere nel programma solo insegnanti volontari</a:t>
            </a:r>
            <a:endParaRPr b="1" i="0" sz="1200" u="none" cap="none" strike="noStrike">
              <a:solidFill>
                <a:schemeClr val="lt2"/>
              </a:solidFill>
              <a:latin typeface="Calibri"/>
              <a:ea typeface="Calibri"/>
              <a:cs typeface="Calibri"/>
              <a:sym typeface="Calibri"/>
            </a:endParaRPr>
          </a:p>
        </p:txBody>
      </p:sp>
      <p:sp>
        <p:nvSpPr>
          <p:cNvPr id="277" name="Google Shape;277;p11"/>
          <p:cNvSpPr txBox="1"/>
          <p:nvPr/>
        </p:nvSpPr>
        <p:spPr>
          <a:xfrm>
            <a:off x="3585525" y="5611275"/>
            <a:ext cx="7263300" cy="495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chemeClr val="lt2"/>
                </a:solidFill>
                <a:latin typeface="Calibri"/>
                <a:ea typeface="Calibri"/>
                <a:cs typeface="Calibri"/>
                <a:sym typeface="Calibri"/>
              </a:rPr>
              <a:t>Pazienza: cambiare i comportamenti richiede tempo. È l'intero programma (tutti e 10 i workshop) a dare risultati.</a:t>
            </a:r>
            <a:endParaRPr b="1" i="0" sz="1200" u="none" cap="none" strike="noStrike">
              <a:solidFill>
                <a:schemeClr val="lt2"/>
              </a:solidFill>
              <a:latin typeface="Calibri"/>
              <a:ea typeface="Calibri"/>
              <a:cs typeface="Calibri"/>
              <a:sym typeface="Calibri"/>
            </a:endParaRPr>
          </a:p>
        </p:txBody>
      </p:sp>
      <p:sp>
        <p:nvSpPr>
          <p:cNvPr id="278" name="Google Shape;278;p11"/>
          <p:cNvSpPr/>
          <p:nvPr/>
        </p:nvSpPr>
        <p:spPr>
          <a:xfrm>
            <a:off x="3585531" y="2533417"/>
            <a:ext cx="7106844" cy="2769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chemeClr val="lt2"/>
                </a:solidFill>
                <a:latin typeface="Calibri"/>
                <a:ea typeface="Calibri"/>
                <a:cs typeface="Calibri"/>
                <a:sym typeface="Calibri"/>
              </a:rPr>
              <a:t>Genitori: organizzare la presentazione del programma in modo che tutti gli adulti intorno al bambino abbiano lo stesso messaggio.</a:t>
            </a:r>
            <a:endParaRPr b="1" i="0" sz="1200" u="none" cap="none" strike="noStrike">
              <a:solidFill>
                <a:schemeClr val="lt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2"/>
          <p:cNvSpPr txBox="1"/>
          <p:nvPr>
            <p:ph idx="1" type="body"/>
          </p:nvPr>
        </p:nvSpPr>
        <p:spPr>
          <a:xfrm>
            <a:off x="605550" y="3683000"/>
            <a:ext cx="5404500" cy="1919100"/>
          </a:xfrm>
          <a:prstGeom prst="rect">
            <a:avLst/>
          </a:prstGeom>
          <a:noFill/>
          <a:ln>
            <a:noFill/>
          </a:ln>
        </p:spPr>
        <p:txBody>
          <a:bodyPr anchorCtr="0" anchor="ctr" bIns="45700" lIns="91425" spcFirstLastPara="1" rIns="91425" wrap="square" tIns="45700">
            <a:normAutofit/>
          </a:bodyPr>
          <a:lstStyle/>
          <a:p>
            <a:pPr indent="0" lvl="0" marL="0" rtl="0" algn="just">
              <a:lnSpc>
                <a:spcPct val="100000"/>
              </a:lnSpc>
              <a:spcBef>
                <a:spcPts val="0"/>
              </a:spcBef>
              <a:spcAft>
                <a:spcPts val="0"/>
              </a:spcAft>
              <a:buClr>
                <a:schemeClr val="lt1"/>
              </a:buClr>
              <a:buSzPts val="1200"/>
              <a:buFont typeface="Arial"/>
              <a:buNone/>
            </a:pPr>
            <a:r>
              <a:rPr lang="fr-FR" sz="1200"/>
              <a:t>Grazie per aver letto questo modulo e speriamo che vi sia piaciuto e che abbiate appreso informazioni utili. Questo modulo fa parte del corso di formazione Surviving Digital; gli altri moduli sono disponibili sul nostro sito web. Tenetevi aggiornati sul progetto seguendoci sui nostri canali social!</a:t>
            </a:r>
            <a:endParaRPr/>
          </a:p>
          <a:p>
            <a:pPr indent="0" lvl="0" marL="0" rtl="0" algn="just">
              <a:lnSpc>
                <a:spcPct val="100000"/>
              </a:lnSpc>
              <a:spcBef>
                <a:spcPts val="0"/>
              </a:spcBef>
              <a:spcAft>
                <a:spcPts val="0"/>
              </a:spcAft>
              <a:buClr>
                <a:schemeClr val="lt1"/>
              </a:buClr>
              <a:buSzPts val="2800"/>
              <a:buNone/>
            </a:pPr>
            <a:r>
              <a:t/>
            </a:r>
            <a:endParaRPr sz="1200"/>
          </a:p>
        </p:txBody>
      </p:sp>
      <p:sp>
        <p:nvSpPr>
          <p:cNvPr id="285" name="Google Shape;285;p12"/>
          <p:cNvSpPr txBox="1"/>
          <p:nvPr>
            <p:ph idx="2" type="body"/>
          </p:nvPr>
        </p:nvSpPr>
        <p:spPr>
          <a:xfrm>
            <a:off x="605556" y="2943922"/>
            <a:ext cx="3542698" cy="105470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Fine del modulo</a:t>
            </a:r>
            <a:endParaRPr sz="2400"/>
          </a:p>
        </p:txBody>
      </p:sp>
      <p:sp>
        <p:nvSpPr>
          <p:cNvPr id="286" name="Google Shape;286;p12"/>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b="1" lang="fr-FR" sz="2400"/>
              <a:t>www.survivingdigital.eu</a:t>
            </a:r>
            <a:endParaRPr b="1" sz="2400"/>
          </a:p>
        </p:txBody>
      </p:sp>
      <p:grpSp>
        <p:nvGrpSpPr>
          <p:cNvPr id="287" name="Google Shape;287;p12"/>
          <p:cNvGrpSpPr/>
          <p:nvPr/>
        </p:nvGrpSpPr>
        <p:grpSpPr>
          <a:xfrm>
            <a:off x="9158989" y="4806176"/>
            <a:ext cx="2584687" cy="436052"/>
            <a:chOff x="10016456" y="2625849"/>
            <a:chExt cx="1664680" cy="280842"/>
          </a:xfrm>
        </p:grpSpPr>
        <p:grpSp>
          <p:nvGrpSpPr>
            <p:cNvPr id="288" name="Google Shape;288;p12"/>
            <p:cNvGrpSpPr/>
            <p:nvPr/>
          </p:nvGrpSpPr>
          <p:grpSpPr>
            <a:xfrm>
              <a:off x="11054594" y="2625849"/>
              <a:ext cx="280634" cy="280634"/>
              <a:chOff x="1950027" y="2499889"/>
              <a:chExt cx="850463" cy="850463"/>
            </a:xfrm>
          </p:grpSpPr>
          <p:sp>
            <p:nvSpPr>
              <p:cNvPr id="289" name="Google Shape;289;p12"/>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90" name="Google Shape;290;p12"/>
              <p:cNvGrpSpPr/>
              <p:nvPr/>
            </p:nvGrpSpPr>
            <p:grpSpPr>
              <a:xfrm>
                <a:off x="2107521" y="2657382"/>
                <a:ext cx="535476" cy="535477"/>
                <a:chOff x="2107521" y="2657382"/>
                <a:chExt cx="535476" cy="535477"/>
              </a:xfrm>
            </p:grpSpPr>
            <p:sp>
              <p:nvSpPr>
                <p:cNvPr id="291" name="Google Shape;291;p12"/>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2" name="Google Shape;292;p12"/>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3" name="Google Shape;293;p12"/>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294" name="Google Shape;294;p12"/>
            <p:cNvGrpSpPr/>
            <p:nvPr/>
          </p:nvGrpSpPr>
          <p:grpSpPr>
            <a:xfrm>
              <a:off x="10362363" y="2625849"/>
              <a:ext cx="280634" cy="280634"/>
              <a:chOff x="-147782" y="2499889"/>
              <a:chExt cx="850463" cy="850463"/>
            </a:xfrm>
          </p:grpSpPr>
          <p:sp>
            <p:nvSpPr>
              <p:cNvPr id="295" name="Google Shape;295;p12"/>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6" name="Google Shape;296;p12"/>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7" name="Google Shape;297;p12"/>
            <p:cNvGrpSpPr/>
            <p:nvPr/>
          </p:nvGrpSpPr>
          <p:grpSpPr>
            <a:xfrm>
              <a:off x="11400502" y="2625849"/>
              <a:ext cx="280634" cy="280634"/>
              <a:chOff x="2998302" y="2499889"/>
              <a:chExt cx="850463" cy="850463"/>
            </a:xfrm>
          </p:grpSpPr>
          <p:sp>
            <p:nvSpPr>
              <p:cNvPr id="298" name="Google Shape;298;p12"/>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9" name="Google Shape;299;p12"/>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0" name="Google Shape;300;p12"/>
            <p:cNvGrpSpPr/>
            <p:nvPr/>
          </p:nvGrpSpPr>
          <p:grpSpPr>
            <a:xfrm>
              <a:off x="10016456" y="2625849"/>
              <a:ext cx="280634" cy="280842"/>
              <a:chOff x="-1196056" y="2499889"/>
              <a:chExt cx="850463" cy="851092"/>
            </a:xfrm>
          </p:grpSpPr>
          <p:sp>
            <p:nvSpPr>
              <p:cNvPr id="301" name="Google Shape;301;p12"/>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2" name="Google Shape;302;p12"/>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03" name="Google Shape;303;p12"/>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rld with solid fill" id="304" name="Google Shape;304;p12"/>
            <p:cNvPicPr preferRelativeResize="0"/>
            <p:nvPr/>
          </p:nvPicPr>
          <p:blipFill rotWithShape="1">
            <a:blip r:embed="rId3">
              <a:alphaModFix/>
            </a:blip>
            <a:srcRect b="0" l="0" r="0" t="0"/>
            <a:stretch/>
          </p:blipFill>
          <p:spPr>
            <a:xfrm>
              <a:off x="10724866" y="2641702"/>
              <a:ext cx="246077" cy="246077"/>
            </a:xfrm>
            <a:prstGeom prst="rect">
              <a:avLst/>
            </a:prstGeom>
            <a:noFill/>
            <a:ln>
              <a:noFill/>
            </a:ln>
          </p:spPr>
        </p:pic>
      </p:grpSp>
      <p:sp>
        <p:nvSpPr>
          <p:cNvPr id="305" name="Google Shape;305;p12"/>
          <p:cNvSpPr/>
          <p:nvPr/>
        </p:nvSpPr>
        <p:spPr>
          <a:xfrm>
            <a:off x="6549050" y="225775"/>
            <a:ext cx="5194500" cy="86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200" u="none" cap="none" strike="noStrike">
                <a:solidFill>
                  <a:schemeClr val="dk1"/>
                </a:solidFill>
                <a:latin typeface="Calibri"/>
                <a:ea typeface="Calibri"/>
                <a:cs typeface="Calibri"/>
                <a:sym typeface="Calibri"/>
              </a:rPr>
              <a:t>Spiegazione del programma e testimonianza di un insegnante che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fr-FR" sz="1200" u="none" cap="none" strike="noStrike">
                <a:solidFill>
                  <a:schemeClr val="dk1"/>
                </a:solidFill>
                <a:latin typeface="Calibri"/>
                <a:ea typeface="Calibri"/>
                <a:cs typeface="Calibri"/>
                <a:sym typeface="Calibri"/>
              </a:rPr>
              <a:t>partecipato: </a:t>
            </a:r>
            <a:r>
              <a:rPr b="0" i="0" lang="fr-FR" sz="12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https://www.youtube.com/watch?v=hLy8cTD6Wqw&amp;t=8s</a:t>
            </a:r>
            <a:endParaRPr b="0" i="0" sz="1200" u="none" cap="none" strike="noStrike">
              <a:solidFill>
                <a:schemeClr val="dk1"/>
              </a:solidFill>
              <a:latin typeface="Calibri"/>
              <a:ea typeface="Calibri"/>
              <a:cs typeface="Calibri"/>
              <a:sym typeface="Calibri"/>
            </a:endParaRPr>
          </a:p>
        </p:txBody>
      </p:sp>
      <p:pic>
        <p:nvPicPr>
          <p:cNvPr id="306" name="Google Shape;306;p12"/>
          <p:cNvPicPr preferRelativeResize="0"/>
          <p:nvPr/>
        </p:nvPicPr>
        <p:blipFill rotWithShape="1">
          <a:blip r:embed="rId5">
            <a:alphaModFix/>
          </a:blip>
          <a:srcRect b="0" l="0" r="0" t="0"/>
          <a:stretch/>
        </p:blipFill>
        <p:spPr>
          <a:xfrm>
            <a:off x="6549062" y="1244218"/>
            <a:ext cx="4599511" cy="33994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
          <p:cNvSpPr txBox="1"/>
          <p:nvPr>
            <p:ph idx="1" type="body"/>
          </p:nvPr>
        </p:nvSpPr>
        <p:spPr>
          <a:xfrm>
            <a:off x="4912291" y="800589"/>
            <a:ext cx="6562800" cy="339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fr-FR" sz="1200" u="sng">
                <a:hlinkClick action="ppaction://hlinksldjump" r:id="rId3"/>
              </a:rPr>
              <a:t>Introduzione</a:t>
            </a:r>
            <a:endParaRPr sz="1200" u="sng"/>
          </a:p>
        </p:txBody>
      </p:sp>
      <p:sp>
        <p:nvSpPr>
          <p:cNvPr id="188" name="Google Shape;188;p2"/>
          <p:cNvSpPr txBox="1"/>
          <p:nvPr>
            <p:ph idx="5" type="body"/>
          </p:nvPr>
        </p:nvSpPr>
        <p:spPr>
          <a:xfrm>
            <a:off x="4912291" y="1283016"/>
            <a:ext cx="6562677" cy="433329"/>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fr-FR" sz="1200" u="sng">
                <a:hlinkClick action="ppaction://hlinksldjump" r:id="rId4"/>
              </a:rPr>
              <a:t>Obiettivi</a:t>
            </a:r>
            <a:endParaRPr sz="1200" u="sng"/>
          </a:p>
        </p:txBody>
      </p:sp>
      <p:sp>
        <p:nvSpPr>
          <p:cNvPr id="189" name="Google Shape;189;p2"/>
          <p:cNvSpPr txBox="1"/>
          <p:nvPr>
            <p:ph idx="8" type="body"/>
          </p:nvPr>
        </p:nvSpPr>
        <p:spPr>
          <a:xfrm>
            <a:off x="5017159" y="2870653"/>
            <a:ext cx="6473310" cy="34230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fr-FR" sz="1200" u="sng">
                <a:hlinkClick action="ppaction://hlinksldjump" r:id="rId5"/>
              </a:rPr>
              <a:t>Conoscenze teoriche</a:t>
            </a:r>
            <a:endParaRPr sz="1200" u="sng"/>
          </a:p>
        </p:txBody>
      </p:sp>
      <p:sp>
        <p:nvSpPr>
          <p:cNvPr id="190" name="Google Shape;190;p2"/>
          <p:cNvSpPr txBox="1"/>
          <p:nvPr/>
        </p:nvSpPr>
        <p:spPr>
          <a:xfrm>
            <a:off x="4912290" y="5457137"/>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fr-FR" sz="1200" u="sng" cap="none" strike="noStrike">
                <a:solidFill>
                  <a:srgbClr val="009AC1"/>
                </a:solidFill>
                <a:latin typeface="Calibri"/>
                <a:ea typeface="Calibri"/>
                <a:cs typeface="Calibri"/>
                <a:sym typeface="Calibri"/>
                <a:hlinkClick action="ppaction://hlinksldjump" r:id="rId6">
                  <a:extLst>
                    <a:ext uri="{A12FA001-AC4F-418D-AE19-62706E023703}">
                      <ahyp:hlinkClr val="tx"/>
                    </a:ext>
                  </a:extLst>
                </a:hlinkClick>
              </a:rPr>
              <a:t>Suggerimenti e consigli</a:t>
            </a:r>
            <a:endParaRPr b="1" i="0" sz="1200" u="sng" cap="none" strike="noStrike">
              <a:solidFill>
                <a:srgbClr val="009AC1"/>
              </a:solidFill>
              <a:latin typeface="Calibri"/>
              <a:ea typeface="Calibri"/>
              <a:cs typeface="Calibri"/>
              <a:sym typeface="Calibri"/>
            </a:endParaRPr>
          </a:p>
        </p:txBody>
      </p:sp>
      <p:sp>
        <p:nvSpPr>
          <p:cNvPr id="191" name="Google Shape;191;p2"/>
          <p:cNvSpPr txBox="1"/>
          <p:nvPr/>
        </p:nvSpPr>
        <p:spPr>
          <a:xfrm>
            <a:off x="4927791" y="4849693"/>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fr-FR" sz="1200" u="sng" cap="none" strike="noStrike">
                <a:solidFill>
                  <a:srgbClr val="009AC1"/>
                </a:solidFill>
                <a:latin typeface="Calibri"/>
                <a:ea typeface="Calibri"/>
                <a:cs typeface="Calibri"/>
                <a:sym typeface="Calibri"/>
                <a:hlinkClick action="ppaction://hlinksldjump" r:id="rId7">
                  <a:extLst>
                    <a:ext uri="{A12FA001-AC4F-418D-AE19-62706E023703}">
                      <ahyp:hlinkClr val="tx"/>
                    </a:ext>
                  </a:extLst>
                </a:hlinkClick>
              </a:rPr>
              <a:t>Casi studio e attività</a:t>
            </a:r>
            <a:endParaRPr b="1" i="0" sz="1200" u="sng" cap="none" strike="noStrike">
              <a:solidFill>
                <a:srgbClr val="009AC1"/>
              </a:solidFill>
              <a:latin typeface="Calibri"/>
              <a:ea typeface="Calibri"/>
              <a:cs typeface="Calibri"/>
              <a:sym typeface="Calibri"/>
            </a:endParaRPr>
          </a:p>
        </p:txBody>
      </p:sp>
      <p:sp>
        <p:nvSpPr>
          <p:cNvPr id="192" name="Google Shape;192;p2"/>
          <p:cNvSpPr txBox="1"/>
          <p:nvPr/>
        </p:nvSpPr>
        <p:spPr>
          <a:xfrm>
            <a:off x="4927791" y="3355970"/>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lang="fr-FR" sz="1200" u="sng">
                <a:solidFill>
                  <a:srgbClr val="009AC1"/>
                </a:solidFill>
                <a:latin typeface="Calibri"/>
                <a:ea typeface="Calibri"/>
                <a:cs typeface="Calibri"/>
                <a:sym typeface="Calibri"/>
                <a:hlinkClick action="ppaction://hlinksldjump" r:id="rId8">
                  <a:extLst>
                    <a:ext uri="{A12FA001-AC4F-418D-AE19-62706E023703}">
                      <ahyp:hlinkClr val="tx"/>
                    </a:ext>
                  </a:extLst>
                </a:hlinkClick>
              </a:rPr>
              <a:t>Tecniche</a:t>
            </a:r>
            <a:endParaRPr b="1" sz="1200" u="sng">
              <a:solidFill>
                <a:srgbClr val="009AC1"/>
              </a:solidFill>
              <a:latin typeface="Calibri"/>
              <a:ea typeface="Calibri"/>
              <a:cs typeface="Calibri"/>
              <a:sym typeface="Calibri"/>
            </a:endParaRPr>
          </a:p>
        </p:txBody>
      </p:sp>
      <p:sp>
        <p:nvSpPr>
          <p:cNvPr id="193" name="Google Shape;193;p2"/>
          <p:cNvSpPr txBox="1"/>
          <p:nvPr/>
        </p:nvSpPr>
        <p:spPr>
          <a:xfrm>
            <a:off x="4829820" y="1840853"/>
            <a:ext cx="664514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lang="fr-FR" sz="1200" u="sng">
                <a:solidFill>
                  <a:srgbClr val="009AC1"/>
                </a:solidFill>
                <a:latin typeface="Calibri"/>
                <a:ea typeface="Calibri"/>
                <a:cs typeface="Calibri"/>
                <a:sym typeface="Calibri"/>
                <a:hlinkClick action="ppaction://hlinksldjump" r:id="rId9">
                  <a:extLst>
                    <a:ext uri="{A12FA001-AC4F-418D-AE19-62706E023703}">
                      <ahyp:hlinkClr val="tx"/>
                    </a:ext>
                  </a:extLst>
                </a:hlinkClick>
              </a:rPr>
              <a:t>Competenze affrontate e risultati di apprendimento</a:t>
            </a:r>
            <a:endParaRPr b="1" sz="1200" u="sng">
              <a:solidFill>
                <a:srgbClr val="009AC1"/>
              </a:solidFill>
              <a:latin typeface="Calibri"/>
              <a:ea typeface="Calibri"/>
              <a:cs typeface="Calibri"/>
              <a:sym typeface="Calibri"/>
            </a:endParaRPr>
          </a:p>
        </p:txBody>
      </p:sp>
      <p:sp>
        <p:nvSpPr>
          <p:cNvPr id="194" name="Google Shape;194;p2"/>
          <p:cNvSpPr/>
          <p:nvPr>
            <p:ph idx="4" type="pic"/>
          </p:nvPr>
        </p:nvSpPr>
        <p:spPr>
          <a:xfrm>
            <a:off x="-126342" y="0"/>
            <a:ext cx="3669321" cy="6766560"/>
          </a:xfrm>
          <a:prstGeom prst="rect">
            <a:avLst/>
          </a:prstGeom>
          <a:solidFill>
            <a:srgbClr val="D8D8D8"/>
          </a:solidFill>
          <a:ln>
            <a:noFill/>
          </a:ln>
        </p:spPr>
      </p:sp>
      <p:pic>
        <p:nvPicPr>
          <p:cNvPr descr="C:\Users\mamendisco\Desktop\Feel Good\Feel Good - émotions.png" id="195" name="Google Shape;195;p2"/>
          <p:cNvPicPr preferRelativeResize="0"/>
          <p:nvPr/>
        </p:nvPicPr>
        <p:blipFill rotWithShape="1">
          <a:blip r:embed="rId10">
            <a:alphaModFix/>
          </a:blip>
          <a:srcRect b="0" l="1500" r="1499" t="0"/>
          <a:stretch/>
        </p:blipFill>
        <p:spPr>
          <a:xfrm>
            <a:off x="-126342" y="3355970"/>
            <a:ext cx="3669321" cy="3502030"/>
          </a:xfrm>
          <a:prstGeom prst="rect">
            <a:avLst/>
          </a:prstGeom>
          <a:noFill/>
          <a:ln>
            <a:noFill/>
          </a:ln>
        </p:spPr>
      </p:pic>
      <p:pic>
        <p:nvPicPr>
          <p:cNvPr descr="C:\Users\mamendisco\Desktop\thermomètre.png" id="196" name="Google Shape;196;p2"/>
          <p:cNvPicPr preferRelativeResize="0"/>
          <p:nvPr/>
        </p:nvPicPr>
        <p:blipFill rotWithShape="1">
          <a:blip r:embed="rId11">
            <a:alphaModFix/>
          </a:blip>
          <a:srcRect b="0" l="0" r="0" t="0"/>
          <a:stretch/>
        </p:blipFill>
        <p:spPr>
          <a:xfrm>
            <a:off x="292759" y="0"/>
            <a:ext cx="2469492" cy="331145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
          <p:cNvSpPr txBox="1"/>
          <p:nvPr>
            <p:ph idx="1" type="body"/>
          </p:nvPr>
        </p:nvSpPr>
        <p:spPr>
          <a:xfrm>
            <a:off x="323475" y="2040425"/>
            <a:ext cx="5621400" cy="4445100"/>
          </a:xfrm>
          <a:prstGeom prst="rect">
            <a:avLst/>
          </a:prstGeom>
          <a:noFill/>
          <a:ln>
            <a:noFill/>
          </a:ln>
        </p:spPr>
        <p:txBody>
          <a:bodyPr anchorCtr="0" anchor="t" bIns="45700" lIns="91425" spcFirstLastPara="1" rIns="91425" wrap="square" tIns="45700">
            <a:normAutofit/>
          </a:bodyPr>
          <a:lstStyle/>
          <a:p>
            <a:pPr indent="-228600" lvl="0" marL="228600" rtl="0" algn="just">
              <a:lnSpc>
                <a:spcPct val="100000"/>
              </a:lnSpc>
              <a:spcBef>
                <a:spcPts val="0"/>
              </a:spcBef>
              <a:spcAft>
                <a:spcPts val="0"/>
              </a:spcAft>
              <a:buClr>
                <a:schemeClr val="lt1"/>
              </a:buClr>
              <a:buSzPts val="1600"/>
              <a:buNone/>
            </a:pPr>
            <a:r>
              <a:rPr lang="fr-FR" sz="1200"/>
              <a:t>    Questo modulo formativo è spirato al progetto "Feel Good" per sviluppare le competenze psicosociali dei bambini nelle scuole di Seine-et-Marne (77), Seine-Saint-Denis (93) e Val d'Oise (95) in Francia, al fine di promuovere il benessere generale e migliorare il clima scolastico. A Saint-Denis è stato implementato dal 2022, ma vogliamo aiutare i professionisti a sviluppare nuovi progetti di formazione per i genitori anche in altri contesti.</a:t>
            </a:r>
            <a:endParaRPr/>
          </a:p>
          <a:p>
            <a:pPr indent="-228600" lvl="0" marL="228600" rtl="0" algn="just">
              <a:lnSpc>
                <a:spcPct val="100000"/>
              </a:lnSpc>
              <a:spcBef>
                <a:spcPts val="0"/>
              </a:spcBef>
              <a:spcAft>
                <a:spcPts val="0"/>
              </a:spcAft>
              <a:buClr>
                <a:schemeClr val="lt1"/>
              </a:buClr>
              <a:buSzPts val="1600"/>
              <a:buNone/>
            </a:pPr>
            <a:r>
              <a:rPr lang="fr-FR" sz="1200"/>
              <a:t>      Questo progetto prevede in particolare la formazione degli insegnanti delle scuole per co-facilitare le sessioni con il CRIPS (Centre Régional Information Prévention Santé/SIDA) e sostenere i genitori. Le competenze psicosociali sono abilità trasversali come il problem solving, l'empatia e la gestione delle emozioni. </a:t>
            </a:r>
            <a:endParaRPr/>
          </a:p>
          <a:p>
            <a:pPr indent="-228600" lvl="0" marL="228600" rtl="0" algn="just">
              <a:lnSpc>
                <a:spcPct val="100000"/>
              </a:lnSpc>
              <a:spcBef>
                <a:spcPts val="0"/>
              </a:spcBef>
              <a:spcAft>
                <a:spcPts val="0"/>
              </a:spcAft>
              <a:buClr>
                <a:schemeClr val="lt1"/>
              </a:buClr>
              <a:buSzPts val="1600"/>
              <a:buNone/>
            </a:pPr>
            <a:r>
              <a:rPr lang="fr-FR" sz="1200"/>
              <a:t>      Stato di avanzamento del progetto :</a:t>
            </a:r>
            <a:endParaRPr/>
          </a:p>
          <a:p>
            <a:pPr indent="-228600" lvl="0" marL="228600" rtl="0" algn="just">
              <a:lnSpc>
                <a:spcPct val="100000"/>
              </a:lnSpc>
              <a:spcBef>
                <a:spcPts val="0"/>
              </a:spcBef>
              <a:spcAft>
                <a:spcPts val="0"/>
              </a:spcAft>
              <a:buClr>
                <a:schemeClr val="lt1"/>
              </a:buClr>
              <a:buSzPts val="1600"/>
              <a:buNone/>
            </a:pPr>
            <a:r>
              <a:rPr lang="fr-FR" sz="1200"/>
              <a:t>      - 2 giorni di formazione per gli insegnanti volontari CM1/CM2.</a:t>
            </a:r>
            <a:endParaRPr/>
          </a:p>
          <a:p>
            <a:pPr indent="-228600" lvl="0" marL="228600" rtl="0" algn="just">
              <a:lnSpc>
                <a:spcPct val="100000"/>
              </a:lnSpc>
              <a:spcBef>
                <a:spcPts val="0"/>
              </a:spcBef>
              <a:spcAft>
                <a:spcPts val="0"/>
              </a:spcAft>
              <a:buClr>
                <a:schemeClr val="lt1"/>
              </a:buClr>
              <a:buSzPts val="1600"/>
              <a:buNone/>
            </a:pPr>
            <a:r>
              <a:rPr lang="fr-FR" sz="1200"/>
              <a:t>      - 10 laboratori di un'ora con i bambini, guidati dall'insegnante volontario.</a:t>
            </a:r>
            <a:endParaRPr/>
          </a:p>
          <a:p>
            <a:pPr indent="-228600" lvl="0" marL="228600" rtl="0" algn="just">
              <a:lnSpc>
                <a:spcPct val="100000"/>
              </a:lnSpc>
              <a:spcBef>
                <a:spcPts val="0"/>
              </a:spcBef>
              <a:spcAft>
                <a:spcPts val="0"/>
              </a:spcAft>
              <a:buClr>
                <a:schemeClr val="lt1"/>
              </a:buClr>
              <a:buSzPts val="1600"/>
              <a:buNone/>
            </a:pPr>
            <a:r>
              <a:rPr lang="fr-FR" sz="1200"/>
              <a:t>      Utilizzando questo metodo anche al di fuori della scuola, possiamo aiutare molte altre famiglie a utilizzare le stesse strategie e tecniche per migliorare il rapporto genitori-figli e soprattutto aiutare questi bambini a usare meno e meglio gli schermi.</a:t>
            </a:r>
            <a:endParaRPr/>
          </a:p>
          <a:p>
            <a:pPr indent="-228600" lvl="0" marL="228600" rtl="0" algn="just">
              <a:lnSpc>
                <a:spcPct val="100000"/>
              </a:lnSpc>
              <a:spcBef>
                <a:spcPts val="0"/>
              </a:spcBef>
              <a:spcAft>
                <a:spcPts val="0"/>
              </a:spcAft>
              <a:buClr>
                <a:schemeClr val="lt1"/>
              </a:buClr>
              <a:buSzPts val="1600"/>
              <a:buNone/>
            </a:pPr>
            <a:r>
              <a:t/>
            </a:r>
            <a:endParaRPr sz="1200"/>
          </a:p>
        </p:txBody>
      </p:sp>
      <p:sp>
        <p:nvSpPr>
          <p:cNvPr id="202" name="Google Shape;202;p3"/>
          <p:cNvSpPr txBox="1"/>
          <p:nvPr>
            <p:ph idx="3" type="body"/>
          </p:nvPr>
        </p:nvSpPr>
        <p:spPr>
          <a:xfrm>
            <a:off x="452074" y="890250"/>
            <a:ext cx="5203800" cy="992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Introduzione</a:t>
            </a:r>
            <a:endParaRPr sz="2400"/>
          </a:p>
        </p:txBody>
      </p:sp>
      <p:pic>
        <p:nvPicPr>
          <p:cNvPr id="203" name="Google Shape;203;p3"/>
          <p:cNvPicPr preferRelativeResize="0"/>
          <p:nvPr/>
        </p:nvPicPr>
        <p:blipFill rotWithShape="1">
          <a:blip r:embed="rId3">
            <a:alphaModFix/>
          </a:blip>
          <a:srcRect b="0" l="0" r="0" t="0"/>
          <a:stretch/>
        </p:blipFill>
        <p:spPr>
          <a:xfrm>
            <a:off x="6518030" y="241612"/>
            <a:ext cx="5621247" cy="62438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
          <p:cNvSpPr txBox="1"/>
          <p:nvPr>
            <p:ph idx="1" type="body"/>
          </p:nvPr>
        </p:nvSpPr>
        <p:spPr>
          <a:xfrm>
            <a:off x="5831300" y="1976125"/>
            <a:ext cx="5395500" cy="4031100"/>
          </a:xfrm>
          <a:prstGeom prst="rect">
            <a:avLst/>
          </a:prstGeom>
          <a:noFill/>
          <a:ln>
            <a:noFill/>
          </a:ln>
        </p:spPr>
        <p:txBody>
          <a:bodyPr anchorCtr="0" anchor="t" bIns="45700" lIns="91425" spcFirstLastPara="1" rIns="91425" wrap="square" tIns="45700">
            <a:normAutofit/>
          </a:bodyPr>
          <a:lstStyle/>
          <a:p>
            <a:pPr indent="-228600" lvl="0" marL="228600" rtl="0" algn="just">
              <a:lnSpc>
                <a:spcPct val="100000"/>
              </a:lnSpc>
              <a:spcBef>
                <a:spcPts val="0"/>
              </a:spcBef>
              <a:spcAft>
                <a:spcPts val="0"/>
              </a:spcAft>
              <a:buClr>
                <a:schemeClr val="lt1"/>
              </a:buClr>
              <a:buSzPts val="1800"/>
              <a:buNone/>
            </a:pPr>
            <a:r>
              <a:rPr lang="fr-FR" sz="1200"/>
              <a:t>      L'obiettivo di questo progetto è fornire una base di competenze emotive, sociali e cognitive fondamentali per il successo scolastico e il benessere generale dei ragazzi dagli 8 ai 12 anni.</a:t>
            </a:r>
            <a:endParaRPr sz="1200"/>
          </a:p>
          <a:p>
            <a:pPr indent="-228600" lvl="0" marL="228600" rtl="0" algn="just">
              <a:lnSpc>
                <a:spcPct val="100000"/>
              </a:lnSpc>
              <a:spcBef>
                <a:spcPts val="1000"/>
              </a:spcBef>
              <a:spcAft>
                <a:spcPts val="0"/>
              </a:spcAft>
              <a:buClr>
                <a:schemeClr val="lt1"/>
              </a:buClr>
              <a:buSzPts val="1800"/>
              <a:buNone/>
            </a:pPr>
            <a:r>
              <a:rPr lang="fr-FR" sz="1200"/>
              <a:t>     L'ambiente globale del bambino viene mobilitato (genitori, insegnanti, coetanei) per aumentare l'efficacia dell'intervento.</a:t>
            </a:r>
            <a:endParaRPr sz="1200"/>
          </a:p>
          <a:p>
            <a:pPr indent="-228600" lvl="0" marL="228600" rtl="0" algn="just">
              <a:lnSpc>
                <a:spcPct val="100000"/>
              </a:lnSpc>
              <a:spcBef>
                <a:spcPts val="1000"/>
              </a:spcBef>
              <a:spcAft>
                <a:spcPts val="0"/>
              </a:spcAft>
              <a:buClr>
                <a:schemeClr val="lt1"/>
              </a:buClr>
              <a:buSzPts val="1800"/>
              <a:buNone/>
            </a:pPr>
            <a:r>
              <a:rPr lang="fr-FR" sz="1200"/>
              <a:t>      Presentazioni del programma</a:t>
            </a:r>
            <a:endParaRPr sz="1200"/>
          </a:p>
          <a:p>
            <a:pPr indent="-228600" lvl="0" marL="228600" rtl="0" algn="just">
              <a:lnSpc>
                <a:spcPct val="100000"/>
              </a:lnSpc>
              <a:spcBef>
                <a:spcPts val="1000"/>
              </a:spcBef>
              <a:spcAft>
                <a:spcPts val="0"/>
              </a:spcAft>
              <a:buClr>
                <a:schemeClr val="lt1"/>
              </a:buClr>
              <a:buSzPts val="1800"/>
              <a:buNone/>
            </a:pPr>
            <a:r>
              <a:rPr lang="fr-FR" sz="1200" u="sng">
                <a:solidFill>
                  <a:schemeClr val="hlink"/>
                </a:solidFill>
                <a:hlinkClick r:id="rId3"/>
              </a:rPr>
              <a:t>https://www.lecrips-idf.net/le-coin-des-pros/projets-realises-avec-nos-partenaires/feel-good-100-bien-etre-un-partenariat-ars</a:t>
            </a:r>
            <a:endParaRPr sz="1200"/>
          </a:p>
          <a:p>
            <a:pPr indent="-228600" lvl="0" marL="228600" rtl="0" algn="just">
              <a:lnSpc>
                <a:spcPct val="100000"/>
              </a:lnSpc>
              <a:spcBef>
                <a:spcPts val="1000"/>
              </a:spcBef>
              <a:spcAft>
                <a:spcPts val="0"/>
              </a:spcAft>
              <a:buClr>
                <a:schemeClr val="lt1"/>
              </a:buClr>
              <a:buSzPts val="1800"/>
              <a:buNone/>
            </a:pPr>
            <a:r>
              <a:rPr lang="fr-FR" sz="1200" u="sng">
                <a:solidFill>
                  <a:schemeClr val="hlink"/>
                </a:solidFill>
                <a:hlinkClick r:id="rId4"/>
              </a:rPr>
              <a:t>https://www.youtube.com/watch?v=CNHI-3CFRys&amp;embeds_referring_euri=https%3A%2F%2Fwww.lecrips-idf.net%2F&amp;source_ve_path=OTY3MTQ&amp;feature=emb_imp_woyt</a:t>
            </a:r>
            <a:endParaRPr sz="1200"/>
          </a:p>
          <a:p>
            <a:pPr indent="-342900" lvl="0" marL="342900" rtl="0" algn="l">
              <a:lnSpc>
                <a:spcPct val="90000"/>
              </a:lnSpc>
              <a:spcBef>
                <a:spcPts val="1000"/>
              </a:spcBef>
              <a:spcAft>
                <a:spcPts val="0"/>
              </a:spcAft>
              <a:buClr>
                <a:schemeClr val="lt1"/>
              </a:buClr>
              <a:buSzPts val="1800"/>
              <a:buNone/>
            </a:pPr>
            <a:r>
              <a:t/>
            </a:r>
            <a:endParaRPr sz="1800"/>
          </a:p>
        </p:txBody>
      </p:sp>
      <p:sp>
        <p:nvSpPr>
          <p:cNvPr id="209" name="Google Shape;209;p4"/>
          <p:cNvSpPr txBox="1"/>
          <p:nvPr>
            <p:ph idx="2" type="body"/>
          </p:nvPr>
        </p:nvSpPr>
        <p:spPr>
          <a:xfrm>
            <a:off x="5943600" y="942372"/>
            <a:ext cx="4991100" cy="697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Obiettivi</a:t>
            </a:r>
            <a:endParaRPr sz="2400"/>
          </a:p>
        </p:txBody>
      </p:sp>
      <p:pic>
        <p:nvPicPr>
          <p:cNvPr id="210" name="Google Shape;210;p4"/>
          <p:cNvPicPr preferRelativeResize="0"/>
          <p:nvPr/>
        </p:nvPicPr>
        <p:blipFill rotWithShape="1">
          <a:blip r:embed="rId5">
            <a:alphaModFix/>
          </a:blip>
          <a:srcRect b="0" l="0" r="0" t="0"/>
          <a:stretch/>
        </p:blipFill>
        <p:spPr>
          <a:xfrm>
            <a:off x="106656" y="1430215"/>
            <a:ext cx="5145282" cy="42320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5"/>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fr-FR" sz="2400"/>
              <a:t>Competenze trattate</a:t>
            </a:r>
            <a:endParaRPr sz="2400"/>
          </a:p>
        </p:txBody>
      </p:sp>
      <p:sp>
        <p:nvSpPr>
          <p:cNvPr id="216" name="Google Shape;216;p5"/>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01</a:t>
            </a:r>
            <a:endParaRPr/>
          </a:p>
        </p:txBody>
      </p:sp>
      <p:sp>
        <p:nvSpPr>
          <p:cNvPr id="217" name="Google Shape;217;p5"/>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02</a:t>
            </a:r>
            <a:endParaRPr/>
          </a:p>
        </p:txBody>
      </p:sp>
      <p:sp>
        <p:nvSpPr>
          <p:cNvPr id="218" name="Google Shape;218;p5"/>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fr-FR"/>
              <a:t>03</a:t>
            </a:r>
            <a:endParaRPr/>
          </a:p>
        </p:txBody>
      </p:sp>
      <p:sp>
        <p:nvSpPr>
          <p:cNvPr id="219" name="Google Shape;219;p5"/>
          <p:cNvSpPr txBox="1"/>
          <p:nvPr/>
        </p:nvSpPr>
        <p:spPr>
          <a:xfrm>
            <a:off x="3669197" y="5637381"/>
            <a:ext cx="7117619" cy="71381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800"/>
              <a:buFont typeface="Arial"/>
              <a:buNone/>
            </a:pPr>
            <a:r>
              <a:t/>
            </a:r>
            <a:endParaRPr b="1" i="0" sz="1200" u="none" cap="none" strike="noStrike">
              <a:solidFill>
                <a:srgbClr val="FFFFFF"/>
              </a:solidFill>
              <a:latin typeface="Calibri"/>
              <a:ea typeface="Calibri"/>
              <a:cs typeface="Calibri"/>
              <a:sym typeface="Calibri"/>
            </a:endParaRPr>
          </a:p>
        </p:txBody>
      </p:sp>
      <p:sp>
        <p:nvSpPr>
          <p:cNvPr id="220" name="Google Shape;220;p5"/>
          <p:cNvSpPr txBox="1"/>
          <p:nvPr/>
        </p:nvSpPr>
        <p:spPr>
          <a:xfrm>
            <a:off x="3669200" y="4490931"/>
            <a:ext cx="6823152" cy="713814"/>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chemeClr val="lt1"/>
              </a:buClr>
              <a:buSzPts val="1800"/>
              <a:buFont typeface="Arial"/>
              <a:buNone/>
            </a:pPr>
            <a:r>
              <a:t/>
            </a:r>
            <a:endParaRPr b="1" i="0" sz="1200" u="none" cap="none" strike="noStrike">
              <a:solidFill>
                <a:srgbClr val="FFFFFF"/>
              </a:solidFill>
              <a:latin typeface="Calibri"/>
              <a:ea typeface="Calibri"/>
              <a:cs typeface="Calibri"/>
              <a:sym typeface="Calibri"/>
            </a:endParaRPr>
          </a:p>
        </p:txBody>
      </p:sp>
      <p:sp>
        <p:nvSpPr>
          <p:cNvPr id="221" name="Google Shape;221;p5"/>
          <p:cNvSpPr txBox="1"/>
          <p:nvPr/>
        </p:nvSpPr>
        <p:spPr>
          <a:xfrm>
            <a:off x="1562618" y="4479342"/>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04</a:t>
            </a:r>
            <a:endParaRPr b="1" i="0" sz="4000" u="none" cap="none" strike="noStrike">
              <a:solidFill>
                <a:schemeClr val="lt1"/>
              </a:solidFill>
              <a:latin typeface="Calibri"/>
              <a:ea typeface="Calibri"/>
              <a:cs typeface="Calibri"/>
              <a:sym typeface="Calibri"/>
            </a:endParaRPr>
          </a:p>
        </p:txBody>
      </p:sp>
      <p:sp>
        <p:nvSpPr>
          <p:cNvPr id="222" name="Google Shape;222;p5"/>
          <p:cNvSpPr txBox="1"/>
          <p:nvPr/>
        </p:nvSpPr>
        <p:spPr>
          <a:xfrm>
            <a:off x="1575713" y="5531390"/>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fr-FR"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23" name="Google Shape;223;p5"/>
          <p:cNvSpPr txBox="1"/>
          <p:nvPr>
            <p:ph idx="2" type="body"/>
          </p:nvPr>
        </p:nvSpPr>
        <p:spPr>
          <a:xfrm>
            <a:off x="3669200" y="3546538"/>
            <a:ext cx="6345900" cy="5135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00"/>
              <a:buNone/>
            </a:pPr>
            <a:r>
              <a:rPr b="1" lang="fr-FR" sz="1200">
                <a:solidFill>
                  <a:srgbClr val="FFFFFF"/>
                </a:solidFill>
              </a:rPr>
              <a:t>Abilità cognitive: capacità di fare scelte responsabili</a:t>
            </a:r>
            <a:endParaRPr b="1" sz="1200">
              <a:solidFill>
                <a:srgbClr val="FFFFFF"/>
              </a:solidFill>
            </a:endParaRPr>
          </a:p>
        </p:txBody>
      </p:sp>
      <p:sp>
        <p:nvSpPr>
          <p:cNvPr id="224" name="Google Shape;224;p5"/>
          <p:cNvSpPr/>
          <p:nvPr/>
        </p:nvSpPr>
        <p:spPr>
          <a:xfrm>
            <a:off x="3669200" y="4544475"/>
            <a:ext cx="6823200" cy="51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rgbClr val="FFFFFF"/>
                </a:solidFill>
                <a:latin typeface="Calibri"/>
                <a:ea typeface="Calibri"/>
                <a:cs typeface="Calibri"/>
                <a:sym typeface="Calibri"/>
              </a:rPr>
              <a:t>Competenze emotive: comprendere le emozioni e lo stress, gestire le proprie emozioni, regolare lo stress nella vita quotidiana</a:t>
            </a:r>
            <a:endParaRPr b="1" i="0" sz="1200" u="none" cap="none" strike="noStrike">
              <a:solidFill>
                <a:srgbClr val="FFFFFF"/>
              </a:solidFill>
              <a:latin typeface="Calibri"/>
              <a:ea typeface="Calibri"/>
              <a:cs typeface="Calibri"/>
              <a:sym typeface="Calibri"/>
            </a:endParaRPr>
          </a:p>
        </p:txBody>
      </p:sp>
      <p:sp>
        <p:nvSpPr>
          <p:cNvPr id="225" name="Google Shape;225;p5"/>
          <p:cNvSpPr/>
          <p:nvPr/>
        </p:nvSpPr>
        <p:spPr>
          <a:xfrm>
            <a:off x="3669200" y="5637375"/>
            <a:ext cx="6823200" cy="34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rgbClr val="FFFFFF"/>
                </a:solidFill>
                <a:latin typeface="Calibri"/>
                <a:ea typeface="Calibri"/>
                <a:cs typeface="Calibri"/>
                <a:sym typeface="Calibri"/>
              </a:rPr>
              <a:t>Competenze sociali: sviluppare legami sociali, saper chiedere aiuto, capacità di ascolto empatico...</a:t>
            </a:r>
            <a:endParaRPr b="1" i="0" sz="1200" u="none" cap="none" strike="noStrike">
              <a:solidFill>
                <a:srgbClr val="FFFFFF"/>
              </a:solidFill>
              <a:latin typeface="Calibri"/>
              <a:ea typeface="Calibri"/>
              <a:cs typeface="Calibri"/>
              <a:sym typeface="Calibri"/>
            </a:endParaRPr>
          </a:p>
        </p:txBody>
      </p:sp>
      <p:sp>
        <p:nvSpPr>
          <p:cNvPr id="226" name="Google Shape;226;p5"/>
          <p:cNvSpPr/>
          <p:nvPr/>
        </p:nvSpPr>
        <p:spPr>
          <a:xfrm>
            <a:off x="3669197" y="1564394"/>
            <a:ext cx="6823203" cy="2769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rgbClr val="FFFFFF"/>
                </a:solidFill>
                <a:latin typeface="Calibri"/>
                <a:ea typeface="Calibri"/>
                <a:cs typeface="Calibri"/>
                <a:sym typeface="Calibri"/>
              </a:rPr>
              <a:t>Abilità cognitive: capacità di prestare attenzione a se stessi.</a:t>
            </a:r>
            <a:endParaRPr b="1" i="0" sz="1200" u="none" cap="none" strike="noStrike">
              <a:solidFill>
                <a:schemeClr val="dk1"/>
              </a:solidFill>
              <a:latin typeface="Calibri"/>
              <a:ea typeface="Calibri"/>
              <a:cs typeface="Calibri"/>
              <a:sym typeface="Calibri"/>
            </a:endParaRPr>
          </a:p>
        </p:txBody>
      </p:sp>
      <p:sp>
        <p:nvSpPr>
          <p:cNvPr id="227" name="Google Shape;227;p5"/>
          <p:cNvSpPr/>
          <p:nvPr/>
        </p:nvSpPr>
        <p:spPr>
          <a:xfrm>
            <a:off x="3669197" y="2508787"/>
            <a:ext cx="5522703" cy="2769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rgbClr val="FFFFFF"/>
                </a:solidFill>
                <a:latin typeface="Calibri"/>
                <a:ea typeface="Calibri"/>
                <a:cs typeface="Calibri"/>
                <a:sym typeface="Calibri"/>
              </a:rPr>
              <a:t>Abilità cognitive: capacità di gestire i propri impulsi.</a:t>
            </a:r>
            <a:endParaRPr b="1" i="0" sz="12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6"/>
          <p:cNvSpPr txBox="1"/>
          <p:nvPr>
            <p:ph idx="1" type="body"/>
          </p:nvPr>
        </p:nvSpPr>
        <p:spPr>
          <a:xfrm>
            <a:off x="452075" y="1882900"/>
            <a:ext cx="5293500" cy="4602600"/>
          </a:xfrm>
          <a:prstGeom prst="rect">
            <a:avLst/>
          </a:prstGeom>
          <a:noFill/>
          <a:ln>
            <a:noFill/>
          </a:ln>
        </p:spPr>
        <p:txBody>
          <a:bodyPr anchorCtr="0" anchor="t" bIns="45700" lIns="91425" spcFirstLastPara="1" rIns="91425" wrap="square" tIns="45700">
            <a:normAutofit/>
          </a:bodyPr>
          <a:lstStyle/>
          <a:p>
            <a:pPr indent="-228600" lvl="0" marL="228600" rtl="0" algn="just">
              <a:lnSpc>
                <a:spcPct val="100000"/>
              </a:lnSpc>
              <a:spcBef>
                <a:spcPts val="0"/>
              </a:spcBef>
              <a:spcAft>
                <a:spcPts val="0"/>
              </a:spcAft>
              <a:buClr>
                <a:schemeClr val="lt1"/>
              </a:buClr>
              <a:buSzPts val="1800"/>
              <a:buNone/>
            </a:pPr>
            <a:r>
              <a:rPr lang="fr-FR" sz="1200"/>
              <a:t>       Al termine del corso di formazione per insegnanti, dovreste essere in grado di:</a:t>
            </a:r>
            <a:endParaRPr sz="1200"/>
          </a:p>
          <a:p>
            <a:pPr indent="-228600" lvl="0" marL="228600" rtl="0" algn="just">
              <a:lnSpc>
                <a:spcPct val="100000"/>
              </a:lnSpc>
              <a:spcBef>
                <a:spcPts val="1000"/>
              </a:spcBef>
              <a:spcAft>
                <a:spcPts val="0"/>
              </a:spcAft>
              <a:buClr>
                <a:schemeClr val="lt1"/>
              </a:buClr>
              <a:buSzPts val="1800"/>
              <a:buNone/>
            </a:pPr>
            <a:r>
              <a:rPr lang="fr-FR" sz="1200"/>
              <a:t>     - Comprendere il concetto di abilità di vita: abilità sociali, cognitive ed emotive.</a:t>
            </a:r>
            <a:endParaRPr sz="1200"/>
          </a:p>
          <a:p>
            <a:pPr indent="-228600" lvl="0" marL="228600" rtl="0" algn="just">
              <a:lnSpc>
                <a:spcPct val="100000"/>
              </a:lnSpc>
              <a:spcBef>
                <a:spcPts val="1000"/>
              </a:spcBef>
              <a:spcAft>
                <a:spcPts val="0"/>
              </a:spcAft>
              <a:buClr>
                <a:schemeClr val="lt1"/>
              </a:buClr>
              <a:buSzPts val="1800"/>
              <a:buNone/>
            </a:pPr>
            <a:r>
              <a:rPr lang="fr-FR" sz="1200"/>
              <a:t>     - Comprendere il concetto di "punti di forza" nella psicologia positiva.</a:t>
            </a:r>
            <a:endParaRPr sz="1200"/>
          </a:p>
          <a:p>
            <a:pPr indent="-228600" lvl="0" marL="228600" rtl="0" algn="just">
              <a:lnSpc>
                <a:spcPct val="100000"/>
              </a:lnSpc>
              <a:spcBef>
                <a:spcPts val="1000"/>
              </a:spcBef>
              <a:spcAft>
                <a:spcPts val="0"/>
              </a:spcAft>
              <a:buClr>
                <a:schemeClr val="lt1"/>
              </a:buClr>
              <a:buSzPts val="1800"/>
              <a:buNone/>
            </a:pPr>
            <a:r>
              <a:rPr lang="fr-FR" sz="1200"/>
              <a:t>     - Saper adottare la postura di facilitatore in un gruppo.</a:t>
            </a:r>
            <a:endParaRPr sz="1200"/>
          </a:p>
          <a:p>
            <a:pPr indent="-228600" lvl="0" marL="228600" rtl="0" algn="just">
              <a:lnSpc>
                <a:spcPct val="100000"/>
              </a:lnSpc>
              <a:spcBef>
                <a:spcPts val="1000"/>
              </a:spcBef>
              <a:spcAft>
                <a:spcPts val="0"/>
              </a:spcAft>
              <a:buClr>
                <a:schemeClr val="lt1"/>
              </a:buClr>
              <a:buSzPts val="1800"/>
              <a:buNone/>
            </a:pPr>
            <a:r>
              <a:rPr lang="fr-FR" sz="1200"/>
              <a:t>     - Saper facilitare i 10 workshop sulle abilità psicosociali del programma "Feel Good".</a:t>
            </a:r>
            <a:endParaRPr sz="1200"/>
          </a:p>
          <a:p>
            <a:pPr indent="-228600" lvl="0" marL="228600" rtl="0" algn="just">
              <a:lnSpc>
                <a:spcPct val="100000"/>
              </a:lnSpc>
              <a:spcBef>
                <a:spcPts val="1000"/>
              </a:spcBef>
              <a:spcAft>
                <a:spcPts val="0"/>
              </a:spcAft>
              <a:buClr>
                <a:schemeClr val="lt1"/>
              </a:buClr>
              <a:buSzPts val="1800"/>
              <a:buNone/>
            </a:pPr>
            <a:r>
              <a:rPr lang="fr-FR" sz="1200"/>
              <a:t> </a:t>
            </a:r>
            <a:endParaRPr sz="1200"/>
          </a:p>
          <a:p>
            <a:pPr indent="-228600" lvl="0" marL="228600" rtl="0" algn="just">
              <a:lnSpc>
                <a:spcPct val="100000"/>
              </a:lnSpc>
              <a:spcBef>
                <a:spcPts val="1000"/>
              </a:spcBef>
              <a:spcAft>
                <a:spcPts val="0"/>
              </a:spcAft>
              <a:buClr>
                <a:schemeClr val="lt1"/>
              </a:buClr>
              <a:buSzPts val="1800"/>
              <a:buNone/>
            </a:pPr>
            <a:r>
              <a:rPr lang="fr-FR" sz="1200"/>
              <a:t>  Al termine dei 10 laboratori co-facilitati dall'insegnante volontario e dal facilitatore esterno, i bambini dovrebbero percepire miglioramenti su :</a:t>
            </a:r>
            <a:endParaRPr sz="1200"/>
          </a:p>
          <a:p>
            <a:pPr indent="-228600" lvl="0" marL="228600" rtl="0" algn="just">
              <a:lnSpc>
                <a:spcPct val="100000"/>
              </a:lnSpc>
              <a:spcBef>
                <a:spcPts val="1000"/>
              </a:spcBef>
              <a:spcAft>
                <a:spcPts val="0"/>
              </a:spcAft>
              <a:buClr>
                <a:schemeClr val="lt1"/>
              </a:buClr>
              <a:buSzPts val="1800"/>
              <a:buNone/>
            </a:pPr>
            <a:r>
              <a:rPr lang="fr-FR" sz="1200"/>
              <a:t>     - Le proprie competenze psicosociali (cognitive, sociali ed emotive).</a:t>
            </a:r>
            <a:endParaRPr sz="1200"/>
          </a:p>
          <a:p>
            <a:pPr indent="-228600" lvl="0" marL="228600" rtl="0" algn="just">
              <a:lnSpc>
                <a:spcPct val="100000"/>
              </a:lnSpc>
              <a:spcBef>
                <a:spcPts val="1000"/>
              </a:spcBef>
              <a:spcAft>
                <a:spcPts val="0"/>
              </a:spcAft>
              <a:buClr>
                <a:schemeClr val="lt1"/>
              </a:buClr>
              <a:buSzPts val="1800"/>
              <a:buNone/>
            </a:pPr>
            <a:r>
              <a:rPr lang="fr-FR" sz="1200"/>
              <a:t>     - Clima scolastico: benessere a scuola, emozioni e relazioni.</a:t>
            </a:r>
            <a:endParaRPr sz="1200"/>
          </a:p>
          <a:p>
            <a:pPr indent="-228600" lvl="0" marL="228600" rtl="0" algn="l">
              <a:lnSpc>
                <a:spcPct val="90000"/>
              </a:lnSpc>
              <a:spcBef>
                <a:spcPts val="1000"/>
              </a:spcBef>
              <a:spcAft>
                <a:spcPts val="0"/>
              </a:spcAft>
              <a:buClr>
                <a:schemeClr val="lt1"/>
              </a:buClr>
              <a:buSzPts val="1700"/>
              <a:buNone/>
            </a:pPr>
            <a:r>
              <a:t/>
            </a:r>
            <a:endParaRPr sz="1700"/>
          </a:p>
        </p:txBody>
      </p:sp>
      <p:sp>
        <p:nvSpPr>
          <p:cNvPr id="233" name="Google Shape;233;p6"/>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100"/>
              <a:buNone/>
            </a:pPr>
            <a:r>
              <a:rPr lang="fr-FR" sz="2400"/>
              <a:t>Quali sono i risultati dell'apprendimento?</a:t>
            </a:r>
            <a:endParaRPr sz="2400"/>
          </a:p>
        </p:txBody>
      </p:sp>
      <p:pic>
        <p:nvPicPr>
          <p:cNvPr id="234" name="Google Shape;234;p6"/>
          <p:cNvPicPr preferRelativeResize="0"/>
          <p:nvPr/>
        </p:nvPicPr>
        <p:blipFill rotWithShape="1">
          <a:blip r:embed="rId3">
            <a:alphaModFix/>
          </a:blip>
          <a:srcRect b="0" l="0" r="0" t="0"/>
          <a:stretch/>
        </p:blipFill>
        <p:spPr>
          <a:xfrm>
            <a:off x="6460616" y="140677"/>
            <a:ext cx="5649322" cy="65649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7"/>
          <p:cNvSpPr txBox="1"/>
          <p:nvPr>
            <p:ph idx="1" type="body"/>
          </p:nvPr>
        </p:nvSpPr>
        <p:spPr>
          <a:xfrm>
            <a:off x="364325" y="1633226"/>
            <a:ext cx="11163000" cy="4865100"/>
          </a:xfrm>
          <a:prstGeom prst="rect">
            <a:avLst/>
          </a:prstGeom>
          <a:noFill/>
          <a:ln>
            <a:noFill/>
          </a:ln>
        </p:spPr>
        <p:txBody>
          <a:bodyPr anchorCtr="0" anchor="t" bIns="45700" lIns="91425" spcFirstLastPara="1" rIns="91425" wrap="square" tIns="45700">
            <a:noAutofit/>
          </a:bodyPr>
          <a:lstStyle/>
          <a:p>
            <a:pPr indent="-152400" lvl="0" marL="228600" rtl="0" algn="just">
              <a:lnSpc>
                <a:spcPct val="90000"/>
              </a:lnSpc>
              <a:spcBef>
                <a:spcPts val="0"/>
              </a:spcBef>
              <a:spcAft>
                <a:spcPts val="0"/>
              </a:spcAft>
              <a:buClr>
                <a:srgbClr val="262626"/>
              </a:buClr>
              <a:buSzPts val="1200"/>
              <a:buFont typeface="Arial"/>
              <a:buChar char="•"/>
            </a:pPr>
            <a:r>
              <a:rPr lang="fr-FR" sz="1200"/>
              <a:t>"Le abilità di vita sono la capacità di una persona di rispondere efficacemente alle richieste e alle sfide della vita quotidiana. È la capacità di una persona di mantenere uno stato di benessere mentale, comportandosi in modo appropriato e positivo nelle relazioni con gli altri, con la propria cultura e con l'ambiente". [Organizzazione Mondiale della Sanità (OMS), 1993]. </a:t>
            </a:r>
            <a:endParaRPr sz="1200"/>
          </a:p>
          <a:p>
            <a:pPr indent="-152400" lvl="0" marL="228600" rtl="0" algn="just">
              <a:lnSpc>
                <a:spcPct val="90000"/>
              </a:lnSpc>
              <a:spcBef>
                <a:spcPts val="1000"/>
              </a:spcBef>
              <a:spcAft>
                <a:spcPts val="0"/>
              </a:spcAft>
              <a:buClr>
                <a:srgbClr val="262626"/>
              </a:buClr>
              <a:buSzPts val="1200"/>
              <a:buFont typeface="Arial"/>
              <a:buChar char="•"/>
            </a:pPr>
            <a:r>
              <a:rPr lang="fr-FR" sz="1200"/>
              <a:t>Il quadro di riferimento 2022 Santé Publique France, basato su una sintesi della letteratura e con il supporto di un comitato di ricercatori e professionisti della prevenzione, ha arricchito questo concetto elencando 21 competenze, strutturate in 3 categorie.</a:t>
            </a:r>
            <a:endParaRPr/>
          </a:p>
          <a:p>
            <a:pPr indent="-152400" lvl="0" marL="228600" rtl="0" algn="just">
              <a:lnSpc>
                <a:spcPct val="90000"/>
              </a:lnSpc>
              <a:spcBef>
                <a:spcPts val="1000"/>
              </a:spcBef>
              <a:spcAft>
                <a:spcPts val="0"/>
              </a:spcAft>
              <a:buClr>
                <a:srgbClr val="262626"/>
              </a:buClr>
              <a:buSzPts val="1200"/>
              <a:buFont typeface="Arial"/>
              <a:buChar char="•"/>
            </a:pPr>
            <a:r>
              <a:rPr lang="fr-FR" sz="1200"/>
              <a:t>1a categoria: Abilità cognitive: Un insieme di abilità psicologiche che coinvolgono attività mentali che consentono alle persone di rafforzare il loro potere di agire (empowerment*), promuovere un funzionamento individuale ottimale e mantenere uno stato di benessere psicologico. Avere consapevolezza di sé [ - Conoscenza di sé (punti di forza e limiti, obiettivi, valori, discorso interno) - Capacità di pensare in modo critico (pregiudizi, influenze) - Capacità di autovalutazione positiva - Autoconsapevolezza (o mindfulness)]. - Autocontrollo [ - Capacità di gestire gli impulsi - Capacità di raggiungere gli obiettivi - (definizione, pianificazione) - Processo decisionale costruttivo [Capacità di fare scelte responsabili - Capacità di risolvere i problemi in modo creativo].</a:t>
            </a:r>
            <a:endParaRPr/>
          </a:p>
          <a:p>
            <a:pPr indent="-152400" lvl="0" marL="228600" rtl="0" algn="just">
              <a:lnSpc>
                <a:spcPct val="90000"/>
              </a:lnSpc>
              <a:spcBef>
                <a:spcPts val="1000"/>
              </a:spcBef>
              <a:spcAft>
                <a:spcPts val="0"/>
              </a:spcAft>
              <a:buClr>
                <a:srgbClr val="262626"/>
              </a:buClr>
              <a:buSzPts val="1200"/>
              <a:buFont typeface="Arial"/>
              <a:buChar char="•"/>
            </a:pPr>
            <a:r>
              <a:rPr lang="fr-FR" sz="1200"/>
              <a:t>2a categoria: Competenza emotiva: Un insieme di abilità psicologiche che coinvolgono i processi e gli stati affettivi e che aiutano a mantenere uno stato di benessere psicologico, a promuovere il funzionamento ottimale dell'individuo e l'empowerment*. Essere consapevoli delle proprie emozioni e dello stress [-Comprendere le emozioni e lo stress -Identificare le emozioni e lo stress] Regolare le proprie emozioni [-Esprimere le emozioni in modo positivo - Gestire le emozioni (soprattutto quelle difficili: rabbia, ansia, tristezza, ecc.)]. Gestione dello stress [Regolare lo stress quotidiano - Abilità di coping (adattamento) in situazioni avverse.</a:t>
            </a:r>
            <a:endParaRPr/>
          </a:p>
          <a:p>
            <a:pPr indent="-152400" lvl="0" marL="228600" rtl="0" algn="just">
              <a:lnSpc>
                <a:spcPct val="90000"/>
              </a:lnSpc>
              <a:spcBef>
                <a:spcPts val="1000"/>
              </a:spcBef>
              <a:spcAft>
                <a:spcPts val="0"/>
              </a:spcAft>
              <a:buClr>
                <a:srgbClr val="262626"/>
              </a:buClr>
              <a:buSzPts val="1200"/>
              <a:buFont typeface="Arial"/>
              <a:buChar char="•"/>
            </a:pPr>
            <a:r>
              <a:rPr lang="fr-FR" sz="1200"/>
              <a:t>3a categoria: Un insieme di abilità psicologiche che coinvolgono comportamenti relazionali che permettono di sviluppare interazioni costruttive, di migliorare* e mantenere uno stato di benessere psicologico. Comunicare in modo costruttivo [Capacità di ascolto empatico - Comunicazione efficace (apprezzamento, formulazione chiara) - Sviluppare relazioni costruttive [ legami sociali - raggiungere gli altri, costruire relazioni, fare amicizia] - Sviluppare atteggiamenti e comportamenti pro-sociali (accettazione, collaborazione, cooperazione, aiutare gli altri)]. Risoluzione dei problemi [ - Saper chiedere aiuto - Assertività e capacità di rifiuto - Risolvere i conflitti in modo costruttivo.</a:t>
            </a:r>
            <a:endParaRPr sz="1200"/>
          </a:p>
          <a:p>
            <a:pPr indent="-152400" lvl="0" marL="228600" rtl="0" algn="just">
              <a:lnSpc>
                <a:spcPct val="90000"/>
              </a:lnSpc>
              <a:spcBef>
                <a:spcPts val="1000"/>
              </a:spcBef>
              <a:spcAft>
                <a:spcPts val="0"/>
              </a:spcAft>
              <a:buClr>
                <a:srgbClr val="262626"/>
              </a:buClr>
              <a:buSzPts val="1200"/>
              <a:buFont typeface="Arial"/>
              <a:buChar char="•"/>
            </a:pPr>
            <a:r>
              <a:rPr lang="fr-FR" sz="1200"/>
              <a:t>Queste competenze aiutano a ridurre i rischi per la salute e ad aumentare la flessibilità e le capacità di adattamento degli individui (Eriksson &amp; Lindström, 2008).</a:t>
            </a:r>
            <a:endParaRPr sz="1200"/>
          </a:p>
          <a:p>
            <a:pPr indent="-152400" lvl="0" marL="228600" rtl="0" algn="just">
              <a:lnSpc>
                <a:spcPct val="90000"/>
              </a:lnSpc>
              <a:spcBef>
                <a:spcPts val="1000"/>
              </a:spcBef>
              <a:spcAft>
                <a:spcPts val="0"/>
              </a:spcAft>
              <a:buClr>
                <a:srgbClr val="262626"/>
              </a:buClr>
              <a:buSzPts val="1200"/>
              <a:buFont typeface="Arial"/>
              <a:buChar char="•"/>
            </a:pPr>
            <a:r>
              <a:rPr lang="fr-FR" sz="1200"/>
              <a:t>È stato dimostrato che, per essere efficaci, è necessario sviluppare le competenze psicosociali fin dalla più tenera età, in modo continuo e nei diversi ambienti di vita (scuola, famiglia, tempo libero, ecc.) </a:t>
            </a:r>
            <a:r>
              <a:rPr lang="fr-FR" sz="1200" u="sng">
                <a:solidFill>
                  <a:schemeClr val="hlink"/>
                </a:solidFill>
                <a:hlinkClick r:id="rId3"/>
              </a:rPr>
              <a:t>(</a:t>
            </a:r>
            <a:r>
              <a:rPr lang="fr-FR" sz="1200"/>
              <a:t>https://www.promosante-idf.fr/dossier/cps).</a:t>
            </a:r>
            <a:endParaRPr sz="1200">
              <a:solidFill>
                <a:srgbClr val="74659A"/>
              </a:solidFill>
            </a:endParaRPr>
          </a:p>
        </p:txBody>
      </p:sp>
      <p:sp>
        <p:nvSpPr>
          <p:cNvPr id="240" name="Google Shape;240;p7"/>
          <p:cNvSpPr txBox="1"/>
          <p:nvPr>
            <p:ph idx="2" type="body"/>
          </p:nvPr>
        </p:nvSpPr>
        <p:spPr>
          <a:xfrm>
            <a:off x="664029" y="783771"/>
            <a:ext cx="10635342" cy="55517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fr-FR" sz="2400"/>
              <a:t>Conoscenze teoriche</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8"/>
          <p:cNvSpPr txBox="1"/>
          <p:nvPr>
            <p:ph idx="1" type="body"/>
          </p:nvPr>
        </p:nvSpPr>
        <p:spPr>
          <a:xfrm>
            <a:off x="5938475" y="1504625"/>
            <a:ext cx="6026700" cy="43524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chemeClr val="lt2"/>
              </a:buClr>
              <a:buSzPts val="1800"/>
              <a:buNone/>
            </a:pPr>
            <a:r>
              <a:rPr lang="fr-FR" sz="1200">
                <a:solidFill>
                  <a:schemeClr val="lt2"/>
                </a:solidFill>
              </a:rPr>
              <a:t>    Durante i laboratori con i bambini, proponiamo la mimica delle emozioni per riconoscerle fisicamente e per acquisire un vocabolario sull'intensità dell'emozione (frustrato, infastidito, arrabbiato, rabbioso...). Inoltre, viene elencata al gruppo una serie di tecniche per esprimere le emozioni. I bambini sono invitati a sperimentare modi che non hanno mai usato fino ad ora.</a:t>
            </a:r>
            <a:endParaRPr sz="1200">
              <a:solidFill>
                <a:schemeClr val="lt2"/>
              </a:solidFill>
            </a:endParaRPr>
          </a:p>
          <a:p>
            <a:pPr indent="-228600" lvl="0" marL="228600" rtl="0" algn="just">
              <a:lnSpc>
                <a:spcPct val="100000"/>
              </a:lnSpc>
              <a:spcBef>
                <a:spcPts val="1000"/>
              </a:spcBef>
              <a:spcAft>
                <a:spcPts val="0"/>
              </a:spcAft>
              <a:buClr>
                <a:schemeClr val="lt2"/>
              </a:buClr>
              <a:buSzPts val="1800"/>
              <a:buNone/>
            </a:pPr>
            <a:r>
              <a:rPr lang="fr-FR" sz="1200">
                <a:solidFill>
                  <a:schemeClr val="lt2"/>
                </a:solidFill>
              </a:rPr>
              <a:t>       Esempio pratico: Sto giocando ai videogiochi e mi viene chiesto di smettere e di andare a letto.</a:t>
            </a:r>
            <a:endParaRPr sz="1200">
              <a:solidFill>
                <a:schemeClr val="lt2"/>
              </a:solidFill>
            </a:endParaRPr>
          </a:p>
          <a:p>
            <a:pPr indent="-228600" lvl="0" marL="228600" rtl="0" algn="just">
              <a:lnSpc>
                <a:spcPct val="100000"/>
              </a:lnSpc>
              <a:spcBef>
                <a:spcPts val="1000"/>
              </a:spcBef>
              <a:spcAft>
                <a:spcPts val="0"/>
              </a:spcAft>
              <a:buClr>
                <a:schemeClr val="lt2"/>
              </a:buClr>
              <a:buSzPts val="1800"/>
              <a:buNone/>
            </a:pPr>
            <a:r>
              <a:rPr lang="fr-FR" sz="1200">
                <a:solidFill>
                  <a:schemeClr val="lt2"/>
                </a:solidFill>
              </a:rPr>
              <a:t>1. Identificazione emotiva: Mi sento stressato (paura) e frustrato (rabbia).</a:t>
            </a:r>
            <a:endParaRPr sz="1200">
              <a:solidFill>
                <a:schemeClr val="lt2"/>
              </a:solidFill>
            </a:endParaRPr>
          </a:p>
          <a:p>
            <a:pPr indent="-228600" lvl="0" marL="228600" rtl="0" algn="just">
              <a:lnSpc>
                <a:spcPct val="100000"/>
              </a:lnSpc>
              <a:spcBef>
                <a:spcPts val="1000"/>
              </a:spcBef>
              <a:spcAft>
                <a:spcPts val="0"/>
              </a:spcAft>
              <a:buClr>
                <a:schemeClr val="lt2"/>
              </a:buClr>
              <a:buSzPts val="1800"/>
              <a:buNone/>
            </a:pPr>
            <a:r>
              <a:rPr lang="fr-FR" sz="1200">
                <a:solidFill>
                  <a:schemeClr val="lt2"/>
                </a:solidFill>
              </a:rPr>
              <a:t>2. Origini: Non sono sicuro di riuscire a finire il mio gioco in corso: stress. Mi sto divertendo, avrei voluto continuare più a lungo: frustrazione.</a:t>
            </a:r>
            <a:endParaRPr sz="1200">
              <a:solidFill>
                <a:schemeClr val="lt2"/>
              </a:solidFill>
            </a:endParaRPr>
          </a:p>
          <a:p>
            <a:pPr indent="-228600" lvl="0" marL="228600" rtl="0" algn="just">
              <a:lnSpc>
                <a:spcPct val="100000"/>
              </a:lnSpc>
              <a:spcBef>
                <a:spcPts val="1000"/>
              </a:spcBef>
              <a:spcAft>
                <a:spcPts val="0"/>
              </a:spcAft>
              <a:buClr>
                <a:schemeClr val="lt2"/>
              </a:buClr>
              <a:buSzPts val="1800"/>
              <a:buNone/>
            </a:pPr>
            <a:r>
              <a:rPr lang="fr-FR" sz="1200">
                <a:solidFill>
                  <a:schemeClr val="lt2"/>
                </a:solidFill>
              </a:rPr>
              <a:t>3. Espressione emotiva: Ne parlo con i miei genitori e cerchiamo di trovare un compromesso per le prossime volte: mi diranno l'orario in cui devo giocare, sarò avvisato in anticipo. Posso scegliere il mio gioco in base a questo. Insieme scegliamo gli orari in cui posso giocare con i videogiochi durante la settimana.</a:t>
            </a:r>
            <a:endParaRPr sz="1200">
              <a:solidFill>
                <a:schemeClr val="lt2"/>
              </a:solidFill>
            </a:endParaRPr>
          </a:p>
        </p:txBody>
      </p:sp>
      <p:sp>
        <p:nvSpPr>
          <p:cNvPr id="246" name="Google Shape;246;p8"/>
          <p:cNvSpPr txBox="1"/>
          <p:nvPr>
            <p:ph idx="3" type="body"/>
          </p:nvPr>
        </p:nvSpPr>
        <p:spPr>
          <a:xfrm>
            <a:off x="6262409" y="309099"/>
            <a:ext cx="4757400" cy="992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Tecniche</a:t>
            </a:r>
            <a:endParaRPr sz="2400"/>
          </a:p>
        </p:txBody>
      </p:sp>
      <p:pic>
        <p:nvPicPr>
          <p:cNvPr id="247" name="Google Shape;247;p8"/>
          <p:cNvPicPr preferRelativeResize="0"/>
          <p:nvPr/>
        </p:nvPicPr>
        <p:blipFill rotWithShape="1">
          <a:blip r:embed="rId3">
            <a:alphaModFix/>
          </a:blip>
          <a:srcRect b="0" l="0" r="0" t="0"/>
          <a:stretch/>
        </p:blipFill>
        <p:spPr>
          <a:xfrm>
            <a:off x="463297" y="97536"/>
            <a:ext cx="5084065" cy="2934457"/>
          </a:xfrm>
          <a:prstGeom prst="rect">
            <a:avLst/>
          </a:prstGeom>
          <a:noFill/>
          <a:ln>
            <a:noFill/>
          </a:ln>
        </p:spPr>
      </p:pic>
      <p:pic>
        <p:nvPicPr>
          <p:cNvPr descr="C:\Users\mamendisco\Desktop\Feel Good\Feel Good arbre qualités.png" id="248" name="Google Shape;248;p8"/>
          <p:cNvPicPr preferRelativeResize="0"/>
          <p:nvPr/>
        </p:nvPicPr>
        <p:blipFill rotWithShape="1">
          <a:blip r:embed="rId4">
            <a:alphaModFix/>
          </a:blip>
          <a:srcRect b="0" l="0" r="0" t="0"/>
          <a:stretch/>
        </p:blipFill>
        <p:spPr>
          <a:xfrm>
            <a:off x="463295" y="3141721"/>
            <a:ext cx="5084065" cy="328371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9"/>
          <p:cNvSpPr txBox="1"/>
          <p:nvPr>
            <p:ph idx="1" type="body"/>
          </p:nvPr>
        </p:nvSpPr>
        <p:spPr>
          <a:xfrm>
            <a:off x="328250" y="1461775"/>
            <a:ext cx="5767800" cy="539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24BAA2"/>
              </a:buClr>
              <a:buSzPts val="2400"/>
              <a:buNone/>
            </a:pPr>
            <a:r>
              <a:rPr b="1" lang="fr-FR" sz="1800">
                <a:solidFill>
                  <a:srgbClr val="24BAA2"/>
                </a:solidFill>
              </a:rPr>
              <a:t>Gruppo target: una classe di bambini di 8/12 anni </a:t>
            </a:r>
            <a:endParaRPr b="1" sz="1800">
              <a:solidFill>
                <a:srgbClr val="24BAA2"/>
              </a:solidFill>
            </a:endParaRPr>
          </a:p>
          <a:p>
            <a:pPr indent="-228600" lvl="0" marL="228600" rtl="0" algn="l">
              <a:lnSpc>
                <a:spcPct val="90000"/>
              </a:lnSpc>
              <a:spcBef>
                <a:spcPts val="1000"/>
              </a:spcBef>
              <a:spcAft>
                <a:spcPts val="0"/>
              </a:spcAft>
              <a:buClr>
                <a:schemeClr val="lt1"/>
              </a:buClr>
              <a:buSzPts val="1700"/>
              <a:buNone/>
            </a:pPr>
            <a:r>
              <a:t/>
            </a:r>
            <a:endParaRPr sz="1700"/>
          </a:p>
          <a:p>
            <a:pPr indent="-228600" lvl="0" marL="228600" rtl="0" algn="just">
              <a:lnSpc>
                <a:spcPct val="100000"/>
              </a:lnSpc>
              <a:spcBef>
                <a:spcPts val="1000"/>
              </a:spcBef>
              <a:spcAft>
                <a:spcPts val="0"/>
              </a:spcAft>
              <a:buClr>
                <a:schemeClr val="lt1"/>
              </a:buClr>
              <a:buSzPts val="2500"/>
              <a:buNone/>
            </a:pPr>
            <a:r>
              <a:rPr lang="fr-FR" sz="1200"/>
              <a:t>-&gt; 1° step</a:t>
            </a:r>
            <a:endParaRPr sz="1200"/>
          </a:p>
          <a:p>
            <a:pPr indent="-228600" lvl="0" marL="228600" rtl="0" algn="just">
              <a:lnSpc>
                <a:spcPct val="100000"/>
              </a:lnSpc>
              <a:spcBef>
                <a:spcPts val="1000"/>
              </a:spcBef>
              <a:spcAft>
                <a:spcPts val="0"/>
              </a:spcAft>
              <a:buClr>
                <a:schemeClr val="lt1"/>
              </a:buClr>
              <a:buSzPts val="2500"/>
              <a:buNone/>
            </a:pPr>
            <a:r>
              <a:rPr lang="fr-FR" sz="1200"/>
              <a:t>     I bambini scelgono i loro tre maggiori punti di forza associati a un esempio dell'uso concreto di questa forza su base quotidiana. Li condividono con gli altri in piccoli gruppi.</a:t>
            </a:r>
            <a:endParaRPr sz="1200"/>
          </a:p>
          <a:p>
            <a:pPr indent="-228600" lvl="0" marL="228600" rtl="0" algn="just">
              <a:lnSpc>
                <a:spcPct val="100000"/>
              </a:lnSpc>
              <a:spcBef>
                <a:spcPts val="1000"/>
              </a:spcBef>
              <a:spcAft>
                <a:spcPts val="0"/>
              </a:spcAft>
              <a:buClr>
                <a:schemeClr val="lt1"/>
              </a:buClr>
              <a:buSzPts val="2500"/>
              <a:buNone/>
            </a:pPr>
            <a:r>
              <a:rPr lang="fr-FR" sz="1200"/>
              <a:t> -&gt; 2° step</a:t>
            </a:r>
            <a:endParaRPr sz="1200"/>
          </a:p>
          <a:p>
            <a:pPr indent="-228600" lvl="0" marL="228600" rtl="0" algn="just">
              <a:lnSpc>
                <a:spcPct val="100000"/>
              </a:lnSpc>
              <a:spcBef>
                <a:spcPts val="1000"/>
              </a:spcBef>
              <a:spcAft>
                <a:spcPts val="0"/>
              </a:spcAft>
              <a:buClr>
                <a:schemeClr val="lt1"/>
              </a:buClr>
              <a:buSzPts val="2500"/>
              <a:buNone/>
            </a:pPr>
            <a:r>
              <a:rPr lang="fr-FR" sz="1200"/>
              <a:t>     I bambini si dividono in coppie. Scelgono una carta forza con un esempio concreto che corrisponde al loro compagno di classe.</a:t>
            </a:r>
            <a:endParaRPr sz="1200"/>
          </a:p>
          <a:p>
            <a:pPr indent="-228600" lvl="0" marL="228600" rtl="0" algn="just">
              <a:lnSpc>
                <a:spcPct val="100000"/>
              </a:lnSpc>
              <a:spcBef>
                <a:spcPts val="1000"/>
              </a:spcBef>
              <a:spcAft>
                <a:spcPts val="0"/>
              </a:spcAft>
              <a:buClr>
                <a:schemeClr val="lt1"/>
              </a:buClr>
              <a:buSzPts val="2500"/>
              <a:buNone/>
            </a:pPr>
            <a:r>
              <a:rPr lang="fr-FR" sz="1200"/>
              <a:t>-&gt; 3° step</a:t>
            </a:r>
            <a:endParaRPr sz="1200"/>
          </a:p>
          <a:p>
            <a:pPr indent="-228600" lvl="0" marL="228600" rtl="0" algn="just">
              <a:lnSpc>
                <a:spcPct val="100000"/>
              </a:lnSpc>
              <a:spcBef>
                <a:spcPts val="1000"/>
              </a:spcBef>
              <a:spcAft>
                <a:spcPts val="0"/>
              </a:spcAft>
              <a:buClr>
                <a:schemeClr val="lt1"/>
              </a:buClr>
              <a:buSzPts val="2500"/>
              <a:buNone/>
            </a:pPr>
            <a:r>
              <a:rPr lang="fr-FR" sz="1200"/>
              <a:t>     I bambini scrivono il punto di forza che hanno ricevuto su un post-it e, se lo desiderano, possono attaccarlo alla lavagna o sul poster. Tutti i post-it formeranno l'albero dei punti di forza della classe (poster Albero dei punti di forza disponibile sul sito web della Cri).</a:t>
            </a:r>
            <a:endParaRPr sz="1200"/>
          </a:p>
          <a:p>
            <a:pPr indent="-228600" lvl="0" marL="228600" rtl="0" algn="just">
              <a:lnSpc>
                <a:spcPct val="100000"/>
              </a:lnSpc>
              <a:spcBef>
                <a:spcPts val="1000"/>
              </a:spcBef>
              <a:spcAft>
                <a:spcPts val="0"/>
              </a:spcAft>
              <a:buClr>
                <a:schemeClr val="lt1"/>
              </a:buClr>
              <a:buSzPts val="2500"/>
              <a:buNone/>
            </a:pPr>
            <a:r>
              <a:rPr lang="fr-FR" sz="1200"/>
              <a:t>       Dopo gli esercizi, è importante fare un debriefing con il gruppo.</a:t>
            </a:r>
            <a:endParaRPr sz="1200"/>
          </a:p>
          <a:p>
            <a:pPr indent="-228600" lvl="0" marL="228600" rtl="0" algn="just">
              <a:lnSpc>
                <a:spcPct val="100000"/>
              </a:lnSpc>
              <a:spcBef>
                <a:spcPts val="1000"/>
              </a:spcBef>
              <a:spcAft>
                <a:spcPts val="0"/>
              </a:spcAft>
              <a:buClr>
                <a:schemeClr val="lt1"/>
              </a:buClr>
              <a:buSzPts val="2500"/>
              <a:buNone/>
            </a:pPr>
            <a:r>
              <a:rPr lang="fr-FR" sz="1200"/>
              <a:t> Domande per identificare i propri punti di forza - Scarica il gioco di carte: </a:t>
            </a:r>
            <a:r>
              <a:rPr lang="fr-FR" sz="1200" u="sng">
                <a:solidFill>
                  <a:schemeClr val="hlink"/>
                </a:solidFill>
                <a:hlinkClick r:id="rId3"/>
              </a:rPr>
              <a:t>https://www.lecrips-idf.net/sites/default/files/2022-04/Feel_good_cartes_A4.pdf</a:t>
            </a:r>
            <a:endParaRPr sz="1200"/>
          </a:p>
        </p:txBody>
      </p:sp>
      <p:sp>
        <p:nvSpPr>
          <p:cNvPr id="254" name="Google Shape;254;p9"/>
          <p:cNvSpPr txBox="1"/>
          <p:nvPr>
            <p:ph idx="3" type="body"/>
          </p:nvPr>
        </p:nvSpPr>
        <p:spPr>
          <a:xfrm>
            <a:off x="328250" y="597400"/>
            <a:ext cx="4958400" cy="992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fr-FR" sz="2400"/>
              <a:t>Attività 1: Gioco dei 24 punti di forza del carattere</a:t>
            </a:r>
            <a:endParaRPr sz="2400"/>
          </a:p>
        </p:txBody>
      </p:sp>
      <p:pic>
        <p:nvPicPr>
          <p:cNvPr descr="C:\Users\mamendisco\Desktop\24 forces.png" id="255" name="Google Shape;255;p9"/>
          <p:cNvPicPr preferRelativeResize="0"/>
          <p:nvPr/>
        </p:nvPicPr>
        <p:blipFill rotWithShape="1">
          <a:blip r:embed="rId4">
            <a:alphaModFix/>
          </a:blip>
          <a:srcRect b="0" l="0" r="0" t="0"/>
          <a:stretch/>
        </p:blipFill>
        <p:spPr>
          <a:xfrm>
            <a:off x="6929081" y="211883"/>
            <a:ext cx="4883474" cy="645454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2022-05-09T10:29:33.0000000Z</dcterms:created>
  <dc:creator>Gillian Keane</dc:creator>
</cp:coreProperties>
</file>