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si3LRYLcJwVNF3xTN0yRpGEk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9" name="Shape 19"/>
        <p:cNvGrpSpPr/>
        <p:nvPr/>
      </p:nvGrpSpPr>
      <p:grpSpPr>
        <a:xfrm>
          <a:off x="0" y="0"/>
          <a:ext cx="0" cy="0"/>
          <a:chOff x="0" y="0"/>
          <a:chExt cx="0" cy="0"/>
        </a:xfrm>
      </p:grpSpPr>
      <p:sp>
        <p:nvSpPr>
          <p:cNvPr id="20" name="Google Shape;20;p21"/>
          <p:cNvSpPr/>
          <p:nvPr/>
        </p:nvSpPr>
        <p:spPr>
          <a:xfrm>
            <a:off x="-1" y="2727435"/>
            <a:ext cx="12172695" cy="3159786"/>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21"/>
          <p:cNvSpPr txBox="1"/>
          <p:nvPr>
            <p:ph idx="1" type="body"/>
          </p:nvPr>
        </p:nvSpPr>
        <p:spPr>
          <a:xfrm>
            <a:off x="575886" y="3922845"/>
            <a:ext cx="3354128" cy="1008403"/>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22" name="Google Shape;22;p21"/>
          <p:cNvSpPr txBox="1"/>
          <p:nvPr>
            <p:ph idx="2" type="body"/>
          </p:nvPr>
        </p:nvSpPr>
        <p:spPr>
          <a:xfrm>
            <a:off x="618009" y="3232381"/>
            <a:ext cx="3311994" cy="53319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23" name="Google Shape;23;p21"/>
          <p:cNvSpPr/>
          <p:nvPr/>
        </p:nvSpPr>
        <p:spPr>
          <a:xfrm>
            <a:off x="12192000" y="153499"/>
            <a:ext cx="3690981" cy="7687734"/>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21"/>
          <p:cNvSpPr/>
          <p:nvPr/>
        </p:nvSpPr>
        <p:spPr>
          <a:xfrm>
            <a:off x="6903718" y="5585902"/>
            <a:ext cx="5257382" cy="756637"/>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21"/>
          <p:cNvSpPr txBox="1"/>
          <p:nvPr>
            <p:ph idx="3" type="body"/>
          </p:nvPr>
        </p:nvSpPr>
        <p:spPr>
          <a:xfrm>
            <a:off x="8345333" y="5611393"/>
            <a:ext cx="3195492" cy="73114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22;p21" id="26" name="Google Shape;26;p21"/>
          <p:cNvPicPr preferRelativeResize="0"/>
          <p:nvPr/>
        </p:nvPicPr>
        <p:blipFill rotWithShape="1">
          <a:blip r:embed="rId2">
            <a:alphaModFix amt="29000"/>
          </a:blip>
          <a:srcRect b="11451" l="67223" r="0" t="24638"/>
          <a:stretch/>
        </p:blipFill>
        <p:spPr>
          <a:xfrm>
            <a:off x="4285391" y="2624083"/>
            <a:ext cx="3127575" cy="3263137"/>
          </a:xfrm>
          <a:prstGeom prst="rect">
            <a:avLst/>
          </a:prstGeom>
          <a:noFill/>
          <a:ln>
            <a:noFill/>
          </a:ln>
        </p:spPr>
      </p:pic>
      <p:sp>
        <p:nvSpPr>
          <p:cNvPr id="27" name="Google Shape;27;p21"/>
          <p:cNvSpPr/>
          <p:nvPr>
            <p:ph idx="4" type="pic"/>
          </p:nvPr>
        </p:nvSpPr>
        <p:spPr>
          <a:xfrm>
            <a:off x="5718874" y="423474"/>
            <a:ext cx="5982513" cy="4551482"/>
          </a:xfrm>
          <a:prstGeom prst="rect">
            <a:avLst/>
          </a:prstGeom>
          <a:noFill/>
          <a:ln>
            <a:noFill/>
          </a:ln>
        </p:spPr>
      </p:sp>
      <p:pic>
        <p:nvPicPr>
          <p:cNvPr descr="Google Shape;24;p21" id="28" name="Google Shape;28;p21"/>
          <p:cNvPicPr preferRelativeResize="0"/>
          <p:nvPr/>
        </p:nvPicPr>
        <p:blipFill rotWithShape="1">
          <a:blip r:embed="rId2">
            <a:alphaModFix/>
          </a:blip>
          <a:srcRect b="0" l="0" r="0" t="0"/>
          <a:stretch/>
        </p:blipFill>
        <p:spPr>
          <a:xfrm>
            <a:off x="420344" y="249536"/>
            <a:ext cx="4437444" cy="2374552"/>
          </a:xfrm>
          <a:prstGeom prst="rect">
            <a:avLst/>
          </a:prstGeom>
          <a:noFill/>
          <a:ln>
            <a:noFill/>
          </a:ln>
        </p:spPr>
      </p:pic>
      <p:sp>
        <p:nvSpPr>
          <p:cNvPr id="29" name="Google Shape;29;p21"/>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21"/>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2" name="Google Shape;32;p2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7" name="Shape 147"/>
        <p:cNvGrpSpPr/>
        <p:nvPr/>
      </p:nvGrpSpPr>
      <p:grpSpPr>
        <a:xfrm>
          <a:off x="0" y="0"/>
          <a:ext cx="0" cy="0"/>
          <a:chOff x="0" y="0"/>
          <a:chExt cx="0" cy="0"/>
        </a:xfrm>
      </p:grpSpPr>
      <p:sp>
        <p:nvSpPr>
          <p:cNvPr id="148" name="Google Shape;148;p30"/>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49" name="Google Shape;149;p30"/>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50" name="Google Shape;150;p30"/>
          <p:cNvSpPr/>
          <p:nvPr/>
        </p:nvSpPr>
        <p:spPr>
          <a:xfrm rot="5400000">
            <a:off x="5693238" y="7996030"/>
            <a:ext cx="476915" cy="3282251"/>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1" name="Google Shape;151;p30"/>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2" name="Shape 152"/>
        <p:cNvGrpSpPr/>
        <p:nvPr/>
      </p:nvGrpSpPr>
      <p:grpSpPr>
        <a:xfrm>
          <a:off x="0" y="0"/>
          <a:ext cx="0" cy="0"/>
          <a:chOff x="0" y="0"/>
          <a:chExt cx="0" cy="0"/>
        </a:xfrm>
      </p:grpSpPr>
      <p:sp>
        <p:nvSpPr>
          <p:cNvPr id="153" name="Google Shape;153;p31"/>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54" name="Google Shape;154;p31"/>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55" name="Google Shape;155;p31"/>
          <p:cNvSpPr txBox="1"/>
          <p:nvPr>
            <p:ph idx="1" type="body"/>
          </p:nvPr>
        </p:nvSpPr>
        <p:spPr>
          <a:xfrm>
            <a:off x="565672" y="2544495"/>
            <a:ext cx="700389" cy="68952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6" name="Google Shape;156;p31"/>
          <p:cNvSpPr txBox="1"/>
          <p:nvPr>
            <p:ph idx="2" type="body"/>
          </p:nvPr>
        </p:nvSpPr>
        <p:spPr>
          <a:xfrm>
            <a:off x="1400969" y="2544495"/>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7" name="Google Shape;157;p31"/>
          <p:cNvSpPr txBox="1"/>
          <p:nvPr>
            <p:ph idx="3" type="body"/>
          </p:nvPr>
        </p:nvSpPr>
        <p:spPr>
          <a:xfrm>
            <a:off x="565668" y="3256284"/>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8" name="Google Shape;158;p31"/>
          <p:cNvSpPr txBox="1"/>
          <p:nvPr>
            <p:ph idx="4" type="body"/>
          </p:nvPr>
        </p:nvSpPr>
        <p:spPr>
          <a:xfrm>
            <a:off x="1400969" y="3256284"/>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59" name="Google Shape;159;p31"/>
          <p:cNvSpPr txBox="1"/>
          <p:nvPr>
            <p:ph idx="5" type="body"/>
          </p:nvPr>
        </p:nvSpPr>
        <p:spPr>
          <a:xfrm>
            <a:off x="565668" y="3968072"/>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0" name="Google Shape;160;p31"/>
          <p:cNvSpPr txBox="1"/>
          <p:nvPr>
            <p:ph idx="6" type="body"/>
          </p:nvPr>
        </p:nvSpPr>
        <p:spPr>
          <a:xfrm>
            <a:off x="1400969" y="3968072"/>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1" name="Google Shape;161;p31"/>
          <p:cNvSpPr txBox="1"/>
          <p:nvPr>
            <p:ph idx="7" type="body"/>
          </p:nvPr>
        </p:nvSpPr>
        <p:spPr>
          <a:xfrm>
            <a:off x="565668" y="4679863"/>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2" name="Google Shape;162;p31"/>
          <p:cNvSpPr txBox="1"/>
          <p:nvPr>
            <p:ph idx="8" type="body"/>
          </p:nvPr>
        </p:nvSpPr>
        <p:spPr>
          <a:xfrm>
            <a:off x="1400969" y="4679863"/>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3" name="Google Shape;163;p31"/>
          <p:cNvSpPr txBox="1"/>
          <p:nvPr>
            <p:ph idx="9" type="body"/>
          </p:nvPr>
        </p:nvSpPr>
        <p:spPr>
          <a:xfrm>
            <a:off x="565668" y="5374716"/>
            <a:ext cx="700396" cy="68952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4" name="Google Shape;164;p31"/>
          <p:cNvSpPr txBox="1"/>
          <p:nvPr>
            <p:ph idx="13" type="body"/>
          </p:nvPr>
        </p:nvSpPr>
        <p:spPr>
          <a:xfrm>
            <a:off x="1400969" y="5374716"/>
            <a:ext cx="6874662" cy="68952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65" name="Google Shape;165;p31"/>
          <p:cNvSpPr txBox="1"/>
          <p:nvPr/>
        </p:nvSpPr>
        <p:spPr>
          <a:xfrm>
            <a:off x="8947681" y="2543260"/>
            <a:ext cx="2531289" cy="134865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6" name="Google Shape;166;p31"/>
          <p:cNvSpPr/>
          <p:nvPr/>
        </p:nvSpPr>
        <p:spPr>
          <a:xfrm rot="10800000">
            <a:off x="12799" y="5620"/>
            <a:ext cx="12189954" cy="176222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7" name="Google Shape;167;p31"/>
          <p:cNvSpPr txBox="1"/>
          <p:nvPr>
            <p:ph idx="14" type="body"/>
          </p:nvPr>
        </p:nvSpPr>
        <p:spPr>
          <a:xfrm>
            <a:off x="565668" y="659657"/>
            <a:ext cx="5041934" cy="72076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73;p31" id="168" name="Google Shape;168;p31"/>
          <p:cNvPicPr preferRelativeResize="0"/>
          <p:nvPr/>
        </p:nvPicPr>
        <p:blipFill rotWithShape="1">
          <a:blip r:embed="rId2">
            <a:alphaModFix amt="29000"/>
          </a:blip>
          <a:srcRect b="30919" l="65274" r="1949" t="34454"/>
          <a:stretch/>
        </p:blipFill>
        <p:spPr>
          <a:xfrm>
            <a:off x="7847424" y="-1"/>
            <a:ext cx="3127575" cy="1767841"/>
          </a:xfrm>
          <a:prstGeom prst="rect">
            <a:avLst/>
          </a:prstGeom>
          <a:noFill/>
          <a:ln>
            <a:noFill/>
          </a:ln>
        </p:spPr>
      </p:pic>
      <p:sp>
        <p:nvSpPr>
          <p:cNvPr id="169" name="Google Shape;169;p31"/>
          <p:cNvSpPr/>
          <p:nvPr/>
        </p:nvSpPr>
        <p:spPr>
          <a:xfrm rot="5400000">
            <a:off x="1331469" y="926544"/>
            <a:ext cx="108006" cy="1685652"/>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0" name="Google Shape;170;p31"/>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1" name="Shape 171"/>
        <p:cNvGrpSpPr/>
        <p:nvPr/>
      </p:nvGrpSpPr>
      <p:grpSpPr>
        <a:xfrm>
          <a:off x="0" y="0"/>
          <a:ext cx="0" cy="0"/>
          <a:chOff x="0" y="0"/>
          <a:chExt cx="0" cy="0"/>
        </a:xfrm>
      </p:grpSpPr>
      <p:sp>
        <p:nvSpPr>
          <p:cNvPr id="172" name="Google Shape;172;p32"/>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73" name="Google Shape;173;p32"/>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74" name="Google Shape;174;p32"/>
          <p:cNvSpPr/>
          <p:nvPr/>
        </p:nvSpPr>
        <p:spPr>
          <a:xfrm>
            <a:off x="4884042" y="0"/>
            <a:ext cx="641774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5" name="Google Shape;175;p32"/>
          <p:cNvSpPr txBox="1"/>
          <p:nvPr>
            <p:ph idx="1" type="body"/>
          </p:nvPr>
        </p:nvSpPr>
        <p:spPr>
          <a:xfrm>
            <a:off x="6096001" y="593578"/>
            <a:ext cx="4724406" cy="5604024"/>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81;p32" id="176" name="Google Shape;176;p32"/>
          <p:cNvPicPr preferRelativeResize="0"/>
          <p:nvPr/>
        </p:nvPicPr>
        <p:blipFill rotWithShape="1">
          <a:blip r:embed="rId2">
            <a:alphaModFix amt="29000"/>
          </a:blip>
          <a:srcRect b="16283" l="70895" r="1946" t="1095"/>
          <a:stretch/>
        </p:blipFill>
        <p:spPr>
          <a:xfrm>
            <a:off x="4884044" y="2639355"/>
            <a:ext cx="2591274" cy="4218645"/>
          </a:xfrm>
          <a:prstGeom prst="rect">
            <a:avLst/>
          </a:prstGeom>
          <a:noFill/>
          <a:ln>
            <a:noFill/>
          </a:ln>
        </p:spPr>
      </p:pic>
      <p:sp>
        <p:nvSpPr>
          <p:cNvPr id="177" name="Google Shape;177;p32"/>
          <p:cNvSpPr/>
          <p:nvPr>
            <p:ph idx="2" type="pic"/>
          </p:nvPr>
        </p:nvSpPr>
        <p:spPr>
          <a:xfrm>
            <a:off x="414116" y="352414"/>
            <a:ext cx="5497413" cy="6099184"/>
          </a:xfrm>
          <a:prstGeom prst="rect">
            <a:avLst/>
          </a:prstGeom>
          <a:noFill/>
          <a:ln>
            <a:noFill/>
          </a:ln>
        </p:spPr>
      </p:sp>
      <p:sp>
        <p:nvSpPr>
          <p:cNvPr id="178" name="Google Shape;178;p32"/>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9" name="Shape 179"/>
        <p:cNvGrpSpPr/>
        <p:nvPr/>
      </p:nvGrpSpPr>
      <p:grpSpPr>
        <a:xfrm>
          <a:off x="0" y="0"/>
          <a:ext cx="0" cy="0"/>
          <a:chOff x="0" y="0"/>
          <a:chExt cx="0" cy="0"/>
        </a:xfrm>
      </p:grpSpPr>
      <p:sp>
        <p:nvSpPr>
          <p:cNvPr id="180" name="Google Shape;180;p33"/>
          <p:cNvSpPr/>
          <p:nvPr/>
        </p:nvSpPr>
        <p:spPr>
          <a:xfrm>
            <a:off x="-3" y="1352384"/>
            <a:ext cx="6096014"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1" name="Google Shape;181;p33"/>
          <p:cNvSpPr/>
          <p:nvPr>
            <p:ph idx="2" type="pic"/>
          </p:nvPr>
        </p:nvSpPr>
        <p:spPr>
          <a:xfrm>
            <a:off x="0" y="0"/>
            <a:ext cx="12192000" cy="6858000"/>
          </a:xfrm>
          <a:prstGeom prst="rect">
            <a:avLst/>
          </a:prstGeom>
          <a:noFill/>
          <a:ln>
            <a:noFill/>
          </a:ln>
        </p:spPr>
      </p:sp>
      <p:pic>
        <p:nvPicPr>
          <p:cNvPr descr="Google Shape;187;p33" id="182" name="Google Shape;182;p33"/>
          <p:cNvPicPr preferRelativeResize="0"/>
          <p:nvPr/>
        </p:nvPicPr>
        <p:blipFill rotWithShape="1">
          <a:blip r:embed="rId2">
            <a:alphaModFix amt="29000"/>
          </a:blip>
          <a:srcRect b="16283" l="70895" r="1946" t="1095"/>
          <a:stretch/>
        </p:blipFill>
        <p:spPr>
          <a:xfrm>
            <a:off x="-3" y="1521756"/>
            <a:ext cx="2591274" cy="4218645"/>
          </a:xfrm>
          <a:prstGeom prst="rect">
            <a:avLst/>
          </a:prstGeom>
          <a:noFill/>
          <a:ln>
            <a:noFill/>
          </a:ln>
        </p:spPr>
      </p:pic>
      <p:sp>
        <p:nvSpPr>
          <p:cNvPr id="183" name="Google Shape;183;p33"/>
          <p:cNvSpPr txBox="1"/>
          <p:nvPr>
            <p:ph idx="1" type="body"/>
          </p:nvPr>
        </p:nvSpPr>
        <p:spPr>
          <a:xfrm>
            <a:off x="427670" y="1747123"/>
            <a:ext cx="5126464" cy="3565658"/>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84" name="Google Shape;184;p33"/>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85" name="Shape 185"/>
        <p:cNvGrpSpPr/>
        <p:nvPr/>
      </p:nvGrpSpPr>
      <p:grpSpPr>
        <a:xfrm>
          <a:off x="0" y="0"/>
          <a:ext cx="0" cy="0"/>
          <a:chOff x="0" y="0"/>
          <a:chExt cx="0" cy="0"/>
        </a:xfrm>
      </p:grpSpPr>
      <p:sp>
        <p:nvSpPr>
          <p:cNvPr id="186" name="Google Shape;186;p34"/>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87" name="Google Shape;187;p34"/>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88" name="Google Shape;188;p34"/>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9" name="Google Shape;189;p34"/>
          <p:cNvSpPr txBox="1"/>
          <p:nvPr>
            <p:ph idx="1" type="body"/>
          </p:nvPr>
        </p:nvSpPr>
        <p:spPr>
          <a:xfrm>
            <a:off x="1553582" y="1623404"/>
            <a:ext cx="9778142" cy="489593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90" name="Google Shape;190;p34"/>
          <p:cNvSpPr txBox="1"/>
          <p:nvPr>
            <p:ph idx="2" type="body"/>
          </p:nvPr>
        </p:nvSpPr>
        <p:spPr>
          <a:xfrm>
            <a:off x="1503335" y="604432"/>
            <a:ext cx="9886399" cy="1018976"/>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91" name="Google Shape;191;p34"/>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92" name="Shape 192"/>
        <p:cNvGrpSpPr/>
        <p:nvPr/>
      </p:nvGrpSpPr>
      <p:grpSpPr>
        <a:xfrm>
          <a:off x="0" y="0"/>
          <a:ext cx="0" cy="0"/>
          <a:chOff x="0" y="0"/>
          <a:chExt cx="0" cy="0"/>
        </a:xfrm>
      </p:grpSpPr>
      <p:sp>
        <p:nvSpPr>
          <p:cNvPr id="193" name="Google Shape;193;p35"/>
          <p:cNvSpPr/>
          <p:nvPr/>
        </p:nvSpPr>
        <p:spPr>
          <a:xfrm>
            <a:off x="3776133" y="644596"/>
            <a:ext cx="8415878" cy="550946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4" name="Google Shape;194;p35"/>
          <p:cNvSpPr/>
          <p:nvPr/>
        </p:nvSpPr>
        <p:spPr>
          <a:xfrm>
            <a:off x="23805" y="9076427"/>
            <a:ext cx="7535870" cy="1615392"/>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5" name="Google Shape;195;p35"/>
          <p:cNvSpPr txBox="1"/>
          <p:nvPr>
            <p:ph idx="1" type="body"/>
          </p:nvPr>
        </p:nvSpPr>
        <p:spPr>
          <a:xfrm>
            <a:off x="5297322" y="2639354"/>
            <a:ext cx="6484269" cy="225304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96" name="Google Shape;196;p35"/>
          <p:cNvSpPr txBox="1"/>
          <p:nvPr>
            <p:ph idx="2" type="body"/>
          </p:nvPr>
        </p:nvSpPr>
        <p:spPr>
          <a:xfrm>
            <a:off x="891654" y="1020927"/>
            <a:ext cx="2066907" cy="58222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97" name="Google Shape;197;p35"/>
          <p:cNvSpPr/>
          <p:nvPr/>
        </p:nvSpPr>
        <p:spPr>
          <a:xfrm>
            <a:off x="-1" y="2892986"/>
            <a:ext cx="5040003" cy="72006"/>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200;p35" id="198" name="Google Shape;198;p35"/>
          <p:cNvPicPr preferRelativeResize="0"/>
          <p:nvPr/>
        </p:nvPicPr>
        <p:blipFill rotWithShape="1">
          <a:blip r:embed="rId2">
            <a:alphaModFix amt="29000"/>
          </a:blip>
          <a:srcRect b="20548" l="65356" r="5409" t="0"/>
          <a:stretch/>
        </p:blipFill>
        <p:spPr>
          <a:xfrm>
            <a:off x="9402416" y="2097254"/>
            <a:ext cx="2789583" cy="4056801"/>
          </a:xfrm>
          <a:prstGeom prst="rect">
            <a:avLst/>
          </a:prstGeom>
          <a:noFill/>
          <a:ln>
            <a:noFill/>
          </a:ln>
        </p:spPr>
      </p:pic>
      <p:sp>
        <p:nvSpPr>
          <p:cNvPr id="199" name="Google Shape;199;p35"/>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200" name="Shape 200"/>
        <p:cNvGrpSpPr/>
        <p:nvPr/>
      </p:nvGrpSpPr>
      <p:grpSpPr>
        <a:xfrm>
          <a:off x="0" y="0"/>
          <a:ext cx="0" cy="0"/>
          <a:chOff x="0" y="0"/>
          <a:chExt cx="0" cy="0"/>
        </a:xfrm>
      </p:grpSpPr>
      <p:sp>
        <p:nvSpPr>
          <p:cNvPr id="201" name="Google Shape;201;p36"/>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202" name="Google Shape;202;p36"/>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203" name="Google Shape;203;p36"/>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04" name="Google Shape;204;p36"/>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205" name="Google Shape;205;p36"/>
          <p:cNvSpPr txBox="1"/>
          <p:nvPr>
            <p:ph idx="2" type="body"/>
          </p:nvPr>
        </p:nvSpPr>
        <p:spPr>
          <a:xfrm>
            <a:off x="5943601" y="647036"/>
            <a:ext cx="4991004" cy="992656"/>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208;p36" id="206" name="Google Shape;206;p36"/>
          <p:cNvPicPr preferRelativeResize="0"/>
          <p:nvPr/>
        </p:nvPicPr>
        <p:blipFill rotWithShape="1">
          <a:blip r:embed="rId2">
            <a:alphaModFix amt="29000"/>
          </a:blip>
          <a:srcRect b="20546" l="65356" r="0" t="0"/>
          <a:stretch/>
        </p:blipFill>
        <p:spPr>
          <a:xfrm>
            <a:off x="2993626" y="2801202"/>
            <a:ext cx="3305796" cy="4056801"/>
          </a:xfrm>
          <a:prstGeom prst="rect">
            <a:avLst/>
          </a:prstGeom>
          <a:noFill/>
          <a:ln>
            <a:noFill/>
          </a:ln>
        </p:spPr>
      </p:pic>
      <p:pic>
        <p:nvPicPr>
          <p:cNvPr descr="Google Shape;209;p36" id="207" name="Google Shape;207;p36"/>
          <p:cNvPicPr preferRelativeResize="0"/>
          <p:nvPr/>
        </p:nvPicPr>
        <p:blipFill rotWithShape="1">
          <a:blip r:embed="rId3">
            <a:alphaModFix/>
          </a:blip>
          <a:srcRect b="11083" l="0" r="29196" t="15976"/>
          <a:stretch/>
        </p:blipFill>
        <p:spPr>
          <a:xfrm flipH="1">
            <a:off x="-3" y="1333920"/>
            <a:ext cx="6704770" cy="5375663"/>
          </a:xfrm>
          <a:prstGeom prst="rect">
            <a:avLst/>
          </a:prstGeom>
          <a:noFill/>
          <a:ln>
            <a:noFill/>
          </a:ln>
        </p:spPr>
      </p:pic>
      <p:sp>
        <p:nvSpPr>
          <p:cNvPr id="208" name="Google Shape;208;p36"/>
          <p:cNvSpPr/>
          <p:nvPr>
            <p:ph idx="3" type="pic"/>
          </p:nvPr>
        </p:nvSpPr>
        <p:spPr>
          <a:xfrm>
            <a:off x="0" y="1561017"/>
            <a:ext cx="5130800" cy="3913190"/>
          </a:xfrm>
          <a:prstGeom prst="rect">
            <a:avLst/>
          </a:prstGeom>
          <a:noFill/>
          <a:ln>
            <a:noFill/>
          </a:ln>
        </p:spPr>
      </p:sp>
      <p:sp>
        <p:nvSpPr>
          <p:cNvPr id="209" name="Google Shape;209;p36"/>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3" name="Shape 33"/>
        <p:cNvGrpSpPr/>
        <p:nvPr/>
      </p:nvGrpSpPr>
      <p:grpSpPr>
        <a:xfrm>
          <a:off x="0" y="0"/>
          <a:ext cx="0" cy="0"/>
          <a:chOff x="0" y="0"/>
          <a:chExt cx="0" cy="0"/>
        </a:xfrm>
      </p:grpSpPr>
      <p:sp>
        <p:nvSpPr>
          <p:cNvPr id="34" name="Google Shape;34;p22"/>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35" name="Google Shape;35;p22"/>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22"/>
          <p:cNvSpPr/>
          <p:nvPr/>
        </p:nvSpPr>
        <p:spPr>
          <a:xfrm>
            <a:off x="-110113" y="-777"/>
            <a:ext cx="4885865" cy="6858783"/>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 name="Google Shape;37;p22"/>
          <p:cNvSpPr txBox="1"/>
          <p:nvPr>
            <p:ph idx="1" type="body"/>
          </p:nvPr>
        </p:nvSpPr>
        <p:spPr>
          <a:xfrm>
            <a:off x="4912293" y="846901"/>
            <a:ext cx="6562678" cy="339421"/>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a:solidFill>
                  <a:srgbClr val="009AC1"/>
                </a:solidFill>
              </a:defRPr>
            </a:lvl1pPr>
            <a:lvl2pPr indent="-381000" lvl="1" marL="914400" algn="r">
              <a:lnSpc>
                <a:spcPct val="100000"/>
              </a:lnSpc>
              <a:spcBef>
                <a:spcPts val="1000"/>
              </a:spcBef>
              <a:spcAft>
                <a:spcPts val="0"/>
              </a:spcAft>
              <a:buClr>
                <a:srgbClr val="009AC1"/>
              </a:buClr>
              <a:buSzPts val="2400"/>
              <a:buFont typeface="Calibri"/>
              <a:buChar char="•"/>
              <a:defRPr b="1">
                <a:solidFill>
                  <a:srgbClr val="009AC1"/>
                </a:solidFill>
              </a:defRPr>
            </a:lvl2pPr>
            <a:lvl3pPr indent="-381000" lvl="2" marL="1371600" algn="r">
              <a:lnSpc>
                <a:spcPct val="100000"/>
              </a:lnSpc>
              <a:spcBef>
                <a:spcPts val="1000"/>
              </a:spcBef>
              <a:spcAft>
                <a:spcPts val="0"/>
              </a:spcAft>
              <a:buClr>
                <a:srgbClr val="009AC1"/>
              </a:buClr>
              <a:buSzPts val="2400"/>
              <a:buFont typeface="Calibri"/>
              <a:buChar char="•"/>
              <a:defRPr b="1">
                <a:solidFill>
                  <a:srgbClr val="009AC1"/>
                </a:solidFill>
              </a:defRPr>
            </a:lvl3pPr>
            <a:lvl4pPr indent="-381000" lvl="3" marL="1828800" algn="r">
              <a:lnSpc>
                <a:spcPct val="100000"/>
              </a:lnSpc>
              <a:spcBef>
                <a:spcPts val="1000"/>
              </a:spcBef>
              <a:spcAft>
                <a:spcPts val="0"/>
              </a:spcAft>
              <a:buClr>
                <a:srgbClr val="009AC1"/>
              </a:buClr>
              <a:buSzPts val="2400"/>
              <a:buFont typeface="Calibri"/>
              <a:buChar char="•"/>
              <a:defRPr b="1">
                <a:solidFill>
                  <a:srgbClr val="009AC1"/>
                </a:solidFill>
              </a:defRPr>
            </a:lvl4pPr>
            <a:lvl5pPr indent="-381000" lvl="4" marL="2286000" algn="r">
              <a:lnSpc>
                <a:spcPct val="100000"/>
              </a:lnSpc>
              <a:spcBef>
                <a:spcPts val="1000"/>
              </a:spcBef>
              <a:spcAft>
                <a:spcPts val="0"/>
              </a:spcAft>
              <a:buClr>
                <a:srgbClr val="009AC1"/>
              </a:buClr>
              <a:buSzPts val="2400"/>
              <a:buFont typeface="Calibri"/>
              <a:buChar char="•"/>
              <a:defRPr b="1">
                <a:solidFill>
                  <a:srgbClr val="009AC1"/>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38" name="Google Shape;38;p22"/>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39" name="Google Shape;39;p22"/>
          <p:cNvSpPr txBox="1"/>
          <p:nvPr>
            <p:ph idx="3" type="body"/>
          </p:nvPr>
        </p:nvSpPr>
        <p:spPr>
          <a:xfrm>
            <a:off x="3431554" y="986639"/>
            <a:ext cx="1096221"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0" name="Google Shape;40;p22"/>
          <p:cNvSpPr/>
          <p:nvPr>
            <p:ph idx="4" type="pic"/>
          </p:nvPr>
        </p:nvSpPr>
        <p:spPr>
          <a:xfrm>
            <a:off x="-126342" y="0"/>
            <a:ext cx="3669321" cy="6858000"/>
          </a:xfrm>
          <a:prstGeom prst="rect">
            <a:avLst/>
          </a:prstGeom>
          <a:noFill/>
          <a:ln>
            <a:noFill/>
          </a:ln>
        </p:spPr>
      </p:sp>
      <p:sp>
        <p:nvSpPr>
          <p:cNvPr id="41" name="Google Shape;41;p22"/>
          <p:cNvSpPr txBox="1"/>
          <p:nvPr>
            <p:ph idx="5" type="body"/>
          </p:nvPr>
        </p:nvSpPr>
        <p:spPr>
          <a:xfrm>
            <a:off x="4912292" y="2770034"/>
            <a:ext cx="6562677" cy="339421"/>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2" name="Google Shape;42;p22"/>
          <p:cNvSpPr txBox="1"/>
          <p:nvPr>
            <p:ph idx="6" type="body"/>
          </p:nvPr>
        </p:nvSpPr>
        <p:spPr>
          <a:xfrm>
            <a:off x="4912293" y="3268748"/>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3" name="Google Shape;43;p22"/>
          <p:cNvSpPr txBox="1"/>
          <p:nvPr>
            <p:ph idx="7" type="body"/>
          </p:nvPr>
        </p:nvSpPr>
        <p:spPr>
          <a:xfrm>
            <a:off x="3431554" y="2940766"/>
            <a:ext cx="1096221" cy="955632"/>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4" name="Google Shape;44;p22"/>
          <p:cNvSpPr txBox="1"/>
          <p:nvPr>
            <p:ph idx="8" type="body"/>
          </p:nvPr>
        </p:nvSpPr>
        <p:spPr>
          <a:xfrm>
            <a:off x="4927789" y="4633833"/>
            <a:ext cx="6562678" cy="339421"/>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5" name="Google Shape;45;p22"/>
          <p:cNvSpPr txBox="1"/>
          <p:nvPr>
            <p:ph idx="9" type="body"/>
          </p:nvPr>
        </p:nvSpPr>
        <p:spPr>
          <a:xfrm>
            <a:off x="4927791" y="513254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46" name="Google Shape;46;p22"/>
          <p:cNvSpPr txBox="1"/>
          <p:nvPr>
            <p:ph idx="13" type="body"/>
          </p:nvPr>
        </p:nvSpPr>
        <p:spPr>
          <a:xfrm>
            <a:off x="3447052" y="4804566"/>
            <a:ext cx="1096215" cy="95563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grpSp>
        <p:nvGrpSpPr>
          <p:cNvPr id="47" name="Google Shape;47;p22"/>
          <p:cNvGrpSpPr/>
          <p:nvPr/>
        </p:nvGrpSpPr>
        <p:grpSpPr>
          <a:xfrm>
            <a:off x="4054149" y="721792"/>
            <a:ext cx="7578924" cy="5461438"/>
            <a:chOff x="-2" y="-2"/>
            <a:chExt cx="7578922" cy="5461436"/>
          </a:xfrm>
        </p:grpSpPr>
        <p:grpSp>
          <p:nvGrpSpPr>
            <p:cNvPr id="48" name="Google Shape;48;p22"/>
            <p:cNvGrpSpPr/>
            <p:nvPr/>
          </p:nvGrpSpPr>
          <p:grpSpPr>
            <a:xfrm>
              <a:off x="-1" y="-2"/>
              <a:ext cx="7547931" cy="1674499"/>
              <a:chOff x="-1" y="-1"/>
              <a:chExt cx="7547929" cy="1674498"/>
            </a:xfrm>
          </p:grpSpPr>
          <p:cxnSp>
            <p:nvCxnSpPr>
              <p:cNvPr id="49" name="Google Shape;49;p22"/>
              <p:cNvCxnSpPr/>
              <p:nvPr/>
            </p:nvCxnSpPr>
            <p:spPr>
              <a:xfrm>
                <a:off x="7547922" y="15065"/>
                <a:ext cx="6" cy="1659432"/>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22"/>
              <p:cNvCxnSpPr/>
              <p:nvPr/>
            </p:nvCxnSpPr>
            <p:spPr>
              <a:xfrm>
                <a:off x="-1" y="10669"/>
                <a:ext cx="7547927" cy="6"/>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22"/>
              <p:cNvCxnSpPr/>
              <p:nvPr/>
            </p:nvCxnSpPr>
            <p:spPr>
              <a:xfrm flipH="1">
                <a:off x="1" y="-1"/>
                <a:ext cx="6" cy="396006"/>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22"/>
            <p:cNvCxnSpPr/>
            <p:nvPr/>
          </p:nvCxnSpPr>
          <p:spPr>
            <a:xfrm flipH="1">
              <a:off x="4" y="1278491"/>
              <a:ext cx="6" cy="396006"/>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22"/>
            <p:cNvCxnSpPr/>
            <p:nvPr/>
          </p:nvCxnSpPr>
          <p:spPr>
            <a:xfrm>
              <a:off x="15501" y="1666446"/>
              <a:ext cx="7547922" cy="6"/>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22"/>
            <p:cNvGrpSpPr/>
            <p:nvPr/>
          </p:nvGrpSpPr>
          <p:grpSpPr>
            <a:xfrm>
              <a:off x="-2" y="1923136"/>
              <a:ext cx="7547931" cy="1674499"/>
              <a:chOff x="-1" y="0"/>
              <a:chExt cx="7547929" cy="1674498"/>
            </a:xfrm>
          </p:grpSpPr>
          <p:cxnSp>
            <p:nvCxnSpPr>
              <p:cNvPr id="55" name="Google Shape;55;p22"/>
              <p:cNvCxnSpPr/>
              <p:nvPr/>
            </p:nvCxnSpPr>
            <p:spPr>
              <a:xfrm>
                <a:off x="7547922" y="15064"/>
                <a:ext cx="6" cy="1659434"/>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22"/>
              <p:cNvCxnSpPr/>
              <p:nvPr/>
            </p:nvCxnSpPr>
            <p:spPr>
              <a:xfrm>
                <a:off x="-1" y="10670"/>
                <a:ext cx="7547927" cy="6"/>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22"/>
              <p:cNvCxnSpPr/>
              <p:nvPr/>
            </p:nvCxnSpPr>
            <p:spPr>
              <a:xfrm flipH="1">
                <a:off x="1" y="0"/>
                <a:ext cx="6" cy="396006"/>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22"/>
            <p:cNvCxnSpPr/>
            <p:nvPr/>
          </p:nvCxnSpPr>
          <p:spPr>
            <a:xfrm flipH="1">
              <a:off x="3" y="3201627"/>
              <a:ext cx="6" cy="396006"/>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22"/>
            <p:cNvCxnSpPr/>
            <p:nvPr/>
          </p:nvCxnSpPr>
          <p:spPr>
            <a:xfrm>
              <a:off x="15500" y="3589582"/>
              <a:ext cx="7547922" cy="6"/>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22"/>
            <p:cNvGrpSpPr/>
            <p:nvPr/>
          </p:nvGrpSpPr>
          <p:grpSpPr>
            <a:xfrm>
              <a:off x="15496" y="3786935"/>
              <a:ext cx="7547931" cy="1674499"/>
              <a:chOff x="-1" y="0"/>
              <a:chExt cx="7547929" cy="1674498"/>
            </a:xfrm>
          </p:grpSpPr>
          <p:cxnSp>
            <p:nvCxnSpPr>
              <p:cNvPr id="61" name="Google Shape;61;p22"/>
              <p:cNvCxnSpPr/>
              <p:nvPr/>
            </p:nvCxnSpPr>
            <p:spPr>
              <a:xfrm>
                <a:off x="7547922" y="15064"/>
                <a:ext cx="6" cy="1659434"/>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22"/>
              <p:cNvCxnSpPr/>
              <p:nvPr/>
            </p:nvCxnSpPr>
            <p:spPr>
              <a:xfrm>
                <a:off x="-1" y="10670"/>
                <a:ext cx="7547927" cy="6"/>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22"/>
              <p:cNvCxnSpPr/>
              <p:nvPr/>
            </p:nvCxnSpPr>
            <p:spPr>
              <a:xfrm flipH="1">
                <a:off x="1" y="0"/>
                <a:ext cx="6" cy="396006"/>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22"/>
            <p:cNvCxnSpPr/>
            <p:nvPr/>
          </p:nvCxnSpPr>
          <p:spPr>
            <a:xfrm flipH="1">
              <a:off x="15501" y="5065427"/>
              <a:ext cx="6" cy="396005"/>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22"/>
            <p:cNvCxnSpPr/>
            <p:nvPr/>
          </p:nvCxnSpPr>
          <p:spPr>
            <a:xfrm>
              <a:off x="30998" y="5453384"/>
              <a:ext cx="7547922" cy="6"/>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22"/>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23"/>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69" name="Google Shape;69;p23"/>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23"/>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1" name="Google Shape;71;p23"/>
          <p:cNvSpPr/>
          <p:nvPr>
            <p:ph idx="2" type="pic"/>
          </p:nvPr>
        </p:nvSpPr>
        <p:spPr>
          <a:xfrm>
            <a:off x="5888001" y="439729"/>
            <a:ext cx="5660536" cy="6045738"/>
          </a:xfrm>
          <a:prstGeom prst="rect">
            <a:avLst/>
          </a:prstGeom>
          <a:noFill/>
          <a:ln>
            <a:noFill/>
          </a:ln>
        </p:spPr>
      </p:sp>
      <p:pic>
        <p:nvPicPr>
          <p:cNvPr descr="Google Shape;65;p23" id="72" name="Google Shape;72;p23"/>
          <p:cNvPicPr preferRelativeResize="0"/>
          <p:nvPr/>
        </p:nvPicPr>
        <p:blipFill rotWithShape="1">
          <a:blip r:embed="rId2">
            <a:alphaModFix amt="29000"/>
          </a:blip>
          <a:srcRect b="17435" l="75767" r="0" t="0"/>
          <a:stretch/>
        </p:blipFill>
        <p:spPr>
          <a:xfrm>
            <a:off x="-4" y="2642210"/>
            <a:ext cx="2312357" cy="4215793"/>
          </a:xfrm>
          <a:prstGeom prst="rect">
            <a:avLst/>
          </a:prstGeom>
          <a:noFill/>
          <a:ln>
            <a:noFill/>
          </a:ln>
        </p:spPr>
      </p:pic>
      <p:sp>
        <p:nvSpPr>
          <p:cNvPr id="73" name="Google Shape;73;p23"/>
          <p:cNvSpPr txBox="1"/>
          <p:nvPr>
            <p:ph idx="1" type="body"/>
          </p:nvPr>
        </p:nvSpPr>
        <p:spPr>
          <a:xfrm>
            <a:off x="898356" y="2107769"/>
            <a:ext cx="4639196"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74" name="Google Shape;74;p23"/>
          <p:cNvSpPr txBox="1"/>
          <p:nvPr>
            <p:ph idx="3" type="body"/>
          </p:nvPr>
        </p:nvSpPr>
        <p:spPr>
          <a:xfrm>
            <a:off x="898353" y="890241"/>
            <a:ext cx="4757385" cy="992653"/>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75" name="Google Shape;75;p23"/>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6" name="Shape 76"/>
        <p:cNvGrpSpPr/>
        <p:nvPr/>
      </p:nvGrpSpPr>
      <p:grpSpPr>
        <a:xfrm>
          <a:off x="0" y="0"/>
          <a:ext cx="0" cy="0"/>
          <a:chOff x="0" y="0"/>
          <a:chExt cx="0" cy="0"/>
        </a:xfrm>
      </p:grpSpPr>
      <p:sp>
        <p:nvSpPr>
          <p:cNvPr id="77" name="Google Shape;77;p24"/>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78" name="Google Shape;78;p24"/>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24"/>
          <p:cNvSpPr/>
          <p:nvPr/>
        </p:nvSpPr>
        <p:spPr>
          <a:xfrm>
            <a:off x="3557439" y="5448534"/>
            <a:ext cx="7208078" cy="713820"/>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24"/>
          <p:cNvSpPr/>
          <p:nvPr/>
        </p:nvSpPr>
        <p:spPr>
          <a:xfrm>
            <a:off x="3543994" y="4392459"/>
            <a:ext cx="7208079" cy="71382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1" name="Google Shape;81;p24"/>
          <p:cNvSpPr/>
          <p:nvPr/>
        </p:nvSpPr>
        <p:spPr>
          <a:xfrm>
            <a:off x="0" y="6342926"/>
            <a:ext cx="11586117" cy="515079"/>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2" name="Google Shape;82;p24"/>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3" name="Google Shape;83;p24"/>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84" name="Google Shape;84;p24"/>
          <p:cNvSpPr txBox="1"/>
          <p:nvPr>
            <p:ph idx="2" type="body"/>
          </p:nvPr>
        </p:nvSpPr>
        <p:spPr>
          <a:xfrm>
            <a:off x="3557441" y="1530043"/>
            <a:ext cx="6457659" cy="713821"/>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78;p24" id="85" name="Google Shape;85;p24"/>
          <p:cNvPicPr preferRelativeResize="0"/>
          <p:nvPr/>
        </p:nvPicPr>
        <p:blipFill rotWithShape="1">
          <a:blip r:embed="rId2">
            <a:alphaModFix/>
          </a:blip>
          <a:srcRect b="0" l="0" r="0" t="0"/>
          <a:stretch/>
        </p:blipFill>
        <p:spPr>
          <a:xfrm rot="-3300097">
            <a:off x="1074325" y="937959"/>
            <a:ext cx="826674" cy="889519"/>
          </a:xfrm>
          <a:prstGeom prst="rect">
            <a:avLst/>
          </a:prstGeom>
          <a:noFill/>
          <a:ln>
            <a:noFill/>
          </a:ln>
        </p:spPr>
      </p:pic>
      <p:sp>
        <p:nvSpPr>
          <p:cNvPr id="86" name="Google Shape;86;p24"/>
          <p:cNvSpPr/>
          <p:nvPr/>
        </p:nvSpPr>
        <p:spPr>
          <a:xfrm>
            <a:off x="1426482" y="1233409"/>
            <a:ext cx="1036071"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7" name="Google Shape;87;p24"/>
          <p:cNvSpPr txBox="1"/>
          <p:nvPr>
            <p:ph idx="3" type="body"/>
          </p:nvPr>
        </p:nvSpPr>
        <p:spPr>
          <a:xfrm>
            <a:off x="1573305" y="1424479"/>
            <a:ext cx="738352" cy="57881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88" name="Google Shape;88;p24"/>
          <p:cNvSpPr/>
          <p:nvPr/>
        </p:nvSpPr>
        <p:spPr>
          <a:xfrm>
            <a:off x="3557439" y="2384511"/>
            <a:ext cx="7208078" cy="713821"/>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24"/>
          <p:cNvSpPr txBox="1"/>
          <p:nvPr>
            <p:ph idx="4" type="body"/>
          </p:nvPr>
        </p:nvSpPr>
        <p:spPr>
          <a:xfrm>
            <a:off x="3520252" y="2423523"/>
            <a:ext cx="6457667"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83;p24" id="90" name="Google Shape;90;p24"/>
          <p:cNvPicPr preferRelativeResize="0"/>
          <p:nvPr/>
        </p:nvPicPr>
        <p:blipFill rotWithShape="1">
          <a:blip r:embed="rId2">
            <a:alphaModFix/>
          </a:blip>
          <a:srcRect b="0" l="0" r="0" t="0"/>
          <a:stretch/>
        </p:blipFill>
        <p:spPr>
          <a:xfrm rot="-3300097">
            <a:off x="1058304" y="1912041"/>
            <a:ext cx="826671" cy="889523"/>
          </a:xfrm>
          <a:prstGeom prst="rect">
            <a:avLst/>
          </a:prstGeom>
          <a:noFill/>
          <a:ln>
            <a:noFill/>
          </a:ln>
        </p:spPr>
      </p:pic>
      <p:sp>
        <p:nvSpPr>
          <p:cNvPr id="91" name="Google Shape;91;p24"/>
          <p:cNvSpPr/>
          <p:nvPr/>
        </p:nvSpPr>
        <p:spPr>
          <a:xfrm>
            <a:off x="1380538" y="2266698"/>
            <a:ext cx="1036071" cy="878765"/>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24"/>
          <p:cNvSpPr txBox="1"/>
          <p:nvPr>
            <p:ph idx="5" type="body"/>
          </p:nvPr>
        </p:nvSpPr>
        <p:spPr>
          <a:xfrm>
            <a:off x="1557283" y="2398563"/>
            <a:ext cx="738353"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93" name="Google Shape;93;p24"/>
          <p:cNvSpPr/>
          <p:nvPr/>
        </p:nvSpPr>
        <p:spPr>
          <a:xfrm>
            <a:off x="3543994" y="3383476"/>
            <a:ext cx="7208079" cy="713820"/>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4" name="Google Shape;94;p24"/>
          <p:cNvSpPr txBox="1"/>
          <p:nvPr>
            <p:ph idx="6" type="body"/>
          </p:nvPr>
        </p:nvSpPr>
        <p:spPr>
          <a:xfrm>
            <a:off x="3543994" y="3421960"/>
            <a:ext cx="6457665" cy="71382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88;p24" id="95" name="Google Shape;95;p24"/>
          <p:cNvPicPr preferRelativeResize="0"/>
          <p:nvPr/>
        </p:nvPicPr>
        <p:blipFill rotWithShape="1">
          <a:blip r:embed="rId2">
            <a:alphaModFix/>
          </a:blip>
          <a:srcRect b="0" l="0" r="0" t="0"/>
          <a:stretch/>
        </p:blipFill>
        <p:spPr>
          <a:xfrm rot="-3300097">
            <a:off x="1079034" y="2964457"/>
            <a:ext cx="826671" cy="889519"/>
          </a:xfrm>
          <a:prstGeom prst="rect">
            <a:avLst/>
          </a:prstGeom>
          <a:noFill/>
          <a:ln>
            <a:noFill/>
          </a:ln>
        </p:spPr>
      </p:pic>
      <p:sp>
        <p:nvSpPr>
          <p:cNvPr id="96" name="Google Shape;96;p24"/>
          <p:cNvSpPr/>
          <p:nvPr/>
        </p:nvSpPr>
        <p:spPr>
          <a:xfrm>
            <a:off x="1401269" y="3319114"/>
            <a:ext cx="1036071" cy="878765"/>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7" name="Google Shape;97;p24"/>
          <p:cNvSpPr txBox="1"/>
          <p:nvPr>
            <p:ph idx="7" type="body"/>
          </p:nvPr>
        </p:nvSpPr>
        <p:spPr>
          <a:xfrm>
            <a:off x="1578014" y="3450978"/>
            <a:ext cx="738353"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91;p24" id="98" name="Google Shape;98;p24"/>
          <p:cNvPicPr preferRelativeResize="0"/>
          <p:nvPr/>
        </p:nvPicPr>
        <p:blipFill rotWithShape="1">
          <a:blip r:embed="rId2">
            <a:alphaModFix/>
          </a:blip>
          <a:srcRect b="0" l="0" r="0" t="0"/>
          <a:stretch/>
        </p:blipFill>
        <p:spPr>
          <a:xfrm rot="-3300097">
            <a:off x="1079034" y="3983368"/>
            <a:ext cx="826671" cy="889523"/>
          </a:xfrm>
          <a:prstGeom prst="rect">
            <a:avLst/>
          </a:prstGeom>
          <a:noFill/>
          <a:ln>
            <a:noFill/>
          </a:ln>
        </p:spPr>
      </p:pic>
      <p:sp>
        <p:nvSpPr>
          <p:cNvPr id="99" name="Google Shape;99;p24"/>
          <p:cNvSpPr/>
          <p:nvPr/>
        </p:nvSpPr>
        <p:spPr>
          <a:xfrm>
            <a:off x="1401269" y="4338025"/>
            <a:ext cx="1036071" cy="878765"/>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0" name="Google Shape;100;p24"/>
          <p:cNvSpPr txBox="1"/>
          <p:nvPr>
            <p:ph idx="8" type="body"/>
          </p:nvPr>
        </p:nvSpPr>
        <p:spPr>
          <a:xfrm>
            <a:off x="3596097" y="5503614"/>
            <a:ext cx="6457667" cy="71382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94;p24" id="101" name="Google Shape;101;p24"/>
          <p:cNvPicPr preferRelativeResize="0"/>
          <p:nvPr/>
        </p:nvPicPr>
        <p:blipFill rotWithShape="1">
          <a:blip r:embed="rId2">
            <a:alphaModFix/>
          </a:blip>
          <a:srcRect b="0" l="0" r="0" t="0"/>
          <a:stretch/>
        </p:blipFill>
        <p:spPr>
          <a:xfrm rot="-3300097">
            <a:off x="1117690" y="5039443"/>
            <a:ext cx="826674" cy="889523"/>
          </a:xfrm>
          <a:prstGeom prst="rect">
            <a:avLst/>
          </a:prstGeom>
          <a:noFill/>
          <a:ln>
            <a:noFill/>
          </a:ln>
        </p:spPr>
      </p:pic>
      <p:sp>
        <p:nvSpPr>
          <p:cNvPr id="102" name="Google Shape;102;p24"/>
          <p:cNvSpPr/>
          <p:nvPr/>
        </p:nvSpPr>
        <p:spPr>
          <a:xfrm>
            <a:off x="1439928" y="5394099"/>
            <a:ext cx="1036070" cy="878765"/>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3" name="Google Shape;103;p24"/>
          <p:cNvSpPr txBox="1"/>
          <p:nvPr>
            <p:ph idx="9" type="body"/>
          </p:nvPr>
        </p:nvSpPr>
        <p:spPr>
          <a:xfrm>
            <a:off x="1616673" y="5525966"/>
            <a:ext cx="738352"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04" name="Google Shape;104;p24"/>
          <p:cNvSpPr txBox="1"/>
          <p:nvPr>
            <p:ph idx="13" type="body"/>
          </p:nvPr>
        </p:nvSpPr>
        <p:spPr>
          <a:xfrm>
            <a:off x="1578014" y="4469889"/>
            <a:ext cx="738353" cy="578814"/>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05" name="Google Shape;105;p24"/>
          <p:cNvSpPr txBox="1"/>
          <p:nvPr>
            <p:ph idx="14" type="body"/>
          </p:nvPr>
        </p:nvSpPr>
        <p:spPr>
          <a:xfrm>
            <a:off x="3557441" y="4447537"/>
            <a:ext cx="6457659" cy="713820"/>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06" name="Google Shape;106;p24"/>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07" name="Shape 107"/>
        <p:cNvGrpSpPr/>
        <p:nvPr/>
      </p:nvGrpSpPr>
      <p:grpSpPr>
        <a:xfrm>
          <a:off x="0" y="0"/>
          <a:ext cx="0" cy="0"/>
          <a:chOff x="0" y="0"/>
          <a:chExt cx="0" cy="0"/>
        </a:xfrm>
      </p:grpSpPr>
      <p:sp>
        <p:nvSpPr>
          <p:cNvPr id="108" name="Google Shape;108;p25"/>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09" name="Google Shape;109;p25"/>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10" name="Google Shape;110;p25"/>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1" name="Google Shape;111;p25"/>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05;p25" id="112" name="Google Shape;112;p25"/>
          <p:cNvPicPr preferRelativeResize="0"/>
          <p:nvPr/>
        </p:nvPicPr>
        <p:blipFill rotWithShape="1">
          <a:blip r:embed="rId2">
            <a:alphaModFix amt="29000"/>
          </a:blip>
          <a:srcRect b="17435" l="75767" r="0" t="0"/>
          <a:stretch/>
        </p:blipFill>
        <p:spPr>
          <a:xfrm>
            <a:off x="-4" y="2642210"/>
            <a:ext cx="2312357" cy="4215793"/>
          </a:xfrm>
          <a:prstGeom prst="rect">
            <a:avLst/>
          </a:prstGeom>
          <a:noFill/>
          <a:ln>
            <a:noFill/>
          </a:ln>
        </p:spPr>
      </p:pic>
      <p:sp>
        <p:nvSpPr>
          <p:cNvPr id="113" name="Google Shape;113;p25"/>
          <p:cNvSpPr/>
          <p:nvPr/>
        </p:nvSpPr>
        <p:spPr>
          <a:xfrm>
            <a:off x="370687" y="323516"/>
            <a:ext cx="11450626" cy="6210969"/>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4" name="Google Shape;114;p25"/>
          <p:cNvSpPr txBox="1"/>
          <p:nvPr>
            <p:ph idx="1" type="body"/>
          </p:nvPr>
        </p:nvSpPr>
        <p:spPr>
          <a:xfrm>
            <a:off x="798378" y="2045704"/>
            <a:ext cx="10595241"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15" name="Google Shape;115;p25"/>
          <p:cNvSpPr txBox="1"/>
          <p:nvPr>
            <p:ph idx="2" type="body"/>
          </p:nvPr>
        </p:nvSpPr>
        <p:spPr>
          <a:xfrm>
            <a:off x="798381" y="761598"/>
            <a:ext cx="10595238" cy="803663"/>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16" name="Google Shape;116;p25"/>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117" name="Shape 117"/>
        <p:cNvGrpSpPr/>
        <p:nvPr/>
      </p:nvGrpSpPr>
      <p:grpSpPr>
        <a:xfrm>
          <a:off x="0" y="0"/>
          <a:ext cx="0" cy="0"/>
          <a:chOff x="0" y="0"/>
          <a:chExt cx="0" cy="0"/>
        </a:xfrm>
      </p:grpSpPr>
      <p:sp>
        <p:nvSpPr>
          <p:cNvPr id="118" name="Google Shape;118;p26"/>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19" name="Google Shape;119;p26"/>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20" name="Google Shape;120;p26"/>
          <p:cNvSpPr/>
          <p:nvPr/>
        </p:nvSpPr>
        <p:spPr>
          <a:xfrm>
            <a:off x="-3" y="882025"/>
            <a:ext cx="12192021" cy="1437283"/>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1" name="Google Shape;121;p26"/>
          <p:cNvSpPr txBox="1"/>
          <p:nvPr>
            <p:ph idx="1" type="body"/>
          </p:nvPr>
        </p:nvSpPr>
        <p:spPr>
          <a:xfrm>
            <a:off x="835670" y="2727699"/>
            <a:ext cx="7178176" cy="33116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22" name="Google Shape;122;p26"/>
          <p:cNvSpPr txBox="1"/>
          <p:nvPr>
            <p:ph idx="2" type="body"/>
          </p:nvPr>
        </p:nvSpPr>
        <p:spPr>
          <a:xfrm>
            <a:off x="835671" y="1104335"/>
            <a:ext cx="7178174" cy="103162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16;p26" id="123" name="Google Shape;123;p26"/>
          <p:cNvPicPr preferRelativeResize="0"/>
          <p:nvPr/>
        </p:nvPicPr>
        <p:blipFill rotWithShape="1">
          <a:blip r:embed="rId2">
            <a:alphaModFix/>
          </a:blip>
          <a:srcRect b="0" l="0" r="0" t="0"/>
          <a:stretch/>
        </p:blipFill>
        <p:spPr>
          <a:xfrm>
            <a:off x="7768849" y="226918"/>
            <a:ext cx="4094256" cy="6404165"/>
          </a:xfrm>
          <a:prstGeom prst="rect">
            <a:avLst/>
          </a:prstGeom>
          <a:noFill/>
          <a:ln>
            <a:noFill/>
          </a:ln>
        </p:spPr>
      </p:pic>
      <p:sp>
        <p:nvSpPr>
          <p:cNvPr id="124" name="Google Shape;124;p26"/>
          <p:cNvSpPr/>
          <p:nvPr>
            <p:ph idx="3" type="pic"/>
          </p:nvPr>
        </p:nvSpPr>
        <p:spPr>
          <a:xfrm>
            <a:off x="8583306" y="1246695"/>
            <a:ext cx="2444133" cy="4336990"/>
          </a:xfrm>
          <a:prstGeom prst="rect">
            <a:avLst/>
          </a:prstGeom>
          <a:noFill/>
          <a:ln>
            <a:noFill/>
          </a:ln>
        </p:spPr>
      </p:sp>
      <p:sp>
        <p:nvSpPr>
          <p:cNvPr id="125" name="Google Shape;125;p26"/>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26" name="Shape 126"/>
        <p:cNvGrpSpPr/>
        <p:nvPr/>
      </p:nvGrpSpPr>
      <p:grpSpPr>
        <a:xfrm>
          <a:off x="0" y="0"/>
          <a:ext cx="0" cy="0"/>
          <a:chOff x="0" y="0"/>
          <a:chExt cx="0" cy="0"/>
        </a:xfrm>
      </p:grpSpPr>
      <p:sp>
        <p:nvSpPr>
          <p:cNvPr id="127" name="Google Shape;127;p27"/>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28" name="Google Shape;128;p27"/>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129" name="Google Shape;129;p27"/>
          <p:cNvSpPr/>
          <p:nvPr/>
        </p:nvSpPr>
        <p:spPr>
          <a:xfrm>
            <a:off x="5761459" y="0"/>
            <a:ext cx="6417747"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0" name="Google Shape;130;p27"/>
          <p:cNvSpPr/>
          <p:nvPr>
            <p:ph idx="2" type="pic"/>
          </p:nvPr>
        </p:nvSpPr>
        <p:spPr>
          <a:xfrm>
            <a:off x="435469" y="406130"/>
            <a:ext cx="5660531" cy="6045740"/>
          </a:xfrm>
          <a:prstGeom prst="rect">
            <a:avLst/>
          </a:prstGeom>
          <a:noFill/>
          <a:ln>
            <a:noFill/>
          </a:ln>
        </p:spPr>
      </p:sp>
      <p:pic>
        <p:nvPicPr>
          <p:cNvPr descr="Google Shape;124;p27" id="131" name="Google Shape;131;p27"/>
          <p:cNvPicPr preferRelativeResize="0"/>
          <p:nvPr/>
        </p:nvPicPr>
        <p:blipFill rotWithShape="1">
          <a:blip r:embed="rId2">
            <a:alphaModFix amt="29000"/>
          </a:blip>
          <a:srcRect b="17435" l="75767" r="0" t="0"/>
          <a:stretch/>
        </p:blipFill>
        <p:spPr>
          <a:xfrm>
            <a:off x="9998008" y="2562697"/>
            <a:ext cx="2312357" cy="4215793"/>
          </a:xfrm>
          <a:prstGeom prst="rect">
            <a:avLst/>
          </a:prstGeom>
          <a:noFill/>
          <a:ln>
            <a:noFill/>
          </a:ln>
        </p:spPr>
      </p:pic>
      <p:sp>
        <p:nvSpPr>
          <p:cNvPr id="132" name="Google Shape;132;p27"/>
          <p:cNvSpPr txBox="1"/>
          <p:nvPr>
            <p:ph idx="1" type="body"/>
          </p:nvPr>
        </p:nvSpPr>
        <p:spPr>
          <a:xfrm>
            <a:off x="6818000" y="2050158"/>
            <a:ext cx="4639198" cy="437769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a:solidFill>
                  <a:srgbClr val="FFFFFF"/>
                </a:solidFill>
              </a:defRPr>
            </a:lvl1pPr>
            <a:lvl2pPr indent="-228600" lvl="1" marL="914400" algn="l">
              <a:lnSpc>
                <a:spcPct val="90000"/>
              </a:lnSpc>
              <a:spcBef>
                <a:spcPts val="1000"/>
              </a:spcBef>
              <a:spcAft>
                <a:spcPts val="0"/>
              </a:spcAft>
              <a:buClr>
                <a:srgbClr val="FFFFFF"/>
              </a:buClr>
              <a:buSzPts val="2400"/>
              <a:buFont typeface="Calibri"/>
              <a:buNone/>
              <a:defRPr>
                <a:solidFill>
                  <a:srgbClr val="FFFFFF"/>
                </a:solidFill>
              </a:defRPr>
            </a:lvl2pPr>
            <a:lvl3pPr indent="-228600" lvl="2" marL="1371600" algn="l">
              <a:lnSpc>
                <a:spcPct val="90000"/>
              </a:lnSpc>
              <a:spcBef>
                <a:spcPts val="1000"/>
              </a:spcBef>
              <a:spcAft>
                <a:spcPts val="0"/>
              </a:spcAft>
              <a:buClr>
                <a:srgbClr val="FFFFFF"/>
              </a:buClr>
              <a:buSzPts val="2400"/>
              <a:buFont typeface="Calibri"/>
              <a:buNone/>
              <a:defRPr>
                <a:solidFill>
                  <a:srgbClr val="FFFFFF"/>
                </a:solidFill>
              </a:defRPr>
            </a:lvl3pPr>
            <a:lvl4pPr indent="-228600" lvl="3" marL="1828800" algn="l">
              <a:lnSpc>
                <a:spcPct val="90000"/>
              </a:lnSpc>
              <a:spcBef>
                <a:spcPts val="1000"/>
              </a:spcBef>
              <a:spcAft>
                <a:spcPts val="0"/>
              </a:spcAft>
              <a:buClr>
                <a:srgbClr val="FFFFFF"/>
              </a:buClr>
              <a:buSzPts val="2400"/>
              <a:buFont typeface="Calibri"/>
              <a:buNone/>
              <a:defRPr>
                <a:solidFill>
                  <a:srgbClr val="FFFFFF"/>
                </a:solidFill>
              </a:defRPr>
            </a:lvl4pPr>
            <a:lvl5pPr indent="-228600" lvl="4" marL="2286000" algn="l">
              <a:lnSpc>
                <a:spcPct val="90000"/>
              </a:lnSpc>
              <a:spcBef>
                <a:spcPts val="1000"/>
              </a:spcBef>
              <a:spcAft>
                <a:spcPts val="0"/>
              </a:spcAft>
              <a:buClr>
                <a:srgbClr val="FFFFFF"/>
              </a:buClr>
              <a:buSzPts val="2400"/>
              <a:buFont typeface="Calibri"/>
              <a:buNone/>
              <a:defRPr>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33" name="Google Shape;133;p27"/>
          <p:cNvSpPr txBox="1"/>
          <p:nvPr>
            <p:ph idx="3" type="body"/>
          </p:nvPr>
        </p:nvSpPr>
        <p:spPr>
          <a:xfrm>
            <a:off x="6758909" y="319220"/>
            <a:ext cx="4757378" cy="99265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34" name="Google Shape;134;p27"/>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35" name="Shape 135"/>
        <p:cNvGrpSpPr/>
        <p:nvPr/>
      </p:nvGrpSpPr>
      <p:grpSpPr>
        <a:xfrm>
          <a:off x="0" y="0"/>
          <a:ext cx="0" cy="0"/>
          <a:chOff x="0" y="0"/>
          <a:chExt cx="0" cy="0"/>
        </a:xfrm>
      </p:grpSpPr>
      <p:sp>
        <p:nvSpPr>
          <p:cNvPr id="136" name="Google Shape;136;p28"/>
          <p:cNvSpPr/>
          <p:nvPr/>
        </p:nvSpPr>
        <p:spPr>
          <a:xfrm>
            <a:off x="-32403" y="2956985"/>
            <a:ext cx="12193517" cy="280904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30;p28" id="137" name="Google Shape;137;p28"/>
          <p:cNvPicPr preferRelativeResize="0"/>
          <p:nvPr/>
        </p:nvPicPr>
        <p:blipFill rotWithShape="1">
          <a:blip r:embed="rId2">
            <a:alphaModFix amt="29000"/>
          </a:blip>
          <a:srcRect b="18716" l="58846" r="6418" t="29191"/>
          <a:stretch/>
        </p:blipFill>
        <p:spPr>
          <a:xfrm>
            <a:off x="8444679" y="2956986"/>
            <a:ext cx="3747323" cy="3007232"/>
          </a:xfrm>
          <a:prstGeom prst="rect">
            <a:avLst/>
          </a:prstGeom>
          <a:noFill/>
          <a:ln>
            <a:noFill/>
          </a:ln>
        </p:spPr>
      </p:pic>
      <p:sp>
        <p:nvSpPr>
          <p:cNvPr id="138" name="Google Shape;138;p28"/>
          <p:cNvSpPr txBox="1"/>
          <p:nvPr>
            <p:ph idx="1" type="body"/>
          </p:nvPr>
        </p:nvSpPr>
        <p:spPr>
          <a:xfrm>
            <a:off x="605556" y="4238576"/>
            <a:ext cx="3195486" cy="73114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39" name="Google Shape;139;p28"/>
          <p:cNvSpPr txBox="1"/>
          <p:nvPr>
            <p:ph idx="2" type="body"/>
          </p:nvPr>
        </p:nvSpPr>
        <p:spPr>
          <a:xfrm>
            <a:off x="605556" y="3428998"/>
            <a:ext cx="3195486" cy="837265"/>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sp>
        <p:nvSpPr>
          <p:cNvPr id="140" name="Google Shape;140;p28"/>
          <p:cNvSpPr/>
          <p:nvPr/>
        </p:nvSpPr>
        <p:spPr>
          <a:xfrm>
            <a:off x="6934623" y="5423818"/>
            <a:ext cx="5257382" cy="756637"/>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1" name="Google Shape;141;p28"/>
          <p:cNvSpPr txBox="1"/>
          <p:nvPr>
            <p:ph idx="3" type="body"/>
          </p:nvPr>
        </p:nvSpPr>
        <p:spPr>
          <a:xfrm>
            <a:off x="6934623" y="5436563"/>
            <a:ext cx="4771007" cy="731146"/>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1800"/>
              <a:buNone/>
              <a:defRPr/>
            </a:lvl1pPr>
            <a:lvl2pPr indent="-228600" lvl="1" marL="914400" algn="l">
              <a:lnSpc>
                <a:spcPct val="90000"/>
              </a:lnSpc>
              <a:spcBef>
                <a:spcPts val="1000"/>
              </a:spcBef>
              <a:spcAft>
                <a:spcPts val="0"/>
              </a:spcAft>
              <a:buClr>
                <a:srgbClr val="262626"/>
              </a:buClr>
              <a:buSzPts val="1800"/>
              <a:buNone/>
              <a:defRPr/>
            </a:lvl2pPr>
            <a:lvl3pPr indent="-228600" lvl="2" marL="1371600" algn="l">
              <a:lnSpc>
                <a:spcPct val="90000"/>
              </a:lnSpc>
              <a:spcBef>
                <a:spcPts val="1000"/>
              </a:spcBef>
              <a:spcAft>
                <a:spcPts val="0"/>
              </a:spcAft>
              <a:buClr>
                <a:srgbClr val="262626"/>
              </a:buClr>
              <a:buSzPts val="1800"/>
              <a:buNone/>
              <a:defRPr/>
            </a:lvl3pPr>
            <a:lvl4pPr indent="-228600" lvl="3" marL="1828800" algn="l">
              <a:lnSpc>
                <a:spcPct val="90000"/>
              </a:lnSpc>
              <a:spcBef>
                <a:spcPts val="1000"/>
              </a:spcBef>
              <a:spcAft>
                <a:spcPts val="0"/>
              </a:spcAft>
              <a:buClr>
                <a:srgbClr val="262626"/>
              </a:buClr>
              <a:buSzPts val="1800"/>
              <a:buNone/>
              <a:defRPr/>
            </a:lvl4pPr>
            <a:lvl5pPr indent="-228600" lvl="4" marL="2286000" algn="l">
              <a:lnSpc>
                <a:spcPct val="90000"/>
              </a:lnSpc>
              <a:spcBef>
                <a:spcPts val="1000"/>
              </a:spcBef>
              <a:spcAft>
                <a:spcPts val="0"/>
              </a:spcAft>
              <a:buClr>
                <a:srgbClr val="262626"/>
              </a:buClr>
              <a:buSzPts val="1800"/>
              <a:buNone/>
              <a:defRPr/>
            </a:lvl5pPr>
            <a:lvl6pPr indent="-228600" lvl="5" marL="2743200" algn="l">
              <a:lnSpc>
                <a:spcPct val="90000"/>
              </a:lnSpc>
              <a:spcBef>
                <a:spcPts val="1000"/>
              </a:spcBef>
              <a:spcAft>
                <a:spcPts val="0"/>
              </a:spcAft>
              <a:buClr>
                <a:srgbClr val="262626"/>
              </a:buClr>
              <a:buSzPts val="1800"/>
              <a:buNone/>
              <a:defRPr/>
            </a:lvl6pPr>
            <a:lvl7pPr indent="-228600" lvl="6" marL="3200400" algn="l">
              <a:lnSpc>
                <a:spcPct val="90000"/>
              </a:lnSpc>
              <a:spcBef>
                <a:spcPts val="1000"/>
              </a:spcBef>
              <a:spcAft>
                <a:spcPts val="0"/>
              </a:spcAft>
              <a:buClr>
                <a:srgbClr val="262626"/>
              </a:buClr>
              <a:buSzPts val="1800"/>
              <a:buNone/>
              <a:defRPr/>
            </a:lvl7pPr>
            <a:lvl8pPr indent="-228600" lvl="7" marL="3657600" algn="l">
              <a:lnSpc>
                <a:spcPct val="90000"/>
              </a:lnSpc>
              <a:spcBef>
                <a:spcPts val="1000"/>
              </a:spcBef>
              <a:spcAft>
                <a:spcPts val="0"/>
              </a:spcAft>
              <a:buClr>
                <a:srgbClr val="262626"/>
              </a:buClr>
              <a:buSzPts val="1800"/>
              <a:buNone/>
              <a:defRPr/>
            </a:lvl8pPr>
            <a:lvl9pPr indent="-228600" lvl="8" marL="4114800" algn="l">
              <a:lnSpc>
                <a:spcPct val="90000"/>
              </a:lnSpc>
              <a:spcBef>
                <a:spcPts val="1000"/>
              </a:spcBef>
              <a:spcAft>
                <a:spcPts val="0"/>
              </a:spcAft>
              <a:buClr>
                <a:srgbClr val="262626"/>
              </a:buClr>
              <a:buSzPts val="1800"/>
              <a:buNone/>
              <a:defRPr/>
            </a:lvl9pPr>
          </a:lstStyle>
          <a:p/>
        </p:txBody>
      </p:sp>
      <p:pic>
        <p:nvPicPr>
          <p:cNvPr descr="Google Shape;138;p28" id="142" name="Google Shape;142;p28"/>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43" name="Google Shape;143;p28"/>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44" name="Google Shape;144;p28"/>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5" name="Shape 145"/>
        <p:cNvGrpSpPr/>
        <p:nvPr/>
      </p:nvGrpSpPr>
      <p:grpSpPr>
        <a:xfrm>
          <a:off x="0" y="0"/>
          <a:ext cx="0" cy="0"/>
          <a:chOff x="0" y="0"/>
          <a:chExt cx="0" cy="0"/>
        </a:xfrm>
      </p:grpSpPr>
      <p:sp>
        <p:nvSpPr>
          <p:cNvPr id="146" name="Google Shape;146;p29"/>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0"/>
          <p:cNvSpPr txBox="1"/>
          <p:nvPr/>
        </p:nvSpPr>
        <p:spPr>
          <a:xfrm rot="-5400000">
            <a:off x="10305482" y="4843409"/>
            <a:ext cx="3173502"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7" name="Google Shape;7;p20"/>
          <p:cNvCxnSpPr/>
          <p:nvPr/>
        </p:nvCxnSpPr>
        <p:spPr>
          <a:xfrm flipH="1">
            <a:off x="11791089" y="6609815"/>
            <a:ext cx="224152" cy="6"/>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20"/>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20"/>
          <p:cNvSpPr txBox="1"/>
          <p:nvPr/>
        </p:nvSpPr>
        <p:spPr>
          <a:xfrm>
            <a:off x="424663" y="528534"/>
            <a:ext cx="6498656" cy="739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CARATTERE E DIMENSIONE</a:t>
            </a:r>
            <a:endParaRPr b="0" i="0" sz="1400" u="none" cap="none" strike="noStrike">
              <a:solidFill>
                <a:srgbClr val="000000"/>
              </a:solidFill>
              <a:latin typeface="Arial"/>
              <a:ea typeface="Arial"/>
              <a:cs typeface="Arial"/>
              <a:sym typeface="Arial"/>
            </a:endParaRPr>
          </a:p>
        </p:txBody>
      </p:sp>
      <p:sp>
        <p:nvSpPr>
          <p:cNvPr id="10" name="Google Shape;10;p20"/>
          <p:cNvSpPr txBox="1"/>
          <p:nvPr/>
        </p:nvSpPr>
        <p:spPr>
          <a:xfrm>
            <a:off x="7347983" y="564839"/>
            <a:ext cx="4589213" cy="49046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ASSICURARSI DI MANTENERE I CARATTERI COME DA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punti - Guide divisorie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punti - Intestazione del titolo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punti - Sottotitoli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Citazioni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punti - Corpo del testo principale </a:t>
            </a:r>
            <a:endParaRPr b="0" i="0" sz="1400" u="none" cap="none" strike="noStrike">
              <a:solidFill>
                <a:srgbClr val="000000"/>
              </a:solidFill>
              <a:latin typeface="Arial"/>
              <a:ea typeface="Arial"/>
              <a:cs typeface="Arial"/>
              <a:sym typeface="Arial"/>
            </a:endParaRPr>
          </a:p>
        </p:txBody>
      </p:sp>
      <p:sp>
        <p:nvSpPr>
          <p:cNvPr id="11" name="Google Shape;11;p20"/>
          <p:cNvSpPr txBox="1"/>
          <p:nvPr/>
        </p:nvSpPr>
        <p:spPr>
          <a:xfrm>
            <a:off x="424669" y="2014901"/>
            <a:ext cx="5845501" cy="24535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Assicuratevi di mantenere le dimensioni dei caratteri come da layout delle diapositive. Il font utilizzato in tutto il PowerPoint </a:t>
            </a:r>
            <a:r>
              <a:rPr b="1" i="0" lang="en-US" sz="2400" u="none" cap="none" strike="noStrike">
                <a:solidFill>
                  <a:srgbClr val="FFFFFF"/>
                </a:solidFill>
                <a:latin typeface="Calibri"/>
                <a:ea typeface="Calibri"/>
                <a:cs typeface="Calibri"/>
                <a:sym typeface="Calibri"/>
              </a:rPr>
              <a:t>Surviving Digital </a:t>
            </a:r>
            <a:r>
              <a:rPr b="0" i="0" lang="en-US" sz="2400" u="none" cap="none" strike="noStrike">
                <a:solidFill>
                  <a:srgbClr val="FFFFFF"/>
                </a:solidFill>
                <a:latin typeface="Calibri"/>
                <a:ea typeface="Calibri"/>
                <a:cs typeface="Calibri"/>
                <a:sym typeface="Calibri"/>
              </a:rPr>
              <a:t>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20"/>
          <p:cNvCxnSpPr/>
          <p:nvPr/>
        </p:nvCxnSpPr>
        <p:spPr>
          <a:xfrm flipH="1">
            <a:off x="7098716" y="-5"/>
            <a:ext cx="6" cy="5540418"/>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20"/>
          <p:cNvCxnSpPr/>
          <p:nvPr/>
        </p:nvCxnSpPr>
        <p:spPr>
          <a:xfrm rot="10800000">
            <a:off x="1" y="1621486"/>
            <a:ext cx="7098715" cy="6"/>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20"/>
          <p:cNvSpPr txBox="1"/>
          <p:nvPr/>
        </p:nvSpPr>
        <p:spPr>
          <a:xfrm>
            <a:off x="0" y="5968370"/>
            <a:ext cx="12192000" cy="80255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CANCELLARE QUESTA DIAPOSITIVA DI ISTRUZIONI PRIMA DI PRESENTARE LA PRESENTAZIONE FINALE </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20"/>
          <p:cNvCxnSpPr/>
          <p:nvPr/>
        </p:nvCxnSpPr>
        <p:spPr>
          <a:xfrm rot="10800000">
            <a:off x="-2" y="5541676"/>
            <a:ext cx="12192006" cy="6"/>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20"/>
          <p:cNvSpPr txBox="1"/>
          <p:nvPr>
            <p:ph type="title"/>
          </p:nvPr>
        </p:nvSpPr>
        <p:spPr>
          <a:xfrm>
            <a:off x="609600" y="92074"/>
            <a:ext cx="10972800" cy="1508127"/>
          </a:xfrm>
          <a:prstGeom prst="rect">
            <a:avLst/>
          </a:prstGeom>
          <a:noFill/>
          <a:ln>
            <a:noFill/>
          </a:ln>
        </p:spPr>
        <p:txBody>
          <a:bodyPr anchorCtr="0" anchor="ctr" bIns="45675" lIns="45675" spcFirstLastPara="1" rIns="45675" wrap="square" tIns="456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0"/>
          <p:cNvSpPr txBox="1"/>
          <p:nvPr>
            <p:ph idx="1" type="body"/>
          </p:nvPr>
        </p:nvSpPr>
        <p:spPr>
          <a:xfrm>
            <a:off x="609600" y="1600200"/>
            <a:ext cx="10972800" cy="5257800"/>
          </a:xfrm>
          <a:prstGeom prst="rect">
            <a:avLst/>
          </a:prstGeom>
          <a:noFill/>
          <a:ln>
            <a:noFill/>
          </a:ln>
        </p:spPr>
        <p:txBody>
          <a:bodyPr anchorCtr="0" anchor="t" bIns="45675" lIns="45675" spcFirstLastPara="1" rIns="45675" wrap="square" tIns="45675">
            <a:normAutofit/>
          </a:bodyPr>
          <a:lstStyle>
            <a:lvl1pPr indent="-228600" lvl="0" marL="4572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262626"/>
              </a:buClr>
              <a:buSzPts val="2400"/>
              <a:buFont typeface="Calibri"/>
              <a:buNone/>
              <a:defRPr b="0" i="0" sz="2400" u="none" cap="none" strike="noStrike">
                <a:solidFill>
                  <a:srgbClr val="262626"/>
                </a:solidFill>
                <a:latin typeface="Calibri"/>
                <a:ea typeface="Calibri"/>
                <a:cs typeface="Calibri"/>
                <a:sym typeface="Calibri"/>
              </a:defRPr>
            </a:lvl9pPr>
          </a:lstStyle>
          <a:p/>
        </p:txBody>
      </p:sp>
      <p:sp>
        <p:nvSpPr>
          <p:cNvPr id="18" name="Google Shape;18;p20"/>
          <p:cNvSpPr txBox="1"/>
          <p:nvPr>
            <p:ph idx="12" type="sldNum"/>
          </p:nvPr>
        </p:nvSpPr>
        <p:spPr>
          <a:xfrm>
            <a:off x="8464035" y="6224268"/>
            <a:ext cx="273567" cy="264165"/>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ommonsensemedia.org/" TargetMode="External"/><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hyperlink" Target="https://eukidsonline.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readeo.com/"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pbskids.org/apps/play-and-learn-science-.html"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duckduckmoose.com/educational-iphone-itouch-apps-for-kids/fish-school/"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commonsensemedia.org/app-reviews/busy-shapes-colors"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play.google.com/store/apps/details?id=uk.co.bbc.cbeebiesplaytimeisland&amp;hl=en_US"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healthychildren.org/English/fmp/Pages/MediaPlan.aspx?_gl=1*14ntm20*_ga*NjAwNDcwMTc0LjE3MDEyNDYyMzk.*_ga_FD9D3XZVQQ*MTcwMTI0NjI0MC4xLjAuMTcwMTI0NjI0MC4wLjAuMA.." TargetMode="External"/><Relationship Id="rId4" Type="http://schemas.openxmlformats.org/officeDocument/2006/relationships/hyperlink" Target="https://www.healthychildren.org/English/fmp/Pages/MediaPlan.aspx?_gl=1*14ntm20*_ga*NjAwNDcwMTc0LjE3MDEyNDYyMzk.*_ga_FD9D3XZVQQ*MTcwMTI0NjI0MC4xLjAuMTcwMTI0NjI0MC4wLjAuMA.." TargetMode="External"/><Relationship Id="rId5" Type="http://schemas.openxmlformats.org/officeDocument/2006/relationships/hyperlink" Target="https://www.healthychildren.org/English/fmp/Pages/MediaPlan.aspx?_gl=1*14ntm20*_ga*NjAwNDcwMTc0LjE3MDEyNDYyMzk.*_ga_FD9D3XZVQQ*MTcwMTI0NjI0MC4xLjAuMTcwMTI0NjI0MC4wLjAuM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idx="4294967295" type="subTitle"/>
          </p:nvPr>
        </p:nvSpPr>
        <p:spPr>
          <a:xfrm>
            <a:off x="145275" y="4130824"/>
            <a:ext cx="5614800" cy="1437302"/>
          </a:xfrm>
          <a:prstGeom prst="rect">
            <a:avLst/>
          </a:prstGeom>
          <a:noFill/>
          <a:ln>
            <a:noFill/>
          </a:ln>
        </p:spPr>
        <p:txBody>
          <a:bodyPr anchorCtr="0" anchor="t" bIns="45675" lIns="45675" spcFirstLastPara="1" rIns="45675" wrap="square" tIns="45675">
            <a:normAutofit/>
          </a:bodyPr>
          <a:lstStyle/>
          <a:p>
            <a:pPr indent="0" lvl="0" marL="0" marR="0" rtl="0" algn="l">
              <a:lnSpc>
                <a:spcPct val="105439"/>
              </a:lnSpc>
              <a:spcBef>
                <a:spcPts val="0"/>
              </a:spcBef>
              <a:spcAft>
                <a:spcPts val="0"/>
              </a:spcAft>
              <a:buClr>
                <a:srgbClr val="FFFFFF"/>
              </a:buClr>
              <a:buSzPts val="2352"/>
              <a:buFont typeface="Calibri"/>
              <a:buNone/>
            </a:pPr>
            <a:r>
              <a:rPr b="1" i="0" lang="en-US" sz="2400" u="none" cap="none" strike="noStrike">
                <a:solidFill>
                  <a:srgbClr val="FFFFFF"/>
                </a:solidFill>
                <a:latin typeface="Calibri"/>
                <a:ea typeface="Calibri"/>
                <a:cs typeface="Calibri"/>
                <a:sym typeface="Calibri"/>
              </a:rPr>
              <a:t>Modulo 1 - Guida dei genitori all'analisi degli strumenti digitali per bambini di età inferiore ai 5 anni</a:t>
            </a:r>
            <a:endParaRPr b="0" i="0" sz="2400" u="none" cap="none" strike="noStrike">
              <a:solidFill>
                <a:srgbClr val="262626"/>
              </a:solidFill>
              <a:latin typeface="Calibri"/>
              <a:ea typeface="Calibri"/>
              <a:cs typeface="Calibri"/>
              <a:sym typeface="Calibri"/>
            </a:endParaRPr>
          </a:p>
          <a:p>
            <a:pPr indent="21247" lvl="0" marL="0" marR="0" rtl="0" algn="l">
              <a:lnSpc>
                <a:spcPct val="63264"/>
              </a:lnSpc>
              <a:spcBef>
                <a:spcPts val="0"/>
              </a:spcBef>
              <a:spcAft>
                <a:spcPts val="0"/>
              </a:spcAft>
              <a:buClr>
                <a:srgbClr val="262626"/>
              </a:buClr>
              <a:buSzPts val="1862"/>
              <a:buFont typeface="Calibri"/>
              <a:buNone/>
            </a:pPr>
            <a:r>
              <a:t/>
            </a:r>
            <a:endParaRPr b="1" i="0" sz="1862" u="none" cap="none" strike="noStrike">
              <a:solidFill>
                <a:srgbClr val="FFFFFF"/>
              </a:solidFill>
              <a:latin typeface="Calibri"/>
              <a:ea typeface="Calibri"/>
              <a:cs typeface="Calibri"/>
              <a:sym typeface="Calibri"/>
            </a:endParaRPr>
          </a:p>
          <a:p>
            <a:pPr indent="21247" lvl="0" marL="0" marR="0" rtl="0" algn="l">
              <a:lnSpc>
                <a:spcPct val="63264"/>
              </a:lnSpc>
              <a:spcBef>
                <a:spcPts val="0"/>
              </a:spcBef>
              <a:spcAft>
                <a:spcPts val="0"/>
              </a:spcAft>
              <a:buClr>
                <a:srgbClr val="262626"/>
              </a:buClr>
              <a:buSzPts val="1862"/>
              <a:buFont typeface="Calibri"/>
              <a:buNone/>
            </a:pPr>
            <a:br>
              <a:rPr b="1" i="0" lang="en-US" sz="1862" u="none" cap="none" strike="noStrike">
                <a:solidFill>
                  <a:srgbClr val="262626"/>
                </a:solidFill>
                <a:latin typeface="Calibri"/>
                <a:ea typeface="Calibri"/>
                <a:cs typeface="Calibri"/>
                <a:sym typeface="Calibri"/>
              </a:rPr>
            </a:br>
            <a:endParaRPr b="0" i="0" sz="1862" u="none" cap="none" strike="noStrike">
              <a:solidFill>
                <a:srgbClr val="FFFFFF"/>
              </a:solidFill>
              <a:latin typeface="Calibri"/>
              <a:ea typeface="Calibri"/>
              <a:cs typeface="Calibri"/>
              <a:sym typeface="Calibri"/>
            </a:endParaRPr>
          </a:p>
        </p:txBody>
      </p:sp>
      <p:sp>
        <p:nvSpPr>
          <p:cNvPr id="215" name="Google Shape;215;p1"/>
          <p:cNvSpPr txBox="1"/>
          <p:nvPr>
            <p:ph idx="2" type="body"/>
          </p:nvPr>
        </p:nvSpPr>
        <p:spPr>
          <a:xfrm>
            <a:off x="145274" y="3103449"/>
            <a:ext cx="5573702" cy="908401"/>
          </a:xfrm>
          <a:prstGeom prst="rect">
            <a:avLst/>
          </a:prstGeom>
          <a:noFill/>
          <a:ln>
            <a:noFill/>
          </a:ln>
        </p:spPr>
        <p:txBody>
          <a:bodyPr anchorCtr="0" anchor="t" bIns="45675" lIns="45675" spcFirstLastPara="1" rIns="45675" wrap="square" tIns="45675">
            <a:normAutofit/>
          </a:bodyPr>
          <a:lstStyle/>
          <a:p>
            <a:pPr indent="0" lvl="0" marL="0" rtl="0" algn="l">
              <a:lnSpc>
                <a:spcPct val="80000"/>
              </a:lnSpc>
              <a:spcBef>
                <a:spcPts val="0"/>
              </a:spcBef>
              <a:spcAft>
                <a:spcPts val="0"/>
              </a:spcAft>
              <a:buClr>
                <a:srgbClr val="FFFFFF"/>
              </a:buClr>
              <a:buSzPts val="2400"/>
              <a:buFont typeface="Calibri"/>
              <a:buNone/>
            </a:pPr>
            <a:r>
              <a:rPr b="1" lang="en-US">
                <a:solidFill>
                  <a:srgbClr val="FFFFFF"/>
                </a:solidFill>
              </a:rPr>
              <a:t>Corso di formazione: Sopravvivere al digitale</a:t>
            </a:r>
            <a:endParaRPr/>
          </a:p>
        </p:txBody>
      </p:sp>
      <p:sp>
        <p:nvSpPr>
          <p:cNvPr id="216" name="Google Shape;216;p1"/>
          <p:cNvSpPr txBox="1"/>
          <p:nvPr>
            <p:ph idx="3" type="body"/>
          </p:nvPr>
        </p:nvSpPr>
        <p:spPr>
          <a:xfrm>
            <a:off x="7840715" y="5611393"/>
            <a:ext cx="3700108" cy="731146"/>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500"/>
              <a:buFont typeface="Calibri"/>
              <a:buNone/>
            </a:pPr>
            <a:r>
              <a:rPr b="1" lang="en-US">
                <a:solidFill>
                  <a:srgbClr val="FFFFFF"/>
                </a:solidFill>
              </a:rPr>
              <a:t>www.survivingdigital.eu</a:t>
            </a:r>
            <a:endParaRPr/>
          </a:p>
        </p:txBody>
      </p:sp>
      <p:pic>
        <p:nvPicPr>
          <p:cNvPr descr="Google Shape;221;p1" id="217" name="Google Shape;217;p1"/>
          <p:cNvPicPr preferRelativeResize="0"/>
          <p:nvPr/>
        </p:nvPicPr>
        <p:blipFill rotWithShape="1">
          <a:blip r:embed="rId3">
            <a:alphaModFix/>
          </a:blip>
          <a:srcRect b="0" l="0" r="0" t="0"/>
          <a:stretch/>
        </p:blipFill>
        <p:spPr>
          <a:xfrm>
            <a:off x="6004350" y="560900"/>
            <a:ext cx="5845951" cy="4243600"/>
          </a:xfrm>
          <a:prstGeom prst="rect">
            <a:avLst/>
          </a:prstGeom>
          <a:noFill/>
          <a:ln>
            <a:noFill/>
          </a:ln>
        </p:spPr>
      </p:pic>
      <p:sp>
        <p:nvSpPr>
          <p:cNvPr id="218" name="Google Shape;218;p1"/>
          <p:cNvSpPr txBox="1"/>
          <p:nvPr/>
        </p:nvSpPr>
        <p:spPr>
          <a:xfrm>
            <a:off x="1742150" y="2733258"/>
            <a:ext cx="300000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9" name="Google Shape;219;p1"/>
          <p:cNvSpPr txBox="1"/>
          <p:nvPr/>
        </p:nvSpPr>
        <p:spPr>
          <a:xfrm>
            <a:off x="3242250" y="6002006"/>
            <a:ext cx="3700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t/>
            </a:r>
            <a:endParaRPr b="0" i="0" sz="1400" u="none" cap="none" strike="noStrike">
              <a:solidFill>
                <a:srgbClr val="000000"/>
              </a:solidFill>
              <a:latin typeface="Arial"/>
              <a:ea typeface="Arial"/>
              <a:cs typeface="Arial"/>
              <a:sym typeface="Arial"/>
            </a:endParaRPr>
          </a:p>
        </p:txBody>
      </p:sp>
      <p:pic>
        <p:nvPicPr>
          <p:cNvPr descr="Downloads - Creative Commons" id="220" name="Google Shape;220;p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0"/>
          <p:cNvSpPr txBox="1"/>
          <p:nvPr>
            <p:ph idx="1" type="body"/>
          </p:nvPr>
        </p:nvSpPr>
        <p:spPr>
          <a:xfrm>
            <a:off x="374210" y="1102806"/>
            <a:ext cx="5457911" cy="4470403"/>
          </a:xfrm>
          <a:prstGeom prst="rect">
            <a:avLst/>
          </a:prstGeom>
          <a:noFill/>
          <a:ln>
            <a:noFill/>
          </a:ln>
        </p:spPr>
        <p:txBody>
          <a:bodyPr anchorCtr="0" anchor="t" bIns="45675" lIns="45675" spcFirstLastPara="1" rIns="45675" wrap="square" tIns="45675">
            <a:normAutofit/>
          </a:bodyPr>
          <a:lstStyle/>
          <a:p>
            <a:pPr indent="0" lvl="0" marL="0" rtl="0" algn="just">
              <a:lnSpc>
                <a:spcPct val="57600"/>
              </a:lnSpc>
              <a:spcBef>
                <a:spcPts val="0"/>
              </a:spcBef>
              <a:spcAft>
                <a:spcPts val="0"/>
              </a:spcAft>
              <a:buClr>
                <a:srgbClr val="FFFFFF"/>
              </a:buClr>
              <a:buSzPts val="1600"/>
              <a:buFont typeface="Calibri"/>
              <a:buNone/>
            </a:pPr>
            <a:r>
              <a:t/>
            </a:r>
            <a:endParaRPr sz="1600"/>
          </a:p>
          <a:p>
            <a:pPr indent="0" lvl="0" marL="0" rtl="0" algn="just">
              <a:lnSpc>
                <a:spcPct val="72000"/>
              </a:lnSpc>
              <a:spcBef>
                <a:spcPts val="0"/>
              </a:spcBef>
              <a:spcAft>
                <a:spcPts val="0"/>
              </a:spcAft>
              <a:buClr>
                <a:srgbClr val="FFFFFF"/>
              </a:buClr>
              <a:buSzPts val="1200"/>
              <a:buFont typeface="Calibri"/>
              <a:buNone/>
            </a:pPr>
            <a:r>
              <a:rPr lang="en-US" sz="1200"/>
              <a:t>Tipo: Organizzazione non profit</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Posizione: Stati Uniti (con risorse globali)</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Gruppo target: Genitori, educatori, responsabili politici</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Descrizione: Fornisce recensioni indipendenti, classificazioni per età e altre informazioni su tutti i tipi di media destinati ai bambini e alle famiglie.</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Obiettivi: Offrire informazioni e strumenti per aiutare le famiglie a prendere decisioni informate su media e tecnologia.</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Impatto: Le risorse di Common Sense Media sono ampiamente utilizzate per la scelta di media appropriati per i bambini e per l'educazione all'alfabetizzazione digitale.</a:t>
            </a:r>
            <a:endParaRPr sz="1200">
              <a:solidFill>
                <a:srgbClr val="262626"/>
              </a:solidFill>
            </a:endParaRPr>
          </a:p>
          <a:p>
            <a:pPr indent="0" lvl="0" marL="0" rtl="0" algn="just">
              <a:lnSpc>
                <a:spcPct val="72000"/>
              </a:lnSpc>
              <a:spcBef>
                <a:spcPts val="900"/>
              </a:spcBef>
              <a:spcAft>
                <a:spcPts val="0"/>
              </a:spcAft>
              <a:buClr>
                <a:srgbClr val="FFFFFF"/>
              </a:buClr>
              <a:buSzPts val="1200"/>
              <a:buFont typeface="Calibri"/>
              <a:buNone/>
            </a:pPr>
            <a:r>
              <a:rPr lang="en-US" sz="1200"/>
              <a:t>Riferimento online: È possibile trovare risorse e ricerche sul sito web di Common Sense Media: </a:t>
            </a:r>
            <a:r>
              <a:rPr lang="en-US" sz="1200" u="sng">
                <a:solidFill>
                  <a:srgbClr val="0000FF"/>
                </a:solidFill>
                <a:hlinkClick r:id="rId3">
                  <a:extLst>
                    <a:ext uri="{A12FA001-AC4F-418D-AE19-62706E023703}">
                      <ahyp:hlinkClr val="tx"/>
                    </a:ext>
                  </a:extLst>
                </a:hlinkClick>
              </a:rPr>
              <a:t>https://www.commonsensemedia.org/.</a:t>
            </a:r>
            <a:endParaRPr sz="1200">
              <a:solidFill>
                <a:srgbClr val="262626"/>
              </a:solidFill>
            </a:endParaRPr>
          </a:p>
          <a:p>
            <a:pPr indent="59937" lvl="0" marL="0" rtl="0" algn="l">
              <a:lnSpc>
                <a:spcPct val="57600"/>
              </a:lnSpc>
              <a:spcBef>
                <a:spcPts val="100"/>
              </a:spcBef>
              <a:spcAft>
                <a:spcPts val="0"/>
              </a:spcAft>
              <a:buClr>
                <a:srgbClr val="262626"/>
              </a:buClr>
              <a:buSzPts val="1200"/>
              <a:buFont typeface="Calibri"/>
              <a:buNone/>
            </a:pPr>
            <a:br>
              <a:rPr lang="en-US" sz="1200"/>
            </a:br>
            <a:endParaRPr sz="1200"/>
          </a:p>
        </p:txBody>
      </p:sp>
      <p:sp>
        <p:nvSpPr>
          <p:cNvPr id="296" name="Google Shape;296;p10"/>
          <p:cNvSpPr txBox="1"/>
          <p:nvPr>
            <p:ph idx="3" type="body"/>
          </p:nvPr>
        </p:nvSpPr>
        <p:spPr>
          <a:xfrm>
            <a:off x="374199" y="200074"/>
            <a:ext cx="5985602" cy="11637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a:solidFill>
                  <a:srgbClr val="00B6E6"/>
                </a:solidFill>
              </a:rPr>
              <a:t>Caso Studio</a:t>
            </a:r>
            <a:r>
              <a:rPr b="1" lang="en-US">
                <a:solidFill>
                  <a:srgbClr val="00B6E6"/>
                </a:solidFill>
              </a:rPr>
              <a:t> 1: Ricerca su Common Sense Media</a:t>
            </a:r>
            <a:endParaRPr/>
          </a:p>
        </p:txBody>
      </p:sp>
      <p:pic>
        <p:nvPicPr>
          <p:cNvPr descr="Google Shape;299;p10" id="297" name="Google Shape;297;p10"/>
          <p:cNvPicPr preferRelativeResize="0"/>
          <p:nvPr/>
        </p:nvPicPr>
        <p:blipFill rotWithShape="1">
          <a:blip r:embed="rId4">
            <a:alphaModFix/>
          </a:blip>
          <a:srcRect b="0" l="0" r="0" t="0"/>
          <a:stretch/>
        </p:blipFill>
        <p:spPr>
          <a:xfrm>
            <a:off x="390383" y="4008201"/>
            <a:ext cx="5425557" cy="2404201"/>
          </a:xfrm>
          <a:prstGeom prst="rect">
            <a:avLst/>
          </a:prstGeom>
          <a:noFill/>
          <a:ln>
            <a:noFill/>
          </a:ln>
          <a:effectLst>
            <a:outerShdw blurRad="63500" rotWithShape="0">
              <a:srgbClr val="000000">
                <a:alpha val="40000"/>
              </a:srgbClr>
            </a:outerShdw>
          </a:effectLst>
        </p:spPr>
      </p:pic>
      <p:pic>
        <p:nvPicPr>
          <p:cNvPr descr="Google Shape;300;p10" id="298" name="Google Shape;298;p10"/>
          <p:cNvPicPr preferRelativeResize="0"/>
          <p:nvPr/>
        </p:nvPicPr>
        <p:blipFill rotWithShape="1">
          <a:blip r:embed="rId5">
            <a:alphaModFix/>
          </a:blip>
          <a:srcRect b="0" l="0" r="0" t="0"/>
          <a:stretch/>
        </p:blipFill>
        <p:spPr>
          <a:xfrm>
            <a:off x="7336349" y="3701974"/>
            <a:ext cx="3963201" cy="2283451"/>
          </a:xfrm>
          <a:prstGeom prst="rect">
            <a:avLst/>
          </a:prstGeom>
          <a:noFill/>
          <a:ln>
            <a:noFill/>
          </a:ln>
          <a:effectLst>
            <a:outerShdw blurRad="63500" rotWithShape="0">
              <a:srgbClr val="000000">
                <a:alpha val="40000"/>
              </a:srgbClr>
            </a:outerShdw>
          </a:effectLst>
        </p:spPr>
      </p:pic>
      <p:sp>
        <p:nvSpPr>
          <p:cNvPr id="299" name="Google Shape;299;p10"/>
          <p:cNvSpPr txBox="1"/>
          <p:nvPr/>
        </p:nvSpPr>
        <p:spPr>
          <a:xfrm>
            <a:off x="6982675" y="138550"/>
            <a:ext cx="4668900" cy="4617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Caso Studio 2: Bambini online in EU</a:t>
            </a:r>
            <a:endParaRPr b="0" i="0" sz="1400" u="none" cap="none" strike="noStrike">
              <a:solidFill>
                <a:srgbClr val="000000"/>
              </a:solidFill>
              <a:latin typeface="Arial"/>
              <a:ea typeface="Arial"/>
              <a:cs typeface="Arial"/>
              <a:sym typeface="Arial"/>
            </a:endParaRPr>
          </a:p>
        </p:txBody>
      </p:sp>
      <p:sp>
        <p:nvSpPr>
          <p:cNvPr id="300" name="Google Shape;300;p10"/>
          <p:cNvSpPr txBox="1"/>
          <p:nvPr/>
        </p:nvSpPr>
        <p:spPr>
          <a:xfrm>
            <a:off x="6982687" y="611378"/>
            <a:ext cx="4835100" cy="309060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Tipo: Progetto di ricerca</a:t>
            </a:r>
            <a:endParaRPr b="0" i="0" sz="12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Posizione: Europa</a:t>
            </a:r>
            <a:endParaRPr b="0" i="0" sz="12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Gruppo target: Bambini, genitori, responsabili politici</a:t>
            </a:r>
            <a:endParaRPr b="0" i="0" sz="12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Descrizione: Una rete di ricerca internazionale che cerca di migliorare la conoscenza delle opportunità, dei rischi e della sicurezza online dei bambini europei.</a:t>
            </a:r>
            <a:endParaRPr b="0" i="0" sz="12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Obiettivi: Fornire conoscenze basate sull'evidenza per informare le politiche e le pratiche riguardanti le esperienze online dei bambini.</a:t>
            </a:r>
            <a:endParaRPr b="0" i="0" sz="12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Impatto: I loro risultati sono utilizzati in tutta l'Unione europea per definire le politiche e l'educazione all'uso dei media digitali da parte dei bambini.</a:t>
            </a:r>
            <a:endParaRPr b="0" i="0" sz="12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262626"/>
              </a:buClr>
              <a:buSzPts val="1200"/>
              <a:buFont typeface="Calibri"/>
              <a:buNone/>
            </a:pPr>
            <a:r>
              <a:rPr b="0" i="0" lang="en-US" sz="1200" u="none" cap="none" strike="noStrike">
                <a:solidFill>
                  <a:srgbClr val="262626"/>
                </a:solidFill>
                <a:latin typeface="Calibri"/>
                <a:ea typeface="Calibri"/>
                <a:cs typeface="Calibri"/>
                <a:sym typeface="Calibri"/>
              </a:rPr>
              <a:t>Riferimento online: Le relazioni e le pubblicazioni sono disponibili sul sito web di EU Kids Online: </a:t>
            </a:r>
            <a:r>
              <a:rPr b="0" i="0" lang="en-US" sz="1200" u="sng" cap="none" strike="noStrike">
                <a:solidFill>
                  <a:srgbClr val="0000FF"/>
                </a:solidFill>
                <a:latin typeface="Calibri"/>
                <a:ea typeface="Calibri"/>
                <a:cs typeface="Calibri"/>
                <a:sym typeface="Calibri"/>
                <a:hlinkClick r:id="rId6">
                  <a:extLst>
                    <a:ext uri="{A12FA001-AC4F-418D-AE19-62706E023703}">
                      <ahyp:hlinkClr val="tx"/>
                    </a:ext>
                  </a:extLst>
                </a:hlinkClick>
              </a:rPr>
              <a:t>https:</a:t>
            </a:r>
            <a:r>
              <a:rPr b="0" i="0" lang="en-US" sz="1200" u="none" cap="none" strike="noStrike">
                <a:solidFill>
                  <a:srgbClr val="262626"/>
                </a:solidFill>
                <a:latin typeface="Calibri"/>
                <a:ea typeface="Calibri"/>
                <a:cs typeface="Calibri"/>
                <a:sym typeface="Calibri"/>
              </a:rPr>
              <a:t>//eukidsonline.de/.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1"/>
          <p:cNvSpPr txBox="1"/>
          <p:nvPr>
            <p:ph idx="1" type="body"/>
          </p:nvPr>
        </p:nvSpPr>
        <p:spPr>
          <a:xfrm>
            <a:off x="284449" y="2142800"/>
            <a:ext cx="5457902" cy="2708401"/>
          </a:xfrm>
          <a:prstGeom prst="rect">
            <a:avLst/>
          </a:prstGeom>
          <a:noFill/>
          <a:ln>
            <a:noFill/>
          </a:ln>
        </p:spPr>
        <p:txBody>
          <a:bodyPr anchorCtr="0" anchor="t" bIns="45675" lIns="45675" spcFirstLastPara="1" rIns="45675" wrap="square" tIns="45675">
            <a:normAutofit fontScale="92500" lnSpcReduction="20000"/>
          </a:bodyPr>
          <a:lstStyle/>
          <a:p>
            <a:pPr indent="0" lvl="0" marL="0" rtl="0" algn="just">
              <a:lnSpc>
                <a:spcPct val="72900"/>
              </a:lnSpc>
              <a:spcBef>
                <a:spcPts val="0"/>
              </a:spcBef>
              <a:spcAft>
                <a:spcPts val="0"/>
              </a:spcAft>
              <a:buClr>
                <a:srgbClr val="FFFFFF"/>
              </a:buClr>
              <a:buSzPct val="108108"/>
              <a:buFont typeface="Calibri"/>
              <a:buNone/>
            </a:pPr>
            <a:r>
              <a:t/>
            </a:r>
            <a:endParaRPr sz="1200"/>
          </a:p>
          <a:p>
            <a:pPr indent="0" lvl="0" marL="0" rtl="0" algn="just">
              <a:lnSpc>
                <a:spcPct val="100000"/>
              </a:lnSpc>
              <a:spcBef>
                <a:spcPts val="0"/>
              </a:spcBef>
              <a:spcAft>
                <a:spcPts val="0"/>
              </a:spcAft>
              <a:buClr>
                <a:srgbClr val="FFFFFF"/>
              </a:buClr>
              <a:buSzPct val="108108"/>
              <a:buFont typeface="Calibri"/>
              <a:buNone/>
            </a:pPr>
            <a:r>
              <a:rPr b="1" lang="en-US" sz="1200"/>
              <a:t>Ideale per</a:t>
            </a:r>
            <a:r>
              <a:rPr b="1" lang="en-US" sz="1200"/>
              <a:t> bambini di età compresa tra 0 e 2 anni: </a:t>
            </a:r>
            <a:r>
              <a:rPr b="0" lang="en-US" sz="1200"/>
              <a:t>a questa età, è importante notare che l'American Academy of Pediatrics raccomanda di evitare l'uso di schermi diversi dalle videochat per i bambini di età inferiore ai 18-24 mesi. Quindi, per i più piccoli di questa fascia d'età, è bene concentrarsi sulle app che possono essere utilizzate per interagire con i genitori o con la famiglia tramite chat video.</a:t>
            </a:r>
            <a:endParaRPr b="0" sz="1200"/>
          </a:p>
          <a:p>
            <a:pPr indent="0" lvl="0" marL="0" rtl="0" algn="just">
              <a:lnSpc>
                <a:spcPct val="81000"/>
              </a:lnSpc>
              <a:spcBef>
                <a:spcPts val="0"/>
              </a:spcBef>
              <a:spcAft>
                <a:spcPts val="0"/>
              </a:spcAft>
              <a:buClr>
                <a:srgbClr val="FFFFFF"/>
              </a:buClr>
              <a:buSzPct val="108108"/>
              <a:buFont typeface="Calibri"/>
              <a:buNone/>
            </a:pPr>
            <a:r>
              <a:t/>
            </a:r>
            <a:endParaRPr sz="1200"/>
          </a:p>
          <a:p>
            <a:pPr indent="0" lvl="0" marL="0" rtl="0" algn="just">
              <a:lnSpc>
                <a:spcPct val="81000"/>
              </a:lnSpc>
              <a:spcBef>
                <a:spcPts val="1000"/>
              </a:spcBef>
              <a:spcAft>
                <a:spcPts val="0"/>
              </a:spcAft>
              <a:buClr>
                <a:srgbClr val="FFFFFF"/>
              </a:buClr>
              <a:buSzPct val="108108"/>
              <a:buFont typeface="Calibri"/>
              <a:buNone/>
            </a:pPr>
            <a:r>
              <a:rPr lang="en-US" sz="1200"/>
              <a:t>Scopo: I membri della famiglia possono leggere storie ai bambini tramite videochiamata.</a:t>
            </a:r>
            <a:endParaRPr sz="1200"/>
          </a:p>
          <a:p>
            <a:pPr indent="0" lvl="0" marL="0" rtl="0" algn="just">
              <a:lnSpc>
                <a:spcPct val="81000"/>
              </a:lnSpc>
              <a:spcBef>
                <a:spcPts val="1000"/>
              </a:spcBef>
              <a:spcAft>
                <a:spcPts val="0"/>
              </a:spcAft>
              <a:buClr>
                <a:srgbClr val="FFFFFF"/>
              </a:buClr>
              <a:buSzPct val="108108"/>
              <a:buFont typeface="Calibri"/>
              <a:buNone/>
            </a:pPr>
            <a:r>
              <a:t/>
            </a:r>
            <a:endParaRPr sz="1200"/>
          </a:p>
          <a:p>
            <a:pPr indent="0" lvl="0" marL="0" rtl="0" algn="just">
              <a:lnSpc>
                <a:spcPct val="81000"/>
              </a:lnSpc>
              <a:spcBef>
                <a:spcPts val="1000"/>
              </a:spcBef>
              <a:spcAft>
                <a:spcPts val="0"/>
              </a:spcAft>
              <a:buClr>
                <a:srgbClr val="FFFFFF"/>
              </a:buClr>
              <a:buSzPct val="108108"/>
              <a:buFont typeface="Calibri"/>
              <a:buNone/>
            </a:pPr>
            <a:r>
              <a:rPr lang="en-US" sz="1200"/>
              <a:t>Punti di forza: incoraggia il legame familiare e le abilità di alfabetizzazione precoce.</a:t>
            </a:r>
            <a:endParaRPr sz="1200"/>
          </a:p>
          <a:p>
            <a:pPr indent="0" lvl="0" marL="0" rtl="0" algn="just">
              <a:lnSpc>
                <a:spcPct val="81000"/>
              </a:lnSpc>
              <a:spcBef>
                <a:spcPts val="1000"/>
              </a:spcBef>
              <a:spcAft>
                <a:spcPts val="0"/>
              </a:spcAft>
              <a:buClr>
                <a:srgbClr val="FFFFFF"/>
              </a:buClr>
              <a:buSzPct val="108108"/>
              <a:buFont typeface="Calibri"/>
              <a:buNone/>
            </a:pPr>
            <a:r>
              <a:t/>
            </a:r>
            <a:endParaRPr sz="1200"/>
          </a:p>
          <a:p>
            <a:pPr indent="0" lvl="0" marL="0" rtl="0" algn="just">
              <a:lnSpc>
                <a:spcPct val="81000"/>
              </a:lnSpc>
              <a:spcBef>
                <a:spcPts val="1000"/>
              </a:spcBef>
              <a:spcAft>
                <a:spcPts val="0"/>
              </a:spcAft>
              <a:buClr>
                <a:srgbClr val="FFFFFF"/>
              </a:buClr>
              <a:buSzPct val="108108"/>
              <a:buFont typeface="Calibri"/>
              <a:buNone/>
            </a:pPr>
            <a:r>
              <a:rPr lang="en-US" sz="1200"/>
              <a:t>Età minima: 18 mesi+, da utilizzare preferibilmente con l'interazione dei genitori.</a:t>
            </a:r>
            <a:endParaRPr sz="1200"/>
          </a:p>
          <a:p>
            <a:pPr indent="0" lvl="0" marL="0" rtl="0" algn="just">
              <a:lnSpc>
                <a:spcPct val="81000"/>
              </a:lnSpc>
              <a:spcBef>
                <a:spcPts val="1000"/>
              </a:spcBef>
              <a:spcAft>
                <a:spcPts val="0"/>
              </a:spcAft>
              <a:buClr>
                <a:srgbClr val="FFFFFF"/>
              </a:buClr>
              <a:buSzPct val="108108"/>
              <a:buFont typeface="Calibri"/>
              <a:buNone/>
            </a:pPr>
            <a:r>
              <a:t/>
            </a:r>
            <a:endParaRPr sz="1200"/>
          </a:p>
          <a:p>
            <a:pPr indent="0" lvl="0" marL="0" rtl="0" algn="just">
              <a:lnSpc>
                <a:spcPct val="81000"/>
              </a:lnSpc>
              <a:spcBef>
                <a:spcPts val="1000"/>
              </a:spcBef>
              <a:spcAft>
                <a:spcPts val="0"/>
              </a:spcAft>
              <a:buClr>
                <a:srgbClr val="FFFFFF"/>
              </a:buClr>
              <a:buSzPct val="108108"/>
              <a:buFont typeface="Calibri"/>
              <a:buNone/>
            </a:pPr>
            <a:r>
              <a:rPr lang="en-US" sz="1200"/>
              <a:t>Collegamento: </a:t>
            </a:r>
            <a:r>
              <a:rPr lang="en-US" sz="1200" u="sng">
                <a:solidFill>
                  <a:srgbClr val="0000FF"/>
                </a:solidFill>
                <a:hlinkClick r:id="rId3">
                  <a:extLst>
                    <a:ext uri="{A12FA001-AC4F-418D-AE19-62706E023703}">
                      <ahyp:hlinkClr val="tx"/>
                    </a:ext>
                  </a:extLst>
                </a:hlinkClick>
              </a:rPr>
              <a:t>https:</a:t>
            </a:r>
            <a:r>
              <a:rPr lang="en-US" sz="1200"/>
              <a:t>//www.readeo.com/ </a:t>
            </a:r>
            <a:endParaRPr sz="1200"/>
          </a:p>
        </p:txBody>
      </p:sp>
      <p:sp>
        <p:nvSpPr>
          <p:cNvPr id="306" name="Google Shape;306;p11"/>
          <p:cNvSpPr txBox="1"/>
          <p:nvPr>
            <p:ph idx="3" type="body"/>
          </p:nvPr>
        </p:nvSpPr>
        <p:spPr>
          <a:xfrm>
            <a:off x="284449" y="619424"/>
            <a:ext cx="5269202" cy="992700"/>
          </a:xfrm>
          <a:prstGeom prst="rect">
            <a:avLst/>
          </a:prstGeom>
          <a:noFill/>
          <a:ln>
            <a:noFill/>
          </a:ln>
        </p:spPr>
        <p:txBody>
          <a:bodyPr anchorCtr="0" anchor="t" bIns="45675" lIns="45675" spcFirstLastPara="1" rIns="45675" wrap="square" tIns="45675">
            <a:normAutofit/>
          </a:bodyPr>
          <a:lstStyle/>
          <a:p>
            <a:pPr indent="0" lvl="0" marL="0" rtl="0" algn="l">
              <a:lnSpc>
                <a:spcPct val="57600"/>
              </a:lnSpc>
              <a:spcBef>
                <a:spcPts val="0"/>
              </a:spcBef>
              <a:spcAft>
                <a:spcPts val="0"/>
              </a:spcAft>
              <a:buClr>
                <a:srgbClr val="00B6E6"/>
              </a:buClr>
              <a:buSzPts val="2400"/>
              <a:buFont typeface="Calibri"/>
              <a:buNone/>
            </a:pPr>
            <a:r>
              <a:rPr b="1" lang="en-US">
                <a:solidFill>
                  <a:srgbClr val="00B6E6"/>
                </a:solidFill>
              </a:rPr>
              <a:t>Esempi di app da utilizzare: </a:t>
            </a:r>
            <a:endParaRPr/>
          </a:p>
          <a:p>
            <a:pPr indent="0" lvl="0" marL="0" rtl="0" algn="l">
              <a:lnSpc>
                <a:spcPct val="57600"/>
              </a:lnSpc>
              <a:spcBef>
                <a:spcPts val="0"/>
              </a:spcBef>
              <a:spcAft>
                <a:spcPts val="0"/>
              </a:spcAft>
              <a:buClr>
                <a:srgbClr val="00B6E6"/>
              </a:buClr>
              <a:buSzPts val="2400"/>
              <a:buFont typeface="Calibri"/>
              <a:buNone/>
            </a:pPr>
            <a:r>
              <a:rPr b="1" lang="en-US">
                <a:solidFill>
                  <a:srgbClr val="00B6E6"/>
                </a:solidFill>
              </a:rPr>
              <a:t> </a:t>
            </a:r>
            <a:endParaRPr/>
          </a:p>
          <a:p>
            <a:pPr indent="0" lvl="0" marL="0" rtl="0" algn="l">
              <a:lnSpc>
                <a:spcPct val="57600"/>
              </a:lnSpc>
              <a:spcBef>
                <a:spcPts val="0"/>
              </a:spcBef>
              <a:spcAft>
                <a:spcPts val="0"/>
              </a:spcAft>
              <a:buClr>
                <a:srgbClr val="00B6E6"/>
              </a:buClr>
              <a:buSzPts val="2400"/>
              <a:buFont typeface="Calibri"/>
              <a:buNone/>
            </a:pPr>
            <a:r>
              <a:rPr b="1" lang="en-US">
                <a:solidFill>
                  <a:srgbClr val="00B6E6"/>
                </a:solidFill>
              </a:rPr>
              <a:t>1.Readeo - Tempo di storie virtuali</a:t>
            </a:r>
            <a:endParaRPr/>
          </a:p>
        </p:txBody>
      </p:sp>
      <p:pic>
        <p:nvPicPr>
          <p:cNvPr descr="Google Shape;309;p11" id="307" name="Google Shape;307;p11"/>
          <p:cNvPicPr preferRelativeResize="0"/>
          <p:nvPr/>
        </p:nvPicPr>
        <p:blipFill rotWithShape="1">
          <a:blip r:embed="rId4">
            <a:alphaModFix/>
          </a:blip>
          <a:srcRect b="0" l="0" r="0" t="0"/>
          <a:stretch/>
        </p:blipFill>
        <p:spPr>
          <a:xfrm>
            <a:off x="5900739" y="742951"/>
            <a:ext cx="5886452" cy="5214938"/>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txBox="1"/>
          <p:nvPr>
            <p:ph idx="1" type="body"/>
          </p:nvPr>
        </p:nvSpPr>
        <p:spPr>
          <a:xfrm>
            <a:off x="6465300" y="1551375"/>
            <a:ext cx="5505300" cy="48747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b="1" lang="en-US" sz="1200"/>
              <a:t>Ideale per bambini di età compresa tra i</a:t>
            </a:r>
            <a:r>
              <a:rPr b="1" lang="en-US" sz="1200"/>
              <a:t> 2-3 anni: </a:t>
            </a:r>
            <a:r>
              <a:rPr b="0" lang="en-US" sz="1200"/>
              <a:t>a questa età si può introdurre un po' di tempo sullo schermo con contenuti educativi, idealmente attraverso esperienze condivise con un genitore o un assistente.</a:t>
            </a:r>
            <a:endParaRPr b="0" sz="1200"/>
          </a:p>
          <a:p>
            <a:pPr indent="0" lvl="0" marL="0" rtl="0" algn="just">
              <a:lnSpc>
                <a:spcPct val="90000"/>
              </a:lnSpc>
              <a:spcBef>
                <a:spcPts val="0"/>
              </a:spcBef>
              <a:spcAft>
                <a:spcPts val="0"/>
              </a:spcAft>
              <a:buClr>
                <a:srgbClr val="FFFFFF"/>
              </a:buClr>
              <a:buSzPts val="1200"/>
              <a:buFont typeface="Calibri"/>
              <a:buNone/>
            </a:pPr>
            <a:r>
              <a:t/>
            </a:r>
            <a:endParaRPr sz="1200"/>
          </a:p>
          <a:p>
            <a:pPr indent="0" lvl="0" marL="0" rtl="0" algn="just">
              <a:lnSpc>
                <a:spcPct val="90000"/>
              </a:lnSpc>
              <a:spcBef>
                <a:spcPts val="1000"/>
              </a:spcBef>
              <a:spcAft>
                <a:spcPts val="0"/>
              </a:spcAft>
              <a:buClr>
                <a:srgbClr val="FFFFFF"/>
              </a:buClr>
              <a:buSzPts val="1200"/>
              <a:buFont typeface="Calibri"/>
              <a:buNone/>
            </a:pPr>
            <a:r>
              <a:rPr lang="en-US" sz="1200"/>
              <a:t>Scopo: introdurre i concetti scientifici di base attraverso giochi e attività pratiche.</a:t>
            </a:r>
            <a:endParaRPr sz="1200"/>
          </a:p>
          <a:p>
            <a:pPr indent="0" lvl="0" marL="0" rtl="0" algn="just">
              <a:lnSpc>
                <a:spcPct val="9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1000"/>
              </a:spcBef>
              <a:spcAft>
                <a:spcPts val="0"/>
              </a:spcAft>
              <a:buClr>
                <a:srgbClr val="FFFFFF"/>
              </a:buClr>
              <a:buSzPts val="1200"/>
              <a:buFont typeface="Calibri"/>
              <a:buNone/>
            </a:pPr>
            <a:r>
              <a:rPr lang="en-US" sz="1200"/>
              <a:t>Punti di forza: Non ci sono pubblicità, promuove attività offline e si allinea con gli obiettivi educativi.</a:t>
            </a:r>
            <a:endParaRPr sz="1200"/>
          </a:p>
          <a:p>
            <a:pPr indent="0" lvl="0" marL="0" rtl="0" algn="just">
              <a:lnSpc>
                <a:spcPct val="9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1000"/>
              </a:spcBef>
              <a:spcAft>
                <a:spcPts val="0"/>
              </a:spcAft>
              <a:buClr>
                <a:srgbClr val="FFFFFF"/>
              </a:buClr>
              <a:buSzPts val="1200"/>
              <a:buFont typeface="Calibri"/>
              <a:buNone/>
            </a:pPr>
            <a:r>
              <a:rPr lang="en-US" sz="1200"/>
              <a:t>Età minima: 2 anni, sotto la guida dei genitori.</a:t>
            </a:r>
            <a:endParaRPr sz="1200"/>
          </a:p>
          <a:p>
            <a:pPr indent="0" lvl="0" marL="0" rtl="0" algn="just">
              <a:lnSpc>
                <a:spcPct val="9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1000"/>
              </a:spcBef>
              <a:spcAft>
                <a:spcPts val="0"/>
              </a:spcAft>
              <a:buClr>
                <a:srgbClr val="FFFFFF"/>
              </a:buClr>
              <a:buSzPts val="1200"/>
              <a:buFont typeface="Calibri"/>
              <a:buNone/>
            </a:pPr>
            <a:r>
              <a:rPr lang="en-US" sz="1200"/>
              <a:t>Sito web: </a:t>
            </a:r>
            <a:r>
              <a:rPr lang="en-US" sz="1200" u="sng">
                <a:solidFill>
                  <a:srgbClr val="0000FF"/>
                </a:solidFill>
                <a:hlinkClick r:id="rId3">
                  <a:extLst>
                    <a:ext uri="{A12FA001-AC4F-418D-AE19-62706E023703}">
                      <ahyp:hlinkClr val="tx"/>
                    </a:ext>
                  </a:extLst>
                </a:hlinkClick>
              </a:rPr>
              <a:t>https:</a:t>
            </a:r>
            <a:r>
              <a:rPr lang="en-US" sz="1200"/>
              <a:t>//pbskids.org/apps/play-and-learn-science-.html </a:t>
            </a:r>
            <a:endParaRPr sz="1200"/>
          </a:p>
        </p:txBody>
      </p:sp>
      <p:sp>
        <p:nvSpPr>
          <p:cNvPr id="313" name="Google Shape;313;p12"/>
          <p:cNvSpPr txBox="1"/>
          <p:nvPr>
            <p:ph idx="3" type="body"/>
          </p:nvPr>
        </p:nvSpPr>
        <p:spPr>
          <a:xfrm>
            <a:off x="6465299" y="324561"/>
            <a:ext cx="4888501" cy="992700"/>
          </a:xfrm>
          <a:prstGeom prst="rect">
            <a:avLst/>
          </a:prstGeom>
          <a:noFill/>
          <a:ln>
            <a:noFill/>
          </a:ln>
        </p:spPr>
        <p:txBody>
          <a:bodyPr anchorCtr="0" anchor="t" bIns="45675" lIns="45675" spcFirstLastPara="1" rIns="45675" wrap="square" tIns="45675">
            <a:normAutofit/>
          </a:bodyPr>
          <a:lstStyle/>
          <a:p>
            <a:pPr indent="0" lvl="0" marL="0" rtl="0" algn="l">
              <a:lnSpc>
                <a:spcPct val="81000"/>
              </a:lnSpc>
              <a:spcBef>
                <a:spcPts val="0"/>
              </a:spcBef>
              <a:spcAft>
                <a:spcPts val="0"/>
              </a:spcAft>
              <a:buClr>
                <a:srgbClr val="00B6E6"/>
              </a:buClr>
              <a:buSzPts val="2400"/>
              <a:buFont typeface="Calibri"/>
              <a:buNone/>
            </a:pPr>
            <a:r>
              <a:rPr b="1" lang="en-US">
                <a:solidFill>
                  <a:srgbClr val="00B6E6"/>
                </a:solidFill>
              </a:rPr>
              <a:t>2. Gioca e impara la scienza di PBS KIDS</a:t>
            </a:r>
            <a:endParaRPr/>
          </a:p>
        </p:txBody>
      </p:sp>
      <p:pic>
        <p:nvPicPr>
          <p:cNvPr descr="Google Shape;316;p12" id="314" name="Google Shape;314;p12"/>
          <p:cNvPicPr preferRelativeResize="0"/>
          <p:nvPr/>
        </p:nvPicPr>
        <p:blipFill rotWithShape="1">
          <a:blip r:embed="rId4">
            <a:alphaModFix/>
          </a:blip>
          <a:srcRect b="0" l="0" r="0" t="0"/>
          <a:stretch/>
        </p:blipFill>
        <p:spPr>
          <a:xfrm>
            <a:off x="357188" y="1039375"/>
            <a:ext cx="5614988" cy="441980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3"/>
          <p:cNvSpPr txBox="1"/>
          <p:nvPr>
            <p:ph idx="1" type="body"/>
          </p:nvPr>
        </p:nvSpPr>
        <p:spPr>
          <a:xfrm>
            <a:off x="256225" y="2169474"/>
            <a:ext cx="5849100" cy="3960002"/>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b="1" lang="en-US" sz="1200"/>
              <a:t>Ideale per bambini di età compresa tra </a:t>
            </a:r>
            <a:r>
              <a:rPr b="1" lang="en-US" sz="1200"/>
              <a:t>i 2-3 anni: </a:t>
            </a:r>
            <a:r>
              <a:rPr b="0" lang="en-US" sz="1200"/>
              <a:t>a questa età si può introdurre un po' di tempo sullo schermo con contenuti educativi, idealmente attraverso esperienze condivise con un genitore o un assistente.</a:t>
            </a:r>
            <a:endParaRPr b="0" sz="1200"/>
          </a:p>
          <a:p>
            <a:pPr indent="0" lvl="0" marL="0" rtl="0" algn="just">
              <a:lnSpc>
                <a:spcPct val="100000"/>
              </a:lnSpc>
              <a:spcBef>
                <a:spcPts val="0"/>
              </a:spcBef>
              <a:spcAft>
                <a:spcPts val="0"/>
              </a:spcAft>
              <a:buClr>
                <a:srgbClr val="FFFFFF"/>
              </a:buClr>
              <a:buSzPts val="1200"/>
              <a:buFont typeface="Calibri"/>
              <a:buNone/>
            </a:pPr>
            <a:r>
              <a:t/>
            </a:r>
            <a:endParaRPr sz="1200"/>
          </a:p>
          <a:p>
            <a:pPr indent="0" lvl="0" marL="0" rtl="0" algn="just">
              <a:lnSpc>
                <a:spcPct val="72000"/>
              </a:lnSpc>
              <a:spcBef>
                <a:spcPts val="1000"/>
              </a:spcBef>
              <a:spcAft>
                <a:spcPts val="0"/>
              </a:spcAft>
              <a:buClr>
                <a:srgbClr val="FFFFFF"/>
              </a:buClr>
              <a:buSzPts val="1200"/>
              <a:buFont typeface="Calibri"/>
              <a:buNone/>
            </a:pPr>
            <a:r>
              <a:rPr lang="en-US" sz="1200"/>
              <a:t>Scopo: Copre vari temi educativi, dalle lettere alle forme e ai colori.</a:t>
            </a:r>
            <a:endParaRPr sz="1200"/>
          </a:p>
          <a:p>
            <a:pPr indent="0" lvl="0" marL="0" rtl="0" algn="just">
              <a:lnSpc>
                <a:spcPct val="72000"/>
              </a:lnSpc>
              <a:spcBef>
                <a:spcPts val="1000"/>
              </a:spcBef>
              <a:spcAft>
                <a:spcPts val="0"/>
              </a:spcAft>
              <a:buClr>
                <a:srgbClr val="FFFFFF"/>
              </a:buClr>
              <a:buSzPts val="1200"/>
              <a:buFont typeface="Calibri"/>
              <a:buNone/>
            </a:pPr>
            <a:r>
              <a:t/>
            </a:r>
            <a:endParaRPr sz="1200"/>
          </a:p>
          <a:p>
            <a:pPr indent="0" lvl="0" marL="0" rtl="0" algn="just">
              <a:lnSpc>
                <a:spcPct val="72000"/>
              </a:lnSpc>
              <a:spcBef>
                <a:spcPts val="1000"/>
              </a:spcBef>
              <a:spcAft>
                <a:spcPts val="0"/>
              </a:spcAft>
              <a:buClr>
                <a:srgbClr val="FFFFFF"/>
              </a:buClr>
              <a:buSzPts val="1200"/>
              <a:buFont typeface="Calibri"/>
              <a:buNone/>
            </a:pPr>
            <a:r>
              <a:rPr lang="en-US" sz="1200"/>
              <a:t>Punti di forza: Senza pubblicità, interattivo e progettato per l'apprendimento dei bambini.</a:t>
            </a:r>
            <a:endParaRPr sz="1200"/>
          </a:p>
          <a:p>
            <a:pPr indent="0" lvl="0" marL="0" rtl="0" algn="just">
              <a:lnSpc>
                <a:spcPct val="72000"/>
              </a:lnSpc>
              <a:spcBef>
                <a:spcPts val="1000"/>
              </a:spcBef>
              <a:spcAft>
                <a:spcPts val="0"/>
              </a:spcAft>
              <a:buClr>
                <a:srgbClr val="FFFFFF"/>
              </a:buClr>
              <a:buSzPts val="1200"/>
              <a:buFont typeface="Calibri"/>
              <a:buNone/>
            </a:pPr>
            <a:r>
              <a:t/>
            </a:r>
            <a:endParaRPr sz="1200"/>
          </a:p>
          <a:p>
            <a:pPr indent="0" lvl="0" marL="0" rtl="0" algn="just">
              <a:lnSpc>
                <a:spcPct val="72000"/>
              </a:lnSpc>
              <a:spcBef>
                <a:spcPts val="1000"/>
              </a:spcBef>
              <a:spcAft>
                <a:spcPts val="0"/>
              </a:spcAft>
              <a:buClr>
                <a:srgbClr val="FFFFFF"/>
              </a:buClr>
              <a:buSzPts val="1200"/>
              <a:buFont typeface="Calibri"/>
              <a:buNone/>
            </a:pPr>
            <a:r>
              <a:rPr lang="en-US" sz="1200"/>
              <a:t>Età minima: 2 anni.</a:t>
            </a:r>
            <a:endParaRPr sz="1200"/>
          </a:p>
          <a:p>
            <a:pPr indent="0" lvl="0" marL="0" rtl="0" algn="just">
              <a:lnSpc>
                <a:spcPct val="72000"/>
              </a:lnSpc>
              <a:spcBef>
                <a:spcPts val="1000"/>
              </a:spcBef>
              <a:spcAft>
                <a:spcPts val="0"/>
              </a:spcAft>
              <a:buClr>
                <a:srgbClr val="FFFFFF"/>
              </a:buClr>
              <a:buSzPts val="1200"/>
              <a:buFont typeface="Calibri"/>
              <a:buNone/>
            </a:pPr>
            <a:r>
              <a:t/>
            </a:r>
            <a:endParaRPr sz="1200"/>
          </a:p>
          <a:p>
            <a:pPr indent="0" lvl="0" marL="0" rtl="0" algn="just">
              <a:lnSpc>
                <a:spcPct val="72000"/>
              </a:lnSpc>
              <a:spcBef>
                <a:spcPts val="1000"/>
              </a:spcBef>
              <a:spcAft>
                <a:spcPts val="0"/>
              </a:spcAft>
              <a:buClr>
                <a:srgbClr val="FFFFFF"/>
              </a:buClr>
              <a:buSzPts val="1200"/>
              <a:buFont typeface="Calibri"/>
              <a:buNone/>
            </a:pPr>
            <a:r>
              <a:rPr lang="en-US" sz="1200"/>
              <a:t>Sito web: </a:t>
            </a:r>
            <a:r>
              <a:rPr lang="en-US" sz="1200" u="sng">
                <a:solidFill>
                  <a:srgbClr val="0000FF"/>
                </a:solidFill>
                <a:hlinkClick r:id="rId3">
                  <a:extLst>
                    <a:ext uri="{A12FA001-AC4F-418D-AE19-62706E023703}">
                      <ahyp:hlinkClr val="tx"/>
                    </a:ext>
                  </a:extLst>
                </a:hlinkClick>
              </a:rPr>
              <a:t>https:</a:t>
            </a:r>
            <a:r>
              <a:rPr lang="en-US" sz="1200"/>
              <a:t>//www.duckduckmoose.com/educational-iphone-itouch-apps-for-kids/fish-school/ </a:t>
            </a:r>
            <a:endParaRPr sz="1200"/>
          </a:p>
        </p:txBody>
      </p:sp>
      <p:sp>
        <p:nvSpPr>
          <p:cNvPr id="320" name="Google Shape;320;p13"/>
          <p:cNvSpPr txBox="1"/>
          <p:nvPr>
            <p:ph idx="3" type="body"/>
          </p:nvPr>
        </p:nvSpPr>
        <p:spPr>
          <a:xfrm>
            <a:off x="256225" y="728500"/>
            <a:ext cx="5813400" cy="8289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a:solidFill>
                  <a:srgbClr val="00B6E6"/>
                </a:solidFill>
              </a:rPr>
              <a:t>3.Duck Duck Moose App (come "Scuola di pesce")</a:t>
            </a:r>
            <a:endParaRPr/>
          </a:p>
        </p:txBody>
      </p:sp>
      <p:pic>
        <p:nvPicPr>
          <p:cNvPr descr="Google Shape;323;p13" id="321" name="Google Shape;321;p13"/>
          <p:cNvPicPr preferRelativeResize="0"/>
          <p:nvPr/>
        </p:nvPicPr>
        <p:blipFill rotWithShape="1">
          <a:blip r:embed="rId4">
            <a:alphaModFix/>
          </a:blip>
          <a:srcRect b="0" l="0" r="0" t="0"/>
          <a:stretch/>
        </p:blipFill>
        <p:spPr>
          <a:xfrm>
            <a:off x="6105328" y="1277150"/>
            <a:ext cx="4986342" cy="3647717"/>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txBox="1"/>
          <p:nvPr>
            <p:ph idx="1" type="body"/>
          </p:nvPr>
        </p:nvSpPr>
        <p:spPr>
          <a:xfrm>
            <a:off x="385450" y="385749"/>
            <a:ext cx="11585400" cy="1033202"/>
          </a:xfrm>
          <a:prstGeom prst="rect">
            <a:avLst/>
          </a:prstGeom>
          <a:noFill/>
          <a:ln>
            <a:noFill/>
          </a:ln>
        </p:spPr>
        <p:txBody>
          <a:bodyPr anchorCtr="0" anchor="t" bIns="45675" lIns="45675" spcFirstLastPara="1" rIns="45675" wrap="square" tIns="45675">
            <a:normAutofit/>
          </a:bodyPr>
          <a:lstStyle/>
          <a:p>
            <a:pPr indent="70609" lvl="0" marL="0" rtl="0" algn="l">
              <a:lnSpc>
                <a:spcPct val="64799"/>
              </a:lnSpc>
              <a:spcBef>
                <a:spcPts val="0"/>
              </a:spcBef>
              <a:spcAft>
                <a:spcPts val="0"/>
              </a:spcAft>
              <a:buClr>
                <a:srgbClr val="00B0F0"/>
              </a:buClr>
              <a:buSzPts val="2400"/>
              <a:buFont typeface="Calibri"/>
              <a:buNone/>
            </a:pPr>
            <a:r>
              <a:rPr b="1" lang="en-US">
                <a:solidFill>
                  <a:srgbClr val="00B0F0"/>
                </a:solidFill>
              </a:rPr>
              <a:t>4.Forme e colori in movimento </a:t>
            </a:r>
            <a:endParaRPr/>
          </a:p>
          <a:p>
            <a:pPr indent="70609" lvl="0" marL="0" rtl="0" algn="l">
              <a:lnSpc>
                <a:spcPct val="64799"/>
              </a:lnSpc>
              <a:spcBef>
                <a:spcPts val="200"/>
              </a:spcBef>
              <a:spcAft>
                <a:spcPts val="0"/>
              </a:spcAft>
              <a:buClr>
                <a:srgbClr val="00B0F0"/>
              </a:buClr>
              <a:buSzPts val="2300"/>
              <a:buFont typeface="Calibri"/>
              <a:buNone/>
            </a:pPr>
            <a:br>
              <a:rPr b="1" lang="en-US" sz="2300">
                <a:solidFill>
                  <a:srgbClr val="00B0F0"/>
                </a:solidFill>
              </a:rPr>
            </a:br>
            <a:endParaRPr/>
          </a:p>
        </p:txBody>
      </p:sp>
      <p:sp>
        <p:nvSpPr>
          <p:cNvPr id="327" name="Google Shape;327;p14"/>
          <p:cNvSpPr txBox="1"/>
          <p:nvPr/>
        </p:nvSpPr>
        <p:spPr>
          <a:xfrm>
            <a:off x="385450" y="1996025"/>
            <a:ext cx="5151600" cy="4438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FFFFF"/>
              </a:buClr>
              <a:buSzPts val="1200"/>
              <a:buFont typeface="Calibri"/>
              <a:buNone/>
            </a:pPr>
            <a:r>
              <a:rPr lang="en-US" sz="1200">
                <a:solidFill>
                  <a:srgbClr val="FFFFFF"/>
                </a:solidFill>
                <a:latin typeface="Calibri"/>
                <a:ea typeface="Calibri"/>
                <a:cs typeface="Calibri"/>
                <a:sym typeface="Calibri"/>
              </a:rPr>
              <a:t>Ideale per </a:t>
            </a:r>
            <a:r>
              <a:rPr b="0" i="0" lang="en-US" sz="1200" u="none" cap="none" strike="noStrike">
                <a:solidFill>
                  <a:srgbClr val="FFFFFF"/>
                </a:solidFill>
                <a:latin typeface="Calibri"/>
                <a:ea typeface="Calibri"/>
                <a:cs typeface="Calibri"/>
                <a:sym typeface="Calibri"/>
              </a:rPr>
              <a:t>bambini di età compresa </a:t>
            </a:r>
            <a:r>
              <a:rPr lang="en-US" sz="1200">
                <a:solidFill>
                  <a:srgbClr val="FFFFFF"/>
                </a:solidFill>
                <a:latin typeface="Calibri"/>
                <a:ea typeface="Calibri"/>
                <a:cs typeface="Calibri"/>
                <a:sym typeface="Calibri"/>
              </a:rPr>
              <a:t>tra i </a:t>
            </a:r>
            <a:r>
              <a:rPr b="0" i="0" lang="en-US" sz="1200" u="none" cap="none" strike="noStrike">
                <a:solidFill>
                  <a:srgbClr val="FFFFFF"/>
                </a:solidFill>
                <a:latin typeface="Calibri"/>
                <a:ea typeface="Calibri"/>
                <a:cs typeface="Calibri"/>
                <a:sym typeface="Calibri"/>
              </a:rPr>
              <a:t>3-5 anni: I bambini in questa fase possono trarre beneficio da contenuti educativi più strutturati che consentono comunque il gioco creativo.</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Scopo: migliorare le capacità di risoluzione dei problemi, di riconoscimento dei colori e di abbinamento delle forme.</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100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Punti di forza: apprendimento interattivo senza pubblicità; tempo di gioco limitato e concentrato.</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100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Età minima: 3 anni.</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100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just">
              <a:lnSpc>
                <a:spcPct val="100000"/>
              </a:lnSpc>
              <a:spcBef>
                <a:spcPts val="100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Sito web: </a:t>
            </a:r>
            <a:r>
              <a:rPr b="0" i="0" lang="en-US" sz="120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a:t>
            </a:r>
            <a:r>
              <a:rPr b="0" i="0" lang="en-US" sz="1200" u="none" cap="none" strike="noStrike">
                <a:solidFill>
                  <a:srgbClr val="FFFFFF"/>
                </a:solidFill>
                <a:latin typeface="Calibri"/>
                <a:ea typeface="Calibri"/>
                <a:cs typeface="Calibri"/>
                <a:sym typeface="Calibri"/>
              </a:rPr>
              <a:t>//www.commonsensemedia.org/app-reviews/busy-shapes-colors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Arial"/>
              <a:ea typeface="Arial"/>
              <a:cs typeface="Arial"/>
              <a:sym typeface="Arial"/>
            </a:endParaRPr>
          </a:p>
        </p:txBody>
      </p:sp>
      <p:pic>
        <p:nvPicPr>
          <p:cNvPr descr="Google Shape;330;p14" id="328" name="Google Shape;328;p14"/>
          <p:cNvPicPr preferRelativeResize="0"/>
          <p:nvPr/>
        </p:nvPicPr>
        <p:blipFill rotWithShape="1">
          <a:blip r:embed="rId4">
            <a:alphaModFix/>
          </a:blip>
          <a:srcRect b="0" l="0" r="0" t="0"/>
          <a:stretch/>
        </p:blipFill>
        <p:spPr>
          <a:xfrm>
            <a:off x="6175931" y="1178751"/>
            <a:ext cx="5388627" cy="450049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5"/>
          <p:cNvSpPr txBox="1"/>
          <p:nvPr>
            <p:ph idx="1" type="body"/>
          </p:nvPr>
        </p:nvSpPr>
        <p:spPr>
          <a:xfrm>
            <a:off x="6180549" y="1742525"/>
            <a:ext cx="5386802" cy="44517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t/>
            </a:r>
            <a:endParaRPr b="1" sz="1200">
              <a:solidFill>
                <a:srgbClr val="262626"/>
              </a:solidFill>
            </a:endParaRPr>
          </a:p>
          <a:p>
            <a:pPr indent="0" lvl="0" marL="0" rtl="0" algn="l">
              <a:lnSpc>
                <a:spcPct val="90000"/>
              </a:lnSpc>
              <a:spcBef>
                <a:spcPts val="800"/>
              </a:spcBef>
              <a:spcAft>
                <a:spcPts val="0"/>
              </a:spcAft>
              <a:buClr>
                <a:srgbClr val="FFFFFF"/>
              </a:buClr>
              <a:buSzPts val="1200"/>
              <a:buFont typeface="Calibri"/>
              <a:buNone/>
            </a:pPr>
            <a:r>
              <a:t/>
            </a:r>
            <a:endParaRPr b="1" sz="1200">
              <a:solidFill>
                <a:srgbClr val="262626"/>
              </a:solidFill>
            </a:endParaRPr>
          </a:p>
          <a:p>
            <a:pPr indent="0" lvl="0" marL="0" rtl="0" algn="just">
              <a:lnSpc>
                <a:spcPct val="90000"/>
              </a:lnSpc>
              <a:spcBef>
                <a:spcPts val="0"/>
              </a:spcBef>
              <a:spcAft>
                <a:spcPts val="0"/>
              </a:spcAft>
              <a:buClr>
                <a:srgbClr val="FFFFFF"/>
              </a:buClr>
              <a:buSzPts val="1200"/>
              <a:buFont typeface="Calibri"/>
              <a:buNone/>
            </a:pPr>
            <a:r>
              <a:rPr lang="en-US" sz="1200"/>
              <a:t>Per i bambini di età compresa tra i 3-5 anni: I bambini in questa fase possono trarre beneficio da contenuti educativi più strutturati che consentono comunque il gioco creativo.</a:t>
            </a:r>
            <a:endParaRPr/>
          </a:p>
          <a:p>
            <a:pPr indent="0" lvl="0" marL="0" rtl="0" algn="just">
              <a:lnSpc>
                <a:spcPct val="90000"/>
              </a:lnSpc>
              <a:spcBef>
                <a:spcPts val="1000"/>
              </a:spcBef>
              <a:spcAft>
                <a:spcPts val="0"/>
              </a:spcAft>
              <a:buClr>
                <a:srgbClr val="FFFFFF"/>
              </a:buClr>
              <a:buSzPts val="1200"/>
              <a:buFont typeface="Calibri"/>
              <a:buNone/>
            </a:pPr>
            <a:r>
              <a:rPr lang="en-US" sz="1200"/>
              <a:t>Scopo: offre una serie di giochi educativi basati sui personaggi di CBeebies.</a:t>
            </a:r>
            <a:endParaRPr/>
          </a:p>
          <a:p>
            <a:pPr indent="0" lvl="0" marL="0" rtl="0" algn="just">
              <a:lnSpc>
                <a:spcPct val="90000"/>
              </a:lnSpc>
              <a:spcBef>
                <a:spcPts val="1000"/>
              </a:spcBef>
              <a:spcAft>
                <a:spcPts val="0"/>
              </a:spcAft>
              <a:buClr>
                <a:srgbClr val="FFFFFF"/>
              </a:buClr>
              <a:buSzPts val="1200"/>
              <a:buFont typeface="Calibri"/>
              <a:buNone/>
            </a:pPr>
            <a:r>
              <a:rPr lang="en-US" sz="1200"/>
              <a:t>Punti di forza: Ambiente sicuro e privo di pubblicità con contenuti pensati per la prima infanzia.</a:t>
            </a:r>
            <a:endParaRPr/>
          </a:p>
          <a:p>
            <a:pPr indent="0" lvl="0" marL="0" rtl="0" algn="just">
              <a:lnSpc>
                <a:spcPct val="90000"/>
              </a:lnSpc>
              <a:spcBef>
                <a:spcPts val="1000"/>
              </a:spcBef>
              <a:spcAft>
                <a:spcPts val="0"/>
              </a:spcAft>
              <a:buClr>
                <a:srgbClr val="FFFFFF"/>
              </a:buClr>
              <a:buSzPts val="1200"/>
              <a:buFont typeface="Calibri"/>
              <a:buNone/>
            </a:pPr>
            <a:r>
              <a:rPr lang="en-US" sz="1200"/>
              <a:t>Età minima: 3 anni.</a:t>
            </a:r>
            <a:endParaRPr/>
          </a:p>
          <a:p>
            <a:pPr indent="0" lvl="0" marL="0" rtl="0" algn="just">
              <a:lnSpc>
                <a:spcPct val="90000"/>
              </a:lnSpc>
              <a:spcBef>
                <a:spcPts val="1000"/>
              </a:spcBef>
              <a:spcAft>
                <a:spcPts val="0"/>
              </a:spcAft>
              <a:buClr>
                <a:srgbClr val="FFFFFF"/>
              </a:buClr>
              <a:buSzPts val="1200"/>
              <a:buFont typeface="Calibri"/>
              <a:buNone/>
            </a:pPr>
            <a:r>
              <a:rPr lang="en-US" sz="1200"/>
              <a:t>Sito web: </a:t>
            </a:r>
            <a:r>
              <a:rPr lang="en-US" sz="1200" u="sng">
                <a:solidFill>
                  <a:srgbClr val="0000FF"/>
                </a:solidFill>
                <a:hlinkClick r:id="rId3">
                  <a:extLst>
                    <a:ext uri="{A12FA001-AC4F-418D-AE19-62706E023703}">
                      <ahyp:hlinkClr val="tx"/>
                    </a:ext>
                  </a:extLst>
                </a:hlinkClick>
              </a:rPr>
              <a:t>https:</a:t>
            </a:r>
            <a:r>
              <a:rPr lang="en-US" sz="1200"/>
              <a:t>//play.google.com/store/apps/details?id=uk.co.bbc.cbeebiesplaytimeisland&amp;hl=en_US </a:t>
            </a:r>
            <a:endParaRPr sz="1200"/>
          </a:p>
        </p:txBody>
      </p:sp>
      <p:sp>
        <p:nvSpPr>
          <p:cNvPr id="334" name="Google Shape;334;p15"/>
          <p:cNvSpPr txBox="1"/>
          <p:nvPr>
            <p:ph idx="3" type="body"/>
          </p:nvPr>
        </p:nvSpPr>
        <p:spPr>
          <a:xfrm>
            <a:off x="6263599" y="715174"/>
            <a:ext cx="10512301" cy="397502"/>
          </a:xfrm>
          <a:prstGeom prst="rect">
            <a:avLst/>
          </a:prstGeom>
          <a:noFill/>
          <a:ln>
            <a:noFill/>
          </a:ln>
        </p:spPr>
        <p:txBody>
          <a:bodyPr anchorCtr="0" anchor="t" bIns="45675" lIns="45675" spcFirstLastPara="1" rIns="45675" wrap="square" tIns="45675">
            <a:normAutofit/>
          </a:bodyPr>
          <a:lstStyle/>
          <a:p>
            <a:pPr indent="0" lvl="0" marL="0" rtl="0" algn="l">
              <a:lnSpc>
                <a:spcPct val="81000"/>
              </a:lnSpc>
              <a:spcBef>
                <a:spcPts val="0"/>
              </a:spcBef>
              <a:spcAft>
                <a:spcPts val="0"/>
              </a:spcAft>
              <a:buClr>
                <a:srgbClr val="00B6E6"/>
              </a:buClr>
              <a:buSzPts val="2064"/>
              <a:buFont typeface="Calibri"/>
              <a:buNone/>
            </a:pPr>
            <a:r>
              <a:rPr b="1" lang="en-US" sz="2064">
                <a:solidFill>
                  <a:srgbClr val="00B6E6"/>
                </a:solidFill>
              </a:rPr>
              <a:t>5. L'isola dei giochi di CBeebies</a:t>
            </a:r>
            <a:endParaRPr/>
          </a:p>
        </p:txBody>
      </p:sp>
      <p:pic>
        <p:nvPicPr>
          <p:cNvPr descr="Google Shape;337;p15" id="335" name="Google Shape;335;p15"/>
          <p:cNvPicPr preferRelativeResize="0"/>
          <p:nvPr/>
        </p:nvPicPr>
        <p:blipFill rotWithShape="1">
          <a:blip r:embed="rId4">
            <a:alphaModFix/>
          </a:blip>
          <a:srcRect b="0" l="0" r="0" t="0"/>
          <a:stretch/>
        </p:blipFill>
        <p:spPr>
          <a:xfrm>
            <a:off x="289837" y="1081807"/>
            <a:ext cx="5681354" cy="4538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6"/>
          <p:cNvSpPr txBox="1"/>
          <p:nvPr>
            <p:ph idx="1" type="body"/>
          </p:nvPr>
        </p:nvSpPr>
        <p:spPr>
          <a:xfrm>
            <a:off x="751799" y="1339649"/>
            <a:ext cx="10545902" cy="3954902"/>
          </a:xfrm>
          <a:prstGeom prst="rect">
            <a:avLst/>
          </a:prstGeom>
          <a:noFill/>
          <a:ln>
            <a:noFill/>
          </a:ln>
        </p:spPr>
        <p:txBody>
          <a:bodyPr anchorCtr="0" anchor="t" bIns="45675" lIns="45675" spcFirstLastPara="1" rIns="45675" wrap="square" tIns="45675">
            <a:normAutofit/>
          </a:bodyPr>
          <a:lstStyle/>
          <a:p>
            <a:pPr indent="0" lvl="0" marL="0" rtl="0" algn="l">
              <a:lnSpc>
                <a:spcPct val="72000"/>
              </a:lnSpc>
              <a:spcBef>
                <a:spcPts val="0"/>
              </a:spcBef>
              <a:spcAft>
                <a:spcPts val="0"/>
              </a:spcAft>
              <a:buClr>
                <a:srgbClr val="262626"/>
              </a:buClr>
              <a:buSzPts val="1140"/>
              <a:buFont typeface="Calibri"/>
              <a:buNone/>
            </a:pPr>
            <a:r>
              <a:t/>
            </a:r>
            <a:endParaRPr b="1" sz="1200">
              <a:solidFill>
                <a:srgbClr val="009AC1"/>
              </a:solidFill>
            </a:endParaRPr>
          </a:p>
          <a:p>
            <a:pPr indent="0" lvl="0" marL="0" rtl="0" algn="just">
              <a:lnSpc>
                <a:spcPct val="100000"/>
              </a:lnSpc>
              <a:spcBef>
                <a:spcPts val="0"/>
              </a:spcBef>
              <a:spcAft>
                <a:spcPts val="0"/>
              </a:spcAft>
              <a:buClr>
                <a:srgbClr val="009AC1"/>
              </a:buClr>
              <a:buSzPts val="1140"/>
              <a:buFont typeface="Calibri"/>
              <a:buNone/>
            </a:pPr>
            <a:r>
              <a:rPr b="1" lang="en-US" sz="1200">
                <a:solidFill>
                  <a:srgbClr val="009AC1"/>
                </a:solidFill>
              </a:rPr>
              <a:t>Selezione delle applicazioni - Tipo di workshop: Gruppo F2F </a:t>
            </a:r>
            <a:endParaRPr sz="1200"/>
          </a:p>
          <a:p>
            <a:pPr indent="0" lvl="0" marL="0" rtl="0" algn="just">
              <a:lnSpc>
                <a:spcPct val="100000"/>
              </a:lnSpc>
              <a:spcBef>
                <a:spcPts val="0"/>
              </a:spcBef>
              <a:spcAft>
                <a:spcPts val="0"/>
              </a:spcAft>
              <a:buClr>
                <a:srgbClr val="262626"/>
              </a:buClr>
              <a:buSzPts val="1140"/>
              <a:buFont typeface="Calibri"/>
              <a:buNone/>
            </a:pPr>
            <a:r>
              <a:t/>
            </a:r>
            <a:endParaRPr sz="1200"/>
          </a:p>
          <a:p>
            <a:pPr indent="-76200" lvl="0" marL="107498" rtl="0" algn="just">
              <a:lnSpc>
                <a:spcPct val="100000"/>
              </a:lnSpc>
              <a:spcBef>
                <a:spcPts val="0"/>
              </a:spcBef>
              <a:spcAft>
                <a:spcPts val="0"/>
              </a:spcAft>
              <a:buClr>
                <a:srgbClr val="74659A"/>
              </a:buClr>
              <a:buSzPts val="1200"/>
              <a:buChar char="•"/>
            </a:pPr>
            <a:r>
              <a:rPr lang="en-US" sz="1200">
                <a:solidFill>
                  <a:srgbClr val="74659A"/>
                </a:solidFill>
              </a:rPr>
              <a:t>Scopo: esercitarsi a selezionare app educative di qualità utilizzando i criteri forniti.</a:t>
            </a:r>
            <a:endParaRPr sz="1200"/>
          </a:p>
          <a:p>
            <a:pPr indent="-76200" lvl="0" marL="107498" rtl="0" algn="just">
              <a:lnSpc>
                <a:spcPct val="100000"/>
              </a:lnSpc>
              <a:spcBef>
                <a:spcPts val="0"/>
              </a:spcBef>
              <a:spcAft>
                <a:spcPts val="0"/>
              </a:spcAft>
              <a:buClr>
                <a:srgbClr val="74659A"/>
              </a:buClr>
              <a:buSzPts val="1200"/>
              <a:buChar char="•"/>
            </a:pPr>
            <a:r>
              <a:rPr lang="en-US" sz="1200">
                <a:solidFill>
                  <a:srgbClr val="74659A"/>
                </a:solidFill>
              </a:rPr>
              <a:t>Durata / Materiali: Sessione di 1 ora, lista di controllo dei criteri dell'applicazione stampata.</a:t>
            </a:r>
            <a:endParaRPr sz="1200"/>
          </a:p>
          <a:p>
            <a:pPr indent="-76200" lvl="0" marL="107495" rtl="0" algn="just">
              <a:lnSpc>
                <a:spcPct val="100000"/>
              </a:lnSpc>
              <a:spcBef>
                <a:spcPts val="0"/>
              </a:spcBef>
              <a:spcAft>
                <a:spcPts val="0"/>
              </a:spcAft>
              <a:buClr>
                <a:srgbClr val="74659A"/>
              </a:buClr>
              <a:buSzPts val="1200"/>
              <a:buChar char="•"/>
            </a:pPr>
            <a:r>
              <a:rPr lang="en-US" sz="1200">
                <a:solidFill>
                  <a:srgbClr val="74659A"/>
                </a:solidFill>
              </a:rPr>
              <a:t>Istruzioni: Discussione guidata dal facilitatore e attività di gruppo con esempi di applicazioni reali. </a:t>
            </a:r>
            <a:endParaRPr sz="1200"/>
          </a:p>
          <a:p>
            <a:pPr indent="214997" lvl="0" marL="0" rtl="0" algn="just">
              <a:lnSpc>
                <a:spcPct val="100000"/>
              </a:lnSpc>
              <a:spcBef>
                <a:spcPts val="300"/>
              </a:spcBef>
              <a:spcAft>
                <a:spcPts val="0"/>
              </a:spcAft>
              <a:buClr>
                <a:srgbClr val="262626"/>
              </a:buClr>
              <a:buSzPts val="1140"/>
              <a:buFont typeface="Calibri"/>
              <a:buNone/>
            </a:pPr>
            <a:r>
              <a:t/>
            </a:r>
            <a:endParaRPr sz="1200">
              <a:solidFill>
                <a:srgbClr val="74659A"/>
              </a:solidFill>
            </a:endParaRPr>
          </a:p>
          <a:p>
            <a:pPr indent="0" lvl="0" marL="0" rtl="0" algn="just">
              <a:lnSpc>
                <a:spcPct val="100000"/>
              </a:lnSpc>
              <a:spcBef>
                <a:spcPts val="0"/>
              </a:spcBef>
              <a:spcAft>
                <a:spcPts val="0"/>
              </a:spcAft>
              <a:buClr>
                <a:srgbClr val="009AC1"/>
              </a:buClr>
              <a:buSzPts val="1140"/>
              <a:buFont typeface="Calibri"/>
              <a:buNone/>
            </a:pPr>
            <a:r>
              <a:rPr b="1" lang="en-US" sz="1200">
                <a:solidFill>
                  <a:srgbClr val="009AC1"/>
                </a:solidFill>
              </a:rPr>
              <a:t>Piano familiare Screen Time - Tipo: Individuale online </a:t>
            </a:r>
            <a:endParaRPr sz="1200">
              <a:solidFill>
                <a:srgbClr val="74659A"/>
              </a:solidFill>
            </a:endParaRPr>
          </a:p>
          <a:p>
            <a:pPr indent="0" lvl="0" marL="0" rtl="0" algn="just">
              <a:lnSpc>
                <a:spcPct val="100000"/>
              </a:lnSpc>
              <a:spcBef>
                <a:spcPts val="0"/>
              </a:spcBef>
              <a:spcAft>
                <a:spcPts val="0"/>
              </a:spcAft>
              <a:buClr>
                <a:srgbClr val="262626"/>
              </a:buClr>
              <a:buSzPts val="1140"/>
              <a:buFont typeface="Calibri"/>
              <a:buNone/>
            </a:pPr>
            <a:r>
              <a:t/>
            </a:r>
            <a:endParaRPr sz="1200">
              <a:solidFill>
                <a:srgbClr val="74659A"/>
              </a:solidFill>
            </a:endParaRPr>
          </a:p>
          <a:p>
            <a:pPr indent="-76200" lvl="0" marL="107498" rtl="0" algn="just">
              <a:lnSpc>
                <a:spcPct val="100000"/>
              </a:lnSpc>
              <a:spcBef>
                <a:spcPts val="0"/>
              </a:spcBef>
              <a:spcAft>
                <a:spcPts val="0"/>
              </a:spcAft>
              <a:buClr>
                <a:srgbClr val="74659A"/>
              </a:buClr>
              <a:buSzPts val="1200"/>
              <a:buChar char="•"/>
            </a:pPr>
            <a:r>
              <a:rPr lang="en-US" sz="1200">
                <a:solidFill>
                  <a:srgbClr val="74659A"/>
                </a:solidFill>
              </a:rPr>
              <a:t>Scopo: sviluppare un piano personalizzato per il tempo trascorso sullo schermo in famiglia.</a:t>
            </a:r>
            <a:endParaRPr sz="1200"/>
          </a:p>
          <a:p>
            <a:pPr indent="-76200" lvl="0" marL="107498" rtl="0" algn="just">
              <a:lnSpc>
                <a:spcPct val="100000"/>
              </a:lnSpc>
              <a:spcBef>
                <a:spcPts val="0"/>
              </a:spcBef>
              <a:spcAft>
                <a:spcPts val="0"/>
              </a:spcAft>
              <a:buClr>
                <a:srgbClr val="74659A"/>
              </a:buClr>
              <a:buSzPts val="1200"/>
              <a:buChar char="•"/>
            </a:pPr>
            <a:r>
              <a:rPr lang="en-US" sz="1200">
                <a:solidFill>
                  <a:srgbClr val="74659A"/>
                </a:solidFill>
              </a:rPr>
              <a:t>Durata/materiali: Sessione di 30 minuti, strumento di pianificazione del tempo trascorso sullo schermo digitale.</a:t>
            </a:r>
            <a:endParaRPr sz="1200"/>
          </a:p>
          <a:p>
            <a:pPr indent="-76200" lvl="0" marL="107495" rtl="0" algn="just">
              <a:lnSpc>
                <a:spcPct val="100000"/>
              </a:lnSpc>
              <a:spcBef>
                <a:spcPts val="0"/>
              </a:spcBef>
              <a:spcAft>
                <a:spcPts val="0"/>
              </a:spcAft>
              <a:buClr>
                <a:srgbClr val="74659A"/>
              </a:buClr>
              <a:buSzPts val="1200"/>
              <a:buChar char="•"/>
            </a:pPr>
            <a:r>
              <a:rPr lang="en-US" sz="1200">
                <a:solidFill>
                  <a:srgbClr val="74659A"/>
                </a:solidFill>
              </a:rPr>
              <a:t>Istruzioni: Guida all'uso dello strumento digitale per creare un piano equilibrato per il tempo trascorso davanti allo schermo.</a:t>
            </a:r>
            <a:endParaRPr sz="1200"/>
          </a:p>
          <a:p>
            <a:pPr indent="0" lvl="0" marL="0" rtl="0" algn="just">
              <a:lnSpc>
                <a:spcPct val="100000"/>
              </a:lnSpc>
              <a:spcBef>
                <a:spcPts val="0"/>
              </a:spcBef>
              <a:spcAft>
                <a:spcPts val="0"/>
              </a:spcAft>
              <a:buClr>
                <a:srgbClr val="262626"/>
              </a:buClr>
              <a:buSzPts val="1140"/>
              <a:buFont typeface="Calibri"/>
              <a:buNone/>
            </a:pPr>
            <a:r>
              <a:t/>
            </a:r>
            <a:endParaRPr sz="1200">
              <a:solidFill>
                <a:srgbClr val="74659A"/>
              </a:solidFill>
            </a:endParaRPr>
          </a:p>
          <a:p>
            <a:pPr indent="0" lvl="0" marL="0" rtl="0" algn="just">
              <a:lnSpc>
                <a:spcPct val="100000"/>
              </a:lnSpc>
              <a:spcBef>
                <a:spcPts val="0"/>
              </a:spcBef>
              <a:spcAft>
                <a:spcPts val="0"/>
              </a:spcAft>
              <a:buClr>
                <a:srgbClr val="262626"/>
              </a:buClr>
              <a:buSzPts val="1140"/>
              <a:buFont typeface="Calibri"/>
              <a:buNone/>
            </a:pPr>
            <a:r>
              <a:t/>
            </a:r>
            <a:endParaRPr sz="1200">
              <a:solidFill>
                <a:srgbClr val="74659A"/>
              </a:solidFill>
            </a:endParaRPr>
          </a:p>
          <a:p>
            <a:pPr indent="0" lvl="0" marL="0" rtl="0" algn="just">
              <a:lnSpc>
                <a:spcPct val="100000"/>
              </a:lnSpc>
              <a:spcBef>
                <a:spcPts val="0"/>
              </a:spcBef>
              <a:spcAft>
                <a:spcPts val="0"/>
              </a:spcAft>
              <a:buClr>
                <a:srgbClr val="262626"/>
              </a:buClr>
              <a:buSzPts val="1140"/>
              <a:buFont typeface="Calibri"/>
              <a:buNone/>
            </a:pPr>
            <a:r>
              <a:t/>
            </a:r>
            <a:endParaRPr sz="1200"/>
          </a:p>
          <a:p>
            <a:pPr indent="0" lvl="0" marL="0" rtl="0" algn="just">
              <a:lnSpc>
                <a:spcPct val="100000"/>
              </a:lnSpc>
              <a:spcBef>
                <a:spcPts val="0"/>
              </a:spcBef>
              <a:spcAft>
                <a:spcPts val="0"/>
              </a:spcAft>
              <a:buClr>
                <a:srgbClr val="009AC1"/>
              </a:buClr>
              <a:buSzPts val="1140"/>
              <a:buFont typeface="Calibri"/>
              <a:buNone/>
            </a:pPr>
            <a:r>
              <a:rPr b="1" lang="en-US" sz="1200">
                <a:solidFill>
                  <a:srgbClr val="009AC1"/>
                </a:solidFill>
              </a:rPr>
              <a:t>Impostazione di uno strumento di comunicazione a misura di bambino</a:t>
            </a:r>
            <a:endParaRPr sz="1200">
              <a:solidFill>
                <a:srgbClr val="74659A"/>
              </a:solidFill>
            </a:endParaRPr>
          </a:p>
          <a:p>
            <a:pPr indent="0" lvl="0" marL="0" rtl="0" algn="just">
              <a:lnSpc>
                <a:spcPct val="100000"/>
              </a:lnSpc>
              <a:spcBef>
                <a:spcPts val="0"/>
              </a:spcBef>
              <a:spcAft>
                <a:spcPts val="0"/>
              </a:spcAft>
              <a:buClr>
                <a:srgbClr val="262626"/>
              </a:buClr>
              <a:buSzPts val="1140"/>
              <a:buFont typeface="Calibri"/>
              <a:buNone/>
            </a:pPr>
            <a:r>
              <a:t/>
            </a:r>
            <a:endParaRPr sz="1200">
              <a:solidFill>
                <a:srgbClr val="74659A"/>
              </a:solidFill>
            </a:endParaRPr>
          </a:p>
          <a:p>
            <a:pPr indent="-76200" lvl="0" marL="107498" rtl="0" algn="just">
              <a:lnSpc>
                <a:spcPct val="100000"/>
              </a:lnSpc>
              <a:spcBef>
                <a:spcPts val="0"/>
              </a:spcBef>
              <a:spcAft>
                <a:spcPts val="0"/>
              </a:spcAft>
              <a:buClr>
                <a:srgbClr val="74659A"/>
              </a:buClr>
              <a:buSzPts val="1200"/>
              <a:buChar char="•"/>
            </a:pPr>
            <a:r>
              <a:rPr lang="en-US" sz="1200">
                <a:solidFill>
                  <a:srgbClr val="74659A"/>
                </a:solidFill>
              </a:rPr>
              <a:t>Scopo/Obiettivo: questa attività mira a fornire ai genitori le conoscenze e le competenze necessarie per scegliere e impostare uno strumento di comunicazione adatto ai bambini. Aiuterà i genitori a familiarizzare con il processo di configurazione tecnica, a comprendere l'importanza delle impostazioni sulla privacy e a imparare ad attivare le funzioni di controllo parentale.</a:t>
            </a:r>
            <a:endParaRPr sz="1200"/>
          </a:p>
          <a:p>
            <a:pPr indent="-76200" lvl="0" marL="107498" rtl="0" algn="just">
              <a:lnSpc>
                <a:spcPct val="100000"/>
              </a:lnSpc>
              <a:spcBef>
                <a:spcPts val="0"/>
              </a:spcBef>
              <a:spcAft>
                <a:spcPts val="0"/>
              </a:spcAft>
              <a:buClr>
                <a:srgbClr val="74659A"/>
              </a:buClr>
              <a:buSzPts val="1200"/>
              <a:buChar char="•"/>
            </a:pPr>
            <a:r>
              <a:rPr lang="en-US" sz="1200">
                <a:solidFill>
                  <a:srgbClr val="74659A"/>
                </a:solidFill>
              </a:rPr>
              <a:t>Durata / Materiali: Sessione di 30 minuti. Un dispositivo collegato a internet (PC, tablet o smartphone) </a:t>
            </a:r>
            <a:endParaRPr sz="1200"/>
          </a:p>
          <a:p>
            <a:pPr indent="-76200" lvl="0" marL="107495" rtl="0" algn="just">
              <a:lnSpc>
                <a:spcPct val="100000"/>
              </a:lnSpc>
              <a:spcBef>
                <a:spcPts val="0"/>
              </a:spcBef>
              <a:spcAft>
                <a:spcPts val="0"/>
              </a:spcAft>
              <a:buClr>
                <a:srgbClr val="74659A"/>
              </a:buClr>
              <a:buSzPts val="1200"/>
              <a:buChar char="•"/>
            </a:pPr>
            <a:r>
              <a:rPr lang="en-US" sz="1200">
                <a:solidFill>
                  <a:srgbClr val="74659A"/>
                </a:solidFill>
              </a:rPr>
              <a:t>Istruzioni: Guida all'uso dello strumento di comunicazione.</a:t>
            </a:r>
            <a:endParaRPr sz="1200"/>
          </a:p>
        </p:txBody>
      </p:sp>
      <p:sp>
        <p:nvSpPr>
          <p:cNvPr id="341" name="Google Shape;341;p16"/>
          <p:cNvSpPr txBox="1"/>
          <p:nvPr>
            <p:ph idx="2" type="body"/>
          </p:nvPr>
        </p:nvSpPr>
        <p:spPr>
          <a:xfrm>
            <a:off x="751800" y="567300"/>
            <a:ext cx="10775700" cy="519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lang="en-US">
                <a:solidFill>
                  <a:srgbClr val="009AC1"/>
                </a:solidFill>
              </a:rPr>
              <a:t>Attività pratiche per i genitori</a:t>
            </a:r>
            <a:endParaRPr/>
          </a:p>
        </p:txBody>
      </p:sp>
      <p:pic>
        <p:nvPicPr>
          <p:cNvPr descr="Google Shape;344;p16" id="342" name="Google Shape;342;p16"/>
          <p:cNvPicPr preferRelativeResize="0"/>
          <p:nvPr/>
        </p:nvPicPr>
        <p:blipFill rotWithShape="1">
          <a:blip r:embed="rId3">
            <a:alphaModFix/>
          </a:blip>
          <a:srcRect b="0" l="0" r="0" t="0"/>
          <a:stretch/>
        </p:blipFill>
        <p:spPr>
          <a:xfrm>
            <a:off x="7409374" y="780349"/>
            <a:ext cx="3143085" cy="34854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7"/>
          <p:cNvSpPr txBox="1"/>
          <p:nvPr>
            <p:ph idx="1" type="body"/>
          </p:nvPr>
        </p:nvSpPr>
        <p:spPr>
          <a:xfrm>
            <a:off x="975349" y="1702500"/>
            <a:ext cx="10177502" cy="4389900"/>
          </a:xfrm>
          <a:prstGeom prst="rect">
            <a:avLst/>
          </a:prstGeom>
          <a:noFill/>
          <a:ln>
            <a:noFill/>
          </a:ln>
        </p:spPr>
        <p:txBody>
          <a:bodyPr anchorCtr="0" anchor="t" bIns="45675" lIns="45675" spcFirstLastPara="1" rIns="45675" wrap="square" tIns="45675">
            <a:normAutofit/>
          </a:bodyPr>
          <a:lstStyle/>
          <a:p>
            <a:pPr indent="-260350" lvl="0" marL="285750" rtl="0" algn="l">
              <a:lnSpc>
                <a:spcPct val="72000"/>
              </a:lnSpc>
              <a:spcBef>
                <a:spcPts val="0"/>
              </a:spcBef>
              <a:spcAft>
                <a:spcPts val="0"/>
              </a:spcAft>
              <a:buClr>
                <a:srgbClr val="262626"/>
              </a:buClr>
              <a:buSzPts val="1200"/>
              <a:buFont typeface="Arial"/>
              <a:buChar char="•"/>
            </a:pPr>
            <a:r>
              <a:rPr lang="en-US" sz="1200"/>
              <a:t>Riflettere: Riflettete sulle esigenze di apprendimento del bambino, sui suoi gusti, sui suoi punti di forza e sulle aree in cui deve migliorare.</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Esplorare: Rivedete l'elenco degli strumenti di apprendimento digitale introdotti in questo modulo. Cercate gli strumenti che corrispondono alle esigenze e agli interessi di apprendimento di vostro figlio.</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Selezionare: Selezionate alcuni strumenti che ritenete più adatti. Considerate un mix di strumenti che si rivolgono a diverse aree di competenza.</a:t>
            </a:r>
            <a:endParaRPr sz="1200"/>
          </a:p>
          <a:p>
            <a:pPr indent="0" lvl="0" marL="0" rtl="0" algn="l">
              <a:lnSpc>
                <a:spcPct val="100000"/>
              </a:lnSpc>
              <a:spcBef>
                <a:spcPts val="0"/>
              </a:spcBef>
              <a:spcAft>
                <a:spcPts val="0"/>
              </a:spcAft>
              <a:buClr>
                <a:srgbClr val="262626"/>
              </a:buClr>
              <a:buSzPts val="1200"/>
              <a:buFont typeface="Calibri"/>
              <a:buNone/>
            </a:pPr>
            <a:r>
              <a:t/>
            </a:r>
            <a:endParaRPr sz="1200"/>
          </a:p>
          <a:p>
            <a:pPr indent="-260350" lvl="0" marL="285750" rtl="0" algn="l">
              <a:lnSpc>
                <a:spcPct val="100000"/>
              </a:lnSpc>
              <a:spcBef>
                <a:spcPts val="0"/>
              </a:spcBef>
              <a:spcAft>
                <a:spcPts val="0"/>
              </a:spcAft>
              <a:buClr>
                <a:srgbClr val="262626"/>
              </a:buClr>
              <a:buSzPts val="1200"/>
              <a:buFont typeface="Arial"/>
              <a:buChar char="•"/>
            </a:pPr>
            <a:r>
              <a:rPr lang="en-US" sz="1200"/>
              <a:t>Pianificare: Iniziate a stilare una routine di apprendimento. Questa può essere giornaliera o settimanale, a seconda degli orari del bambino. Ricordate di mantenere un equilibrio tra le diverse attività e di non sovraccaricare il bambino.</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72000"/>
              </a:lnSpc>
              <a:spcBef>
                <a:spcPts val="0"/>
              </a:spcBef>
              <a:spcAft>
                <a:spcPts val="0"/>
              </a:spcAft>
              <a:buClr>
                <a:srgbClr val="262626"/>
              </a:buClr>
              <a:buSzPts val="1200"/>
              <a:buFont typeface="Arial"/>
              <a:buChar char="•"/>
            </a:pPr>
            <a:r>
              <a:rPr lang="en-US" sz="1200"/>
              <a:t>Incorporare: Incorporate gli strumenti digitali selezionati nella routine. Programmate fasce orarie specifiche per ogni strumento/attività.</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82550" lvl="0" marL="184150" rtl="0" algn="l">
              <a:lnSpc>
                <a:spcPct val="72000"/>
              </a:lnSpc>
              <a:spcBef>
                <a:spcPts val="0"/>
              </a:spcBef>
              <a:spcAft>
                <a:spcPts val="0"/>
              </a:spcAft>
              <a:buClr>
                <a:srgbClr val="262626"/>
              </a:buClr>
              <a:buSzPts val="1200"/>
              <a:buFont typeface="Calibri"/>
              <a:buNone/>
            </a:pPr>
            <a:r>
              <a:t/>
            </a:r>
            <a:endParaRPr sz="1200"/>
          </a:p>
          <a:p>
            <a:pPr indent="-260350" lvl="0" marL="285750" rtl="0" algn="l">
              <a:lnSpc>
                <a:spcPct val="100000"/>
              </a:lnSpc>
              <a:spcBef>
                <a:spcPts val="0"/>
              </a:spcBef>
              <a:spcAft>
                <a:spcPts val="0"/>
              </a:spcAft>
              <a:buClr>
                <a:srgbClr val="262626"/>
              </a:buClr>
              <a:buSzPts val="1200"/>
              <a:buFont typeface="Arial"/>
              <a:buChar char="•"/>
            </a:pPr>
            <a:r>
              <a:rPr lang="en-US" sz="1200"/>
              <a:t>Revisione e adattamento: Dopo l'attuazione del piano, osservate l'impegno e i progressi del bambino. Rivedete e modificate il piano, se necessario, per mantenerlo efficace e piacevole per vostro figlio.</a:t>
            </a:r>
            <a:endParaRPr sz="1200"/>
          </a:p>
        </p:txBody>
      </p:sp>
      <p:sp>
        <p:nvSpPr>
          <p:cNvPr id="348" name="Google Shape;348;p17"/>
          <p:cNvSpPr txBox="1"/>
          <p:nvPr>
            <p:ph idx="2" type="body"/>
          </p:nvPr>
        </p:nvSpPr>
        <p:spPr>
          <a:xfrm>
            <a:off x="975349" y="768524"/>
            <a:ext cx="10591501" cy="395101"/>
          </a:xfrm>
          <a:prstGeom prst="rect">
            <a:avLst/>
          </a:prstGeom>
          <a:noFill/>
          <a:ln>
            <a:noFill/>
          </a:ln>
        </p:spPr>
        <p:txBody>
          <a:bodyPr anchorCtr="0" anchor="t" bIns="45675" lIns="45675" spcFirstLastPara="1" rIns="45675" wrap="square" tIns="45675">
            <a:normAutofit/>
          </a:bodyPr>
          <a:lstStyle/>
          <a:p>
            <a:pPr indent="0" lvl="0" marL="0" rtl="0" algn="l">
              <a:lnSpc>
                <a:spcPct val="81000"/>
              </a:lnSpc>
              <a:spcBef>
                <a:spcPts val="0"/>
              </a:spcBef>
              <a:spcAft>
                <a:spcPts val="0"/>
              </a:spcAft>
              <a:buClr>
                <a:srgbClr val="009AC1"/>
              </a:buClr>
              <a:buSzPts val="2064"/>
              <a:buFont typeface="Calibri"/>
              <a:buNone/>
            </a:pPr>
            <a:r>
              <a:rPr b="1" lang="en-US" sz="2064">
                <a:solidFill>
                  <a:srgbClr val="009AC1"/>
                </a:solidFill>
              </a:rPr>
              <a:t>Istruzioni: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8"/>
          <p:cNvSpPr txBox="1"/>
          <p:nvPr>
            <p:ph idx="1" type="body"/>
          </p:nvPr>
        </p:nvSpPr>
        <p:spPr>
          <a:xfrm>
            <a:off x="1286720" y="183143"/>
            <a:ext cx="11222620" cy="71382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lang="en-US" sz="2400"/>
              <a:t>Suggerimenti e consigli</a:t>
            </a:r>
            <a:endParaRPr/>
          </a:p>
        </p:txBody>
      </p:sp>
      <p:sp>
        <p:nvSpPr>
          <p:cNvPr id="354" name="Google Shape;354;p18"/>
          <p:cNvSpPr txBox="1"/>
          <p:nvPr>
            <p:ph idx="2" type="body"/>
          </p:nvPr>
        </p:nvSpPr>
        <p:spPr>
          <a:xfrm>
            <a:off x="3650774" y="1582425"/>
            <a:ext cx="7117500" cy="523201"/>
          </a:xfrm>
          <a:prstGeom prst="rect">
            <a:avLst/>
          </a:prstGeom>
          <a:noFill/>
          <a:ln>
            <a:noFill/>
          </a:ln>
        </p:spPr>
        <p:txBody>
          <a:bodyPr anchorCtr="0" anchor="t" bIns="45675" lIns="45675" spcFirstLastPara="1" rIns="45675" wrap="square" tIns="45675">
            <a:normAutofit/>
          </a:bodyPr>
          <a:lstStyle/>
          <a:p>
            <a:pPr indent="0" lvl="0" marL="0" rtl="0" algn="l">
              <a:lnSpc>
                <a:spcPct val="72000"/>
              </a:lnSpc>
              <a:spcBef>
                <a:spcPts val="0"/>
              </a:spcBef>
              <a:spcAft>
                <a:spcPts val="0"/>
              </a:spcAft>
              <a:buClr>
                <a:srgbClr val="FFFFFF"/>
              </a:buClr>
              <a:buSzPts val="1200"/>
              <a:buFont typeface="Calibri"/>
              <a:buNone/>
            </a:pPr>
            <a:r>
              <a:rPr b="1" lang="en-US" sz="1200">
                <a:solidFill>
                  <a:srgbClr val="FFFFFF"/>
                </a:solidFill>
              </a:rPr>
              <a:t>Dimostrazioni interattive: Utilizzare dimostrazioni in tempo reale delle valutazioni delle applicazioni durante la formazione.</a:t>
            </a:r>
            <a:endParaRPr b="1" sz="1200"/>
          </a:p>
        </p:txBody>
      </p:sp>
      <p:sp>
        <p:nvSpPr>
          <p:cNvPr id="355" name="Google Shape;355;p18"/>
          <p:cNvSpPr txBox="1"/>
          <p:nvPr>
            <p:ph idx="5" type="body"/>
          </p:nvPr>
        </p:nvSpPr>
        <p:spPr>
          <a:xfrm>
            <a:off x="1575713" y="1425125"/>
            <a:ext cx="738352" cy="578815"/>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01</a:t>
            </a:r>
            <a:endParaRPr/>
          </a:p>
        </p:txBody>
      </p:sp>
      <p:sp>
        <p:nvSpPr>
          <p:cNvPr id="356" name="Google Shape;356;p18"/>
          <p:cNvSpPr txBox="1"/>
          <p:nvPr>
            <p:ph idx="7" type="body"/>
          </p:nvPr>
        </p:nvSpPr>
        <p:spPr>
          <a:xfrm>
            <a:off x="1575713" y="2441836"/>
            <a:ext cx="738352" cy="578815"/>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02</a:t>
            </a:r>
            <a:endParaRPr/>
          </a:p>
        </p:txBody>
      </p:sp>
      <p:sp>
        <p:nvSpPr>
          <p:cNvPr id="357" name="Google Shape;357;p18"/>
          <p:cNvSpPr txBox="1"/>
          <p:nvPr/>
        </p:nvSpPr>
        <p:spPr>
          <a:xfrm>
            <a:off x="3577825" y="2390975"/>
            <a:ext cx="6965700" cy="59100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Lasciate ai genitori il tempo di esplorare le diverse funzionalità degli strumenti digitali introdotti in questo modulo. Incoraggiateli a fare domande, a provare diverse impostazioni e a capire come ogni strumento possa essere personalizzato per adattarsi alle esigenze del bambino.</a:t>
            </a:r>
            <a:endParaRPr b="1" i="0" sz="1400" u="none" cap="none" strike="noStrike">
              <a:solidFill>
                <a:srgbClr val="000000"/>
              </a:solidFill>
              <a:latin typeface="Arial"/>
              <a:ea typeface="Arial"/>
              <a:cs typeface="Arial"/>
              <a:sym typeface="Arial"/>
            </a:endParaRPr>
          </a:p>
        </p:txBody>
      </p:sp>
      <p:sp>
        <p:nvSpPr>
          <p:cNvPr id="358" name="Google Shape;358;p18"/>
          <p:cNvSpPr txBox="1"/>
          <p:nvPr/>
        </p:nvSpPr>
        <p:spPr>
          <a:xfrm>
            <a:off x="3574695" y="3408079"/>
            <a:ext cx="7117500" cy="59100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Come formatori, condividere le vostre esperienze personali può essere utile. Se avete usato uno di questi strumenti nella vostra vita personale o avete aneddoti rilevanti di altri genitori, condivideteli. Questo può rendere l'esperienza di apprendimento più relazionabile e coinvolgente.</a:t>
            </a:r>
            <a:endParaRPr b="1" i="0" sz="1400" u="none" cap="none" strike="noStrike">
              <a:solidFill>
                <a:srgbClr val="000000"/>
              </a:solidFill>
              <a:latin typeface="Arial"/>
              <a:ea typeface="Arial"/>
              <a:cs typeface="Arial"/>
              <a:sym typeface="Arial"/>
            </a:endParaRPr>
          </a:p>
        </p:txBody>
      </p:sp>
      <p:sp>
        <p:nvSpPr>
          <p:cNvPr id="359" name="Google Shape;359;p18"/>
          <p:cNvSpPr txBox="1"/>
          <p:nvPr/>
        </p:nvSpPr>
        <p:spPr>
          <a:xfrm>
            <a:off x="3650724" y="4359974"/>
            <a:ext cx="6965700" cy="59100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Incorporate discussioni di gruppo e attività pratiche nel vostro insegnamento. Per esempio, potreste facilitare una conversazione sul bilanciamento del tempo trascorso sullo schermo o creare un'attività di gruppo in cui i genitori collaborano per progettare un piano di apprendimento digitale per vari scenari.</a:t>
            </a:r>
            <a:endParaRPr b="1" i="0" sz="1400" u="none" cap="none" strike="noStrike">
              <a:solidFill>
                <a:srgbClr val="000000"/>
              </a:solidFill>
              <a:latin typeface="Arial"/>
              <a:ea typeface="Arial"/>
              <a:cs typeface="Arial"/>
              <a:sym typeface="Arial"/>
            </a:endParaRPr>
          </a:p>
        </p:txBody>
      </p:sp>
      <p:sp>
        <p:nvSpPr>
          <p:cNvPr id="360" name="Google Shape;360;p18"/>
          <p:cNvSpPr txBox="1"/>
          <p:nvPr/>
        </p:nvSpPr>
        <p:spPr>
          <a:xfrm>
            <a:off x="1575713" y="3408760"/>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361" name="Google Shape;361;p18"/>
          <p:cNvSpPr txBox="1"/>
          <p:nvPr/>
        </p:nvSpPr>
        <p:spPr>
          <a:xfrm>
            <a:off x="1575713" y="4437860"/>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62" name="Google Shape;362;p18"/>
          <p:cNvSpPr txBox="1"/>
          <p:nvPr/>
        </p:nvSpPr>
        <p:spPr>
          <a:xfrm>
            <a:off x="3577825" y="5521700"/>
            <a:ext cx="7117500" cy="59100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È fondamentale parlare delle possibili sfide e dei problemi che i genitori potrebbero incontrare nell'utilizzo di questi strumenti o nella gestione dell'ambiente digitale dei loro figli. Discuterne apertamente può aiutare i genitori a sentirsi più preparati e a fornire loro strategie per superare queste sfide.</a:t>
            </a:r>
            <a:endParaRPr b="1" i="0" sz="1400" u="none" cap="none" strike="noStrike">
              <a:solidFill>
                <a:srgbClr val="000000"/>
              </a:solidFill>
              <a:latin typeface="Arial"/>
              <a:ea typeface="Arial"/>
              <a:cs typeface="Arial"/>
              <a:sym typeface="Arial"/>
            </a:endParaRPr>
          </a:p>
        </p:txBody>
      </p:sp>
      <p:sp>
        <p:nvSpPr>
          <p:cNvPr id="363" name="Google Shape;363;p18"/>
          <p:cNvSpPr txBox="1"/>
          <p:nvPr/>
        </p:nvSpPr>
        <p:spPr>
          <a:xfrm>
            <a:off x="1575713" y="5466958"/>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9"/>
          <p:cNvSpPr txBox="1"/>
          <p:nvPr>
            <p:ph idx="1" type="body"/>
          </p:nvPr>
        </p:nvSpPr>
        <p:spPr>
          <a:xfrm>
            <a:off x="605550" y="3423675"/>
            <a:ext cx="5404500" cy="1818601"/>
          </a:xfrm>
          <a:prstGeom prst="rect">
            <a:avLst/>
          </a:prstGeom>
          <a:noFill/>
          <a:ln>
            <a:noFill/>
          </a:ln>
        </p:spPr>
        <p:txBody>
          <a:bodyPr anchorCtr="0" anchor="ctr"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Vi ringraziamo per aver letto questo modulo e speriamo che vi sia piaciuto e che abbiate appreso informazioni utili. Questo modulo fa parte del corso di formazione Surviving Digital; gli altri moduli sono disponibili sul nostro sito web. Tenetevi aggiornati sul progetto seguendoci sui nostri canali social!</a:t>
            </a:r>
            <a:endParaRPr/>
          </a:p>
        </p:txBody>
      </p:sp>
      <p:sp>
        <p:nvSpPr>
          <p:cNvPr id="369" name="Google Shape;369;p19"/>
          <p:cNvSpPr txBox="1"/>
          <p:nvPr>
            <p:ph idx="2" type="body"/>
          </p:nvPr>
        </p:nvSpPr>
        <p:spPr>
          <a:xfrm>
            <a:off x="605549" y="2943924"/>
            <a:ext cx="3542702" cy="1054801"/>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a:solidFill>
                  <a:srgbClr val="00B6E6"/>
                </a:solidFill>
              </a:rPr>
              <a:t>Fine del modulo</a:t>
            </a:r>
            <a:endParaRPr/>
          </a:p>
        </p:txBody>
      </p:sp>
      <p:sp>
        <p:nvSpPr>
          <p:cNvPr id="370" name="Google Shape;370;p19"/>
          <p:cNvSpPr txBox="1"/>
          <p:nvPr>
            <p:ph idx="3" type="body"/>
          </p:nvPr>
        </p:nvSpPr>
        <p:spPr>
          <a:xfrm>
            <a:off x="7071048" y="5589846"/>
            <a:ext cx="3510003" cy="436203"/>
          </a:xfrm>
          <a:prstGeom prst="rect">
            <a:avLst/>
          </a:prstGeom>
          <a:noFill/>
          <a:ln>
            <a:noFill/>
          </a:ln>
        </p:spPr>
        <p:txBody>
          <a:bodyPr anchorCtr="0" anchor="ctr" bIns="45675" lIns="45675" spcFirstLastPara="1" rIns="45675" wrap="square" tIns="45675">
            <a:normAutofit/>
          </a:bodyPr>
          <a:lstStyle/>
          <a:p>
            <a:pPr indent="0" lvl="0" marL="0" rtl="0" algn="r">
              <a:lnSpc>
                <a:spcPct val="81000"/>
              </a:lnSpc>
              <a:spcBef>
                <a:spcPts val="0"/>
              </a:spcBef>
              <a:spcAft>
                <a:spcPts val="0"/>
              </a:spcAft>
              <a:buClr>
                <a:srgbClr val="FFFFFF"/>
              </a:buClr>
              <a:buSzPts val="2300"/>
              <a:buFont typeface="Calibri"/>
              <a:buNone/>
            </a:pPr>
            <a:r>
              <a:rPr b="1" lang="en-US" sz="2300">
                <a:solidFill>
                  <a:srgbClr val="FFFFFF"/>
                </a:solidFill>
              </a:rPr>
              <a:t>www.survivingdigital.eu</a:t>
            </a:r>
            <a:endParaRPr/>
          </a:p>
        </p:txBody>
      </p:sp>
      <p:grpSp>
        <p:nvGrpSpPr>
          <p:cNvPr id="371" name="Google Shape;371;p19"/>
          <p:cNvGrpSpPr/>
          <p:nvPr/>
        </p:nvGrpSpPr>
        <p:grpSpPr>
          <a:xfrm>
            <a:off x="9158978" y="4806163"/>
            <a:ext cx="2584713" cy="436075"/>
            <a:chOff x="0" y="-2"/>
            <a:chExt cx="2584712" cy="436074"/>
          </a:xfrm>
        </p:grpSpPr>
        <p:grpSp>
          <p:nvGrpSpPr>
            <p:cNvPr id="372" name="Google Shape;372;p19"/>
            <p:cNvGrpSpPr/>
            <p:nvPr/>
          </p:nvGrpSpPr>
          <p:grpSpPr>
            <a:xfrm>
              <a:off x="1611885" y="0"/>
              <a:ext cx="435745" cy="435750"/>
              <a:chOff x="-1" y="-1"/>
              <a:chExt cx="435744" cy="435748"/>
            </a:xfrm>
          </p:grpSpPr>
          <p:sp>
            <p:nvSpPr>
              <p:cNvPr id="373" name="Google Shape;373;p19"/>
              <p:cNvSpPr/>
              <p:nvPr/>
            </p:nvSpPr>
            <p:spPr>
              <a:xfrm>
                <a:off x="-1" y="-1"/>
                <a:ext cx="435744" cy="435748"/>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74" name="Google Shape;374;p19"/>
              <p:cNvGrpSpPr/>
              <p:nvPr/>
            </p:nvGrpSpPr>
            <p:grpSpPr>
              <a:xfrm>
                <a:off x="80689" y="80687"/>
                <a:ext cx="274366" cy="274372"/>
                <a:chOff x="0" y="0"/>
                <a:chExt cx="274364" cy="274370"/>
              </a:xfrm>
            </p:grpSpPr>
            <p:sp>
              <p:nvSpPr>
                <p:cNvPr id="375" name="Google Shape;375;p19"/>
                <p:cNvSpPr/>
                <p:nvPr/>
              </p:nvSpPr>
              <p:spPr>
                <a:xfrm>
                  <a:off x="0" y="0"/>
                  <a:ext cx="274364" cy="27437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6" name="Google Shape;376;p19"/>
                <p:cNvSpPr/>
                <p:nvPr/>
              </p:nvSpPr>
              <p:spPr>
                <a:xfrm>
                  <a:off x="66814" y="66814"/>
                  <a:ext cx="140738" cy="140739"/>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7" name="Google Shape;377;p19"/>
                <p:cNvSpPr/>
                <p:nvPr/>
              </p:nvSpPr>
              <p:spPr>
                <a:xfrm>
                  <a:off x="193988" y="47449"/>
                  <a:ext cx="32933" cy="32931"/>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78" name="Google Shape;378;p19"/>
            <p:cNvGrpSpPr/>
            <p:nvPr/>
          </p:nvGrpSpPr>
          <p:grpSpPr>
            <a:xfrm>
              <a:off x="537081" y="0"/>
              <a:ext cx="435745" cy="435750"/>
              <a:chOff x="-1" y="-1"/>
              <a:chExt cx="435744" cy="435748"/>
            </a:xfrm>
          </p:grpSpPr>
          <p:sp>
            <p:nvSpPr>
              <p:cNvPr id="379" name="Google Shape;379;p19"/>
              <p:cNvSpPr/>
              <p:nvPr/>
            </p:nvSpPr>
            <p:spPr>
              <a:xfrm>
                <a:off x="-1" y="-1"/>
                <a:ext cx="435744" cy="435748"/>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80" name="Google Shape;380;p19"/>
              <p:cNvSpPr/>
              <p:nvPr/>
            </p:nvSpPr>
            <p:spPr>
              <a:xfrm>
                <a:off x="85210" y="114260"/>
                <a:ext cx="281782" cy="229176"/>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81" name="Google Shape;381;p19"/>
            <p:cNvGrpSpPr/>
            <p:nvPr/>
          </p:nvGrpSpPr>
          <p:grpSpPr>
            <a:xfrm>
              <a:off x="2148961" y="0"/>
              <a:ext cx="435751" cy="435750"/>
              <a:chOff x="-1" y="-1"/>
              <a:chExt cx="435750" cy="435748"/>
            </a:xfrm>
          </p:grpSpPr>
          <p:sp>
            <p:nvSpPr>
              <p:cNvPr id="382" name="Google Shape;382;p19"/>
              <p:cNvSpPr/>
              <p:nvPr/>
            </p:nvSpPr>
            <p:spPr>
              <a:xfrm>
                <a:off x="-1" y="-1"/>
                <a:ext cx="435750" cy="435748"/>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83" name="Google Shape;383;p19"/>
              <p:cNvSpPr/>
              <p:nvPr/>
            </p:nvSpPr>
            <p:spPr>
              <a:xfrm>
                <a:off x="72301" y="116197"/>
                <a:ext cx="291143" cy="203999"/>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84" name="Google Shape;384;p19"/>
            <p:cNvGrpSpPr/>
            <p:nvPr/>
          </p:nvGrpSpPr>
          <p:grpSpPr>
            <a:xfrm>
              <a:off x="0" y="-2"/>
              <a:ext cx="435749" cy="436074"/>
              <a:chOff x="0" y="-1"/>
              <a:chExt cx="435748" cy="436073"/>
            </a:xfrm>
          </p:grpSpPr>
          <p:sp>
            <p:nvSpPr>
              <p:cNvPr id="385" name="Google Shape;385;p19"/>
              <p:cNvSpPr/>
              <p:nvPr/>
            </p:nvSpPr>
            <p:spPr>
              <a:xfrm>
                <a:off x="0" y="-1"/>
                <a:ext cx="435748" cy="433169"/>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86" name="Google Shape;386;p19"/>
              <p:cNvSpPr/>
              <p:nvPr/>
            </p:nvSpPr>
            <p:spPr>
              <a:xfrm>
                <a:off x="128463" y="85211"/>
                <a:ext cx="186243" cy="350861"/>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87" name="Google Shape;387;p19"/>
            <p:cNvSpPr/>
            <p:nvPr/>
          </p:nvSpPr>
          <p:spPr>
            <a:xfrm>
              <a:off x="1074485" y="3"/>
              <a:ext cx="435741" cy="435743"/>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90;p19" id="388" name="Google Shape;388;p19"/>
            <p:cNvPicPr preferRelativeResize="0"/>
            <p:nvPr/>
          </p:nvPicPr>
          <p:blipFill rotWithShape="1">
            <a:blip r:embed="rId3">
              <a:alphaModFix/>
            </a:blip>
            <a:srcRect b="0" l="0" r="0" t="0"/>
            <a:stretch/>
          </p:blipFill>
          <p:spPr>
            <a:xfrm>
              <a:off x="1099928" y="24621"/>
              <a:ext cx="382084" cy="382082"/>
            </a:xfrm>
            <a:prstGeom prst="rect">
              <a:avLst/>
            </a:prstGeom>
            <a:noFill/>
            <a:ln>
              <a:noFill/>
            </a:ln>
          </p:spPr>
        </p:pic>
      </p:grpSp>
      <p:grpSp>
        <p:nvGrpSpPr>
          <p:cNvPr id="389" name="Google Shape;389;p19"/>
          <p:cNvGrpSpPr/>
          <p:nvPr/>
        </p:nvGrpSpPr>
        <p:grpSpPr>
          <a:xfrm>
            <a:off x="6530267" y="215617"/>
            <a:ext cx="4929987" cy="4449670"/>
            <a:chOff x="-1" y="0"/>
            <a:chExt cx="4929986" cy="4449668"/>
          </a:xfrm>
        </p:grpSpPr>
        <p:sp>
          <p:nvSpPr>
            <p:cNvPr id="390" name="Google Shape;390;p19"/>
            <p:cNvSpPr/>
            <p:nvPr/>
          </p:nvSpPr>
          <p:spPr>
            <a:xfrm>
              <a:off x="-1" y="0"/>
              <a:ext cx="4929986" cy="444966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Google Shape;393;p19" id="391" name="Google Shape;391;p19"/>
            <p:cNvPicPr preferRelativeResize="0"/>
            <p:nvPr/>
          </p:nvPicPr>
          <p:blipFill rotWithShape="1">
            <a:blip r:embed="rId4">
              <a:alphaModFix/>
            </a:blip>
            <a:srcRect b="0" l="18740" r="18747" t="0"/>
            <a:stretch/>
          </p:blipFill>
          <p:spPr>
            <a:xfrm>
              <a:off x="2" y="0"/>
              <a:ext cx="4929983" cy="444966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
          <p:cNvSpPr txBox="1"/>
          <p:nvPr>
            <p:ph idx="1" type="body"/>
          </p:nvPr>
        </p:nvSpPr>
        <p:spPr>
          <a:xfrm>
            <a:off x="4912351" y="843564"/>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chemeClr val="accent3"/>
              </a:buClr>
              <a:buSzPts val="1200"/>
              <a:buFont typeface="Calibri"/>
              <a:buNone/>
            </a:pPr>
            <a:r>
              <a:rPr lang="en-US" sz="1200" u="sng">
                <a:solidFill>
                  <a:schemeClr val="accent3"/>
                </a:solidFill>
              </a:rPr>
              <a:t>Introduzione</a:t>
            </a:r>
            <a:endParaRPr/>
          </a:p>
        </p:txBody>
      </p:sp>
      <p:sp>
        <p:nvSpPr>
          <p:cNvPr id="226" name="Google Shape;226;p2"/>
          <p:cNvSpPr txBox="1"/>
          <p:nvPr>
            <p:ph idx="5" type="body"/>
          </p:nvPr>
        </p:nvSpPr>
        <p:spPr>
          <a:xfrm>
            <a:off x="4912300" y="1259975"/>
            <a:ext cx="6562801" cy="456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chemeClr val="accent3"/>
              </a:buClr>
              <a:buSzPts val="1200"/>
              <a:buFont typeface="Calibri"/>
              <a:buNone/>
            </a:pPr>
            <a:r>
              <a:rPr b="1" lang="en-US" sz="1200" u="sng">
                <a:solidFill>
                  <a:schemeClr val="accent3"/>
                </a:solidFill>
              </a:rPr>
              <a:t>Obiettivi</a:t>
            </a:r>
            <a:endParaRPr/>
          </a:p>
        </p:txBody>
      </p:sp>
      <p:sp>
        <p:nvSpPr>
          <p:cNvPr id="227" name="Google Shape;227;p2"/>
          <p:cNvSpPr txBox="1"/>
          <p:nvPr>
            <p:ph idx="8" type="body"/>
          </p:nvPr>
        </p:nvSpPr>
        <p:spPr>
          <a:xfrm>
            <a:off x="5017158" y="2756609"/>
            <a:ext cx="6562678" cy="456354"/>
          </a:xfrm>
          <a:prstGeom prst="rect">
            <a:avLst/>
          </a:prstGeom>
          <a:noFill/>
          <a:ln>
            <a:noFill/>
          </a:ln>
        </p:spPr>
        <p:txBody>
          <a:bodyPr anchorCtr="0" anchor="t" bIns="45675" lIns="45675" spcFirstLastPara="1" rIns="45675" wrap="square" tIns="45675">
            <a:normAutofit/>
          </a:bodyPr>
          <a:lstStyle/>
          <a:p>
            <a:pPr indent="0" lvl="0" marL="0" rtl="0" algn="r">
              <a:lnSpc>
                <a:spcPct val="100000"/>
              </a:lnSpc>
              <a:spcBef>
                <a:spcPts val="0"/>
              </a:spcBef>
              <a:spcAft>
                <a:spcPts val="0"/>
              </a:spcAft>
              <a:buClr>
                <a:schemeClr val="accent3"/>
              </a:buClr>
              <a:buSzPts val="1200"/>
              <a:buFont typeface="Calibri"/>
              <a:buNone/>
            </a:pPr>
            <a:r>
              <a:rPr b="1" lang="en-US" sz="1200" u="sng">
                <a:solidFill>
                  <a:schemeClr val="accent3"/>
                </a:solidFill>
              </a:rPr>
              <a:t>Conoscenze teorich</a:t>
            </a:r>
            <a:r>
              <a:rPr b="1" lang="en-US" sz="1200" u="sng">
                <a:solidFill>
                  <a:schemeClr val="accent3"/>
                </a:solidFill>
              </a:rPr>
              <a:t>e</a:t>
            </a:r>
            <a:endParaRPr/>
          </a:p>
        </p:txBody>
      </p:sp>
      <p:sp>
        <p:nvSpPr>
          <p:cNvPr id="228" name="Google Shape;228;p2"/>
          <p:cNvSpPr txBox="1"/>
          <p:nvPr/>
        </p:nvSpPr>
        <p:spPr>
          <a:xfrm>
            <a:off x="4912300" y="5082449"/>
            <a:ext cx="6667501"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Suggerimenti e consigli</a:t>
            </a:r>
            <a:endParaRPr b="0" i="0" sz="1400" u="none" cap="none" strike="noStrike">
              <a:solidFill>
                <a:srgbClr val="000000"/>
              </a:solidFill>
              <a:latin typeface="Arial"/>
              <a:ea typeface="Arial"/>
              <a:cs typeface="Arial"/>
              <a:sym typeface="Arial"/>
            </a:endParaRPr>
          </a:p>
        </p:txBody>
      </p:sp>
      <p:sp>
        <p:nvSpPr>
          <p:cNvPr id="229" name="Google Shape;229;p2">
            <a:hlinkClick action="ppaction://hlinksldjump" r:id="rId3"/>
          </p:cNvPr>
          <p:cNvSpPr txBox="1"/>
          <p:nvPr/>
        </p:nvSpPr>
        <p:spPr>
          <a:xfrm>
            <a:off x="5017149" y="4742598"/>
            <a:ext cx="6562800" cy="276900"/>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Casi studio e </a:t>
            </a:r>
            <a:r>
              <a:rPr b="1" i="0" lang="en-US" sz="1200" u="sng" cap="none" strike="noStrike">
                <a:solidFill>
                  <a:schemeClr val="accent3"/>
                </a:solidFill>
                <a:latin typeface="Calibri"/>
                <a:ea typeface="Calibri"/>
                <a:cs typeface="Calibri"/>
                <a:sym typeface="Calibri"/>
              </a:rPr>
              <a:t>attività</a:t>
            </a:r>
            <a:endParaRPr b="0" i="0" sz="1400" u="none" cap="none" strike="noStrike">
              <a:solidFill>
                <a:srgbClr val="000000"/>
              </a:solidFill>
              <a:latin typeface="Arial"/>
              <a:ea typeface="Arial"/>
              <a:cs typeface="Arial"/>
              <a:sym typeface="Arial"/>
            </a:endParaRPr>
          </a:p>
        </p:txBody>
      </p:sp>
      <p:sp>
        <p:nvSpPr>
          <p:cNvPr id="230" name="Google Shape;230;p2"/>
          <p:cNvSpPr txBox="1"/>
          <p:nvPr/>
        </p:nvSpPr>
        <p:spPr>
          <a:xfrm>
            <a:off x="4927799" y="3106174"/>
            <a:ext cx="6562802"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Tecniche</a:t>
            </a:r>
            <a:endParaRPr b="0" i="0" sz="1400" u="none" cap="none" strike="noStrike">
              <a:solidFill>
                <a:srgbClr val="000000"/>
              </a:solidFill>
              <a:latin typeface="Arial"/>
              <a:ea typeface="Arial"/>
              <a:cs typeface="Arial"/>
              <a:sym typeface="Arial"/>
            </a:endParaRPr>
          </a:p>
        </p:txBody>
      </p:sp>
      <p:sp>
        <p:nvSpPr>
          <p:cNvPr id="231" name="Google Shape;231;p2"/>
          <p:cNvSpPr txBox="1"/>
          <p:nvPr/>
        </p:nvSpPr>
        <p:spPr>
          <a:xfrm>
            <a:off x="3820124" y="1668475"/>
            <a:ext cx="7670401" cy="26915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Competenze affrontate e risultati di apprendimento</a:t>
            </a:r>
            <a:endParaRPr b="0" i="0" sz="1400" u="none" cap="none" strike="noStrike">
              <a:solidFill>
                <a:srgbClr val="000000"/>
              </a:solidFill>
              <a:latin typeface="Arial"/>
              <a:ea typeface="Arial"/>
              <a:cs typeface="Arial"/>
              <a:sym typeface="Arial"/>
            </a:endParaRPr>
          </a:p>
        </p:txBody>
      </p:sp>
      <p:grpSp>
        <p:nvGrpSpPr>
          <p:cNvPr id="232" name="Google Shape;232;p2"/>
          <p:cNvGrpSpPr/>
          <p:nvPr/>
        </p:nvGrpSpPr>
        <p:grpSpPr>
          <a:xfrm>
            <a:off x="197745" y="352416"/>
            <a:ext cx="4343841" cy="6099191"/>
            <a:chOff x="0" y="-1"/>
            <a:chExt cx="4343840" cy="6099189"/>
          </a:xfrm>
        </p:grpSpPr>
        <p:sp>
          <p:nvSpPr>
            <p:cNvPr id="233" name="Google Shape;233;p2"/>
            <p:cNvSpPr/>
            <p:nvPr/>
          </p:nvSpPr>
          <p:spPr>
            <a:xfrm>
              <a:off x="0" y="0"/>
              <a:ext cx="4343839" cy="609918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Google Shape;236;p2" id="234" name="Google Shape;234;p2"/>
            <p:cNvPicPr preferRelativeResize="0"/>
            <p:nvPr/>
          </p:nvPicPr>
          <p:blipFill rotWithShape="1">
            <a:blip r:embed="rId4">
              <a:alphaModFix/>
            </a:blip>
            <a:srcRect b="12966" l="0" r="0" t="12974"/>
            <a:stretch/>
          </p:blipFill>
          <p:spPr>
            <a:xfrm>
              <a:off x="0" y="-1"/>
              <a:ext cx="4343840" cy="609918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
          <p:cNvSpPr txBox="1"/>
          <p:nvPr>
            <p:ph idx="1" type="body"/>
          </p:nvPr>
        </p:nvSpPr>
        <p:spPr>
          <a:xfrm>
            <a:off x="192849" y="1529049"/>
            <a:ext cx="5768402" cy="5535602"/>
          </a:xfrm>
          <a:prstGeom prst="rect">
            <a:avLst/>
          </a:prstGeom>
          <a:noFill/>
          <a:ln>
            <a:noFill/>
          </a:ln>
        </p:spPr>
        <p:txBody>
          <a:bodyPr anchorCtr="0" anchor="t" bIns="45675" lIns="45675" spcFirstLastPara="1" rIns="45675" wrap="square" tIns="45675">
            <a:normAutofit/>
          </a:bodyPr>
          <a:lstStyle/>
          <a:p>
            <a:pPr indent="0" lvl="0" marL="0" rtl="0" algn="just">
              <a:spcBef>
                <a:spcPts val="0"/>
              </a:spcBef>
              <a:spcAft>
                <a:spcPts val="0"/>
              </a:spcAft>
              <a:buNone/>
            </a:pPr>
            <a:r>
              <a:rPr lang="en-US" sz="1200">
                <a:solidFill>
                  <a:srgbClr val="FFFFFF"/>
                </a:solidFill>
              </a:rPr>
              <a:t>Con gli schermi praticamente ovunque, monitorare attivamente il tempo trascorso dai bambini sui vari dispositivi elettronici può essere una vera e propria sfida per i genitori. A rendere la situazione meno agevole, la consapevolezza che alcuni contenuti possono essere considerati educativi e benefici per lo sviluppo sociale dei bambini. Come gestire quindi il tempo trascorso sullo schermo?</a:t>
            </a:r>
            <a:endParaRPr sz="1200">
              <a:solidFill>
                <a:srgbClr val="FFFFFF"/>
              </a:solidFill>
            </a:endParaRPr>
          </a:p>
          <a:p>
            <a:pPr indent="0" lvl="0" marL="0" rtl="0" algn="just">
              <a:lnSpc>
                <a:spcPct val="90000"/>
              </a:lnSpc>
              <a:spcBef>
                <a:spcPts val="0"/>
              </a:spcBef>
              <a:spcAft>
                <a:spcPts val="0"/>
              </a:spcAft>
              <a:buClr>
                <a:srgbClr val="FFFFFF"/>
              </a:buClr>
              <a:buSzPts val="1200"/>
              <a:buFont typeface="Calibri"/>
              <a:buNone/>
            </a:pPr>
            <a:r>
              <a:t/>
            </a:r>
            <a:endParaRPr sz="1200"/>
          </a:p>
          <a:p>
            <a:pPr indent="0" lvl="0" marL="0" rtl="0" algn="l">
              <a:spcBef>
                <a:spcPts val="0"/>
              </a:spcBef>
              <a:spcAft>
                <a:spcPts val="0"/>
              </a:spcAft>
              <a:buNone/>
            </a:pPr>
            <a:r>
              <a:rPr lang="en-US" sz="1200">
                <a:solidFill>
                  <a:srgbClr val="FFFFFF"/>
                </a:solidFill>
              </a:rPr>
              <a:t>Tutto il tempo che un bambino trascorre su un dispositivo elettronico (tranne alcune eccezioni) viene definito “tempo di schermo”:</a:t>
            </a:r>
            <a:endParaRPr sz="1200">
              <a:solidFill>
                <a:srgbClr val="FFFFFF"/>
              </a:solidFill>
            </a:endParaRPr>
          </a:p>
          <a:p>
            <a:pPr indent="0" lvl="0" marL="0" rtl="0" algn="l">
              <a:lnSpc>
                <a:spcPct val="90000"/>
              </a:lnSpc>
              <a:spcBef>
                <a:spcPts val="0"/>
              </a:spcBef>
              <a:spcAft>
                <a:spcPts val="0"/>
              </a:spcAft>
              <a:buClr>
                <a:srgbClr val="FFFFFF"/>
              </a:buClr>
              <a:buSzPts val="1200"/>
              <a:buFont typeface="Calibri"/>
              <a:buNone/>
            </a:pPr>
            <a:r>
              <a:t/>
            </a:r>
            <a:endParaRPr sz="1200"/>
          </a:p>
          <a:p>
            <a:pPr indent="-266700" lvl="0" marL="342900" rtl="0" algn="l">
              <a:lnSpc>
                <a:spcPct val="90000"/>
              </a:lnSpc>
              <a:spcBef>
                <a:spcPts val="1000"/>
              </a:spcBef>
              <a:spcAft>
                <a:spcPts val="0"/>
              </a:spcAft>
              <a:buClr>
                <a:srgbClr val="FFFFFF"/>
              </a:buClr>
              <a:buSzPts val="1200"/>
              <a:buFont typeface="Arial"/>
              <a:buChar char="•"/>
            </a:pPr>
            <a:r>
              <a:rPr lang="en-US" sz="1200"/>
              <a:t>Guardare la TV e i film</a:t>
            </a:r>
            <a:endParaRPr/>
          </a:p>
          <a:p>
            <a:pPr indent="-266700" lvl="0" marL="342900" rtl="0" algn="l">
              <a:lnSpc>
                <a:spcPct val="90000"/>
              </a:lnSpc>
              <a:spcBef>
                <a:spcPts val="1000"/>
              </a:spcBef>
              <a:spcAft>
                <a:spcPts val="0"/>
              </a:spcAft>
              <a:buClr>
                <a:srgbClr val="FFFFFF"/>
              </a:buClr>
              <a:buSzPts val="1200"/>
              <a:buFont typeface="Arial"/>
              <a:buChar char="•"/>
            </a:pPr>
            <a:r>
              <a:rPr lang="en-US" sz="1200"/>
              <a:t>Giocare ai videogiochi</a:t>
            </a:r>
            <a:endParaRPr/>
          </a:p>
          <a:p>
            <a:pPr indent="-266700" lvl="0" marL="342900" rtl="0" algn="l">
              <a:lnSpc>
                <a:spcPct val="90000"/>
              </a:lnSpc>
              <a:spcBef>
                <a:spcPts val="1000"/>
              </a:spcBef>
              <a:spcAft>
                <a:spcPts val="0"/>
              </a:spcAft>
              <a:buClr>
                <a:srgbClr val="FFFFFF"/>
              </a:buClr>
              <a:buSzPts val="1200"/>
              <a:buFont typeface="Arial"/>
              <a:buChar char="•"/>
            </a:pPr>
            <a:r>
              <a:rPr lang="en-US" sz="1200"/>
              <a:t>Guardare video su piattaforme come YouTube</a:t>
            </a:r>
            <a:endParaRPr/>
          </a:p>
          <a:p>
            <a:pPr indent="-266700" lvl="0" marL="342900" rtl="0" algn="l">
              <a:lnSpc>
                <a:spcPct val="90000"/>
              </a:lnSpc>
              <a:spcBef>
                <a:spcPts val="1000"/>
              </a:spcBef>
              <a:spcAft>
                <a:spcPts val="0"/>
              </a:spcAft>
              <a:buClr>
                <a:srgbClr val="FFFFFF"/>
              </a:buClr>
              <a:buSzPts val="1200"/>
              <a:buFont typeface="Arial"/>
              <a:buChar char="•"/>
            </a:pPr>
            <a:r>
              <a:rPr lang="en-US" sz="1200"/>
              <a:t>Guardare ai social media</a:t>
            </a:r>
            <a:endParaRPr/>
          </a:p>
          <a:p>
            <a:pPr indent="-266700" lvl="0" marL="342900" rtl="0" algn="l">
              <a:lnSpc>
                <a:spcPct val="90000"/>
              </a:lnSpc>
              <a:spcBef>
                <a:spcPts val="1000"/>
              </a:spcBef>
              <a:spcAft>
                <a:spcPts val="0"/>
              </a:spcAft>
              <a:buClr>
                <a:srgbClr val="FFFFFF"/>
              </a:buClr>
              <a:buSzPts val="1200"/>
              <a:buFont typeface="Arial"/>
              <a:buChar char="•"/>
            </a:pPr>
            <a:r>
              <a:rPr lang="en-US" sz="1200"/>
              <a:t>Utilizzo di computer, telefoni e tablet per qualsiasi motivo</a:t>
            </a:r>
            <a:endParaRPr/>
          </a:p>
          <a:p>
            <a:pPr indent="-266700" lvl="0" marL="342900" rtl="0" algn="l">
              <a:lnSpc>
                <a:spcPct val="90000"/>
              </a:lnSpc>
              <a:spcBef>
                <a:spcPts val="1000"/>
              </a:spcBef>
              <a:spcAft>
                <a:spcPts val="0"/>
              </a:spcAft>
              <a:buClr>
                <a:srgbClr val="FFFFFF"/>
              </a:buClr>
              <a:buSzPts val="1200"/>
              <a:buFont typeface="Arial"/>
              <a:buChar char="•"/>
            </a:pPr>
            <a:r>
              <a:rPr lang="en-US" sz="1200"/>
              <a:t>Utilizzo di un e-reader</a:t>
            </a:r>
            <a:endParaRPr/>
          </a:p>
          <a:p>
            <a:pPr indent="101600" lvl="0" marL="0" rtl="0" algn="just">
              <a:lnSpc>
                <a:spcPct val="90000"/>
              </a:lnSpc>
              <a:spcBef>
                <a:spcPts val="0"/>
              </a:spcBef>
              <a:spcAft>
                <a:spcPts val="0"/>
              </a:spcAft>
              <a:buClr>
                <a:srgbClr val="FFFFFF"/>
              </a:buClr>
              <a:buSzPts val="1200"/>
              <a:buFont typeface="Calibri"/>
              <a:buNone/>
            </a:pPr>
            <a:r>
              <a:t/>
            </a:r>
            <a:endParaRPr sz="1200"/>
          </a:p>
          <a:p>
            <a:pPr indent="0" lvl="0" marL="0" rtl="0" algn="ctr">
              <a:spcBef>
                <a:spcPts val="0"/>
              </a:spcBef>
              <a:spcAft>
                <a:spcPts val="0"/>
              </a:spcAft>
              <a:buNone/>
            </a:pPr>
            <a:r>
              <a:rPr lang="en-US" sz="1200">
                <a:solidFill>
                  <a:srgbClr val="FFFFFF"/>
                </a:solidFill>
              </a:rPr>
              <a:t>Sorge spontanea la domanda: Come possiamo aiutare questi genitori a limitare il “tempo di schermo passivo” dei propri figli? </a:t>
            </a:r>
            <a:endParaRPr sz="1200">
              <a:solidFill>
                <a:srgbClr val="FFFFFF"/>
              </a:solidFill>
            </a:endParaRPr>
          </a:p>
          <a:p>
            <a:pPr indent="101600" lvl="0" marL="0" rtl="0" algn="just">
              <a:lnSpc>
                <a:spcPct val="90000"/>
              </a:lnSpc>
              <a:spcBef>
                <a:spcPts val="0"/>
              </a:spcBef>
              <a:spcAft>
                <a:spcPts val="0"/>
              </a:spcAft>
              <a:buClr>
                <a:srgbClr val="FFFFFF"/>
              </a:buClr>
              <a:buSzPts val="1200"/>
              <a:buFont typeface="Calibri"/>
              <a:buNone/>
            </a:pPr>
            <a:r>
              <a:t/>
            </a:r>
            <a:endParaRPr sz="1200"/>
          </a:p>
        </p:txBody>
      </p:sp>
      <p:sp>
        <p:nvSpPr>
          <p:cNvPr id="240" name="Google Shape;240;p3"/>
          <p:cNvSpPr txBox="1"/>
          <p:nvPr>
            <p:ph idx="3" type="body"/>
          </p:nvPr>
        </p:nvSpPr>
        <p:spPr>
          <a:xfrm>
            <a:off x="192850" y="555049"/>
            <a:ext cx="4947600" cy="7356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a:solidFill>
                  <a:srgbClr val="00B6E6"/>
                </a:solidFill>
              </a:rPr>
              <a:t>Introduzione</a:t>
            </a:r>
            <a:endParaRPr/>
          </a:p>
        </p:txBody>
      </p:sp>
      <p:pic>
        <p:nvPicPr>
          <p:cNvPr descr="Google Shape;243;p3" id="241" name="Google Shape;241;p3"/>
          <p:cNvPicPr preferRelativeResize="0"/>
          <p:nvPr/>
        </p:nvPicPr>
        <p:blipFill rotWithShape="1">
          <a:blip r:embed="rId3">
            <a:alphaModFix/>
          </a:blip>
          <a:srcRect b="0" l="11175" r="1301" t="0"/>
          <a:stretch/>
        </p:blipFill>
        <p:spPr>
          <a:xfrm>
            <a:off x="6395375" y="909949"/>
            <a:ext cx="5242856" cy="4939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
          <p:cNvSpPr txBox="1"/>
          <p:nvPr>
            <p:ph idx="1" type="body"/>
          </p:nvPr>
        </p:nvSpPr>
        <p:spPr>
          <a:xfrm>
            <a:off x="372100" y="1569074"/>
            <a:ext cx="5163600" cy="5418902"/>
          </a:xfrm>
          <a:prstGeom prst="rect">
            <a:avLst/>
          </a:prstGeom>
          <a:noFill/>
          <a:ln>
            <a:noFill/>
          </a:ln>
        </p:spPr>
        <p:txBody>
          <a:bodyPr anchorCtr="0" anchor="t" bIns="45675" lIns="45675" spcFirstLastPara="1" rIns="45675" wrap="square" tIns="45675">
            <a:normAutofit/>
          </a:bodyPr>
          <a:lstStyle/>
          <a:p>
            <a:pPr indent="0" lvl="0" marL="0" rtl="0" algn="just">
              <a:lnSpc>
                <a:spcPct val="115000"/>
              </a:lnSpc>
              <a:spcBef>
                <a:spcPts val="0"/>
              </a:spcBef>
              <a:spcAft>
                <a:spcPts val="0"/>
              </a:spcAft>
              <a:buNone/>
            </a:pPr>
            <a:r>
              <a:rPr lang="en-US" sz="1200">
                <a:solidFill>
                  <a:srgbClr val="FFFFFF"/>
                </a:solidFill>
              </a:rPr>
              <a:t>Lo scopo di questo modulo è quello di fornire un solido insieme di criteri e strumenti per la valutazione dei contenuti digitali destinati ai bambini piccoli. L'obiettivo è aiutare i genitori nella gestione della complessità del tempo trascorso sullo schermo, facilitando la selezione di applicazioni di alta qualità e promuovendo un ambiente in cui le esperienze digitali siano utili dal punto di vista educativo e favoriscano lo sviluppo generale del bambino.</a:t>
            </a:r>
            <a:endParaRPr sz="1200">
              <a:solidFill>
                <a:srgbClr val="FFFFFF"/>
              </a:solidFill>
            </a:endParaRPr>
          </a:p>
          <a:p>
            <a:pPr indent="0" lvl="0" marL="0" rtl="0" algn="just">
              <a:lnSpc>
                <a:spcPct val="115000"/>
              </a:lnSpc>
              <a:spcBef>
                <a:spcPts val="500"/>
              </a:spcBef>
              <a:spcAft>
                <a:spcPts val="0"/>
              </a:spcAft>
              <a:buNone/>
            </a:pPr>
            <a:r>
              <a:rPr b="1" i="1" lang="en-US" sz="1200">
                <a:solidFill>
                  <a:srgbClr val="FFFFFF"/>
                </a:solidFill>
              </a:rPr>
              <a:t>"Se insegniamo oggi come abbiamo insegnato ieri, priviamo i nostri figli del domani" - John Dewey.</a:t>
            </a:r>
            <a:endParaRPr b="1" i="1" sz="1200">
              <a:solidFill>
                <a:srgbClr val="FFFFFF"/>
              </a:solidFill>
            </a:endParaRPr>
          </a:p>
          <a:p>
            <a:pPr indent="0" lvl="0" marL="0" rtl="0" algn="just">
              <a:spcBef>
                <a:spcPts val="0"/>
              </a:spcBef>
              <a:spcAft>
                <a:spcPts val="0"/>
              </a:spcAft>
              <a:buNone/>
            </a:pPr>
            <a:r>
              <a:rPr lang="en-US" sz="1200">
                <a:solidFill>
                  <a:srgbClr val="FFFFFF"/>
                </a:solidFill>
              </a:rPr>
              <a:t>Questo modulo approfondisce le sfumature della gestione efficace del tempo trascorso sullo schermo per i bambini di età inferiore ai 5 anni. L'abilità chiave affrontata è la capacità dei genitori di valutare criticamente i contenuti digitali e di prendere decisioni informate sull'uso della tecnologia nella prima infanzia. Ciò comporta la comprensione delle implicazioni evolutive dovute al reale tempo trascorso sullo schermo, la definizione di limiti adeguati e l'individuazione di prodotti digitali non solo adatti all'età, ma anche arricchenti ed educativi.</a:t>
            </a:r>
            <a:endParaRPr sz="1200">
              <a:solidFill>
                <a:srgbClr val="FFFFFF"/>
              </a:solidFill>
            </a:endParaRPr>
          </a:p>
          <a:p>
            <a:pPr indent="0" lvl="0" marL="0" rtl="0" algn="just">
              <a:lnSpc>
                <a:spcPct val="90000"/>
              </a:lnSpc>
              <a:spcBef>
                <a:spcPts val="0"/>
              </a:spcBef>
              <a:spcAft>
                <a:spcPts val="0"/>
              </a:spcAft>
              <a:buClr>
                <a:srgbClr val="FFFFFF"/>
              </a:buClr>
              <a:buSzPts val="1200"/>
              <a:buFont typeface="Calibri"/>
              <a:buNone/>
            </a:pPr>
            <a:r>
              <a:t/>
            </a:r>
            <a:endParaRPr sz="1200"/>
          </a:p>
          <a:p>
            <a:pPr indent="169922" lvl="0" marL="0" rtl="0" algn="just">
              <a:lnSpc>
                <a:spcPct val="100000"/>
              </a:lnSpc>
              <a:spcBef>
                <a:spcPts val="600"/>
              </a:spcBef>
              <a:spcAft>
                <a:spcPts val="0"/>
              </a:spcAft>
              <a:buClr>
                <a:srgbClr val="FFFFFF"/>
              </a:buClr>
              <a:buSzPts val="1400"/>
              <a:buFont typeface="Calibri"/>
              <a:buNone/>
            </a:pPr>
            <a:r>
              <a:rPr lang="en-US" sz="1400"/>
              <a:t>                                                                                                         </a:t>
            </a:r>
            <a:endParaRPr sz="1100"/>
          </a:p>
          <a:p>
            <a:pPr indent="169922" lvl="0" marL="0" rtl="0" algn="l">
              <a:lnSpc>
                <a:spcPct val="72000"/>
              </a:lnSpc>
              <a:spcBef>
                <a:spcPts val="600"/>
              </a:spcBef>
              <a:spcAft>
                <a:spcPts val="0"/>
              </a:spcAft>
              <a:buClr>
                <a:srgbClr val="FFFFFF"/>
              </a:buClr>
              <a:buSzPts val="1100"/>
              <a:buFont typeface="Calibri"/>
              <a:buNone/>
            </a:pPr>
            <a:br>
              <a:rPr lang="en-US" sz="1100"/>
            </a:br>
            <a:endParaRPr/>
          </a:p>
        </p:txBody>
      </p:sp>
      <p:sp>
        <p:nvSpPr>
          <p:cNvPr id="247" name="Google Shape;247;p4"/>
          <p:cNvSpPr txBox="1"/>
          <p:nvPr>
            <p:ph idx="3" type="body"/>
          </p:nvPr>
        </p:nvSpPr>
        <p:spPr>
          <a:xfrm>
            <a:off x="372100" y="608425"/>
            <a:ext cx="5283600" cy="6525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a:solidFill>
                  <a:srgbClr val="00B6E6"/>
                </a:solidFill>
              </a:rPr>
              <a:t>Obiettivi</a:t>
            </a:r>
            <a:endParaRPr/>
          </a:p>
        </p:txBody>
      </p:sp>
      <p:grpSp>
        <p:nvGrpSpPr>
          <p:cNvPr id="248" name="Google Shape;248;p4"/>
          <p:cNvGrpSpPr/>
          <p:nvPr/>
        </p:nvGrpSpPr>
        <p:grpSpPr>
          <a:xfrm>
            <a:off x="5887996" y="439719"/>
            <a:ext cx="5660546" cy="6045756"/>
            <a:chOff x="0" y="-1"/>
            <a:chExt cx="5660545" cy="6045754"/>
          </a:xfrm>
        </p:grpSpPr>
        <p:sp>
          <p:nvSpPr>
            <p:cNvPr id="249" name="Google Shape;249;p4"/>
            <p:cNvSpPr/>
            <p:nvPr/>
          </p:nvSpPr>
          <p:spPr>
            <a:xfrm>
              <a:off x="0" y="3"/>
              <a:ext cx="5660544" cy="6045746"/>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Google Shape;252;p4" id="250" name="Google Shape;250;p4"/>
            <p:cNvPicPr preferRelativeResize="0"/>
            <p:nvPr/>
          </p:nvPicPr>
          <p:blipFill rotWithShape="1">
            <a:blip r:embed="rId3">
              <a:alphaModFix/>
            </a:blip>
            <a:srcRect b="14336" l="0" r="0" t="14336"/>
            <a:stretch/>
          </p:blipFill>
          <p:spPr>
            <a:xfrm>
              <a:off x="0" y="-1"/>
              <a:ext cx="5660545" cy="604575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
          <p:cNvSpPr txBox="1"/>
          <p:nvPr>
            <p:ph idx="1" type="body"/>
          </p:nvPr>
        </p:nvSpPr>
        <p:spPr>
          <a:xfrm>
            <a:off x="1286720" y="183143"/>
            <a:ext cx="11222620" cy="71382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3600"/>
              <a:buFont typeface="Calibri"/>
              <a:buNone/>
            </a:pPr>
            <a:r>
              <a:rPr b="1" lang="en-US" sz="3600">
                <a:solidFill>
                  <a:srgbClr val="74659A"/>
                </a:solidFill>
              </a:rPr>
              <a:t>Competenze </a:t>
            </a:r>
            <a:r>
              <a:rPr lang="en-US"/>
              <a:t>trattate</a:t>
            </a:r>
            <a:endParaRPr/>
          </a:p>
        </p:txBody>
      </p:sp>
      <p:sp>
        <p:nvSpPr>
          <p:cNvPr id="256" name="Google Shape;256;p5"/>
          <p:cNvSpPr txBox="1"/>
          <p:nvPr>
            <p:ph idx="2" type="body"/>
          </p:nvPr>
        </p:nvSpPr>
        <p:spPr>
          <a:xfrm>
            <a:off x="3669200" y="2546799"/>
            <a:ext cx="7117500" cy="713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a:solidFill>
                  <a:srgbClr val="FFFFFF"/>
                </a:solidFill>
              </a:rPr>
              <a:t>Comprendere i contenuti delle varie app</a:t>
            </a:r>
            <a:endParaRPr/>
          </a:p>
        </p:txBody>
      </p:sp>
      <p:sp>
        <p:nvSpPr>
          <p:cNvPr id="257" name="Google Shape;257;p5"/>
          <p:cNvSpPr txBox="1"/>
          <p:nvPr>
            <p:ph idx="3" type="body"/>
          </p:nvPr>
        </p:nvSpPr>
        <p:spPr>
          <a:xfrm>
            <a:off x="1573305" y="1424479"/>
            <a:ext cx="738352" cy="578815"/>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01</a:t>
            </a:r>
            <a:endParaRPr/>
          </a:p>
        </p:txBody>
      </p:sp>
      <p:sp>
        <p:nvSpPr>
          <p:cNvPr id="258" name="Google Shape;258;p5"/>
          <p:cNvSpPr txBox="1"/>
          <p:nvPr>
            <p:ph idx="5" type="body"/>
          </p:nvPr>
        </p:nvSpPr>
        <p:spPr>
          <a:xfrm>
            <a:off x="1557283" y="2398563"/>
            <a:ext cx="738353" cy="578814"/>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02</a:t>
            </a:r>
            <a:endParaRPr/>
          </a:p>
        </p:txBody>
      </p:sp>
      <p:sp>
        <p:nvSpPr>
          <p:cNvPr id="259" name="Google Shape;259;p5"/>
          <p:cNvSpPr txBox="1"/>
          <p:nvPr>
            <p:ph idx="7" type="body"/>
          </p:nvPr>
        </p:nvSpPr>
        <p:spPr>
          <a:xfrm>
            <a:off x="1578014" y="3450978"/>
            <a:ext cx="738353" cy="578814"/>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00"/>
              <a:buFont typeface="Calibri"/>
              <a:buNone/>
            </a:pPr>
            <a:r>
              <a:rPr b="1" lang="en-US" sz="3300">
                <a:solidFill>
                  <a:srgbClr val="FFFFFF"/>
                </a:solidFill>
              </a:rPr>
              <a:t>03</a:t>
            </a:r>
            <a:endParaRPr/>
          </a:p>
        </p:txBody>
      </p:sp>
      <p:sp>
        <p:nvSpPr>
          <p:cNvPr id="260" name="Google Shape;260;p5"/>
          <p:cNvSpPr txBox="1"/>
          <p:nvPr/>
        </p:nvSpPr>
        <p:spPr>
          <a:xfrm>
            <a:off x="3669200" y="1569070"/>
            <a:ext cx="6823200" cy="26915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Comunicazione aperta tra genitori e figli</a:t>
            </a:r>
            <a:endParaRPr b="0" i="0" sz="1400" u="none" cap="none" strike="noStrike">
              <a:solidFill>
                <a:srgbClr val="000000"/>
              </a:solidFill>
              <a:latin typeface="Arial"/>
              <a:ea typeface="Arial"/>
              <a:cs typeface="Arial"/>
              <a:sym typeface="Arial"/>
            </a:endParaRPr>
          </a:p>
        </p:txBody>
      </p:sp>
      <p:sp>
        <p:nvSpPr>
          <p:cNvPr id="261" name="Google Shape;261;p5"/>
          <p:cNvSpPr txBox="1"/>
          <p:nvPr/>
        </p:nvSpPr>
        <p:spPr>
          <a:xfrm>
            <a:off x="3669196" y="5637381"/>
            <a:ext cx="7117500" cy="26915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Coinvolgimento attivo dei genitori</a:t>
            </a:r>
            <a:endParaRPr b="0" i="0" sz="1400" u="none" cap="none" strike="noStrike">
              <a:solidFill>
                <a:srgbClr val="000000"/>
              </a:solidFill>
              <a:latin typeface="Arial"/>
              <a:ea typeface="Arial"/>
              <a:cs typeface="Arial"/>
              <a:sym typeface="Arial"/>
            </a:endParaRPr>
          </a:p>
        </p:txBody>
      </p:sp>
      <p:sp>
        <p:nvSpPr>
          <p:cNvPr id="262" name="Google Shape;262;p5"/>
          <p:cNvSpPr txBox="1"/>
          <p:nvPr/>
        </p:nvSpPr>
        <p:spPr>
          <a:xfrm>
            <a:off x="3669200" y="4584450"/>
            <a:ext cx="6823200" cy="26915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Ricerca e test di varie applicazioni</a:t>
            </a:r>
            <a:endParaRPr b="0" i="0" sz="1400" u="none" cap="none" strike="noStrike">
              <a:solidFill>
                <a:srgbClr val="000000"/>
              </a:solidFill>
              <a:latin typeface="Arial"/>
              <a:ea typeface="Arial"/>
              <a:cs typeface="Arial"/>
              <a:sym typeface="Arial"/>
            </a:endParaRPr>
          </a:p>
        </p:txBody>
      </p:sp>
      <p:sp>
        <p:nvSpPr>
          <p:cNvPr id="263" name="Google Shape;263;p5"/>
          <p:cNvSpPr txBox="1"/>
          <p:nvPr/>
        </p:nvSpPr>
        <p:spPr>
          <a:xfrm>
            <a:off x="1562617" y="4424595"/>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64" name="Google Shape;264;p5"/>
          <p:cNvSpPr txBox="1"/>
          <p:nvPr/>
        </p:nvSpPr>
        <p:spPr>
          <a:xfrm>
            <a:off x="1575713" y="5476642"/>
            <a:ext cx="738352" cy="68825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65" name="Google Shape;265;p5"/>
          <p:cNvSpPr txBox="1"/>
          <p:nvPr/>
        </p:nvSpPr>
        <p:spPr>
          <a:xfrm>
            <a:off x="3669200" y="3570451"/>
            <a:ext cx="6823200" cy="26915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Conoscenza delle impostazioni di sicurezza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6"/>
          <p:cNvSpPr txBox="1"/>
          <p:nvPr>
            <p:ph idx="1" type="body"/>
          </p:nvPr>
        </p:nvSpPr>
        <p:spPr>
          <a:xfrm>
            <a:off x="434899" y="1475675"/>
            <a:ext cx="11163002" cy="4807501"/>
          </a:xfrm>
          <a:prstGeom prst="rect">
            <a:avLst/>
          </a:prstGeom>
          <a:noFill/>
          <a:ln>
            <a:noFill/>
          </a:ln>
        </p:spPr>
        <p:txBody>
          <a:bodyPr anchorCtr="0" anchor="t" bIns="45675" lIns="45675" spcFirstLastPara="1" rIns="45675" wrap="square" tIns="45675">
            <a:normAutofit fontScale="85000" lnSpcReduction="20000"/>
          </a:bodyPr>
          <a:lstStyle/>
          <a:p>
            <a:pPr indent="0" lvl="0" marL="0" rtl="0" algn="just">
              <a:lnSpc>
                <a:spcPct val="150000"/>
              </a:lnSpc>
              <a:spcBef>
                <a:spcPts val="0"/>
              </a:spcBef>
              <a:spcAft>
                <a:spcPts val="0"/>
              </a:spcAft>
              <a:buNone/>
            </a:pPr>
            <a:r>
              <a:rPr lang="en-US" sz="1500">
                <a:solidFill>
                  <a:srgbClr val="74659A"/>
                </a:solidFill>
                <a:latin typeface="Trebuchet MS"/>
                <a:ea typeface="Trebuchet MS"/>
                <a:cs typeface="Trebuchet MS"/>
                <a:sym typeface="Trebuchet MS"/>
              </a:rPr>
              <a:t>❑ </a:t>
            </a:r>
            <a:r>
              <a:rPr lang="en-US" sz="1500">
                <a:solidFill>
                  <a:srgbClr val="74659A"/>
                </a:solidFill>
              </a:rPr>
              <a:t>È importante che i genitori facciano rispettare alcune regole sui limiti del tempo trascorso sugli schermi (e che le rispettino a loro volta). È importante notare che il tempo trascorso sullo schermo per l'apprendimento virtuale non conta ai fini dei limiti raccomandati, anche se le solite preoccupazioni relative al tempo trascorso sullo schermo, come la riduzione dell'attività fisica e il sonno insufficiente, sono ancora valide. Inoltre, le videochiamate con parenti e amici lontani non sono generalmente incluse nelle limitazioni del tempo trascorso sullo schermo.</a:t>
            </a:r>
            <a:endParaRPr sz="1500">
              <a:solidFill>
                <a:srgbClr val="74659A"/>
              </a:solidFill>
            </a:endParaRPr>
          </a:p>
          <a:p>
            <a:pPr indent="0" lvl="0" marL="0" rtl="0" algn="just">
              <a:lnSpc>
                <a:spcPct val="150000"/>
              </a:lnSpc>
              <a:spcBef>
                <a:spcPts val="0"/>
              </a:spcBef>
              <a:spcAft>
                <a:spcPts val="0"/>
              </a:spcAft>
              <a:buNone/>
            </a:pPr>
            <a:r>
              <a:t/>
            </a:r>
            <a:endParaRPr sz="1500">
              <a:solidFill>
                <a:srgbClr val="74659A"/>
              </a:solidFill>
              <a:latin typeface="Trebuchet MS"/>
              <a:ea typeface="Trebuchet MS"/>
              <a:cs typeface="Trebuchet MS"/>
              <a:sym typeface="Trebuchet MS"/>
            </a:endParaRPr>
          </a:p>
          <a:p>
            <a:pPr indent="0" lvl="0" marL="0" rtl="0" algn="just">
              <a:lnSpc>
                <a:spcPct val="150000"/>
              </a:lnSpc>
              <a:spcBef>
                <a:spcPts val="0"/>
              </a:spcBef>
              <a:spcAft>
                <a:spcPts val="0"/>
              </a:spcAft>
              <a:buNone/>
            </a:pPr>
            <a:r>
              <a:rPr lang="en-US" sz="1500">
                <a:solidFill>
                  <a:srgbClr val="74659A"/>
                </a:solidFill>
                <a:latin typeface="Trebuchet MS"/>
                <a:ea typeface="Trebuchet MS"/>
                <a:cs typeface="Trebuchet MS"/>
                <a:sym typeface="Trebuchet MS"/>
              </a:rPr>
              <a:t>❑ </a:t>
            </a:r>
            <a:r>
              <a:rPr lang="en-US" sz="1500">
                <a:solidFill>
                  <a:srgbClr val="74659A"/>
                </a:solidFill>
              </a:rPr>
              <a:t>Il tempo trascorso sullo schermo può accumularsi più velocemente di quanto si possa immaginare. È facile consegnare un telefono per intrattenere il bambino o condividere video e foto online. Inoltre, il bambino potrebbe utilizzare diversi dispositivi a scuola o con gli amici.</a:t>
            </a:r>
            <a:endParaRPr sz="1500">
              <a:solidFill>
                <a:srgbClr val="74659A"/>
              </a:solidFill>
            </a:endParaRPr>
          </a:p>
          <a:p>
            <a:pPr indent="0" lvl="0" marL="0" rtl="0" algn="just">
              <a:lnSpc>
                <a:spcPct val="150000"/>
              </a:lnSpc>
              <a:spcBef>
                <a:spcPts val="0"/>
              </a:spcBef>
              <a:spcAft>
                <a:spcPts val="0"/>
              </a:spcAft>
              <a:buNone/>
            </a:pPr>
            <a:r>
              <a:t/>
            </a:r>
            <a:endParaRPr sz="1500">
              <a:solidFill>
                <a:srgbClr val="74659A"/>
              </a:solidFill>
            </a:endParaRPr>
          </a:p>
          <a:p>
            <a:pPr indent="0" lvl="0" marL="0" rtl="0" algn="just">
              <a:lnSpc>
                <a:spcPct val="150000"/>
              </a:lnSpc>
              <a:spcBef>
                <a:spcPts val="0"/>
              </a:spcBef>
              <a:spcAft>
                <a:spcPts val="0"/>
              </a:spcAft>
              <a:buNone/>
            </a:pPr>
            <a:r>
              <a:rPr lang="en-US" sz="1500">
                <a:solidFill>
                  <a:srgbClr val="74659A"/>
                </a:solidFill>
                <a:latin typeface="Trebuchet MS"/>
                <a:ea typeface="Trebuchet MS"/>
                <a:cs typeface="Trebuchet MS"/>
                <a:sym typeface="Trebuchet MS"/>
              </a:rPr>
              <a:t>❑ </a:t>
            </a:r>
            <a:r>
              <a:rPr lang="en-US" sz="1500">
                <a:solidFill>
                  <a:srgbClr val="74659A"/>
                </a:solidFill>
              </a:rPr>
              <a:t>Troppo tempo trascorso sullo schermo e l'esposizione regolare a programmi di scarsa qualità sono stati collegati a:</a:t>
            </a:r>
            <a:r>
              <a:rPr b="1" i="1" lang="en-US" sz="1500">
                <a:solidFill>
                  <a:srgbClr val="74659A"/>
                </a:solidFill>
              </a:rPr>
              <a:t> 1) obesità; 2) orari di sonno inadeguati e sonno insufficiente; 3) problemi di comportamento; 4) ritardi nello sviluppo del linguaggio e delle abilità sociali; 5) violenza; 6) problemi di attenzione; 7) riduzione del tempo dedicato all'apprendimento.</a:t>
            </a:r>
            <a:endParaRPr b="1" i="1" sz="1500">
              <a:solidFill>
                <a:srgbClr val="74659A"/>
              </a:solidFill>
            </a:endParaRPr>
          </a:p>
          <a:p>
            <a:pPr indent="0" lvl="0" marL="0" rtl="0" algn="just">
              <a:lnSpc>
                <a:spcPct val="150000"/>
              </a:lnSpc>
              <a:spcBef>
                <a:spcPts val="0"/>
              </a:spcBef>
              <a:spcAft>
                <a:spcPts val="0"/>
              </a:spcAft>
              <a:buNone/>
            </a:pPr>
            <a:r>
              <a:t/>
            </a:r>
            <a:endParaRPr b="1" i="1" sz="1500">
              <a:solidFill>
                <a:srgbClr val="74659A"/>
              </a:solidFill>
            </a:endParaRPr>
          </a:p>
          <a:p>
            <a:pPr indent="0" lvl="0" marL="0" rtl="0" algn="just">
              <a:lnSpc>
                <a:spcPct val="150000"/>
              </a:lnSpc>
              <a:spcBef>
                <a:spcPts val="0"/>
              </a:spcBef>
              <a:spcAft>
                <a:spcPts val="0"/>
              </a:spcAft>
              <a:buNone/>
            </a:pPr>
            <a:r>
              <a:rPr lang="en-US" sz="1500">
                <a:solidFill>
                  <a:srgbClr val="74659A"/>
                </a:solidFill>
                <a:latin typeface="Trebuchet MS"/>
                <a:ea typeface="Trebuchet MS"/>
                <a:cs typeface="Trebuchet MS"/>
                <a:sym typeface="Trebuchet MS"/>
              </a:rPr>
              <a:t>❑ </a:t>
            </a:r>
            <a:r>
              <a:rPr lang="en-US" sz="1500">
                <a:solidFill>
                  <a:srgbClr val="74659A"/>
                </a:solidFill>
              </a:rPr>
              <a:t>Ricordate che i momenti di gioco non strutturati sono più preziosi per lo sviluppo del cervello dei bambini rispetto ai dispositivi elettronici. I bambini di età inferiore ai 2 anni hanno maggiori probabilità di imparare quando interagiscono e giocano con i genitori, i fratelli, gli altri bambini e gli adulti. A partire dai 2 anni, i bambini possono trarre beneficio da alcuni tipi di tempo trascorso sullo schermo, come la programmazione con musica, movimento e storie. Utilizzando insieme i dispositivi, potete aiutare il bambino a capire ciò che sta vedendo e ad applicarlo nella vita reale. Tuttavia, il tempo trascorso sullo schermo non deve sostituire la lettura, il gioco o la risoluzione di problemi.</a:t>
            </a:r>
            <a:endParaRPr sz="1500">
              <a:solidFill>
                <a:srgbClr val="74659A"/>
              </a:solidFill>
            </a:endParaRPr>
          </a:p>
          <a:p>
            <a:pPr indent="0" lvl="0" marL="457200" rtl="0" algn="just">
              <a:lnSpc>
                <a:spcPct val="150000"/>
              </a:lnSpc>
              <a:spcBef>
                <a:spcPts val="0"/>
              </a:spcBef>
              <a:spcAft>
                <a:spcPts val="0"/>
              </a:spcAft>
              <a:buNone/>
            </a:pPr>
            <a:r>
              <a:t/>
            </a:r>
            <a:endParaRPr sz="1200">
              <a:solidFill>
                <a:srgbClr val="74659A"/>
              </a:solidFill>
            </a:endParaRPr>
          </a:p>
        </p:txBody>
      </p:sp>
      <p:sp>
        <p:nvSpPr>
          <p:cNvPr id="271" name="Google Shape;271;p6"/>
          <p:cNvSpPr txBox="1"/>
          <p:nvPr>
            <p:ph idx="2" type="body"/>
          </p:nvPr>
        </p:nvSpPr>
        <p:spPr>
          <a:xfrm>
            <a:off x="434899" y="608425"/>
            <a:ext cx="10754402" cy="6111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lang="en-US">
                <a:solidFill>
                  <a:srgbClr val="009AC1"/>
                </a:solidFill>
              </a:rPr>
              <a:t>Conoscenze teoriche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7"/>
          <p:cNvSpPr txBox="1"/>
          <p:nvPr>
            <p:ph idx="1" type="body"/>
          </p:nvPr>
        </p:nvSpPr>
        <p:spPr>
          <a:xfrm>
            <a:off x="535975" y="2823275"/>
            <a:ext cx="7178100" cy="3855301"/>
          </a:xfrm>
          <a:prstGeom prst="rect">
            <a:avLst/>
          </a:prstGeom>
          <a:noFill/>
          <a:ln>
            <a:noFill/>
          </a:ln>
        </p:spPr>
        <p:txBody>
          <a:bodyPr anchorCtr="0" anchor="t" bIns="45675" lIns="45675" spcFirstLastPara="1" rIns="45675" wrap="square" tIns="45675">
            <a:normAutofit fontScale="92500"/>
          </a:bodyPr>
          <a:lstStyle/>
          <a:p>
            <a:pPr indent="-299085" lvl="0" marL="457200" rtl="0" algn="just">
              <a:lnSpc>
                <a:spcPct val="135000"/>
              </a:lnSpc>
              <a:spcBef>
                <a:spcPts val="0"/>
              </a:spcBef>
              <a:spcAft>
                <a:spcPts val="0"/>
              </a:spcAft>
              <a:buClr>
                <a:srgbClr val="74659A"/>
              </a:buClr>
              <a:buSzPct val="80000"/>
              <a:buFont typeface="Trebuchet MS"/>
              <a:buChar char="•"/>
            </a:pPr>
            <a:r>
              <a:rPr lang="en-US" sz="1500">
                <a:solidFill>
                  <a:srgbClr val="74659A"/>
                </a:solidFill>
              </a:rPr>
              <a:t>Per molti genitori “ben intenzionati”, il problema principale è che le regole che limitano o vietano il tempo trascorso sullo schermo possono essere percepite come rigide o difficili da applicare. Cosa fare? Lisa Guernsey, coautrice di Tap, Click, Read: Growing Readers in a World of Screens </a:t>
            </a:r>
            <a:r>
              <a:rPr b="1" lang="en-US" sz="1500">
                <a:solidFill>
                  <a:srgbClr val="74659A"/>
                </a:solidFill>
              </a:rPr>
              <a:t>(Crescere lettori in un mondo di schermi)</a:t>
            </a:r>
            <a:r>
              <a:rPr lang="en-US" sz="1500">
                <a:solidFill>
                  <a:srgbClr val="74659A"/>
                </a:solidFill>
              </a:rPr>
              <a:t> suggerisce di utilizzare le "3 C" per decidere se il tempo trascorso davanti allo schermo può essere considerato “utile”:</a:t>
            </a:r>
            <a:endParaRPr sz="1500">
              <a:solidFill>
                <a:srgbClr val="74659A"/>
              </a:solidFill>
            </a:endParaRPr>
          </a:p>
          <a:p>
            <a:pPr indent="0" lvl="0" marL="0" rtl="0" algn="just">
              <a:lnSpc>
                <a:spcPct val="135000"/>
              </a:lnSpc>
              <a:spcBef>
                <a:spcPts val="0"/>
              </a:spcBef>
              <a:spcAft>
                <a:spcPts val="0"/>
              </a:spcAft>
              <a:buNone/>
            </a:pPr>
            <a:r>
              <a:rPr lang="en-US" sz="1500">
                <a:solidFill>
                  <a:srgbClr val="74659A"/>
                </a:solidFill>
                <a:latin typeface="Trebuchet MS"/>
                <a:ea typeface="Trebuchet MS"/>
                <a:cs typeface="Trebuchet MS"/>
                <a:sym typeface="Trebuchet MS"/>
              </a:rPr>
              <a:t>❖ </a:t>
            </a:r>
            <a:r>
              <a:rPr lang="en-US" sz="1500">
                <a:solidFill>
                  <a:srgbClr val="74659A"/>
                </a:solidFill>
              </a:rPr>
              <a:t>Contenuto: Cosa sta guardando o con cosa sta giocando mio figlio? Può capire quello che sta facendo e potenzialmente imparare da ciò che osserva?</a:t>
            </a:r>
            <a:endParaRPr sz="1500">
              <a:solidFill>
                <a:srgbClr val="74659A"/>
              </a:solidFill>
            </a:endParaRPr>
          </a:p>
          <a:p>
            <a:pPr indent="0" lvl="0" marL="0" rtl="0" algn="just">
              <a:lnSpc>
                <a:spcPct val="135000"/>
              </a:lnSpc>
              <a:spcBef>
                <a:spcPts val="0"/>
              </a:spcBef>
              <a:spcAft>
                <a:spcPts val="0"/>
              </a:spcAft>
              <a:buNone/>
            </a:pPr>
            <a:r>
              <a:rPr lang="en-US" sz="1500">
                <a:solidFill>
                  <a:srgbClr val="74659A"/>
                </a:solidFill>
                <a:latin typeface="Trebuchet MS"/>
                <a:ea typeface="Trebuchet MS"/>
                <a:cs typeface="Trebuchet MS"/>
                <a:sym typeface="Trebuchet MS"/>
              </a:rPr>
              <a:t>❖ </a:t>
            </a:r>
            <a:r>
              <a:rPr lang="en-US" sz="1500">
                <a:solidFill>
                  <a:srgbClr val="74659A"/>
                </a:solidFill>
              </a:rPr>
              <a:t>Contesto: Come è stata la giornata di mio figlio finora? Abbiamo parlato e interagito molto, o è stato “collegato” per troppe ore agli schermi?</a:t>
            </a:r>
            <a:endParaRPr sz="1500">
              <a:solidFill>
                <a:srgbClr val="74659A"/>
              </a:solidFill>
            </a:endParaRPr>
          </a:p>
          <a:p>
            <a:pPr indent="0" lvl="0" marL="0" rtl="0" algn="just">
              <a:lnSpc>
                <a:spcPct val="135000"/>
              </a:lnSpc>
              <a:spcBef>
                <a:spcPts val="0"/>
              </a:spcBef>
              <a:spcAft>
                <a:spcPts val="0"/>
              </a:spcAft>
              <a:buNone/>
            </a:pPr>
            <a:r>
              <a:rPr lang="en-US" sz="1500">
                <a:solidFill>
                  <a:srgbClr val="74659A"/>
                </a:solidFill>
                <a:latin typeface="Trebuchet MS"/>
                <a:ea typeface="Trebuchet MS"/>
                <a:cs typeface="Trebuchet MS"/>
                <a:sym typeface="Trebuchet MS"/>
              </a:rPr>
              <a:t>❖ </a:t>
            </a:r>
            <a:r>
              <a:rPr lang="en-US" sz="1500">
                <a:solidFill>
                  <a:srgbClr val="74659A"/>
                </a:solidFill>
              </a:rPr>
              <a:t>“Child”= Bambino: Come reagisce mio figlio ai media? Quando “scade il tempo” da trascorrere sugli schermi, è pieno di nuove idee e fa tantissime domande? Oppure diventa irritabile, ansioso e chiuso in se stesso? Perché è attratto da alcuni contenuti? Cosa ne ricava?</a:t>
            </a:r>
            <a:endParaRPr sz="1500">
              <a:solidFill>
                <a:srgbClr val="74659A"/>
              </a:solidFill>
            </a:endParaRPr>
          </a:p>
          <a:p>
            <a:pPr indent="-70961" lvl="0" marL="102831" rtl="0" algn="just">
              <a:lnSpc>
                <a:spcPct val="135000"/>
              </a:lnSpc>
              <a:spcBef>
                <a:spcPts val="0"/>
              </a:spcBef>
              <a:spcAft>
                <a:spcPts val="0"/>
              </a:spcAft>
              <a:buClr>
                <a:srgbClr val="74659A"/>
              </a:buClr>
              <a:buSzPct val="100000"/>
              <a:buChar char="•"/>
            </a:pPr>
            <a:r>
              <a:t/>
            </a:r>
            <a:endParaRPr sz="1200">
              <a:solidFill>
                <a:srgbClr val="74659A"/>
              </a:solidFill>
            </a:endParaRPr>
          </a:p>
        </p:txBody>
      </p:sp>
      <p:pic>
        <p:nvPicPr>
          <p:cNvPr descr="Google Shape;279;p7" id="277" name="Google Shape;277;p7"/>
          <p:cNvPicPr preferRelativeResize="0"/>
          <p:nvPr>
            <p:ph idx="3" type="pic"/>
          </p:nvPr>
        </p:nvPicPr>
        <p:blipFill rotWithShape="1">
          <a:blip r:embed="rId3">
            <a:alphaModFix/>
          </a:blip>
          <a:srcRect b="0" l="7751" r="7751" t="0"/>
          <a:stretch/>
        </p:blipFill>
        <p:spPr>
          <a:xfrm>
            <a:off x="8583306" y="1246695"/>
            <a:ext cx="2444133" cy="4336990"/>
          </a:xfrm>
          <a:prstGeom prst="rect">
            <a:avLst/>
          </a:prstGeom>
          <a:noFill/>
          <a:ln>
            <a:noFill/>
          </a:ln>
        </p:spPr>
      </p:pic>
      <p:sp>
        <p:nvSpPr>
          <p:cNvPr id="278" name="Google Shape;278;p7"/>
          <p:cNvSpPr txBox="1"/>
          <p:nvPr>
            <p:ph idx="2" type="body"/>
          </p:nvPr>
        </p:nvSpPr>
        <p:spPr>
          <a:xfrm>
            <a:off x="535975" y="1274325"/>
            <a:ext cx="10595100" cy="7557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lang="en-US">
                <a:solidFill>
                  <a:srgbClr val="009AC1"/>
                </a:solidFill>
              </a:rPr>
              <a:t>Come limitare il tempo trascorso sullo schermo?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8"/>
          <p:cNvSpPr txBox="1"/>
          <p:nvPr>
            <p:ph idx="1" type="body"/>
          </p:nvPr>
        </p:nvSpPr>
        <p:spPr>
          <a:xfrm>
            <a:off x="550424" y="1435649"/>
            <a:ext cx="11086801" cy="3735901"/>
          </a:xfrm>
          <a:prstGeom prst="rect">
            <a:avLst/>
          </a:prstGeom>
          <a:noFill/>
          <a:ln>
            <a:noFill/>
          </a:ln>
        </p:spPr>
        <p:txBody>
          <a:bodyPr anchorCtr="0" anchor="t" bIns="45675" lIns="45675" spcFirstLastPara="1" rIns="45675" wrap="square" tIns="45675">
            <a:normAutofit/>
          </a:bodyPr>
          <a:lstStyle/>
          <a:p>
            <a:pPr indent="41204" lvl="0" marL="0" rtl="0" algn="just">
              <a:lnSpc>
                <a:spcPct val="90000"/>
              </a:lnSpc>
              <a:spcBef>
                <a:spcPts val="0"/>
              </a:spcBef>
              <a:spcAft>
                <a:spcPts val="0"/>
              </a:spcAft>
              <a:buClr>
                <a:srgbClr val="262626"/>
              </a:buClr>
              <a:buSzPts val="1500"/>
              <a:buFont typeface="Calibri"/>
              <a:buNone/>
            </a:pPr>
            <a:r>
              <a:t/>
            </a:r>
            <a:endParaRPr sz="1200">
              <a:solidFill>
                <a:srgbClr val="74659A"/>
              </a:solidFill>
            </a:endParaRPr>
          </a:p>
          <a:p>
            <a:pPr indent="0" lvl="0" marL="0" rtl="0" algn="just">
              <a:spcBef>
                <a:spcPts val="0"/>
              </a:spcBef>
              <a:spcAft>
                <a:spcPts val="0"/>
              </a:spcAft>
              <a:buNone/>
            </a:pPr>
            <a:r>
              <a:rPr lang="en-US" sz="1200">
                <a:solidFill>
                  <a:srgbClr val="74659A"/>
                </a:solidFill>
              </a:rPr>
              <a:t>•Prima di permettere a vostro figlio di vedere o giocare con programmi, giochi e applicazioni, provateli in anteprima. Organizzazioni come Common Sense Media offrono valutazioni e recensioni dei programmi per aiutarvi a determinare cosa è appropriato per l'età di vostro figlio e cosa no. Meglio ancora, guardateli, giocateci o usateli con vostro figlio!</a:t>
            </a:r>
            <a:endParaRPr sz="1200">
              <a:solidFill>
                <a:srgbClr val="74659A"/>
              </a:solidFill>
            </a:endParaRPr>
          </a:p>
          <a:p>
            <a:pPr indent="0" lvl="0" marL="0" rtl="0" algn="just">
              <a:spcBef>
                <a:spcPts val="0"/>
              </a:spcBef>
              <a:spcAft>
                <a:spcPts val="0"/>
              </a:spcAft>
              <a:buNone/>
            </a:pPr>
            <a:r>
              <a:rPr lang="en-US" sz="1200">
                <a:solidFill>
                  <a:srgbClr val="74659A"/>
                </a:solidFill>
              </a:rPr>
              <a:t>•Cercate opzioni interattive che coinvolgano il bambino, piuttosto che quelle che richiedono solo di premere e scorrere o di fissare lo schermo.</a:t>
            </a:r>
            <a:endParaRPr sz="1200">
              <a:solidFill>
                <a:srgbClr val="74659A"/>
              </a:solidFill>
            </a:endParaRPr>
          </a:p>
          <a:p>
            <a:pPr indent="0" lvl="0" marL="0" rtl="0" algn="just">
              <a:spcBef>
                <a:spcPts val="0"/>
              </a:spcBef>
              <a:spcAft>
                <a:spcPts val="0"/>
              </a:spcAft>
              <a:buNone/>
            </a:pPr>
            <a:r>
              <a:rPr lang="en-US" sz="1200">
                <a:solidFill>
                  <a:srgbClr val="74659A"/>
                </a:solidFill>
              </a:rPr>
              <a:t>•Utilizzate i controlli parentali per bloccare o filtrare i contenuti di Internet.</a:t>
            </a:r>
            <a:endParaRPr sz="1200">
              <a:solidFill>
                <a:srgbClr val="74659A"/>
              </a:solidFill>
            </a:endParaRPr>
          </a:p>
          <a:p>
            <a:pPr indent="0" lvl="0" marL="0" rtl="0" algn="just">
              <a:spcBef>
                <a:spcPts val="0"/>
              </a:spcBef>
              <a:spcAft>
                <a:spcPts val="0"/>
              </a:spcAft>
              <a:buNone/>
            </a:pPr>
            <a:r>
              <a:rPr lang="en-US" sz="1200">
                <a:solidFill>
                  <a:srgbClr val="74659A"/>
                </a:solidFill>
              </a:rPr>
              <a:t>•Assicuratevi che il bambino sia vicino a voi durante lo schermo, in modo da poter supervisionare le sue attività.</a:t>
            </a:r>
            <a:endParaRPr sz="1200">
              <a:solidFill>
                <a:srgbClr val="74659A"/>
              </a:solidFill>
            </a:endParaRPr>
          </a:p>
          <a:p>
            <a:pPr indent="0" lvl="0" marL="0" rtl="0" algn="just">
              <a:spcBef>
                <a:spcPts val="0"/>
              </a:spcBef>
              <a:spcAft>
                <a:spcPts val="0"/>
              </a:spcAft>
              <a:buNone/>
            </a:pPr>
            <a:r>
              <a:rPr lang="en-US" sz="1200">
                <a:solidFill>
                  <a:srgbClr val="74659A"/>
                </a:solidFill>
              </a:rPr>
              <a:t>•Chiedete regolarmente a vostro figlio con quali programmi, giochi e app ha giocato durante la giornata.</a:t>
            </a:r>
            <a:endParaRPr sz="1200">
              <a:solidFill>
                <a:srgbClr val="74659A"/>
              </a:solidFill>
            </a:endParaRPr>
          </a:p>
          <a:p>
            <a:pPr indent="0" lvl="0" marL="0" rtl="0" algn="just">
              <a:spcBef>
                <a:spcPts val="0"/>
              </a:spcBef>
              <a:spcAft>
                <a:spcPts val="0"/>
              </a:spcAft>
              <a:buNone/>
            </a:pPr>
            <a:r>
              <a:rPr lang="en-US" sz="1200">
                <a:solidFill>
                  <a:srgbClr val="74659A"/>
                </a:solidFill>
              </a:rPr>
              <a:t>•Quando guardate i programmi con vostro figlio, discutete di ciò che state guardando e istruitelo sulle pubblicità e gli spot.</a:t>
            </a:r>
            <a:endParaRPr sz="1200">
              <a:solidFill>
                <a:srgbClr val="74659A"/>
              </a:solidFill>
            </a:endParaRPr>
          </a:p>
          <a:p>
            <a:pPr indent="0" lvl="0" marL="0" rtl="0" algn="just">
              <a:spcBef>
                <a:spcPts val="100"/>
              </a:spcBef>
              <a:spcAft>
                <a:spcPts val="0"/>
              </a:spcAft>
              <a:buNone/>
            </a:pPr>
            <a:r>
              <a:rPr lang="en-US" sz="1200">
                <a:solidFill>
                  <a:srgbClr val="74659A"/>
                </a:solidFill>
              </a:rPr>
              <a:t>•Un altro modo per controllare meglio il tempo trascorso dai vostri figli sui dispositivi elettronici è quello di stabilire un piano di limitazione dello schermo. Provate lo</a:t>
            </a:r>
            <a:r>
              <a:rPr lang="en-US" sz="1200">
                <a:solidFill>
                  <a:srgbClr val="74659A"/>
                </a:solidFill>
                <a:uFill>
                  <a:noFill/>
                </a:uFill>
                <a:hlinkClick r:id="rId3">
                  <a:extLst>
                    <a:ext uri="{A12FA001-AC4F-418D-AE19-62706E023703}">
                      <ahyp:hlinkClr val="tx"/>
                    </a:ext>
                  </a:extLst>
                </a:hlinkClick>
              </a:rPr>
              <a:t> </a:t>
            </a:r>
            <a:r>
              <a:rPr b="1" lang="en-US" sz="1200" u="sng">
                <a:solidFill>
                  <a:schemeClr val="hlink"/>
                </a:solidFill>
                <a:hlinkClick r:id="rId4"/>
              </a:rPr>
              <a:t>strumento online dell'</a:t>
            </a:r>
            <a:r>
              <a:rPr lang="en-US" sz="1200">
                <a:solidFill>
                  <a:srgbClr val="74659A"/>
                </a:solidFill>
              </a:rPr>
              <a:t>American Academy of Pediatrics</a:t>
            </a:r>
            <a:r>
              <a:rPr b="1" lang="en-US" sz="1200" u="sng">
                <a:solidFill>
                  <a:schemeClr val="hlink"/>
                </a:solidFill>
                <a:hlinkClick r:id="rId5"/>
              </a:rPr>
              <a:t> per elaborare un piano mediatico familiare</a:t>
            </a:r>
            <a:r>
              <a:rPr lang="en-US" sz="1200">
                <a:solidFill>
                  <a:srgbClr val="74659A"/>
                </a:solidFill>
              </a:rPr>
              <a:t>. Potete personalizzarlo in base all'età dei vostri figli, ai vostri valori e alle abitudini della vostra famiglia. </a:t>
            </a:r>
            <a:endParaRPr sz="1200">
              <a:solidFill>
                <a:srgbClr val="74659A"/>
              </a:solidFill>
            </a:endParaRPr>
          </a:p>
          <a:p>
            <a:pPr indent="0" lvl="0" marL="0" rtl="0" algn="just">
              <a:spcBef>
                <a:spcPts val="0"/>
              </a:spcBef>
              <a:spcAft>
                <a:spcPts val="0"/>
              </a:spcAft>
              <a:buNone/>
            </a:pPr>
            <a:r>
              <a:rPr lang="en-US" sz="1200">
                <a:solidFill>
                  <a:srgbClr val="74659A"/>
                </a:solidFill>
              </a:rPr>
              <a:t>•Come distinguere una buona App da una App pericolosa? </a:t>
            </a:r>
            <a:r>
              <a:rPr lang="en-US" sz="1200"/>
              <a:t> </a:t>
            </a:r>
            <a:r>
              <a:rPr lang="en-US" sz="1200">
                <a:solidFill>
                  <a:srgbClr val="74659A"/>
                </a:solidFill>
              </a:rPr>
              <a:t>In quest'era digitale, in cui il mercato delle app è invaso da migliaia di opzioni etichettate come "adatte ai bambini" o "educative", è fondamentale discernere quali contribuiscono veramente allo sviluppo del bambino e quali sono solo distrazioni digitali. Nelle prossime pagine illustreremo i fattori chiave che aiutano a distinguere una buona app educativa da una di scarso valore.</a:t>
            </a:r>
            <a:r>
              <a:rPr lang="en-US" sz="1200">
                <a:solidFill>
                  <a:srgbClr val="74659A"/>
                </a:solidFill>
              </a:rPr>
              <a:t> </a:t>
            </a:r>
            <a:endParaRPr sz="1200"/>
          </a:p>
        </p:txBody>
      </p:sp>
      <p:sp>
        <p:nvSpPr>
          <p:cNvPr id="284" name="Google Shape;284;p8"/>
          <p:cNvSpPr txBox="1"/>
          <p:nvPr>
            <p:ph idx="2" type="body"/>
          </p:nvPr>
        </p:nvSpPr>
        <p:spPr>
          <a:xfrm>
            <a:off x="550424" y="511999"/>
            <a:ext cx="10977002" cy="6513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lang="en-US">
                <a:solidFill>
                  <a:srgbClr val="009AC1"/>
                </a:solidFill>
              </a:rPr>
              <a:t>Quali sono le tecniche migliori per garantire un intervallo di tempo "schermo" di qualità?</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txBox="1"/>
          <p:nvPr>
            <p:ph idx="1" type="body"/>
          </p:nvPr>
        </p:nvSpPr>
        <p:spPr>
          <a:xfrm>
            <a:off x="637049" y="928650"/>
            <a:ext cx="10917902" cy="6518700"/>
          </a:xfrm>
          <a:prstGeom prst="rect">
            <a:avLst/>
          </a:prstGeom>
          <a:noFill/>
          <a:ln>
            <a:noFill/>
          </a:ln>
        </p:spPr>
        <p:txBody>
          <a:bodyPr anchorCtr="0" anchor="t" bIns="45675" lIns="45675" spcFirstLastPara="1" rIns="45675" wrap="square" tIns="45675">
            <a:normAutofit lnSpcReduction="10000"/>
          </a:bodyPr>
          <a:lstStyle/>
          <a:p>
            <a:pPr indent="0" lvl="0" marL="0" rtl="0" algn="just">
              <a:lnSpc>
                <a:spcPct val="115000"/>
              </a:lnSpc>
              <a:spcBef>
                <a:spcPts val="0"/>
              </a:spcBef>
              <a:spcAft>
                <a:spcPts val="0"/>
              </a:spcAft>
              <a:buNone/>
            </a:pPr>
            <a:r>
              <a:rPr lang="en-US" sz="1250"/>
              <a:t>Una buona app avrà obiettivi educativi chiari e in linea con le tappe dello sviluppo. Fornirà un ambiente di apprendimento coinvolgente in cui i bambini potranno acquisire nuove abilità o mettere in pratica quelle esistenti. Questi obiettivi devono essere esplicitamente indicati nella descrizione dell'app e devono essere evidenti attraverso le sue attività.</a:t>
            </a:r>
            <a:endParaRPr sz="1250"/>
          </a:p>
          <a:p>
            <a:pPr indent="0" lvl="0" marL="0" rtl="0" algn="just">
              <a:lnSpc>
                <a:spcPct val="115000"/>
              </a:lnSpc>
              <a:spcBef>
                <a:spcPts val="0"/>
              </a:spcBef>
              <a:spcAft>
                <a:spcPts val="0"/>
              </a:spcAft>
              <a:buNone/>
            </a:pPr>
            <a:r>
              <a:rPr b="1" lang="en-US" sz="1250">
                <a:solidFill>
                  <a:srgbClr val="009AC1"/>
                </a:solidFill>
              </a:rPr>
              <a:t>2. Senza pubblicità</a:t>
            </a:r>
            <a:endParaRPr b="1" sz="1250">
              <a:solidFill>
                <a:srgbClr val="009AC1"/>
              </a:solidFill>
            </a:endParaRPr>
          </a:p>
          <a:p>
            <a:pPr indent="0" lvl="0" marL="0" rtl="0" algn="just">
              <a:lnSpc>
                <a:spcPct val="115000"/>
              </a:lnSpc>
              <a:spcBef>
                <a:spcPts val="0"/>
              </a:spcBef>
              <a:spcAft>
                <a:spcPts val="0"/>
              </a:spcAft>
              <a:buNone/>
            </a:pPr>
            <a:r>
              <a:rPr lang="en-US" sz="1250"/>
              <a:t>Le buone app si concentrano sull'esperienza di apprendimento del bambino, non sulla monetizzazione attraverso gli annunci. Non espongono i bambini alle pubblicità, che possono distrarre e portare a contenuti indesiderati. Una buona app mantiene un ambiente sicuro per l'apprendimento e il gioco del bambino.</a:t>
            </a:r>
            <a:endParaRPr sz="1250"/>
          </a:p>
          <a:p>
            <a:pPr indent="0" lvl="0" marL="0" rtl="0" algn="just">
              <a:lnSpc>
                <a:spcPct val="115000"/>
              </a:lnSpc>
              <a:spcBef>
                <a:spcPts val="0"/>
              </a:spcBef>
              <a:spcAft>
                <a:spcPts val="0"/>
              </a:spcAft>
              <a:buNone/>
            </a:pPr>
            <a:r>
              <a:rPr b="1" lang="en-US" sz="1250">
                <a:solidFill>
                  <a:srgbClr val="009AC1"/>
                </a:solidFill>
              </a:rPr>
              <a:t>3. Incoraggiare le attività offline</a:t>
            </a:r>
            <a:endParaRPr b="1" sz="1250">
              <a:solidFill>
                <a:srgbClr val="009AC1"/>
              </a:solidFill>
            </a:endParaRPr>
          </a:p>
          <a:p>
            <a:pPr indent="0" lvl="0" marL="0" rtl="0" algn="just">
              <a:lnSpc>
                <a:spcPct val="115000"/>
              </a:lnSpc>
              <a:spcBef>
                <a:spcPts val="0"/>
              </a:spcBef>
              <a:spcAft>
                <a:spcPts val="0"/>
              </a:spcAft>
              <a:buNone/>
            </a:pPr>
            <a:r>
              <a:rPr lang="en-US" sz="1250"/>
              <a:t>Le app di qualità estendono l'esperienza di apprendimento oltre lo schermo, incoraggiando le attività offline. Spingono i bambini ad applicare ciò che hanno imparato nel mondo reale, assicurando che l'esperienza digitale sia parte di un percorso educativo più ampio.</a:t>
            </a:r>
            <a:endParaRPr sz="1250"/>
          </a:p>
          <a:p>
            <a:pPr indent="0" lvl="0" marL="0" rtl="0" algn="just">
              <a:lnSpc>
                <a:spcPct val="115000"/>
              </a:lnSpc>
              <a:spcBef>
                <a:spcPts val="0"/>
              </a:spcBef>
              <a:spcAft>
                <a:spcPts val="0"/>
              </a:spcAft>
              <a:buNone/>
            </a:pPr>
            <a:r>
              <a:rPr b="1" lang="en-US" sz="1250">
                <a:solidFill>
                  <a:srgbClr val="009AC1"/>
                </a:solidFill>
              </a:rPr>
              <a:t>4. Elementi interattivi equilibrati</a:t>
            </a:r>
            <a:endParaRPr b="1" sz="1250">
              <a:solidFill>
                <a:srgbClr val="009AC1"/>
              </a:solidFill>
            </a:endParaRPr>
          </a:p>
          <a:p>
            <a:pPr indent="0" lvl="0" marL="0" rtl="0" algn="just">
              <a:lnSpc>
                <a:spcPct val="115000"/>
              </a:lnSpc>
              <a:spcBef>
                <a:spcPts val="0"/>
              </a:spcBef>
              <a:spcAft>
                <a:spcPts val="0"/>
              </a:spcAft>
              <a:buNone/>
            </a:pPr>
            <a:r>
              <a:rPr lang="en-US" sz="1250"/>
              <a:t>L'interattività deve avere uno scopo nel processo di apprendimento, richiedendo il ragionamento e la risoluzione di problemi piuttosto che il semplice toccare o scorrere. Una buona app saprà bilanciare la navigazione intuitiva con la necessità di impegnarsi cognitivamente con i contenuti.</a:t>
            </a:r>
            <a:endParaRPr sz="1250"/>
          </a:p>
          <a:p>
            <a:pPr indent="0" lvl="0" marL="0" rtl="0" algn="just">
              <a:lnSpc>
                <a:spcPct val="115000"/>
              </a:lnSpc>
              <a:spcBef>
                <a:spcPts val="0"/>
              </a:spcBef>
              <a:spcAft>
                <a:spcPts val="0"/>
              </a:spcAft>
              <a:buNone/>
            </a:pPr>
            <a:r>
              <a:rPr b="1" lang="en-US" sz="1250">
                <a:solidFill>
                  <a:srgbClr val="009AC1"/>
                </a:solidFill>
              </a:rPr>
              <a:t>5. Tempo di gioco definito</a:t>
            </a:r>
            <a:endParaRPr b="1" sz="1250">
              <a:solidFill>
                <a:srgbClr val="009AC1"/>
              </a:solidFill>
            </a:endParaRPr>
          </a:p>
          <a:p>
            <a:pPr indent="0" lvl="0" marL="0" rtl="0" algn="just">
              <a:lnSpc>
                <a:spcPct val="115000"/>
              </a:lnSpc>
              <a:spcBef>
                <a:spcPts val="0"/>
              </a:spcBef>
              <a:spcAft>
                <a:spcPts val="0"/>
              </a:spcAft>
              <a:buNone/>
            </a:pPr>
            <a:r>
              <a:rPr lang="en-US" sz="1250"/>
              <a:t>Le buone app dispongono di funzioni integrate che aiutano a gestire il tempo di gioco, garantendo un'esperienza ricca ma limitata. Evitano i progetti che incoraggiano il gioco infinito, promuovendo invece un sano equilibrio tra il tempo trascorso sullo schermo e le altre attività.</a:t>
            </a:r>
            <a:endParaRPr sz="1250"/>
          </a:p>
          <a:p>
            <a:pPr indent="0" lvl="0" marL="0" rtl="0" algn="just">
              <a:lnSpc>
                <a:spcPct val="115000"/>
              </a:lnSpc>
              <a:spcBef>
                <a:spcPts val="0"/>
              </a:spcBef>
              <a:spcAft>
                <a:spcPts val="0"/>
              </a:spcAft>
              <a:buNone/>
            </a:pPr>
            <a:r>
              <a:rPr b="1" lang="en-US" sz="1250">
                <a:solidFill>
                  <a:srgbClr val="009AC1"/>
                </a:solidFill>
              </a:rPr>
              <a:t>6. Sostiene un comportamento positivo</a:t>
            </a:r>
            <a:endParaRPr b="1" sz="1250">
              <a:solidFill>
                <a:srgbClr val="009AC1"/>
              </a:solidFill>
            </a:endParaRPr>
          </a:p>
          <a:p>
            <a:pPr indent="0" lvl="0" marL="0" rtl="0" algn="just">
              <a:lnSpc>
                <a:spcPct val="115000"/>
              </a:lnSpc>
              <a:spcBef>
                <a:spcPts val="0"/>
              </a:spcBef>
              <a:spcAft>
                <a:spcPts val="0"/>
              </a:spcAft>
              <a:buNone/>
            </a:pPr>
            <a:r>
              <a:rPr lang="en-US" sz="1250"/>
              <a:t>Le migliori app educative supportano l'apprendimento attraverso un rinforzo positivo. Incoraggiano i bambini premiando i progressi e offrendo incoraggiamento per gli sforzi, non solo per le risposte corrette, aiutando a costruire fiducia e capacità di recupero.</a:t>
            </a:r>
            <a:endParaRPr sz="1250"/>
          </a:p>
          <a:p>
            <a:pPr indent="0" lvl="0" marL="0" rtl="0" algn="just">
              <a:lnSpc>
                <a:spcPct val="115000"/>
              </a:lnSpc>
              <a:spcBef>
                <a:spcPts val="0"/>
              </a:spcBef>
              <a:spcAft>
                <a:spcPts val="0"/>
              </a:spcAft>
              <a:buNone/>
            </a:pPr>
            <a:r>
              <a:rPr b="1" lang="en-US" sz="1250">
                <a:solidFill>
                  <a:srgbClr val="009AC1"/>
                </a:solidFill>
              </a:rPr>
              <a:t>7. Comportamento non violento</a:t>
            </a:r>
            <a:endParaRPr b="1" sz="1250">
              <a:solidFill>
                <a:srgbClr val="009AC1"/>
              </a:solidFill>
            </a:endParaRPr>
          </a:p>
          <a:p>
            <a:pPr indent="0" lvl="0" marL="0" rtl="0" algn="just">
              <a:lnSpc>
                <a:spcPct val="115000"/>
              </a:lnSpc>
              <a:spcBef>
                <a:spcPts val="0"/>
              </a:spcBef>
              <a:spcAft>
                <a:spcPts val="0"/>
              </a:spcAft>
              <a:buNone/>
            </a:pPr>
            <a:r>
              <a:rPr lang="en-US" sz="1250"/>
              <a:t>I contenuti devono essere privi di violenza e promuovere un ambiente sicuro e amichevole per i bambini. Ciò significa evitare la violenza fisica, il linguaggio aggressivo e qualsiasi forma di interazione negativa.</a:t>
            </a:r>
            <a:endParaRPr sz="1250"/>
          </a:p>
          <a:p>
            <a:pPr indent="0" lvl="0" marL="0" rtl="0" algn="just">
              <a:lnSpc>
                <a:spcPct val="115000"/>
              </a:lnSpc>
              <a:spcBef>
                <a:spcPts val="0"/>
              </a:spcBef>
              <a:spcAft>
                <a:spcPts val="0"/>
              </a:spcAft>
              <a:buNone/>
            </a:pPr>
            <a:r>
              <a:rPr b="1" lang="en-US" sz="1250">
                <a:solidFill>
                  <a:srgbClr val="009AC1"/>
                </a:solidFill>
              </a:rPr>
              <a:t>8. Promuove valori significativi</a:t>
            </a:r>
            <a:endParaRPr b="1" sz="1250">
              <a:solidFill>
                <a:srgbClr val="009AC1"/>
              </a:solidFill>
            </a:endParaRPr>
          </a:p>
          <a:p>
            <a:pPr indent="0" lvl="0" marL="0" rtl="0" algn="just">
              <a:lnSpc>
                <a:spcPct val="115000"/>
              </a:lnSpc>
              <a:spcBef>
                <a:spcPts val="0"/>
              </a:spcBef>
              <a:spcAft>
                <a:spcPts val="0"/>
              </a:spcAft>
              <a:buNone/>
            </a:pPr>
            <a:r>
              <a:rPr lang="en-US" sz="1250"/>
              <a:t>Le app educative devono instillare valori significativi come la cooperazione, l'amicizia e il rispetto. Possono farlo attraverso le trame, lo sviluppo dei personaggi e le sfide presentate all'interno dell'app.</a:t>
            </a:r>
            <a:endParaRPr sz="1250"/>
          </a:p>
          <a:p>
            <a:pPr indent="0" lvl="0" marL="0" rtl="0" algn="l">
              <a:lnSpc>
                <a:spcPct val="90000"/>
              </a:lnSpc>
              <a:spcBef>
                <a:spcPts val="0"/>
              </a:spcBef>
              <a:spcAft>
                <a:spcPts val="0"/>
              </a:spcAft>
              <a:buClr>
                <a:srgbClr val="262626"/>
              </a:buClr>
              <a:buSzPts val="1200"/>
              <a:buFont typeface="Calibri"/>
              <a:buNone/>
            </a:pPr>
            <a:r>
              <a:t/>
            </a:r>
            <a:endParaRPr sz="1200"/>
          </a:p>
          <a:p>
            <a:pPr indent="25784" lvl="0" marL="0" rtl="0" algn="l">
              <a:lnSpc>
                <a:spcPct val="58319"/>
              </a:lnSpc>
              <a:spcBef>
                <a:spcPts val="0"/>
              </a:spcBef>
              <a:spcAft>
                <a:spcPts val="0"/>
              </a:spcAft>
              <a:buClr>
                <a:srgbClr val="009AC1"/>
              </a:buClr>
              <a:buSzPts val="1200"/>
              <a:buFont typeface="Calibri"/>
              <a:buNone/>
            </a:pPr>
            <a:br>
              <a:rPr b="1" lang="en-US" sz="1200">
                <a:solidFill>
                  <a:srgbClr val="009AC1"/>
                </a:solidFill>
              </a:rPr>
            </a:br>
            <a:endParaRPr sz="2500"/>
          </a:p>
          <a:p>
            <a:pPr indent="25784" lvl="0" marL="0" rtl="0" algn="l">
              <a:lnSpc>
                <a:spcPct val="58319"/>
              </a:lnSpc>
              <a:spcBef>
                <a:spcPts val="0"/>
              </a:spcBef>
              <a:spcAft>
                <a:spcPts val="0"/>
              </a:spcAft>
              <a:buClr>
                <a:srgbClr val="262626"/>
              </a:buClr>
              <a:buSzPts val="2500"/>
              <a:buFont typeface="Calibri"/>
              <a:buNone/>
            </a:pPr>
            <a:br>
              <a:rPr lang="en-US" sz="2500"/>
            </a:br>
            <a:br>
              <a:rPr lang="en-US" sz="2500"/>
            </a:br>
            <a:endParaRPr sz="200"/>
          </a:p>
          <a:p>
            <a:pPr indent="25784" lvl="0" marL="0" rtl="0" algn="l">
              <a:lnSpc>
                <a:spcPct val="58319"/>
              </a:lnSpc>
              <a:spcBef>
                <a:spcPts val="0"/>
              </a:spcBef>
              <a:spcAft>
                <a:spcPts val="0"/>
              </a:spcAft>
              <a:buClr>
                <a:srgbClr val="262626"/>
              </a:buClr>
              <a:buSzPts val="200"/>
              <a:buFont typeface="Calibri"/>
              <a:buNone/>
            </a:pPr>
            <a:br>
              <a:rPr lang="en-US" sz="200"/>
            </a:br>
            <a:endParaRPr/>
          </a:p>
        </p:txBody>
      </p:sp>
      <p:sp>
        <p:nvSpPr>
          <p:cNvPr id="290" name="Google Shape;290;p9"/>
          <p:cNvSpPr txBox="1"/>
          <p:nvPr>
            <p:ph idx="2" type="body"/>
          </p:nvPr>
        </p:nvSpPr>
        <p:spPr>
          <a:xfrm>
            <a:off x="609574" y="755199"/>
            <a:ext cx="10917902" cy="4083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1200"/>
              <a:buFont typeface="Calibri"/>
              <a:buNone/>
            </a:pPr>
            <a:r>
              <a:rPr b="1" lang="en-US" sz="1200">
                <a:solidFill>
                  <a:srgbClr val="009AC1"/>
                </a:solidFill>
              </a:rPr>
              <a:t>1. Contenuti didattici e obiettivi di apprendimento espliciti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