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7L29c1gmYqaDQFLAV1MxOliwQ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jp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itle">
  <p:cSld name="TITLE">
    <p:spTree>
      <p:nvGrpSpPr>
        <p:cNvPr id="19" name="Shape 19"/>
        <p:cNvGrpSpPr/>
        <p:nvPr/>
      </p:nvGrpSpPr>
      <p:grpSpPr>
        <a:xfrm>
          <a:off x="0" y="0"/>
          <a:ext cx="0" cy="0"/>
          <a:chOff x="0" y="0"/>
          <a:chExt cx="0" cy="0"/>
        </a:xfrm>
      </p:grpSpPr>
      <p:sp>
        <p:nvSpPr>
          <p:cNvPr id="20" name="Google Shape;20;p18"/>
          <p:cNvSpPr/>
          <p:nvPr/>
        </p:nvSpPr>
        <p:spPr>
          <a:xfrm>
            <a:off x="-1" y="2727436"/>
            <a:ext cx="12172695" cy="315978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2000"/>
              <a:buFont typeface="Calibri"/>
              <a:buNone/>
            </a:pPr>
            <a:r>
              <a:t/>
            </a:r>
            <a:endParaRPr b="0" i="0" sz="2000" u="none" cap="none" strike="noStrike">
              <a:solidFill>
                <a:schemeClr val="accent1"/>
              </a:solidFill>
              <a:latin typeface="Calibri"/>
              <a:ea typeface="Calibri"/>
              <a:cs typeface="Calibri"/>
              <a:sym typeface="Calibri"/>
            </a:endParaRPr>
          </a:p>
        </p:txBody>
      </p:sp>
      <p:sp>
        <p:nvSpPr>
          <p:cNvPr id="21" name="Google Shape;21;p18"/>
          <p:cNvSpPr txBox="1"/>
          <p:nvPr>
            <p:ph idx="1" type="body"/>
          </p:nvPr>
        </p:nvSpPr>
        <p:spPr>
          <a:xfrm>
            <a:off x="575886" y="3922845"/>
            <a:ext cx="3354127" cy="1008398"/>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8"/>
          <p:cNvSpPr txBox="1"/>
          <p:nvPr>
            <p:ph idx="2" type="body"/>
          </p:nvPr>
        </p:nvSpPr>
        <p:spPr>
          <a:xfrm>
            <a:off x="618011" y="3232382"/>
            <a:ext cx="3311990" cy="533189"/>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8"/>
          <p:cNvSpPr/>
          <p:nvPr/>
        </p:nvSpPr>
        <p:spPr>
          <a:xfrm>
            <a:off x="12192000" y="153500"/>
            <a:ext cx="3690981" cy="7687733"/>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2000"/>
              <a:buFont typeface="Calibri"/>
              <a:buNone/>
            </a:pPr>
            <a:r>
              <a:t/>
            </a:r>
            <a:endParaRPr b="0" i="0" sz="2000" u="none" cap="none" strike="noStrike">
              <a:solidFill>
                <a:schemeClr val="accent1"/>
              </a:solidFill>
              <a:latin typeface="Calibri"/>
              <a:ea typeface="Calibri"/>
              <a:cs typeface="Calibri"/>
              <a:sym typeface="Calibri"/>
            </a:endParaRPr>
          </a:p>
        </p:txBody>
      </p:sp>
      <p:sp>
        <p:nvSpPr>
          <p:cNvPr id="24" name="Google Shape;24;p18"/>
          <p:cNvSpPr/>
          <p:nvPr/>
        </p:nvSpPr>
        <p:spPr>
          <a:xfrm>
            <a:off x="6903718" y="5585902"/>
            <a:ext cx="5257379" cy="756632"/>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2000"/>
              <a:buFont typeface="Calibri"/>
              <a:buNone/>
            </a:pPr>
            <a:r>
              <a:t/>
            </a:r>
            <a:endParaRPr b="0" i="0" sz="2000" u="none" cap="none" strike="noStrike">
              <a:solidFill>
                <a:schemeClr val="accent1"/>
              </a:solidFill>
              <a:latin typeface="Calibri"/>
              <a:ea typeface="Calibri"/>
              <a:cs typeface="Calibri"/>
              <a:sym typeface="Calibri"/>
            </a:endParaRPr>
          </a:p>
        </p:txBody>
      </p:sp>
      <p:sp>
        <p:nvSpPr>
          <p:cNvPr id="25" name="Google Shape;25;p18"/>
          <p:cNvSpPr txBox="1"/>
          <p:nvPr>
            <p:ph idx="3" type="body"/>
          </p:nvPr>
        </p:nvSpPr>
        <p:spPr>
          <a:xfrm>
            <a:off x="8345333" y="5611393"/>
            <a:ext cx="3195487"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2;p18" id="26" name="Google Shape;26;p18"/>
          <p:cNvPicPr preferRelativeResize="0"/>
          <p:nvPr/>
        </p:nvPicPr>
        <p:blipFill rotWithShape="1">
          <a:blip r:embed="rId2">
            <a:alphaModFix amt="29000"/>
          </a:blip>
          <a:srcRect b="11452" l="67223" r="0" t="24637"/>
          <a:stretch/>
        </p:blipFill>
        <p:spPr>
          <a:xfrm>
            <a:off x="4285391" y="2624088"/>
            <a:ext cx="3127570" cy="3263128"/>
          </a:xfrm>
          <a:prstGeom prst="rect">
            <a:avLst/>
          </a:prstGeom>
          <a:noFill/>
          <a:ln>
            <a:noFill/>
          </a:ln>
        </p:spPr>
      </p:pic>
      <p:sp>
        <p:nvSpPr>
          <p:cNvPr id="27" name="Google Shape;27;p18"/>
          <p:cNvSpPr/>
          <p:nvPr>
            <p:ph idx="4" type="pic"/>
          </p:nvPr>
        </p:nvSpPr>
        <p:spPr>
          <a:xfrm>
            <a:off x="5718874" y="423474"/>
            <a:ext cx="5982508" cy="4551482"/>
          </a:xfrm>
          <a:prstGeom prst="rect">
            <a:avLst/>
          </a:prstGeom>
          <a:noFill/>
          <a:ln>
            <a:noFill/>
          </a:ln>
        </p:spPr>
      </p:sp>
      <p:pic>
        <p:nvPicPr>
          <p:cNvPr descr="Google Shape;24;p18" id="28" name="Google Shape;28;p18"/>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8"/>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18"/>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2" name="Google Shape;32;p18"/>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43" name="Shape 143"/>
        <p:cNvGrpSpPr/>
        <p:nvPr/>
      </p:nvGrpSpPr>
      <p:grpSpPr>
        <a:xfrm>
          <a:off x="0" y="0"/>
          <a:ext cx="0" cy="0"/>
          <a:chOff x="0" y="0"/>
          <a:chExt cx="0" cy="0"/>
        </a:xfrm>
      </p:grpSpPr>
      <p:sp>
        <p:nvSpPr>
          <p:cNvPr id="144" name="Google Shape;144;p27"/>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5" name="Google Shape;145;p27"/>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6" name="Google Shape;146;p27"/>
          <p:cNvSpPr txBox="1"/>
          <p:nvPr>
            <p:ph idx="1" type="body"/>
          </p:nvPr>
        </p:nvSpPr>
        <p:spPr>
          <a:xfrm>
            <a:off x="565672" y="2544495"/>
            <a:ext cx="700388" cy="689519"/>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7" name="Google Shape;147;p27"/>
          <p:cNvSpPr txBox="1"/>
          <p:nvPr>
            <p:ph idx="2" type="body"/>
          </p:nvPr>
        </p:nvSpPr>
        <p:spPr>
          <a:xfrm>
            <a:off x="1400969" y="2544495"/>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8" name="Google Shape;148;p27"/>
          <p:cNvSpPr txBox="1"/>
          <p:nvPr>
            <p:ph idx="3" type="body"/>
          </p:nvPr>
        </p:nvSpPr>
        <p:spPr>
          <a:xfrm>
            <a:off x="565672" y="3256284"/>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9" name="Google Shape;149;p27"/>
          <p:cNvSpPr txBox="1"/>
          <p:nvPr>
            <p:ph idx="4" type="body"/>
          </p:nvPr>
        </p:nvSpPr>
        <p:spPr>
          <a:xfrm>
            <a:off x="1400969" y="3256284"/>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0" name="Google Shape;150;p27"/>
          <p:cNvSpPr txBox="1"/>
          <p:nvPr>
            <p:ph idx="5" type="body"/>
          </p:nvPr>
        </p:nvSpPr>
        <p:spPr>
          <a:xfrm>
            <a:off x="565672" y="3968072"/>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1" name="Google Shape;151;p27"/>
          <p:cNvSpPr txBox="1"/>
          <p:nvPr>
            <p:ph idx="6" type="body"/>
          </p:nvPr>
        </p:nvSpPr>
        <p:spPr>
          <a:xfrm>
            <a:off x="1400969" y="3968072"/>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2" name="Google Shape;152;p27"/>
          <p:cNvSpPr txBox="1"/>
          <p:nvPr>
            <p:ph idx="7" type="body"/>
          </p:nvPr>
        </p:nvSpPr>
        <p:spPr>
          <a:xfrm>
            <a:off x="565672" y="4679863"/>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3" name="Google Shape;153;p27"/>
          <p:cNvSpPr txBox="1"/>
          <p:nvPr>
            <p:ph idx="8" type="body"/>
          </p:nvPr>
        </p:nvSpPr>
        <p:spPr>
          <a:xfrm>
            <a:off x="1400969" y="4679863"/>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4" name="Google Shape;154;p27"/>
          <p:cNvSpPr txBox="1"/>
          <p:nvPr>
            <p:ph idx="9" type="body"/>
          </p:nvPr>
        </p:nvSpPr>
        <p:spPr>
          <a:xfrm>
            <a:off x="565672" y="5374716"/>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7"/>
          <p:cNvSpPr txBox="1"/>
          <p:nvPr>
            <p:ph idx="13" type="body"/>
          </p:nvPr>
        </p:nvSpPr>
        <p:spPr>
          <a:xfrm>
            <a:off x="1400969" y="5374716"/>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7"/>
          <p:cNvSpPr txBox="1"/>
          <p:nvPr/>
        </p:nvSpPr>
        <p:spPr>
          <a:xfrm>
            <a:off x="8947681" y="2543260"/>
            <a:ext cx="2531289" cy="134870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57" name="Google Shape;157;p27"/>
          <p:cNvSpPr/>
          <p:nvPr/>
        </p:nvSpPr>
        <p:spPr>
          <a:xfrm rot="10800000">
            <a:off x="12799" y="5622"/>
            <a:ext cx="12189954" cy="1762218"/>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58" name="Google Shape;158;p27"/>
          <p:cNvSpPr txBox="1"/>
          <p:nvPr>
            <p:ph idx="14" type="body"/>
          </p:nvPr>
        </p:nvSpPr>
        <p:spPr>
          <a:xfrm>
            <a:off x="565672" y="659661"/>
            <a:ext cx="5041925" cy="720754"/>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39;p27" id="159" name="Google Shape;159;p27"/>
          <p:cNvPicPr preferRelativeResize="0"/>
          <p:nvPr/>
        </p:nvPicPr>
        <p:blipFill rotWithShape="1">
          <a:blip r:embed="rId2">
            <a:alphaModFix amt="29000"/>
          </a:blip>
          <a:srcRect b="30919" l="65274" r="1949" t="34454"/>
          <a:stretch/>
        </p:blipFill>
        <p:spPr>
          <a:xfrm>
            <a:off x="7847425" y="0"/>
            <a:ext cx="3127570" cy="1767839"/>
          </a:xfrm>
          <a:prstGeom prst="rect">
            <a:avLst/>
          </a:prstGeom>
          <a:noFill/>
          <a:ln>
            <a:noFill/>
          </a:ln>
        </p:spPr>
      </p:pic>
      <p:sp>
        <p:nvSpPr>
          <p:cNvPr id="160" name="Google Shape;160;p27"/>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1" name="Google Shape;161;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62" name="Shape 162"/>
        <p:cNvGrpSpPr/>
        <p:nvPr/>
      </p:nvGrpSpPr>
      <p:grpSpPr>
        <a:xfrm>
          <a:off x="0" y="0"/>
          <a:ext cx="0" cy="0"/>
          <a:chOff x="0" y="0"/>
          <a:chExt cx="0" cy="0"/>
        </a:xfrm>
      </p:grpSpPr>
      <p:sp>
        <p:nvSpPr>
          <p:cNvPr id="163" name="Google Shape;163;p2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64" name="Google Shape;164;p2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65" name="Google Shape;165;p28"/>
          <p:cNvSpPr/>
          <p:nvPr/>
        </p:nvSpPr>
        <p:spPr>
          <a:xfrm>
            <a:off x="4884043"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66" name="Google Shape;166;p28"/>
          <p:cNvSpPr txBox="1"/>
          <p:nvPr>
            <p:ph idx="1" type="body"/>
          </p:nvPr>
        </p:nvSpPr>
        <p:spPr>
          <a:xfrm>
            <a:off x="6096001" y="593578"/>
            <a:ext cx="4724401" cy="5604023"/>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44;p28" id="167" name="Google Shape;167;p28"/>
          <p:cNvPicPr preferRelativeResize="0"/>
          <p:nvPr/>
        </p:nvPicPr>
        <p:blipFill rotWithShape="1">
          <a:blip r:embed="rId2">
            <a:alphaModFix amt="29000"/>
          </a:blip>
          <a:srcRect b="16283" l="70895" r="1946" t="1095"/>
          <a:stretch/>
        </p:blipFill>
        <p:spPr>
          <a:xfrm>
            <a:off x="4884044" y="2639355"/>
            <a:ext cx="2591269" cy="4218645"/>
          </a:xfrm>
          <a:prstGeom prst="rect">
            <a:avLst/>
          </a:prstGeom>
          <a:noFill/>
          <a:ln>
            <a:noFill/>
          </a:ln>
        </p:spPr>
      </p:pic>
      <p:sp>
        <p:nvSpPr>
          <p:cNvPr id="168" name="Google Shape;168;p28"/>
          <p:cNvSpPr/>
          <p:nvPr>
            <p:ph idx="2" type="pic"/>
          </p:nvPr>
        </p:nvSpPr>
        <p:spPr>
          <a:xfrm>
            <a:off x="414116" y="352414"/>
            <a:ext cx="5497413" cy="6099184"/>
          </a:xfrm>
          <a:prstGeom prst="rect">
            <a:avLst/>
          </a:prstGeom>
          <a:noFill/>
          <a:ln>
            <a:noFill/>
          </a:ln>
        </p:spPr>
      </p:sp>
      <p:sp>
        <p:nvSpPr>
          <p:cNvPr id="169" name="Google Shape;169;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0" name="Shape 170"/>
        <p:cNvGrpSpPr/>
        <p:nvPr/>
      </p:nvGrpSpPr>
      <p:grpSpPr>
        <a:xfrm>
          <a:off x="0" y="0"/>
          <a:ext cx="0" cy="0"/>
          <a:chOff x="0" y="0"/>
          <a:chExt cx="0" cy="0"/>
        </a:xfrm>
      </p:grpSpPr>
      <p:sp>
        <p:nvSpPr>
          <p:cNvPr id="171" name="Google Shape;171;p29"/>
          <p:cNvSpPr/>
          <p:nvPr/>
        </p:nvSpPr>
        <p:spPr>
          <a:xfrm>
            <a:off x="0" y="1352384"/>
            <a:ext cx="6096008"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72" name="Google Shape;172;p29"/>
          <p:cNvSpPr/>
          <p:nvPr>
            <p:ph idx="2" type="pic"/>
          </p:nvPr>
        </p:nvSpPr>
        <p:spPr>
          <a:xfrm>
            <a:off x="0" y="0"/>
            <a:ext cx="12192000" cy="6858000"/>
          </a:xfrm>
          <a:prstGeom prst="rect">
            <a:avLst/>
          </a:prstGeom>
          <a:noFill/>
          <a:ln>
            <a:noFill/>
          </a:ln>
        </p:spPr>
      </p:sp>
      <p:pic>
        <p:nvPicPr>
          <p:cNvPr descr="Google Shape;149;p29" id="173" name="Google Shape;173;p29"/>
          <p:cNvPicPr preferRelativeResize="0"/>
          <p:nvPr/>
        </p:nvPicPr>
        <p:blipFill rotWithShape="1">
          <a:blip r:embed="rId2">
            <a:alphaModFix amt="29000"/>
          </a:blip>
          <a:srcRect b="16283" l="70895" r="1946" t="1095"/>
          <a:stretch/>
        </p:blipFill>
        <p:spPr>
          <a:xfrm>
            <a:off x="-1" y="1521756"/>
            <a:ext cx="2591270" cy="4218645"/>
          </a:xfrm>
          <a:prstGeom prst="rect">
            <a:avLst/>
          </a:prstGeom>
          <a:noFill/>
          <a:ln>
            <a:noFill/>
          </a:ln>
        </p:spPr>
      </p:pic>
      <p:sp>
        <p:nvSpPr>
          <p:cNvPr id="174" name="Google Shape;174;p29"/>
          <p:cNvSpPr txBox="1"/>
          <p:nvPr>
            <p:ph idx="1" type="body"/>
          </p:nvPr>
        </p:nvSpPr>
        <p:spPr>
          <a:xfrm>
            <a:off x="427670" y="1747125"/>
            <a:ext cx="5126464" cy="3565652"/>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5" name="Google Shape;175;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76" name="Shape 176"/>
        <p:cNvGrpSpPr/>
        <p:nvPr/>
      </p:nvGrpSpPr>
      <p:grpSpPr>
        <a:xfrm>
          <a:off x="0" y="0"/>
          <a:ext cx="0" cy="0"/>
          <a:chOff x="0" y="0"/>
          <a:chExt cx="0" cy="0"/>
        </a:xfrm>
      </p:grpSpPr>
      <p:sp>
        <p:nvSpPr>
          <p:cNvPr id="177" name="Google Shape;177;p3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78" name="Google Shape;178;p3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9" name="Google Shape;179;p30"/>
          <p:cNvSpPr txBox="1"/>
          <p:nvPr>
            <p:ph idx="1" type="body"/>
          </p:nvPr>
        </p:nvSpPr>
        <p:spPr>
          <a:xfrm>
            <a:off x="1553582" y="1623404"/>
            <a:ext cx="9778142" cy="489592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0" name="Google Shape;180;p30"/>
          <p:cNvSpPr txBox="1"/>
          <p:nvPr>
            <p:ph idx="2" type="body"/>
          </p:nvPr>
        </p:nvSpPr>
        <p:spPr>
          <a:xfrm>
            <a:off x="1503335" y="604433"/>
            <a:ext cx="9886399" cy="101897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1" name="Google Shape;181;p30"/>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 name="Google Shape;182;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83" name="Shape 183"/>
        <p:cNvGrpSpPr/>
        <p:nvPr/>
      </p:nvGrpSpPr>
      <p:grpSpPr>
        <a:xfrm>
          <a:off x="0" y="0"/>
          <a:ext cx="0" cy="0"/>
          <a:chOff x="0" y="0"/>
          <a:chExt cx="0" cy="0"/>
        </a:xfrm>
      </p:grpSpPr>
      <p:sp>
        <p:nvSpPr>
          <p:cNvPr id="184" name="Google Shape;184;p31"/>
          <p:cNvSpPr/>
          <p:nvPr/>
        </p:nvSpPr>
        <p:spPr>
          <a:xfrm>
            <a:off x="3776133" y="644598"/>
            <a:ext cx="8415878" cy="5509462"/>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85" name="Google Shape;185;p31"/>
          <p:cNvSpPr/>
          <p:nvPr/>
        </p:nvSpPr>
        <p:spPr>
          <a:xfrm>
            <a:off x="23805" y="9076427"/>
            <a:ext cx="7535870" cy="161538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6" name="Google Shape;186;p31"/>
          <p:cNvSpPr txBox="1"/>
          <p:nvPr>
            <p:ph idx="1" type="body"/>
          </p:nvPr>
        </p:nvSpPr>
        <p:spPr>
          <a:xfrm>
            <a:off x="5297322" y="2639355"/>
            <a:ext cx="6484269" cy="22530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7" name="Google Shape;187;p31"/>
          <p:cNvSpPr txBox="1"/>
          <p:nvPr>
            <p:ph idx="2" type="body"/>
          </p:nvPr>
        </p:nvSpPr>
        <p:spPr>
          <a:xfrm>
            <a:off x="891654" y="1020927"/>
            <a:ext cx="2066907" cy="58222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8" name="Google Shape;188;p31"/>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Google Shape;161;p31" id="189" name="Google Shape;189;p31"/>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190" name="Google Shape;190;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191" name="Shape 191"/>
        <p:cNvGrpSpPr/>
        <p:nvPr/>
      </p:nvGrpSpPr>
      <p:grpSpPr>
        <a:xfrm>
          <a:off x="0" y="0"/>
          <a:ext cx="0" cy="0"/>
          <a:chOff x="0" y="0"/>
          <a:chExt cx="0" cy="0"/>
        </a:xfrm>
      </p:grpSpPr>
      <p:sp>
        <p:nvSpPr>
          <p:cNvPr id="192" name="Google Shape;192;p3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93" name="Google Shape;193;p3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94" name="Google Shape;194;p32"/>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95" name="Google Shape;195;p32"/>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6" name="Google Shape;196;p32"/>
          <p:cNvSpPr txBox="1"/>
          <p:nvPr>
            <p:ph idx="2" type="body"/>
          </p:nvPr>
        </p:nvSpPr>
        <p:spPr>
          <a:xfrm>
            <a:off x="5943601" y="647038"/>
            <a:ext cx="499099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66;p32" id="197" name="Google Shape;197;p32"/>
          <p:cNvPicPr preferRelativeResize="0"/>
          <p:nvPr/>
        </p:nvPicPr>
        <p:blipFill rotWithShape="1">
          <a:blip r:embed="rId2">
            <a:alphaModFix amt="29000"/>
          </a:blip>
          <a:srcRect b="20546" l="65356" r="0" t="0"/>
          <a:stretch/>
        </p:blipFill>
        <p:spPr>
          <a:xfrm>
            <a:off x="2993627" y="2801223"/>
            <a:ext cx="3305793" cy="4056777"/>
          </a:xfrm>
          <a:prstGeom prst="rect">
            <a:avLst/>
          </a:prstGeom>
          <a:noFill/>
          <a:ln>
            <a:noFill/>
          </a:ln>
        </p:spPr>
      </p:pic>
      <p:pic>
        <p:nvPicPr>
          <p:cNvPr descr="Google Shape;167;p32" id="198" name="Google Shape;198;p32"/>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199" name="Google Shape;199;p32"/>
          <p:cNvSpPr/>
          <p:nvPr>
            <p:ph idx="3" type="pic"/>
          </p:nvPr>
        </p:nvSpPr>
        <p:spPr>
          <a:xfrm>
            <a:off x="0" y="1561017"/>
            <a:ext cx="5130800" cy="3913189"/>
          </a:xfrm>
          <a:prstGeom prst="rect">
            <a:avLst/>
          </a:prstGeom>
          <a:noFill/>
          <a:ln>
            <a:noFill/>
          </a:ln>
        </p:spPr>
      </p:sp>
      <p:sp>
        <p:nvSpPr>
          <p:cNvPr id="200" name="Google Shape;200;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01" name="Shape 201"/>
        <p:cNvGrpSpPr/>
        <p:nvPr/>
      </p:nvGrpSpPr>
      <p:grpSpPr>
        <a:xfrm>
          <a:off x="0" y="0"/>
          <a:ext cx="0" cy="0"/>
          <a:chOff x="0" y="0"/>
          <a:chExt cx="0" cy="0"/>
        </a:xfrm>
      </p:grpSpPr>
      <p:sp>
        <p:nvSpPr>
          <p:cNvPr id="202" name="Google Shape;202;p3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03" name="Google Shape;203;p3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04" name="Google Shape;204;p33"/>
          <p:cNvSpPr/>
          <p:nvPr/>
        </p:nvSpPr>
        <p:spPr>
          <a:xfrm>
            <a:off x="0" y="882026"/>
            <a:ext cx="12192015" cy="143727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205" name="Google Shape;205;p33"/>
          <p:cNvSpPr txBox="1"/>
          <p:nvPr>
            <p:ph idx="1" type="body"/>
          </p:nvPr>
        </p:nvSpPr>
        <p:spPr>
          <a:xfrm>
            <a:off x="835670" y="2727701"/>
            <a:ext cx="7178176" cy="3311642"/>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06" name="Google Shape;206;p33"/>
          <p:cNvSpPr txBox="1"/>
          <p:nvPr>
            <p:ph idx="2" type="body"/>
          </p:nvPr>
        </p:nvSpPr>
        <p:spPr>
          <a:xfrm>
            <a:off x="835671" y="1104336"/>
            <a:ext cx="7178174" cy="103162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3;p33" id="207" name="Google Shape;207;p33"/>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08" name="Google Shape;208;p33"/>
          <p:cNvSpPr/>
          <p:nvPr>
            <p:ph idx="3" type="pic"/>
          </p:nvPr>
        </p:nvSpPr>
        <p:spPr>
          <a:xfrm>
            <a:off x="8583306" y="1246695"/>
            <a:ext cx="2444128" cy="4336989"/>
          </a:xfrm>
          <a:prstGeom prst="rect">
            <a:avLst/>
          </a:prstGeom>
          <a:noFill/>
          <a:ln>
            <a:noFill/>
          </a:ln>
        </p:spPr>
      </p:sp>
      <p:sp>
        <p:nvSpPr>
          <p:cNvPr id="209" name="Google Shape;209;p3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type="tx">
  <p:cSld name="TITLE_AND_BODY">
    <p:spTree>
      <p:nvGrpSpPr>
        <p:cNvPr id="33" name="Shape 33"/>
        <p:cNvGrpSpPr/>
        <p:nvPr/>
      </p:nvGrpSpPr>
      <p:grpSpPr>
        <a:xfrm>
          <a:off x="0" y="0"/>
          <a:ext cx="0" cy="0"/>
          <a:chOff x="0" y="0"/>
          <a:chExt cx="0" cy="0"/>
        </a:xfrm>
      </p:grpSpPr>
      <p:sp>
        <p:nvSpPr>
          <p:cNvPr id="34" name="Google Shape;34;p1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35" name="Google Shape;35;p1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9"/>
          <p:cNvSpPr/>
          <p:nvPr/>
        </p:nvSpPr>
        <p:spPr>
          <a:xfrm>
            <a:off x="-110112" y="-777"/>
            <a:ext cx="4885863" cy="685878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7" name="Google Shape;37;p19"/>
          <p:cNvSpPr txBox="1"/>
          <p:nvPr>
            <p:ph idx="1" type="body"/>
          </p:nvPr>
        </p:nvSpPr>
        <p:spPr>
          <a:xfrm>
            <a:off x="4912293" y="846902"/>
            <a:ext cx="6562678" cy="339416"/>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9"/>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9"/>
          <p:cNvSpPr txBox="1"/>
          <p:nvPr>
            <p:ph idx="3" type="body"/>
          </p:nvPr>
        </p:nvSpPr>
        <p:spPr>
          <a:xfrm>
            <a:off x="3431554" y="986639"/>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9"/>
          <p:cNvSpPr/>
          <p:nvPr>
            <p:ph idx="4" type="pic"/>
          </p:nvPr>
        </p:nvSpPr>
        <p:spPr>
          <a:xfrm>
            <a:off x="-126342" y="0"/>
            <a:ext cx="3669321" cy="6858000"/>
          </a:xfrm>
          <a:prstGeom prst="rect">
            <a:avLst/>
          </a:prstGeom>
          <a:noFill/>
          <a:ln>
            <a:noFill/>
          </a:ln>
        </p:spPr>
      </p:sp>
      <p:sp>
        <p:nvSpPr>
          <p:cNvPr id="41" name="Google Shape;41;p19"/>
          <p:cNvSpPr txBox="1"/>
          <p:nvPr>
            <p:ph idx="5" type="body"/>
          </p:nvPr>
        </p:nvSpPr>
        <p:spPr>
          <a:xfrm>
            <a:off x="4912292" y="2770035"/>
            <a:ext cx="6562677"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9"/>
          <p:cNvSpPr txBox="1"/>
          <p:nvPr>
            <p:ph idx="6" type="body"/>
          </p:nvPr>
        </p:nvSpPr>
        <p:spPr>
          <a:xfrm>
            <a:off x="4912293" y="3268748"/>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9"/>
          <p:cNvSpPr txBox="1"/>
          <p:nvPr>
            <p:ph idx="7" type="body"/>
          </p:nvPr>
        </p:nvSpPr>
        <p:spPr>
          <a:xfrm>
            <a:off x="3431554" y="2940768"/>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9"/>
          <p:cNvSpPr txBox="1"/>
          <p:nvPr>
            <p:ph idx="8" type="body"/>
          </p:nvPr>
        </p:nvSpPr>
        <p:spPr>
          <a:xfrm>
            <a:off x="4927789" y="4633833"/>
            <a:ext cx="6562678"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19"/>
          <p:cNvSpPr txBox="1"/>
          <p:nvPr>
            <p:ph idx="9" type="body"/>
          </p:nvPr>
        </p:nvSpPr>
        <p:spPr>
          <a:xfrm>
            <a:off x="4927791" y="5132546"/>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9"/>
          <p:cNvSpPr txBox="1"/>
          <p:nvPr>
            <p:ph idx="13" type="body"/>
          </p:nvPr>
        </p:nvSpPr>
        <p:spPr>
          <a:xfrm>
            <a:off x="3447052" y="4804566"/>
            <a:ext cx="1096215"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7" name="Google Shape;47;p19"/>
          <p:cNvGrpSpPr/>
          <p:nvPr/>
        </p:nvGrpSpPr>
        <p:grpSpPr>
          <a:xfrm>
            <a:off x="4054158" y="721803"/>
            <a:ext cx="7578910" cy="5461420"/>
            <a:chOff x="-1" y="0"/>
            <a:chExt cx="7578909" cy="5461418"/>
          </a:xfrm>
        </p:grpSpPr>
        <p:grpSp>
          <p:nvGrpSpPr>
            <p:cNvPr id="48" name="Google Shape;48;p19"/>
            <p:cNvGrpSpPr/>
            <p:nvPr/>
          </p:nvGrpSpPr>
          <p:grpSpPr>
            <a:xfrm>
              <a:off x="0" y="0"/>
              <a:ext cx="7547915" cy="1674488"/>
              <a:chOff x="-1" y="0"/>
              <a:chExt cx="7547913" cy="1674487"/>
            </a:xfrm>
          </p:grpSpPr>
          <p:cxnSp>
            <p:nvCxnSpPr>
              <p:cNvPr id="49" name="Google Shape;49;p19"/>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19"/>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9"/>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19"/>
            <p:cNvCxnSpPr/>
            <p:nvPr/>
          </p:nvCxnSpPr>
          <p:spPr>
            <a:xfrm flipH="1">
              <a:off x="0" y="1278486"/>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19"/>
            <p:cNvCxnSpPr/>
            <p:nvPr/>
          </p:nvCxnSpPr>
          <p:spPr>
            <a:xfrm>
              <a:off x="15499" y="1666441"/>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19"/>
            <p:cNvGrpSpPr/>
            <p:nvPr/>
          </p:nvGrpSpPr>
          <p:grpSpPr>
            <a:xfrm>
              <a:off x="-1" y="1923133"/>
              <a:ext cx="7547915" cy="1674488"/>
              <a:chOff x="-1" y="0"/>
              <a:chExt cx="7547913" cy="1674487"/>
            </a:xfrm>
          </p:grpSpPr>
          <p:cxnSp>
            <p:nvCxnSpPr>
              <p:cNvPr id="55" name="Google Shape;55;p19"/>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19"/>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9"/>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19"/>
            <p:cNvCxnSpPr/>
            <p:nvPr/>
          </p:nvCxnSpPr>
          <p:spPr>
            <a:xfrm flipH="1">
              <a:off x="-1" y="3201620"/>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19"/>
            <p:cNvCxnSpPr/>
            <p:nvPr/>
          </p:nvCxnSpPr>
          <p:spPr>
            <a:xfrm>
              <a:off x="15498" y="3589575"/>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19"/>
            <p:cNvGrpSpPr/>
            <p:nvPr/>
          </p:nvGrpSpPr>
          <p:grpSpPr>
            <a:xfrm>
              <a:off x="15497" y="3786930"/>
              <a:ext cx="7547915" cy="1674488"/>
              <a:chOff x="-1" y="0"/>
              <a:chExt cx="7547913" cy="1674487"/>
            </a:xfrm>
          </p:grpSpPr>
          <p:cxnSp>
            <p:nvCxnSpPr>
              <p:cNvPr id="61" name="Google Shape;61;p19"/>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19"/>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9"/>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19"/>
            <p:cNvCxnSpPr/>
            <p:nvPr/>
          </p:nvCxnSpPr>
          <p:spPr>
            <a:xfrm flipH="1">
              <a:off x="15497" y="5065417"/>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19"/>
            <p:cNvCxnSpPr/>
            <p:nvPr/>
          </p:nvCxnSpPr>
          <p:spPr>
            <a:xfrm>
              <a:off x="30996" y="5453372"/>
              <a:ext cx="7547912" cy="1"/>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2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69" name="Google Shape;69;p2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20"/>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71" name="Google Shape;71;p20"/>
          <p:cNvSpPr/>
          <p:nvPr>
            <p:ph idx="2" type="pic"/>
          </p:nvPr>
        </p:nvSpPr>
        <p:spPr>
          <a:xfrm>
            <a:off x="5888001" y="439729"/>
            <a:ext cx="5660532" cy="6045738"/>
          </a:xfrm>
          <a:prstGeom prst="rect">
            <a:avLst/>
          </a:prstGeom>
          <a:noFill/>
          <a:ln>
            <a:noFill/>
          </a:ln>
        </p:spPr>
      </p:sp>
      <p:pic>
        <p:nvPicPr>
          <p:cNvPr descr="Google Shape;59;p20" id="72" name="Google Shape;72;p20"/>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3" name="Google Shape;73;p20"/>
          <p:cNvSpPr txBox="1"/>
          <p:nvPr>
            <p:ph idx="1" type="body"/>
          </p:nvPr>
        </p:nvSpPr>
        <p:spPr>
          <a:xfrm>
            <a:off x="898357" y="2107769"/>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4" name="Google Shape;74;p20"/>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5" name="Google Shape;75;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6" name="Shape 76"/>
        <p:cNvGrpSpPr/>
        <p:nvPr/>
      </p:nvGrpSpPr>
      <p:grpSpPr>
        <a:xfrm>
          <a:off x="0" y="0"/>
          <a:ext cx="0" cy="0"/>
          <a:chOff x="0" y="0"/>
          <a:chExt cx="0" cy="0"/>
        </a:xfrm>
      </p:grpSpPr>
      <p:sp>
        <p:nvSpPr>
          <p:cNvPr id="77" name="Google Shape;77;p2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8" name="Google Shape;78;p2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21"/>
          <p:cNvSpPr/>
          <p:nvPr/>
        </p:nvSpPr>
        <p:spPr>
          <a:xfrm>
            <a:off x="3557439" y="5448534"/>
            <a:ext cx="7208078" cy="713815"/>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0" name="Google Shape;80;p21"/>
          <p:cNvSpPr/>
          <p:nvPr/>
        </p:nvSpPr>
        <p:spPr>
          <a:xfrm>
            <a:off x="3543994" y="4392459"/>
            <a:ext cx="7208078" cy="71381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1" name="Google Shape;81;p21"/>
          <p:cNvSpPr/>
          <p:nvPr/>
        </p:nvSpPr>
        <p:spPr>
          <a:xfrm>
            <a:off x="0" y="6342926"/>
            <a:ext cx="11586117" cy="515074"/>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2" name="Google Shape;82;p21"/>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3" name="Google Shape;83;p21"/>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4" name="Google Shape;84;p21"/>
          <p:cNvSpPr txBox="1"/>
          <p:nvPr>
            <p:ph idx="2" type="body"/>
          </p:nvPr>
        </p:nvSpPr>
        <p:spPr>
          <a:xfrm>
            <a:off x="3557441" y="1530044"/>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9;p21" id="85" name="Google Shape;85;p21"/>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86" name="Google Shape;86;p21"/>
          <p:cNvSpPr/>
          <p:nvPr/>
        </p:nvSpPr>
        <p:spPr>
          <a:xfrm>
            <a:off x="1426482" y="1233411"/>
            <a:ext cx="1036070"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7" name="Google Shape;87;p21"/>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8" name="Google Shape;88;p21"/>
          <p:cNvSpPr/>
          <p:nvPr/>
        </p:nvSpPr>
        <p:spPr>
          <a:xfrm>
            <a:off x="3557440" y="2384514"/>
            <a:ext cx="7208079" cy="713815"/>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89" name="Google Shape;89;p21"/>
          <p:cNvSpPr txBox="1"/>
          <p:nvPr>
            <p:ph idx="4" type="body"/>
          </p:nvPr>
        </p:nvSpPr>
        <p:spPr>
          <a:xfrm>
            <a:off x="3520254" y="2423523"/>
            <a:ext cx="6457660"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74;p21" id="90" name="Google Shape;90;p21"/>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91" name="Google Shape;91;p21"/>
          <p:cNvSpPr/>
          <p:nvPr/>
        </p:nvSpPr>
        <p:spPr>
          <a:xfrm>
            <a:off x="1380540" y="2266698"/>
            <a:ext cx="1036070" cy="878763"/>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 name="Google Shape;92;p21"/>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3" name="Google Shape;93;p21"/>
          <p:cNvSpPr/>
          <p:nvPr/>
        </p:nvSpPr>
        <p:spPr>
          <a:xfrm>
            <a:off x="3543994" y="3383476"/>
            <a:ext cx="7208078" cy="713815"/>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4" name="Google Shape;94;p21"/>
          <p:cNvSpPr txBox="1"/>
          <p:nvPr>
            <p:ph idx="6" type="body"/>
          </p:nvPr>
        </p:nvSpPr>
        <p:spPr>
          <a:xfrm>
            <a:off x="3543994" y="3421960"/>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79;p21" id="95" name="Google Shape;95;p21"/>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96" name="Google Shape;96;p21"/>
          <p:cNvSpPr/>
          <p:nvPr/>
        </p:nvSpPr>
        <p:spPr>
          <a:xfrm>
            <a:off x="1401270" y="3319114"/>
            <a:ext cx="1036069" cy="878763"/>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7" name="Google Shape;97;p21"/>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2;p21" id="98" name="Google Shape;98;p21"/>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99" name="Google Shape;99;p21"/>
          <p:cNvSpPr/>
          <p:nvPr/>
        </p:nvSpPr>
        <p:spPr>
          <a:xfrm>
            <a:off x="1401270" y="4338025"/>
            <a:ext cx="1036069" cy="878763"/>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0" name="Google Shape;100;p21"/>
          <p:cNvSpPr txBox="1"/>
          <p:nvPr>
            <p:ph idx="8" type="body"/>
          </p:nvPr>
        </p:nvSpPr>
        <p:spPr>
          <a:xfrm>
            <a:off x="3596099" y="5503614"/>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5;p21" id="101" name="Google Shape;101;p21"/>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02" name="Google Shape;102;p21"/>
          <p:cNvSpPr/>
          <p:nvPr/>
        </p:nvSpPr>
        <p:spPr>
          <a:xfrm>
            <a:off x="1439928" y="5394100"/>
            <a:ext cx="1036069"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 name="Google Shape;103;p21"/>
          <p:cNvSpPr txBox="1"/>
          <p:nvPr>
            <p:ph idx="9" type="body"/>
          </p:nvPr>
        </p:nvSpPr>
        <p:spPr>
          <a:xfrm>
            <a:off x="1616673" y="5525966"/>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p21"/>
          <p:cNvSpPr txBox="1"/>
          <p:nvPr>
            <p:ph idx="13" type="body"/>
          </p:nvPr>
        </p:nvSpPr>
        <p:spPr>
          <a:xfrm>
            <a:off x="1578015" y="4469889"/>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5" name="Google Shape;105;p21"/>
          <p:cNvSpPr txBox="1"/>
          <p:nvPr>
            <p:ph idx="14" type="body"/>
          </p:nvPr>
        </p:nvSpPr>
        <p:spPr>
          <a:xfrm>
            <a:off x="3557441" y="4447537"/>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6" name="Google Shape;106;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07" name="Shape 107"/>
        <p:cNvGrpSpPr/>
        <p:nvPr/>
      </p:nvGrpSpPr>
      <p:grpSpPr>
        <a:xfrm>
          <a:off x="0" y="0"/>
          <a:ext cx="0" cy="0"/>
          <a:chOff x="0" y="0"/>
          <a:chExt cx="0" cy="0"/>
        </a:xfrm>
      </p:grpSpPr>
      <p:sp>
        <p:nvSpPr>
          <p:cNvPr id="108" name="Google Shape;108;p2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09" name="Google Shape;109;p2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0" name="Google Shape;110;p22"/>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1" name="Google Shape;111;p22"/>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Google Shape;93;p22" id="112" name="Google Shape;112;p22"/>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13" name="Google Shape;113;p22"/>
          <p:cNvSpPr/>
          <p:nvPr/>
        </p:nvSpPr>
        <p:spPr>
          <a:xfrm>
            <a:off x="370687" y="323519"/>
            <a:ext cx="11450626" cy="6210963"/>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4" name="Google Shape;114;p22"/>
          <p:cNvSpPr txBox="1"/>
          <p:nvPr>
            <p:ph idx="1" type="body"/>
          </p:nvPr>
        </p:nvSpPr>
        <p:spPr>
          <a:xfrm>
            <a:off x="798379" y="2045704"/>
            <a:ext cx="10595238"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5" name="Google Shape;115;p22"/>
          <p:cNvSpPr txBox="1"/>
          <p:nvPr>
            <p:ph idx="2" type="body"/>
          </p:nvPr>
        </p:nvSpPr>
        <p:spPr>
          <a:xfrm>
            <a:off x="798381" y="761602"/>
            <a:ext cx="10595238" cy="80365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6" name="Google Shape;116;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17" name="Shape 117"/>
        <p:cNvGrpSpPr/>
        <p:nvPr/>
      </p:nvGrpSpPr>
      <p:grpSpPr>
        <a:xfrm>
          <a:off x="0" y="0"/>
          <a:ext cx="0" cy="0"/>
          <a:chOff x="0" y="0"/>
          <a:chExt cx="0" cy="0"/>
        </a:xfrm>
      </p:grpSpPr>
      <p:sp>
        <p:nvSpPr>
          <p:cNvPr id="118" name="Google Shape;118;p2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9" name="Google Shape;119;p2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20" name="Google Shape;120;p23"/>
          <p:cNvSpPr/>
          <p:nvPr/>
        </p:nvSpPr>
        <p:spPr>
          <a:xfrm>
            <a:off x="5761459"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121" name="Google Shape;121;p23"/>
          <p:cNvSpPr/>
          <p:nvPr>
            <p:ph idx="2" type="pic"/>
          </p:nvPr>
        </p:nvSpPr>
        <p:spPr>
          <a:xfrm>
            <a:off x="435469" y="406131"/>
            <a:ext cx="5660531" cy="6045738"/>
          </a:xfrm>
          <a:prstGeom prst="rect">
            <a:avLst/>
          </a:prstGeom>
          <a:noFill/>
          <a:ln>
            <a:noFill/>
          </a:ln>
        </p:spPr>
      </p:sp>
      <p:pic>
        <p:nvPicPr>
          <p:cNvPr descr="Google Shape;100;p23" id="122" name="Google Shape;122;p23"/>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123" name="Google Shape;123;p23"/>
          <p:cNvSpPr txBox="1"/>
          <p:nvPr>
            <p:ph idx="1" type="body"/>
          </p:nvPr>
        </p:nvSpPr>
        <p:spPr>
          <a:xfrm>
            <a:off x="6818000" y="2050158"/>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4" name="Google Shape;124;p23"/>
          <p:cNvSpPr txBox="1"/>
          <p:nvPr>
            <p:ph idx="3" type="body"/>
          </p:nvPr>
        </p:nvSpPr>
        <p:spPr>
          <a:xfrm>
            <a:off x="6758909" y="319223"/>
            <a:ext cx="4757376"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5" name="Google Shape;125;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6" name="Shape 126"/>
        <p:cNvGrpSpPr/>
        <p:nvPr/>
      </p:nvGrpSpPr>
      <p:grpSpPr>
        <a:xfrm>
          <a:off x="0" y="0"/>
          <a:ext cx="0" cy="0"/>
          <a:chOff x="0" y="0"/>
          <a:chExt cx="0" cy="0"/>
        </a:xfrm>
      </p:grpSpPr>
      <p:sp>
        <p:nvSpPr>
          <p:cNvPr id="127" name="Google Shape;127;p24"/>
          <p:cNvSpPr/>
          <p:nvPr/>
        </p:nvSpPr>
        <p:spPr>
          <a:xfrm>
            <a:off x="-32400" y="2956987"/>
            <a:ext cx="12193511" cy="2809045"/>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Google Shape;105;p24" id="128" name="Google Shape;128;p24"/>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9" name="Google Shape;129;p24"/>
          <p:cNvSpPr txBox="1"/>
          <p:nvPr>
            <p:ph idx="1" type="body"/>
          </p:nvPr>
        </p:nvSpPr>
        <p:spPr>
          <a:xfrm>
            <a:off x="605556" y="4238576"/>
            <a:ext cx="319548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0" name="Google Shape;130;p24"/>
          <p:cNvSpPr txBox="1"/>
          <p:nvPr>
            <p:ph idx="2" type="body"/>
          </p:nvPr>
        </p:nvSpPr>
        <p:spPr>
          <a:xfrm>
            <a:off x="605556" y="3428999"/>
            <a:ext cx="3195486" cy="83726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1" name="Google Shape;131;p24"/>
          <p:cNvSpPr/>
          <p:nvPr/>
        </p:nvSpPr>
        <p:spPr>
          <a:xfrm>
            <a:off x="6934623" y="5423818"/>
            <a:ext cx="5257379" cy="756632"/>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2000"/>
              <a:buFont typeface="Calibri"/>
              <a:buNone/>
            </a:pPr>
            <a:r>
              <a:t/>
            </a:r>
            <a:endParaRPr b="0" i="0" sz="2000" u="none" cap="none" strike="noStrike">
              <a:solidFill>
                <a:schemeClr val="accent1"/>
              </a:solidFill>
              <a:latin typeface="Calibri"/>
              <a:ea typeface="Calibri"/>
              <a:cs typeface="Calibri"/>
              <a:sym typeface="Calibri"/>
            </a:endParaRPr>
          </a:p>
        </p:txBody>
      </p:sp>
      <p:sp>
        <p:nvSpPr>
          <p:cNvPr id="132" name="Google Shape;132;p24"/>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3;p24" id="133" name="Google Shape;133;p24"/>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4" name="Google Shape;134;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35" name="Google Shape;135;p24"/>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36" name="Shape 136"/>
        <p:cNvGrpSpPr/>
        <p:nvPr/>
      </p:nvGrpSpPr>
      <p:grpSpPr>
        <a:xfrm>
          <a:off x="0" y="0"/>
          <a:ext cx="0" cy="0"/>
          <a:chOff x="0" y="0"/>
          <a:chExt cx="0" cy="0"/>
        </a:xfrm>
      </p:grpSpPr>
      <p:sp>
        <p:nvSpPr>
          <p:cNvPr id="137" name="Google Shape;137;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38" name="Shape 138"/>
        <p:cNvGrpSpPr/>
        <p:nvPr/>
      </p:nvGrpSpPr>
      <p:grpSpPr>
        <a:xfrm>
          <a:off x="0" y="0"/>
          <a:ext cx="0" cy="0"/>
          <a:chOff x="0" y="0"/>
          <a:chExt cx="0" cy="0"/>
        </a:xfrm>
      </p:grpSpPr>
      <p:sp>
        <p:nvSpPr>
          <p:cNvPr id="139" name="Google Shape;139;p26"/>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0" name="Google Shape;140;p26"/>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1" name="Google Shape;141;p26"/>
          <p:cNvSpPr/>
          <p:nvPr/>
        </p:nvSpPr>
        <p:spPr>
          <a:xfrm rot="5400000">
            <a:off x="5693238" y="7996032"/>
            <a:ext cx="476912" cy="3282248"/>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200"/>
              <a:buFont typeface="Calibri"/>
              <a:buNone/>
            </a:pPr>
            <a:r>
              <a:t/>
            </a:r>
            <a:endParaRPr b="0" i="0" sz="1200" u="none" cap="none" strike="noStrike">
              <a:solidFill>
                <a:schemeClr val="accent1"/>
              </a:solidFill>
              <a:latin typeface="Calibri"/>
              <a:ea typeface="Calibri"/>
              <a:cs typeface="Calibri"/>
              <a:sym typeface="Calibri"/>
            </a:endParaRPr>
          </a:p>
        </p:txBody>
      </p:sp>
      <p:sp>
        <p:nvSpPr>
          <p:cNvPr id="142" name="Google Shape;142;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7"/>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7" name="Google Shape;7;p17"/>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7"/>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 name="Google Shape;9;p17"/>
          <p:cNvSpPr txBox="1"/>
          <p:nvPr/>
        </p:nvSpPr>
        <p:spPr>
          <a:xfrm>
            <a:off x="424668" y="528534"/>
            <a:ext cx="6498647" cy="739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CARATTERE E DIMENSIONE</a:t>
            </a:r>
            <a:endParaRPr b="0" i="0" sz="1400" u="none" cap="none" strike="noStrike">
              <a:solidFill>
                <a:srgbClr val="000000"/>
              </a:solidFill>
              <a:latin typeface="Arial"/>
              <a:ea typeface="Arial"/>
              <a:cs typeface="Arial"/>
              <a:sym typeface="Arial"/>
            </a:endParaRPr>
          </a:p>
        </p:txBody>
      </p:sp>
      <p:sp>
        <p:nvSpPr>
          <p:cNvPr id="10" name="Google Shape;10;p17"/>
          <p:cNvSpPr txBox="1"/>
          <p:nvPr/>
        </p:nvSpPr>
        <p:spPr>
          <a:xfrm>
            <a:off x="7347983" y="564842"/>
            <a:ext cx="4589208" cy="54000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ASSICURARSI DI MANTENERE I CARATTERI COME DA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punti - Guide divisorie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punti - Intestazione del titolo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punti - Sottotitoli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Citazioni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punti - Corpo del testo principale </a:t>
            </a:r>
            <a:endParaRPr b="0" i="0" sz="1400" u="none" cap="none" strike="noStrike">
              <a:solidFill>
                <a:srgbClr val="000000"/>
              </a:solidFill>
              <a:latin typeface="Arial"/>
              <a:ea typeface="Arial"/>
              <a:cs typeface="Arial"/>
              <a:sym typeface="Arial"/>
            </a:endParaRPr>
          </a:p>
        </p:txBody>
      </p:sp>
      <p:sp>
        <p:nvSpPr>
          <p:cNvPr id="11" name="Google Shape;11;p17"/>
          <p:cNvSpPr txBox="1"/>
          <p:nvPr/>
        </p:nvSpPr>
        <p:spPr>
          <a:xfrm>
            <a:off x="424669" y="2014903"/>
            <a:ext cx="5845501" cy="27584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Assicuratevi di mantenere le dimensioni dei caratteri come da layout delle diapositive. Il font utilizzato in tutto il PowerPoint </a:t>
            </a:r>
            <a:r>
              <a:rPr b="1" i="0" lang="en-US" sz="2400" u="none" cap="none" strike="noStrike">
                <a:solidFill>
                  <a:srgbClr val="FFFFFF"/>
                </a:solidFill>
                <a:latin typeface="Calibri"/>
                <a:ea typeface="Calibri"/>
                <a:cs typeface="Calibri"/>
                <a:sym typeface="Calibri"/>
              </a:rPr>
              <a:t>Surviving Digital </a:t>
            </a:r>
            <a:r>
              <a:rPr b="0" i="0" lang="en-US" sz="2400" u="none" cap="none" strike="noStrike">
                <a:solidFill>
                  <a:srgbClr val="FFFFFF"/>
                </a:solidFill>
                <a:latin typeface="Calibri"/>
                <a:ea typeface="Calibri"/>
                <a:cs typeface="Calibri"/>
                <a:sym typeface="Calibri"/>
              </a:rPr>
              <a:t>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7"/>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7"/>
          <p:cNvCxnSpPr/>
          <p:nvPr/>
        </p:nvCxnSpPr>
        <p:spPr>
          <a:xfrm rot="10800000">
            <a:off x="1" y="162148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7"/>
          <p:cNvSpPr txBox="1"/>
          <p:nvPr/>
        </p:nvSpPr>
        <p:spPr>
          <a:xfrm>
            <a:off x="0" y="5968370"/>
            <a:ext cx="12192000" cy="8026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CANCELLARE QUESTA DIAPOSITIVA DI ISTRUZIONI PRIMA DI PRESENTARE LA PRESENTAZIONE FINALE </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7"/>
          <p:cNvCxnSpPr/>
          <p:nvPr/>
        </p:nvCxnSpPr>
        <p:spPr>
          <a:xfrm rot="10800000">
            <a:off x="1" y="554167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7"/>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7"/>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ZVNU0VR2ETw"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youtube.com/watch?v=OUCp9N6wD_k"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idx="4294967295" type="subTitle"/>
          </p:nvPr>
        </p:nvSpPr>
        <p:spPr>
          <a:xfrm>
            <a:off x="334225" y="4397674"/>
            <a:ext cx="5335200" cy="1213802"/>
          </a:xfrm>
          <a:prstGeom prst="rect">
            <a:avLst/>
          </a:prstGeom>
          <a:noFill/>
          <a:ln>
            <a:noFill/>
          </a:ln>
        </p:spPr>
        <p:txBody>
          <a:bodyPr anchorCtr="0" anchor="t" bIns="45675" lIns="45675" spcFirstLastPara="1" rIns="45675" wrap="square" tIns="45675">
            <a:normAutofit/>
          </a:bodyPr>
          <a:lstStyle/>
          <a:p>
            <a:pPr indent="0" lvl="0" marL="0" marR="0" rtl="0" algn="l">
              <a:lnSpc>
                <a:spcPct val="9885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Modulo 3 -Musica per </a:t>
            </a:r>
            <a:r>
              <a:rPr b="1" lang="en-US" sz="2400">
                <a:solidFill>
                  <a:srgbClr val="FFFFFF"/>
                </a:solidFill>
                <a:latin typeface="Calibri"/>
                <a:ea typeface="Calibri"/>
                <a:cs typeface="Calibri"/>
                <a:sym typeface="Calibri"/>
              </a:rPr>
              <a:t>creare</a:t>
            </a:r>
            <a:r>
              <a:rPr b="1" i="0" lang="en-US" sz="2400" u="none" cap="none" strike="noStrike">
                <a:solidFill>
                  <a:srgbClr val="FFFFFF"/>
                </a:solidFill>
                <a:latin typeface="Calibri"/>
                <a:ea typeface="Calibri"/>
                <a:cs typeface="Calibri"/>
                <a:sym typeface="Calibri"/>
              </a:rPr>
              <a:t> </a:t>
            </a:r>
            <a:r>
              <a:rPr b="1" lang="en-US" sz="2400">
                <a:solidFill>
                  <a:srgbClr val="FFFFFF"/>
                </a:solidFill>
                <a:latin typeface="Calibri"/>
                <a:ea typeface="Calibri"/>
                <a:cs typeface="Calibri"/>
                <a:sym typeface="Calibri"/>
              </a:rPr>
              <a:t>un</a:t>
            </a:r>
            <a:r>
              <a:rPr b="1" i="0" lang="en-US" sz="2400" u="none" cap="none" strike="noStrike">
                <a:solidFill>
                  <a:srgbClr val="FFFFFF"/>
                </a:solidFill>
                <a:latin typeface="Calibri"/>
                <a:ea typeface="Calibri"/>
                <a:cs typeface="Calibri"/>
                <a:sym typeface="Calibri"/>
              </a:rPr>
              <a:t> collegamento sociale</a:t>
            </a:r>
            <a:endParaRPr b="0" i="0" sz="2400" u="none" cap="none" strike="noStrike">
              <a:solidFill>
                <a:srgbClr val="000000"/>
              </a:solidFill>
              <a:latin typeface="Calibri"/>
              <a:ea typeface="Calibri"/>
              <a:cs typeface="Calibri"/>
              <a:sym typeface="Calibri"/>
            </a:endParaRPr>
          </a:p>
        </p:txBody>
      </p:sp>
      <p:sp>
        <p:nvSpPr>
          <p:cNvPr id="215" name="Google Shape;215;p1"/>
          <p:cNvSpPr txBox="1"/>
          <p:nvPr>
            <p:ph idx="2" type="body"/>
          </p:nvPr>
        </p:nvSpPr>
        <p:spPr>
          <a:xfrm>
            <a:off x="334224" y="3015500"/>
            <a:ext cx="4742400" cy="368100"/>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FFFFFF"/>
              </a:buClr>
              <a:buSzPts val="1968"/>
              <a:buFont typeface="Calibri"/>
              <a:buNone/>
            </a:pPr>
            <a:r>
              <a:rPr b="1" lang="en-US" sz="2400">
                <a:solidFill>
                  <a:srgbClr val="FFFFFF"/>
                </a:solidFill>
                <a:latin typeface="Calibri"/>
                <a:ea typeface="Calibri"/>
                <a:cs typeface="Calibri"/>
                <a:sym typeface="Calibri"/>
              </a:rPr>
              <a:t>Corso di formazione: Sopravvivere al digitale</a:t>
            </a:r>
            <a:endParaRPr sz="2400">
              <a:latin typeface="Calibri"/>
              <a:ea typeface="Calibri"/>
              <a:cs typeface="Calibri"/>
              <a:sym typeface="Calibri"/>
            </a:endParaRPr>
          </a:p>
        </p:txBody>
      </p:sp>
      <p:sp>
        <p:nvSpPr>
          <p:cNvPr id="216" name="Google Shape;216;p1"/>
          <p:cNvSpPr txBox="1"/>
          <p:nvPr>
            <p:ph idx="3" type="body"/>
          </p:nvPr>
        </p:nvSpPr>
        <p:spPr>
          <a:xfrm>
            <a:off x="7840716" y="5611393"/>
            <a:ext cx="3700200" cy="731100"/>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500"/>
              <a:buFont typeface="Calibri"/>
              <a:buNone/>
            </a:pPr>
            <a:r>
              <a:rPr b="1" lang="en-US" sz="2400">
                <a:solidFill>
                  <a:schemeClr val="lt1"/>
                </a:solidFill>
                <a:latin typeface="Calibri"/>
                <a:ea typeface="Calibri"/>
                <a:cs typeface="Calibri"/>
                <a:sym typeface="Calibri"/>
              </a:rPr>
              <a:t>www.survivingdigital.eu</a:t>
            </a:r>
            <a:endParaRPr b="1" sz="2400">
              <a:solidFill>
                <a:schemeClr val="lt1"/>
              </a:solidFill>
              <a:latin typeface="Calibri"/>
              <a:ea typeface="Calibri"/>
              <a:cs typeface="Calibri"/>
              <a:sym typeface="Calibri"/>
            </a:endParaRPr>
          </a:p>
        </p:txBody>
      </p:sp>
      <p:grpSp>
        <p:nvGrpSpPr>
          <p:cNvPr id="217" name="Google Shape;217;p1"/>
          <p:cNvGrpSpPr/>
          <p:nvPr/>
        </p:nvGrpSpPr>
        <p:grpSpPr>
          <a:xfrm>
            <a:off x="5718874" y="423474"/>
            <a:ext cx="5982509" cy="4551483"/>
            <a:chOff x="0" y="0"/>
            <a:chExt cx="5982507" cy="4551482"/>
          </a:xfrm>
        </p:grpSpPr>
        <p:sp>
          <p:nvSpPr>
            <p:cNvPr id="218" name="Google Shape;218;p1"/>
            <p:cNvSpPr/>
            <p:nvPr/>
          </p:nvSpPr>
          <p:spPr>
            <a:xfrm>
              <a:off x="0" y="0"/>
              <a:ext cx="5982507" cy="4551482"/>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3.jpeg" id="219" name="Google Shape;219;p1"/>
            <p:cNvPicPr preferRelativeResize="0"/>
            <p:nvPr/>
          </p:nvPicPr>
          <p:blipFill rotWithShape="1">
            <a:blip r:embed="rId3">
              <a:alphaModFix/>
            </a:blip>
            <a:srcRect b="0" l="6267" r="6263" t="0"/>
            <a:stretch/>
          </p:blipFill>
          <p:spPr>
            <a:xfrm>
              <a:off x="0" y="0"/>
              <a:ext cx="5982506"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Google Shape;259;p10" id="300" name="Google Shape;300;p10"/>
          <p:cNvPicPr preferRelativeResize="0"/>
          <p:nvPr/>
        </p:nvPicPr>
        <p:blipFill rotWithShape="1">
          <a:blip r:embed="rId3">
            <a:alphaModFix/>
          </a:blip>
          <a:srcRect b="0" l="8255" r="29479" t="0"/>
          <a:stretch/>
        </p:blipFill>
        <p:spPr>
          <a:xfrm>
            <a:off x="5888002" y="439729"/>
            <a:ext cx="5660531" cy="6045677"/>
          </a:xfrm>
          <a:prstGeom prst="rect">
            <a:avLst/>
          </a:prstGeom>
          <a:noFill/>
          <a:ln>
            <a:noFill/>
          </a:ln>
        </p:spPr>
      </p:pic>
      <p:sp>
        <p:nvSpPr>
          <p:cNvPr id="301" name="Google Shape;301;p10"/>
          <p:cNvSpPr txBox="1"/>
          <p:nvPr>
            <p:ph idx="1" type="body"/>
          </p:nvPr>
        </p:nvSpPr>
        <p:spPr>
          <a:xfrm>
            <a:off x="323624" y="2116124"/>
            <a:ext cx="4981802" cy="41445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lang="en-US" sz="1200"/>
              <a:t>Gruppo target: Bambini dai 2 anni in su con i genitori</a:t>
            </a:r>
            <a:endParaRPr/>
          </a:p>
          <a:p>
            <a:pPr indent="-228600" lvl="0" marL="228600" rtl="0" algn="l">
              <a:lnSpc>
                <a:spcPct val="90000"/>
              </a:lnSpc>
              <a:spcBef>
                <a:spcPts val="1000"/>
              </a:spcBef>
              <a:spcAft>
                <a:spcPts val="0"/>
              </a:spcAft>
              <a:buClr>
                <a:srgbClr val="FFFFFF"/>
              </a:buClr>
              <a:buSzPts val="1200"/>
              <a:buFont typeface="Calibri"/>
              <a:buNone/>
            </a:pPr>
            <a:r>
              <a:t/>
            </a:r>
            <a:endParaRPr sz="1200"/>
          </a:p>
          <a:p>
            <a:pPr indent="-228600" lvl="0" marL="228600" rtl="0" algn="just">
              <a:lnSpc>
                <a:spcPct val="90000"/>
              </a:lnSpc>
              <a:spcBef>
                <a:spcPts val="1500"/>
              </a:spcBef>
              <a:spcAft>
                <a:spcPts val="0"/>
              </a:spcAft>
              <a:buClr>
                <a:srgbClr val="FFFFFF"/>
              </a:buClr>
              <a:buSzPts val="1200"/>
              <a:buFont typeface="Calibri"/>
              <a:buNone/>
            </a:pPr>
            <a:r>
              <a:rPr lang="en-US" sz="1200"/>
              <a:t>a)  Jam session musicale in famiglia: Incoraggiate le famiglie a riunirsi e a creare le loro jam session musicali. Fornite loro strumenti semplici come shaker, tamburi o anche strumenti fatti in casa. Incoraggiate ogni membro della famiglia a contribuire al ritmo e alla melodia, favorendo la collaborazione e la creatività.</a:t>
            </a:r>
            <a:endParaRPr/>
          </a:p>
          <a:p>
            <a:pPr indent="-228600" lvl="0" marL="228600" rtl="0" algn="just">
              <a:lnSpc>
                <a:spcPct val="90000"/>
              </a:lnSpc>
              <a:spcBef>
                <a:spcPts val="3000"/>
              </a:spcBef>
              <a:spcAft>
                <a:spcPts val="0"/>
              </a:spcAft>
              <a:buClr>
                <a:srgbClr val="FFFFFF"/>
              </a:buClr>
              <a:buSzPts val="1200"/>
              <a:buFont typeface="Calibri"/>
              <a:buNone/>
            </a:pPr>
            <a:r>
              <a:rPr lang="en-US" sz="1200"/>
              <a:t>b)  Racconto musicale: Invitate le famiglie a creare le proprie storie musicali. Fornite loro un tema o uno spunto specifico per la storia e chiedete loro di comporre un breve brano musicale che rappresenti la narrazione. Questa attività promuove l'immaginazione, la comunicazione e la capacità di composizione musicale.</a:t>
            </a:r>
            <a:endParaRPr/>
          </a:p>
        </p:txBody>
      </p:sp>
      <p:sp>
        <p:nvSpPr>
          <p:cNvPr id="302" name="Google Shape;302;p10"/>
          <p:cNvSpPr txBox="1"/>
          <p:nvPr>
            <p:ph idx="3" type="body"/>
          </p:nvPr>
        </p:nvSpPr>
        <p:spPr>
          <a:xfrm>
            <a:off x="226199" y="861575"/>
            <a:ext cx="5429401" cy="102120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Attività: Jam Session e racconto musicale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ph idx="1" type="body"/>
          </p:nvPr>
        </p:nvSpPr>
        <p:spPr>
          <a:xfrm>
            <a:off x="6227999" y="981199"/>
            <a:ext cx="5457902" cy="5444702"/>
          </a:xfrm>
          <a:prstGeom prst="rect">
            <a:avLst/>
          </a:prstGeom>
          <a:noFill/>
          <a:ln>
            <a:noFill/>
          </a:ln>
        </p:spPr>
        <p:txBody>
          <a:bodyPr anchorCtr="0" anchor="t" bIns="45675" lIns="45675" spcFirstLastPara="1" rIns="45675" wrap="square" tIns="45675">
            <a:normAutofit/>
          </a:bodyPr>
          <a:lstStyle/>
          <a:p>
            <a:pPr indent="0" lvl="0" marL="0" rtl="0" algn="l">
              <a:lnSpc>
                <a:spcPct val="72000"/>
              </a:lnSpc>
              <a:spcBef>
                <a:spcPts val="0"/>
              </a:spcBef>
              <a:spcAft>
                <a:spcPts val="0"/>
              </a:spcAft>
              <a:buClr>
                <a:srgbClr val="FFFFFF"/>
              </a:buClr>
              <a:buSzPts val="1400"/>
              <a:buFont typeface="Calibri"/>
              <a:buNone/>
            </a:pPr>
            <a:r>
              <a:t/>
            </a:r>
            <a:endParaRPr sz="1400">
              <a:solidFill>
                <a:srgbClr val="262626"/>
              </a:solidFill>
            </a:endParaRPr>
          </a:p>
          <a:p>
            <a:pPr indent="0" lvl="0" marL="0" rtl="0" algn="just">
              <a:lnSpc>
                <a:spcPct val="100000"/>
              </a:lnSpc>
              <a:spcBef>
                <a:spcPts val="3000"/>
              </a:spcBef>
              <a:spcAft>
                <a:spcPts val="0"/>
              </a:spcAft>
              <a:buClr>
                <a:srgbClr val="FFFFFF"/>
              </a:buClr>
              <a:buSzPts val="1200"/>
              <a:buFont typeface="Calibri"/>
              <a:buNone/>
            </a:pPr>
            <a:r>
              <a:rPr lang="en-US" sz="1200"/>
              <a:t>L'obiettivo di questi laboratori è liberare il senso del ritmo dei bambini, attraverso la pratica di semplici strumenti a percussione tradizionali. Questi laboratori mettono i bambini in contatto con la cultura orale, mostrando loro altri modi di imparare le cose e altri modi di guardare alla musica.</a:t>
            </a:r>
            <a:endParaRPr sz="4800"/>
          </a:p>
          <a:p>
            <a:pPr indent="0" lvl="0" marL="0" rtl="0" algn="just">
              <a:lnSpc>
                <a:spcPct val="100000"/>
              </a:lnSpc>
              <a:spcBef>
                <a:spcPts val="3000"/>
              </a:spcBef>
              <a:spcAft>
                <a:spcPts val="0"/>
              </a:spcAft>
              <a:buClr>
                <a:srgbClr val="FFFFFF"/>
              </a:buClr>
              <a:buSzPts val="1200"/>
              <a:buFont typeface="Calibri"/>
              <a:buNone/>
            </a:pPr>
            <a:r>
              <a:rPr b="1" lang="en-US" sz="1200" u="sng"/>
              <a:t>Passo 1: fornire il contesto</a:t>
            </a:r>
            <a:endParaRPr sz="4800"/>
          </a:p>
          <a:p>
            <a:pPr indent="0" lvl="0" marL="0" rtl="0" algn="just">
              <a:lnSpc>
                <a:spcPct val="100000"/>
              </a:lnSpc>
              <a:spcBef>
                <a:spcPts val="2500"/>
              </a:spcBef>
              <a:spcAft>
                <a:spcPts val="0"/>
              </a:spcAft>
              <a:buClr>
                <a:srgbClr val="FFFFFF"/>
              </a:buClr>
              <a:buSzPts val="1200"/>
              <a:buFont typeface="Calibri"/>
              <a:buNone/>
            </a:pPr>
            <a:r>
              <a:rPr b="1" lang="en-US" sz="1200"/>
              <a:t>Che cos'è la Batucada?</a:t>
            </a:r>
            <a:endParaRPr sz="4800"/>
          </a:p>
          <a:p>
            <a:pPr indent="0" lvl="0" marL="0" rtl="0" algn="just">
              <a:lnSpc>
                <a:spcPct val="100000"/>
              </a:lnSpc>
              <a:spcBef>
                <a:spcPts val="1000"/>
              </a:spcBef>
              <a:spcAft>
                <a:spcPts val="0"/>
              </a:spcAft>
              <a:buClr>
                <a:srgbClr val="FFFFFF"/>
              </a:buClr>
              <a:buSzPts val="1200"/>
              <a:buFont typeface="Calibri"/>
              <a:buNone/>
            </a:pPr>
            <a:r>
              <a:rPr lang="en-US" sz="1200"/>
              <a:t>La batucada è uno stile musicale e di danza percussivo brasiliano che affonda le sue radici nei ritmi africani, noto per il suo suono energico e ritmico.</a:t>
            </a:r>
            <a:endParaRPr sz="4800"/>
          </a:p>
          <a:p>
            <a:pPr indent="-222566" lvl="0" marL="228600" rtl="0" algn="just">
              <a:lnSpc>
                <a:spcPct val="100000"/>
              </a:lnSpc>
              <a:spcBef>
                <a:spcPts val="1000"/>
              </a:spcBef>
              <a:spcAft>
                <a:spcPts val="0"/>
              </a:spcAft>
              <a:buClr>
                <a:srgbClr val="FFFFFF"/>
              </a:buClr>
              <a:buSzPts val="1200"/>
              <a:buFont typeface="Calibri"/>
              <a:buAutoNum type="arabicPeriod"/>
            </a:pPr>
            <a:r>
              <a:rPr lang="en-US" sz="1200"/>
              <a:t>Momento clou del Carnevale: svolge un ruolo di primo piano nelle celebrazioni del Carnevale brasiliano, dove grandi ensemble di batucada sfilano per le strade, creando un'atmosfera di festa.</a:t>
            </a:r>
            <a:endParaRPr sz="4800"/>
          </a:p>
          <a:p>
            <a:pPr indent="-222566" lvl="0" marL="228600" rtl="0" algn="just">
              <a:lnSpc>
                <a:spcPct val="100000"/>
              </a:lnSpc>
              <a:spcBef>
                <a:spcPts val="1000"/>
              </a:spcBef>
              <a:spcAft>
                <a:spcPts val="0"/>
              </a:spcAft>
              <a:buClr>
                <a:srgbClr val="FFFFFF"/>
              </a:buClr>
              <a:buSzPts val="1200"/>
              <a:buFont typeface="Calibri"/>
              <a:buAutoNum type="arabicPeriod"/>
            </a:pPr>
            <a:r>
              <a:rPr lang="en-US" sz="1200"/>
              <a:t>Strumenti: La batucada si basa molto su strumenti a percussione come tamburi surdo, tamborim, cuícas e campane agogô per creare i suoi ritmi caratteristici.</a:t>
            </a:r>
            <a:endParaRPr sz="4800"/>
          </a:p>
          <a:p>
            <a:pPr indent="-222566" lvl="0" marL="228600" rtl="0" algn="just">
              <a:lnSpc>
                <a:spcPct val="100000"/>
              </a:lnSpc>
              <a:spcBef>
                <a:spcPts val="1000"/>
              </a:spcBef>
              <a:spcAft>
                <a:spcPts val="0"/>
              </a:spcAft>
              <a:buClr>
                <a:srgbClr val="FFFFFF"/>
              </a:buClr>
              <a:buSzPts val="1200"/>
              <a:buFont typeface="Calibri"/>
              <a:buAutoNum type="arabicPeriod"/>
            </a:pPr>
            <a:r>
              <a:rPr lang="en-US" sz="1200"/>
              <a:t>Elemento di danza: Oltre alla musica, la batucada incorpora movimenti di danza sincronizzati eseguiti da ballerini, che ne esaltano la presentazione vivace e dinamica.</a:t>
            </a:r>
            <a:endParaRPr sz="4800"/>
          </a:p>
          <a:p>
            <a:pPr indent="-222566" lvl="0" marL="228600" rtl="0" algn="just">
              <a:lnSpc>
                <a:spcPct val="100000"/>
              </a:lnSpc>
              <a:spcBef>
                <a:spcPts val="1000"/>
              </a:spcBef>
              <a:spcAft>
                <a:spcPts val="0"/>
              </a:spcAft>
              <a:buClr>
                <a:srgbClr val="FFFFFF"/>
              </a:buClr>
              <a:buSzPts val="1200"/>
              <a:buFont typeface="Calibri"/>
              <a:buAutoNum type="arabicPeriod"/>
            </a:pPr>
            <a:r>
              <a:rPr lang="en-US" sz="1200"/>
              <a:t>Significato culturale: La Batucada è un'espressione culturale dell'identità brasiliana, che riflette la diversità del patrimonio del Paese e riunisce le comunità in festa.</a:t>
            </a:r>
            <a:endParaRPr/>
          </a:p>
        </p:txBody>
      </p:sp>
      <p:sp>
        <p:nvSpPr>
          <p:cNvPr id="308" name="Google Shape;308;p11"/>
          <p:cNvSpPr txBox="1"/>
          <p:nvPr>
            <p:ph idx="3" type="body"/>
          </p:nvPr>
        </p:nvSpPr>
        <p:spPr>
          <a:xfrm>
            <a:off x="6282800" y="392200"/>
            <a:ext cx="4940400" cy="768000"/>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Attività pratica: Laboratorio Batucada</a:t>
            </a:r>
            <a:endParaRPr/>
          </a:p>
        </p:txBody>
      </p:sp>
      <p:pic>
        <p:nvPicPr>
          <p:cNvPr descr="Google Shape;268;p11" id="309" name="Google Shape;309;p11"/>
          <p:cNvPicPr preferRelativeResize="0"/>
          <p:nvPr/>
        </p:nvPicPr>
        <p:blipFill rotWithShape="1">
          <a:blip r:embed="rId3">
            <a:alphaModFix/>
          </a:blip>
          <a:srcRect b="0" l="0" r="0" t="0"/>
          <a:stretch/>
        </p:blipFill>
        <p:spPr>
          <a:xfrm>
            <a:off x="218249" y="981199"/>
            <a:ext cx="5742700" cy="42140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2"/>
          <p:cNvSpPr txBox="1"/>
          <p:nvPr>
            <p:ph idx="1" type="body"/>
          </p:nvPr>
        </p:nvSpPr>
        <p:spPr>
          <a:xfrm>
            <a:off x="433949" y="1534324"/>
            <a:ext cx="5558100" cy="5120100"/>
          </a:xfrm>
          <a:prstGeom prst="rect">
            <a:avLst/>
          </a:prstGeom>
          <a:noFill/>
          <a:ln>
            <a:noFill/>
          </a:ln>
        </p:spPr>
        <p:txBody>
          <a:bodyPr anchorCtr="0" anchor="t" bIns="45675" lIns="45675" spcFirstLastPara="1" rIns="45675" wrap="square" tIns="45675">
            <a:normAutofit/>
          </a:bodyPr>
          <a:lstStyle/>
          <a:p>
            <a:pPr indent="0" lvl="0" marL="0" rtl="0" algn="l">
              <a:lnSpc>
                <a:spcPct val="100000"/>
              </a:lnSpc>
              <a:spcBef>
                <a:spcPts val="0"/>
              </a:spcBef>
              <a:spcAft>
                <a:spcPts val="0"/>
              </a:spcAft>
              <a:buClr>
                <a:srgbClr val="FFFFFF"/>
              </a:buClr>
              <a:buSzPts val="1548"/>
              <a:buFont typeface="Calibri"/>
              <a:buNone/>
            </a:pPr>
            <a:r>
              <a:rPr b="1" lang="en-US" sz="1200" u="sng"/>
              <a:t>Passo 2: approfondire</a:t>
            </a:r>
            <a:endParaRPr sz="1200"/>
          </a:p>
          <a:p>
            <a:pPr indent="0" lvl="0" marL="0" rtl="0" algn="just">
              <a:lnSpc>
                <a:spcPct val="100000"/>
              </a:lnSpc>
              <a:spcBef>
                <a:spcPts val="1000"/>
              </a:spcBef>
              <a:spcAft>
                <a:spcPts val="0"/>
              </a:spcAft>
              <a:buClr>
                <a:srgbClr val="FFFFFF"/>
              </a:buClr>
              <a:buSzPts val="1548"/>
              <a:buFont typeface="Calibri"/>
              <a:buNone/>
            </a:pPr>
            <a:r>
              <a:rPr b="1" lang="en-US" sz="1200"/>
              <a:t>Fornite esempi di strumenti e mostrateli </a:t>
            </a:r>
            <a:endParaRPr b="1" sz="1200"/>
          </a:p>
          <a:p>
            <a:pPr indent="0" lvl="0" marL="0" rtl="0" algn="just">
              <a:lnSpc>
                <a:spcPct val="100000"/>
              </a:lnSpc>
              <a:spcBef>
                <a:spcPts val="1000"/>
              </a:spcBef>
              <a:spcAft>
                <a:spcPts val="0"/>
              </a:spcAft>
              <a:buClr>
                <a:srgbClr val="FFFFFF"/>
              </a:buClr>
              <a:buSzPts val="1548"/>
              <a:buFont typeface="Calibri"/>
              <a:buNone/>
            </a:pPr>
            <a:r>
              <a:t/>
            </a:r>
            <a:endParaRPr b="1"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Surdo</a:t>
            </a:r>
            <a:r>
              <a:rPr b="0" lang="en-US" sz="1200"/>
              <a:t>: Grande grancassa che fornisce il ritmo di base.</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Caixa</a:t>
            </a:r>
            <a:r>
              <a:rPr b="0" lang="en-US" sz="1200"/>
              <a:t>: Rullante con un contrappunto ritmico nitido.</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Repinique</a:t>
            </a:r>
            <a:r>
              <a:rPr b="0" lang="en-US" sz="1200"/>
              <a:t>: tamburo cilindrico ad alta frequenza che suona ritmi complessi e sincopati.</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Tamborim</a:t>
            </a:r>
            <a:r>
              <a:rPr b="0" lang="en-US" sz="1200"/>
              <a:t>: Piccolo tamburo portatile che produce un suono brillante e acuto.</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Agogô</a:t>
            </a:r>
            <a:r>
              <a:rPr b="0" lang="en-US" sz="1200"/>
              <a:t>: Set di campane di ferro su un manico per accentuare il ritmo.</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Cuíca</a:t>
            </a:r>
            <a:r>
              <a:rPr b="0" lang="en-US" sz="1200"/>
              <a:t>: Tamburo a frizione con un suono caratteristico.</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Reco-reco</a:t>
            </a:r>
            <a:r>
              <a:rPr b="0" lang="en-US" sz="1200"/>
              <a:t>: tubo dentellato raschiato per creare un suono sferragliante.</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Pandeiro</a:t>
            </a:r>
            <a:r>
              <a:rPr b="0" lang="en-US" sz="1200"/>
              <a:t>: Tamburello con tintinnii, usato per il ritmo e la struttura.</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Shakers</a:t>
            </a:r>
            <a:r>
              <a:rPr b="0" lang="en-US" sz="1200"/>
              <a:t>: Vari shaker e fischietti da samba per aggiungere ritmo.</a:t>
            </a:r>
            <a:endParaRPr sz="1200"/>
          </a:p>
          <a:p>
            <a:pPr indent="-203200" lvl="0" marL="228600" rtl="0" algn="just">
              <a:lnSpc>
                <a:spcPct val="100000"/>
              </a:lnSpc>
              <a:spcBef>
                <a:spcPts val="1000"/>
              </a:spcBef>
              <a:spcAft>
                <a:spcPts val="0"/>
              </a:spcAft>
              <a:buClr>
                <a:srgbClr val="FFFFFF"/>
              </a:buClr>
              <a:buSzPts val="1200"/>
              <a:buFont typeface="Calibri"/>
              <a:buAutoNum type="arabicPeriod"/>
            </a:pPr>
            <a:r>
              <a:rPr b="1" lang="en-US" sz="1200"/>
              <a:t>Cavaco</a:t>
            </a:r>
            <a:r>
              <a:rPr b="0" lang="en-US" sz="1200"/>
              <a:t>: piccolo strumento a corde, simile a un ukulele.</a:t>
            </a:r>
            <a:endParaRPr sz="1200"/>
          </a:p>
        </p:txBody>
      </p:sp>
      <p:sp>
        <p:nvSpPr>
          <p:cNvPr id="315" name="Google Shape;315;p12"/>
          <p:cNvSpPr txBox="1"/>
          <p:nvPr>
            <p:ph idx="3" type="body"/>
          </p:nvPr>
        </p:nvSpPr>
        <p:spPr>
          <a:xfrm>
            <a:off x="433949" y="621774"/>
            <a:ext cx="5221802" cy="51690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Laboratorio BATUCADA</a:t>
            </a:r>
            <a:endParaRPr/>
          </a:p>
        </p:txBody>
      </p:sp>
      <p:pic>
        <p:nvPicPr>
          <p:cNvPr descr="Google Shape;275;p12" id="316" name="Google Shape;316;p12"/>
          <p:cNvPicPr preferRelativeResize="0"/>
          <p:nvPr/>
        </p:nvPicPr>
        <p:blipFill rotWithShape="1">
          <a:blip r:embed="rId3">
            <a:alphaModFix/>
          </a:blip>
          <a:srcRect b="0" l="0" r="0" t="0"/>
          <a:stretch/>
        </p:blipFill>
        <p:spPr>
          <a:xfrm>
            <a:off x="6825712" y="1534332"/>
            <a:ext cx="4709955" cy="40662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3"/>
          <p:cNvSpPr txBox="1"/>
          <p:nvPr>
            <p:ph idx="1" type="body"/>
          </p:nvPr>
        </p:nvSpPr>
        <p:spPr>
          <a:xfrm>
            <a:off x="6987350" y="145949"/>
            <a:ext cx="4556101" cy="992700"/>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a:solidFill>
                  <a:srgbClr val="00B6E6"/>
                </a:solidFill>
              </a:rPr>
              <a:t>Laboratorio BATUCADA</a:t>
            </a:r>
            <a:endParaRPr/>
          </a:p>
        </p:txBody>
      </p:sp>
      <p:sp>
        <p:nvSpPr>
          <p:cNvPr id="322" name="Google Shape;322;p13"/>
          <p:cNvSpPr txBox="1"/>
          <p:nvPr/>
        </p:nvSpPr>
        <p:spPr>
          <a:xfrm>
            <a:off x="620474" y="1302224"/>
            <a:ext cx="5122500" cy="5910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200"/>
              <a:buFont typeface="Calibri"/>
              <a:buNone/>
            </a:pPr>
            <a:r>
              <a:rPr b="1" i="0" lang="en-US" sz="1200" u="sng" cap="none" strike="noStrike">
                <a:solidFill>
                  <a:srgbClr val="FFFFFF"/>
                </a:solidFill>
                <a:latin typeface="Calibri"/>
                <a:ea typeface="Calibri"/>
                <a:cs typeface="Calibri"/>
                <a:sym typeface="Calibri"/>
              </a:rPr>
              <a:t>Fase 3: Attività complementari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Oltre a imparare e suonare la musica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Organizzare un pic-nic a tema brasiliano</a:t>
            </a:r>
            <a:endParaRPr b="0" i="0" sz="1400" u="none" cap="none" strike="noStrike">
              <a:solidFill>
                <a:srgbClr val="000000"/>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Cucinare insieme e imparare ricette brasiliane</a:t>
            </a:r>
            <a:endParaRPr b="0" i="0" sz="1400" u="none" cap="none" strike="noStrike">
              <a:solidFill>
                <a:srgbClr val="000000"/>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lang="en-US" sz="1200">
                <a:solidFill>
                  <a:srgbClr val="FFFFFF"/>
                </a:solidFill>
                <a:latin typeface="Calibri"/>
                <a:ea typeface="Calibri"/>
                <a:cs typeface="Calibri"/>
                <a:sym typeface="Calibri"/>
              </a:rPr>
              <a:t>Invitare</a:t>
            </a:r>
            <a:r>
              <a:rPr b="1" i="0" lang="en-US" sz="1200" u="none" cap="none" strike="noStrike">
                <a:solidFill>
                  <a:srgbClr val="FFFFFF"/>
                </a:solidFill>
                <a:latin typeface="Calibri"/>
                <a:ea typeface="Calibri"/>
                <a:cs typeface="Calibri"/>
                <a:sym typeface="Calibri"/>
              </a:rPr>
              <a:t> un noto musicista brasiliano</a:t>
            </a:r>
            <a:endParaRPr b="0" i="0" sz="1400" u="none" cap="none" strike="noStrike">
              <a:solidFill>
                <a:srgbClr val="000000"/>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lang="en-US" sz="1200">
                <a:solidFill>
                  <a:srgbClr val="FFFFFF"/>
                </a:solidFill>
                <a:latin typeface="Calibri"/>
                <a:ea typeface="Calibri"/>
                <a:cs typeface="Calibri"/>
                <a:sym typeface="Calibri"/>
              </a:rPr>
              <a:t>Invitare</a:t>
            </a:r>
            <a:r>
              <a:rPr b="1" i="0" lang="en-US" sz="1200" u="none" cap="none" strike="noStrike">
                <a:solidFill>
                  <a:srgbClr val="FFFFFF"/>
                </a:solidFill>
                <a:latin typeface="Calibri"/>
                <a:ea typeface="Calibri"/>
                <a:cs typeface="Calibri"/>
                <a:sym typeface="Calibri"/>
              </a:rPr>
              <a:t> un ballerino brasiliano, ad esempio di Capoeira.</a:t>
            </a:r>
            <a:endParaRPr b="0" i="0" sz="1400" u="none" cap="none" strike="noStrike">
              <a:solidFill>
                <a:srgbClr val="000000"/>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Realizzare la stessa attività con il paese di uno dei partecipanti.</a:t>
            </a:r>
            <a:endParaRPr b="0" i="0" sz="1400" u="none" cap="none" strike="noStrike">
              <a:solidFill>
                <a:srgbClr val="000000"/>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Far creare loro uno strumento semplice: ad esempio le maracas.</a:t>
            </a:r>
            <a:endParaRPr b="0" i="0" sz="1400" u="none" cap="none" strike="noStrike">
              <a:solidFill>
                <a:srgbClr val="000000"/>
              </a:solidFill>
              <a:latin typeface="Arial"/>
              <a:ea typeface="Arial"/>
              <a:cs typeface="Arial"/>
              <a:sym typeface="Arial"/>
            </a:endParaRPr>
          </a:p>
          <a:p>
            <a:pPr indent="-57150" lvl="0" marL="17145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p:txBody>
      </p:sp>
      <p:sp>
        <p:nvSpPr>
          <p:cNvPr id="323" name="Google Shape;323;p13"/>
          <p:cNvSpPr txBox="1"/>
          <p:nvPr/>
        </p:nvSpPr>
        <p:spPr>
          <a:xfrm>
            <a:off x="6987350" y="1086850"/>
            <a:ext cx="4722301" cy="1696800"/>
          </a:xfrm>
          <a:prstGeom prst="rect">
            <a:avLst/>
          </a:prstGeom>
          <a:noFill/>
          <a:ln>
            <a:noFill/>
          </a:ln>
        </p:spPr>
        <p:txBody>
          <a:bodyPr anchorCtr="0" anchor="t" bIns="45675" lIns="45675" spcFirstLastPara="1" rIns="45675" wrap="square" tIns="45675">
            <a:normAutofit/>
          </a:bodyPr>
          <a:lstStyle/>
          <a:p>
            <a:pPr indent="-228600" lvl="0" marL="228600" marR="0" rtl="0" algn="l">
              <a:lnSpc>
                <a:spcPct val="90000"/>
              </a:lnSpc>
              <a:spcBef>
                <a:spcPts val="0"/>
              </a:spcBef>
              <a:spcAft>
                <a:spcPts val="0"/>
              </a:spcAft>
              <a:buClr>
                <a:srgbClr val="262626"/>
              </a:buClr>
              <a:buSzPts val="2400"/>
              <a:buFont typeface="Calibri"/>
              <a:buNone/>
            </a:pPr>
            <a:r>
              <a:rPr b="1" i="0" lang="en-US" sz="2400" u="none" cap="none" strike="noStrike">
                <a:solidFill>
                  <a:srgbClr val="262626"/>
                </a:solidFill>
                <a:latin typeface="Calibri"/>
                <a:ea typeface="Calibri"/>
                <a:cs typeface="Calibri"/>
                <a:sym typeface="Calibri"/>
              </a:rPr>
              <a:t>Guardate questo video su </a:t>
            </a:r>
            <a:r>
              <a:rPr b="1" i="0" lang="en-US" sz="2400" u="sng" cap="none" strike="noStrike">
                <a:solidFill>
                  <a:schemeClr val="accent3"/>
                </a:solidFill>
                <a:latin typeface="Calibri"/>
                <a:ea typeface="Calibri"/>
                <a:cs typeface="Calibri"/>
                <a:sym typeface="Calibri"/>
                <a:hlinkClick r:id="rId3">
                  <a:extLst>
                    <a:ext uri="{A12FA001-AC4F-418D-AE19-62706E023703}">
                      <ahyp:hlinkClr val="tx"/>
                    </a:ext>
                  </a:extLst>
                </a:hlinkClick>
              </a:rPr>
              <a:t>come realizzare le vostre Maracas</a:t>
            </a:r>
            <a:endParaRPr b="0" i="0" sz="1400" u="none" cap="none" strike="noStrike">
              <a:solidFill>
                <a:srgbClr val="000000"/>
              </a:solidFill>
              <a:latin typeface="Arial"/>
              <a:ea typeface="Arial"/>
              <a:cs typeface="Arial"/>
              <a:sym typeface="Arial"/>
            </a:endParaRPr>
          </a:p>
        </p:txBody>
      </p:sp>
      <p:pic>
        <p:nvPicPr>
          <p:cNvPr descr="Google Shape;283;p13" id="324" name="Google Shape;324;p13"/>
          <p:cNvPicPr preferRelativeResize="0"/>
          <p:nvPr/>
        </p:nvPicPr>
        <p:blipFill rotWithShape="1">
          <a:blip r:embed="rId4">
            <a:alphaModFix/>
          </a:blip>
          <a:srcRect b="0" l="0" r="0" t="0"/>
          <a:stretch/>
        </p:blipFill>
        <p:spPr>
          <a:xfrm>
            <a:off x="6362849" y="2783650"/>
            <a:ext cx="5346801" cy="325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4"/>
          <p:cNvSpPr txBox="1"/>
          <p:nvPr>
            <p:ph idx="1" type="body"/>
          </p:nvPr>
        </p:nvSpPr>
        <p:spPr>
          <a:xfrm>
            <a:off x="6323145" y="755999"/>
            <a:ext cx="5244301" cy="53460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400"/>
              <a:buFont typeface="Calibri"/>
              <a:buNone/>
            </a:pPr>
            <a:r>
              <a:t/>
            </a:r>
            <a:endParaRPr b="1" sz="1400"/>
          </a:p>
          <a:p>
            <a:pPr indent="0" lvl="0" marL="0" rtl="0" algn="l">
              <a:lnSpc>
                <a:spcPct val="90000"/>
              </a:lnSpc>
              <a:spcBef>
                <a:spcPts val="1000"/>
              </a:spcBef>
              <a:spcAft>
                <a:spcPts val="0"/>
              </a:spcAft>
              <a:buClr>
                <a:srgbClr val="FFFFFF"/>
              </a:buClr>
              <a:buSzPts val="1800"/>
              <a:buFont typeface="Calibri"/>
              <a:buNone/>
            </a:pPr>
            <a:r>
              <a:t/>
            </a:r>
            <a:endParaRPr b="1" sz="1800"/>
          </a:p>
          <a:p>
            <a:pPr indent="0" lvl="0" marL="0" rtl="0" algn="l">
              <a:lnSpc>
                <a:spcPct val="90000"/>
              </a:lnSpc>
              <a:spcBef>
                <a:spcPts val="1000"/>
              </a:spcBef>
              <a:spcAft>
                <a:spcPts val="0"/>
              </a:spcAft>
              <a:buClr>
                <a:srgbClr val="FFFFFF"/>
              </a:buClr>
              <a:buSzPts val="1200"/>
              <a:buFont typeface="Calibri"/>
              <a:buNone/>
            </a:pPr>
            <a:r>
              <a:rPr b="1" lang="en-US" sz="1200"/>
              <a:t>Guardate questo video, una sintesi di un workshop di Batucada:</a:t>
            </a:r>
            <a:endParaRPr/>
          </a:p>
          <a:p>
            <a:pPr indent="0" lvl="0" marL="0" rtl="0" algn="l">
              <a:lnSpc>
                <a:spcPct val="90000"/>
              </a:lnSpc>
              <a:spcBef>
                <a:spcPts val="1000"/>
              </a:spcBef>
              <a:spcAft>
                <a:spcPts val="0"/>
              </a:spcAft>
              <a:buClr>
                <a:schemeClr val="accent3"/>
              </a:buClr>
              <a:buSzPts val="1200"/>
              <a:buFont typeface="Calibri"/>
              <a:buNone/>
            </a:pPr>
            <a:r>
              <a:rPr lang="en-US" sz="1200" u="sng">
                <a:solidFill>
                  <a:schemeClr val="accent3"/>
                </a:solidFill>
                <a:hlinkClick r:id="rId3">
                  <a:extLst>
                    <a:ext uri="{A12FA001-AC4F-418D-AE19-62706E023703}">
                      <ahyp:hlinkClr val="tx"/>
                    </a:ext>
                  </a:extLst>
                </a:hlinkClick>
              </a:rPr>
              <a:t>https://www.youtube.com/watch?v=OUCp9N6wD_k</a:t>
            </a:r>
            <a:endParaRPr sz="1200"/>
          </a:p>
          <a:p>
            <a:pPr indent="0" lvl="0" marL="0" rtl="0" algn="l">
              <a:lnSpc>
                <a:spcPct val="90000"/>
              </a:lnSpc>
              <a:spcBef>
                <a:spcPts val="1000"/>
              </a:spcBef>
              <a:spcAft>
                <a:spcPts val="0"/>
              </a:spcAft>
              <a:buClr>
                <a:srgbClr val="FFFFFF"/>
              </a:buClr>
              <a:buSzPts val="1200"/>
              <a:buFont typeface="Calibri"/>
              <a:buNone/>
            </a:pPr>
            <a:r>
              <a:t/>
            </a:r>
            <a:endParaRPr b="1" sz="1200"/>
          </a:p>
          <a:p>
            <a:pPr indent="0" lvl="0" marL="0" rtl="0" algn="l">
              <a:lnSpc>
                <a:spcPct val="90000"/>
              </a:lnSpc>
              <a:spcBef>
                <a:spcPts val="1000"/>
              </a:spcBef>
              <a:spcAft>
                <a:spcPts val="0"/>
              </a:spcAft>
              <a:buClr>
                <a:srgbClr val="FFFFFF"/>
              </a:buClr>
              <a:buSzPts val="1200"/>
              <a:buFont typeface="Calibri"/>
              <a:buNone/>
            </a:pPr>
            <a:r>
              <a:t/>
            </a:r>
            <a:endParaRPr b="1" sz="1200"/>
          </a:p>
          <a:p>
            <a:pPr indent="0" lvl="0" marL="0" rtl="0" algn="l">
              <a:lnSpc>
                <a:spcPct val="90000"/>
              </a:lnSpc>
              <a:spcBef>
                <a:spcPts val="1000"/>
              </a:spcBef>
              <a:spcAft>
                <a:spcPts val="0"/>
              </a:spcAft>
              <a:buClr>
                <a:srgbClr val="FFFFFF"/>
              </a:buClr>
              <a:buSzPts val="1200"/>
              <a:buFont typeface="Calibri"/>
              <a:buNone/>
            </a:pPr>
            <a:r>
              <a:rPr b="1" lang="en-US" sz="1200" u="sng"/>
              <a:t>Suggerimenti per un buon workshop :</a:t>
            </a:r>
            <a:endParaRPr/>
          </a:p>
          <a:p>
            <a:pPr indent="-304800" lvl="0" marL="457200" rtl="0" algn="l">
              <a:spcBef>
                <a:spcPts val="1000"/>
              </a:spcBef>
              <a:spcAft>
                <a:spcPts val="0"/>
              </a:spcAft>
              <a:buSzPts val="1200"/>
              <a:buFont typeface="Arial"/>
              <a:buChar char="•"/>
            </a:pPr>
            <a:r>
              <a:rPr b="1" lang="en-US" sz="1200">
                <a:solidFill>
                  <a:srgbClr val="FFFFFF"/>
                </a:solidFill>
              </a:rPr>
              <a:t>Almeno 2 ore per ogni sessione, una volta alla settimana.</a:t>
            </a:r>
            <a:endParaRPr b="1" sz="1200">
              <a:solidFill>
                <a:srgbClr val="FFFFFF"/>
              </a:solidFill>
            </a:endParaRPr>
          </a:p>
          <a:p>
            <a:pPr indent="-304800" lvl="0" marL="457200" rtl="0" algn="l">
              <a:spcBef>
                <a:spcPts val="0"/>
              </a:spcBef>
              <a:spcAft>
                <a:spcPts val="0"/>
              </a:spcAft>
              <a:buSzPts val="1200"/>
              <a:buFont typeface="Arial"/>
              <a:buChar char="•"/>
            </a:pPr>
            <a:r>
              <a:rPr b="1" lang="en-US" sz="1200">
                <a:solidFill>
                  <a:srgbClr val="FFFFFF"/>
                </a:solidFill>
              </a:rPr>
              <a:t>Pubblico perfetto: 6-12 anni</a:t>
            </a:r>
            <a:endParaRPr b="1" sz="1200">
              <a:solidFill>
                <a:srgbClr val="FFFFFF"/>
              </a:solidFill>
            </a:endParaRPr>
          </a:p>
          <a:p>
            <a:pPr indent="-304800" lvl="0" marL="457200" rtl="0" algn="l">
              <a:spcBef>
                <a:spcPts val="0"/>
              </a:spcBef>
              <a:spcAft>
                <a:spcPts val="0"/>
              </a:spcAft>
              <a:buSzPts val="1200"/>
              <a:buFont typeface="Arial"/>
              <a:buChar char="•"/>
            </a:pPr>
            <a:r>
              <a:rPr b="1" lang="en-US" sz="1200">
                <a:solidFill>
                  <a:srgbClr val="FFFFFF"/>
                </a:solidFill>
              </a:rPr>
              <a:t>2 mesi e mezzo di prove per fare progressi</a:t>
            </a:r>
            <a:endParaRPr b="1" sz="1200">
              <a:solidFill>
                <a:srgbClr val="FFFFFF"/>
              </a:solidFill>
            </a:endParaRPr>
          </a:p>
          <a:p>
            <a:pPr indent="-304800" lvl="0" marL="457200" rtl="0" algn="l">
              <a:spcBef>
                <a:spcPts val="0"/>
              </a:spcBef>
              <a:spcAft>
                <a:spcPts val="0"/>
              </a:spcAft>
              <a:buSzPts val="1200"/>
              <a:buFont typeface="Arial"/>
              <a:buChar char="•"/>
            </a:pPr>
            <a:r>
              <a:rPr b="1" lang="en-US" sz="1200">
                <a:solidFill>
                  <a:srgbClr val="FFFFFF"/>
                </a:solidFill>
              </a:rPr>
              <a:t>Fare un concerto o una performance finale</a:t>
            </a:r>
            <a:endParaRPr b="1" sz="1200">
              <a:solidFill>
                <a:srgbClr val="FFFFFF"/>
              </a:solidFill>
            </a:endParaRPr>
          </a:p>
          <a:p>
            <a:pPr indent="-304800" lvl="0" marL="457200" rtl="0" algn="l">
              <a:spcBef>
                <a:spcPts val="0"/>
              </a:spcBef>
              <a:spcAft>
                <a:spcPts val="0"/>
              </a:spcAft>
              <a:buSzPts val="1200"/>
              <a:buFont typeface="Arial"/>
              <a:buChar char="•"/>
            </a:pPr>
            <a:r>
              <a:rPr b="1" lang="en-US" sz="1200">
                <a:solidFill>
                  <a:srgbClr val="FFFFFF"/>
                </a:solidFill>
              </a:rPr>
              <a:t>Comporre gruppi da 7 a 10 bambini al massimo</a:t>
            </a:r>
            <a:endParaRPr b="1" sz="1200">
              <a:solidFill>
                <a:srgbClr val="FFFFFF"/>
              </a:solidFill>
            </a:endParaRPr>
          </a:p>
          <a:p>
            <a:pPr indent="0" lvl="0" marL="457200" rtl="0" algn="l">
              <a:lnSpc>
                <a:spcPct val="90000"/>
              </a:lnSpc>
              <a:spcBef>
                <a:spcPts val="1000"/>
              </a:spcBef>
              <a:spcAft>
                <a:spcPts val="0"/>
              </a:spcAft>
              <a:buNone/>
            </a:pPr>
            <a:r>
              <a:t/>
            </a:r>
            <a:endParaRPr b="1" sz="1200"/>
          </a:p>
        </p:txBody>
      </p:sp>
      <p:sp>
        <p:nvSpPr>
          <p:cNvPr id="330" name="Google Shape;330;p14"/>
          <p:cNvSpPr txBox="1"/>
          <p:nvPr>
            <p:ph idx="3" type="body"/>
          </p:nvPr>
        </p:nvSpPr>
        <p:spPr>
          <a:xfrm>
            <a:off x="6566606" y="203008"/>
            <a:ext cx="4757401" cy="992700"/>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Attività pratica: Laboratorio Batucada</a:t>
            </a:r>
            <a:endParaRPr sz="2400">
              <a:latin typeface="Calibri"/>
              <a:ea typeface="Calibri"/>
              <a:cs typeface="Calibri"/>
              <a:sym typeface="Calibri"/>
            </a:endParaRPr>
          </a:p>
        </p:txBody>
      </p:sp>
      <p:pic>
        <p:nvPicPr>
          <p:cNvPr descr="Google Shape;290;p14" id="331" name="Google Shape;331;p14"/>
          <p:cNvPicPr preferRelativeResize="0"/>
          <p:nvPr/>
        </p:nvPicPr>
        <p:blipFill rotWithShape="1">
          <a:blip r:embed="rId4">
            <a:alphaModFix/>
          </a:blip>
          <a:srcRect b="0" l="0" r="0" t="0"/>
          <a:stretch/>
        </p:blipFill>
        <p:spPr>
          <a:xfrm>
            <a:off x="198350" y="1137825"/>
            <a:ext cx="5792702" cy="40106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74659A"/>
              </a:buClr>
              <a:buSzPts val="2400"/>
              <a:buFont typeface="Calibri"/>
              <a:buNone/>
            </a:pPr>
            <a:r>
              <a:rPr lang="en-US" sz="2400"/>
              <a:t>Suggerimenti e consigli </a:t>
            </a:r>
            <a:endParaRPr/>
          </a:p>
        </p:txBody>
      </p:sp>
      <p:sp>
        <p:nvSpPr>
          <p:cNvPr id="337" name="Google Shape;337;p15"/>
          <p:cNvSpPr txBox="1"/>
          <p:nvPr>
            <p:ph idx="2" type="body"/>
          </p:nvPr>
        </p:nvSpPr>
        <p:spPr>
          <a:xfrm>
            <a:off x="3650724" y="1595746"/>
            <a:ext cx="7117500" cy="510001"/>
          </a:xfrm>
          <a:prstGeom prst="rect">
            <a:avLst/>
          </a:prstGeom>
          <a:noFill/>
          <a:ln>
            <a:noFill/>
          </a:ln>
        </p:spPr>
        <p:txBody>
          <a:bodyPr anchorCtr="0" anchor="t" bIns="45675" lIns="45675" spcFirstLastPara="1" rIns="45675" wrap="square" tIns="45675">
            <a:normAutofit/>
          </a:bodyPr>
          <a:lstStyle/>
          <a:p>
            <a:pPr indent="-342900" lvl="0" marL="342900" marR="0" rtl="0" algn="l">
              <a:lnSpc>
                <a:spcPct val="90000"/>
              </a:lnSpc>
              <a:spcBef>
                <a:spcPts val="0"/>
              </a:spcBef>
              <a:spcAft>
                <a:spcPts val="0"/>
              </a:spcAft>
              <a:buClr>
                <a:srgbClr val="FFFFFF"/>
              </a:buClr>
              <a:buSzPts val="1200"/>
              <a:buFont typeface="Calibri"/>
              <a:buNone/>
            </a:pPr>
            <a:r>
              <a:rPr b="1" lang="en-US" sz="1200">
                <a:solidFill>
                  <a:srgbClr val="FFFFFF"/>
                </a:solidFill>
                <a:latin typeface="Calibri"/>
                <a:ea typeface="Calibri"/>
                <a:cs typeface="Calibri"/>
                <a:sym typeface="Calibri"/>
              </a:rPr>
              <a:t>Creare un a</a:t>
            </a:r>
            <a:r>
              <a:rPr b="1" lang="en-US" sz="1200">
                <a:solidFill>
                  <a:srgbClr val="FFFFFF"/>
                </a:solidFill>
                <a:latin typeface="Calibri"/>
                <a:ea typeface="Calibri"/>
                <a:cs typeface="Calibri"/>
                <a:sym typeface="Calibri"/>
              </a:rPr>
              <a:t>mbiente accogliente e inclusivo </a:t>
            </a:r>
            <a:endParaRPr/>
          </a:p>
        </p:txBody>
      </p:sp>
      <p:sp>
        <p:nvSpPr>
          <p:cNvPr id="338" name="Google Shape;338;p15"/>
          <p:cNvSpPr txBox="1"/>
          <p:nvPr>
            <p:ph idx="5" type="body"/>
          </p:nvPr>
        </p:nvSpPr>
        <p:spPr>
          <a:xfrm>
            <a:off x="1575713" y="1425125"/>
            <a:ext cx="738347" cy="578810"/>
          </a:xfrm>
          <a:prstGeom prst="rect">
            <a:avLst/>
          </a:prstGeom>
          <a:noFill/>
          <a:ln>
            <a:noFill/>
          </a:ln>
        </p:spPr>
        <p:txBody>
          <a:bodyPr anchorCtr="0" anchor="ctr" bIns="45675" lIns="45675" spcFirstLastPara="1" rIns="45675" wrap="square" tIns="45675">
            <a:normAutofit/>
          </a:bodyPr>
          <a:lstStyle/>
          <a:p>
            <a:pPr indent="0" lvl="0" marL="0" marR="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339" name="Google Shape;339;p15"/>
          <p:cNvSpPr txBox="1"/>
          <p:nvPr>
            <p:ph idx="7" type="body"/>
          </p:nvPr>
        </p:nvSpPr>
        <p:spPr>
          <a:xfrm>
            <a:off x="1575713" y="2441838"/>
            <a:ext cx="738347" cy="578809"/>
          </a:xfrm>
          <a:prstGeom prst="rect">
            <a:avLst/>
          </a:prstGeom>
          <a:noFill/>
          <a:ln>
            <a:noFill/>
          </a:ln>
        </p:spPr>
        <p:txBody>
          <a:bodyPr anchorCtr="0" anchor="ctr" bIns="45675" lIns="45675" spcFirstLastPara="1" rIns="45675" wrap="square" tIns="45675">
            <a:normAutofit/>
          </a:bodyPr>
          <a:lstStyle/>
          <a:p>
            <a:pPr indent="0" lvl="0" marL="0" marR="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340" name="Google Shape;340;p15"/>
          <p:cNvSpPr txBox="1"/>
          <p:nvPr/>
        </p:nvSpPr>
        <p:spPr>
          <a:xfrm>
            <a:off x="3577824" y="2594699"/>
            <a:ext cx="72633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Incorporare diversi generi musicali ed elementi culturali</a:t>
            </a:r>
            <a:endParaRPr b="0" i="0" sz="1400" u="none" cap="none" strike="noStrike">
              <a:solidFill>
                <a:srgbClr val="000000"/>
              </a:solidFill>
              <a:latin typeface="Arial"/>
              <a:ea typeface="Arial"/>
              <a:cs typeface="Arial"/>
              <a:sym typeface="Arial"/>
            </a:endParaRPr>
          </a:p>
        </p:txBody>
      </p:sp>
      <p:sp>
        <p:nvSpPr>
          <p:cNvPr id="341" name="Google Shape;341;p15"/>
          <p:cNvSpPr txBox="1"/>
          <p:nvPr/>
        </p:nvSpPr>
        <p:spPr>
          <a:xfrm>
            <a:off x="3574700" y="3543051"/>
            <a:ext cx="7117500" cy="258600"/>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Incoraggiare la partecipazione attiva e la collaborazione tra i membri della famiglia </a:t>
            </a:r>
            <a:endParaRPr b="0" i="0" sz="1400" u="none" cap="none" strike="noStrike">
              <a:solidFill>
                <a:srgbClr val="000000"/>
              </a:solidFill>
              <a:latin typeface="Arial"/>
              <a:ea typeface="Arial"/>
              <a:cs typeface="Arial"/>
              <a:sym typeface="Arial"/>
            </a:endParaRPr>
          </a:p>
        </p:txBody>
      </p:sp>
      <p:sp>
        <p:nvSpPr>
          <p:cNvPr id="342" name="Google Shape;342;p15"/>
          <p:cNvSpPr txBox="1"/>
          <p:nvPr/>
        </p:nvSpPr>
        <p:spPr>
          <a:xfrm>
            <a:off x="3650600" y="4613840"/>
            <a:ext cx="6965700" cy="276900"/>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Adattare le attività all'età e al livello di abilità dei partecipanti </a:t>
            </a:r>
            <a:endParaRPr b="0" i="0" sz="1400" u="none" cap="none" strike="noStrike">
              <a:solidFill>
                <a:srgbClr val="000000"/>
              </a:solidFill>
              <a:latin typeface="Arial"/>
              <a:ea typeface="Arial"/>
              <a:cs typeface="Arial"/>
              <a:sym typeface="Arial"/>
            </a:endParaRPr>
          </a:p>
        </p:txBody>
      </p:sp>
      <p:sp>
        <p:nvSpPr>
          <p:cNvPr id="343" name="Google Shape;343;p15"/>
          <p:cNvSpPr txBox="1"/>
          <p:nvPr/>
        </p:nvSpPr>
        <p:spPr>
          <a:xfrm>
            <a:off x="1575713" y="3408760"/>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03</a:t>
            </a:r>
            <a:endParaRPr b="0" i="0" sz="1400" u="none" cap="none" strike="noStrike">
              <a:solidFill>
                <a:srgbClr val="000000"/>
              </a:solidFill>
              <a:latin typeface="Arial"/>
              <a:ea typeface="Arial"/>
              <a:cs typeface="Arial"/>
              <a:sym typeface="Arial"/>
            </a:endParaRPr>
          </a:p>
        </p:txBody>
      </p:sp>
      <p:sp>
        <p:nvSpPr>
          <p:cNvPr id="344" name="Google Shape;344;p15"/>
          <p:cNvSpPr txBox="1"/>
          <p:nvPr/>
        </p:nvSpPr>
        <p:spPr>
          <a:xfrm>
            <a:off x="1575713" y="4437860"/>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345" name="Google Shape;345;p15"/>
          <p:cNvSpPr txBox="1"/>
          <p:nvPr/>
        </p:nvSpPr>
        <p:spPr>
          <a:xfrm>
            <a:off x="3263189" y="5615914"/>
            <a:ext cx="7740634" cy="269201"/>
          </a:xfrm>
          <a:prstGeom prst="rect">
            <a:avLst/>
          </a:prstGeom>
          <a:noFill/>
          <a:ln>
            <a:noFill/>
          </a:ln>
        </p:spPr>
        <p:txBody>
          <a:bodyPr anchorCtr="0" anchor="t" bIns="45675" lIns="45675" spcFirstLastPara="1" rIns="45675" wrap="square" tIns="45675">
            <a:spAutoFit/>
          </a:bodyPr>
          <a:lstStyle/>
          <a:p>
            <a:pPr indent="45720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Fornire opportunità di riflessione e discussione </a:t>
            </a:r>
            <a:endParaRPr b="0" i="0" sz="1400" u="none" cap="none" strike="noStrike">
              <a:solidFill>
                <a:srgbClr val="000000"/>
              </a:solidFill>
              <a:latin typeface="Arial"/>
              <a:ea typeface="Arial"/>
              <a:cs typeface="Arial"/>
              <a:sym typeface="Arial"/>
            </a:endParaRPr>
          </a:p>
        </p:txBody>
      </p:sp>
      <p:sp>
        <p:nvSpPr>
          <p:cNvPr id="346" name="Google Shape;346;p15"/>
          <p:cNvSpPr txBox="1"/>
          <p:nvPr/>
        </p:nvSpPr>
        <p:spPr>
          <a:xfrm>
            <a:off x="1575713" y="5466959"/>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6"/>
          <p:cNvSpPr txBox="1"/>
          <p:nvPr>
            <p:ph idx="1" type="body"/>
          </p:nvPr>
        </p:nvSpPr>
        <p:spPr>
          <a:xfrm>
            <a:off x="605550" y="3541050"/>
            <a:ext cx="5404500" cy="2202000"/>
          </a:xfrm>
          <a:prstGeom prst="rect">
            <a:avLst/>
          </a:prstGeom>
          <a:noFill/>
          <a:ln>
            <a:noFill/>
          </a:ln>
        </p:spPr>
        <p:txBody>
          <a:bodyPr anchorCtr="0" anchor="ctr" bIns="45675" lIns="45675" spcFirstLastPara="1" rIns="45675" wrap="square" tIns="45675">
            <a:normAutofit/>
          </a:bodyPr>
          <a:lstStyle/>
          <a:p>
            <a:pPr indent="0" lvl="0" marL="0" rtl="0" algn="just">
              <a:spcBef>
                <a:spcPts val="0"/>
              </a:spcBef>
              <a:spcAft>
                <a:spcPts val="0"/>
              </a:spcAft>
              <a:buNone/>
            </a:pPr>
            <a:r>
              <a:rPr lang="en-US" sz="1200">
                <a:solidFill>
                  <a:srgbClr val="FFFFFF"/>
                </a:solidFill>
              </a:rPr>
              <a:t>Vi ringraziamo per aver letto questo modulo e speriamo vi sia piaciuto e che abbiate appreso alcune informazioni utili. Questo modulo fa parte del corso di formazione Surviving Digital; gli altri moduli sono disponibili sul nostro sito web. Tenetevi aggiornati sul progetto seguendoci sui nostri canali social!</a:t>
            </a:r>
            <a:endParaRPr sz="1200">
              <a:solidFill>
                <a:srgbClr val="FFFFFF"/>
              </a:solidFill>
            </a:endParaRPr>
          </a:p>
          <a:p>
            <a:pPr indent="0" lvl="0" marL="0" marR="0" rtl="0" algn="just">
              <a:lnSpc>
                <a:spcPct val="100000"/>
              </a:lnSpc>
              <a:spcBef>
                <a:spcPts val="0"/>
              </a:spcBef>
              <a:spcAft>
                <a:spcPts val="0"/>
              </a:spcAft>
              <a:buClr>
                <a:srgbClr val="FFFFFF"/>
              </a:buClr>
              <a:buSzPts val="1200"/>
              <a:buFont typeface="Calibri"/>
              <a:buNone/>
            </a:pPr>
            <a:r>
              <a:t/>
            </a:r>
            <a:endParaRPr sz="1200"/>
          </a:p>
        </p:txBody>
      </p:sp>
      <p:sp>
        <p:nvSpPr>
          <p:cNvPr id="352" name="Google Shape;352;p16"/>
          <p:cNvSpPr txBox="1"/>
          <p:nvPr>
            <p:ph idx="2" type="body"/>
          </p:nvPr>
        </p:nvSpPr>
        <p:spPr>
          <a:xfrm>
            <a:off x="605555" y="2943922"/>
            <a:ext cx="3542700" cy="1054708"/>
          </a:xfrm>
          <a:prstGeom prst="rect">
            <a:avLst/>
          </a:prstGeom>
          <a:noFill/>
          <a:ln>
            <a:noFill/>
          </a:ln>
        </p:spPr>
        <p:txBody>
          <a:bodyPr anchorCtr="0" anchor="ctr"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Fine del modulo</a:t>
            </a:r>
            <a:endParaRPr/>
          </a:p>
        </p:txBody>
      </p:sp>
      <p:sp>
        <p:nvSpPr>
          <p:cNvPr id="353" name="Google Shape;353;p16"/>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chemeClr val="lt1"/>
              </a:buClr>
              <a:buSzPts val="2500"/>
              <a:buFont typeface="Calibri"/>
              <a:buNone/>
            </a:pPr>
            <a:r>
              <a:rPr b="1" lang="en-US" sz="2400">
                <a:solidFill>
                  <a:schemeClr val="lt1"/>
                </a:solidFill>
              </a:rPr>
              <a:t>www.survivingdigital.eu</a:t>
            </a:r>
            <a:endParaRPr/>
          </a:p>
        </p:txBody>
      </p:sp>
      <p:grpSp>
        <p:nvGrpSpPr>
          <p:cNvPr id="354" name="Google Shape;354;p16"/>
          <p:cNvGrpSpPr/>
          <p:nvPr/>
        </p:nvGrpSpPr>
        <p:grpSpPr>
          <a:xfrm>
            <a:off x="9158986" y="4806174"/>
            <a:ext cx="2584692" cy="436057"/>
            <a:chOff x="-2" y="-2"/>
            <a:chExt cx="2584690" cy="436056"/>
          </a:xfrm>
        </p:grpSpPr>
        <p:grpSp>
          <p:nvGrpSpPr>
            <p:cNvPr id="355" name="Google Shape;355;p16"/>
            <p:cNvGrpSpPr/>
            <p:nvPr/>
          </p:nvGrpSpPr>
          <p:grpSpPr>
            <a:xfrm>
              <a:off x="1611878" y="0"/>
              <a:ext cx="435732" cy="435731"/>
              <a:chOff x="0" y="0"/>
              <a:chExt cx="435731" cy="435730"/>
            </a:xfrm>
          </p:grpSpPr>
          <p:sp>
            <p:nvSpPr>
              <p:cNvPr id="356" name="Google Shape;356;p16"/>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nvGrpSpPr>
              <p:cNvPr id="357" name="Google Shape;357;p16"/>
              <p:cNvGrpSpPr/>
              <p:nvPr/>
            </p:nvGrpSpPr>
            <p:grpSpPr>
              <a:xfrm>
                <a:off x="80691" y="80689"/>
                <a:ext cx="274350" cy="274351"/>
                <a:chOff x="0" y="-1"/>
                <a:chExt cx="274349" cy="274350"/>
              </a:xfrm>
            </p:grpSpPr>
            <p:sp>
              <p:nvSpPr>
                <p:cNvPr id="358" name="Google Shape;358;p16"/>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59" name="Google Shape;359;p16"/>
                <p:cNvSpPr/>
                <p:nvPr/>
              </p:nvSpPr>
              <p:spPr>
                <a:xfrm>
                  <a:off x="66811" y="66811"/>
                  <a:ext cx="140726" cy="140725"/>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0" name="Google Shape;360;p16"/>
                <p:cNvSpPr/>
                <p:nvPr/>
              </p:nvSpPr>
              <p:spPr>
                <a:xfrm>
                  <a:off x="193980" y="47446"/>
                  <a:ext cx="32923" cy="32922"/>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grpSp>
          <p:nvGrpSpPr>
            <p:cNvPr id="361" name="Google Shape;361;p16"/>
            <p:cNvGrpSpPr/>
            <p:nvPr/>
          </p:nvGrpSpPr>
          <p:grpSpPr>
            <a:xfrm>
              <a:off x="537076" y="0"/>
              <a:ext cx="435733" cy="435731"/>
              <a:chOff x="0" y="0"/>
              <a:chExt cx="435731" cy="435730"/>
            </a:xfrm>
          </p:grpSpPr>
          <p:sp>
            <p:nvSpPr>
              <p:cNvPr id="362" name="Google Shape;362;p16"/>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3" name="Google Shape;363;p16"/>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4" name="Google Shape;364;p16"/>
            <p:cNvGrpSpPr/>
            <p:nvPr/>
          </p:nvGrpSpPr>
          <p:grpSpPr>
            <a:xfrm>
              <a:off x="2148955" y="0"/>
              <a:ext cx="435733" cy="435731"/>
              <a:chOff x="-1" y="0"/>
              <a:chExt cx="435732" cy="435730"/>
            </a:xfrm>
          </p:grpSpPr>
          <p:sp>
            <p:nvSpPr>
              <p:cNvPr id="365" name="Google Shape;365;p16"/>
              <p:cNvSpPr/>
              <p:nvPr/>
            </p:nvSpPr>
            <p:spPr>
              <a:xfrm>
                <a:off x="-1"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6" name="Google Shape;366;p16"/>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grpSp>
          <p:nvGrpSpPr>
            <p:cNvPr id="367" name="Google Shape;367;p16"/>
            <p:cNvGrpSpPr/>
            <p:nvPr/>
          </p:nvGrpSpPr>
          <p:grpSpPr>
            <a:xfrm>
              <a:off x="-2" y="-2"/>
              <a:ext cx="435734" cy="436056"/>
              <a:chOff x="-1" y="-1"/>
              <a:chExt cx="435732" cy="436054"/>
            </a:xfrm>
          </p:grpSpPr>
          <p:sp>
            <p:nvSpPr>
              <p:cNvPr id="368" name="Google Shape;368;p16"/>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sp>
            <p:nvSpPr>
              <p:cNvPr id="369" name="Google Shape;369;p16"/>
              <p:cNvSpPr/>
              <p:nvPr/>
            </p:nvSpPr>
            <p:spPr>
              <a:xfrm>
                <a:off x="128459" y="85208"/>
                <a:ext cx="186235" cy="350845"/>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grpSp>
        <p:sp>
          <p:nvSpPr>
            <p:cNvPr id="370" name="Google Shape;370;p16"/>
            <p:cNvSpPr/>
            <p:nvPr/>
          </p:nvSpPr>
          <p:spPr>
            <a:xfrm>
              <a:off x="1074478"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800"/>
                <a:buFont typeface="Calibri"/>
                <a:buNone/>
              </a:pPr>
              <a:r>
                <a:t/>
              </a:r>
              <a:endParaRPr b="0" i="0" sz="1800" u="none" cap="none" strike="noStrike">
                <a:solidFill>
                  <a:schemeClr val="accent1"/>
                </a:solidFill>
                <a:latin typeface="Calibri"/>
                <a:ea typeface="Calibri"/>
                <a:cs typeface="Calibri"/>
                <a:sym typeface="Calibri"/>
              </a:endParaRPr>
            </a:p>
          </p:txBody>
        </p:sp>
        <p:pic>
          <p:nvPicPr>
            <p:cNvPr descr="Google Shape;331;p16" id="371" name="Google Shape;371;p16"/>
            <p:cNvPicPr preferRelativeResize="0"/>
            <p:nvPr/>
          </p:nvPicPr>
          <p:blipFill rotWithShape="1">
            <a:blip r:embed="rId3">
              <a:alphaModFix/>
            </a:blip>
            <a:srcRect b="0" l="0" r="0" t="0"/>
            <a:stretch/>
          </p:blipFill>
          <p:spPr>
            <a:xfrm>
              <a:off x="1099921" y="24614"/>
              <a:ext cx="382076" cy="382075"/>
            </a:xfrm>
            <a:prstGeom prst="rect">
              <a:avLst/>
            </a:prstGeom>
            <a:noFill/>
            <a:ln>
              <a:noFill/>
            </a:ln>
          </p:spPr>
        </p:pic>
      </p:grpSp>
      <p:pic>
        <p:nvPicPr>
          <p:cNvPr descr="Google Shape;332;p16" id="372" name="Google Shape;372;p16"/>
          <p:cNvPicPr preferRelativeResize="0"/>
          <p:nvPr/>
        </p:nvPicPr>
        <p:blipFill rotWithShape="1">
          <a:blip r:embed="rId4">
            <a:alphaModFix/>
          </a:blip>
          <a:srcRect b="0" l="0" r="0" t="0"/>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
          <p:cNvSpPr txBox="1"/>
          <p:nvPr>
            <p:ph idx="1" type="body"/>
          </p:nvPr>
        </p:nvSpPr>
        <p:spPr>
          <a:xfrm>
            <a:off x="4912290" y="800589"/>
            <a:ext cx="6562678" cy="339416"/>
          </a:xfrm>
          <a:prstGeom prst="rect">
            <a:avLst/>
          </a:prstGeom>
          <a:noFill/>
          <a:ln>
            <a:noFill/>
          </a:ln>
        </p:spPr>
        <p:txBody>
          <a:bodyPr anchorCtr="0" anchor="t" bIns="45675" lIns="45675" spcFirstLastPara="1" rIns="45675" wrap="square" tIns="45675">
            <a:norm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Introduzione</a:t>
            </a:r>
            <a:endParaRPr/>
          </a:p>
        </p:txBody>
      </p:sp>
      <p:sp>
        <p:nvSpPr>
          <p:cNvPr id="225" name="Google Shape;225;p2"/>
          <p:cNvSpPr txBox="1"/>
          <p:nvPr>
            <p:ph idx="5" type="body"/>
          </p:nvPr>
        </p:nvSpPr>
        <p:spPr>
          <a:xfrm>
            <a:off x="4912290" y="1270205"/>
            <a:ext cx="6562801" cy="339301"/>
          </a:xfrm>
          <a:prstGeom prst="rect">
            <a:avLst/>
          </a:prstGeom>
          <a:noFill/>
          <a:ln>
            <a:noFill/>
          </a:ln>
        </p:spPr>
        <p:txBody>
          <a:bodyPr anchorCtr="0" anchor="t" bIns="45675" lIns="45675" spcFirstLastPara="1" rIns="45675" wrap="square" tIns="45675">
            <a:norm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Obiettivi</a:t>
            </a:r>
            <a:endParaRPr sz="1200">
              <a:latin typeface="Calibri"/>
              <a:ea typeface="Calibri"/>
              <a:cs typeface="Calibri"/>
              <a:sym typeface="Calibri"/>
            </a:endParaRPr>
          </a:p>
        </p:txBody>
      </p:sp>
      <p:sp>
        <p:nvSpPr>
          <p:cNvPr id="226" name="Google Shape;226;p2"/>
          <p:cNvSpPr txBox="1"/>
          <p:nvPr>
            <p:ph idx="8" type="body"/>
          </p:nvPr>
        </p:nvSpPr>
        <p:spPr>
          <a:xfrm>
            <a:off x="5017158" y="2756609"/>
            <a:ext cx="6562678" cy="456350"/>
          </a:xfrm>
          <a:prstGeom prst="rect">
            <a:avLst/>
          </a:prstGeom>
          <a:noFill/>
          <a:ln>
            <a:noFill/>
          </a:ln>
        </p:spPr>
        <p:txBody>
          <a:bodyPr anchorCtr="0" anchor="t" bIns="45675" lIns="45675" spcFirstLastPara="1" rIns="45675" wrap="square" tIns="45675">
            <a:norm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Conoscenze </a:t>
            </a:r>
            <a:r>
              <a:rPr b="1" lang="en-US" sz="1200" u="sng">
                <a:solidFill>
                  <a:schemeClr val="accent3"/>
                </a:solidFill>
                <a:latin typeface="Calibri"/>
                <a:ea typeface="Calibri"/>
                <a:cs typeface="Calibri"/>
                <a:sym typeface="Calibri"/>
              </a:rPr>
              <a:t>teoriche</a:t>
            </a:r>
            <a:endParaRPr/>
          </a:p>
        </p:txBody>
      </p:sp>
      <p:sp>
        <p:nvSpPr>
          <p:cNvPr id="227" name="Google Shape;227;p2"/>
          <p:cNvSpPr txBox="1"/>
          <p:nvPr/>
        </p:nvSpPr>
        <p:spPr>
          <a:xfrm>
            <a:off x="5440324" y="5218000"/>
            <a:ext cx="6139500" cy="276900"/>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Suggerimenti e consigli</a:t>
            </a:r>
            <a:endParaRPr b="0" i="0" sz="1200" u="none" cap="none" strike="noStrike">
              <a:solidFill>
                <a:srgbClr val="000000"/>
              </a:solidFill>
              <a:latin typeface="Calibri"/>
              <a:ea typeface="Calibri"/>
              <a:cs typeface="Calibri"/>
              <a:sym typeface="Calibri"/>
            </a:endParaRPr>
          </a:p>
        </p:txBody>
      </p:sp>
      <p:sp>
        <p:nvSpPr>
          <p:cNvPr id="228" name="Google Shape;228;p2">
            <a:hlinkClick action="ppaction://hlinksldjump" r:id="rId3"/>
          </p:cNvPr>
          <p:cNvSpPr txBox="1"/>
          <p:nvPr/>
        </p:nvSpPr>
        <p:spPr>
          <a:xfrm>
            <a:off x="5017158" y="4805002"/>
            <a:ext cx="6562800" cy="276900"/>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Cas</a:t>
            </a:r>
            <a:r>
              <a:rPr b="1" lang="en-US" sz="1200" u="sng">
                <a:solidFill>
                  <a:schemeClr val="accent3"/>
                </a:solidFill>
                <a:latin typeface="Calibri"/>
                <a:ea typeface="Calibri"/>
                <a:cs typeface="Calibri"/>
                <a:sym typeface="Calibri"/>
              </a:rPr>
              <a:t>i</a:t>
            </a:r>
            <a:r>
              <a:rPr b="1" i="0" lang="en-US" sz="1200" u="sng" cap="none" strike="noStrike">
                <a:solidFill>
                  <a:schemeClr val="accent3"/>
                </a:solidFill>
                <a:latin typeface="Calibri"/>
                <a:ea typeface="Calibri"/>
                <a:cs typeface="Calibri"/>
                <a:sym typeface="Calibri"/>
              </a:rPr>
              <a:t> studio e attività</a:t>
            </a:r>
            <a:endParaRPr b="0" i="0" sz="1400" u="none" cap="none" strike="noStrike">
              <a:solidFill>
                <a:srgbClr val="000000"/>
              </a:solidFill>
              <a:latin typeface="Arial"/>
              <a:ea typeface="Arial"/>
              <a:cs typeface="Arial"/>
              <a:sym typeface="Arial"/>
            </a:endParaRPr>
          </a:p>
        </p:txBody>
      </p:sp>
      <p:sp>
        <p:nvSpPr>
          <p:cNvPr id="229" name="Google Shape;229;p2"/>
          <p:cNvSpPr txBox="1"/>
          <p:nvPr/>
        </p:nvSpPr>
        <p:spPr>
          <a:xfrm>
            <a:off x="5017075" y="3212949"/>
            <a:ext cx="6562801" cy="26920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Tecniche</a:t>
            </a:r>
            <a:endParaRPr b="0" i="0" sz="1400" u="none" cap="none" strike="noStrike">
              <a:solidFill>
                <a:srgbClr val="000000"/>
              </a:solidFill>
              <a:latin typeface="Arial"/>
              <a:ea typeface="Arial"/>
              <a:cs typeface="Arial"/>
              <a:sym typeface="Arial"/>
            </a:endParaRPr>
          </a:p>
        </p:txBody>
      </p:sp>
      <p:sp>
        <p:nvSpPr>
          <p:cNvPr id="230" name="Google Shape;230;p2"/>
          <p:cNvSpPr txBox="1"/>
          <p:nvPr/>
        </p:nvSpPr>
        <p:spPr>
          <a:xfrm>
            <a:off x="4927799" y="1738824"/>
            <a:ext cx="6562802" cy="26920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rPr>
              <a:t>Competenze affrontate e risultati di apprendimento</a:t>
            </a:r>
            <a:endParaRPr b="0" i="0" sz="1400" u="none" cap="none" strike="noStrike">
              <a:solidFill>
                <a:srgbClr val="000000"/>
              </a:solidFill>
              <a:latin typeface="Arial"/>
              <a:ea typeface="Arial"/>
              <a:cs typeface="Arial"/>
              <a:sym typeface="Arial"/>
            </a:endParaRPr>
          </a:p>
        </p:txBody>
      </p:sp>
      <p:grpSp>
        <p:nvGrpSpPr>
          <p:cNvPr id="231" name="Google Shape;231;p2"/>
          <p:cNvGrpSpPr/>
          <p:nvPr/>
        </p:nvGrpSpPr>
        <p:grpSpPr>
          <a:xfrm>
            <a:off x="-126342" y="0"/>
            <a:ext cx="3669322" cy="6858000"/>
            <a:chOff x="0" y="0"/>
            <a:chExt cx="3669321" cy="6858000"/>
          </a:xfrm>
        </p:grpSpPr>
        <p:sp>
          <p:nvSpPr>
            <p:cNvPr id="232" name="Google Shape;232;p2"/>
            <p:cNvSpPr/>
            <p:nvPr/>
          </p:nvSpPr>
          <p:spPr>
            <a:xfrm>
              <a:off x="0" y="0"/>
              <a:ext cx="3669321" cy="6858000"/>
            </a:xfrm>
            <a:prstGeom prst="rect">
              <a:avLst/>
            </a:prstGeom>
            <a:solidFill>
              <a:srgbClr val="D8D8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9.jpeg" id="233" name="Google Shape;233;p2"/>
            <p:cNvPicPr preferRelativeResize="0"/>
            <p:nvPr/>
          </p:nvPicPr>
          <p:blipFill rotWithShape="1">
            <a:blip r:embed="rId4">
              <a:alphaModFix/>
            </a:blip>
            <a:srcRect b="0" l="28220" r="28220" t="0"/>
            <a:stretch/>
          </p:blipFill>
          <p:spPr>
            <a:xfrm>
              <a:off x="0" y="0"/>
              <a:ext cx="3669321" cy="6858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
          <p:cNvSpPr txBox="1"/>
          <p:nvPr>
            <p:ph idx="1" type="body"/>
          </p:nvPr>
        </p:nvSpPr>
        <p:spPr>
          <a:xfrm>
            <a:off x="-1" y="1435649"/>
            <a:ext cx="5757002" cy="5616602"/>
          </a:xfrm>
          <a:prstGeom prst="rect">
            <a:avLst/>
          </a:prstGeom>
          <a:noFill/>
          <a:ln>
            <a:noFill/>
          </a:ln>
        </p:spPr>
        <p:txBody>
          <a:bodyPr anchorCtr="0" anchor="t" bIns="45675" lIns="45675" spcFirstLastPara="1" rIns="45675" wrap="square" tIns="45675">
            <a:normAutofit/>
          </a:bodyPr>
          <a:lstStyle/>
          <a:p>
            <a:pPr indent="-228600" lvl="0" marL="228600" rtl="0" algn="just">
              <a:lnSpc>
                <a:spcPct val="90000"/>
              </a:lnSpc>
              <a:spcBef>
                <a:spcPts val="0"/>
              </a:spcBef>
              <a:spcAft>
                <a:spcPts val="0"/>
              </a:spcAft>
              <a:buClr>
                <a:srgbClr val="FFFFFF"/>
              </a:buClr>
              <a:buSzPts val="1200"/>
              <a:buFont typeface="Calibri"/>
              <a:buNone/>
            </a:pPr>
            <a:r>
              <a:rPr lang="en-US" sz="1200"/>
              <a:t>     In un contesto in cui gli schermi sono ovunque, una delle soluzioni è fare qualcosa di diverso. Ma cosa e come?</a:t>
            </a:r>
            <a:endParaRPr/>
          </a:p>
          <a:p>
            <a:pPr indent="-228600" lvl="0" marL="228600" rtl="0" algn="just">
              <a:lnSpc>
                <a:spcPct val="90000"/>
              </a:lnSpc>
              <a:spcBef>
                <a:spcPts val="1000"/>
              </a:spcBef>
              <a:spcAft>
                <a:spcPts val="0"/>
              </a:spcAft>
              <a:buClr>
                <a:srgbClr val="FFFFFF"/>
              </a:buClr>
              <a:buSzPts val="1200"/>
              <a:buFont typeface="Calibri"/>
              <a:buNone/>
            </a:pPr>
            <a:r>
              <a:t/>
            </a:r>
            <a:endParaRPr sz="1200"/>
          </a:p>
          <a:p>
            <a:pPr indent="-228600" lvl="0" marL="228600" rtl="0" algn="just">
              <a:lnSpc>
                <a:spcPct val="90000"/>
              </a:lnSpc>
              <a:spcBef>
                <a:spcPts val="1500"/>
              </a:spcBef>
              <a:spcAft>
                <a:spcPts val="0"/>
              </a:spcAft>
              <a:buClr>
                <a:srgbClr val="FFFFFF"/>
              </a:buClr>
              <a:buSzPts val="1200"/>
              <a:buFont typeface="Calibri"/>
              <a:buNone/>
            </a:pPr>
            <a:r>
              <a:rPr lang="en-US" sz="1200"/>
              <a:t>     Ricochet Sonore è un'associazione nata alla fine del 2014, dedicata alla promozione della musica come mezzo per favorire le connessioni sociali, gli incontri e la crescita individuale. Con un'attenzione particolare alla prossimità e al coinvolgimento, l'associazione opera all'interno del dipartimento e delle aree metropolitane, rivolgendosi in particolare ai quartieri svantaggiati. </a:t>
            </a:r>
            <a:endParaRPr/>
          </a:p>
          <a:p>
            <a:pPr indent="-228600" lvl="0" marL="228600" rtl="0" algn="just">
              <a:lnSpc>
                <a:spcPct val="90000"/>
              </a:lnSpc>
              <a:spcBef>
                <a:spcPts val="3000"/>
              </a:spcBef>
              <a:spcAft>
                <a:spcPts val="0"/>
              </a:spcAft>
              <a:buClr>
                <a:srgbClr val="FFFFFF"/>
              </a:buClr>
              <a:buSzPts val="1200"/>
              <a:buFont typeface="Calibri"/>
              <a:buNone/>
            </a:pPr>
            <a:r>
              <a:rPr lang="en-US" sz="1200"/>
              <a:t>    Riconoscendo che la musica non è solo fine a se stessa, ma anche un potente strumento per la costruzione della comunità, Ricochet Sonore collabora con diverse entità sociali e culturali come centri comunitari, autorità locali, fornitori di alloggi sociali, ospedali, biblioteche e case di cura.</a:t>
            </a:r>
            <a:endParaRPr/>
          </a:p>
          <a:p>
            <a:pPr indent="-228600" lvl="0" marL="228600" rtl="0" algn="just">
              <a:lnSpc>
                <a:spcPct val="90000"/>
              </a:lnSpc>
              <a:spcBef>
                <a:spcPts val="3000"/>
              </a:spcBef>
              <a:spcAft>
                <a:spcPts val="0"/>
              </a:spcAft>
              <a:buClr>
                <a:srgbClr val="FFFFFF"/>
              </a:buClr>
              <a:buSzPts val="1200"/>
              <a:buFont typeface="Calibri"/>
              <a:buNone/>
            </a:pPr>
            <a:r>
              <a:rPr lang="en-US" sz="1200"/>
              <a:t>    </a:t>
            </a:r>
            <a:r>
              <a:rPr lang="en-US" sz="1200">
                <a:solidFill>
                  <a:srgbClr val="FFFFFF"/>
                </a:solidFill>
              </a:rPr>
              <a:t>Le attività dell'associazione abbracciano molteplici ambiti, tra cui animazioni musicali interattive ed educative, organizzazione di concerti in spazi pubblici, case private e istituzioni, nonché un dipartimento di creazione sonora che produce podcast e fornisce formazione tecnica e interpersonale. Ricochet Sonore si impegna attivamente con persone che non hanno facile accesso alle esperienze culturali, con l'obiettivo di colmare il divario e rendere la musica parte integrante della loro vita.</a:t>
            </a:r>
            <a:endParaRPr sz="1200">
              <a:solidFill>
                <a:srgbClr val="FFFFFF"/>
              </a:solidFill>
            </a:endParaRPr>
          </a:p>
          <a:p>
            <a:pPr indent="-228600" lvl="0" marL="228600" rtl="0" algn="just">
              <a:lnSpc>
                <a:spcPct val="90000"/>
              </a:lnSpc>
              <a:spcBef>
                <a:spcPts val="3000"/>
              </a:spcBef>
              <a:spcAft>
                <a:spcPts val="0"/>
              </a:spcAft>
              <a:buClr>
                <a:srgbClr val="FFFFFF"/>
              </a:buClr>
              <a:buSzPts val="1200"/>
              <a:buFont typeface="Calibri"/>
              <a:buNone/>
            </a:pPr>
            <a:r>
              <a:t/>
            </a:r>
            <a:endParaRPr sz="1200"/>
          </a:p>
        </p:txBody>
      </p:sp>
      <p:sp>
        <p:nvSpPr>
          <p:cNvPr id="239" name="Google Shape;239;p3"/>
          <p:cNvSpPr txBox="1"/>
          <p:nvPr>
            <p:ph idx="3" type="body"/>
          </p:nvPr>
        </p:nvSpPr>
        <p:spPr>
          <a:xfrm>
            <a:off x="303150" y="271149"/>
            <a:ext cx="4757400" cy="992700"/>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Introduzione</a:t>
            </a:r>
            <a:endParaRPr/>
          </a:p>
        </p:txBody>
      </p:sp>
      <p:pic>
        <p:nvPicPr>
          <p:cNvPr descr="Google Shape;205;p3" id="240" name="Google Shape;240;p3"/>
          <p:cNvPicPr preferRelativeResize="0"/>
          <p:nvPr/>
        </p:nvPicPr>
        <p:blipFill rotWithShape="1">
          <a:blip r:embed="rId3">
            <a:alphaModFix/>
          </a:blip>
          <a:srcRect b="0" l="0" r="0" t="0"/>
          <a:stretch/>
        </p:blipFill>
        <p:spPr>
          <a:xfrm>
            <a:off x="5998910" y="0"/>
            <a:ext cx="617696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4"/>
          <p:cNvGrpSpPr/>
          <p:nvPr/>
        </p:nvGrpSpPr>
        <p:grpSpPr>
          <a:xfrm>
            <a:off x="5888000" y="439729"/>
            <a:ext cx="5660534" cy="6045739"/>
            <a:chOff x="-1" y="0"/>
            <a:chExt cx="5660532" cy="6045737"/>
          </a:xfrm>
        </p:grpSpPr>
        <p:sp>
          <p:nvSpPr>
            <p:cNvPr id="246" name="Google Shape;246;p4"/>
            <p:cNvSpPr/>
            <p:nvPr/>
          </p:nvSpPr>
          <p:spPr>
            <a:xfrm>
              <a:off x="0" y="0"/>
              <a:ext cx="5660531" cy="604573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20.jpeg" id="247" name="Google Shape;247;p4"/>
            <p:cNvPicPr preferRelativeResize="0"/>
            <p:nvPr/>
          </p:nvPicPr>
          <p:blipFill rotWithShape="1">
            <a:blip r:embed="rId3">
              <a:alphaModFix/>
            </a:blip>
            <a:srcRect b="22585" l="0" r="0" t="6120"/>
            <a:stretch/>
          </p:blipFill>
          <p:spPr>
            <a:xfrm>
              <a:off x="-1" y="0"/>
              <a:ext cx="5660419" cy="6045736"/>
            </a:xfrm>
            <a:prstGeom prst="rect">
              <a:avLst/>
            </a:prstGeom>
            <a:noFill/>
            <a:ln>
              <a:noFill/>
            </a:ln>
          </p:spPr>
        </p:pic>
      </p:grpSp>
      <p:sp>
        <p:nvSpPr>
          <p:cNvPr id="248" name="Google Shape;248;p4"/>
          <p:cNvSpPr txBox="1"/>
          <p:nvPr>
            <p:ph idx="1" type="body"/>
          </p:nvPr>
        </p:nvSpPr>
        <p:spPr>
          <a:xfrm>
            <a:off x="358749" y="1715849"/>
            <a:ext cx="5178900" cy="4545000"/>
          </a:xfrm>
          <a:prstGeom prst="rect">
            <a:avLst/>
          </a:prstGeom>
          <a:noFill/>
          <a:ln>
            <a:noFill/>
          </a:ln>
        </p:spPr>
        <p:txBody>
          <a:bodyPr anchorCtr="0" anchor="t" bIns="45675" lIns="45675" spcFirstLastPara="1" rIns="45675" wrap="square" tIns="45675">
            <a:normAutofit/>
          </a:bodyPr>
          <a:lstStyle/>
          <a:p>
            <a:pPr indent="0" lvl="0" marL="0" rtl="0" algn="just">
              <a:spcBef>
                <a:spcPts val="0"/>
              </a:spcBef>
              <a:spcAft>
                <a:spcPts val="0"/>
              </a:spcAft>
              <a:buNone/>
            </a:pPr>
            <a:r>
              <a:rPr lang="en-US" sz="1200">
                <a:solidFill>
                  <a:srgbClr val="FFFFFF"/>
                </a:solidFill>
              </a:rPr>
              <a:t>Il modulo presenta il concetto di consapevolezza culturale attraverso la musica. L'obiettivo generale è quello di fornire alcune metodologie su come valorizzare la musica e i legami sociali tra le famiglie, in modo che queste siano attive invece di utilizzare solo gli schermi.</a:t>
            </a:r>
            <a:endParaRPr sz="1200">
              <a:solidFill>
                <a:srgbClr val="FFFFFF"/>
              </a:solidFill>
            </a:endParaRPr>
          </a:p>
          <a:p>
            <a:pPr indent="0" lvl="0" marL="12700" rtl="0" algn="just">
              <a:spcBef>
                <a:spcPts val="1000"/>
              </a:spcBef>
              <a:spcAft>
                <a:spcPts val="0"/>
              </a:spcAft>
              <a:buNone/>
            </a:pPr>
            <a:r>
              <a:rPr lang="en-US" sz="1200">
                <a:solidFill>
                  <a:srgbClr val="FFFFFF"/>
                </a:solidFill>
              </a:rPr>
              <a:t>● Promuovere la consapevolezza culturale e la coesione sociale attraverso la musica.</a:t>
            </a:r>
            <a:endParaRPr sz="1200">
              <a:solidFill>
                <a:srgbClr val="FFFFFF"/>
              </a:solidFill>
            </a:endParaRPr>
          </a:p>
          <a:p>
            <a:pPr indent="0" lvl="0" marL="12700" rtl="0" algn="just">
              <a:spcBef>
                <a:spcPts val="1000"/>
              </a:spcBef>
              <a:spcAft>
                <a:spcPts val="0"/>
              </a:spcAft>
              <a:buNone/>
            </a:pPr>
            <a:r>
              <a:t/>
            </a:r>
            <a:endParaRPr sz="1200">
              <a:solidFill>
                <a:srgbClr val="FFFFFF"/>
              </a:solidFill>
            </a:endParaRPr>
          </a:p>
          <a:p>
            <a:pPr indent="0" lvl="0" marL="12700" rtl="0" algn="just">
              <a:spcBef>
                <a:spcPts val="0"/>
              </a:spcBef>
              <a:spcAft>
                <a:spcPts val="0"/>
              </a:spcAft>
              <a:buNone/>
            </a:pPr>
            <a:r>
              <a:rPr lang="en-US" sz="1200">
                <a:solidFill>
                  <a:srgbClr val="FFFFFF"/>
                </a:solidFill>
              </a:rPr>
              <a:t>● Incoraggiare le famiglie e i bambini a partecipare attivamente alle attività musicali,  in particolare quelli che di solito non cercano esperienze culturali.</a:t>
            </a:r>
            <a:endParaRPr sz="1200">
              <a:solidFill>
                <a:srgbClr val="FFFFFF"/>
              </a:solidFill>
            </a:endParaRPr>
          </a:p>
          <a:p>
            <a:pPr indent="0" lvl="0" marL="12700" rtl="0" algn="just">
              <a:spcBef>
                <a:spcPts val="0"/>
              </a:spcBef>
              <a:spcAft>
                <a:spcPts val="0"/>
              </a:spcAft>
              <a:buNone/>
            </a:pPr>
            <a:r>
              <a:t/>
            </a:r>
            <a:endParaRPr sz="1200">
              <a:solidFill>
                <a:srgbClr val="FFFFFF"/>
              </a:solidFill>
            </a:endParaRPr>
          </a:p>
          <a:p>
            <a:pPr indent="0" lvl="0" marL="12700" rtl="0" algn="just">
              <a:spcBef>
                <a:spcPts val="0"/>
              </a:spcBef>
              <a:spcAft>
                <a:spcPts val="0"/>
              </a:spcAft>
              <a:buNone/>
            </a:pPr>
            <a:r>
              <a:rPr lang="en-US" sz="1200">
                <a:solidFill>
                  <a:srgbClr val="FFFFFF"/>
                </a:solidFill>
              </a:rPr>
              <a:t>● Offrire opportunità educative e ricreative a bambini e adulti per conoscere diversi stili musicali, strumenti e ritmi.</a:t>
            </a:r>
            <a:endParaRPr sz="1200">
              <a:solidFill>
                <a:srgbClr val="FFFFFF"/>
              </a:solidFill>
            </a:endParaRPr>
          </a:p>
          <a:p>
            <a:pPr indent="0" lvl="0" marL="12700" rtl="0" algn="just">
              <a:spcBef>
                <a:spcPts val="0"/>
              </a:spcBef>
              <a:spcAft>
                <a:spcPts val="0"/>
              </a:spcAft>
              <a:buNone/>
            </a:pPr>
            <a:r>
              <a:t/>
            </a:r>
            <a:endParaRPr sz="1200">
              <a:solidFill>
                <a:srgbClr val="FFFFFF"/>
              </a:solidFill>
            </a:endParaRPr>
          </a:p>
          <a:p>
            <a:pPr indent="0" lvl="0" marL="12700" rtl="0" algn="just">
              <a:spcBef>
                <a:spcPts val="0"/>
              </a:spcBef>
              <a:spcAft>
                <a:spcPts val="0"/>
              </a:spcAft>
              <a:buNone/>
            </a:pPr>
            <a:r>
              <a:rPr lang="en-US" sz="1200">
                <a:solidFill>
                  <a:srgbClr val="FFFFFF"/>
                </a:solidFill>
              </a:rPr>
              <a:t>● Creare esperienze memorabili che le famiglie possono portare con sé oltre il progetto, favorendo un impegno continuo con la musica e l'esplorazione culturale.</a:t>
            </a:r>
            <a:endParaRPr sz="1200">
              <a:solidFill>
                <a:srgbClr val="FFFFFF"/>
              </a:solidFill>
            </a:endParaRPr>
          </a:p>
          <a:p>
            <a:pPr indent="-342900" lvl="0" marL="342900" rtl="0" algn="just">
              <a:lnSpc>
                <a:spcPct val="90000"/>
              </a:lnSpc>
              <a:spcBef>
                <a:spcPts val="1000"/>
              </a:spcBef>
              <a:spcAft>
                <a:spcPts val="0"/>
              </a:spcAft>
              <a:buClr>
                <a:srgbClr val="FFFFFF"/>
              </a:buClr>
              <a:buSzPts val="1200"/>
              <a:buFont typeface="Calibri"/>
              <a:buNone/>
            </a:pPr>
            <a:r>
              <a:t/>
            </a:r>
            <a:endParaRPr sz="1200"/>
          </a:p>
        </p:txBody>
      </p:sp>
      <p:sp>
        <p:nvSpPr>
          <p:cNvPr id="249" name="Google Shape;249;p4"/>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Obiettivi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74659A"/>
              </a:buClr>
              <a:buSzPts val="2400"/>
              <a:buFont typeface="Calibri"/>
              <a:buNone/>
            </a:pPr>
            <a:r>
              <a:rPr lang="en-US" sz="2400"/>
              <a:t>Competenze trattate</a:t>
            </a:r>
            <a:endParaRPr/>
          </a:p>
        </p:txBody>
      </p:sp>
      <p:sp>
        <p:nvSpPr>
          <p:cNvPr id="255" name="Google Shape;255;p5"/>
          <p:cNvSpPr txBox="1"/>
          <p:nvPr>
            <p:ph idx="2" type="body"/>
          </p:nvPr>
        </p:nvSpPr>
        <p:spPr>
          <a:xfrm>
            <a:off x="3669200" y="2609774"/>
            <a:ext cx="7117500" cy="65070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FFFFFF"/>
              </a:buClr>
              <a:buSzPts val="1200"/>
              <a:buFont typeface="Calibri"/>
              <a:buNone/>
            </a:pPr>
            <a:r>
              <a:rPr b="1" lang="en-US" sz="1200">
                <a:solidFill>
                  <a:srgbClr val="FFFFFF"/>
                </a:solidFill>
                <a:latin typeface="Calibri"/>
                <a:ea typeface="Calibri"/>
                <a:cs typeface="Calibri"/>
                <a:sym typeface="Calibri"/>
              </a:rPr>
              <a:t>Consapevolezza culturale</a:t>
            </a:r>
            <a:endParaRPr/>
          </a:p>
        </p:txBody>
      </p:sp>
      <p:sp>
        <p:nvSpPr>
          <p:cNvPr id="256" name="Google Shape;256;p5"/>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p>
            <a:pPr indent="0" lvl="0" marL="0" marR="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257" name="Google Shape;257;p5"/>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p>
            <a:pPr indent="0" lvl="0" marL="0" marR="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258" name="Google Shape;258;p5"/>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p>
            <a:pPr indent="0" lvl="0" marL="0" marR="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03</a:t>
            </a:r>
            <a:endParaRPr/>
          </a:p>
        </p:txBody>
      </p:sp>
      <p:sp>
        <p:nvSpPr>
          <p:cNvPr id="259" name="Google Shape;259;p5"/>
          <p:cNvSpPr txBox="1"/>
          <p:nvPr/>
        </p:nvSpPr>
        <p:spPr>
          <a:xfrm>
            <a:off x="3669197" y="1455082"/>
            <a:ext cx="6823155" cy="44700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Conoscenza della musica</a:t>
            </a:r>
            <a:endParaRPr b="0" i="0" sz="1400" u="none" cap="none" strike="noStrike">
              <a:solidFill>
                <a:srgbClr val="000000"/>
              </a:solidFill>
              <a:latin typeface="Arial"/>
              <a:ea typeface="Arial"/>
              <a:cs typeface="Arial"/>
              <a:sym typeface="Arial"/>
            </a:endParaRPr>
          </a:p>
        </p:txBody>
      </p:sp>
      <p:sp>
        <p:nvSpPr>
          <p:cNvPr id="260" name="Google Shape;260;p5"/>
          <p:cNvSpPr txBox="1"/>
          <p:nvPr/>
        </p:nvSpPr>
        <p:spPr>
          <a:xfrm>
            <a:off x="3669196" y="5637381"/>
            <a:ext cx="7117620" cy="26920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Attenzione e concentrazione</a:t>
            </a:r>
            <a:endParaRPr b="0" i="0" sz="1400" u="none" cap="none" strike="noStrike">
              <a:solidFill>
                <a:srgbClr val="000000"/>
              </a:solidFill>
              <a:latin typeface="Arial"/>
              <a:ea typeface="Arial"/>
              <a:cs typeface="Arial"/>
              <a:sym typeface="Arial"/>
            </a:endParaRPr>
          </a:p>
        </p:txBody>
      </p:sp>
      <p:sp>
        <p:nvSpPr>
          <p:cNvPr id="261" name="Google Shape;261;p5"/>
          <p:cNvSpPr txBox="1"/>
          <p:nvPr/>
        </p:nvSpPr>
        <p:spPr>
          <a:xfrm>
            <a:off x="3669200" y="4644185"/>
            <a:ext cx="6823200" cy="26920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Lavoro di squadra e relazioni interpersonali</a:t>
            </a:r>
            <a:endParaRPr b="0" i="0" sz="1400" u="none" cap="none" strike="noStrike">
              <a:solidFill>
                <a:srgbClr val="000000"/>
              </a:solidFill>
              <a:latin typeface="Arial"/>
              <a:ea typeface="Arial"/>
              <a:cs typeface="Arial"/>
              <a:sym typeface="Arial"/>
            </a:endParaRPr>
          </a:p>
        </p:txBody>
      </p:sp>
      <p:sp>
        <p:nvSpPr>
          <p:cNvPr id="262" name="Google Shape;262;p5"/>
          <p:cNvSpPr txBox="1"/>
          <p:nvPr/>
        </p:nvSpPr>
        <p:spPr>
          <a:xfrm>
            <a:off x="1562617" y="4424596"/>
            <a:ext cx="738348"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63" name="Google Shape;263;p5"/>
          <p:cNvSpPr txBox="1"/>
          <p:nvPr/>
        </p:nvSpPr>
        <p:spPr>
          <a:xfrm>
            <a:off x="1575713" y="5476643"/>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64" name="Google Shape;264;p5"/>
          <p:cNvSpPr txBox="1"/>
          <p:nvPr/>
        </p:nvSpPr>
        <p:spPr>
          <a:xfrm>
            <a:off x="3669200" y="3585848"/>
            <a:ext cx="6823200" cy="26920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Creatività</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Google Shape;232;p6" id="269" name="Google Shape;269;p6"/>
          <p:cNvPicPr preferRelativeResize="0"/>
          <p:nvPr/>
        </p:nvPicPr>
        <p:blipFill rotWithShape="1">
          <a:blip r:embed="rId3">
            <a:alphaModFix/>
          </a:blip>
          <a:srcRect b="0" l="26822" r="10678" t="0"/>
          <a:stretch/>
        </p:blipFill>
        <p:spPr>
          <a:xfrm>
            <a:off x="5888001" y="439729"/>
            <a:ext cx="5660532" cy="6045677"/>
          </a:xfrm>
          <a:prstGeom prst="rect">
            <a:avLst/>
          </a:prstGeom>
          <a:noFill/>
          <a:ln>
            <a:noFill/>
          </a:ln>
        </p:spPr>
      </p:pic>
      <p:sp>
        <p:nvSpPr>
          <p:cNvPr id="270" name="Google Shape;270;p6"/>
          <p:cNvSpPr txBox="1"/>
          <p:nvPr>
            <p:ph idx="1" type="body"/>
          </p:nvPr>
        </p:nvSpPr>
        <p:spPr>
          <a:xfrm>
            <a:off x="481850" y="2510125"/>
            <a:ext cx="5055600" cy="3975300"/>
          </a:xfrm>
          <a:prstGeom prst="rect">
            <a:avLst/>
          </a:prstGeom>
          <a:noFill/>
          <a:ln>
            <a:noFill/>
          </a:ln>
        </p:spPr>
        <p:txBody>
          <a:bodyPr anchorCtr="0" anchor="t" bIns="45675" lIns="45675" spcFirstLastPara="1" rIns="45675" wrap="square" tIns="45675">
            <a:normAutofit/>
          </a:bodyPr>
          <a:lstStyle/>
          <a:p>
            <a:pPr indent="0" lvl="0" marL="12700" rtl="0" algn="just">
              <a:spcBef>
                <a:spcPts val="0"/>
              </a:spcBef>
              <a:spcAft>
                <a:spcPts val="0"/>
              </a:spcAft>
              <a:buNone/>
            </a:pPr>
            <a:r>
              <a:rPr lang="en-US" sz="1200">
                <a:solidFill>
                  <a:srgbClr val="FFFFFF"/>
                </a:solidFill>
              </a:rPr>
              <a:t>● Aumento della consapevolezza culturale e dell'apprezzamento per la musica tra i partecipanti.</a:t>
            </a:r>
            <a:endParaRPr sz="1200">
              <a:solidFill>
                <a:srgbClr val="FFFFFF"/>
              </a:solidFill>
            </a:endParaRPr>
          </a:p>
          <a:p>
            <a:pPr indent="0" lvl="0" marL="12700" rtl="0" algn="just">
              <a:spcBef>
                <a:spcPts val="0"/>
              </a:spcBef>
              <a:spcAft>
                <a:spcPts val="0"/>
              </a:spcAft>
              <a:buNone/>
            </a:pPr>
            <a:r>
              <a:t/>
            </a:r>
            <a:endParaRPr sz="1200">
              <a:solidFill>
                <a:srgbClr val="FFFFFF"/>
              </a:solidFill>
            </a:endParaRPr>
          </a:p>
          <a:p>
            <a:pPr indent="0" lvl="0" marL="12700" rtl="0" algn="just">
              <a:spcBef>
                <a:spcPts val="0"/>
              </a:spcBef>
              <a:spcAft>
                <a:spcPts val="0"/>
              </a:spcAft>
              <a:buNone/>
            </a:pPr>
            <a:r>
              <a:rPr lang="en-US" sz="1200">
                <a:solidFill>
                  <a:srgbClr val="FFFFFF"/>
                </a:solidFill>
              </a:rPr>
              <a:t>● Miglioramento dei legami sociali e del senso di comunità attraverso esperienze musicali condivise.</a:t>
            </a:r>
            <a:endParaRPr sz="1200">
              <a:solidFill>
                <a:srgbClr val="FFFFFF"/>
              </a:solidFill>
            </a:endParaRPr>
          </a:p>
          <a:p>
            <a:pPr indent="0" lvl="0" marL="12700" rtl="0" algn="just">
              <a:spcBef>
                <a:spcPts val="0"/>
              </a:spcBef>
              <a:spcAft>
                <a:spcPts val="0"/>
              </a:spcAft>
              <a:buNone/>
            </a:pPr>
            <a:r>
              <a:t/>
            </a:r>
            <a:endParaRPr sz="1200">
              <a:solidFill>
                <a:srgbClr val="FFFFFF"/>
              </a:solidFill>
            </a:endParaRPr>
          </a:p>
          <a:p>
            <a:pPr indent="0" lvl="0" marL="12700" rtl="0" algn="just">
              <a:spcBef>
                <a:spcPts val="0"/>
              </a:spcBef>
              <a:spcAft>
                <a:spcPts val="0"/>
              </a:spcAft>
              <a:buNone/>
            </a:pPr>
            <a:r>
              <a:rPr lang="en-US" sz="1200">
                <a:solidFill>
                  <a:srgbClr val="FFFFFF"/>
                </a:solidFill>
              </a:rPr>
              <a:t>● Miglioramento delle conoscenze musicali, compresa la comprensione di diversi stili musicali, strumenti e ritmi.</a:t>
            </a:r>
            <a:endParaRPr sz="1200">
              <a:solidFill>
                <a:srgbClr val="FFFFFF"/>
              </a:solidFill>
            </a:endParaRPr>
          </a:p>
          <a:p>
            <a:pPr indent="0" lvl="0" marL="12700" rtl="0" algn="just">
              <a:spcBef>
                <a:spcPts val="0"/>
              </a:spcBef>
              <a:spcAft>
                <a:spcPts val="0"/>
              </a:spcAft>
              <a:buNone/>
            </a:pPr>
            <a:r>
              <a:t/>
            </a:r>
            <a:endParaRPr sz="1200">
              <a:solidFill>
                <a:srgbClr val="FFFFFF"/>
              </a:solidFill>
            </a:endParaRPr>
          </a:p>
          <a:p>
            <a:pPr indent="0" lvl="0" marL="12700" rtl="0" algn="just">
              <a:spcBef>
                <a:spcPts val="0"/>
              </a:spcBef>
              <a:spcAft>
                <a:spcPts val="0"/>
              </a:spcAft>
              <a:buNone/>
            </a:pPr>
            <a:r>
              <a:rPr lang="en-US" sz="1200">
                <a:solidFill>
                  <a:srgbClr val="FFFFFF"/>
                </a:solidFill>
              </a:rPr>
              <a:t>● Rafforzamento delle relazioni genitori-figli attraverso la partecipazione congiunta e la fruizione condivisa della musica.</a:t>
            </a:r>
            <a:endParaRPr sz="1200">
              <a:solidFill>
                <a:srgbClr val="FFFFFF"/>
              </a:solidFill>
            </a:endParaRPr>
          </a:p>
          <a:p>
            <a:pPr indent="-342900" lvl="0" marL="342900" rtl="0" algn="just">
              <a:lnSpc>
                <a:spcPct val="90000"/>
              </a:lnSpc>
              <a:spcBef>
                <a:spcPts val="0"/>
              </a:spcBef>
              <a:spcAft>
                <a:spcPts val="0"/>
              </a:spcAft>
              <a:buClr>
                <a:srgbClr val="FFFFFF"/>
              </a:buClr>
              <a:buSzPts val="1200"/>
              <a:buFont typeface="Calibri"/>
              <a:buNone/>
            </a:pPr>
            <a:r>
              <a:t/>
            </a:r>
            <a:endParaRPr sz="1200"/>
          </a:p>
        </p:txBody>
      </p:sp>
      <p:sp>
        <p:nvSpPr>
          <p:cNvPr id="271" name="Google Shape;271;p6"/>
          <p:cNvSpPr txBox="1"/>
          <p:nvPr>
            <p:ph idx="3" type="body"/>
          </p:nvPr>
        </p:nvSpPr>
        <p:spPr>
          <a:xfrm>
            <a:off x="898350" y="1155447"/>
            <a:ext cx="4757400" cy="72750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376"/>
              <a:buFont typeface="Calibri"/>
              <a:buNone/>
            </a:pPr>
            <a:r>
              <a:rPr b="1" lang="en-US" sz="2376">
                <a:solidFill>
                  <a:srgbClr val="00B6E6"/>
                </a:solidFill>
                <a:latin typeface="Calibri"/>
                <a:ea typeface="Calibri"/>
                <a:cs typeface="Calibri"/>
                <a:sym typeface="Calibri"/>
              </a:rPr>
              <a:t>Quali sono i risultati dell'apprendimento?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7"/>
          <p:cNvSpPr txBox="1"/>
          <p:nvPr>
            <p:ph idx="1" type="body"/>
          </p:nvPr>
        </p:nvSpPr>
        <p:spPr>
          <a:xfrm>
            <a:off x="364325" y="1255050"/>
            <a:ext cx="11163000" cy="4099200"/>
          </a:xfrm>
          <a:prstGeom prst="rect">
            <a:avLst/>
          </a:prstGeom>
          <a:noFill/>
          <a:ln>
            <a:noFill/>
          </a:ln>
        </p:spPr>
        <p:txBody>
          <a:bodyPr anchorCtr="0" anchor="t" bIns="45675" lIns="45675" spcFirstLastPara="1" rIns="45675" wrap="square" tIns="45675">
            <a:noAutofit/>
          </a:bodyPr>
          <a:lstStyle/>
          <a:p>
            <a:pPr indent="-304800" lvl="0" marL="457200" rtl="0" algn="just">
              <a:spcBef>
                <a:spcPts val="0"/>
              </a:spcBef>
              <a:spcAft>
                <a:spcPts val="0"/>
              </a:spcAft>
              <a:buClr>
                <a:srgbClr val="74659A"/>
              </a:buClr>
              <a:buSzPts val="1200"/>
              <a:buChar char="●"/>
            </a:pPr>
            <a:r>
              <a:rPr lang="en-US" sz="1200">
                <a:solidFill>
                  <a:srgbClr val="74659A"/>
                </a:solidFill>
              </a:rPr>
              <a:t>La consapevolezza culturale attraverso la musica si basa sull'idea che la musica sia un linguaggio universale, che unisce le persone nonostante le barriere culturali. E’ sicuramente espressione dell’identità culturale di un gruppo perché riflette le tradizioni, le credenze, i valori di quella società, ma proprio per questo permette ad altri gruppi di connettersi più profondamente con le loro radici e favorire l’integrazione.</a:t>
            </a:r>
            <a:endParaRPr sz="1200">
              <a:solidFill>
                <a:srgbClr val="74659A"/>
              </a:solidFill>
            </a:endParaRPr>
          </a:p>
          <a:p>
            <a:pPr indent="0" lvl="0" marL="457200" rtl="0" algn="just">
              <a:spcBef>
                <a:spcPts val="0"/>
              </a:spcBef>
              <a:spcAft>
                <a:spcPts val="0"/>
              </a:spcAft>
              <a:buNone/>
            </a:pPr>
            <a:r>
              <a:t/>
            </a:r>
            <a:endParaRPr sz="1200">
              <a:solidFill>
                <a:srgbClr val="74659A"/>
              </a:solidFill>
            </a:endParaRPr>
          </a:p>
          <a:p>
            <a:pPr indent="-304800" lvl="0" marL="457200" rtl="0" algn="just">
              <a:spcBef>
                <a:spcPts val="0"/>
              </a:spcBef>
              <a:spcAft>
                <a:spcPts val="0"/>
              </a:spcAft>
              <a:buClr>
                <a:srgbClr val="74659A"/>
              </a:buClr>
              <a:buSzPts val="1200"/>
              <a:buChar char="●"/>
            </a:pPr>
            <a:r>
              <a:rPr lang="en-US" sz="1200">
                <a:solidFill>
                  <a:srgbClr val="74659A"/>
                </a:solidFill>
              </a:rPr>
              <a:t>Riconosce il potere della musica di mettere in contatto, di colmare i divari culturali e di favorire la comprensione tra gli individui.</a:t>
            </a:r>
            <a:endParaRPr sz="1200">
              <a:solidFill>
                <a:srgbClr val="74659A"/>
              </a:solidFill>
            </a:endParaRPr>
          </a:p>
          <a:p>
            <a:pPr indent="0" lvl="0" marL="457200" rtl="0" algn="just">
              <a:spcBef>
                <a:spcPts val="0"/>
              </a:spcBef>
              <a:spcAft>
                <a:spcPts val="0"/>
              </a:spcAft>
              <a:buNone/>
            </a:pPr>
            <a:r>
              <a:t/>
            </a:r>
            <a:endParaRPr sz="1200">
              <a:solidFill>
                <a:srgbClr val="74659A"/>
              </a:solidFill>
            </a:endParaRPr>
          </a:p>
          <a:p>
            <a:pPr indent="-304800" lvl="0" marL="457200" rtl="0" algn="just">
              <a:spcBef>
                <a:spcPts val="1000"/>
              </a:spcBef>
              <a:spcAft>
                <a:spcPts val="0"/>
              </a:spcAft>
              <a:buClr>
                <a:srgbClr val="74659A"/>
              </a:buClr>
              <a:buSzPts val="1200"/>
              <a:buChar char="●"/>
            </a:pPr>
            <a:r>
              <a:rPr lang="en-US" sz="1200">
                <a:solidFill>
                  <a:srgbClr val="74659A"/>
                </a:solidFill>
              </a:rPr>
              <a:t>L'incontro con la musica di culture diverse amplia le prospettive, promuove l'apprezzamento per la diversità e sviluppa l'empatia. Molte forme musicali derivano da un miscuglio di influenze culturali creando così nuovi generi e stili. Questo processo contribuisce a promuovere la comprensione e l’accettazione delle differenze culturali.</a:t>
            </a:r>
            <a:endParaRPr sz="1200">
              <a:solidFill>
                <a:srgbClr val="74659A"/>
              </a:solidFill>
            </a:endParaRPr>
          </a:p>
          <a:p>
            <a:pPr indent="0" lvl="0" marL="457200" rtl="0" algn="just">
              <a:spcBef>
                <a:spcPts val="1000"/>
              </a:spcBef>
              <a:spcAft>
                <a:spcPts val="0"/>
              </a:spcAft>
              <a:buNone/>
            </a:pPr>
            <a:r>
              <a:t/>
            </a:r>
            <a:endParaRPr sz="1200">
              <a:solidFill>
                <a:srgbClr val="74659A"/>
              </a:solidFill>
            </a:endParaRPr>
          </a:p>
          <a:p>
            <a:pPr indent="-304800" lvl="0" marL="457200" rtl="0" algn="just">
              <a:spcBef>
                <a:spcPts val="1000"/>
              </a:spcBef>
              <a:spcAft>
                <a:spcPts val="0"/>
              </a:spcAft>
              <a:buClr>
                <a:srgbClr val="74659A"/>
              </a:buClr>
              <a:buSzPts val="1200"/>
              <a:buChar char="●"/>
            </a:pPr>
            <a:r>
              <a:rPr lang="en-US" sz="1200">
                <a:solidFill>
                  <a:srgbClr val="74659A"/>
                </a:solidFill>
              </a:rPr>
              <a:t>La musica stimola le funzioni cognitive, aumenta l’equilibrio interiore e favorisce la creatività. La musica supera le barriere linguistiche, permettendo alle persone di comunicare e connettersi emotivamente anche senza conoscere la lingua di un brano. Le emozioni trasmesse attraverso la musica sono universali e possono essere comprese da persone di culture differenti.</a:t>
            </a:r>
            <a:endParaRPr sz="1200">
              <a:solidFill>
                <a:srgbClr val="74659A"/>
              </a:solidFill>
            </a:endParaRPr>
          </a:p>
          <a:p>
            <a:pPr indent="0" lvl="0" marL="457200" rtl="0" algn="just">
              <a:spcBef>
                <a:spcPts val="1000"/>
              </a:spcBef>
              <a:spcAft>
                <a:spcPts val="0"/>
              </a:spcAft>
              <a:buNone/>
            </a:pPr>
            <a:r>
              <a:t/>
            </a:r>
            <a:endParaRPr sz="1200">
              <a:solidFill>
                <a:srgbClr val="74659A"/>
              </a:solidFill>
            </a:endParaRPr>
          </a:p>
          <a:p>
            <a:pPr indent="-304800" lvl="0" marL="457200" rtl="0" algn="just">
              <a:spcBef>
                <a:spcPts val="1000"/>
              </a:spcBef>
              <a:spcAft>
                <a:spcPts val="0"/>
              </a:spcAft>
              <a:buClr>
                <a:srgbClr val="74659A"/>
              </a:buClr>
              <a:buSzPts val="1200"/>
              <a:buChar char="●"/>
            </a:pPr>
            <a:r>
              <a:rPr lang="en-US" sz="1200">
                <a:solidFill>
                  <a:srgbClr val="74659A"/>
                </a:solidFill>
              </a:rPr>
              <a:t>La partecipazione attiva alle attività musicali consente l'espressione di sé, aumenta la fiducia in se stessi e alimenta il senso di identità. La musica è un veicolo straordinario per esprimere sentimenti, emozioni e pensieri senza necessariamente ricorrere alle parole. Attraverso la creazione musicale ogni persona può trovare un modo unico per esprimere sé stessa. Partecipare attivamente alla musica richiede dedizione e impegno. Superare le sfide, migliorare le proprie abilità e mostrare le proprie capacità musicali davanti ad altri può incrementare notevolmente la fiducia in sé stessi.</a:t>
            </a:r>
            <a:endParaRPr sz="1200">
              <a:solidFill>
                <a:srgbClr val="74659A"/>
              </a:solidFill>
            </a:endParaRPr>
          </a:p>
          <a:p>
            <a:pPr indent="0" lvl="0" marL="457200" rtl="0" algn="just">
              <a:spcBef>
                <a:spcPts val="1000"/>
              </a:spcBef>
              <a:spcAft>
                <a:spcPts val="0"/>
              </a:spcAft>
              <a:buNone/>
            </a:pPr>
            <a:r>
              <a:t/>
            </a:r>
            <a:endParaRPr sz="1200">
              <a:solidFill>
                <a:srgbClr val="74659A"/>
              </a:solidFill>
            </a:endParaRPr>
          </a:p>
          <a:p>
            <a:pPr indent="-304800" lvl="0" marL="457200" rtl="0" algn="just">
              <a:spcBef>
                <a:spcPts val="1000"/>
              </a:spcBef>
              <a:spcAft>
                <a:spcPts val="0"/>
              </a:spcAft>
              <a:buClr>
                <a:srgbClr val="74659A"/>
              </a:buClr>
              <a:buSzPts val="1200"/>
              <a:buChar char="●"/>
            </a:pPr>
            <a:r>
              <a:rPr lang="en-US" sz="1200">
                <a:solidFill>
                  <a:srgbClr val="74659A"/>
                </a:solidFill>
              </a:rPr>
              <a:t>La musica può rafforzare i legami sociali e favorire il senso di appartenenza, soprattutto se vissuta collettivamente. Ti permette di diventare parte integrante di gruppi musicali o collaborare creando legami sociali solidi. La collaborazione sia in gruppi informali che in gruppi più strutturati, aiuta a creare un senso di appartenenza e di comunità. </a:t>
            </a:r>
            <a:endParaRPr sz="1200">
              <a:solidFill>
                <a:srgbClr val="74659A"/>
              </a:solidFill>
            </a:endParaRPr>
          </a:p>
          <a:p>
            <a:pPr indent="0" lvl="0" marL="457200" rtl="0" algn="just">
              <a:lnSpc>
                <a:spcPct val="90000"/>
              </a:lnSpc>
              <a:spcBef>
                <a:spcPts val="1000"/>
              </a:spcBef>
              <a:spcAft>
                <a:spcPts val="0"/>
              </a:spcAft>
              <a:buNone/>
            </a:pPr>
            <a:r>
              <a:t/>
            </a:r>
            <a:endParaRPr sz="1200">
              <a:solidFill>
                <a:srgbClr val="74659A"/>
              </a:solidFill>
            </a:endParaRPr>
          </a:p>
        </p:txBody>
      </p:sp>
      <p:sp>
        <p:nvSpPr>
          <p:cNvPr id="277" name="Google Shape;277;p7"/>
          <p:cNvSpPr txBox="1"/>
          <p:nvPr>
            <p:ph idx="2" type="body"/>
          </p:nvPr>
        </p:nvSpPr>
        <p:spPr>
          <a:xfrm>
            <a:off x="625625" y="581750"/>
            <a:ext cx="10821600" cy="581701"/>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9AC1"/>
              </a:buClr>
              <a:buSzPts val="2400"/>
              <a:buFont typeface="Calibri"/>
              <a:buNone/>
            </a:pPr>
            <a:r>
              <a:rPr b="1" lang="en-US" sz="2400">
                <a:solidFill>
                  <a:srgbClr val="009AC1"/>
                </a:solidFill>
                <a:latin typeface="Calibri"/>
                <a:ea typeface="Calibri"/>
                <a:cs typeface="Calibri"/>
                <a:sym typeface="Calibri"/>
              </a:rPr>
              <a:t>Conoscenze teoriche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8"/>
          <p:cNvGrpSpPr/>
          <p:nvPr/>
        </p:nvGrpSpPr>
        <p:grpSpPr>
          <a:xfrm>
            <a:off x="435468" y="406131"/>
            <a:ext cx="5660533" cy="6045739"/>
            <a:chOff x="-1" y="0"/>
            <a:chExt cx="5660532" cy="6045737"/>
          </a:xfrm>
        </p:grpSpPr>
        <p:sp>
          <p:nvSpPr>
            <p:cNvPr id="283" name="Google Shape;283;p8"/>
            <p:cNvSpPr/>
            <p:nvPr/>
          </p:nvSpPr>
          <p:spPr>
            <a:xfrm>
              <a:off x="0" y="0"/>
              <a:ext cx="5660531" cy="604573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22.jpeg" id="284" name="Google Shape;284;p8"/>
            <p:cNvPicPr preferRelativeResize="0"/>
            <p:nvPr/>
          </p:nvPicPr>
          <p:blipFill rotWithShape="1">
            <a:blip r:embed="rId3">
              <a:alphaModFix/>
            </a:blip>
            <a:srcRect b="0" l="13862" r="23640" t="0"/>
            <a:stretch/>
          </p:blipFill>
          <p:spPr>
            <a:xfrm>
              <a:off x="-1" y="0"/>
              <a:ext cx="5660532" cy="6045676"/>
            </a:xfrm>
            <a:prstGeom prst="rect">
              <a:avLst/>
            </a:prstGeom>
            <a:noFill/>
            <a:ln>
              <a:noFill/>
            </a:ln>
          </p:spPr>
        </p:pic>
      </p:grpSp>
      <p:sp>
        <p:nvSpPr>
          <p:cNvPr id="285" name="Google Shape;285;p8"/>
          <p:cNvSpPr txBox="1"/>
          <p:nvPr>
            <p:ph idx="1" type="body"/>
          </p:nvPr>
        </p:nvSpPr>
        <p:spPr>
          <a:xfrm>
            <a:off x="6376150" y="1689550"/>
            <a:ext cx="5139900" cy="4377600"/>
          </a:xfrm>
          <a:prstGeom prst="rect">
            <a:avLst/>
          </a:prstGeom>
          <a:noFill/>
          <a:ln>
            <a:noFill/>
          </a:ln>
        </p:spPr>
        <p:txBody>
          <a:bodyPr anchorCtr="0" anchor="t" bIns="45675" lIns="45675" spcFirstLastPara="1" rIns="45675" wrap="square" tIns="45675">
            <a:normAutofit/>
          </a:bodyPr>
          <a:lstStyle/>
          <a:p>
            <a:pPr indent="-285750" lvl="0" marL="285750" rtl="0" algn="just">
              <a:lnSpc>
                <a:spcPct val="90000"/>
              </a:lnSpc>
              <a:spcBef>
                <a:spcPts val="0"/>
              </a:spcBef>
              <a:spcAft>
                <a:spcPts val="0"/>
              </a:spcAft>
              <a:buClr>
                <a:srgbClr val="FFFFFF"/>
              </a:buClr>
              <a:buSzPts val="1600"/>
              <a:buFont typeface="Calibri"/>
              <a:buNone/>
            </a:pPr>
            <a:r>
              <a:rPr lang="en-US" sz="1200"/>
              <a:t>      Laboratori musicali interattivi: Ricochet Sonore organizza laboratori musicali interattivi in spazi pubblici e ai piedi di edifici residenziali, offrendo l'ingresso gratuito alle famiglie. Questi laboratori offrono ai partecipanti l'opportunità di esplorare la creazione musicale utilizzando vari strumenti come computer, tablet e software per la produzione musicale. Fornendo strumenti accessibili e coinvolgenti, come il software Joué Play sviluppato a Bordeaux, Ricochet Sonore permette ai partecipanti di sperimentare il beatmaking e altre forme di creazione sonora e di avere un nuovo approccio agli strumenti digitali che aiuta a combattere la sovraesposizione allo schermo.</a:t>
            </a:r>
            <a:endParaRPr sz="1200"/>
          </a:p>
          <a:p>
            <a:pPr indent="-285750" lvl="0" marL="285750" rtl="0" algn="just">
              <a:lnSpc>
                <a:spcPct val="90000"/>
              </a:lnSpc>
              <a:spcBef>
                <a:spcPts val="2500"/>
              </a:spcBef>
              <a:spcAft>
                <a:spcPts val="0"/>
              </a:spcAft>
              <a:buClr>
                <a:srgbClr val="FFFFFF"/>
              </a:buClr>
              <a:buSzPts val="1200"/>
              <a:buFont typeface="Calibri"/>
              <a:buNone/>
            </a:pPr>
            <a:r>
              <a:rPr lang="en-US" sz="1200"/>
              <a:t>     Viaggi musicali genitori-bambini: Nell'ambito del programma Explora'Son, Ricochet Sonore offre viaggi musicali genitori-bambini che incorporano elementi di narrazione, paesaggi sonori coinvolgenti e immagini visive. Le famiglie partecipano a sessioni in cui imparano a conoscere diverse culture e tradizioni musicali, impegnandosi in attività come l'ascolto, la spiegazione, il canto e la danza. </a:t>
            </a:r>
            <a:endParaRPr/>
          </a:p>
        </p:txBody>
      </p:sp>
      <p:sp>
        <p:nvSpPr>
          <p:cNvPr id="286" name="Google Shape;286;p8"/>
          <p:cNvSpPr txBox="1"/>
          <p:nvPr>
            <p:ph idx="3" type="body"/>
          </p:nvPr>
        </p:nvSpPr>
        <p:spPr>
          <a:xfrm>
            <a:off x="6758899" y="406124"/>
            <a:ext cx="4757401" cy="905702"/>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Tecniche di Ricochet Sonore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9"/>
          <p:cNvGrpSpPr/>
          <p:nvPr/>
        </p:nvGrpSpPr>
        <p:grpSpPr>
          <a:xfrm>
            <a:off x="374427" y="406130"/>
            <a:ext cx="5660534" cy="6045740"/>
            <a:chOff x="-1" y="-1"/>
            <a:chExt cx="5660532" cy="6045738"/>
          </a:xfrm>
        </p:grpSpPr>
        <p:sp>
          <p:nvSpPr>
            <p:cNvPr id="292" name="Google Shape;292;p9"/>
            <p:cNvSpPr/>
            <p:nvPr/>
          </p:nvSpPr>
          <p:spPr>
            <a:xfrm>
              <a:off x="0" y="0"/>
              <a:ext cx="5660531" cy="604573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5.jpeg" id="293" name="Google Shape;293;p9"/>
            <p:cNvPicPr preferRelativeResize="0"/>
            <p:nvPr/>
          </p:nvPicPr>
          <p:blipFill rotWithShape="1">
            <a:blip r:embed="rId3">
              <a:alphaModFix/>
            </a:blip>
            <a:srcRect b="1" l="3139" r="5106" t="0"/>
            <a:stretch/>
          </p:blipFill>
          <p:spPr>
            <a:xfrm>
              <a:off x="-1" y="-1"/>
              <a:ext cx="5660532" cy="6045738"/>
            </a:xfrm>
            <a:prstGeom prst="rect">
              <a:avLst/>
            </a:prstGeom>
            <a:noFill/>
            <a:ln>
              <a:noFill/>
            </a:ln>
          </p:spPr>
        </p:pic>
      </p:grpSp>
      <p:sp>
        <p:nvSpPr>
          <p:cNvPr id="294" name="Google Shape;294;p9"/>
          <p:cNvSpPr txBox="1"/>
          <p:nvPr>
            <p:ph idx="1" type="body"/>
          </p:nvPr>
        </p:nvSpPr>
        <p:spPr>
          <a:xfrm>
            <a:off x="6541275" y="1105850"/>
            <a:ext cx="5191800" cy="5346000"/>
          </a:xfrm>
          <a:prstGeom prst="rect">
            <a:avLst/>
          </a:prstGeom>
          <a:noFill/>
          <a:ln>
            <a:noFill/>
          </a:ln>
        </p:spPr>
        <p:txBody>
          <a:bodyPr anchorCtr="0" anchor="t" bIns="45675" lIns="45675" spcFirstLastPara="1" rIns="45675" wrap="square" tIns="45675">
            <a:normAutofit fontScale="92500" lnSpcReduction="20000"/>
          </a:bodyPr>
          <a:lstStyle/>
          <a:p>
            <a:pPr indent="0" lvl="0" marL="0" rtl="0" algn="just">
              <a:spcBef>
                <a:spcPts val="0"/>
              </a:spcBef>
              <a:spcAft>
                <a:spcPts val="0"/>
              </a:spcAft>
              <a:buNone/>
            </a:pPr>
            <a:r>
              <a:rPr lang="en-US" sz="1300">
                <a:solidFill>
                  <a:srgbClr val="FFFFFF"/>
                </a:solidFill>
              </a:rPr>
              <a:t>Scoprite il mondo e le sue culture! Seguite le avventure della mascotte Toco attraverso la musica e le canzoni, dall'ascolto degli strumenti all'apprendimento di filastrocche e ritornelli.</a:t>
            </a:r>
            <a:endParaRPr sz="1300">
              <a:solidFill>
                <a:srgbClr val="FFFFFF"/>
              </a:solidFill>
            </a:endParaRPr>
          </a:p>
          <a:p>
            <a:pPr indent="0" lvl="0" marL="0" rtl="0" algn="just">
              <a:lnSpc>
                <a:spcPct val="90000"/>
              </a:lnSpc>
              <a:spcBef>
                <a:spcPts val="0"/>
              </a:spcBef>
              <a:spcAft>
                <a:spcPts val="0"/>
              </a:spcAft>
              <a:buClr>
                <a:srgbClr val="FFFFFF"/>
              </a:buClr>
              <a:buSzPct val="100000"/>
              <a:buFont typeface="Calibri"/>
              <a:buNone/>
            </a:pPr>
            <a:r>
              <a:t/>
            </a:r>
            <a:endParaRPr sz="1200"/>
          </a:p>
          <a:p>
            <a:pPr indent="0" lvl="0" marL="0" rtl="0" algn="just">
              <a:lnSpc>
                <a:spcPct val="90000"/>
              </a:lnSpc>
              <a:spcBef>
                <a:spcPts val="3000"/>
              </a:spcBef>
              <a:spcAft>
                <a:spcPts val="0"/>
              </a:spcAft>
              <a:buClr>
                <a:srgbClr val="FFFFFF"/>
              </a:buClr>
              <a:buSzPct val="100000"/>
              <a:buFont typeface="Calibri"/>
              <a:buNone/>
            </a:pPr>
            <a:r>
              <a:rPr lang="en-US" sz="1200"/>
              <a:t>Explora'son di Ricocher Sonore offre esplorazioni sonore attraverso l'ascolto guidato di musica, permettendo agli individui di scoprire diversi stili musicali, artisti e paesi attraverso la loro musica. Inoltre, facilita gli incontri con gli artisti che presentano il loro universo musicale. Alla fine di ogni sessione viene consegnato ai bambini un libretto di attività chiamato "diario di viaggio".</a:t>
            </a:r>
            <a:endParaRPr/>
          </a:p>
          <a:p>
            <a:pPr indent="0" lvl="0" marL="0" rtl="0" algn="just">
              <a:lnSpc>
                <a:spcPct val="90000"/>
              </a:lnSpc>
              <a:spcBef>
                <a:spcPts val="3000"/>
              </a:spcBef>
              <a:spcAft>
                <a:spcPts val="0"/>
              </a:spcAft>
              <a:buClr>
                <a:srgbClr val="FFFFFF"/>
              </a:buClr>
              <a:buSzPct val="100000"/>
              <a:buFont typeface="Calibri"/>
              <a:buNone/>
            </a:pPr>
            <a:r>
              <a:rPr lang="en-US" sz="1200"/>
              <a:t>Perché è il miglior caso studio?</a:t>
            </a:r>
            <a:endParaRPr/>
          </a:p>
          <a:p>
            <a:pPr indent="-274002" lvl="0" marL="285750" rtl="0" algn="just">
              <a:lnSpc>
                <a:spcPct val="90000"/>
              </a:lnSpc>
              <a:spcBef>
                <a:spcPts val="3000"/>
              </a:spcBef>
              <a:spcAft>
                <a:spcPts val="0"/>
              </a:spcAft>
              <a:buClr>
                <a:srgbClr val="FFFFFF"/>
              </a:buClr>
              <a:buSzPct val="100000"/>
              <a:buFont typeface="Arial"/>
              <a:buChar char="•"/>
            </a:pPr>
            <a:r>
              <a:rPr lang="en-US" sz="1200"/>
              <a:t>Perché p</a:t>
            </a:r>
            <a:r>
              <a:rPr lang="en-US" sz="1200"/>
              <a:t>romuove l'impegno attivo, la consapevolezza culturale e la condivisione delle conoscenze attraverso l'ascolto guidato della musica. Incoraggia le famiglie a partecipare insieme, riducendo il tempo trascorso sullo schermo e favorendo i legami significativi. Esplorando la musica di varie culture e stili, i partecipanti sviluppano una prospettiva più ampia e apprezzano la diversità. </a:t>
            </a:r>
            <a:endParaRPr/>
          </a:p>
          <a:p>
            <a:pPr indent="-274002" lvl="0" marL="285750" rtl="0" algn="just">
              <a:lnSpc>
                <a:spcPct val="90000"/>
              </a:lnSpc>
              <a:spcBef>
                <a:spcPts val="3000"/>
              </a:spcBef>
              <a:spcAft>
                <a:spcPts val="0"/>
              </a:spcAft>
              <a:buClr>
                <a:srgbClr val="FFFFFF"/>
              </a:buClr>
              <a:buSzPct val="100000"/>
              <a:buFont typeface="Arial"/>
              <a:buChar char="•"/>
            </a:pPr>
            <a:r>
              <a:rPr lang="en-US" sz="1200"/>
              <a:t>Perché s</a:t>
            </a:r>
            <a:r>
              <a:rPr lang="en-US" sz="1200"/>
              <a:t>timola le capacità cognitive e la creatività, instillando un approccio curioso all'apprendimento, i bambini possono ripetere i ritmi e le canzoni che hanno imparato a casa.</a:t>
            </a:r>
            <a:endParaRPr/>
          </a:p>
          <a:p>
            <a:pPr indent="-274002" lvl="0" marL="285750" rtl="0" algn="just">
              <a:lnSpc>
                <a:spcPct val="90000"/>
              </a:lnSpc>
              <a:spcBef>
                <a:spcPts val="3000"/>
              </a:spcBef>
              <a:spcAft>
                <a:spcPts val="0"/>
              </a:spcAft>
              <a:buClr>
                <a:srgbClr val="FFFFFF"/>
              </a:buClr>
              <a:buSzPct val="100000"/>
              <a:buFont typeface="Arial"/>
              <a:buChar char="•"/>
            </a:pPr>
            <a:r>
              <a:rPr lang="en-US" sz="1200"/>
              <a:t>Offre un'alternativa equilibrata e intellettualmente stimolante alla dipendenza da schermo, promuovendo l'interazione sociale e le esperienze di apprendimento permanente al di fuori del mondo digitale.</a:t>
            </a:r>
            <a:endParaRPr/>
          </a:p>
        </p:txBody>
      </p:sp>
      <p:sp>
        <p:nvSpPr>
          <p:cNvPr id="295" name="Google Shape;295;p9"/>
          <p:cNvSpPr txBox="1"/>
          <p:nvPr>
            <p:ph idx="3" type="body"/>
          </p:nvPr>
        </p:nvSpPr>
        <p:spPr>
          <a:xfrm>
            <a:off x="6431624" y="319224"/>
            <a:ext cx="5084701" cy="992700"/>
          </a:xfrm>
          <a:prstGeom prst="rect">
            <a:avLst/>
          </a:prstGeom>
          <a:noFill/>
          <a:ln>
            <a:noFill/>
          </a:ln>
        </p:spPr>
        <p:txBody>
          <a:bodyPr anchorCtr="0" anchor="t" bIns="45675" lIns="45675" spcFirstLastPara="1" rIns="45675" wrap="square" tIns="45675">
            <a:normAutofit/>
          </a:bodyPr>
          <a:lstStyle/>
          <a:p>
            <a:pPr indent="0" lvl="0" marL="0" marR="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Caso di studio Explora'son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