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ZWuEgBtyqKxIvcPd826S0W+74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bold.fntdata"/><Relationship Id="rId6" Type="http://schemas.openxmlformats.org/officeDocument/2006/relationships/slide" Target="slides/slide2.xml"/><Relationship Id="rId18"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9" name="Shape 19"/>
        <p:cNvGrpSpPr/>
        <p:nvPr/>
      </p:nvGrpSpPr>
      <p:grpSpPr>
        <a:xfrm>
          <a:off x="0" y="0"/>
          <a:ext cx="0" cy="0"/>
          <a:chOff x="0" y="0"/>
          <a:chExt cx="0" cy="0"/>
        </a:xfrm>
      </p:grpSpPr>
      <p:sp>
        <p:nvSpPr>
          <p:cNvPr id="20" name="Google Shape;20;p15"/>
          <p:cNvSpPr/>
          <p:nvPr/>
        </p:nvSpPr>
        <p:spPr>
          <a:xfrm>
            <a:off x="-1" y="2727436"/>
            <a:ext cx="12172695" cy="315978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5"/>
          <p:cNvSpPr txBox="1"/>
          <p:nvPr>
            <p:ph idx="1" type="body"/>
          </p:nvPr>
        </p:nvSpPr>
        <p:spPr>
          <a:xfrm>
            <a:off x="575886" y="3922845"/>
            <a:ext cx="3354128" cy="1008399"/>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5"/>
          <p:cNvSpPr txBox="1"/>
          <p:nvPr>
            <p:ph idx="2" type="body"/>
          </p:nvPr>
        </p:nvSpPr>
        <p:spPr>
          <a:xfrm>
            <a:off x="618010" y="3232381"/>
            <a:ext cx="3311992" cy="53319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5"/>
          <p:cNvSpPr/>
          <p:nvPr/>
        </p:nvSpPr>
        <p:spPr>
          <a:xfrm>
            <a:off x="12192000" y="153499"/>
            <a:ext cx="3690981" cy="7687735"/>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5"/>
          <p:cNvSpPr/>
          <p:nvPr/>
        </p:nvSpPr>
        <p:spPr>
          <a:xfrm>
            <a:off x="6903718" y="5585902"/>
            <a:ext cx="5257380" cy="756633"/>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5"/>
          <p:cNvSpPr txBox="1"/>
          <p:nvPr>
            <p:ph idx="3" type="body"/>
          </p:nvPr>
        </p:nvSpPr>
        <p:spPr>
          <a:xfrm>
            <a:off x="8345333" y="5611393"/>
            <a:ext cx="3195488" cy="73114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9;p16" id="26" name="Google Shape;26;p15"/>
          <p:cNvPicPr preferRelativeResize="0"/>
          <p:nvPr/>
        </p:nvPicPr>
        <p:blipFill rotWithShape="1">
          <a:blip r:embed="rId2">
            <a:alphaModFix amt="29000"/>
          </a:blip>
          <a:srcRect b="11451" l="67223" r="0" t="24638"/>
          <a:stretch/>
        </p:blipFill>
        <p:spPr>
          <a:xfrm>
            <a:off x="4285391" y="2624088"/>
            <a:ext cx="3127571" cy="3263129"/>
          </a:xfrm>
          <a:prstGeom prst="rect">
            <a:avLst/>
          </a:prstGeom>
          <a:noFill/>
          <a:ln>
            <a:noFill/>
          </a:ln>
        </p:spPr>
      </p:pic>
      <p:sp>
        <p:nvSpPr>
          <p:cNvPr id="27" name="Google Shape;27;p15"/>
          <p:cNvSpPr/>
          <p:nvPr>
            <p:ph idx="4" type="pic"/>
          </p:nvPr>
        </p:nvSpPr>
        <p:spPr>
          <a:xfrm>
            <a:off x="5718874" y="423474"/>
            <a:ext cx="5982509" cy="4551482"/>
          </a:xfrm>
          <a:prstGeom prst="rect">
            <a:avLst/>
          </a:prstGeom>
          <a:noFill/>
          <a:ln>
            <a:noFill/>
          </a:ln>
        </p:spPr>
      </p:sp>
      <p:pic>
        <p:nvPicPr>
          <p:cNvPr descr="Google Shape;31;p16" id="28" name="Google Shape;28;p15"/>
          <p:cNvPicPr preferRelativeResize="0"/>
          <p:nvPr/>
        </p:nvPicPr>
        <p:blipFill rotWithShape="1">
          <a:blip r:embed="rId2">
            <a:alphaModFix/>
          </a:blip>
          <a:srcRect b="0" l="0" r="0" t="0"/>
          <a:stretch/>
        </p:blipFill>
        <p:spPr>
          <a:xfrm>
            <a:off x="420344" y="249536"/>
            <a:ext cx="4437444" cy="2374552"/>
          </a:xfrm>
          <a:prstGeom prst="rect">
            <a:avLst/>
          </a:prstGeom>
          <a:noFill/>
          <a:ln>
            <a:noFill/>
          </a:ln>
        </p:spPr>
      </p:pic>
      <p:sp>
        <p:nvSpPr>
          <p:cNvPr id="29" name="Google Shape;29;p15"/>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5"/>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15"/>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2" name="Google Shape;32;p15"/>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8" name="Shape 148"/>
        <p:cNvGrpSpPr/>
        <p:nvPr/>
      </p:nvGrpSpPr>
      <p:grpSpPr>
        <a:xfrm>
          <a:off x="0" y="0"/>
          <a:ext cx="0" cy="0"/>
          <a:chOff x="0" y="0"/>
          <a:chExt cx="0" cy="0"/>
        </a:xfrm>
      </p:grpSpPr>
      <p:sp>
        <p:nvSpPr>
          <p:cNvPr id="149" name="Google Shape;149;p24"/>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50" name="Google Shape;150;p24"/>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51" name="Google Shape;151;p24"/>
          <p:cNvSpPr/>
          <p:nvPr/>
        </p:nvSpPr>
        <p:spPr>
          <a:xfrm rot="5400000">
            <a:off x="5693238" y="7996032"/>
            <a:ext cx="476913" cy="3282249"/>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2" name="Google Shape;152;p24"/>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3" name="Shape 153"/>
        <p:cNvGrpSpPr/>
        <p:nvPr/>
      </p:nvGrpSpPr>
      <p:grpSpPr>
        <a:xfrm>
          <a:off x="0" y="0"/>
          <a:ext cx="0" cy="0"/>
          <a:chOff x="0" y="0"/>
          <a:chExt cx="0" cy="0"/>
        </a:xfrm>
      </p:grpSpPr>
      <p:sp>
        <p:nvSpPr>
          <p:cNvPr id="154" name="Google Shape;154;p25"/>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55" name="Google Shape;155;p25"/>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56" name="Google Shape;156;p25"/>
          <p:cNvSpPr txBox="1"/>
          <p:nvPr>
            <p:ph idx="1" type="body"/>
          </p:nvPr>
        </p:nvSpPr>
        <p:spPr>
          <a:xfrm>
            <a:off x="565672" y="2544495"/>
            <a:ext cx="700389" cy="689520"/>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7" name="Google Shape;157;p25"/>
          <p:cNvSpPr txBox="1"/>
          <p:nvPr>
            <p:ph idx="2" type="body"/>
          </p:nvPr>
        </p:nvSpPr>
        <p:spPr>
          <a:xfrm>
            <a:off x="1400969" y="2544495"/>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8" name="Google Shape;158;p25"/>
          <p:cNvSpPr txBox="1"/>
          <p:nvPr>
            <p:ph idx="3" type="body"/>
          </p:nvPr>
        </p:nvSpPr>
        <p:spPr>
          <a:xfrm>
            <a:off x="565672" y="3256284"/>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9" name="Google Shape;159;p25"/>
          <p:cNvSpPr txBox="1"/>
          <p:nvPr>
            <p:ph idx="4" type="body"/>
          </p:nvPr>
        </p:nvSpPr>
        <p:spPr>
          <a:xfrm>
            <a:off x="1400969" y="3256284"/>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0" name="Google Shape;160;p25"/>
          <p:cNvSpPr txBox="1"/>
          <p:nvPr>
            <p:ph idx="5" type="body"/>
          </p:nvPr>
        </p:nvSpPr>
        <p:spPr>
          <a:xfrm>
            <a:off x="565672" y="3968072"/>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1" name="Google Shape;161;p25"/>
          <p:cNvSpPr txBox="1"/>
          <p:nvPr>
            <p:ph idx="6" type="body"/>
          </p:nvPr>
        </p:nvSpPr>
        <p:spPr>
          <a:xfrm>
            <a:off x="1400969" y="3968072"/>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p25"/>
          <p:cNvSpPr txBox="1"/>
          <p:nvPr>
            <p:ph idx="7" type="body"/>
          </p:nvPr>
        </p:nvSpPr>
        <p:spPr>
          <a:xfrm>
            <a:off x="565672" y="4679863"/>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3" name="Google Shape;163;p25"/>
          <p:cNvSpPr txBox="1"/>
          <p:nvPr>
            <p:ph idx="8" type="body"/>
          </p:nvPr>
        </p:nvSpPr>
        <p:spPr>
          <a:xfrm>
            <a:off x="1400969" y="4679863"/>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4" name="Google Shape;164;p25"/>
          <p:cNvSpPr txBox="1"/>
          <p:nvPr>
            <p:ph idx="9" type="body"/>
          </p:nvPr>
        </p:nvSpPr>
        <p:spPr>
          <a:xfrm>
            <a:off x="565672" y="5374716"/>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5" name="Google Shape;165;p25"/>
          <p:cNvSpPr txBox="1"/>
          <p:nvPr>
            <p:ph idx="13" type="body"/>
          </p:nvPr>
        </p:nvSpPr>
        <p:spPr>
          <a:xfrm>
            <a:off x="1400969" y="5374716"/>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6" name="Google Shape;166;p25"/>
          <p:cNvSpPr txBox="1"/>
          <p:nvPr/>
        </p:nvSpPr>
        <p:spPr>
          <a:xfrm>
            <a:off x="8947681" y="2543260"/>
            <a:ext cx="2531289" cy="134865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7" name="Google Shape;167;p25"/>
          <p:cNvSpPr/>
          <p:nvPr/>
        </p:nvSpPr>
        <p:spPr>
          <a:xfrm rot="10800000">
            <a:off x="12799" y="5622"/>
            <a:ext cx="12189954" cy="1762219"/>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8" name="Google Shape;168;p25"/>
          <p:cNvSpPr txBox="1"/>
          <p:nvPr>
            <p:ph idx="14" type="body"/>
          </p:nvPr>
        </p:nvSpPr>
        <p:spPr>
          <a:xfrm>
            <a:off x="565671" y="659660"/>
            <a:ext cx="5041927" cy="72075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1;p26" id="169" name="Google Shape;169;p25"/>
          <p:cNvPicPr preferRelativeResize="0"/>
          <p:nvPr/>
        </p:nvPicPr>
        <p:blipFill rotWithShape="1">
          <a:blip r:embed="rId2">
            <a:alphaModFix amt="29000"/>
          </a:blip>
          <a:srcRect b="30919" l="65274" r="1949" t="34454"/>
          <a:stretch/>
        </p:blipFill>
        <p:spPr>
          <a:xfrm>
            <a:off x="7847424" y="0"/>
            <a:ext cx="3127571" cy="1767839"/>
          </a:xfrm>
          <a:prstGeom prst="rect">
            <a:avLst/>
          </a:prstGeom>
          <a:noFill/>
          <a:ln>
            <a:noFill/>
          </a:ln>
        </p:spPr>
      </p:pic>
      <p:sp>
        <p:nvSpPr>
          <p:cNvPr id="170" name="Google Shape;170;p25"/>
          <p:cNvSpPr/>
          <p:nvPr/>
        </p:nvSpPr>
        <p:spPr>
          <a:xfrm rot="5400000">
            <a:off x="1331469" y="926544"/>
            <a:ext cx="108005" cy="1685651"/>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1" name="Google Shape;171;p25"/>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2" name="Shape 172"/>
        <p:cNvGrpSpPr/>
        <p:nvPr/>
      </p:nvGrpSpPr>
      <p:grpSpPr>
        <a:xfrm>
          <a:off x="0" y="0"/>
          <a:ext cx="0" cy="0"/>
          <a:chOff x="0" y="0"/>
          <a:chExt cx="0" cy="0"/>
        </a:xfrm>
      </p:grpSpPr>
      <p:sp>
        <p:nvSpPr>
          <p:cNvPr id="173" name="Google Shape;173;p26"/>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74" name="Google Shape;174;p26"/>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75" name="Google Shape;175;p26"/>
          <p:cNvSpPr/>
          <p:nvPr/>
        </p:nvSpPr>
        <p:spPr>
          <a:xfrm>
            <a:off x="4884042" y="0"/>
            <a:ext cx="6417745"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6" name="Google Shape;176;p26"/>
          <p:cNvSpPr txBox="1"/>
          <p:nvPr>
            <p:ph idx="1" type="body"/>
          </p:nvPr>
        </p:nvSpPr>
        <p:spPr>
          <a:xfrm>
            <a:off x="6096001" y="593578"/>
            <a:ext cx="4724402" cy="560402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9;p27" id="177" name="Google Shape;177;p26"/>
          <p:cNvPicPr preferRelativeResize="0"/>
          <p:nvPr/>
        </p:nvPicPr>
        <p:blipFill rotWithShape="1">
          <a:blip r:embed="rId2">
            <a:alphaModFix amt="29000"/>
          </a:blip>
          <a:srcRect b="16283" l="70895" r="1946" t="1095"/>
          <a:stretch/>
        </p:blipFill>
        <p:spPr>
          <a:xfrm>
            <a:off x="4884044" y="2639355"/>
            <a:ext cx="2591270" cy="4218645"/>
          </a:xfrm>
          <a:prstGeom prst="rect">
            <a:avLst/>
          </a:prstGeom>
          <a:noFill/>
          <a:ln>
            <a:noFill/>
          </a:ln>
        </p:spPr>
      </p:pic>
      <p:sp>
        <p:nvSpPr>
          <p:cNvPr id="178" name="Google Shape;178;p26"/>
          <p:cNvSpPr/>
          <p:nvPr>
            <p:ph idx="2" type="pic"/>
          </p:nvPr>
        </p:nvSpPr>
        <p:spPr>
          <a:xfrm>
            <a:off x="414116" y="352414"/>
            <a:ext cx="5497413" cy="6099184"/>
          </a:xfrm>
          <a:prstGeom prst="rect">
            <a:avLst/>
          </a:prstGeom>
          <a:noFill/>
          <a:ln>
            <a:noFill/>
          </a:ln>
        </p:spPr>
      </p:sp>
      <p:sp>
        <p:nvSpPr>
          <p:cNvPr id="179" name="Google Shape;179;p26"/>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80" name="Shape 180"/>
        <p:cNvGrpSpPr/>
        <p:nvPr/>
      </p:nvGrpSpPr>
      <p:grpSpPr>
        <a:xfrm>
          <a:off x="0" y="0"/>
          <a:ext cx="0" cy="0"/>
          <a:chOff x="0" y="0"/>
          <a:chExt cx="0" cy="0"/>
        </a:xfrm>
      </p:grpSpPr>
      <p:sp>
        <p:nvSpPr>
          <p:cNvPr id="181" name="Google Shape;181;p27"/>
          <p:cNvSpPr/>
          <p:nvPr/>
        </p:nvSpPr>
        <p:spPr>
          <a:xfrm>
            <a:off x="-1" y="1352384"/>
            <a:ext cx="6096010"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2" name="Google Shape;182;p27"/>
          <p:cNvSpPr/>
          <p:nvPr>
            <p:ph idx="2" type="pic"/>
          </p:nvPr>
        </p:nvSpPr>
        <p:spPr>
          <a:xfrm>
            <a:off x="0" y="0"/>
            <a:ext cx="12192000" cy="6858000"/>
          </a:xfrm>
          <a:prstGeom prst="rect">
            <a:avLst/>
          </a:prstGeom>
          <a:noFill/>
          <a:ln>
            <a:noFill/>
          </a:ln>
        </p:spPr>
      </p:sp>
      <p:pic>
        <p:nvPicPr>
          <p:cNvPr descr="Google Shape;185;p28" id="183" name="Google Shape;183;p27"/>
          <p:cNvPicPr preferRelativeResize="0"/>
          <p:nvPr/>
        </p:nvPicPr>
        <p:blipFill rotWithShape="1">
          <a:blip r:embed="rId2">
            <a:alphaModFix amt="29000"/>
          </a:blip>
          <a:srcRect b="16283" l="70895" r="1946" t="1095"/>
          <a:stretch/>
        </p:blipFill>
        <p:spPr>
          <a:xfrm>
            <a:off x="-2" y="1521756"/>
            <a:ext cx="2591271" cy="4218645"/>
          </a:xfrm>
          <a:prstGeom prst="rect">
            <a:avLst/>
          </a:prstGeom>
          <a:noFill/>
          <a:ln>
            <a:noFill/>
          </a:ln>
        </p:spPr>
      </p:pic>
      <p:sp>
        <p:nvSpPr>
          <p:cNvPr id="184" name="Google Shape;184;p27"/>
          <p:cNvSpPr txBox="1"/>
          <p:nvPr>
            <p:ph idx="1" type="body"/>
          </p:nvPr>
        </p:nvSpPr>
        <p:spPr>
          <a:xfrm>
            <a:off x="427670" y="1747124"/>
            <a:ext cx="5126464" cy="356565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5" name="Google Shape;185;p27"/>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86" name="Shape 186"/>
        <p:cNvGrpSpPr/>
        <p:nvPr/>
      </p:nvGrpSpPr>
      <p:grpSpPr>
        <a:xfrm>
          <a:off x="0" y="0"/>
          <a:ext cx="0" cy="0"/>
          <a:chOff x="0" y="0"/>
          <a:chExt cx="0" cy="0"/>
        </a:xfrm>
      </p:grpSpPr>
      <p:sp>
        <p:nvSpPr>
          <p:cNvPr id="187" name="Google Shape;187;p28"/>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88" name="Google Shape;188;p28"/>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89" name="Google Shape;189;p28"/>
          <p:cNvSpPr txBox="1"/>
          <p:nvPr>
            <p:ph idx="1" type="body"/>
          </p:nvPr>
        </p:nvSpPr>
        <p:spPr>
          <a:xfrm>
            <a:off x="1553582" y="1623404"/>
            <a:ext cx="9778142" cy="489593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0" name="Google Shape;190;p28"/>
          <p:cNvSpPr txBox="1"/>
          <p:nvPr>
            <p:ph idx="2" type="body"/>
          </p:nvPr>
        </p:nvSpPr>
        <p:spPr>
          <a:xfrm>
            <a:off x="1503335" y="604433"/>
            <a:ext cx="9886399" cy="101897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1" name="Google Shape;191;p28"/>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2" name="Google Shape;192;p28"/>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93" name="Shape 193"/>
        <p:cNvGrpSpPr/>
        <p:nvPr/>
      </p:nvGrpSpPr>
      <p:grpSpPr>
        <a:xfrm>
          <a:off x="0" y="0"/>
          <a:ext cx="0" cy="0"/>
          <a:chOff x="0" y="0"/>
          <a:chExt cx="0" cy="0"/>
        </a:xfrm>
      </p:grpSpPr>
      <p:sp>
        <p:nvSpPr>
          <p:cNvPr id="194" name="Google Shape;194;p29"/>
          <p:cNvSpPr/>
          <p:nvPr/>
        </p:nvSpPr>
        <p:spPr>
          <a:xfrm>
            <a:off x="3776133" y="644597"/>
            <a:ext cx="8415878" cy="550946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5" name="Google Shape;195;p29"/>
          <p:cNvSpPr/>
          <p:nvPr/>
        </p:nvSpPr>
        <p:spPr>
          <a:xfrm>
            <a:off x="23805" y="9076427"/>
            <a:ext cx="7535870" cy="1615388"/>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6" name="Google Shape;196;p29"/>
          <p:cNvSpPr txBox="1"/>
          <p:nvPr>
            <p:ph idx="1" type="body"/>
          </p:nvPr>
        </p:nvSpPr>
        <p:spPr>
          <a:xfrm>
            <a:off x="5297322" y="2639354"/>
            <a:ext cx="6484269" cy="2253046"/>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7" name="Google Shape;197;p29"/>
          <p:cNvSpPr txBox="1"/>
          <p:nvPr>
            <p:ph idx="2" type="body"/>
          </p:nvPr>
        </p:nvSpPr>
        <p:spPr>
          <a:xfrm>
            <a:off x="891654" y="1020927"/>
            <a:ext cx="2066907" cy="58222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8" name="Google Shape;198;p29"/>
          <p:cNvSpPr/>
          <p:nvPr/>
        </p:nvSpPr>
        <p:spPr>
          <a:xfrm>
            <a:off x="-1" y="2892986"/>
            <a:ext cx="5040003" cy="72002"/>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201;p30" id="199" name="Google Shape;199;p29"/>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200" name="Google Shape;200;p29"/>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01" name="Shape 201"/>
        <p:cNvGrpSpPr/>
        <p:nvPr/>
      </p:nvGrpSpPr>
      <p:grpSpPr>
        <a:xfrm>
          <a:off x="0" y="0"/>
          <a:ext cx="0" cy="0"/>
          <a:chOff x="0" y="0"/>
          <a:chExt cx="0" cy="0"/>
        </a:xfrm>
      </p:grpSpPr>
      <p:sp>
        <p:nvSpPr>
          <p:cNvPr id="202" name="Google Shape;202;p30"/>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03" name="Google Shape;203;p30"/>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204" name="Google Shape;204;p30"/>
          <p:cNvSpPr/>
          <p:nvPr/>
        </p:nvSpPr>
        <p:spPr>
          <a:xfrm>
            <a:off x="-1" y="882026"/>
            <a:ext cx="12192017" cy="1437278"/>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05" name="Google Shape;205;p30"/>
          <p:cNvSpPr txBox="1"/>
          <p:nvPr>
            <p:ph idx="1" type="body"/>
          </p:nvPr>
        </p:nvSpPr>
        <p:spPr>
          <a:xfrm>
            <a:off x="835670" y="2727700"/>
            <a:ext cx="7178176" cy="3311643"/>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06" name="Google Shape;206;p30"/>
          <p:cNvSpPr txBox="1"/>
          <p:nvPr>
            <p:ph idx="2" type="body"/>
          </p:nvPr>
        </p:nvSpPr>
        <p:spPr>
          <a:xfrm>
            <a:off x="835671" y="1104335"/>
            <a:ext cx="7178174" cy="1031627"/>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09;p31" id="207" name="Google Shape;207;p30"/>
          <p:cNvPicPr preferRelativeResize="0"/>
          <p:nvPr/>
        </p:nvPicPr>
        <p:blipFill rotWithShape="1">
          <a:blip r:embed="rId2">
            <a:alphaModFix/>
          </a:blip>
          <a:srcRect b="0" l="0" r="0" t="0"/>
          <a:stretch/>
        </p:blipFill>
        <p:spPr>
          <a:xfrm>
            <a:off x="7768849" y="226918"/>
            <a:ext cx="4094256" cy="6404165"/>
          </a:xfrm>
          <a:prstGeom prst="rect">
            <a:avLst/>
          </a:prstGeom>
          <a:noFill/>
          <a:ln>
            <a:noFill/>
          </a:ln>
        </p:spPr>
      </p:pic>
      <p:sp>
        <p:nvSpPr>
          <p:cNvPr id="208" name="Google Shape;208;p30"/>
          <p:cNvSpPr/>
          <p:nvPr>
            <p:ph idx="3" type="pic"/>
          </p:nvPr>
        </p:nvSpPr>
        <p:spPr>
          <a:xfrm>
            <a:off x="8583306" y="1246695"/>
            <a:ext cx="2444129" cy="4336990"/>
          </a:xfrm>
          <a:prstGeom prst="rect">
            <a:avLst/>
          </a:prstGeom>
          <a:noFill/>
          <a:ln>
            <a:noFill/>
          </a:ln>
        </p:spPr>
      </p:sp>
      <p:sp>
        <p:nvSpPr>
          <p:cNvPr id="209" name="Google Shape;209;p30"/>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3" name="Shape 33"/>
        <p:cNvGrpSpPr/>
        <p:nvPr/>
      </p:nvGrpSpPr>
      <p:grpSpPr>
        <a:xfrm>
          <a:off x="0" y="0"/>
          <a:ext cx="0" cy="0"/>
          <a:chOff x="0" y="0"/>
          <a:chExt cx="0" cy="0"/>
        </a:xfrm>
      </p:grpSpPr>
      <p:sp>
        <p:nvSpPr>
          <p:cNvPr id="34" name="Google Shape;34;p16"/>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35" name="Google Shape;35;p16"/>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6"/>
          <p:cNvSpPr/>
          <p:nvPr/>
        </p:nvSpPr>
        <p:spPr>
          <a:xfrm>
            <a:off x="-110113" y="-777"/>
            <a:ext cx="4885865" cy="6858783"/>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 name="Google Shape;37;p16"/>
          <p:cNvSpPr txBox="1"/>
          <p:nvPr>
            <p:ph idx="1" type="body"/>
          </p:nvPr>
        </p:nvSpPr>
        <p:spPr>
          <a:xfrm>
            <a:off x="4912293" y="846901"/>
            <a:ext cx="6562678" cy="339417"/>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6"/>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6"/>
          <p:cNvSpPr txBox="1"/>
          <p:nvPr>
            <p:ph idx="3" type="body"/>
          </p:nvPr>
        </p:nvSpPr>
        <p:spPr>
          <a:xfrm>
            <a:off x="3431554" y="986639"/>
            <a:ext cx="1096217"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6"/>
          <p:cNvSpPr/>
          <p:nvPr>
            <p:ph idx="4" type="pic"/>
          </p:nvPr>
        </p:nvSpPr>
        <p:spPr>
          <a:xfrm>
            <a:off x="-126342" y="0"/>
            <a:ext cx="3669321" cy="6858000"/>
          </a:xfrm>
          <a:prstGeom prst="rect">
            <a:avLst/>
          </a:prstGeom>
          <a:noFill/>
          <a:ln>
            <a:noFill/>
          </a:ln>
        </p:spPr>
      </p:sp>
      <p:sp>
        <p:nvSpPr>
          <p:cNvPr id="41" name="Google Shape;41;p16"/>
          <p:cNvSpPr txBox="1"/>
          <p:nvPr>
            <p:ph idx="5" type="body"/>
          </p:nvPr>
        </p:nvSpPr>
        <p:spPr>
          <a:xfrm>
            <a:off x="4912292" y="2770034"/>
            <a:ext cx="6562677" cy="339417"/>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6"/>
          <p:cNvSpPr txBox="1"/>
          <p:nvPr>
            <p:ph idx="6" type="body"/>
          </p:nvPr>
        </p:nvSpPr>
        <p:spPr>
          <a:xfrm>
            <a:off x="4912293" y="3268748"/>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6"/>
          <p:cNvSpPr txBox="1"/>
          <p:nvPr>
            <p:ph idx="7" type="body"/>
          </p:nvPr>
        </p:nvSpPr>
        <p:spPr>
          <a:xfrm>
            <a:off x="3431554" y="2940767"/>
            <a:ext cx="1096217" cy="955627"/>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6"/>
          <p:cNvSpPr txBox="1"/>
          <p:nvPr>
            <p:ph idx="8" type="body"/>
          </p:nvPr>
        </p:nvSpPr>
        <p:spPr>
          <a:xfrm>
            <a:off x="4927789" y="4633833"/>
            <a:ext cx="6562678" cy="339417"/>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16"/>
          <p:cNvSpPr txBox="1"/>
          <p:nvPr>
            <p:ph idx="9" type="body"/>
          </p:nvPr>
        </p:nvSpPr>
        <p:spPr>
          <a:xfrm>
            <a:off x="4927791" y="513254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6"/>
          <p:cNvSpPr txBox="1"/>
          <p:nvPr>
            <p:ph idx="13" type="body"/>
          </p:nvPr>
        </p:nvSpPr>
        <p:spPr>
          <a:xfrm>
            <a:off x="3447052" y="4804566"/>
            <a:ext cx="1096215" cy="955627"/>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7" name="Google Shape;47;p16"/>
          <p:cNvGrpSpPr/>
          <p:nvPr/>
        </p:nvGrpSpPr>
        <p:grpSpPr>
          <a:xfrm>
            <a:off x="4054156" y="721800"/>
            <a:ext cx="7578913" cy="5461425"/>
            <a:chOff x="-1" y="-2"/>
            <a:chExt cx="7578911" cy="5461423"/>
          </a:xfrm>
        </p:grpSpPr>
        <p:grpSp>
          <p:nvGrpSpPr>
            <p:cNvPr id="48" name="Google Shape;48;p16"/>
            <p:cNvGrpSpPr/>
            <p:nvPr/>
          </p:nvGrpSpPr>
          <p:grpSpPr>
            <a:xfrm>
              <a:off x="1" y="-2"/>
              <a:ext cx="7547918" cy="1674491"/>
              <a:chOff x="0" y="-1"/>
              <a:chExt cx="7547917" cy="1674489"/>
            </a:xfrm>
          </p:grpSpPr>
          <p:cxnSp>
            <p:nvCxnSpPr>
              <p:cNvPr id="49" name="Google Shape;49;p16"/>
              <p:cNvCxnSpPr/>
              <p:nvPr/>
            </p:nvCxnSpPr>
            <p:spPr>
              <a:xfrm>
                <a:off x="7547915" y="15065"/>
                <a:ext cx="2" cy="1659423"/>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16"/>
              <p:cNvCxnSpPr/>
              <p:nvPr/>
            </p:nvCxnSpPr>
            <p:spPr>
              <a:xfrm>
                <a:off x="0" y="10668"/>
                <a:ext cx="7547915" cy="2"/>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6"/>
              <p:cNvCxnSpPr/>
              <p:nvPr/>
            </p:nvCxnSpPr>
            <p:spPr>
              <a:xfrm flipH="1">
                <a:off x="1" y="-1"/>
                <a:ext cx="2" cy="396002"/>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16"/>
            <p:cNvCxnSpPr/>
            <p:nvPr/>
          </p:nvCxnSpPr>
          <p:spPr>
            <a:xfrm flipH="1">
              <a:off x="0" y="1278486"/>
              <a:ext cx="2" cy="396002"/>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16"/>
            <p:cNvCxnSpPr/>
            <p:nvPr/>
          </p:nvCxnSpPr>
          <p:spPr>
            <a:xfrm>
              <a:off x="15499" y="1666441"/>
              <a:ext cx="7547914" cy="2"/>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16"/>
            <p:cNvGrpSpPr/>
            <p:nvPr/>
          </p:nvGrpSpPr>
          <p:grpSpPr>
            <a:xfrm>
              <a:off x="0" y="1923132"/>
              <a:ext cx="7547918" cy="1674491"/>
              <a:chOff x="0" y="-1"/>
              <a:chExt cx="7547917" cy="1674489"/>
            </a:xfrm>
          </p:grpSpPr>
          <p:cxnSp>
            <p:nvCxnSpPr>
              <p:cNvPr id="55" name="Google Shape;55;p16"/>
              <p:cNvCxnSpPr/>
              <p:nvPr/>
            </p:nvCxnSpPr>
            <p:spPr>
              <a:xfrm>
                <a:off x="7547915" y="15065"/>
                <a:ext cx="2" cy="1659423"/>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16"/>
              <p:cNvCxnSpPr/>
              <p:nvPr/>
            </p:nvCxnSpPr>
            <p:spPr>
              <a:xfrm>
                <a:off x="0" y="10668"/>
                <a:ext cx="7547915" cy="2"/>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6"/>
              <p:cNvCxnSpPr/>
              <p:nvPr/>
            </p:nvCxnSpPr>
            <p:spPr>
              <a:xfrm flipH="1">
                <a:off x="1" y="-1"/>
                <a:ext cx="2" cy="396002"/>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16"/>
            <p:cNvCxnSpPr/>
            <p:nvPr/>
          </p:nvCxnSpPr>
          <p:spPr>
            <a:xfrm flipH="1">
              <a:off x="-1" y="3201621"/>
              <a:ext cx="2" cy="396002"/>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16"/>
            <p:cNvCxnSpPr/>
            <p:nvPr/>
          </p:nvCxnSpPr>
          <p:spPr>
            <a:xfrm>
              <a:off x="15498" y="3589576"/>
              <a:ext cx="7547914" cy="2"/>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16"/>
            <p:cNvGrpSpPr/>
            <p:nvPr/>
          </p:nvGrpSpPr>
          <p:grpSpPr>
            <a:xfrm>
              <a:off x="15498" y="3786930"/>
              <a:ext cx="7547918" cy="1674491"/>
              <a:chOff x="0" y="-1"/>
              <a:chExt cx="7547917" cy="1674489"/>
            </a:xfrm>
          </p:grpSpPr>
          <p:cxnSp>
            <p:nvCxnSpPr>
              <p:cNvPr id="61" name="Google Shape;61;p16"/>
              <p:cNvCxnSpPr/>
              <p:nvPr/>
            </p:nvCxnSpPr>
            <p:spPr>
              <a:xfrm>
                <a:off x="7547915" y="15065"/>
                <a:ext cx="2" cy="1659423"/>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16"/>
              <p:cNvCxnSpPr/>
              <p:nvPr/>
            </p:nvCxnSpPr>
            <p:spPr>
              <a:xfrm>
                <a:off x="0" y="10668"/>
                <a:ext cx="7547915" cy="2"/>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6"/>
              <p:cNvCxnSpPr/>
              <p:nvPr/>
            </p:nvCxnSpPr>
            <p:spPr>
              <a:xfrm flipH="1">
                <a:off x="1" y="-1"/>
                <a:ext cx="2" cy="396002"/>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16"/>
            <p:cNvCxnSpPr/>
            <p:nvPr/>
          </p:nvCxnSpPr>
          <p:spPr>
            <a:xfrm flipH="1">
              <a:off x="15497" y="5065418"/>
              <a:ext cx="2" cy="396002"/>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16"/>
            <p:cNvCxnSpPr/>
            <p:nvPr/>
          </p:nvCxnSpPr>
          <p:spPr>
            <a:xfrm>
              <a:off x="30996" y="5453374"/>
              <a:ext cx="7547914" cy="2"/>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16"/>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17"/>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69" name="Google Shape;69;p17"/>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17"/>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1" name="Google Shape;71;p17"/>
          <p:cNvSpPr/>
          <p:nvPr>
            <p:ph idx="2" type="pic"/>
          </p:nvPr>
        </p:nvSpPr>
        <p:spPr>
          <a:xfrm>
            <a:off x="5888001" y="439729"/>
            <a:ext cx="5660533" cy="6045738"/>
          </a:xfrm>
          <a:prstGeom prst="rect">
            <a:avLst/>
          </a:prstGeom>
          <a:noFill/>
          <a:ln>
            <a:noFill/>
          </a:ln>
        </p:spPr>
      </p:sp>
      <p:pic>
        <p:nvPicPr>
          <p:cNvPr descr="Google Shape;72;p18" id="72" name="Google Shape;72;p17"/>
          <p:cNvPicPr preferRelativeResize="0"/>
          <p:nvPr/>
        </p:nvPicPr>
        <p:blipFill rotWithShape="1">
          <a:blip r:embed="rId2">
            <a:alphaModFix amt="29000"/>
          </a:blip>
          <a:srcRect b="17435" l="75767" r="0" t="0"/>
          <a:stretch/>
        </p:blipFill>
        <p:spPr>
          <a:xfrm>
            <a:off x="-1" y="2642214"/>
            <a:ext cx="2312353" cy="4215787"/>
          </a:xfrm>
          <a:prstGeom prst="rect">
            <a:avLst/>
          </a:prstGeom>
          <a:noFill/>
          <a:ln>
            <a:noFill/>
          </a:ln>
        </p:spPr>
      </p:pic>
      <p:sp>
        <p:nvSpPr>
          <p:cNvPr id="73" name="Google Shape;73;p17"/>
          <p:cNvSpPr txBox="1"/>
          <p:nvPr>
            <p:ph idx="1" type="body"/>
          </p:nvPr>
        </p:nvSpPr>
        <p:spPr>
          <a:xfrm>
            <a:off x="898356" y="2107769"/>
            <a:ext cx="4639195"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4" name="Google Shape;74;p17"/>
          <p:cNvSpPr txBox="1"/>
          <p:nvPr>
            <p:ph idx="3" type="body"/>
          </p:nvPr>
        </p:nvSpPr>
        <p:spPr>
          <a:xfrm>
            <a:off x="898356" y="890241"/>
            <a:ext cx="475737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5" name="Google Shape;75;p17"/>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76" name="Shape 76"/>
        <p:cNvGrpSpPr/>
        <p:nvPr/>
      </p:nvGrpSpPr>
      <p:grpSpPr>
        <a:xfrm>
          <a:off x="0" y="0"/>
          <a:ext cx="0" cy="0"/>
          <a:chOff x="0" y="0"/>
          <a:chExt cx="0" cy="0"/>
        </a:xfrm>
      </p:grpSpPr>
      <p:sp>
        <p:nvSpPr>
          <p:cNvPr id="77" name="Google Shape;77;p18"/>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8" name="Google Shape;78;p18"/>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18"/>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18"/>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1" name="Google Shape;81;p18"/>
          <p:cNvSpPr txBox="1"/>
          <p:nvPr>
            <p:ph idx="2" type="body"/>
          </p:nvPr>
        </p:nvSpPr>
        <p:spPr>
          <a:xfrm>
            <a:off x="5943601" y="647037"/>
            <a:ext cx="4991000"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2;p19" id="82" name="Google Shape;82;p18"/>
          <p:cNvPicPr preferRelativeResize="0"/>
          <p:nvPr/>
        </p:nvPicPr>
        <p:blipFill rotWithShape="1">
          <a:blip r:embed="rId2">
            <a:alphaModFix amt="29000"/>
          </a:blip>
          <a:srcRect b="20546" l="65356" r="0" t="0"/>
          <a:stretch/>
        </p:blipFill>
        <p:spPr>
          <a:xfrm>
            <a:off x="2993626" y="2801223"/>
            <a:ext cx="3305795" cy="4056778"/>
          </a:xfrm>
          <a:prstGeom prst="rect">
            <a:avLst/>
          </a:prstGeom>
          <a:noFill/>
          <a:ln>
            <a:noFill/>
          </a:ln>
        </p:spPr>
      </p:pic>
      <p:pic>
        <p:nvPicPr>
          <p:cNvPr descr="Google Shape;83;p19" id="83" name="Google Shape;83;p18"/>
          <p:cNvPicPr preferRelativeResize="0"/>
          <p:nvPr/>
        </p:nvPicPr>
        <p:blipFill rotWithShape="1">
          <a:blip r:embed="rId3">
            <a:alphaModFix/>
          </a:blip>
          <a:srcRect b="11083" l="0" r="29196" t="15976"/>
          <a:stretch/>
        </p:blipFill>
        <p:spPr>
          <a:xfrm flipH="1">
            <a:off x="-2" y="1333921"/>
            <a:ext cx="6704768" cy="5375660"/>
          </a:xfrm>
          <a:prstGeom prst="rect">
            <a:avLst/>
          </a:prstGeom>
          <a:noFill/>
          <a:ln>
            <a:noFill/>
          </a:ln>
        </p:spPr>
      </p:pic>
      <p:sp>
        <p:nvSpPr>
          <p:cNvPr id="84" name="Google Shape;84;p18"/>
          <p:cNvSpPr/>
          <p:nvPr>
            <p:ph idx="3" type="pic"/>
          </p:nvPr>
        </p:nvSpPr>
        <p:spPr>
          <a:xfrm>
            <a:off x="0" y="1561017"/>
            <a:ext cx="5130800" cy="3913190"/>
          </a:xfrm>
          <a:prstGeom prst="rect">
            <a:avLst/>
          </a:prstGeom>
          <a:noFill/>
          <a:ln>
            <a:noFill/>
          </a:ln>
        </p:spPr>
      </p:sp>
      <p:sp>
        <p:nvSpPr>
          <p:cNvPr id="85" name="Google Shape;85;p18"/>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86" name="Shape 86"/>
        <p:cNvGrpSpPr/>
        <p:nvPr/>
      </p:nvGrpSpPr>
      <p:grpSpPr>
        <a:xfrm>
          <a:off x="0" y="0"/>
          <a:ext cx="0" cy="0"/>
          <a:chOff x="0" y="0"/>
          <a:chExt cx="0" cy="0"/>
        </a:xfrm>
      </p:grpSpPr>
      <p:sp>
        <p:nvSpPr>
          <p:cNvPr id="87" name="Google Shape;87;p19"/>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8" name="Google Shape;88;p19"/>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89" name="Google Shape;89;p19"/>
          <p:cNvSpPr/>
          <p:nvPr/>
        </p:nvSpPr>
        <p:spPr>
          <a:xfrm>
            <a:off x="3557439" y="5448534"/>
            <a:ext cx="7208078" cy="713816"/>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19"/>
          <p:cNvSpPr/>
          <p:nvPr/>
        </p:nvSpPr>
        <p:spPr>
          <a:xfrm>
            <a:off x="3543994" y="4392459"/>
            <a:ext cx="7208079" cy="713816"/>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1" name="Google Shape;91;p19"/>
          <p:cNvSpPr/>
          <p:nvPr/>
        </p:nvSpPr>
        <p:spPr>
          <a:xfrm>
            <a:off x="0" y="6342926"/>
            <a:ext cx="11586117" cy="51507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19"/>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3" name="Google Shape;93;p19"/>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4" name="Google Shape;94;p19"/>
          <p:cNvSpPr txBox="1"/>
          <p:nvPr>
            <p:ph idx="2" type="body"/>
          </p:nvPr>
        </p:nvSpPr>
        <p:spPr>
          <a:xfrm>
            <a:off x="3557441" y="1530044"/>
            <a:ext cx="6457659"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95;p20" id="95" name="Google Shape;95;p19"/>
          <p:cNvPicPr preferRelativeResize="0"/>
          <p:nvPr/>
        </p:nvPicPr>
        <p:blipFill rotWithShape="1">
          <a:blip r:embed="rId2">
            <a:alphaModFix/>
          </a:blip>
          <a:srcRect b="0" l="0" r="0" t="0"/>
          <a:stretch/>
        </p:blipFill>
        <p:spPr>
          <a:xfrm rot="-3300097">
            <a:off x="1074325" y="937959"/>
            <a:ext cx="826673" cy="889519"/>
          </a:xfrm>
          <a:prstGeom prst="rect">
            <a:avLst/>
          </a:prstGeom>
          <a:noFill/>
          <a:ln>
            <a:noFill/>
          </a:ln>
        </p:spPr>
      </p:pic>
      <p:sp>
        <p:nvSpPr>
          <p:cNvPr id="96" name="Google Shape;96;p19"/>
          <p:cNvSpPr/>
          <p:nvPr/>
        </p:nvSpPr>
        <p:spPr>
          <a:xfrm>
            <a:off x="1426482" y="1233410"/>
            <a:ext cx="1036071"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7" name="Google Shape;97;p19"/>
          <p:cNvSpPr txBox="1"/>
          <p:nvPr>
            <p:ph idx="3" type="body"/>
          </p:nvPr>
        </p:nvSpPr>
        <p:spPr>
          <a:xfrm>
            <a:off x="1573305" y="1424480"/>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8" name="Google Shape;98;p19"/>
          <p:cNvSpPr/>
          <p:nvPr/>
        </p:nvSpPr>
        <p:spPr>
          <a:xfrm>
            <a:off x="3557439" y="2384513"/>
            <a:ext cx="7208079" cy="713816"/>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9" name="Google Shape;99;p19"/>
          <p:cNvSpPr txBox="1"/>
          <p:nvPr>
            <p:ph idx="4" type="body"/>
          </p:nvPr>
        </p:nvSpPr>
        <p:spPr>
          <a:xfrm>
            <a:off x="3520254" y="2423523"/>
            <a:ext cx="6457661"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00;p20" id="100" name="Google Shape;100;p19"/>
          <p:cNvPicPr preferRelativeResize="0"/>
          <p:nvPr/>
        </p:nvPicPr>
        <p:blipFill rotWithShape="1">
          <a:blip r:embed="rId2">
            <a:alphaModFix/>
          </a:blip>
          <a:srcRect b="0" l="0" r="0" t="0"/>
          <a:stretch/>
        </p:blipFill>
        <p:spPr>
          <a:xfrm rot="-3300097">
            <a:off x="1058304" y="1912041"/>
            <a:ext cx="826671" cy="889519"/>
          </a:xfrm>
          <a:prstGeom prst="rect">
            <a:avLst/>
          </a:prstGeom>
          <a:noFill/>
          <a:ln>
            <a:noFill/>
          </a:ln>
        </p:spPr>
      </p:pic>
      <p:sp>
        <p:nvSpPr>
          <p:cNvPr id="101" name="Google Shape;101;p19"/>
          <p:cNvSpPr/>
          <p:nvPr/>
        </p:nvSpPr>
        <p:spPr>
          <a:xfrm>
            <a:off x="1380539" y="2266698"/>
            <a:ext cx="1036071" cy="878765"/>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2" name="Google Shape;102;p19"/>
          <p:cNvSpPr txBox="1"/>
          <p:nvPr>
            <p:ph idx="5" type="body"/>
          </p:nvPr>
        </p:nvSpPr>
        <p:spPr>
          <a:xfrm>
            <a:off x="1557283" y="2398563"/>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p19"/>
          <p:cNvSpPr/>
          <p:nvPr/>
        </p:nvSpPr>
        <p:spPr>
          <a:xfrm>
            <a:off x="3543994" y="3383476"/>
            <a:ext cx="7208079" cy="713816"/>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4" name="Google Shape;104;p19"/>
          <p:cNvSpPr txBox="1"/>
          <p:nvPr>
            <p:ph idx="6" type="body"/>
          </p:nvPr>
        </p:nvSpPr>
        <p:spPr>
          <a:xfrm>
            <a:off x="3543994" y="3421960"/>
            <a:ext cx="6457661"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05;p20" id="105" name="Google Shape;105;p19"/>
          <p:cNvPicPr preferRelativeResize="0"/>
          <p:nvPr/>
        </p:nvPicPr>
        <p:blipFill rotWithShape="1">
          <a:blip r:embed="rId2">
            <a:alphaModFix/>
          </a:blip>
          <a:srcRect b="0" l="0" r="0" t="0"/>
          <a:stretch/>
        </p:blipFill>
        <p:spPr>
          <a:xfrm rot="-3300097">
            <a:off x="1079034" y="2964457"/>
            <a:ext cx="826671" cy="889519"/>
          </a:xfrm>
          <a:prstGeom prst="rect">
            <a:avLst/>
          </a:prstGeom>
          <a:noFill/>
          <a:ln>
            <a:noFill/>
          </a:ln>
        </p:spPr>
      </p:pic>
      <p:sp>
        <p:nvSpPr>
          <p:cNvPr id="106" name="Google Shape;106;p19"/>
          <p:cNvSpPr/>
          <p:nvPr/>
        </p:nvSpPr>
        <p:spPr>
          <a:xfrm>
            <a:off x="1401269" y="3319114"/>
            <a:ext cx="1036071" cy="878765"/>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7" name="Google Shape;107;p19"/>
          <p:cNvSpPr txBox="1"/>
          <p:nvPr>
            <p:ph idx="7" type="body"/>
          </p:nvPr>
        </p:nvSpPr>
        <p:spPr>
          <a:xfrm>
            <a:off x="1578014" y="3450978"/>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08;p20" id="108" name="Google Shape;108;p19"/>
          <p:cNvPicPr preferRelativeResize="0"/>
          <p:nvPr/>
        </p:nvPicPr>
        <p:blipFill rotWithShape="1">
          <a:blip r:embed="rId2">
            <a:alphaModFix/>
          </a:blip>
          <a:srcRect b="0" l="0" r="0" t="0"/>
          <a:stretch/>
        </p:blipFill>
        <p:spPr>
          <a:xfrm rot="-3300097">
            <a:off x="1079034" y="3983368"/>
            <a:ext cx="826671" cy="889519"/>
          </a:xfrm>
          <a:prstGeom prst="rect">
            <a:avLst/>
          </a:prstGeom>
          <a:noFill/>
          <a:ln>
            <a:noFill/>
          </a:ln>
        </p:spPr>
      </p:pic>
      <p:sp>
        <p:nvSpPr>
          <p:cNvPr id="109" name="Google Shape;109;p19"/>
          <p:cNvSpPr/>
          <p:nvPr/>
        </p:nvSpPr>
        <p:spPr>
          <a:xfrm>
            <a:off x="1401269" y="4338025"/>
            <a:ext cx="1036071" cy="878765"/>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0" name="Google Shape;110;p19"/>
          <p:cNvSpPr txBox="1"/>
          <p:nvPr>
            <p:ph idx="8" type="body"/>
          </p:nvPr>
        </p:nvSpPr>
        <p:spPr>
          <a:xfrm>
            <a:off x="3596099" y="5503614"/>
            <a:ext cx="6457661"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1;p20" id="111" name="Google Shape;111;p19"/>
          <p:cNvPicPr preferRelativeResize="0"/>
          <p:nvPr/>
        </p:nvPicPr>
        <p:blipFill rotWithShape="1">
          <a:blip r:embed="rId2">
            <a:alphaModFix/>
          </a:blip>
          <a:srcRect b="0" l="0" r="0" t="0"/>
          <a:stretch/>
        </p:blipFill>
        <p:spPr>
          <a:xfrm rot="-3300097">
            <a:off x="1117690" y="5039443"/>
            <a:ext cx="826674" cy="889519"/>
          </a:xfrm>
          <a:prstGeom prst="rect">
            <a:avLst/>
          </a:prstGeom>
          <a:noFill/>
          <a:ln>
            <a:noFill/>
          </a:ln>
        </p:spPr>
      </p:pic>
      <p:sp>
        <p:nvSpPr>
          <p:cNvPr id="112" name="Google Shape;112;p19"/>
          <p:cNvSpPr/>
          <p:nvPr/>
        </p:nvSpPr>
        <p:spPr>
          <a:xfrm>
            <a:off x="1439928" y="5394099"/>
            <a:ext cx="1036070"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3" name="Google Shape;113;p19"/>
          <p:cNvSpPr txBox="1"/>
          <p:nvPr>
            <p:ph idx="9" type="body"/>
          </p:nvPr>
        </p:nvSpPr>
        <p:spPr>
          <a:xfrm>
            <a:off x="1616673" y="5525966"/>
            <a:ext cx="738348"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4" name="Google Shape;114;p19"/>
          <p:cNvSpPr txBox="1"/>
          <p:nvPr>
            <p:ph idx="13" type="body"/>
          </p:nvPr>
        </p:nvSpPr>
        <p:spPr>
          <a:xfrm>
            <a:off x="1578014" y="4469889"/>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5" name="Google Shape;115;p19"/>
          <p:cNvSpPr txBox="1"/>
          <p:nvPr>
            <p:ph idx="14" type="body"/>
          </p:nvPr>
        </p:nvSpPr>
        <p:spPr>
          <a:xfrm>
            <a:off x="3557441" y="4447537"/>
            <a:ext cx="6457659"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6" name="Google Shape;116;p19"/>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7" name="Shape 117"/>
        <p:cNvGrpSpPr/>
        <p:nvPr/>
      </p:nvGrpSpPr>
      <p:grpSpPr>
        <a:xfrm>
          <a:off x="0" y="0"/>
          <a:ext cx="0" cy="0"/>
          <a:chOff x="0" y="0"/>
          <a:chExt cx="0" cy="0"/>
        </a:xfrm>
      </p:grpSpPr>
      <p:sp>
        <p:nvSpPr>
          <p:cNvPr id="118" name="Google Shape;118;p20"/>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9" name="Google Shape;119;p20"/>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20" name="Google Shape;120;p20"/>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1" name="Google Shape;121;p20"/>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22;p21" id="122" name="Google Shape;122;p20"/>
          <p:cNvPicPr preferRelativeResize="0"/>
          <p:nvPr/>
        </p:nvPicPr>
        <p:blipFill rotWithShape="1">
          <a:blip r:embed="rId2">
            <a:alphaModFix amt="29000"/>
          </a:blip>
          <a:srcRect b="17435" l="75767" r="0" t="0"/>
          <a:stretch/>
        </p:blipFill>
        <p:spPr>
          <a:xfrm>
            <a:off x="-1" y="2642214"/>
            <a:ext cx="2312353" cy="4215787"/>
          </a:xfrm>
          <a:prstGeom prst="rect">
            <a:avLst/>
          </a:prstGeom>
          <a:noFill/>
          <a:ln>
            <a:noFill/>
          </a:ln>
        </p:spPr>
      </p:pic>
      <p:sp>
        <p:nvSpPr>
          <p:cNvPr id="123" name="Google Shape;123;p20"/>
          <p:cNvSpPr/>
          <p:nvPr/>
        </p:nvSpPr>
        <p:spPr>
          <a:xfrm>
            <a:off x="370687" y="323518"/>
            <a:ext cx="11450626" cy="6210965"/>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4" name="Google Shape;124;p20"/>
          <p:cNvSpPr txBox="1"/>
          <p:nvPr>
            <p:ph idx="1" type="body"/>
          </p:nvPr>
        </p:nvSpPr>
        <p:spPr>
          <a:xfrm>
            <a:off x="798378" y="2045704"/>
            <a:ext cx="10595239"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5" name="Google Shape;125;p20"/>
          <p:cNvSpPr txBox="1"/>
          <p:nvPr>
            <p:ph idx="2" type="body"/>
          </p:nvPr>
        </p:nvSpPr>
        <p:spPr>
          <a:xfrm>
            <a:off x="798381" y="761602"/>
            <a:ext cx="10595238" cy="80365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6" name="Google Shape;126;p20"/>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27" name="Shape 127"/>
        <p:cNvGrpSpPr/>
        <p:nvPr/>
      </p:nvGrpSpPr>
      <p:grpSpPr>
        <a:xfrm>
          <a:off x="0" y="0"/>
          <a:ext cx="0" cy="0"/>
          <a:chOff x="0" y="0"/>
          <a:chExt cx="0" cy="0"/>
        </a:xfrm>
      </p:grpSpPr>
      <p:sp>
        <p:nvSpPr>
          <p:cNvPr id="128" name="Google Shape;128;p21"/>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29" name="Google Shape;129;p21"/>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30" name="Google Shape;130;p21"/>
          <p:cNvSpPr/>
          <p:nvPr/>
        </p:nvSpPr>
        <p:spPr>
          <a:xfrm>
            <a:off x="5761459"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1" name="Google Shape;131;p21"/>
          <p:cNvSpPr/>
          <p:nvPr>
            <p:ph idx="2" type="pic"/>
          </p:nvPr>
        </p:nvSpPr>
        <p:spPr>
          <a:xfrm>
            <a:off x="435469" y="406130"/>
            <a:ext cx="5660531" cy="6045739"/>
          </a:xfrm>
          <a:prstGeom prst="rect">
            <a:avLst/>
          </a:prstGeom>
          <a:noFill/>
          <a:ln>
            <a:noFill/>
          </a:ln>
        </p:spPr>
      </p:sp>
      <p:pic>
        <p:nvPicPr>
          <p:cNvPr descr="Google Shape;132;p22" id="132" name="Google Shape;132;p21"/>
          <p:cNvPicPr preferRelativeResize="0"/>
          <p:nvPr/>
        </p:nvPicPr>
        <p:blipFill rotWithShape="1">
          <a:blip r:embed="rId2">
            <a:alphaModFix amt="29000"/>
          </a:blip>
          <a:srcRect b="17435" l="75767" r="0" t="0"/>
          <a:stretch/>
        </p:blipFill>
        <p:spPr>
          <a:xfrm>
            <a:off x="9998008" y="2562701"/>
            <a:ext cx="2312353" cy="4215786"/>
          </a:xfrm>
          <a:prstGeom prst="rect">
            <a:avLst/>
          </a:prstGeom>
          <a:noFill/>
          <a:ln>
            <a:noFill/>
          </a:ln>
        </p:spPr>
      </p:pic>
      <p:sp>
        <p:nvSpPr>
          <p:cNvPr id="133" name="Google Shape;133;p21"/>
          <p:cNvSpPr txBox="1"/>
          <p:nvPr>
            <p:ph idx="1" type="body"/>
          </p:nvPr>
        </p:nvSpPr>
        <p:spPr>
          <a:xfrm>
            <a:off x="6818000" y="2050158"/>
            <a:ext cx="4639194"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4" name="Google Shape;134;p21"/>
          <p:cNvSpPr txBox="1"/>
          <p:nvPr>
            <p:ph idx="3" type="body"/>
          </p:nvPr>
        </p:nvSpPr>
        <p:spPr>
          <a:xfrm>
            <a:off x="6758909" y="319222"/>
            <a:ext cx="4757377" cy="99265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5" name="Google Shape;135;p21"/>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36" name="Shape 136"/>
        <p:cNvGrpSpPr/>
        <p:nvPr/>
      </p:nvGrpSpPr>
      <p:grpSpPr>
        <a:xfrm>
          <a:off x="0" y="0"/>
          <a:ext cx="0" cy="0"/>
          <a:chOff x="0" y="0"/>
          <a:chExt cx="0" cy="0"/>
        </a:xfrm>
      </p:grpSpPr>
      <p:sp>
        <p:nvSpPr>
          <p:cNvPr id="137" name="Google Shape;137;p22"/>
          <p:cNvSpPr/>
          <p:nvPr/>
        </p:nvSpPr>
        <p:spPr>
          <a:xfrm>
            <a:off x="-32401" y="2956986"/>
            <a:ext cx="12193513" cy="2809046"/>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38;p23" id="138" name="Google Shape;138;p22"/>
          <p:cNvPicPr preferRelativeResize="0"/>
          <p:nvPr/>
        </p:nvPicPr>
        <p:blipFill rotWithShape="1">
          <a:blip r:embed="rId2">
            <a:alphaModFix amt="29000"/>
          </a:blip>
          <a:srcRect b="18716" l="58846" r="6418" t="29191"/>
          <a:stretch/>
        </p:blipFill>
        <p:spPr>
          <a:xfrm>
            <a:off x="8444679" y="2956986"/>
            <a:ext cx="3747323" cy="3007232"/>
          </a:xfrm>
          <a:prstGeom prst="rect">
            <a:avLst/>
          </a:prstGeom>
          <a:noFill/>
          <a:ln>
            <a:noFill/>
          </a:ln>
        </p:spPr>
      </p:pic>
      <p:sp>
        <p:nvSpPr>
          <p:cNvPr id="139" name="Google Shape;139;p22"/>
          <p:cNvSpPr txBox="1"/>
          <p:nvPr>
            <p:ph idx="1" type="body"/>
          </p:nvPr>
        </p:nvSpPr>
        <p:spPr>
          <a:xfrm>
            <a:off x="605556" y="4238576"/>
            <a:ext cx="3195486" cy="731142"/>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0" name="Google Shape;140;p22"/>
          <p:cNvSpPr txBox="1"/>
          <p:nvPr>
            <p:ph idx="2" type="body"/>
          </p:nvPr>
        </p:nvSpPr>
        <p:spPr>
          <a:xfrm>
            <a:off x="605556" y="3428998"/>
            <a:ext cx="3195486" cy="83726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1" name="Google Shape;141;p22"/>
          <p:cNvSpPr/>
          <p:nvPr/>
        </p:nvSpPr>
        <p:spPr>
          <a:xfrm>
            <a:off x="6934623" y="5423818"/>
            <a:ext cx="5257380" cy="756633"/>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2" name="Google Shape;142;p22"/>
          <p:cNvSpPr txBox="1"/>
          <p:nvPr>
            <p:ph idx="3" type="body"/>
          </p:nvPr>
        </p:nvSpPr>
        <p:spPr>
          <a:xfrm>
            <a:off x="6934623" y="5436563"/>
            <a:ext cx="4771007" cy="73114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46;p23" id="143" name="Google Shape;143;p22"/>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44" name="Google Shape;144;p22"/>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45" name="Google Shape;145;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6" name="Shape 146"/>
        <p:cNvGrpSpPr/>
        <p:nvPr/>
      </p:nvGrpSpPr>
      <p:grpSpPr>
        <a:xfrm>
          <a:off x="0" y="0"/>
          <a:ext cx="0" cy="0"/>
          <a:chOff x="0" y="0"/>
          <a:chExt cx="0" cy="0"/>
        </a:xfrm>
      </p:grpSpPr>
      <p:sp>
        <p:nvSpPr>
          <p:cNvPr id="147" name="Google Shape;147;p23"/>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4"/>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7" name="Google Shape;7;p14"/>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4"/>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4"/>
          <p:cNvSpPr txBox="1"/>
          <p:nvPr/>
        </p:nvSpPr>
        <p:spPr>
          <a:xfrm>
            <a:off x="424667" y="528534"/>
            <a:ext cx="6498649" cy="739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CARATTERE E DIMENSIONE</a:t>
            </a:r>
            <a:endParaRPr b="0" i="0" sz="1400" u="none" cap="none" strike="noStrike">
              <a:solidFill>
                <a:srgbClr val="000000"/>
              </a:solidFill>
              <a:latin typeface="Arial"/>
              <a:ea typeface="Arial"/>
              <a:cs typeface="Arial"/>
              <a:sym typeface="Arial"/>
            </a:endParaRPr>
          </a:p>
        </p:txBody>
      </p:sp>
      <p:sp>
        <p:nvSpPr>
          <p:cNvPr id="10" name="Google Shape;10;p14"/>
          <p:cNvSpPr txBox="1"/>
          <p:nvPr/>
        </p:nvSpPr>
        <p:spPr>
          <a:xfrm>
            <a:off x="7347983" y="564841"/>
            <a:ext cx="4589209" cy="49554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ASSICURARSI DI MANTENERE I CARATTERI COME DA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punti - Guide divisorie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punti - Intestazione del titolo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punti - Sottotitoli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Citazioni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punti - Corpo del testo principale </a:t>
            </a:r>
            <a:endParaRPr b="0" i="0" sz="1400" u="none" cap="none" strike="noStrike">
              <a:solidFill>
                <a:srgbClr val="000000"/>
              </a:solidFill>
              <a:latin typeface="Arial"/>
              <a:ea typeface="Arial"/>
              <a:cs typeface="Arial"/>
              <a:sym typeface="Arial"/>
            </a:endParaRPr>
          </a:p>
        </p:txBody>
      </p:sp>
      <p:sp>
        <p:nvSpPr>
          <p:cNvPr id="11" name="Google Shape;11;p14"/>
          <p:cNvSpPr txBox="1"/>
          <p:nvPr/>
        </p:nvSpPr>
        <p:spPr>
          <a:xfrm>
            <a:off x="424669" y="2014902"/>
            <a:ext cx="5845501" cy="27583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Assicuratevi di mantenere le dimensioni dei caratteri come da layout delle diapositive. Il font utilizzato in tutto il PowerPoint </a:t>
            </a:r>
            <a:r>
              <a:rPr b="1" i="0" lang="en-US" sz="2400" u="none" cap="none" strike="noStrike">
                <a:solidFill>
                  <a:srgbClr val="FFFFFF"/>
                </a:solidFill>
                <a:latin typeface="Calibri"/>
                <a:ea typeface="Calibri"/>
                <a:cs typeface="Calibri"/>
                <a:sym typeface="Calibri"/>
              </a:rPr>
              <a:t>Surviving Digital </a:t>
            </a:r>
            <a:r>
              <a:rPr b="0" i="0" lang="en-US" sz="2400" u="none" cap="none" strike="noStrike">
                <a:solidFill>
                  <a:srgbClr val="FFFFFF"/>
                </a:solidFill>
                <a:latin typeface="Calibri"/>
                <a:ea typeface="Calibri"/>
                <a:cs typeface="Calibri"/>
                <a:sym typeface="Calibri"/>
              </a:rPr>
              <a:t>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4"/>
          <p:cNvCxnSpPr/>
          <p:nvPr/>
        </p:nvCxnSpPr>
        <p:spPr>
          <a:xfrm flipH="1">
            <a:off x="7098716" y="-2"/>
            <a:ext cx="2" cy="5540411"/>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4"/>
          <p:cNvCxnSpPr/>
          <p:nvPr/>
        </p:nvCxnSpPr>
        <p:spPr>
          <a:xfrm rot="10800000">
            <a:off x="1" y="1621486"/>
            <a:ext cx="7098715" cy="2"/>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4"/>
          <p:cNvSpPr txBox="1"/>
          <p:nvPr/>
        </p:nvSpPr>
        <p:spPr>
          <a:xfrm>
            <a:off x="0" y="5968370"/>
            <a:ext cx="12192000" cy="80255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CANCELLARE QUESTA DIAPOSITIVA DI ISTRUZIONI PRIMA DI PRESENTARE LA PRESENTAZIONE FINALE </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4"/>
          <p:cNvCxnSpPr/>
          <p:nvPr/>
        </p:nvCxnSpPr>
        <p:spPr>
          <a:xfrm rot="10800000">
            <a:off x="1" y="5541676"/>
            <a:ext cx="12192000" cy="2"/>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4"/>
          <p:cNvSpPr txBox="1"/>
          <p:nvPr>
            <p:ph type="title"/>
          </p:nvPr>
        </p:nvSpPr>
        <p:spPr>
          <a:xfrm>
            <a:off x="609600" y="92074"/>
            <a:ext cx="10972800" cy="1508127"/>
          </a:xfrm>
          <a:prstGeom prst="rect">
            <a:avLst/>
          </a:prstGeom>
          <a:noFill/>
          <a:ln>
            <a:noFill/>
          </a:ln>
        </p:spPr>
        <p:txBody>
          <a:bodyPr anchorCtr="0" anchor="ctr" bIns="45675" lIns="45675" spcFirstLastPara="1" rIns="45675" wrap="square" tIns="456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4"/>
          <p:cNvSpPr txBox="1"/>
          <p:nvPr>
            <p:ph idx="1" type="body"/>
          </p:nvPr>
        </p:nvSpPr>
        <p:spPr>
          <a:xfrm>
            <a:off x="609600" y="1600200"/>
            <a:ext cx="10972800" cy="5257800"/>
          </a:xfrm>
          <a:prstGeom prst="rect">
            <a:avLst/>
          </a:prstGeom>
          <a:noFill/>
          <a:ln>
            <a:noFill/>
          </a:ln>
        </p:spPr>
        <p:txBody>
          <a:bodyPr anchorCtr="0" anchor="t" bIns="45675" lIns="45675" spcFirstLastPara="1" rIns="45675" wrap="square" tIns="4567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4"/>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4.png"/><Relationship Id="rId4" Type="http://schemas.openxmlformats.org/officeDocument/2006/relationships/image" Target="../media/image20.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4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nJ03KjwiIVMMoving/dancing%20song%20time" TargetMode="External"/><Relationship Id="rId4" Type="http://schemas.openxmlformats.org/officeDocument/2006/relationships/image" Target="../media/image30.png"/><Relationship Id="rId5" Type="http://schemas.openxmlformats.org/officeDocument/2006/relationships/image" Target="../media/image39.png"/><Relationship Id="rId6" Type="http://schemas.openxmlformats.org/officeDocument/2006/relationships/image" Target="../media/image43.png"/><Relationship Id="rId7"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hyperlink" Target="https://ville-saint-denis.fr/journal" TargetMode="External"/><Relationship Id="rId6" Type="http://schemas.openxmlformats.org/officeDocument/2006/relationships/hyperlink" Target="https://seinesaintdenis.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9.png"/><Relationship Id="rId6"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32.png"/><Relationship Id="rId6"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idx="4294967295" type="subTitle"/>
          </p:nvPr>
        </p:nvSpPr>
        <p:spPr>
          <a:xfrm>
            <a:off x="57973" y="4239502"/>
            <a:ext cx="5611504" cy="1371902"/>
          </a:xfrm>
          <a:prstGeom prst="rect">
            <a:avLst/>
          </a:prstGeom>
          <a:noFill/>
          <a:ln>
            <a:noFill/>
          </a:ln>
        </p:spPr>
        <p:txBody>
          <a:bodyPr anchorCtr="0" anchor="t" bIns="45675" lIns="45675" spcFirstLastPara="1" rIns="45675" wrap="square" tIns="45675">
            <a:normAutofit/>
          </a:bodyPr>
          <a:lstStyle/>
          <a:p>
            <a:pPr indent="0" lvl="0" marL="0" marR="0" rtl="0" algn="l">
              <a:lnSpc>
                <a:spcPct val="100000"/>
              </a:lnSpc>
              <a:spcBef>
                <a:spcPts val="0"/>
              </a:spcBef>
              <a:spcAft>
                <a:spcPts val="0"/>
              </a:spcAft>
              <a:buClr>
                <a:srgbClr val="FFFFFF"/>
              </a:buClr>
              <a:buSzPts val="2400"/>
              <a:buFont typeface="Helvetica Neue"/>
              <a:buNone/>
            </a:pPr>
            <a:r>
              <a:rPr b="1" i="0" lang="en-US" sz="2400" u="none" cap="none" strike="noStrike">
                <a:solidFill>
                  <a:srgbClr val="FFFFFF"/>
                </a:solidFill>
                <a:latin typeface="Helvetica Neue"/>
                <a:ea typeface="Helvetica Neue"/>
                <a:cs typeface="Helvetica Neue"/>
                <a:sym typeface="Helvetica Neue"/>
              </a:rPr>
              <a:t>Modulo 4 - Gruppo linguistico genitore-bambino </a:t>
            </a:r>
            <a:endParaRPr b="0" i="0" sz="1400" u="none" cap="none" strike="noStrike">
              <a:solidFill>
                <a:srgbClr val="000000"/>
              </a:solidFill>
              <a:latin typeface="Arial"/>
              <a:ea typeface="Arial"/>
              <a:cs typeface="Arial"/>
              <a:sym typeface="Arial"/>
            </a:endParaRPr>
          </a:p>
        </p:txBody>
      </p:sp>
      <p:sp>
        <p:nvSpPr>
          <p:cNvPr id="215" name="Google Shape;215;p1"/>
          <p:cNvSpPr txBox="1"/>
          <p:nvPr>
            <p:ph idx="2" type="body"/>
          </p:nvPr>
        </p:nvSpPr>
        <p:spPr>
          <a:xfrm>
            <a:off x="119563" y="2787125"/>
            <a:ext cx="5382462" cy="533102"/>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2400"/>
              <a:buFont typeface="Calibri"/>
              <a:buNone/>
            </a:pPr>
            <a:r>
              <a:rPr b="1" lang="en-US" sz="2400">
                <a:solidFill>
                  <a:srgbClr val="FFFFFF"/>
                </a:solidFill>
                <a:latin typeface="Calibri"/>
                <a:ea typeface="Calibri"/>
                <a:cs typeface="Calibri"/>
                <a:sym typeface="Calibri"/>
              </a:rPr>
              <a:t>Corso di formazione: Sopravvivere al digitale </a:t>
            </a:r>
            <a:endParaRPr/>
          </a:p>
        </p:txBody>
      </p:sp>
      <p:sp>
        <p:nvSpPr>
          <p:cNvPr id="216" name="Google Shape;216;p1"/>
          <p:cNvSpPr txBox="1"/>
          <p:nvPr>
            <p:ph idx="3" type="body"/>
          </p:nvPr>
        </p:nvSpPr>
        <p:spPr>
          <a:xfrm>
            <a:off x="7840715" y="5611393"/>
            <a:ext cx="3700104" cy="731142"/>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500"/>
              <a:buFont typeface="Calibri"/>
              <a:buNone/>
            </a:pPr>
            <a:r>
              <a:rPr b="1" lang="en-US" sz="2400">
                <a:solidFill>
                  <a:srgbClr val="FFFFFF"/>
                </a:solidFill>
                <a:latin typeface="Calibri"/>
                <a:ea typeface="Calibri"/>
                <a:cs typeface="Calibri"/>
                <a:sym typeface="Calibri"/>
              </a:rPr>
              <a:t>www.survivingdigital.eu</a:t>
            </a:r>
            <a:endParaRPr sz="2400">
              <a:latin typeface="Calibri"/>
              <a:ea typeface="Calibri"/>
              <a:cs typeface="Calibri"/>
              <a:sym typeface="Calibri"/>
            </a:endParaRPr>
          </a:p>
        </p:txBody>
      </p:sp>
      <p:pic>
        <p:nvPicPr>
          <p:cNvPr descr="Google Shape;220;p1" id="217" name="Google Shape;217;p1"/>
          <p:cNvPicPr preferRelativeResize="0"/>
          <p:nvPr/>
        </p:nvPicPr>
        <p:blipFill rotWithShape="1">
          <a:blip r:embed="rId3">
            <a:alphaModFix/>
          </a:blip>
          <a:srcRect b="0" l="0" r="0" t="0"/>
          <a:stretch/>
        </p:blipFill>
        <p:spPr>
          <a:xfrm>
            <a:off x="5846886" y="368947"/>
            <a:ext cx="4725914" cy="3484061"/>
          </a:xfrm>
          <a:prstGeom prst="rect">
            <a:avLst/>
          </a:prstGeom>
          <a:noFill/>
          <a:ln>
            <a:noFill/>
          </a:ln>
        </p:spPr>
      </p:pic>
      <p:pic>
        <p:nvPicPr>
          <p:cNvPr descr="Google Shape;221;p1" id="218" name="Google Shape;218;p1"/>
          <p:cNvPicPr preferRelativeResize="0"/>
          <p:nvPr/>
        </p:nvPicPr>
        <p:blipFill rotWithShape="1">
          <a:blip r:embed="rId4">
            <a:alphaModFix/>
          </a:blip>
          <a:srcRect b="0" l="0" r="0" t="0"/>
          <a:stretch/>
        </p:blipFill>
        <p:spPr>
          <a:xfrm>
            <a:off x="5846886" y="3333160"/>
            <a:ext cx="2102299" cy="1859726"/>
          </a:xfrm>
          <a:prstGeom prst="rect">
            <a:avLst/>
          </a:prstGeom>
          <a:noFill/>
          <a:ln>
            <a:noFill/>
          </a:ln>
        </p:spPr>
      </p:pic>
      <p:pic>
        <p:nvPicPr>
          <p:cNvPr descr="Google Shape;222;p1" id="219" name="Google Shape;219;p1"/>
          <p:cNvPicPr preferRelativeResize="0"/>
          <p:nvPr/>
        </p:nvPicPr>
        <p:blipFill rotWithShape="1">
          <a:blip r:embed="rId5">
            <a:alphaModFix/>
          </a:blip>
          <a:srcRect b="0" l="0" r="0" t="0"/>
          <a:stretch/>
        </p:blipFill>
        <p:spPr>
          <a:xfrm>
            <a:off x="7949183" y="3404472"/>
            <a:ext cx="2623617" cy="1788413"/>
          </a:xfrm>
          <a:prstGeom prst="rect">
            <a:avLst/>
          </a:prstGeom>
          <a:noFill/>
          <a:ln>
            <a:noFill/>
          </a:ln>
          <a:effectLst>
            <a:outerShdw blurRad="292100" rotWithShape="0" dir="2700000" dist="139700">
              <a:srgbClr val="333333">
                <a:alpha val="63529"/>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0"/>
          <p:cNvSpPr txBox="1"/>
          <p:nvPr>
            <p:ph idx="1" type="body"/>
          </p:nvPr>
        </p:nvSpPr>
        <p:spPr>
          <a:xfrm>
            <a:off x="300324" y="1312949"/>
            <a:ext cx="5795702" cy="5064302"/>
          </a:xfrm>
          <a:prstGeom prst="rect">
            <a:avLst/>
          </a:prstGeom>
          <a:noFill/>
          <a:ln>
            <a:noFill/>
          </a:ln>
        </p:spPr>
        <p:txBody>
          <a:bodyPr anchorCtr="0" anchor="t" bIns="45675" lIns="45675" spcFirstLastPara="1" rIns="45675" wrap="square" tIns="45675">
            <a:normAutofit/>
          </a:bodyPr>
          <a:lstStyle/>
          <a:p>
            <a:pPr indent="-228600" lvl="0" marL="228600" rtl="0" algn="just">
              <a:lnSpc>
                <a:spcPct val="100000"/>
              </a:lnSpc>
              <a:spcBef>
                <a:spcPts val="0"/>
              </a:spcBef>
              <a:spcAft>
                <a:spcPts val="0"/>
              </a:spcAft>
              <a:buClr>
                <a:srgbClr val="FFFFFF"/>
              </a:buClr>
              <a:buSzPts val="1200"/>
              <a:buFont typeface="Calibri"/>
              <a:buNone/>
            </a:pPr>
            <a:r>
              <a:rPr lang="en-US" sz="1200"/>
              <a:t>    Max 10 min - preparare immagini da colorare legate al tema - ogni bambino sceglie un'immagine, deve darle un nome - e sceglie i colori da colorare nominandoli - far ripetere le immagini e i colori all'educatore e al genitore - far colorare l'immagine - alla fine, tornare al cerchio e ogni bambino ricorda il nome della sua immagine e i colori scelti. </a:t>
            </a:r>
            <a:endParaRPr/>
          </a:p>
          <a:p>
            <a:pPr indent="-228600" lvl="0" marL="228600" rtl="0" algn="just">
              <a:lnSpc>
                <a:spcPct val="100000"/>
              </a:lnSpc>
              <a:spcBef>
                <a:spcPts val="1000"/>
              </a:spcBef>
              <a:spcAft>
                <a:spcPts val="0"/>
              </a:spcAft>
              <a:buClr>
                <a:srgbClr val="FFFFFF"/>
              </a:buClr>
              <a:buSzPts val="1200"/>
              <a:buFont typeface="Calibri"/>
              <a:buNone/>
            </a:pPr>
            <a:r>
              <a:rPr lang="en-US" sz="1200"/>
              <a:t>   Oppure potete raccogliere vecchie riviste o foto con immagini diverse - chiedete ai bambini di trovare un'immagine legata al tema - chiedete loro di darle un nome, di ritagliarla e di incollarla su un grande foglio con le immagini degli altri bambini, separandole per tema.</a:t>
            </a:r>
            <a:endParaRPr/>
          </a:p>
          <a:p>
            <a:pPr indent="-228600" lvl="0" marL="228600" rtl="0" algn="just">
              <a:lnSpc>
                <a:spcPct val="100000"/>
              </a:lnSpc>
              <a:spcBef>
                <a:spcPts val="1000"/>
              </a:spcBef>
              <a:spcAft>
                <a:spcPts val="0"/>
              </a:spcAft>
              <a:buClr>
                <a:srgbClr val="FFFFFF"/>
              </a:buClr>
              <a:buSzPts val="1200"/>
              <a:buFont typeface="Calibri"/>
              <a:buNone/>
            </a:pPr>
            <a:r>
              <a:rPr lang="en-US" sz="1200"/>
              <a:t>     Max 10 min - Scegliere una sfida per la prossima sessione dei genitori, basata sugli esercizi del giorno - discutere con i genitori (e i bambini) per scegliere insieme una sfida da fare durante la settimana - potrebbe essere imparare la filastrocca, o colorare un altro disegno, ripetere i nomi imparati durante la sessione.... </a:t>
            </a:r>
            <a:endParaRPr/>
          </a:p>
          <a:p>
            <a:pPr indent="-228600" lvl="0" marL="228600" rtl="0" algn="just">
              <a:lnSpc>
                <a:spcPct val="100000"/>
              </a:lnSpc>
              <a:spcBef>
                <a:spcPts val="1000"/>
              </a:spcBef>
              <a:spcAft>
                <a:spcPts val="0"/>
              </a:spcAft>
              <a:buClr>
                <a:srgbClr val="FFFFFF"/>
              </a:buClr>
              <a:buSzPts val="1200"/>
              <a:buFont typeface="Calibri"/>
              <a:buNone/>
            </a:pPr>
            <a:r>
              <a:rPr lang="en-US" sz="1200"/>
              <a:t>    Decidete insieme il tema della prossima sessione - per aiutarli, proponete diversi argomenti della sessione (spiegando il tema) e vedete se qualcuno ha un'altra idea - poi fate una votazione (alzando la mano per scegliere il tema, se necessario) sia per i bambini che per i genitori. </a:t>
            </a:r>
            <a:endParaRPr/>
          </a:p>
          <a:p>
            <a:pPr indent="-228600" lvl="0" marL="228600" rtl="0" algn="just">
              <a:lnSpc>
                <a:spcPct val="100000"/>
              </a:lnSpc>
              <a:spcBef>
                <a:spcPts val="1000"/>
              </a:spcBef>
              <a:spcAft>
                <a:spcPts val="0"/>
              </a:spcAft>
              <a:buClr>
                <a:srgbClr val="FFFFFF"/>
              </a:buClr>
              <a:buSzPts val="1200"/>
              <a:buFont typeface="Calibri"/>
              <a:buNone/>
            </a:pPr>
            <a:r>
              <a:rPr lang="en-US" sz="1200"/>
              <a:t>      5 minuti: un rituale di chiusura, una canzone di arrivederci  (sempre la stessa).</a:t>
            </a:r>
            <a:endParaRPr/>
          </a:p>
        </p:txBody>
      </p:sp>
      <p:sp>
        <p:nvSpPr>
          <p:cNvPr id="309" name="Google Shape;309;p10"/>
          <p:cNvSpPr txBox="1"/>
          <p:nvPr>
            <p:ph idx="3" type="body"/>
          </p:nvPr>
        </p:nvSpPr>
        <p:spPr>
          <a:xfrm>
            <a:off x="300324" y="330075"/>
            <a:ext cx="5795702" cy="8865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Attività: Uso di immagini da colorare...</a:t>
            </a:r>
            <a:endParaRPr/>
          </a:p>
        </p:txBody>
      </p:sp>
      <p:pic>
        <p:nvPicPr>
          <p:cNvPr descr="Google Shape;313;p10" id="310" name="Google Shape;310;p10"/>
          <p:cNvPicPr preferRelativeResize="0"/>
          <p:nvPr/>
        </p:nvPicPr>
        <p:blipFill rotWithShape="1">
          <a:blip r:embed="rId3">
            <a:alphaModFix/>
          </a:blip>
          <a:srcRect b="0" l="0" r="0" t="0"/>
          <a:stretch/>
        </p:blipFill>
        <p:spPr>
          <a:xfrm>
            <a:off x="7519199" y="1033375"/>
            <a:ext cx="2482002" cy="1704751"/>
          </a:xfrm>
          <a:prstGeom prst="rect">
            <a:avLst/>
          </a:prstGeom>
          <a:noFill/>
          <a:ln>
            <a:noFill/>
          </a:ln>
        </p:spPr>
      </p:pic>
      <p:pic>
        <p:nvPicPr>
          <p:cNvPr descr="Google Shape;314;p10" id="311" name="Google Shape;311;p10"/>
          <p:cNvPicPr preferRelativeResize="0"/>
          <p:nvPr/>
        </p:nvPicPr>
        <p:blipFill rotWithShape="1">
          <a:blip r:embed="rId4">
            <a:alphaModFix/>
          </a:blip>
          <a:srcRect b="0" l="0" r="0" t="0"/>
          <a:stretch/>
        </p:blipFill>
        <p:spPr>
          <a:xfrm>
            <a:off x="7001198" y="2738117"/>
            <a:ext cx="3684205" cy="1481027"/>
          </a:xfrm>
          <a:prstGeom prst="rect">
            <a:avLst/>
          </a:prstGeom>
          <a:noFill/>
          <a:ln>
            <a:noFill/>
          </a:ln>
        </p:spPr>
      </p:pic>
      <p:pic>
        <p:nvPicPr>
          <p:cNvPr descr="Google Shape;315;p10" id="312" name="Google Shape;312;p10"/>
          <p:cNvPicPr preferRelativeResize="0"/>
          <p:nvPr/>
        </p:nvPicPr>
        <p:blipFill rotWithShape="1">
          <a:blip r:embed="rId5">
            <a:alphaModFix/>
          </a:blip>
          <a:srcRect b="0" l="0" r="0" t="0"/>
          <a:stretch/>
        </p:blipFill>
        <p:spPr>
          <a:xfrm>
            <a:off x="7001199" y="4219149"/>
            <a:ext cx="3684201" cy="1244476"/>
          </a:xfrm>
          <a:prstGeom prst="rect">
            <a:avLst/>
          </a:prstGeom>
          <a:noFill/>
          <a:ln>
            <a:noFill/>
          </a:ln>
        </p:spPr>
      </p:pic>
      <p:sp>
        <p:nvSpPr>
          <p:cNvPr id="313" name="Google Shape;313;p10"/>
          <p:cNvSpPr txBox="1"/>
          <p:nvPr/>
        </p:nvSpPr>
        <p:spPr>
          <a:xfrm>
            <a:off x="2055724" y="1639958"/>
            <a:ext cx="300000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4" name="Google Shape;314;p10"/>
          <p:cNvSpPr txBox="1"/>
          <p:nvPr/>
        </p:nvSpPr>
        <p:spPr>
          <a:xfrm>
            <a:off x="1969374" y="-2513442"/>
            <a:ext cx="300000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1"/>
          <p:cNvSpPr txBox="1"/>
          <p:nvPr>
            <p:ph idx="1" type="body"/>
          </p:nvPr>
        </p:nvSpPr>
        <p:spPr>
          <a:xfrm>
            <a:off x="439274" y="1192224"/>
            <a:ext cx="5370302" cy="4762501"/>
          </a:xfrm>
          <a:prstGeom prst="rect">
            <a:avLst/>
          </a:prstGeom>
          <a:noFill/>
          <a:ln>
            <a:noFill/>
          </a:ln>
        </p:spPr>
        <p:txBody>
          <a:bodyPr anchorCtr="0" anchor="t" bIns="45675" lIns="45675" spcFirstLastPara="1" rIns="45675" wrap="square" tIns="45675">
            <a:normAutofit/>
          </a:bodyPr>
          <a:lstStyle/>
          <a:p>
            <a:pPr indent="0" lvl="0" marL="0" rtl="0" algn="just">
              <a:lnSpc>
                <a:spcPct val="80000"/>
              </a:lnSpc>
              <a:spcBef>
                <a:spcPts val="0"/>
              </a:spcBef>
              <a:spcAft>
                <a:spcPts val="0"/>
              </a:spcAft>
              <a:buClr>
                <a:srgbClr val="FFFFFF"/>
              </a:buClr>
              <a:buSzPts val="1200"/>
              <a:buFont typeface="Calibri"/>
              <a:buNone/>
            </a:pPr>
            <a:r>
              <a:rPr lang="en-US" sz="1200"/>
              <a:t> 5 minuti: ogni genitore e bambino si dispongono in cerchio, salutano (dicendo il loro nome) - tutti insieme cantano la canzone rituale iniziale.  Fateli sedere in cerchio.</a:t>
            </a:r>
            <a:endParaRPr sz="1200">
              <a:solidFill>
                <a:schemeClr val="accent1"/>
              </a:solidFill>
            </a:endParaRPr>
          </a:p>
          <a:p>
            <a:pPr indent="0" lvl="0" marL="0" rtl="0" algn="just">
              <a:lnSpc>
                <a:spcPct val="80000"/>
              </a:lnSpc>
              <a:spcBef>
                <a:spcPts val="0"/>
              </a:spcBef>
              <a:spcAft>
                <a:spcPts val="0"/>
              </a:spcAft>
              <a:buClr>
                <a:srgbClr val="FFFFFF"/>
              </a:buClr>
              <a:buSzPts val="1200"/>
              <a:buFont typeface="Calibri"/>
              <a:buNone/>
            </a:pPr>
            <a:r>
              <a:rPr lang="en-US" sz="1200"/>
              <a:t>5 min - Prendete una foto del tema della sessione precedente e chiedete a turno se la ricordano - fate ripetere a tutti i bambini il nome dell'immagine.</a:t>
            </a:r>
            <a:endParaRPr sz="1200">
              <a:solidFill>
                <a:srgbClr val="000000"/>
              </a:solidFill>
            </a:endParaRPr>
          </a:p>
          <a:p>
            <a:pPr indent="0" lvl="0" marL="0" rtl="0" algn="just">
              <a:lnSpc>
                <a:spcPct val="80000"/>
              </a:lnSpc>
              <a:spcBef>
                <a:spcPts val="0"/>
              </a:spcBef>
              <a:spcAft>
                <a:spcPts val="0"/>
              </a:spcAft>
              <a:buClr>
                <a:srgbClr val="FFFFFF"/>
              </a:buClr>
              <a:buSzPts val="1200"/>
              <a:buFont typeface="Calibri"/>
              <a:buNone/>
            </a:pPr>
            <a:r>
              <a:t/>
            </a:r>
            <a:endParaRPr sz="1200"/>
          </a:p>
          <a:p>
            <a:pPr indent="0" lvl="0" marL="0" rtl="0" algn="just">
              <a:lnSpc>
                <a:spcPct val="80000"/>
              </a:lnSpc>
              <a:spcBef>
                <a:spcPts val="0"/>
              </a:spcBef>
              <a:spcAft>
                <a:spcPts val="0"/>
              </a:spcAft>
              <a:buClr>
                <a:srgbClr val="FFFFFF"/>
              </a:buClr>
              <a:buSzPts val="1200"/>
              <a:buFont typeface="Calibri"/>
              <a:buNone/>
            </a:pPr>
            <a:r>
              <a:rPr lang="en-US" sz="1200"/>
              <a:t>10 min: Creare immagini indovinate con frutti comuni (max 8-10): mela, banana, uva, albicocca, fragola, limone, ... si possono anche avere oggetti/giochi sul tema in modo che i bambini possano toccarli e manipolarli, dandone il nome. </a:t>
            </a:r>
            <a:endParaRPr sz="1200">
              <a:solidFill>
                <a:srgbClr val="000000"/>
              </a:solidFill>
            </a:endParaRPr>
          </a:p>
          <a:p>
            <a:pPr indent="0" lvl="0" marL="0" rtl="0" algn="just">
              <a:lnSpc>
                <a:spcPct val="80000"/>
              </a:lnSpc>
              <a:spcBef>
                <a:spcPts val="0"/>
              </a:spcBef>
              <a:spcAft>
                <a:spcPts val="0"/>
              </a:spcAft>
              <a:buClr>
                <a:srgbClr val="FFFFFF"/>
              </a:buClr>
              <a:buSzPts val="1200"/>
              <a:buFont typeface="Calibri"/>
              <a:buNone/>
            </a:pPr>
            <a:r>
              <a:rPr lang="en-US" sz="1200"/>
              <a:t>Fate indovinare e ripetere i nomi tutti insieme e poi, a turno, chiedete a tutti (bambini e genitori) quale frutto preferiscono.</a:t>
            </a:r>
            <a:endParaRPr sz="1200">
              <a:solidFill>
                <a:srgbClr val="000000"/>
              </a:solidFill>
            </a:endParaRPr>
          </a:p>
          <a:p>
            <a:pPr indent="0" lvl="0" marL="0" rtl="0" algn="just">
              <a:lnSpc>
                <a:spcPct val="80000"/>
              </a:lnSpc>
              <a:spcBef>
                <a:spcPts val="0"/>
              </a:spcBef>
              <a:spcAft>
                <a:spcPts val="0"/>
              </a:spcAft>
              <a:buClr>
                <a:srgbClr val="FFFFFF"/>
              </a:buClr>
              <a:buSzPts val="1200"/>
              <a:buFont typeface="Calibri"/>
              <a:buNone/>
            </a:pPr>
            <a:r>
              <a:rPr lang="en-US" sz="1200"/>
              <a:t> </a:t>
            </a:r>
            <a:endParaRPr sz="1200">
              <a:solidFill>
                <a:srgbClr val="000000"/>
              </a:solidFill>
            </a:endParaRPr>
          </a:p>
          <a:p>
            <a:pPr indent="0" lvl="0" marL="0" rtl="0" algn="just">
              <a:lnSpc>
                <a:spcPct val="80000"/>
              </a:lnSpc>
              <a:spcBef>
                <a:spcPts val="0"/>
              </a:spcBef>
              <a:spcAft>
                <a:spcPts val="0"/>
              </a:spcAft>
              <a:buClr>
                <a:srgbClr val="FFFFFF"/>
              </a:buClr>
              <a:buSzPts val="1200"/>
              <a:buFont typeface="Calibri"/>
              <a:buNone/>
            </a:pPr>
            <a:r>
              <a:rPr lang="en-US" sz="1200"/>
              <a:t>10 min - Momento della canzone di movimento/danza </a:t>
            </a:r>
            <a:r>
              <a:rPr lang="en-US" sz="1200" u="sng">
                <a:solidFill>
                  <a:srgbClr val="0000FF"/>
                </a:solidFill>
                <a:hlinkClick r:id="rId3">
                  <a:extLst>
                    <a:ext uri="{A12FA001-AC4F-418D-AE19-62706E023703}">
                      <ahyp:hlinkClr val="tx"/>
                    </a:ext>
                  </a:extLst>
                </a:hlinkClick>
              </a:rPr>
              <a:t>esempio </a:t>
            </a:r>
            <a:r>
              <a:rPr lang="en-US" sz="1200"/>
              <a:t>ascoltare la canzone (senza mostrare il video, solo il suono) - cercare di trovare i frutti nominati nella canzone e raccogliere le immagini - attaccarle in fila su un grande foglio di carta alla parete - ripetere la canzone tutte le volte necessarie, il bambino chiede al genitore cosa vuole mangiare e glielo dà ripetendo il nome del frutto.</a:t>
            </a:r>
            <a:endParaRPr sz="1200"/>
          </a:p>
          <a:p>
            <a:pPr indent="0" lvl="0" marL="0" rtl="0" algn="just">
              <a:lnSpc>
                <a:spcPct val="80000"/>
              </a:lnSpc>
              <a:spcBef>
                <a:spcPts val="0"/>
              </a:spcBef>
              <a:spcAft>
                <a:spcPts val="0"/>
              </a:spcAft>
              <a:buClr>
                <a:srgbClr val="FFFFFF"/>
              </a:buClr>
              <a:buSzPts val="1200"/>
              <a:buFont typeface="Calibri"/>
              <a:buNone/>
            </a:pPr>
            <a:r>
              <a:t/>
            </a:r>
            <a:endParaRPr sz="1200"/>
          </a:p>
          <a:p>
            <a:pPr indent="0" lvl="0" marL="0" rtl="0" algn="just">
              <a:lnSpc>
                <a:spcPct val="80000"/>
              </a:lnSpc>
              <a:spcBef>
                <a:spcPts val="0"/>
              </a:spcBef>
              <a:spcAft>
                <a:spcPts val="0"/>
              </a:spcAft>
              <a:buClr>
                <a:srgbClr val="FFFFFF"/>
              </a:buClr>
              <a:buSzPts val="1200"/>
              <a:buFont typeface="Calibri"/>
              <a:buNone/>
            </a:pPr>
            <a:r>
              <a:rPr lang="en-US" sz="1200"/>
              <a:t>Max 10 min - preparare immagini di frutta da colorare - ogni bambino sceglie un'immagine, deve darle un nome - e sceglie i colori da colorare nominandoli - far ripetere le immagini e i colori all'educatore e al genitore - far colorare l'immagine - alla fine, tornare al cerchio e ogni bambino ricorda il nome della sua immagine e i colori scelti. </a:t>
            </a:r>
            <a:endParaRPr sz="1200"/>
          </a:p>
          <a:p>
            <a:pPr indent="0" lvl="0" marL="0" rtl="0" algn="just">
              <a:lnSpc>
                <a:spcPct val="80000"/>
              </a:lnSpc>
              <a:spcBef>
                <a:spcPts val="0"/>
              </a:spcBef>
              <a:spcAft>
                <a:spcPts val="0"/>
              </a:spcAft>
              <a:buClr>
                <a:srgbClr val="FFFFFF"/>
              </a:buClr>
              <a:buSzPts val="1200"/>
              <a:buFont typeface="Calibri"/>
              <a:buNone/>
            </a:pPr>
            <a:r>
              <a:t/>
            </a:r>
            <a:endParaRPr sz="1200"/>
          </a:p>
          <a:p>
            <a:pPr indent="0" lvl="0" marL="0" rtl="0" algn="just">
              <a:lnSpc>
                <a:spcPct val="80000"/>
              </a:lnSpc>
              <a:spcBef>
                <a:spcPts val="0"/>
              </a:spcBef>
              <a:spcAft>
                <a:spcPts val="0"/>
              </a:spcAft>
              <a:buClr>
                <a:srgbClr val="FFFFFF"/>
              </a:buClr>
              <a:buSzPts val="1200"/>
              <a:buFont typeface="Calibri"/>
              <a:buNone/>
            </a:pPr>
            <a:r>
              <a:rPr b="1" lang="en-US" sz="1200"/>
              <a:t>10 min </a:t>
            </a:r>
            <a:endParaRPr sz="1200">
              <a:solidFill>
                <a:srgbClr val="000000"/>
              </a:solidFill>
            </a:endParaRPr>
          </a:p>
          <a:p>
            <a:pPr indent="0" lvl="0" marL="0" rtl="0" algn="just">
              <a:lnSpc>
                <a:spcPct val="80000"/>
              </a:lnSpc>
              <a:spcBef>
                <a:spcPts val="0"/>
              </a:spcBef>
              <a:spcAft>
                <a:spcPts val="0"/>
              </a:spcAft>
              <a:buClr>
                <a:srgbClr val="FFFFFF"/>
              </a:buClr>
              <a:buSzPts val="1200"/>
              <a:buFont typeface="Calibri"/>
              <a:buNone/>
            </a:pPr>
            <a:r>
              <a:rPr b="1" lang="en-US" sz="1200"/>
              <a:t>Obiettivo per la prossima sessione</a:t>
            </a:r>
            <a:r>
              <a:rPr b="0" lang="en-US" sz="1200"/>
              <a:t>: discus</a:t>
            </a:r>
            <a:r>
              <a:rPr lang="en-US" sz="1200"/>
              <a:t>sione</a:t>
            </a:r>
            <a:r>
              <a:rPr b="0" lang="en-US" sz="1200"/>
              <a:t> con il gruppo - per esempio cercare di ricordare e nominare i frutti che hanno mangiato durante la settimana. Ogni bambino porta a casa 3 immagini di frutta da colorare e mostrare nella sessione successiva.</a:t>
            </a:r>
            <a:endParaRPr sz="1200">
              <a:solidFill>
                <a:schemeClr val="accent1"/>
              </a:solidFill>
            </a:endParaRPr>
          </a:p>
          <a:p>
            <a:pPr indent="0" lvl="0" marL="0" rtl="0" algn="just">
              <a:lnSpc>
                <a:spcPct val="80000"/>
              </a:lnSpc>
              <a:spcBef>
                <a:spcPts val="0"/>
              </a:spcBef>
              <a:spcAft>
                <a:spcPts val="0"/>
              </a:spcAft>
              <a:buClr>
                <a:srgbClr val="FFFFFF"/>
              </a:buClr>
              <a:buSzPts val="1200"/>
              <a:buFont typeface="Calibri"/>
              <a:buNone/>
            </a:pPr>
            <a:r>
              <a:rPr lang="en-US" sz="1200">
                <a:solidFill>
                  <a:schemeClr val="lt1"/>
                </a:solidFill>
              </a:rPr>
              <a:t>Ri</a:t>
            </a:r>
            <a:r>
              <a:rPr lang="en-US" sz="1200">
                <a:solidFill>
                  <a:schemeClr val="lt1"/>
                </a:solidFill>
              </a:rPr>
              <a:t>tuale </a:t>
            </a:r>
            <a:r>
              <a:rPr lang="en-US" sz="1200"/>
              <a:t>di chiusura, una canzone per salutare (sempre la stessa) e tutti dicono "arrivederci”.</a:t>
            </a:r>
            <a:endParaRPr sz="1200"/>
          </a:p>
        </p:txBody>
      </p:sp>
      <p:sp>
        <p:nvSpPr>
          <p:cNvPr id="320" name="Google Shape;320;p11"/>
          <p:cNvSpPr txBox="1"/>
          <p:nvPr>
            <p:ph idx="3" type="body"/>
          </p:nvPr>
        </p:nvSpPr>
        <p:spPr>
          <a:xfrm>
            <a:off x="439275" y="476250"/>
            <a:ext cx="5644500" cy="5571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Attività: una sessione sul tema dei frutti.</a:t>
            </a:r>
            <a:endParaRPr/>
          </a:p>
        </p:txBody>
      </p:sp>
      <p:pic>
        <p:nvPicPr>
          <p:cNvPr descr="Google Shape;324;p11" id="321" name="Google Shape;321;p11"/>
          <p:cNvPicPr preferRelativeResize="0"/>
          <p:nvPr/>
        </p:nvPicPr>
        <p:blipFill rotWithShape="1">
          <a:blip r:embed="rId4">
            <a:alphaModFix/>
          </a:blip>
          <a:srcRect b="0" l="0" r="0" t="0"/>
          <a:stretch/>
        </p:blipFill>
        <p:spPr>
          <a:xfrm>
            <a:off x="7280519" y="2577365"/>
            <a:ext cx="3797302" cy="1217468"/>
          </a:xfrm>
          <a:prstGeom prst="rect">
            <a:avLst/>
          </a:prstGeom>
          <a:noFill/>
          <a:ln>
            <a:noFill/>
          </a:ln>
        </p:spPr>
      </p:pic>
      <p:pic>
        <p:nvPicPr>
          <p:cNvPr descr="Google Shape;325;p11" id="322" name="Google Shape;322;p11"/>
          <p:cNvPicPr preferRelativeResize="0"/>
          <p:nvPr/>
        </p:nvPicPr>
        <p:blipFill rotWithShape="1">
          <a:blip r:embed="rId5">
            <a:alphaModFix/>
          </a:blip>
          <a:srcRect b="0" l="0" r="0" t="0"/>
          <a:stretch/>
        </p:blipFill>
        <p:spPr>
          <a:xfrm>
            <a:off x="7280519" y="3818304"/>
            <a:ext cx="1949452" cy="1568452"/>
          </a:xfrm>
          <a:prstGeom prst="rect">
            <a:avLst/>
          </a:prstGeom>
          <a:noFill/>
          <a:ln>
            <a:noFill/>
          </a:ln>
        </p:spPr>
      </p:pic>
      <p:pic>
        <p:nvPicPr>
          <p:cNvPr descr="Google Shape;326;p11" id="323" name="Google Shape;323;p11"/>
          <p:cNvPicPr preferRelativeResize="0"/>
          <p:nvPr/>
        </p:nvPicPr>
        <p:blipFill rotWithShape="1">
          <a:blip r:embed="rId6">
            <a:alphaModFix/>
          </a:blip>
          <a:srcRect b="0" l="0" r="0" t="0"/>
          <a:stretch/>
        </p:blipFill>
        <p:spPr>
          <a:xfrm>
            <a:off x="7280519" y="691417"/>
            <a:ext cx="3797302" cy="1885951"/>
          </a:xfrm>
          <a:prstGeom prst="rect">
            <a:avLst/>
          </a:prstGeom>
          <a:noFill/>
          <a:ln>
            <a:noFill/>
          </a:ln>
        </p:spPr>
      </p:pic>
      <p:pic>
        <p:nvPicPr>
          <p:cNvPr descr="Google Shape;327;p11" id="324" name="Google Shape;324;p11"/>
          <p:cNvPicPr preferRelativeResize="0"/>
          <p:nvPr/>
        </p:nvPicPr>
        <p:blipFill rotWithShape="1">
          <a:blip r:embed="rId7">
            <a:alphaModFix/>
          </a:blip>
          <a:srcRect b="0" l="0" r="0" t="0"/>
          <a:stretch/>
        </p:blipFill>
        <p:spPr>
          <a:xfrm>
            <a:off x="9229969" y="3818304"/>
            <a:ext cx="1847852" cy="15735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2"/>
          <p:cNvSpPr txBox="1"/>
          <p:nvPr>
            <p:ph idx="1" type="body"/>
          </p:nvPr>
        </p:nvSpPr>
        <p:spPr>
          <a:xfrm>
            <a:off x="1286721" y="183146"/>
            <a:ext cx="11222618" cy="71381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3600"/>
              <a:buFont typeface="Calibri"/>
              <a:buNone/>
            </a:pPr>
            <a:r>
              <a:rPr b="1" lang="en-US" sz="3600">
                <a:solidFill>
                  <a:srgbClr val="74659A"/>
                </a:solidFill>
                <a:latin typeface="Calibri"/>
                <a:ea typeface="Calibri"/>
                <a:cs typeface="Calibri"/>
                <a:sym typeface="Calibri"/>
              </a:rPr>
              <a:t>Suggerimenti e indicazioni </a:t>
            </a:r>
            <a:endParaRPr/>
          </a:p>
        </p:txBody>
      </p:sp>
      <p:sp>
        <p:nvSpPr>
          <p:cNvPr id="330" name="Google Shape;330;p12"/>
          <p:cNvSpPr txBox="1"/>
          <p:nvPr>
            <p:ph idx="2" type="body"/>
          </p:nvPr>
        </p:nvSpPr>
        <p:spPr>
          <a:xfrm>
            <a:off x="3669200" y="1504250"/>
            <a:ext cx="7011301" cy="675901"/>
          </a:xfrm>
          <a:prstGeom prst="rect">
            <a:avLst/>
          </a:prstGeom>
          <a:noFill/>
          <a:ln>
            <a:noFill/>
          </a:ln>
        </p:spPr>
        <p:txBody>
          <a:bodyPr anchorCtr="0" anchor="t" bIns="45675" lIns="45675" spcFirstLastPara="1" rIns="45675" wrap="square" tIns="45675">
            <a:normAutofit/>
          </a:bodyPr>
          <a:lstStyle/>
          <a:p>
            <a:pPr indent="-342900" lvl="0" marL="342900" rtl="0" algn="just">
              <a:lnSpc>
                <a:spcPct val="90000"/>
              </a:lnSpc>
              <a:spcBef>
                <a:spcPts val="0"/>
              </a:spcBef>
              <a:spcAft>
                <a:spcPts val="0"/>
              </a:spcAft>
              <a:buClr>
                <a:srgbClr val="FFFFFF"/>
              </a:buClr>
              <a:buSzPts val="1200"/>
              <a:buFont typeface="Calibri"/>
              <a:buNone/>
            </a:pPr>
            <a:r>
              <a:rPr b="1" lang="en-US" sz="1200">
                <a:solidFill>
                  <a:schemeClr val="lt1"/>
                </a:solidFill>
                <a:latin typeface="Calibri"/>
                <a:ea typeface="Calibri"/>
                <a:cs typeface="Calibri"/>
                <a:sym typeface="Calibri"/>
              </a:rPr>
              <a:t>Durata delle sessioni: prevedere 45 minuti anziché 1 ora, per avere la piena attenzione di bambini e genitori.</a:t>
            </a:r>
            <a:endParaRPr b="1" sz="1200">
              <a:solidFill>
                <a:schemeClr val="lt1"/>
              </a:solidFill>
              <a:highlight>
                <a:schemeClr val="lt1"/>
              </a:highlight>
              <a:latin typeface="Calibri"/>
              <a:ea typeface="Calibri"/>
              <a:cs typeface="Calibri"/>
              <a:sym typeface="Calibri"/>
            </a:endParaRPr>
          </a:p>
        </p:txBody>
      </p:sp>
      <p:sp>
        <p:nvSpPr>
          <p:cNvPr id="331" name="Google Shape;331;p12"/>
          <p:cNvSpPr txBox="1"/>
          <p:nvPr>
            <p:ph idx="5" type="body"/>
          </p:nvPr>
        </p:nvSpPr>
        <p:spPr>
          <a:xfrm>
            <a:off x="1575713" y="1425125"/>
            <a:ext cx="738348" cy="578811"/>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01</a:t>
            </a:r>
            <a:endParaRPr/>
          </a:p>
        </p:txBody>
      </p:sp>
      <p:sp>
        <p:nvSpPr>
          <p:cNvPr id="332" name="Google Shape;332;p12"/>
          <p:cNvSpPr txBox="1"/>
          <p:nvPr>
            <p:ph idx="7" type="body"/>
          </p:nvPr>
        </p:nvSpPr>
        <p:spPr>
          <a:xfrm>
            <a:off x="1575713" y="2441837"/>
            <a:ext cx="738348"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02</a:t>
            </a:r>
            <a:endParaRPr/>
          </a:p>
        </p:txBody>
      </p:sp>
      <p:sp>
        <p:nvSpPr>
          <p:cNvPr id="333" name="Google Shape;333;p12"/>
          <p:cNvSpPr txBox="1"/>
          <p:nvPr/>
        </p:nvSpPr>
        <p:spPr>
          <a:xfrm>
            <a:off x="3669200" y="2509223"/>
            <a:ext cx="7011300" cy="4248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Organizzazione delle sessioni: fissare gli obiettivi prima di ogni sessione (obiettivi </a:t>
            </a:r>
            <a:r>
              <a:rPr b="1" lang="en-US" sz="1200">
                <a:solidFill>
                  <a:srgbClr val="FFFFFF"/>
                </a:solidFill>
                <a:latin typeface="Calibri"/>
                <a:ea typeface="Calibri"/>
                <a:cs typeface="Calibri"/>
                <a:sym typeface="Calibri"/>
              </a:rPr>
              <a:t>per</a:t>
            </a:r>
            <a:r>
              <a:rPr b="1" i="0" lang="en-US" sz="1200" u="none" cap="none" strike="noStrike">
                <a:solidFill>
                  <a:srgbClr val="FFFFFF"/>
                </a:solidFill>
                <a:latin typeface="Calibri"/>
                <a:ea typeface="Calibri"/>
                <a:cs typeface="Calibri"/>
                <a:sym typeface="Calibri"/>
              </a:rPr>
              <a:t> i bambini / obiettivi </a:t>
            </a:r>
            <a:r>
              <a:rPr b="1" lang="en-US" sz="1200">
                <a:solidFill>
                  <a:srgbClr val="FFFFFF"/>
                </a:solidFill>
                <a:latin typeface="Calibri"/>
                <a:ea typeface="Calibri"/>
                <a:cs typeface="Calibri"/>
                <a:sym typeface="Calibri"/>
              </a:rPr>
              <a:t>per</a:t>
            </a:r>
            <a:r>
              <a:rPr b="1" i="0" lang="en-US" sz="1200" u="none" cap="none" strike="noStrike">
                <a:solidFill>
                  <a:srgbClr val="FFFFFF"/>
                </a:solidFill>
                <a:latin typeface="Calibri"/>
                <a:ea typeface="Calibri"/>
                <a:cs typeface="Calibri"/>
                <a:sym typeface="Calibri"/>
              </a:rPr>
              <a:t> i genitori). </a:t>
            </a:r>
            <a:endParaRPr b="0" i="0" sz="1200" u="none" cap="none" strike="noStrike">
              <a:solidFill>
                <a:srgbClr val="000000"/>
              </a:solidFill>
              <a:latin typeface="Calibri"/>
              <a:ea typeface="Calibri"/>
              <a:cs typeface="Calibri"/>
              <a:sym typeface="Calibri"/>
            </a:endParaRPr>
          </a:p>
        </p:txBody>
      </p:sp>
      <p:sp>
        <p:nvSpPr>
          <p:cNvPr id="334" name="Google Shape;334;p12"/>
          <p:cNvSpPr txBox="1"/>
          <p:nvPr/>
        </p:nvSpPr>
        <p:spPr>
          <a:xfrm>
            <a:off x="3191974" y="3560700"/>
            <a:ext cx="7117500" cy="258600"/>
          </a:xfrm>
          <a:prstGeom prst="rect">
            <a:avLst/>
          </a:prstGeom>
          <a:noFill/>
          <a:ln>
            <a:noFill/>
          </a:ln>
        </p:spPr>
        <p:txBody>
          <a:bodyPr anchorCtr="0" anchor="t" bIns="45675" lIns="45675" spcFirstLastPara="1" rIns="45675" wrap="square" tIns="45675">
            <a:spAutoFit/>
          </a:bodyPr>
          <a:lstStyle/>
          <a:p>
            <a:pPr indent="45720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Strumenti: uso di media diversi per parlare dello stesso tema</a:t>
            </a:r>
            <a:endParaRPr b="0" i="0" sz="1200" u="none" cap="none" strike="noStrike">
              <a:solidFill>
                <a:srgbClr val="000000"/>
              </a:solidFill>
              <a:latin typeface="Calibri"/>
              <a:ea typeface="Calibri"/>
              <a:cs typeface="Calibri"/>
              <a:sym typeface="Calibri"/>
            </a:endParaRPr>
          </a:p>
        </p:txBody>
      </p:sp>
      <p:sp>
        <p:nvSpPr>
          <p:cNvPr id="335" name="Google Shape;335;p12"/>
          <p:cNvSpPr txBox="1"/>
          <p:nvPr/>
        </p:nvSpPr>
        <p:spPr>
          <a:xfrm>
            <a:off x="3650724" y="4536025"/>
            <a:ext cx="6823200" cy="276900"/>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Attività: immaginare attività che possano essere riprodotte facilmente a casa e a costo zero per le famiglie.</a:t>
            </a:r>
            <a:endParaRPr b="0" i="0" sz="1200" u="none" cap="none" strike="noStrike">
              <a:solidFill>
                <a:srgbClr val="000000"/>
              </a:solidFill>
              <a:latin typeface="Calibri"/>
              <a:ea typeface="Calibri"/>
              <a:cs typeface="Calibri"/>
              <a:sym typeface="Calibri"/>
            </a:endParaRPr>
          </a:p>
        </p:txBody>
      </p:sp>
      <p:sp>
        <p:nvSpPr>
          <p:cNvPr id="336" name="Google Shape;336;p12"/>
          <p:cNvSpPr txBox="1"/>
          <p:nvPr/>
        </p:nvSpPr>
        <p:spPr>
          <a:xfrm>
            <a:off x="1575713" y="3408760"/>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337" name="Google Shape;337;p12"/>
          <p:cNvSpPr txBox="1"/>
          <p:nvPr/>
        </p:nvSpPr>
        <p:spPr>
          <a:xfrm>
            <a:off x="1575713" y="4437860"/>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38" name="Google Shape;338;p12"/>
          <p:cNvSpPr txBox="1"/>
          <p:nvPr/>
        </p:nvSpPr>
        <p:spPr>
          <a:xfrm>
            <a:off x="3595199" y="5600975"/>
            <a:ext cx="73374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   Gruppo: far lavorare il genitore con altri bambini e aiutarlo nei laboratori per limitare l'effetto competizione</a:t>
            </a:r>
            <a:endParaRPr b="0" i="0" sz="1200" u="none" cap="none" strike="noStrike">
              <a:solidFill>
                <a:srgbClr val="000000"/>
              </a:solidFill>
              <a:latin typeface="Calibri"/>
              <a:ea typeface="Calibri"/>
              <a:cs typeface="Calibri"/>
              <a:sym typeface="Calibri"/>
            </a:endParaRPr>
          </a:p>
        </p:txBody>
      </p:sp>
      <p:sp>
        <p:nvSpPr>
          <p:cNvPr id="339" name="Google Shape;339;p12"/>
          <p:cNvSpPr txBox="1"/>
          <p:nvPr/>
        </p:nvSpPr>
        <p:spPr>
          <a:xfrm>
            <a:off x="1575713" y="5466958"/>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idx="1" type="body"/>
          </p:nvPr>
        </p:nvSpPr>
        <p:spPr>
          <a:xfrm>
            <a:off x="605553" y="3848100"/>
            <a:ext cx="5404468" cy="1894778"/>
          </a:xfrm>
          <a:prstGeom prst="rect">
            <a:avLst/>
          </a:prstGeom>
          <a:noFill/>
          <a:ln>
            <a:noFill/>
          </a:ln>
        </p:spPr>
        <p:txBody>
          <a:bodyPr anchorCtr="0" anchor="ctr" bIns="45675" lIns="45675" spcFirstLastPara="1" rIns="45675" wrap="square" tIns="45675">
            <a:normAutofit/>
          </a:bodyPr>
          <a:lstStyle/>
          <a:p>
            <a:pPr indent="0" lvl="0" marL="0" rtl="0" algn="just">
              <a:spcBef>
                <a:spcPts val="0"/>
              </a:spcBef>
              <a:spcAft>
                <a:spcPts val="0"/>
              </a:spcAft>
              <a:buNone/>
            </a:pPr>
            <a:r>
              <a:rPr lang="en-US" sz="1400">
                <a:solidFill>
                  <a:srgbClr val="FFFFFF"/>
                </a:solidFill>
              </a:rPr>
              <a:t>Vi ringraziamo per aver letto questo modulo e speriamo vi sia piaciuto e che abbiate appreso alcune informazioni utili. Questo modulo fa parte del corso di formazione Surviving Digital; gli altri moduli sono disponibili sul nostro sito web. Tenetevi aggiornati sul progetto seguendoci sui nostri canali social!</a:t>
            </a:r>
            <a:endParaRPr sz="1400">
              <a:solidFill>
                <a:srgbClr val="FFFFFF"/>
              </a:solidFill>
            </a:endParaRPr>
          </a:p>
          <a:p>
            <a:pPr indent="0" lvl="0" marL="0" rtl="0" algn="just">
              <a:lnSpc>
                <a:spcPct val="100000"/>
              </a:lnSpc>
              <a:spcBef>
                <a:spcPts val="0"/>
              </a:spcBef>
              <a:spcAft>
                <a:spcPts val="0"/>
              </a:spcAft>
              <a:buClr>
                <a:srgbClr val="FFFFFF"/>
              </a:buClr>
              <a:buSzPts val="1200"/>
              <a:buFont typeface="Calibri"/>
              <a:buNone/>
            </a:pPr>
            <a:r>
              <a:t/>
            </a:r>
            <a:endParaRPr sz="1200"/>
          </a:p>
        </p:txBody>
      </p:sp>
      <p:sp>
        <p:nvSpPr>
          <p:cNvPr id="345" name="Google Shape;345;p13"/>
          <p:cNvSpPr txBox="1"/>
          <p:nvPr>
            <p:ph idx="2" type="body"/>
          </p:nvPr>
        </p:nvSpPr>
        <p:spPr>
          <a:xfrm>
            <a:off x="605554" y="2943922"/>
            <a:ext cx="3542702" cy="1054709"/>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Fine del modulo</a:t>
            </a:r>
            <a:endParaRPr/>
          </a:p>
        </p:txBody>
      </p:sp>
      <p:sp>
        <p:nvSpPr>
          <p:cNvPr id="346" name="Google Shape;346;p13"/>
          <p:cNvSpPr txBox="1"/>
          <p:nvPr>
            <p:ph idx="3" type="body"/>
          </p:nvPr>
        </p:nvSpPr>
        <p:spPr>
          <a:xfrm>
            <a:off x="6934623" y="5436563"/>
            <a:ext cx="4771007" cy="731142"/>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800"/>
              <a:buFont typeface="Calibri"/>
              <a:buNone/>
            </a:pPr>
            <a:r>
              <a:rPr b="1" lang="en-US" sz="2400">
                <a:solidFill>
                  <a:srgbClr val="FFFFFF"/>
                </a:solidFill>
                <a:latin typeface="Calibri"/>
                <a:ea typeface="Calibri"/>
                <a:cs typeface="Calibri"/>
                <a:sym typeface="Calibri"/>
              </a:rPr>
              <a:t>www.survivingdigital.eu</a:t>
            </a:r>
            <a:endParaRPr sz="2400">
              <a:latin typeface="Calibri"/>
              <a:ea typeface="Calibri"/>
              <a:cs typeface="Calibri"/>
              <a:sym typeface="Calibri"/>
            </a:endParaRPr>
          </a:p>
        </p:txBody>
      </p:sp>
      <p:grpSp>
        <p:nvGrpSpPr>
          <p:cNvPr id="347" name="Google Shape;347;p13"/>
          <p:cNvGrpSpPr/>
          <p:nvPr/>
        </p:nvGrpSpPr>
        <p:grpSpPr>
          <a:xfrm>
            <a:off x="9158984" y="4806172"/>
            <a:ext cx="2584697" cy="436060"/>
            <a:chOff x="-1" y="-2"/>
            <a:chExt cx="2584695" cy="436059"/>
          </a:xfrm>
        </p:grpSpPr>
        <p:grpSp>
          <p:nvGrpSpPr>
            <p:cNvPr id="348" name="Google Shape;348;p13"/>
            <p:cNvGrpSpPr/>
            <p:nvPr/>
          </p:nvGrpSpPr>
          <p:grpSpPr>
            <a:xfrm>
              <a:off x="1611880" y="0"/>
              <a:ext cx="435735" cy="435736"/>
              <a:chOff x="-1" y="-1"/>
              <a:chExt cx="435734" cy="435734"/>
            </a:xfrm>
          </p:grpSpPr>
          <p:sp>
            <p:nvSpPr>
              <p:cNvPr id="349" name="Google Shape;349;p13"/>
              <p:cNvSpPr/>
              <p:nvPr/>
            </p:nvSpPr>
            <p:spPr>
              <a:xfrm>
                <a:off x="-1" y="-1"/>
                <a:ext cx="435734"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50" name="Google Shape;350;p13"/>
              <p:cNvGrpSpPr/>
              <p:nvPr/>
            </p:nvGrpSpPr>
            <p:grpSpPr>
              <a:xfrm>
                <a:off x="80690" y="80689"/>
                <a:ext cx="274354" cy="274354"/>
                <a:chOff x="-1" y="0"/>
                <a:chExt cx="274352" cy="274353"/>
              </a:xfrm>
            </p:grpSpPr>
            <p:sp>
              <p:nvSpPr>
                <p:cNvPr id="351" name="Google Shape;351;p13"/>
                <p:cNvSpPr/>
                <p:nvPr/>
              </p:nvSpPr>
              <p:spPr>
                <a:xfrm>
                  <a:off x="-1" y="0"/>
                  <a:ext cx="274352" cy="274353"/>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2" name="Google Shape;352;p13"/>
                <p:cNvSpPr/>
                <p:nvPr/>
              </p:nvSpPr>
              <p:spPr>
                <a:xfrm>
                  <a:off x="66811" y="66812"/>
                  <a:ext cx="140728" cy="140727"/>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3" name="Google Shape;353;p13"/>
                <p:cNvSpPr/>
                <p:nvPr/>
              </p:nvSpPr>
              <p:spPr>
                <a:xfrm>
                  <a:off x="193981" y="47447"/>
                  <a:ext cx="32925" cy="32923"/>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54" name="Google Shape;354;p13"/>
            <p:cNvGrpSpPr/>
            <p:nvPr/>
          </p:nvGrpSpPr>
          <p:grpSpPr>
            <a:xfrm>
              <a:off x="537077" y="0"/>
              <a:ext cx="435737" cy="435736"/>
              <a:chOff x="-1" y="-1"/>
              <a:chExt cx="435736" cy="435734"/>
            </a:xfrm>
          </p:grpSpPr>
          <p:sp>
            <p:nvSpPr>
              <p:cNvPr id="355" name="Google Shape;355;p13"/>
              <p:cNvSpPr/>
              <p:nvPr/>
            </p:nvSpPr>
            <p:spPr>
              <a:xfrm>
                <a:off x="-1" y="-1"/>
                <a:ext cx="435736"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6" name="Google Shape;356;p13"/>
              <p:cNvSpPr/>
              <p:nvPr/>
            </p:nvSpPr>
            <p:spPr>
              <a:xfrm>
                <a:off x="85209" y="114257"/>
                <a:ext cx="281775" cy="229165"/>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57" name="Google Shape;357;p13"/>
            <p:cNvGrpSpPr/>
            <p:nvPr/>
          </p:nvGrpSpPr>
          <p:grpSpPr>
            <a:xfrm>
              <a:off x="2148957" y="0"/>
              <a:ext cx="435737" cy="435736"/>
              <a:chOff x="-1" y="-1"/>
              <a:chExt cx="435736" cy="435734"/>
            </a:xfrm>
          </p:grpSpPr>
          <p:sp>
            <p:nvSpPr>
              <p:cNvPr id="358" name="Google Shape;358;p13"/>
              <p:cNvSpPr/>
              <p:nvPr/>
            </p:nvSpPr>
            <p:spPr>
              <a:xfrm>
                <a:off x="-1" y="-1"/>
                <a:ext cx="435736"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9" name="Google Shape;359;p13"/>
              <p:cNvSpPr/>
              <p:nvPr/>
            </p:nvSpPr>
            <p:spPr>
              <a:xfrm>
                <a:off x="72299" y="116194"/>
                <a:ext cx="291136" cy="203989"/>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60" name="Google Shape;360;p13"/>
            <p:cNvGrpSpPr/>
            <p:nvPr/>
          </p:nvGrpSpPr>
          <p:grpSpPr>
            <a:xfrm>
              <a:off x="-1" y="-2"/>
              <a:ext cx="435737" cy="436059"/>
              <a:chOff x="-1" y="-1"/>
              <a:chExt cx="435736" cy="436058"/>
            </a:xfrm>
          </p:grpSpPr>
          <p:sp>
            <p:nvSpPr>
              <p:cNvPr id="361" name="Google Shape;361;p13"/>
              <p:cNvSpPr/>
              <p:nvPr/>
            </p:nvSpPr>
            <p:spPr>
              <a:xfrm>
                <a:off x="-1" y="-1"/>
                <a:ext cx="435736" cy="433154"/>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2" name="Google Shape;362;p13"/>
              <p:cNvSpPr/>
              <p:nvPr/>
            </p:nvSpPr>
            <p:spPr>
              <a:xfrm>
                <a:off x="128460" y="85209"/>
                <a:ext cx="186237" cy="350848"/>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63" name="Google Shape;363;p13"/>
            <p:cNvSpPr/>
            <p:nvPr/>
          </p:nvSpPr>
          <p:spPr>
            <a:xfrm>
              <a:off x="1074480" y="1"/>
              <a:ext cx="435733"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67;p14" id="364" name="Google Shape;364;p13"/>
            <p:cNvPicPr preferRelativeResize="0"/>
            <p:nvPr/>
          </p:nvPicPr>
          <p:blipFill rotWithShape="1">
            <a:blip r:embed="rId3">
              <a:alphaModFix/>
            </a:blip>
            <a:srcRect b="0" l="0" r="0" t="0"/>
            <a:stretch/>
          </p:blipFill>
          <p:spPr>
            <a:xfrm>
              <a:off x="1099923" y="24616"/>
              <a:ext cx="382078" cy="382076"/>
            </a:xfrm>
            <a:prstGeom prst="rect">
              <a:avLst/>
            </a:prstGeom>
            <a:noFill/>
            <a:ln>
              <a:noFill/>
            </a:ln>
          </p:spPr>
        </p:pic>
      </p:grpSp>
      <p:pic>
        <p:nvPicPr>
          <p:cNvPr descr="Google Shape;368;p14" id="365" name="Google Shape;365;p13"/>
          <p:cNvPicPr preferRelativeResize="0"/>
          <p:nvPr/>
        </p:nvPicPr>
        <p:blipFill rotWithShape="1">
          <a:blip r:embed="rId4">
            <a:alphaModFix/>
          </a:blip>
          <a:srcRect b="0" l="0" r="0" t="0"/>
          <a:stretch/>
        </p:blipFill>
        <p:spPr>
          <a:xfrm>
            <a:off x="7984000" y="1539375"/>
            <a:ext cx="3042451" cy="2790026"/>
          </a:xfrm>
          <a:prstGeom prst="rect">
            <a:avLst/>
          </a:prstGeom>
          <a:noFill/>
          <a:ln>
            <a:noFill/>
          </a:ln>
        </p:spPr>
      </p:pic>
      <p:sp>
        <p:nvSpPr>
          <p:cNvPr id="366" name="Google Shape;366;p13"/>
          <p:cNvSpPr txBox="1"/>
          <p:nvPr/>
        </p:nvSpPr>
        <p:spPr>
          <a:xfrm>
            <a:off x="7984000" y="265043"/>
            <a:ext cx="3222600" cy="1271429"/>
          </a:xfrm>
          <a:prstGeom prst="rect">
            <a:avLst/>
          </a:prstGeom>
          <a:noFill/>
          <a:ln>
            <a:noFill/>
          </a:ln>
        </p:spPr>
        <p:txBody>
          <a:bodyPr anchorCtr="0" anchor="ctr" bIns="45675" lIns="45675" spcFirstLastPara="1" rIns="45675" wrap="square" tIns="45675">
            <a:normAutofit/>
          </a:bodyPr>
          <a:lstStyle/>
          <a:p>
            <a:pPr indent="0" lvl="0" marL="0" marR="0" rtl="0" algn="l">
              <a:lnSpc>
                <a:spcPct val="81000"/>
              </a:lnSpc>
              <a:spcBef>
                <a:spcPts val="0"/>
              </a:spcBef>
              <a:spcAft>
                <a:spcPts val="0"/>
              </a:spcAft>
              <a:buClr>
                <a:schemeClr val="accent2"/>
              </a:buClr>
              <a:buSzPts val="1200"/>
              <a:buFont typeface="Calibri"/>
              <a:buNone/>
            </a:pPr>
            <a:r>
              <a:rPr b="0" i="0" lang="en-US" sz="1200" u="none" cap="none" strike="noStrike">
                <a:solidFill>
                  <a:schemeClr val="accent2"/>
                </a:solidFill>
                <a:latin typeface="Calibri"/>
                <a:ea typeface="Calibri"/>
                <a:cs typeface="Calibri"/>
                <a:sym typeface="Calibri"/>
              </a:rPr>
              <a:t>credito fotografico Journal de Saint Denis </a:t>
            </a:r>
            <a:r>
              <a:rPr b="0" i="0" lang="en-US" sz="1200" u="sng" cap="none" strike="noStrike">
                <a:solidFill>
                  <a:srgbClr val="0000FF"/>
                </a:solidFill>
                <a:latin typeface="Calibri"/>
                <a:ea typeface="Calibri"/>
                <a:cs typeface="Calibri"/>
                <a:sym typeface="Calibri"/>
                <a:hlinkClick r:id="rId5">
                  <a:extLst>
                    <a:ext uri="{A12FA001-AC4F-418D-AE19-62706E023703}">
                      <ahyp:hlinkClr val="tx"/>
                    </a:ext>
                  </a:extLst>
                </a:hlinkClick>
              </a:rPr>
              <a:t>https://ville-saint-denis.fr/journal</a:t>
            </a:r>
            <a:endParaRPr b="0" i="0" sz="1200" u="none" cap="none" strike="noStrike">
              <a:solidFill>
                <a:srgbClr val="000000"/>
              </a:solidFill>
              <a:latin typeface="Calibri"/>
              <a:ea typeface="Calibri"/>
              <a:cs typeface="Calibri"/>
              <a:sym typeface="Calibri"/>
            </a:endParaRPr>
          </a:p>
          <a:p>
            <a:pPr indent="0" lvl="0" marL="0" marR="0" rtl="0" algn="l">
              <a:lnSpc>
                <a:spcPct val="81000"/>
              </a:lnSpc>
              <a:spcBef>
                <a:spcPts val="700"/>
              </a:spcBef>
              <a:spcAft>
                <a:spcPts val="0"/>
              </a:spcAft>
              <a:buClr>
                <a:schemeClr val="accent2"/>
              </a:buClr>
              <a:buSzPts val="1200"/>
              <a:buFont typeface="Calibri"/>
              <a:buNone/>
            </a:pPr>
            <a:r>
              <a:rPr b="0" i="0" lang="en-US" sz="1200" u="none" cap="none" strike="noStrike">
                <a:solidFill>
                  <a:schemeClr val="accent2"/>
                </a:solidFill>
                <a:latin typeface="Calibri"/>
                <a:ea typeface="Calibri"/>
                <a:cs typeface="Calibri"/>
                <a:sym typeface="Calibri"/>
              </a:rPr>
              <a:t>Consiglio dipartimentale Senna Saint Denis</a:t>
            </a:r>
            <a:endParaRPr b="0" i="0" sz="1200" u="none" cap="none" strike="noStrike">
              <a:solidFill>
                <a:srgbClr val="000000"/>
              </a:solidFill>
              <a:latin typeface="Calibri"/>
              <a:ea typeface="Calibri"/>
              <a:cs typeface="Calibri"/>
              <a:sym typeface="Calibri"/>
            </a:endParaRPr>
          </a:p>
          <a:p>
            <a:pPr indent="0" lvl="0" marL="0" marR="0" rtl="0" algn="l">
              <a:lnSpc>
                <a:spcPct val="81000"/>
              </a:lnSpc>
              <a:spcBef>
                <a:spcPts val="700"/>
              </a:spcBef>
              <a:spcAft>
                <a:spcPts val="0"/>
              </a:spcAft>
              <a:buClr>
                <a:srgbClr val="0000FF"/>
              </a:buClr>
              <a:buSzPts val="1200"/>
              <a:buFont typeface="Calibri"/>
              <a:buNone/>
            </a:pPr>
            <a:r>
              <a:rPr b="0" i="0" lang="en-US" sz="1200" u="sng" cap="none" strike="noStrike">
                <a:solidFill>
                  <a:srgbClr val="0000FF"/>
                </a:solidFill>
                <a:latin typeface="Calibri"/>
                <a:ea typeface="Calibri"/>
                <a:cs typeface="Calibri"/>
                <a:sym typeface="Calibri"/>
                <a:hlinkClick r:id="rId6">
                  <a:extLst>
                    <a:ext uri="{A12FA001-AC4F-418D-AE19-62706E023703}">
                      <ahyp:hlinkClr val="tx"/>
                    </a:ext>
                  </a:extLst>
                </a:hlinkClick>
              </a:rPr>
              <a:t>https://seinesaintdenis.fr/</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
          <p:cNvSpPr txBox="1"/>
          <p:nvPr>
            <p:ph idx="1" type="body"/>
          </p:nvPr>
        </p:nvSpPr>
        <p:spPr>
          <a:xfrm>
            <a:off x="4912290" y="800589"/>
            <a:ext cx="6562678" cy="339417"/>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lang="en-US" sz="1200" u="sng">
                <a:solidFill>
                  <a:schemeClr val="accent3"/>
                </a:solidFill>
              </a:rPr>
              <a:t>Introduzione</a:t>
            </a:r>
            <a:endParaRPr/>
          </a:p>
        </p:txBody>
      </p:sp>
      <p:sp>
        <p:nvSpPr>
          <p:cNvPr id="225" name="Google Shape;225;p2"/>
          <p:cNvSpPr txBox="1"/>
          <p:nvPr>
            <p:ph idx="5" type="body"/>
          </p:nvPr>
        </p:nvSpPr>
        <p:spPr>
          <a:xfrm>
            <a:off x="4912290" y="1376929"/>
            <a:ext cx="6562678" cy="339418"/>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Obiettivi</a:t>
            </a:r>
            <a:endParaRPr/>
          </a:p>
        </p:txBody>
      </p:sp>
      <p:sp>
        <p:nvSpPr>
          <p:cNvPr id="226" name="Google Shape;226;p2"/>
          <p:cNvSpPr txBox="1"/>
          <p:nvPr>
            <p:ph idx="8" type="body"/>
          </p:nvPr>
        </p:nvSpPr>
        <p:spPr>
          <a:xfrm>
            <a:off x="5017158" y="2756609"/>
            <a:ext cx="6562678" cy="456351"/>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Conoscenze teoriche</a:t>
            </a:r>
            <a:endParaRPr/>
          </a:p>
        </p:txBody>
      </p:sp>
      <p:sp>
        <p:nvSpPr>
          <p:cNvPr id="227" name="Google Shape;227;p2"/>
          <p:cNvSpPr txBox="1"/>
          <p:nvPr/>
        </p:nvSpPr>
        <p:spPr>
          <a:xfrm>
            <a:off x="4912290" y="5457137"/>
            <a:ext cx="6562678"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Suggerimenti e consigli</a:t>
            </a:r>
            <a:endParaRPr b="0" i="0" sz="1400" u="none" cap="none" strike="noStrike">
              <a:solidFill>
                <a:srgbClr val="000000"/>
              </a:solidFill>
              <a:latin typeface="Arial"/>
              <a:ea typeface="Arial"/>
              <a:cs typeface="Arial"/>
              <a:sym typeface="Arial"/>
            </a:endParaRPr>
          </a:p>
        </p:txBody>
      </p:sp>
      <p:sp>
        <p:nvSpPr>
          <p:cNvPr id="228" name="Google Shape;228;p2"/>
          <p:cNvSpPr txBox="1"/>
          <p:nvPr/>
        </p:nvSpPr>
        <p:spPr>
          <a:xfrm>
            <a:off x="4927791" y="4804566"/>
            <a:ext cx="6562800" cy="276900"/>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Casi studio e </a:t>
            </a:r>
            <a:r>
              <a:rPr b="1" i="0" lang="en-US" sz="1200" u="sng" cap="none" strike="noStrike">
                <a:solidFill>
                  <a:schemeClr val="accent3"/>
                </a:solidFill>
                <a:latin typeface="Calibri"/>
                <a:ea typeface="Calibri"/>
                <a:cs typeface="Calibri"/>
                <a:sym typeface="Calibri"/>
              </a:rPr>
              <a:t>Attività</a:t>
            </a:r>
            <a:endParaRPr b="0" i="0" sz="1400" u="none" cap="none" strike="noStrike">
              <a:solidFill>
                <a:srgbClr val="000000"/>
              </a:solidFill>
              <a:latin typeface="Arial"/>
              <a:ea typeface="Arial"/>
              <a:cs typeface="Arial"/>
              <a:sym typeface="Arial"/>
            </a:endParaRPr>
          </a:p>
        </p:txBody>
      </p:sp>
      <p:sp>
        <p:nvSpPr>
          <p:cNvPr id="229" name="Google Shape;229;p2"/>
          <p:cNvSpPr txBox="1"/>
          <p:nvPr/>
        </p:nvSpPr>
        <p:spPr>
          <a:xfrm>
            <a:off x="4927791" y="3355969"/>
            <a:ext cx="6562678"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Tecniche</a:t>
            </a:r>
            <a:endParaRPr b="0" i="0" sz="1400" u="none" cap="none" strike="noStrike">
              <a:solidFill>
                <a:srgbClr val="000000"/>
              </a:solidFill>
              <a:latin typeface="Arial"/>
              <a:ea typeface="Arial"/>
              <a:cs typeface="Arial"/>
              <a:sym typeface="Arial"/>
            </a:endParaRPr>
          </a:p>
        </p:txBody>
      </p:sp>
      <p:sp>
        <p:nvSpPr>
          <p:cNvPr id="230" name="Google Shape;230;p2"/>
          <p:cNvSpPr txBox="1"/>
          <p:nvPr/>
        </p:nvSpPr>
        <p:spPr>
          <a:xfrm>
            <a:off x="4394124" y="1907375"/>
            <a:ext cx="7096501"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Competenze affrontate e risultati di apprendimento</a:t>
            </a:r>
            <a:endParaRPr b="0" i="0" sz="1400" u="none" cap="none" strike="noStrike">
              <a:solidFill>
                <a:srgbClr val="000000"/>
              </a:solidFill>
              <a:latin typeface="Arial"/>
              <a:ea typeface="Arial"/>
              <a:cs typeface="Arial"/>
              <a:sym typeface="Arial"/>
            </a:endParaRPr>
          </a:p>
        </p:txBody>
      </p:sp>
      <p:pic>
        <p:nvPicPr>
          <p:cNvPr descr="Google Shape;234;p2" id="231" name="Google Shape;231;p2"/>
          <p:cNvPicPr preferRelativeResize="0"/>
          <p:nvPr/>
        </p:nvPicPr>
        <p:blipFill rotWithShape="1">
          <a:blip r:embed="rId3">
            <a:alphaModFix/>
          </a:blip>
          <a:srcRect b="0" l="0" r="0" t="0"/>
          <a:stretch/>
        </p:blipFill>
        <p:spPr>
          <a:xfrm>
            <a:off x="143198" y="4403468"/>
            <a:ext cx="3684205" cy="1481027"/>
          </a:xfrm>
          <a:prstGeom prst="rect">
            <a:avLst/>
          </a:prstGeom>
          <a:noFill/>
          <a:ln>
            <a:noFill/>
          </a:ln>
        </p:spPr>
      </p:pic>
      <p:pic>
        <p:nvPicPr>
          <p:cNvPr descr="Google Shape;235;p2" id="232" name="Google Shape;232;p2"/>
          <p:cNvPicPr preferRelativeResize="0"/>
          <p:nvPr/>
        </p:nvPicPr>
        <p:blipFill rotWithShape="1">
          <a:blip r:embed="rId4">
            <a:alphaModFix/>
          </a:blip>
          <a:srcRect b="0" l="0" r="0" t="0"/>
          <a:stretch/>
        </p:blipFill>
        <p:spPr>
          <a:xfrm>
            <a:off x="1585425" y="2354638"/>
            <a:ext cx="2241976" cy="2048826"/>
          </a:xfrm>
          <a:prstGeom prst="rect">
            <a:avLst/>
          </a:prstGeom>
          <a:noFill/>
          <a:ln>
            <a:noFill/>
          </a:ln>
        </p:spPr>
      </p:pic>
      <p:pic>
        <p:nvPicPr>
          <p:cNvPr descr="Google Shape;236;p2" id="233" name="Google Shape;233;p2"/>
          <p:cNvPicPr preferRelativeResize="0"/>
          <p:nvPr/>
        </p:nvPicPr>
        <p:blipFill rotWithShape="1">
          <a:blip r:embed="rId5">
            <a:alphaModFix/>
          </a:blip>
          <a:srcRect b="0" l="0" r="0" t="0"/>
          <a:stretch/>
        </p:blipFill>
        <p:spPr>
          <a:xfrm>
            <a:off x="1585425" y="759874"/>
            <a:ext cx="2241976" cy="1573526"/>
          </a:xfrm>
          <a:prstGeom prst="rect">
            <a:avLst/>
          </a:prstGeom>
          <a:noFill/>
          <a:ln>
            <a:noFill/>
          </a:ln>
        </p:spPr>
      </p:pic>
      <p:pic>
        <p:nvPicPr>
          <p:cNvPr descr="Google Shape;237;p2" id="234" name="Google Shape;234;p2"/>
          <p:cNvPicPr preferRelativeResize="0"/>
          <p:nvPr/>
        </p:nvPicPr>
        <p:blipFill rotWithShape="1">
          <a:blip r:embed="rId6">
            <a:alphaModFix/>
          </a:blip>
          <a:srcRect b="0" l="0" r="0" t="0"/>
          <a:stretch/>
        </p:blipFill>
        <p:spPr>
          <a:xfrm>
            <a:off x="0" y="759874"/>
            <a:ext cx="1783027" cy="3643602"/>
          </a:xfrm>
          <a:prstGeom prst="rect">
            <a:avLst/>
          </a:prstGeom>
          <a:noFill/>
          <a:ln>
            <a:noFill/>
          </a:ln>
          <a:effectLst>
            <a:outerShdw blurRad="292100" rotWithShape="0" dir="2700000" dist="139700">
              <a:srgbClr val="333333">
                <a:alpha val="63529"/>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
          <p:cNvSpPr txBox="1"/>
          <p:nvPr>
            <p:ph idx="1" type="body"/>
          </p:nvPr>
        </p:nvSpPr>
        <p:spPr>
          <a:xfrm>
            <a:off x="197998" y="844950"/>
            <a:ext cx="5710504" cy="5564400"/>
          </a:xfrm>
          <a:prstGeom prst="rect">
            <a:avLst/>
          </a:prstGeom>
          <a:noFill/>
          <a:ln>
            <a:noFill/>
          </a:ln>
        </p:spPr>
        <p:txBody>
          <a:bodyPr anchorCtr="0" anchor="t" bIns="45675" lIns="45675" spcFirstLastPara="1" rIns="45675" wrap="square" tIns="45675">
            <a:normAutofit fontScale="92500" lnSpcReduction="10000"/>
          </a:bodyPr>
          <a:lstStyle/>
          <a:p>
            <a:pPr indent="-221615" lvl="0" marL="221615" rtl="0" algn="just">
              <a:lnSpc>
                <a:spcPct val="100000"/>
              </a:lnSpc>
              <a:spcBef>
                <a:spcPts val="0"/>
              </a:spcBef>
              <a:spcAft>
                <a:spcPts val="0"/>
              </a:spcAft>
              <a:buClr>
                <a:srgbClr val="FFFFFF"/>
              </a:buClr>
              <a:buSzPct val="103603"/>
              <a:buFont typeface="Calibri"/>
              <a:buNone/>
            </a:pPr>
            <a:r>
              <a:rPr lang="en-US" sz="1200"/>
              <a:t> </a:t>
            </a:r>
            <a:r>
              <a:rPr lang="en-US" sz="1250">
                <a:solidFill>
                  <a:srgbClr val="FFFFFF"/>
                </a:solidFill>
              </a:rPr>
              <a:t>   </a:t>
            </a:r>
            <a:r>
              <a:rPr lang="en-US" sz="1200">
                <a:solidFill>
                  <a:srgbClr val="FFFFFF"/>
                </a:solidFill>
              </a:rPr>
              <a:t>Nei Paesi con centinaia di popolazioni straniere con lingue madri diverse, molti bambini non sono in grado di parlare correttamente o non parlano affatto la lingua ufficiale del nuovo Paese in cui vivono quando iniziano la scuola dell'infanzia (2½/3 anni).  Questo è vero soprattutto se hanno avuto poche interazioni con altri adulti e bambini nell'ambito della cura dei bambini o delle attività collettive o nell'ambiente familiare. Per questo motivo i genitori sono tentati di dare loro dispositivi tecnologici per tenerli occupati.</a:t>
            </a:r>
            <a:endParaRPr sz="1200">
              <a:solidFill>
                <a:srgbClr val="FFFFFF"/>
              </a:solidFill>
            </a:endParaRPr>
          </a:p>
          <a:p>
            <a:pPr indent="0" lvl="0" marL="228600" rtl="0" algn="just">
              <a:spcBef>
                <a:spcPts val="0"/>
              </a:spcBef>
              <a:spcAft>
                <a:spcPts val="0"/>
              </a:spcAft>
              <a:buNone/>
            </a:pPr>
            <a:r>
              <a:rPr lang="en-US" sz="1200">
                <a:solidFill>
                  <a:srgbClr val="FFFFFF"/>
                </a:solidFill>
              </a:rPr>
              <a:t>Questo modulo formativo prende spunto da un programma che è stato realmente messo in atto in uno dei comuni francesi a più alto tasso di popolazioni straniere e propone di aiutare a identificare i bambini con ritardi linguistici e  sostenere i genitori per migliorare l'acquisizione del linguaggio orale e permettere a questi bambini di integrarsi di più nel contesto socio-culturale del posto evitando la sovraesposizione agli schermi.</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Questo programma è stato attuato nel quartiere urbano Franc Moisin di Saint-Denis, caratterizzato da una popolazione problematica, con una grande presenza di stranieri.</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Da diversi anni i professionisti, e in particolare gli insegnanti, mettono in guardia dai problemi linguistici dei bambini piccoli (2/4 anni). per alcuni, questi problemi sono legati anche all'uso massiccio degli schermi.</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I professionisti (logopedisti, professionisti della prima infanzia PMI) hanno proposto un programma per rafforzare le competenze linguistiche dei bambini, con il coinvolgimento dei genitori.</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La formazione:</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	</a:t>
            </a:r>
            <a:r>
              <a:rPr lang="en-US" sz="1200">
                <a:solidFill>
                  <a:srgbClr val="FFFFFF"/>
                </a:solidFill>
              </a:rPr>
              <a:t>un gruppo di sensibilizzazione al linguaggio - 5 bambini (con i genitori) identificati dall'insegnante come portatori di un ritardo del linguaggio orale</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	</a:t>
            </a:r>
            <a:r>
              <a:rPr lang="en-US" sz="1200">
                <a:solidFill>
                  <a:srgbClr val="FFFFFF"/>
                </a:solidFill>
              </a:rPr>
              <a:t>1 ora (45 minuti di animazione) - Sessione di 3 mesi - Ogni settimana: la partecipazione è fortemente raccomandata, per rendere i genitori consapevoli del loro ruolo.</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	</a:t>
            </a:r>
            <a:r>
              <a:rPr lang="en-US" sz="1200">
                <a:solidFill>
                  <a:srgbClr val="FFFFFF"/>
                </a:solidFill>
              </a:rPr>
              <a:t>Piccoli laboratori durante la sessione, che promuovono la stimolazione individuale e interindividuale, soprattutto tra genitore e bambino.</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   1 o 2 laboratori durante la sessione, per promuovere la stimolazione individuale e interindividuale, soprattutto tra genitore e bambino.</a:t>
            </a:r>
            <a:endParaRPr sz="1200">
              <a:solidFill>
                <a:srgbClr val="FFFFFF"/>
              </a:solidFill>
            </a:endParaRPr>
          </a:p>
          <a:p>
            <a:pPr indent="0" lvl="0" marL="228600" rtl="0" algn="just">
              <a:lnSpc>
                <a:spcPct val="115000"/>
              </a:lnSpc>
              <a:spcBef>
                <a:spcPts val="0"/>
              </a:spcBef>
              <a:spcAft>
                <a:spcPts val="0"/>
              </a:spcAft>
              <a:buNone/>
            </a:pPr>
            <a:r>
              <a:rPr lang="en-US" sz="1200">
                <a:solidFill>
                  <a:srgbClr val="FFFFFF"/>
                </a:solidFill>
              </a:rPr>
              <a:t>   Animazione da parte di professionisti della prima infanzia con il supporto di un logopedista locale.</a:t>
            </a:r>
            <a:endParaRPr sz="1200">
              <a:solidFill>
                <a:srgbClr val="FFFFFF"/>
              </a:solidFill>
            </a:endParaRPr>
          </a:p>
          <a:p>
            <a:pPr indent="-221615" lvl="0" marL="221615" rtl="0" algn="just">
              <a:lnSpc>
                <a:spcPct val="100000"/>
              </a:lnSpc>
              <a:spcBef>
                <a:spcPts val="0"/>
              </a:spcBef>
              <a:spcAft>
                <a:spcPts val="0"/>
              </a:spcAft>
              <a:buClr>
                <a:srgbClr val="FFFFFF"/>
              </a:buClr>
              <a:buSzPct val="103603"/>
              <a:buFont typeface="Calibri"/>
              <a:buNone/>
            </a:pPr>
            <a:r>
              <a:t/>
            </a:r>
            <a:endParaRPr sz="1200"/>
          </a:p>
        </p:txBody>
      </p:sp>
      <p:sp>
        <p:nvSpPr>
          <p:cNvPr id="240" name="Google Shape;240;p3"/>
          <p:cNvSpPr txBox="1"/>
          <p:nvPr>
            <p:ph idx="3" type="body"/>
          </p:nvPr>
        </p:nvSpPr>
        <p:spPr>
          <a:xfrm>
            <a:off x="344849" y="307949"/>
            <a:ext cx="5310902" cy="6132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Introduzione</a:t>
            </a:r>
            <a:endParaRPr/>
          </a:p>
        </p:txBody>
      </p:sp>
      <p:pic>
        <p:nvPicPr>
          <p:cNvPr descr="Google Shape;244;p3" id="241" name="Google Shape;241;p3"/>
          <p:cNvPicPr preferRelativeResize="0"/>
          <p:nvPr/>
        </p:nvPicPr>
        <p:blipFill rotWithShape="1">
          <a:blip r:embed="rId3">
            <a:alphaModFix/>
          </a:blip>
          <a:srcRect b="0" l="0" r="0" t="0"/>
          <a:stretch/>
        </p:blipFill>
        <p:spPr>
          <a:xfrm>
            <a:off x="9540878" y="3513604"/>
            <a:ext cx="2021710" cy="2157076"/>
          </a:xfrm>
          <a:prstGeom prst="rect">
            <a:avLst/>
          </a:prstGeom>
          <a:noFill/>
          <a:ln>
            <a:noFill/>
          </a:ln>
        </p:spPr>
      </p:pic>
      <p:pic>
        <p:nvPicPr>
          <p:cNvPr descr="Google Shape;245;p3" id="242" name="Google Shape;242;p3"/>
          <p:cNvPicPr preferRelativeResize="0"/>
          <p:nvPr/>
        </p:nvPicPr>
        <p:blipFill rotWithShape="1">
          <a:blip r:embed="rId4">
            <a:alphaModFix/>
          </a:blip>
          <a:srcRect b="0" l="0" r="0" t="0"/>
          <a:stretch/>
        </p:blipFill>
        <p:spPr>
          <a:xfrm>
            <a:off x="6726801" y="969176"/>
            <a:ext cx="4835789" cy="2486007"/>
          </a:xfrm>
          <a:prstGeom prst="rect">
            <a:avLst/>
          </a:prstGeom>
          <a:noFill/>
          <a:ln>
            <a:noFill/>
          </a:ln>
        </p:spPr>
      </p:pic>
      <p:pic>
        <p:nvPicPr>
          <p:cNvPr descr="Google Shape;246;p3" id="243" name="Google Shape;243;p3"/>
          <p:cNvPicPr preferRelativeResize="0"/>
          <p:nvPr/>
        </p:nvPicPr>
        <p:blipFill rotWithShape="1">
          <a:blip r:embed="rId5">
            <a:alphaModFix/>
          </a:blip>
          <a:srcRect b="0" l="0" r="0" t="0"/>
          <a:stretch/>
        </p:blipFill>
        <p:spPr>
          <a:xfrm>
            <a:off x="6673523" y="3455180"/>
            <a:ext cx="2834155" cy="2273915"/>
          </a:xfrm>
          <a:prstGeom prst="rect">
            <a:avLst/>
          </a:prstGeom>
          <a:noFill/>
          <a:ln>
            <a:noFill/>
          </a:ln>
        </p:spPr>
      </p:pic>
      <p:pic>
        <p:nvPicPr>
          <p:cNvPr descr="Google Shape;247;p3" id="244" name="Google Shape;244;p3"/>
          <p:cNvPicPr preferRelativeResize="0"/>
          <p:nvPr/>
        </p:nvPicPr>
        <p:blipFill rotWithShape="1">
          <a:blip r:embed="rId6">
            <a:alphaModFix/>
          </a:blip>
          <a:srcRect b="0" l="0" r="0" t="0"/>
          <a:stretch/>
        </p:blipFill>
        <p:spPr>
          <a:xfrm>
            <a:off x="9834344" y="921159"/>
            <a:ext cx="1728268" cy="2514435"/>
          </a:xfrm>
          <a:prstGeom prst="rect">
            <a:avLst/>
          </a:prstGeom>
          <a:noFill/>
          <a:ln>
            <a:noFill/>
          </a:ln>
          <a:effectLst>
            <a:outerShdw blurRad="292100" rotWithShape="0" dir="2700000" dist="139700">
              <a:srgbClr val="333333">
                <a:alpha val="63529"/>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
          <p:cNvSpPr txBox="1"/>
          <p:nvPr>
            <p:ph idx="1" type="body"/>
          </p:nvPr>
        </p:nvSpPr>
        <p:spPr>
          <a:xfrm>
            <a:off x="5756500" y="1468899"/>
            <a:ext cx="5470500" cy="4538402"/>
          </a:xfrm>
          <a:prstGeom prst="rect">
            <a:avLst/>
          </a:prstGeom>
          <a:noFill/>
          <a:ln>
            <a:noFill/>
          </a:ln>
        </p:spPr>
        <p:txBody>
          <a:bodyPr anchorCtr="0" anchor="t" bIns="45675" lIns="45675" spcFirstLastPara="1" rIns="45675" wrap="square" tIns="45675">
            <a:normAutofit/>
          </a:bodyPr>
          <a:lstStyle/>
          <a:p>
            <a:pPr indent="-342900" lvl="0" marL="342900" rtl="0" algn="just">
              <a:lnSpc>
                <a:spcPct val="100000"/>
              </a:lnSpc>
              <a:spcBef>
                <a:spcPts val="0"/>
              </a:spcBef>
              <a:spcAft>
                <a:spcPts val="0"/>
              </a:spcAft>
              <a:buClr>
                <a:srgbClr val="FFFFFF"/>
              </a:buClr>
              <a:buSzPts val="1200"/>
              <a:buFont typeface="Calibri"/>
              <a:buNone/>
            </a:pPr>
            <a:r>
              <a:rPr lang="en-US" sz="1200"/>
              <a:t>         Gli obiettivi principali di questo modulo sono:</a:t>
            </a:r>
            <a:endParaRPr/>
          </a:p>
          <a:p>
            <a:pPr indent="-342900" lvl="0" marL="342900" rtl="0" algn="just">
              <a:lnSpc>
                <a:spcPct val="100000"/>
              </a:lnSpc>
              <a:spcBef>
                <a:spcPts val="0"/>
              </a:spcBef>
              <a:spcAft>
                <a:spcPts val="0"/>
              </a:spcAft>
              <a:buClr>
                <a:srgbClr val="FFFFFF"/>
              </a:buClr>
              <a:buSzPts val="1200"/>
              <a:buFont typeface="Calibri"/>
              <a:buNone/>
            </a:pPr>
            <a:r>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Sviluppare il linguaggio orale dei bambini. Migliorare le competenze linguistiche concentrandosi sulle capacità dei bambini.</a:t>
            </a:r>
            <a:endParaRPr/>
          </a:p>
          <a:p>
            <a:pPr indent="-342900" lvl="0" marL="342900" rtl="0" algn="just">
              <a:lnSpc>
                <a:spcPct val="100000"/>
              </a:lnSpc>
              <a:spcBef>
                <a:spcPts val="0"/>
              </a:spcBef>
              <a:spcAft>
                <a:spcPts val="0"/>
              </a:spcAft>
              <a:buClr>
                <a:srgbClr val="FFFFFF"/>
              </a:buClr>
              <a:buSzPts val="1200"/>
              <a:buFont typeface="Calibri"/>
              <a:buNone/>
            </a:pPr>
            <a:r>
              <a:rPr lang="en-US" sz="1200"/>
              <a:t>     </a:t>
            </a:r>
            <a:endParaRPr/>
          </a:p>
          <a:p>
            <a:pPr indent="-342900" lvl="0" marL="342900" rtl="0" algn="just">
              <a:lnSpc>
                <a:spcPct val="100000"/>
              </a:lnSpc>
              <a:spcBef>
                <a:spcPts val="0"/>
              </a:spcBef>
              <a:spcAft>
                <a:spcPts val="0"/>
              </a:spcAft>
              <a:buClr>
                <a:srgbClr val="FFFFFF"/>
              </a:buClr>
              <a:buSzPts val="1200"/>
              <a:buFont typeface="Calibri"/>
              <a:buNone/>
            </a:pPr>
            <a:r>
              <a:rPr lang="en-US" sz="1200"/>
              <a:t>      </a:t>
            </a:r>
            <a:endParaRPr/>
          </a:p>
          <a:p>
            <a:pPr indent="-342900" lvl="0" marL="342900" rtl="0" algn="just">
              <a:lnSpc>
                <a:spcPct val="100000"/>
              </a:lnSpc>
              <a:spcBef>
                <a:spcPts val="0"/>
              </a:spcBef>
              <a:spcAft>
                <a:spcPts val="0"/>
              </a:spcAft>
              <a:buClr>
                <a:srgbClr val="FFFFFF"/>
              </a:buClr>
              <a:buSzPts val="1200"/>
              <a:buFont typeface="Calibri"/>
              <a:buNone/>
            </a:pPr>
            <a:r>
              <a:rPr lang="en-US" sz="1200"/>
              <a:t>       Coinvolgere attivamente i genitori nell'aiuto allo sviluppo del linguaggio attraverso sessioni e laboratori che incoraggino l'interazione e la stimolazione individuale e interindividuale tra genitore e bambino. </a:t>
            </a:r>
            <a:endParaRPr/>
          </a:p>
          <a:p>
            <a:pPr indent="-342900" lvl="0" marL="342900" rtl="0" algn="just">
              <a:lnSpc>
                <a:spcPct val="100000"/>
              </a:lnSpc>
              <a:spcBef>
                <a:spcPts val="0"/>
              </a:spcBef>
              <a:spcAft>
                <a:spcPts val="0"/>
              </a:spcAft>
              <a:buClr>
                <a:srgbClr val="FFFFFF"/>
              </a:buClr>
              <a:buSzPts val="1200"/>
              <a:buFont typeface="Calibri"/>
              <a:buNone/>
            </a:pPr>
            <a:r>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Dare agli adulti gli strumenti per continuare questo lavoro e rafforzarsi nel loro ruolo di genitori, organizzando workshop e incontri informativi regolari, sessioni educative continue, materiale educativo come libri, giochi o risorse online che possono essere utilizzati a casa per continuare a stimolare il linguaggio e incoraggiare l'interazione con i loro figli. </a:t>
            </a:r>
            <a:endParaRPr/>
          </a:p>
          <a:p>
            <a:pPr indent="-342900" lvl="0" marL="342900" rtl="0" algn="just">
              <a:lnSpc>
                <a:spcPct val="100000"/>
              </a:lnSpc>
              <a:spcBef>
                <a:spcPts val="0"/>
              </a:spcBef>
              <a:spcAft>
                <a:spcPts val="0"/>
              </a:spcAft>
              <a:buClr>
                <a:srgbClr val="FFFFFF"/>
              </a:buClr>
              <a:buSzPts val="1200"/>
              <a:buFont typeface="Calibri"/>
              <a:buNone/>
            </a:pPr>
            <a:r>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a:t>
            </a:r>
            <a:endParaRPr/>
          </a:p>
          <a:p>
            <a:pPr indent="-342900" lvl="0" marL="342900" rtl="0" algn="just">
              <a:lnSpc>
                <a:spcPct val="100000"/>
              </a:lnSpc>
              <a:spcBef>
                <a:spcPts val="0"/>
              </a:spcBef>
              <a:spcAft>
                <a:spcPts val="0"/>
              </a:spcAft>
              <a:buClr>
                <a:srgbClr val="FFFFFF"/>
              </a:buClr>
              <a:buSzPts val="1200"/>
              <a:buFont typeface="Calibri"/>
              <a:buNone/>
            </a:pPr>
            <a:r>
              <a:rPr lang="en-US" sz="1200"/>
              <a:t>      Creare comunità di sostegno tra i genitori che partecipano al programma, dove possono condividere esperienze, strategie efficaci e offrirsi reciprocamente sostegno e incoraggiamento per raggiungere lo stesso obiettivo.</a:t>
            </a:r>
            <a:endParaRPr/>
          </a:p>
          <a:p>
            <a:pPr indent="-342900" lvl="0" marL="342900" rtl="0" algn="just">
              <a:lnSpc>
                <a:spcPct val="100000"/>
              </a:lnSpc>
              <a:spcBef>
                <a:spcPts val="1000"/>
              </a:spcBef>
              <a:spcAft>
                <a:spcPts val="0"/>
              </a:spcAft>
              <a:buClr>
                <a:srgbClr val="FFFFFF"/>
              </a:buClr>
              <a:buSzPts val="1200"/>
              <a:buFont typeface="Calibri"/>
              <a:buNone/>
            </a:pPr>
            <a:r>
              <a:rPr lang="en-US" sz="1200"/>
              <a:t>.</a:t>
            </a:r>
            <a:endParaRPr/>
          </a:p>
        </p:txBody>
      </p:sp>
      <p:sp>
        <p:nvSpPr>
          <p:cNvPr id="250" name="Google Shape;250;p4"/>
          <p:cNvSpPr txBox="1"/>
          <p:nvPr>
            <p:ph idx="2" type="body"/>
          </p:nvPr>
        </p:nvSpPr>
        <p:spPr>
          <a:xfrm>
            <a:off x="6102024" y="781725"/>
            <a:ext cx="4832701" cy="857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Obiettivi</a:t>
            </a:r>
            <a:endParaRPr/>
          </a:p>
        </p:txBody>
      </p:sp>
      <p:pic>
        <p:nvPicPr>
          <p:cNvPr descr="Google Shape;254;p4" id="251" name="Google Shape;251;p4"/>
          <p:cNvPicPr preferRelativeResize="0"/>
          <p:nvPr/>
        </p:nvPicPr>
        <p:blipFill rotWithShape="1">
          <a:blip r:embed="rId3">
            <a:alphaModFix/>
          </a:blip>
          <a:srcRect b="0" l="0" r="0" t="0"/>
          <a:stretch/>
        </p:blipFill>
        <p:spPr>
          <a:xfrm>
            <a:off x="0" y="1468899"/>
            <a:ext cx="5152100" cy="2264901"/>
          </a:xfrm>
          <a:prstGeom prst="rect">
            <a:avLst/>
          </a:prstGeom>
          <a:noFill/>
          <a:ln>
            <a:noFill/>
          </a:ln>
        </p:spPr>
      </p:pic>
      <p:pic>
        <p:nvPicPr>
          <p:cNvPr descr="Google Shape;255;p4" id="252" name="Google Shape;252;p4"/>
          <p:cNvPicPr preferRelativeResize="0"/>
          <p:nvPr/>
        </p:nvPicPr>
        <p:blipFill rotWithShape="1">
          <a:blip r:embed="rId4">
            <a:alphaModFix/>
          </a:blip>
          <a:srcRect b="0" l="0" r="0" t="0"/>
          <a:stretch/>
        </p:blipFill>
        <p:spPr>
          <a:xfrm>
            <a:off x="0" y="3711575"/>
            <a:ext cx="2608384" cy="1825370"/>
          </a:xfrm>
          <a:prstGeom prst="rect">
            <a:avLst/>
          </a:prstGeom>
          <a:noFill/>
          <a:ln>
            <a:noFill/>
          </a:ln>
        </p:spPr>
      </p:pic>
      <p:pic>
        <p:nvPicPr>
          <p:cNvPr descr="Google Shape;256;p4" id="253" name="Google Shape;253;p4"/>
          <p:cNvPicPr preferRelativeResize="0"/>
          <p:nvPr/>
        </p:nvPicPr>
        <p:blipFill rotWithShape="1">
          <a:blip r:embed="rId5">
            <a:alphaModFix/>
          </a:blip>
          <a:srcRect b="0" l="0" r="0" t="0"/>
          <a:stretch/>
        </p:blipFill>
        <p:spPr>
          <a:xfrm>
            <a:off x="2273974" y="3733800"/>
            <a:ext cx="2878126" cy="1780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
          <p:cNvSpPr txBox="1"/>
          <p:nvPr>
            <p:ph idx="1" type="body"/>
          </p:nvPr>
        </p:nvSpPr>
        <p:spPr>
          <a:xfrm>
            <a:off x="1286721" y="183146"/>
            <a:ext cx="11222618" cy="71381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3600"/>
              <a:buFont typeface="Calibri"/>
              <a:buNone/>
            </a:pPr>
            <a:r>
              <a:rPr b="1" lang="en-US" sz="3600">
                <a:solidFill>
                  <a:srgbClr val="74659A"/>
                </a:solidFill>
                <a:latin typeface="Calibri"/>
                <a:ea typeface="Calibri"/>
                <a:cs typeface="Calibri"/>
                <a:sym typeface="Calibri"/>
              </a:rPr>
              <a:t>Competenze </a:t>
            </a:r>
            <a:r>
              <a:rPr lang="en-US"/>
              <a:t>trattate</a:t>
            </a:r>
            <a:endParaRPr/>
          </a:p>
        </p:txBody>
      </p:sp>
      <p:sp>
        <p:nvSpPr>
          <p:cNvPr id="259" name="Google Shape;259;p5"/>
          <p:cNvSpPr txBox="1"/>
          <p:nvPr>
            <p:ph idx="2" type="body"/>
          </p:nvPr>
        </p:nvSpPr>
        <p:spPr>
          <a:xfrm>
            <a:off x="3669200" y="2546750"/>
            <a:ext cx="7117500" cy="7137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a:solidFill>
                  <a:srgbClr val="FFFFFF"/>
                </a:solidFill>
                <a:latin typeface="Calibri"/>
                <a:ea typeface="Calibri"/>
                <a:cs typeface="Calibri"/>
                <a:sym typeface="Calibri"/>
              </a:rPr>
              <a:t>Bambini: Imparare a inserire le parole nella vita di tutti i giorni</a:t>
            </a:r>
            <a:endParaRPr b="1" sz="1200">
              <a:latin typeface="Calibri"/>
              <a:ea typeface="Calibri"/>
              <a:cs typeface="Calibri"/>
              <a:sym typeface="Calibri"/>
            </a:endParaRPr>
          </a:p>
        </p:txBody>
      </p:sp>
      <p:sp>
        <p:nvSpPr>
          <p:cNvPr id="260" name="Google Shape;260;p5"/>
          <p:cNvSpPr txBox="1"/>
          <p:nvPr>
            <p:ph idx="3" type="body"/>
          </p:nvPr>
        </p:nvSpPr>
        <p:spPr>
          <a:xfrm>
            <a:off x="1573305" y="1424480"/>
            <a:ext cx="738349"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01</a:t>
            </a:r>
            <a:endParaRPr/>
          </a:p>
        </p:txBody>
      </p:sp>
      <p:sp>
        <p:nvSpPr>
          <p:cNvPr id="261" name="Google Shape;261;p5"/>
          <p:cNvSpPr txBox="1"/>
          <p:nvPr>
            <p:ph idx="5" type="body"/>
          </p:nvPr>
        </p:nvSpPr>
        <p:spPr>
          <a:xfrm>
            <a:off x="1557283" y="2398563"/>
            <a:ext cx="738349"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02</a:t>
            </a:r>
            <a:endParaRPr/>
          </a:p>
        </p:txBody>
      </p:sp>
      <p:sp>
        <p:nvSpPr>
          <p:cNvPr id="262" name="Google Shape;262;p5"/>
          <p:cNvSpPr txBox="1"/>
          <p:nvPr>
            <p:ph idx="7" type="body"/>
          </p:nvPr>
        </p:nvSpPr>
        <p:spPr>
          <a:xfrm>
            <a:off x="1578014" y="3450978"/>
            <a:ext cx="738349"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03</a:t>
            </a:r>
            <a:endParaRPr/>
          </a:p>
        </p:txBody>
      </p:sp>
      <p:sp>
        <p:nvSpPr>
          <p:cNvPr id="263" name="Google Shape;263;p5"/>
          <p:cNvSpPr txBox="1"/>
          <p:nvPr/>
        </p:nvSpPr>
        <p:spPr>
          <a:xfrm>
            <a:off x="3669200" y="1575725"/>
            <a:ext cx="68232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Bambini: Stimolare il linguaggio, compreso il parlato e tutte le forme di scambio</a:t>
            </a:r>
            <a:endParaRPr b="1" i="0" sz="1200" u="none" cap="none" strike="noStrike">
              <a:solidFill>
                <a:srgbClr val="000000"/>
              </a:solidFill>
              <a:latin typeface="Calibri"/>
              <a:ea typeface="Calibri"/>
              <a:cs typeface="Calibri"/>
              <a:sym typeface="Calibri"/>
            </a:endParaRPr>
          </a:p>
        </p:txBody>
      </p:sp>
      <p:sp>
        <p:nvSpPr>
          <p:cNvPr id="264" name="Google Shape;264;p5"/>
          <p:cNvSpPr txBox="1"/>
          <p:nvPr/>
        </p:nvSpPr>
        <p:spPr>
          <a:xfrm>
            <a:off x="3669200" y="5657100"/>
            <a:ext cx="71175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Genitori: Imparare a conoscere le specificità dei bambini in un contesto poliglotta</a:t>
            </a:r>
            <a:endParaRPr b="1" i="0" sz="1400" u="none" cap="none" strike="noStrike">
              <a:solidFill>
                <a:srgbClr val="000000"/>
              </a:solidFill>
              <a:latin typeface="Arial"/>
              <a:ea typeface="Arial"/>
              <a:cs typeface="Arial"/>
              <a:sym typeface="Arial"/>
            </a:endParaRPr>
          </a:p>
        </p:txBody>
      </p:sp>
      <p:sp>
        <p:nvSpPr>
          <p:cNvPr id="265" name="Google Shape;265;p5"/>
          <p:cNvSpPr txBox="1"/>
          <p:nvPr/>
        </p:nvSpPr>
        <p:spPr>
          <a:xfrm>
            <a:off x="3669200" y="4546951"/>
            <a:ext cx="6823200" cy="276900"/>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Genitori : Suscitare il desiderio di scambio tra genitori e figli</a:t>
            </a:r>
            <a:endParaRPr b="1" i="0" sz="1200" u="none" cap="none" strike="noStrike">
              <a:solidFill>
                <a:srgbClr val="000000"/>
              </a:solidFill>
              <a:latin typeface="Calibri"/>
              <a:ea typeface="Calibri"/>
              <a:cs typeface="Calibri"/>
              <a:sym typeface="Calibri"/>
            </a:endParaRPr>
          </a:p>
        </p:txBody>
      </p:sp>
      <p:sp>
        <p:nvSpPr>
          <p:cNvPr id="266" name="Google Shape;266;p5"/>
          <p:cNvSpPr txBox="1"/>
          <p:nvPr/>
        </p:nvSpPr>
        <p:spPr>
          <a:xfrm>
            <a:off x="1562617" y="4424595"/>
            <a:ext cx="738349"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67" name="Google Shape;267;p5"/>
          <p:cNvSpPr txBox="1"/>
          <p:nvPr/>
        </p:nvSpPr>
        <p:spPr>
          <a:xfrm>
            <a:off x="1575713" y="5476642"/>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68" name="Google Shape;268;p5"/>
          <p:cNvSpPr txBox="1"/>
          <p:nvPr/>
        </p:nvSpPr>
        <p:spPr>
          <a:xfrm>
            <a:off x="3669200" y="3586200"/>
            <a:ext cx="6823200" cy="276900"/>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Bambini: Recuperare semplici ritardi linguistici del 1° anno di vita</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6"/>
          <p:cNvSpPr txBox="1"/>
          <p:nvPr>
            <p:ph idx="1" type="body"/>
          </p:nvPr>
        </p:nvSpPr>
        <p:spPr>
          <a:xfrm>
            <a:off x="228700" y="1340650"/>
            <a:ext cx="5627100" cy="5144701"/>
          </a:xfrm>
          <a:prstGeom prst="rect">
            <a:avLst/>
          </a:prstGeom>
          <a:noFill/>
          <a:ln>
            <a:noFill/>
          </a:ln>
        </p:spPr>
        <p:txBody>
          <a:bodyPr anchorCtr="0" anchor="t" bIns="45675" lIns="45675" spcFirstLastPara="1" rIns="45675" wrap="square" tIns="45675">
            <a:normAutofit lnSpcReduction="10000"/>
          </a:bodyPr>
          <a:lstStyle/>
          <a:p>
            <a:pPr indent="-268890" lvl="0" marL="384047" rtl="0" algn="just">
              <a:lnSpc>
                <a:spcPct val="100000"/>
              </a:lnSpc>
              <a:spcBef>
                <a:spcPts val="0"/>
              </a:spcBef>
              <a:spcAft>
                <a:spcPts val="0"/>
              </a:spcAft>
              <a:buClr>
                <a:srgbClr val="FFFFFF"/>
              </a:buClr>
              <a:buSzPts val="1200"/>
              <a:buFont typeface="Trebuchet MS"/>
              <a:buChar char="●"/>
            </a:pPr>
            <a:r>
              <a:rPr lang="en-US" sz="1200"/>
              <a:t>Miglioramento delle competenze linguistiche dei bambini: Osservare i miglioramenti nelle competenze linguistiche, come l'espansione del vocabolario, la comprensione verbale e la capacità di comunicare e interagire.</a:t>
            </a:r>
            <a:endParaRPr sz="1200"/>
          </a:p>
          <a:p>
            <a:pPr indent="384047" lvl="0" marL="0" rtl="0" algn="just">
              <a:lnSpc>
                <a:spcPct val="100000"/>
              </a:lnSpc>
              <a:spcBef>
                <a:spcPts val="1200"/>
              </a:spcBef>
              <a:spcAft>
                <a:spcPts val="0"/>
              </a:spcAft>
              <a:buClr>
                <a:srgbClr val="FFFFFF"/>
              </a:buClr>
              <a:buSzPts val="1200"/>
              <a:buFont typeface="Calibri"/>
              <a:buNone/>
            </a:pPr>
            <a:r>
              <a:t/>
            </a:r>
            <a:endParaRPr sz="1200"/>
          </a:p>
          <a:p>
            <a:pPr indent="-268890" lvl="0" marL="384047" rtl="0" algn="just">
              <a:lnSpc>
                <a:spcPct val="100000"/>
              </a:lnSpc>
              <a:spcBef>
                <a:spcPts val="1200"/>
              </a:spcBef>
              <a:spcAft>
                <a:spcPts val="0"/>
              </a:spcAft>
              <a:buClr>
                <a:srgbClr val="FFFFFF"/>
              </a:buClr>
              <a:buSzPts val="1200"/>
              <a:buFont typeface="Trebuchet MS"/>
              <a:buChar char="●"/>
            </a:pPr>
            <a:r>
              <a:rPr lang="en-US" sz="1200"/>
              <a:t>Coinvolgimento dei genitori: Misurare il coinvolgimento e la partecipazione dei genitori potrebbe essere un indicatore di successo. Una maggiore consapevolezza del ruolo dei genitori e un maggiore coinvolgimento nelle attività di sviluppo linguistico potrebbero dimostrare l'efficacia del programma.</a:t>
            </a:r>
            <a:endParaRPr sz="1200"/>
          </a:p>
          <a:p>
            <a:pPr indent="384047" lvl="0" marL="0" rtl="0" algn="just">
              <a:lnSpc>
                <a:spcPct val="100000"/>
              </a:lnSpc>
              <a:spcBef>
                <a:spcPts val="1200"/>
              </a:spcBef>
              <a:spcAft>
                <a:spcPts val="0"/>
              </a:spcAft>
              <a:buClr>
                <a:srgbClr val="FFFFFF"/>
              </a:buClr>
              <a:buSzPts val="1200"/>
              <a:buFont typeface="Calibri"/>
              <a:buNone/>
            </a:pPr>
            <a:r>
              <a:t/>
            </a:r>
            <a:endParaRPr sz="1200"/>
          </a:p>
          <a:p>
            <a:pPr indent="-268890" lvl="0" marL="384047" rtl="0" algn="just">
              <a:lnSpc>
                <a:spcPct val="100000"/>
              </a:lnSpc>
              <a:spcBef>
                <a:spcPts val="1200"/>
              </a:spcBef>
              <a:spcAft>
                <a:spcPts val="0"/>
              </a:spcAft>
              <a:buClr>
                <a:srgbClr val="FFFFFF"/>
              </a:buClr>
              <a:buSzPts val="1200"/>
              <a:buFont typeface="Trebuchet MS"/>
              <a:buChar char="●"/>
            </a:pPr>
            <a:r>
              <a:rPr lang="en-US" sz="1200"/>
              <a:t>Valutazione del comportamento dei bambini: Osservare se i bambini mostrano un aumento della fiducia, della partecipazione e dell'interazione sociale attraverso il linguaggio può essere un segno di miglioramento.</a:t>
            </a:r>
            <a:endParaRPr sz="1200"/>
          </a:p>
          <a:p>
            <a:pPr indent="0" lvl="0" marL="0" rtl="0" algn="just">
              <a:lnSpc>
                <a:spcPct val="100000"/>
              </a:lnSpc>
              <a:spcBef>
                <a:spcPts val="1200"/>
              </a:spcBef>
              <a:spcAft>
                <a:spcPts val="0"/>
              </a:spcAft>
              <a:buClr>
                <a:srgbClr val="FFFFFF"/>
              </a:buClr>
              <a:buSzPts val="1200"/>
              <a:buFont typeface="Calibri"/>
              <a:buNone/>
            </a:pPr>
            <a:r>
              <a:t/>
            </a:r>
            <a:endParaRPr sz="1200"/>
          </a:p>
          <a:p>
            <a:pPr indent="-268890" lvl="0" marL="384047" rtl="0" algn="just">
              <a:lnSpc>
                <a:spcPct val="100000"/>
              </a:lnSpc>
              <a:spcBef>
                <a:spcPts val="1200"/>
              </a:spcBef>
              <a:spcAft>
                <a:spcPts val="0"/>
              </a:spcAft>
              <a:buClr>
                <a:srgbClr val="FFFFFF"/>
              </a:buClr>
              <a:buSzPts val="1200"/>
              <a:buFont typeface="Trebuchet MS"/>
              <a:buChar char="●"/>
            </a:pPr>
            <a:r>
              <a:rPr lang="en-US" sz="1200"/>
              <a:t>Monitoraggio a lungo termine, valutando il mantenimento dei progressi nel tempo. Il monitoraggio a lungo termine potrebbe rivelare quanto efficacemente i genitori applicano le conoscenze acquisite e quanto i bambini continuano a sviluppare le loro competenze linguistiche nel tempo.</a:t>
            </a:r>
            <a:endParaRPr sz="1200"/>
          </a:p>
          <a:p>
            <a:pPr indent="0" lvl="0" marL="0" rtl="0" algn="just">
              <a:lnSpc>
                <a:spcPct val="100000"/>
              </a:lnSpc>
              <a:spcBef>
                <a:spcPts val="1200"/>
              </a:spcBef>
              <a:spcAft>
                <a:spcPts val="0"/>
              </a:spcAft>
              <a:buClr>
                <a:srgbClr val="FFFFFF"/>
              </a:buClr>
              <a:buSzPts val="1200"/>
              <a:buFont typeface="Calibri"/>
              <a:buNone/>
            </a:pPr>
            <a:r>
              <a:t/>
            </a:r>
            <a:endParaRPr sz="1200"/>
          </a:p>
          <a:p>
            <a:pPr indent="-268222" lvl="0" marL="384047" rtl="0" algn="just">
              <a:lnSpc>
                <a:spcPct val="100000"/>
              </a:lnSpc>
              <a:spcBef>
                <a:spcPts val="1200"/>
              </a:spcBef>
              <a:spcAft>
                <a:spcPts val="0"/>
              </a:spcAft>
              <a:buClr>
                <a:srgbClr val="FFFFFF"/>
              </a:buClr>
              <a:buSzPts val="1200"/>
              <a:buFont typeface="Trebuchet MS"/>
              <a:buChar char="●"/>
            </a:pPr>
            <a:r>
              <a:rPr lang="en-US" sz="1200"/>
              <a:t>L'obiettivo è quello di valutare non solo i progressi immediati dei bambini, ma anche l'impatto a lungo termine del programma sull'ambiente familiare e sull'interazione genitori-bambini, per garantire un sostegno continuo allo sviluppo del linguaggio.</a:t>
            </a:r>
            <a:endParaRPr sz="1200"/>
          </a:p>
        </p:txBody>
      </p:sp>
      <p:sp>
        <p:nvSpPr>
          <p:cNvPr id="274" name="Google Shape;274;p6"/>
          <p:cNvSpPr txBox="1"/>
          <p:nvPr>
            <p:ph idx="3" type="body"/>
          </p:nvPr>
        </p:nvSpPr>
        <p:spPr>
          <a:xfrm>
            <a:off x="898350" y="548599"/>
            <a:ext cx="4757400" cy="104400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Quali sono i risultati dell'apprendimento?</a:t>
            </a:r>
            <a:endParaRPr/>
          </a:p>
        </p:txBody>
      </p:sp>
      <p:pic>
        <p:nvPicPr>
          <p:cNvPr descr="Google Shape;278;p6" id="275" name="Google Shape;275;p6"/>
          <p:cNvPicPr preferRelativeResize="0"/>
          <p:nvPr/>
        </p:nvPicPr>
        <p:blipFill rotWithShape="1">
          <a:blip r:embed="rId3">
            <a:alphaModFix/>
          </a:blip>
          <a:srcRect b="0" l="0" r="0" t="0"/>
          <a:stretch/>
        </p:blipFill>
        <p:spPr>
          <a:xfrm>
            <a:off x="7583350" y="3235850"/>
            <a:ext cx="3048027" cy="1573627"/>
          </a:xfrm>
          <a:prstGeom prst="rect">
            <a:avLst/>
          </a:prstGeom>
          <a:noFill/>
          <a:ln>
            <a:noFill/>
          </a:ln>
        </p:spPr>
      </p:pic>
      <p:pic>
        <p:nvPicPr>
          <p:cNvPr descr="Google Shape;279;p6" id="276" name="Google Shape;276;p6"/>
          <p:cNvPicPr preferRelativeResize="0"/>
          <p:nvPr/>
        </p:nvPicPr>
        <p:blipFill rotWithShape="1">
          <a:blip r:embed="rId4">
            <a:alphaModFix/>
          </a:blip>
          <a:srcRect b="0" l="0" r="0" t="0"/>
          <a:stretch/>
        </p:blipFill>
        <p:spPr>
          <a:xfrm>
            <a:off x="7529585" y="851620"/>
            <a:ext cx="1577778" cy="2295489"/>
          </a:xfrm>
          <a:prstGeom prst="rect">
            <a:avLst/>
          </a:prstGeom>
          <a:noFill/>
          <a:ln>
            <a:noFill/>
          </a:ln>
          <a:effectLst>
            <a:outerShdw blurRad="292100" rotWithShape="0" dir="2700000" dist="139700">
              <a:srgbClr val="333333">
                <a:alpha val="63529"/>
              </a:srgbClr>
            </a:outerShdw>
          </a:effectLst>
        </p:spPr>
      </p:pic>
      <p:pic>
        <p:nvPicPr>
          <p:cNvPr descr="Google Shape;280;p6" id="277" name="Google Shape;277;p6"/>
          <p:cNvPicPr preferRelativeResize="0"/>
          <p:nvPr/>
        </p:nvPicPr>
        <p:blipFill rotWithShape="1">
          <a:blip r:embed="rId5">
            <a:alphaModFix/>
          </a:blip>
          <a:srcRect b="0" l="0" r="0" t="0"/>
          <a:stretch/>
        </p:blipFill>
        <p:spPr>
          <a:xfrm>
            <a:off x="9140314" y="851620"/>
            <a:ext cx="1404347" cy="1147745"/>
          </a:xfrm>
          <a:prstGeom prst="rect">
            <a:avLst/>
          </a:prstGeom>
          <a:noFill/>
          <a:ln>
            <a:noFill/>
          </a:ln>
          <a:effectLst>
            <a:outerShdw blurRad="292100" rotWithShape="0" dir="2700000" dist="139700">
              <a:srgbClr val="333333">
                <a:alpha val="63529"/>
              </a:srgbClr>
            </a:outerShdw>
          </a:effectLst>
        </p:spPr>
      </p:pic>
      <p:pic>
        <p:nvPicPr>
          <p:cNvPr descr="Google Shape;281;p6" id="278" name="Google Shape;278;p6"/>
          <p:cNvPicPr preferRelativeResize="0"/>
          <p:nvPr/>
        </p:nvPicPr>
        <p:blipFill rotWithShape="1">
          <a:blip r:embed="rId6">
            <a:alphaModFix/>
          </a:blip>
          <a:srcRect b="0" l="0" r="0" t="0"/>
          <a:stretch/>
        </p:blipFill>
        <p:spPr>
          <a:xfrm>
            <a:off x="9053603" y="1999387"/>
            <a:ext cx="1577778" cy="1236499"/>
          </a:xfrm>
          <a:prstGeom prst="rect">
            <a:avLst/>
          </a:prstGeom>
          <a:noFill/>
          <a:ln>
            <a:noFill/>
          </a:ln>
        </p:spPr>
      </p:pic>
      <p:pic>
        <p:nvPicPr>
          <p:cNvPr descr="Google Shape;282;p6" id="279" name="Google Shape;279;p6"/>
          <p:cNvPicPr preferRelativeResize="0"/>
          <p:nvPr/>
        </p:nvPicPr>
        <p:blipFill rotWithShape="1">
          <a:blip r:embed="rId7">
            <a:alphaModFix/>
          </a:blip>
          <a:srcRect b="0" l="0" r="0" t="0"/>
          <a:stretch/>
        </p:blipFill>
        <p:spPr>
          <a:xfrm>
            <a:off x="7529575" y="4809475"/>
            <a:ext cx="3101803" cy="1522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7"/>
          <p:cNvSpPr txBox="1"/>
          <p:nvPr>
            <p:ph idx="1" type="body"/>
          </p:nvPr>
        </p:nvSpPr>
        <p:spPr>
          <a:xfrm>
            <a:off x="633973" y="1163425"/>
            <a:ext cx="10893604" cy="5133600"/>
          </a:xfrm>
          <a:prstGeom prst="rect">
            <a:avLst/>
          </a:prstGeom>
          <a:noFill/>
          <a:ln>
            <a:noFill/>
          </a:ln>
        </p:spPr>
        <p:txBody>
          <a:bodyPr anchorCtr="0" anchor="t" bIns="45675" lIns="45675" spcFirstLastPara="1" rIns="45675" wrap="square" tIns="45675">
            <a:normAutofit lnSpcReduction="20000"/>
          </a:bodyPr>
          <a:lstStyle/>
          <a:p>
            <a:pPr indent="0" lvl="0" marL="0" rtl="0" algn="just">
              <a:lnSpc>
                <a:spcPct val="115000"/>
              </a:lnSpc>
              <a:spcBef>
                <a:spcPts val="0"/>
              </a:spcBef>
              <a:spcAft>
                <a:spcPts val="0"/>
              </a:spcAft>
              <a:buNone/>
            </a:pPr>
            <a:r>
              <a:rPr lang="en-US" sz="1200"/>
              <a:t>Nel 2018, la Haute Autorité en Santé (HAS) ha istituito un gruppo di lavoro sulla salute dei bambini piccoli. Le conclusioni del gruppo di lavoro dell'HAS sul linguaggio:</a:t>
            </a:r>
            <a:endParaRPr sz="1200"/>
          </a:p>
          <a:p>
            <a:pPr indent="0" lvl="0" marL="0" rtl="0" algn="just">
              <a:lnSpc>
                <a:spcPct val="115000"/>
              </a:lnSpc>
              <a:spcBef>
                <a:spcPts val="1000"/>
              </a:spcBef>
              <a:spcAft>
                <a:spcPts val="0"/>
              </a:spcAft>
              <a:buNone/>
            </a:pPr>
            <a:r>
              <a:rPr lang="en-US" sz="1200"/>
              <a:t>Lo screening dei disturbi del linguaggio orale nei bambini dai 3 ai 6 anni deve essere sistematico, anche in assenza di disturbi.</a:t>
            </a:r>
            <a:endParaRPr sz="1200"/>
          </a:p>
          <a:p>
            <a:pPr indent="0" lvl="0" marL="0" rtl="0" algn="just">
              <a:lnSpc>
                <a:spcPct val="115000"/>
              </a:lnSpc>
              <a:spcBef>
                <a:spcPts val="1000"/>
              </a:spcBef>
              <a:spcAft>
                <a:spcPts val="0"/>
              </a:spcAft>
              <a:buNone/>
            </a:pPr>
            <a:r>
              <a:rPr lang="en-US" sz="1200"/>
              <a:t>All'età di 4 anni, il gruppo di lavoro si posiziona per l'uso e lo sviluppo di strumenti di tipo ERTL 4 e propone di effettuare studi longitudinali per questi strumenti. Nel caso del bilinguismo e dei disturbi del linguaggio orale, il colloquio con i genitori cercherà di identificare i disturbi del linguaggio nella lingua madre.</a:t>
            </a:r>
            <a:endParaRPr sz="1200"/>
          </a:p>
          <a:p>
            <a:pPr indent="0" lvl="0" marL="0" rtl="0" algn="just">
              <a:lnSpc>
                <a:spcPct val="115000"/>
              </a:lnSpc>
              <a:spcBef>
                <a:spcPts val="1000"/>
              </a:spcBef>
              <a:spcAft>
                <a:spcPts val="0"/>
              </a:spcAft>
              <a:buNone/>
            </a:pPr>
            <a:r>
              <a:rPr lang="en-US" sz="1200"/>
              <a:t>Per quanto riguarda in particolare lo strumento ERTL4 per l'identificazione dei disturbi del linguaggio nei bambini di 4 anni, questo strumento è stato convalidato dall'HAS (2005 "Raccomandazioni per la pratica clinica - Proposte relative allo screening individuale nei bambini di età compresa tra 28 giorni e 6 anni, destinate ai medici di medicina generale, ai pediatri, ai medici delle PMI e ai medici scolastici").</a:t>
            </a:r>
            <a:endParaRPr sz="1200"/>
          </a:p>
          <a:p>
            <a:pPr indent="0" lvl="0" marL="0" rtl="0" algn="just">
              <a:lnSpc>
                <a:spcPct val="115000"/>
              </a:lnSpc>
              <a:spcBef>
                <a:spcPts val="1000"/>
              </a:spcBef>
              <a:spcAft>
                <a:spcPts val="0"/>
              </a:spcAft>
              <a:buNone/>
            </a:pPr>
            <a:r>
              <a:rPr lang="en-US" sz="1200"/>
              <a:t>Perché testare il linguaggio a 4 anni?</a:t>
            </a:r>
            <a:endParaRPr sz="1200"/>
          </a:p>
          <a:p>
            <a:pPr indent="0" lvl="0" marL="0" rtl="0" algn="just">
              <a:lnSpc>
                <a:spcPct val="115000"/>
              </a:lnSpc>
              <a:spcBef>
                <a:spcPts val="1000"/>
              </a:spcBef>
              <a:spcAft>
                <a:spcPts val="0"/>
              </a:spcAft>
              <a:buNone/>
            </a:pPr>
            <a:r>
              <a:rPr lang="en-US" sz="1200"/>
              <a:t>La documentazione sanitaria sottolinea l'importanza di esaminare il linguaggio all'età di 4 anni, che è l'età ideale per lo screening dei ritardi e dei disturbi del linguaggio. Purtroppo, 1 bambino su 5 soffre di un ritardo o di un disturbo del linguaggio all'età di 4 anni che ne compromette il futuro scolastico, professionale e sociale. La maggior parte di questi bambini, se non viene identificata e trattata precocemente, 5 anni dopo avrà un insuccesso scolastico. Al contrario, nella stragrande maggioranza dei casi, i bambini presi in carico saranno in grado di recuperare o compensare il loro disturbo.</a:t>
            </a:r>
            <a:endParaRPr sz="1200"/>
          </a:p>
          <a:p>
            <a:pPr indent="0" lvl="0" marL="0" rtl="0" algn="just">
              <a:lnSpc>
                <a:spcPct val="115000"/>
              </a:lnSpc>
              <a:spcBef>
                <a:spcPts val="1000"/>
              </a:spcBef>
              <a:spcAft>
                <a:spcPts val="0"/>
              </a:spcAft>
              <a:buNone/>
            </a:pPr>
            <a:r>
              <a:rPr lang="en-US" sz="1200"/>
              <a:t>4 anni è l'età giusta</a:t>
            </a:r>
            <a:endParaRPr sz="1200"/>
          </a:p>
          <a:p>
            <a:pPr indent="0" lvl="0" marL="0" rtl="0" algn="just">
              <a:lnSpc>
                <a:spcPct val="115000"/>
              </a:lnSpc>
              <a:spcBef>
                <a:spcPts val="1000"/>
              </a:spcBef>
              <a:spcAft>
                <a:spcPts val="0"/>
              </a:spcAft>
              <a:buNone/>
            </a:pPr>
            <a:r>
              <a:rPr lang="en-US" sz="1200">
                <a:solidFill>
                  <a:srgbClr val="374151"/>
                </a:solidFill>
              </a:rPr>
              <a:t>A 4 anni, i bambini tipicamente padroneggiano la lingua madre, dimostrando competenze vocali, linguistiche e conversazionali che facilitano la comunicazione e l'apprendimento. Sebbene sia importante monitorare il linguaggio fin dai primi mesi, lo screening sistematico per problemi linguistici non è solitamente incoraggiato fino a questa età, poiché prima i progressi linguistici variano notevolmente e non sempre indicano patologie.</a:t>
            </a:r>
            <a:endParaRPr sz="1200">
              <a:solidFill>
                <a:srgbClr val="374151"/>
              </a:solidFill>
            </a:endParaRPr>
          </a:p>
          <a:p>
            <a:pPr indent="0" lvl="0" marL="0" rtl="0" algn="just">
              <a:lnSpc>
                <a:spcPct val="115000"/>
              </a:lnSpc>
              <a:spcBef>
                <a:spcPts val="1000"/>
              </a:spcBef>
              <a:spcAft>
                <a:spcPts val="0"/>
              </a:spcAft>
              <a:buNone/>
            </a:pPr>
            <a:r>
              <a:rPr lang="en-US" sz="1200">
                <a:solidFill>
                  <a:srgbClr val="374151"/>
                </a:solidFill>
              </a:rPr>
              <a:t>4 è l'età limite</a:t>
            </a:r>
            <a:endParaRPr sz="1200">
              <a:solidFill>
                <a:srgbClr val="374151"/>
              </a:solidFill>
            </a:endParaRPr>
          </a:p>
          <a:p>
            <a:pPr indent="0" lvl="0" marL="0" rtl="0" algn="just">
              <a:lnSpc>
                <a:spcPct val="115000"/>
              </a:lnSpc>
              <a:spcBef>
                <a:spcPts val="1000"/>
              </a:spcBef>
              <a:spcAft>
                <a:spcPts val="0"/>
              </a:spcAft>
              <a:buNone/>
            </a:pPr>
            <a:r>
              <a:rPr lang="en-US" sz="1200">
                <a:solidFill>
                  <a:srgbClr val="374151"/>
                </a:solidFill>
              </a:rPr>
              <a:t>Per una serie di ragioni, i bambini possono incontrare difficoltà nello sviluppo del linguaggio. In questi casi, loro e le loro famiglie hanno bisogno di un aiuto speciale per recuperare il tempo perduto o compensare i deficit, in modo che ciò che hanno imparato si inserisca nella sua "nicchia biologica" (Rondal) durante il periodo critico. In seguito, i miglioramenti saranno faticosi e instabili.</a:t>
            </a:r>
            <a:endParaRPr sz="1200">
              <a:solidFill>
                <a:srgbClr val="374151"/>
              </a:solidFill>
            </a:endParaRPr>
          </a:p>
          <a:p>
            <a:pPr indent="0" lvl="0" marL="0" rtl="0" algn="just">
              <a:lnSpc>
                <a:spcPct val="100000"/>
              </a:lnSpc>
              <a:spcBef>
                <a:spcPts val="1000"/>
              </a:spcBef>
              <a:spcAft>
                <a:spcPts val="0"/>
              </a:spcAft>
              <a:buClr>
                <a:srgbClr val="374151"/>
              </a:buClr>
              <a:buSzPts val="1200"/>
              <a:buFont typeface="Roboto"/>
              <a:buNone/>
            </a:pPr>
            <a:r>
              <a:t/>
            </a:r>
            <a:endParaRPr sz="1200"/>
          </a:p>
        </p:txBody>
      </p:sp>
      <p:sp>
        <p:nvSpPr>
          <p:cNvPr id="285" name="Google Shape;285;p7"/>
          <p:cNvSpPr txBox="1"/>
          <p:nvPr>
            <p:ph idx="2" type="body"/>
          </p:nvPr>
        </p:nvSpPr>
        <p:spPr>
          <a:xfrm>
            <a:off x="932196" y="359775"/>
            <a:ext cx="10595238" cy="80365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3600"/>
              <a:buFont typeface="Calibri"/>
              <a:buNone/>
            </a:pPr>
            <a:r>
              <a:rPr b="1" lang="en-US" sz="3600">
                <a:solidFill>
                  <a:srgbClr val="009AC1"/>
                </a:solidFill>
                <a:latin typeface="Calibri"/>
                <a:ea typeface="Calibri"/>
                <a:cs typeface="Calibri"/>
                <a:sym typeface="Calibri"/>
              </a:rPr>
              <a:t>Conoscenze teoriche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8"/>
          <p:cNvSpPr txBox="1"/>
          <p:nvPr>
            <p:ph idx="1" type="body"/>
          </p:nvPr>
        </p:nvSpPr>
        <p:spPr>
          <a:xfrm>
            <a:off x="6304649" y="16525"/>
            <a:ext cx="5211603" cy="7089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a:solidFill>
                  <a:srgbClr val="00B6E6"/>
                </a:solidFill>
              </a:rPr>
              <a:t>Tecniche</a:t>
            </a:r>
            <a:endParaRPr/>
          </a:p>
        </p:txBody>
      </p:sp>
      <p:sp>
        <p:nvSpPr>
          <p:cNvPr id="291" name="Google Shape;291;p8"/>
          <p:cNvSpPr txBox="1"/>
          <p:nvPr/>
        </p:nvSpPr>
        <p:spPr>
          <a:xfrm>
            <a:off x="6304648" y="425373"/>
            <a:ext cx="5660403" cy="6367204"/>
          </a:xfrm>
          <a:prstGeom prst="rect">
            <a:avLst/>
          </a:prstGeom>
          <a:noFill/>
          <a:ln>
            <a:noFill/>
          </a:ln>
        </p:spPr>
        <p:txBody>
          <a:bodyPr anchorCtr="0" anchor="t" bIns="45675" lIns="45675" spcFirstLastPara="1" rIns="45675" wrap="square" tIns="45675">
            <a:normAutofit/>
          </a:bodyPr>
          <a:lstStyle/>
          <a:p>
            <a:pPr indent="-228600" lvl="0" marL="22860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Linee guida per genitori e insegnanti sul linguaggio</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 Bambino di 2 o 3 anni che comunica in classe e/o in famiglia ma:</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Come si esprime il bambino?</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 la sua comprensione?</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 il suo comportamento?</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Un bambino che "non parla" (parole distorte, suoni </a:t>
            </a:r>
            <a:r>
              <a:rPr lang="en-US" sz="1200">
                <a:solidFill>
                  <a:srgbClr val="FFFFFF"/>
                </a:solidFill>
                <a:latin typeface="Calibri"/>
                <a:ea typeface="Calibri"/>
                <a:cs typeface="Calibri"/>
                <a:sym typeface="Calibri"/>
              </a:rPr>
              <a:t>strani</a:t>
            </a:r>
            <a:r>
              <a:rPr b="0" i="0" lang="en-US" sz="1200" u="none" cap="none" strike="noStrike">
                <a:solidFill>
                  <a:srgbClr val="FFFFFF"/>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Un bambino che disturba il gruppo / non vuole partecipare alle attività</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Presentare ai genitori il gruppo di sensibilizzazione linguistica</a:t>
            </a:r>
            <a:endParaRPr b="0" i="0" sz="1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Focus sulle sessioni stesse e sul ruolo dei genitori</a:t>
            </a:r>
            <a:endParaRPr b="1" i="0" sz="1200" u="none" cap="none" strike="noStrike">
              <a:solidFill>
                <a:schemeClr val="accent1"/>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1800"/>
              <a:buFont typeface="Arial"/>
              <a:buNone/>
            </a:pPr>
            <a:r>
              <a:t/>
            </a:r>
            <a:endParaRPr b="0" i="0" sz="1200" u="none" cap="none" strike="noStrike">
              <a:solidFill>
                <a:schemeClr val="accent1"/>
              </a:solidFill>
              <a:latin typeface="Calibri"/>
              <a:ea typeface="Calibri"/>
              <a:cs typeface="Calibri"/>
              <a:sym typeface="Calibri"/>
            </a:endParaRPr>
          </a:p>
          <a:p>
            <a:pPr indent="0" lvl="0" marL="0" marR="0" rtl="0" algn="just">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Cerchiamo di identificare tecniche e strategie specifiche che possono essere messe in atto per favorire i progressi nelle competenze linguistiche dei bambini e coinvolgere i genitori:</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Programmi di lettura condivisa?</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Attività linguistiche integrate anche con l'utilizzo di app didattiche e interattive</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Supporto linguistico a casa: Fornire materiali e risorse ai genitori per aiutarli a sostenere lo sviluppo linguistico dei loro figli a casa. </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Sessioni di apprendimento per famiglie: e creazione di gruppi di scambio.</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Feedback e comunicazione continua.</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Coinvolgimento della comunità: Coinvolgere la comunità locale, come le biblioteche, i centri culturali o le organizzazioni educative, per fornire ulteriori risorse e opportunità di apprendimento a bambini e genitori.</a:t>
            </a:r>
            <a:endParaRPr b="0" i="0" sz="1200" u="none" cap="none" strike="noStrike">
              <a:solidFill>
                <a:srgbClr val="000000"/>
              </a:solidFill>
              <a:latin typeface="Calibri"/>
              <a:ea typeface="Calibri"/>
              <a:cs typeface="Calibri"/>
              <a:sym typeface="Calibri"/>
            </a:endParaRPr>
          </a:p>
        </p:txBody>
      </p:sp>
      <p:pic>
        <p:nvPicPr>
          <p:cNvPr descr="Google Shape;295;p8" id="292" name="Google Shape;292;p8"/>
          <p:cNvPicPr preferRelativeResize="0"/>
          <p:nvPr/>
        </p:nvPicPr>
        <p:blipFill rotWithShape="1">
          <a:blip r:embed="rId3">
            <a:alphaModFix/>
          </a:blip>
          <a:srcRect b="0" l="0" r="0" t="0"/>
          <a:stretch/>
        </p:blipFill>
        <p:spPr>
          <a:xfrm>
            <a:off x="789558" y="3060193"/>
            <a:ext cx="2762956" cy="2116704"/>
          </a:xfrm>
          <a:prstGeom prst="rect">
            <a:avLst/>
          </a:prstGeom>
          <a:noFill/>
          <a:ln>
            <a:noFill/>
          </a:ln>
        </p:spPr>
      </p:pic>
      <p:pic>
        <p:nvPicPr>
          <p:cNvPr descr="Google Shape;296;p8" id="293" name="Google Shape;293;p8"/>
          <p:cNvPicPr preferRelativeResize="0"/>
          <p:nvPr/>
        </p:nvPicPr>
        <p:blipFill rotWithShape="1">
          <a:blip r:embed="rId4">
            <a:alphaModFix/>
          </a:blip>
          <a:srcRect b="0" l="0" r="0" t="0"/>
          <a:stretch/>
        </p:blipFill>
        <p:spPr>
          <a:xfrm>
            <a:off x="754758" y="1098003"/>
            <a:ext cx="3153948" cy="1962189"/>
          </a:xfrm>
          <a:prstGeom prst="rect">
            <a:avLst/>
          </a:prstGeom>
          <a:noFill/>
          <a:ln>
            <a:noFill/>
          </a:ln>
        </p:spPr>
      </p:pic>
      <p:pic>
        <p:nvPicPr>
          <p:cNvPr descr="Google Shape;297;p8" id="294" name="Google Shape;294;p8"/>
          <p:cNvPicPr preferRelativeResize="0"/>
          <p:nvPr/>
        </p:nvPicPr>
        <p:blipFill rotWithShape="1">
          <a:blip r:embed="rId5">
            <a:alphaModFix/>
          </a:blip>
          <a:srcRect b="0" l="0" r="0" t="0"/>
          <a:stretch/>
        </p:blipFill>
        <p:spPr>
          <a:xfrm>
            <a:off x="3014122" y="1098003"/>
            <a:ext cx="2121974" cy="2755375"/>
          </a:xfrm>
          <a:prstGeom prst="rect">
            <a:avLst/>
          </a:prstGeom>
          <a:noFill/>
          <a:ln>
            <a:noFill/>
          </a:ln>
        </p:spPr>
      </p:pic>
      <p:pic>
        <p:nvPicPr>
          <p:cNvPr descr="Google Shape;298;p8" id="295" name="Google Shape;295;p8"/>
          <p:cNvPicPr preferRelativeResize="0"/>
          <p:nvPr/>
        </p:nvPicPr>
        <p:blipFill rotWithShape="1">
          <a:blip r:embed="rId6">
            <a:alphaModFix/>
          </a:blip>
          <a:srcRect b="0" l="0" r="0" t="0"/>
          <a:stretch/>
        </p:blipFill>
        <p:spPr>
          <a:xfrm>
            <a:off x="3008308" y="3896578"/>
            <a:ext cx="2133602" cy="1295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9"/>
          <p:cNvSpPr txBox="1"/>
          <p:nvPr>
            <p:ph idx="1" type="body"/>
          </p:nvPr>
        </p:nvSpPr>
        <p:spPr>
          <a:xfrm>
            <a:off x="220499" y="1225025"/>
            <a:ext cx="5875802" cy="5633101"/>
          </a:xfrm>
          <a:prstGeom prst="rect">
            <a:avLst/>
          </a:prstGeom>
          <a:noFill/>
          <a:ln>
            <a:noFill/>
          </a:ln>
        </p:spPr>
        <p:txBody>
          <a:bodyPr anchorCtr="0" anchor="t" bIns="45675" lIns="45675" spcFirstLastPara="1" rIns="45675" wrap="square" tIns="45675">
            <a:normAutofit/>
          </a:bodyPr>
          <a:lstStyle/>
          <a:p>
            <a:pPr indent="-228600" lvl="0" marL="228600" rtl="0" algn="just">
              <a:lnSpc>
                <a:spcPct val="100000"/>
              </a:lnSpc>
              <a:spcBef>
                <a:spcPts val="0"/>
              </a:spcBef>
              <a:spcAft>
                <a:spcPts val="0"/>
              </a:spcAft>
              <a:buClr>
                <a:srgbClr val="24BAA2"/>
              </a:buClr>
              <a:buSzPts val="1200"/>
              <a:buFont typeface="Calibri"/>
              <a:buNone/>
            </a:pPr>
            <a:r>
              <a:rPr b="1" lang="en-US" sz="1200">
                <a:solidFill>
                  <a:srgbClr val="24BAA2"/>
                </a:solidFill>
              </a:rPr>
              <a:t>Gruppo target: Bambini a partire dai 3 anni - </a:t>
            </a:r>
            <a:r>
              <a:rPr b="0" lang="en-US" sz="1200">
                <a:solidFill>
                  <a:srgbClr val="FFFFFF"/>
                </a:solidFill>
              </a:rPr>
              <a:t>Durata delle sessioni: da 45 a 55 min.</a:t>
            </a:r>
            <a:endParaRPr sz="1200"/>
          </a:p>
          <a:p>
            <a:pPr indent="-228600" lvl="0" marL="228600" rtl="0" algn="just">
              <a:lnSpc>
                <a:spcPct val="100000"/>
              </a:lnSpc>
              <a:spcBef>
                <a:spcPts val="1000"/>
              </a:spcBef>
              <a:spcAft>
                <a:spcPts val="0"/>
              </a:spcAft>
              <a:buClr>
                <a:srgbClr val="FFFFFF"/>
              </a:buClr>
              <a:buSzPts val="1200"/>
              <a:buFont typeface="Calibri"/>
              <a:buNone/>
            </a:pPr>
            <a:r>
              <a:rPr b="1" lang="en-US" sz="1200"/>
              <a:t>   </a:t>
            </a:r>
            <a:r>
              <a:rPr lang="en-US" sz="1200"/>
              <a:t>  È importante alternare brevi sequenze di 5-10 minuti al massimo - alternando la posizione, da in piedi a seduto, parlando o cantando, guidando l'attenzione e il corpo in modi diversi.</a:t>
            </a:r>
            <a:endParaRPr sz="1200"/>
          </a:p>
          <a:p>
            <a:pPr indent="-228600" lvl="0" marL="228600" rtl="0" algn="just">
              <a:lnSpc>
                <a:spcPct val="100000"/>
              </a:lnSpc>
              <a:spcBef>
                <a:spcPts val="1000"/>
              </a:spcBef>
              <a:spcAft>
                <a:spcPts val="0"/>
              </a:spcAft>
              <a:buClr>
                <a:srgbClr val="FFFFFF"/>
              </a:buClr>
              <a:buSzPts val="1200"/>
              <a:buFont typeface="Calibri"/>
              <a:buNone/>
            </a:pPr>
            <a:r>
              <a:rPr b="0" lang="en-US" sz="1200"/>
              <a:t>    Coinvolgere i genitori nello svolgimento delle sessioni e vedere come si immergono nei temi proposti.</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Un tema per sessione. I temi possibili, che vengono scelti nella sessione precedente con genitori e bambini: il corpo e le sue diverse parti, i vestiti, i trasporti, gli animali, il mercato, le emozioni, i colori...</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5 min: un rituale iniziale come una canzone di presentazione.  Ad esempio, i bambini si dispongono in cerchio, con il genitore accanto a loro, ogni genitore e bambino salutano e danno il loro nome e poi cantano tutti insieme la canzone di presentazione.</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Fateli sedere in cerchio.</a:t>
            </a:r>
            <a:endParaRPr sz="1200"/>
          </a:p>
          <a:p>
            <a:pPr indent="-228600" lvl="0" marL="228600" rtl="0" algn="just">
              <a:lnSpc>
                <a:spcPct val="100000"/>
              </a:lnSpc>
              <a:spcBef>
                <a:spcPts val="1000"/>
              </a:spcBef>
              <a:spcAft>
                <a:spcPts val="0"/>
              </a:spcAft>
              <a:buClr>
                <a:srgbClr val="FFFFFF"/>
              </a:buClr>
              <a:buSzPts val="1200"/>
              <a:buFont typeface="Calibri"/>
              <a:buNone/>
            </a:pPr>
            <a:r>
              <a:rPr b="1" lang="en-US" sz="1200"/>
              <a:t>     5 min - </a:t>
            </a:r>
            <a:r>
              <a:rPr b="0" lang="en-US" sz="1200"/>
              <a:t>Prendete una foto del tema della sessione precedente e chiedete a turno se la ricordano - fate ripetere a tutti i bambini il nome dell'immagine.</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Max 10 min: Comprensione / pronuncia / attenzione - scegliere 10 immagini relative al tema del giorno - prendere immagini semplici e a colori - dalla vita quotidiana - disegni o foto, a colori - farle indovinare e ripetere tutti insieme e poi a turno - chiedere a tutti quale immagine preferiscono (bambini e genitori).</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Max 10 min - suonare una breve canzone (non più di 2 minuti) legata al tema della sessione - tutti chiudono gli occhi e ascoltano - si può ripetere l'ascolto più volte - cercare di cantare il ritornello tutti insieme  se possibile - muovere le mani, poi i piedi, poi la testa a ritmo - Tempo di canzoni di movimento/danza.</a:t>
            </a:r>
            <a:endParaRPr sz="1200"/>
          </a:p>
        </p:txBody>
      </p:sp>
      <p:sp>
        <p:nvSpPr>
          <p:cNvPr id="301" name="Google Shape;301;p9"/>
          <p:cNvSpPr txBox="1"/>
          <p:nvPr>
            <p:ph idx="3" type="body"/>
          </p:nvPr>
        </p:nvSpPr>
        <p:spPr>
          <a:xfrm>
            <a:off x="372099" y="463024"/>
            <a:ext cx="5724002" cy="4395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328"/>
              <a:buFont typeface="Calibri"/>
              <a:buNone/>
            </a:pPr>
            <a:r>
              <a:rPr b="1" lang="en-US" sz="2328">
                <a:solidFill>
                  <a:srgbClr val="00B6E6"/>
                </a:solidFill>
                <a:latin typeface="Calibri"/>
                <a:ea typeface="Calibri"/>
                <a:cs typeface="Calibri"/>
                <a:sym typeface="Calibri"/>
              </a:rPr>
              <a:t>Attività: canzoni, foto e ricordi...</a:t>
            </a:r>
            <a:endParaRPr/>
          </a:p>
        </p:txBody>
      </p:sp>
      <p:pic>
        <p:nvPicPr>
          <p:cNvPr descr="Google Shape;305;p9" id="302" name="Google Shape;302;p9"/>
          <p:cNvPicPr preferRelativeResize="0"/>
          <p:nvPr/>
        </p:nvPicPr>
        <p:blipFill rotWithShape="1">
          <a:blip r:embed="rId3">
            <a:alphaModFix/>
          </a:blip>
          <a:srcRect b="0" l="0" r="0" t="0"/>
          <a:stretch/>
        </p:blipFill>
        <p:spPr>
          <a:xfrm>
            <a:off x="7296477" y="4390745"/>
            <a:ext cx="3527267" cy="2162457"/>
          </a:xfrm>
          <a:prstGeom prst="rect">
            <a:avLst/>
          </a:prstGeom>
          <a:noFill/>
          <a:ln>
            <a:noFill/>
          </a:ln>
        </p:spPr>
      </p:pic>
      <p:pic>
        <p:nvPicPr>
          <p:cNvPr descr="Google Shape;306;p9" id="303" name="Google Shape;303;p9"/>
          <p:cNvPicPr preferRelativeResize="0"/>
          <p:nvPr/>
        </p:nvPicPr>
        <p:blipFill rotWithShape="1">
          <a:blip r:embed="rId4">
            <a:alphaModFix/>
          </a:blip>
          <a:srcRect b="0" l="0" r="0" t="0"/>
          <a:stretch/>
        </p:blipFill>
        <p:spPr>
          <a:xfrm>
            <a:off x="7296477" y="597408"/>
            <a:ext cx="3527269" cy="4121038"/>
          </a:xfrm>
          <a:prstGeom prst="rect">
            <a:avLst/>
          </a:prstGeom>
          <a:noFill/>
          <a:ln>
            <a:noFill/>
          </a:ln>
          <a:effectLst>
            <a:outerShdw blurRad="292100" rotWithShape="0" dir="2700000" dist="139700">
              <a:srgbClr val="333333">
                <a:alpha val="63529"/>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