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g5SFCcKXD276v8anVnvEMIS/2o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jp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type="title">
  <p:cSld name="TITLE">
    <p:spTree>
      <p:nvGrpSpPr>
        <p:cNvPr id="19" name="Shape 19"/>
        <p:cNvGrpSpPr/>
        <p:nvPr/>
      </p:nvGrpSpPr>
      <p:grpSpPr>
        <a:xfrm>
          <a:off x="0" y="0"/>
          <a:ext cx="0" cy="0"/>
          <a:chOff x="0" y="0"/>
          <a:chExt cx="0" cy="0"/>
        </a:xfrm>
      </p:grpSpPr>
      <p:sp>
        <p:nvSpPr>
          <p:cNvPr id="20" name="Google Shape;20;p20"/>
          <p:cNvSpPr/>
          <p:nvPr/>
        </p:nvSpPr>
        <p:spPr>
          <a:xfrm>
            <a:off x="-1" y="2727436"/>
            <a:ext cx="12172695" cy="315978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 name="Google Shape;21;p20"/>
          <p:cNvSpPr txBox="1"/>
          <p:nvPr>
            <p:ph idx="1" type="body"/>
          </p:nvPr>
        </p:nvSpPr>
        <p:spPr>
          <a:xfrm>
            <a:off x="575886" y="3922845"/>
            <a:ext cx="3354127" cy="1008398"/>
          </a:xfrm>
          <a:prstGeom prst="rect">
            <a:avLst/>
          </a:prstGeom>
          <a:noFill/>
          <a:ln>
            <a:noFill/>
          </a:ln>
        </p:spPr>
        <p:txBody>
          <a:bodyPr anchorCtr="0" anchor="t" bIns="45675" lIns="45675" spcFirstLastPara="1" rIns="45675" wrap="square" tIns="45675">
            <a:normAutofit/>
          </a:bodyPr>
          <a:lstStyle>
            <a:lvl1pPr indent="-228600" lvl="0" marL="4572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indent="-228600" lvl="1" marL="9144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indent="-228600" lvl="2" marL="1371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indent="-228600" lvl="3" marL="18288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indent="-228600" lvl="4" marL="22860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 name="Google Shape;22;p20"/>
          <p:cNvSpPr txBox="1"/>
          <p:nvPr>
            <p:ph idx="2" type="body"/>
          </p:nvPr>
        </p:nvSpPr>
        <p:spPr>
          <a:xfrm>
            <a:off x="618011" y="3232382"/>
            <a:ext cx="3311990" cy="533189"/>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 name="Google Shape;23;p20"/>
          <p:cNvSpPr/>
          <p:nvPr/>
        </p:nvSpPr>
        <p:spPr>
          <a:xfrm>
            <a:off x="12192000" y="153500"/>
            <a:ext cx="3690981" cy="7687733"/>
          </a:xfrm>
          <a:prstGeom prst="rect">
            <a:avLst/>
          </a:prstGeom>
          <a:solidFill>
            <a:srgbClr val="EBEBE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4" name="Google Shape;24;p20"/>
          <p:cNvSpPr/>
          <p:nvPr/>
        </p:nvSpPr>
        <p:spPr>
          <a:xfrm>
            <a:off x="6903718" y="5585902"/>
            <a:ext cx="5257379" cy="756632"/>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5" name="Google Shape;25;p20"/>
          <p:cNvSpPr txBox="1"/>
          <p:nvPr>
            <p:ph idx="3" type="body"/>
          </p:nvPr>
        </p:nvSpPr>
        <p:spPr>
          <a:xfrm>
            <a:off x="8345333" y="5611393"/>
            <a:ext cx="3195487"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2;p23" id="26" name="Google Shape;26;p20"/>
          <p:cNvPicPr preferRelativeResize="0"/>
          <p:nvPr/>
        </p:nvPicPr>
        <p:blipFill rotWithShape="1">
          <a:blip r:embed="rId2">
            <a:alphaModFix amt="29000"/>
          </a:blip>
          <a:srcRect b="11452" l="67223" r="0" t="24637"/>
          <a:stretch/>
        </p:blipFill>
        <p:spPr>
          <a:xfrm>
            <a:off x="4285391" y="2624088"/>
            <a:ext cx="3127570" cy="3263128"/>
          </a:xfrm>
          <a:prstGeom prst="rect">
            <a:avLst/>
          </a:prstGeom>
          <a:noFill/>
          <a:ln>
            <a:noFill/>
          </a:ln>
        </p:spPr>
      </p:pic>
      <p:sp>
        <p:nvSpPr>
          <p:cNvPr id="27" name="Google Shape;27;p20"/>
          <p:cNvSpPr/>
          <p:nvPr>
            <p:ph idx="4" type="pic"/>
          </p:nvPr>
        </p:nvSpPr>
        <p:spPr>
          <a:xfrm>
            <a:off x="5718874" y="423474"/>
            <a:ext cx="5982508" cy="4551482"/>
          </a:xfrm>
          <a:prstGeom prst="rect">
            <a:avLst/>
          </a:prstGeom>
          <a:noFill/>
          <a:ln>
            <a:noFill/>
          </a:ln>
        </p:spPr>
      </p:sp>
      <p:pic>
        <p:nvPicPr>
          <p:cNvPr descr="Google Shape;24;p23" id="28" name="Google Shape;28;p20"/>
          <p:cNvPicPr preferRelativeResize="0"/>
          <p:nvPr/>
        </p:nvPicPr>
        <p:blipFill rotWithShape="1">
          <a:blip r:embed="rId2">
            <a:alphaModFix/>
          </a:blip>
          <a:srcRect b="0" l="0" r="0" t="0"/>
          <a:stretch/>
        </p:blipFill>
        <p:spPr>
          <a:xfrm>
            <a:off x="420344" y="249536"/>
            <a:ext cx="4437443" cy="2374552"/>
          </a:xfrm>
          <a:prstGeom prst="rect">
            <a:avLst/>
          </a:prstGeom>
          <a:noFill/>
          <a:ln>
            <a:noFill/>
          </a:ln>
        </p:spPr>
      </p:pic>
      <p:sp>
        <p:nvSpPr>
          <p:cNvPr id="29" name="Google Shape;29;p2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30" name="Google Shape;30;p20"/>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
        <p:nvSpPr>
          <p:cNvPr id="31" name="Google Shape;31;p20"/>
          <p:cNvSpPr txBox="1"/>
          <p:nvPr/>
        </p:nvSpPr>
        <p:spPr>
          <a:xfrm>
            <a:off x="3242150" y="6001994"/>
            <a:ext cx="370010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510"/>
              </a:buClr>
              <a:buSzPts val="800"/>
              <a:buFont typeface="Arial"/>
              <a:buNone/>
            </a:pPr>
            <a:r>
              <a:rPr b="0" i="0" lang="en-US" sz="800" u="none" cap="none" strike="noStrike">
                <a:solidFill>
                  <a:srgbClr val="00051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400" u="none" cap="none" strike="noStrike">
              <a:solidFill>
                <a:srgbClr val="000000"/>
              </a:solidFill>
              <a:latin typeface="Arial"/>
              <a:ea typeface="Arial"/>
              <a:cs typeface="Arial"/>
              <a:sym typeface="Arial"/>
            </a:endParaRPr>
          </a:p>
        </p:txBody>
      </p:sp>
      <p:pic>
        <p:nvPicPr>
          <p:cNvPr descr="Downloads - Creative Commons" id="32" name="Google Shape;32;p20"/>
          <p:cNvPicPr preferRelativeResize="0"/>
          <p:nvPr/>
        </p:nvPicPr>
        <p:blipFill rotWithShape="1">
          <a:blip r:embed="rId4">
            <a:alphaModFix/>
          </a:blip>
          <a:srcRect b="0" l="0" r="0" t="0"/>
          <a:stretch/>
        </p:blipFill>
        <p:spPr>
          <a:xfrm>
            <a:off x="2649550" y="6059964"/>
            <a:ext cx="565150" cy="565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howMasterSp="0">
  <p:cSld name="Icons">
    <p:spTree>
      <p:nvGrpSpPr>
        <p:cNvPr id="146" name="Shape 146"/>
        <p:cNvGrpSpPr/>
        <p:nvPr/>
      </p:nvGrpSpPr>
      <p:grpSpPr>
        <a:xfrm>
          <a:off x="0" y="0"/>
          <a:ext cx="0" cy="0"/>
          <a:chOff x="0" y="0"/>
          <a:chExt cx="0" cy="0"/>
        </a:xfrm>
      </p:grpSpPr>
      <p:sp>
        <p:nvSpPr>
          <p:cNvPr id="147" name="Google Shape;147;p2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48" name="Google Shape;148;p2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9" name="Google Shape;149;p29"/>
          <p:cNvSpPr/>
          <p:nvPr/>
        </p:nvSpPr>
        <p:spPr>
          <a:xfrm rot="5400000">
            <a:off x="5693238" y="7996032"/>
            <a:ext cx="476912" cy="3282248"/>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50" name="Google Shape;150;p2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showMasterSp="0">
  <p:cSld name="Overview/Content Slide">
    <p:spTree>
      <p:nvGrpSpPr>
        <p:cNvPr id="151" name="Shape 151"/>
        <p:cNvGrpSpPr/>
        <p:nvPr/>
      </p:nvGrpSpPr>
      <p:grpSpPr>
        <a:xfrm>
          <a:off x="0" y="0"/>
          <a:ext cx="0" cy="0"/>
          <a:chOff x="0" y="0"/>
          <a:chExt cx="0" cy="0"/>
        </a:xfrm>
      </p:grpSpPr>
      <p:sp>
        <p:nvSpPr>
          <p:cNvPr id="152" name="Google Shape;152;p3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53" name="Google Shape;153;p3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54" name="Google Shape;154;p30"/>
          <p:cNvSpPr txBox="1"/>
          <p:nvPr>
            <p:ph idx="1" type="body"/>
          </p:nvPr>
        </p:nvSpPr>
        <p:spPr>
          <a:xfrm>
            <a:off x="565672" y="2544495"/>
            <a:ext cx="700388" cy="689519"/>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1pPr>
            <a:lvl2pPr indent="-228600" lvl="1" marL="9144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2pPr>
            <a:lvl3pPr indent="-228600" lvl="2" marL="13716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3pPr>
            <a:lvl4pPr indent="-228600" lvl="3" marL="18288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4pPr>
            <a:lvl5pPr indent="-228600" lvl="4" marL="22860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5" name="Google Shape;155;p30"/>
          <p:cNvSpPr txBox="1"/>
          <p:nvPr>
            <p:ph idx="2" type="body"/>
          </p:nvPr>
        </p:nvSpPr>
        <p:spPr>
          <a:xfrm>
            <a:off x="1400969" y="2544495"/>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6" name="Google Shape;156;p30"/>
          <p:cNvSpPr txBox="1"/>
          <p:nvPr>
            <p:ph idx="3" type="body"/>
          </p:nvPr>
        </p:nvSpPr>
        <p:spPr>
          <a:xfrm>
            <a:off x="565672" y="3256284"/>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7" name="Google Shape;157;p30"/>
          <p:cNvSpPr txBox="1"/>
          <p:nvPr>
            <p:ph idx="4" type="body"/>
          </p:nvPr>
        </p:nvSpPr>
        <p:spPr>
          <a:xfrm>
            <a:off x="1400969" y="3256284"/>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8" name="Google Shape;158;p30"/>
          <p:cNvSpPr txBox="1"/>
          <p:nvPr>
            <p:ph idx="5" type="body"/>
          </p:nvPr>
        </p:nvSpPr>
        <p:spPr>
          <a:xfrm>
            <a:off x="565672" y="3968072"/>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9" name="Google Shape;159;p30"/>
          <p:cNvSpPr txBox="1"/>
          <p:nvPr>
            <p:ph idx="6" type="body"/>
          </p:nvPr>
        </p:nvSpPr>
        <p:spPr>
          <a:xfrm>
            <a:off x="1400969" y="3968072"/>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0" name="Google Shape;160;p30"/>
          <p:cNvSpPr txBox="1"/>
          <p:nvPr>
            <p:ph idx="7" type="body"/>
          </p:nvPr>
        </p:nvSpPr>
        <p:spPr>
          <a:xfrm>
            <a:off x="565672" y="4679863"/>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1" name="Google Shape;161;p30"/>
          <p:cNvSpPr txBox="1"/>
          <p:nvPr>
            <p:ph idx="8" type="body"/>
          </p:nvPr>
        </p:nvSpPr>
        <p:spPr>
          <a:xfrm>
            <a:off x="1400969" y="4679863"/>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2" name="Google Shape;162;p30"/>
          <p:cNvSpPr txBox="1"/>
          <p:nvPr>
            <p:ph idx="9" type="body"/>
          </p:nvPr>
        </p:nvSpPr>
        <p:spPr>
          <a:xfrm>
            <a:off x="565672" y="5374716"/>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3" name="Google Shape;163;p30"/>
          <p:cNvSpPr txBox="1"/>
          <p:nvPr>
            <p:ph idx="13" type="body"/>
          </p:nvPr>
        </p:nvSpPr>
        <p:spPr>
          <a:xfrm>
            <a:off x="1400969" y="5374716"/>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4" name="Google Shape;164;p30"/>
          <p:cNvSpPr txBox="1"/>
          <p:nvPr/>
        </p:nvSpPr>
        <p:spPr>
          <a:xfrm>
            <a:off x="8947681" y="2543260"/>
            <a:ext cx="2531289" cy="1348701"/>
          </a:xfrm>
          <a:prstGeom prst="rect">
            <a:avLst/>
          </a:prstGeom>
          <a:noFill/>
          <a:ln>
            <a:noFill/>
          </a:ln>
        </p:spPr>
        <p:txBody>
          <a:bodyPr anchorCtr="0" anchor="t" bIns="45675" lIns="45675" spcFirstLastPara="1" rIns="45675" wrap="square" tIns="45675">
            <a:spAutoFit/>
          </a:bodyPr>
          <a:lstStyle/>
          <a:p>
            <a:pPr indent="0" lvl="0" marL="0" marR="0" rtl="0" algn="just">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b="0" i="0" sz="1400" u="none" cap="none" strike="noStrike">
              <a:solidFill>
                <a:srgbClr val="000000"/>
              </a:solidFill>
              <a:latin typeface="Arial"/>
              <a:ea typeface="Arial"/>
              <a:cs typeface="Arial"/>
              <a:sym typeface="Arial"/>
            </a:endParaRPr>
          </a:p>
        </p:txBody>
      </p:sp>
      <p:sp>
        <p:nvSpPr>
          <p:cNvPr id="165" name="Google Shape;165;p30"/>
          <p:cNvSpPr/>
          <p:nvPr/>
        </p:nvSpPr>
        <p:spPr>
          <a:xfrm rot="10800000">
            <a:off x="12799" y="5622"/>
            <a:ext cx="12189954" cy="1762218"/>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6" name="Google Shape;166;p30"/>
          <p:cNvSpPr txBox="1"/>
          <p:nvPr>
            <p:ph idx="14" type="body"/>
          </p:nvPr>
        </p:nvSpPr>
        <p:spPr>
          <a:xfrm>
            <a:off x="565672" y="659661"/>
            <a:ext cx="5041925" cy="720754"/>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13;p32" id="167" name="Google Shape;167;p30"/>
          <p:cNvPicPr preferRelativeResize="0"/>
          <p:nvPr/>
        </p:nvPicPr>
        <p:blipFill rotWithShape="1">
          <a:blip r:embed="rId2">
            <a:alphaModFix amt="29000"/>
          </a:blip>
          <a:srcRect b="30919" l="65274" r="1949" t="34454"/>
          <a:stretch/>
        </p:blipFill>
        <p:spPr>
          <a:xfrm>
            <a:off x="7847425" y="0"/>
            <a:ext cx="3127570" cy="1767839"/>
          </a:xfrm>
          <a:prstGeom prst="rect">
            <a:avLst/>
          </a:prstGeom>
          <a:noFill/>
          <a:ln>
            <a:noFill/>
          </a:ln>
        </p:spPr>
      </p:pic>
      <p:sp>
        <p:nvSpPr>
          <p:cNvPr id="168" name="Google Shape;168;p30"/>
          <p:cNvSpPr/>
          <p:nvPr/>
        </p:nvSpPr>
        <p:spPr>
          <a:xfrm rot="5400000">
            <a:off x="1331469" y="926545"/>
            <a:ext cx="108004" cy="1685649"/>
          </a:xfrm>
          <a:prstGeom prst="rect">
            <a:avLst/>
          </a:pr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9" name="Google Shape;169;p3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70" name="Shape 170"/>
        <p:cNvGrpSpPr/>
        <p:nvPr/>
      </p:nvGrpSpPr>
      <p:grpSpPr>
        <a:xfrm>
          <a:off x="0" y="0"/>
          <a:ext cx="0" cy="0"/>
          <a:chOff x="0" y="0"/>
          <a:chExt cx="0" cy="0"/>
        </a:xfrm>
      </p:grpSpPr>
      <p:sp>
        <p:nvSpPr>
          <p:cNvPr id="171" name="Google Shape;171;p31"/>
          <p:cNvSpPr/>
          <p:nvPr/>
        </p:nvSpPr>
        <p:spPr>
          <a:xfrm>
            <a:off x="0" y="1352384"/>
            <a:ext cx="6096008" cy="4388021"/>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72" name="Google Shape;172;p31"/>
          <p:cNvSpPr/>
          <p:nvPr>
            <p:ph idx="2" type="pic"/>
          </p:nvPr>
        </p:nvSpPr>
        <p:spPr>
          <a:xfrm>
            <a:off x="0" y="0"/>
            <a:ext cx="12192000" cy="6858000"/>
          </a:xfrm>
          <a:prstGeom prst="rect">
            <a:avLst/>
          </a:prstGeom>
          <a:noFill/>
          <a:ln>
            <a:noFill/>
          </a:ln>
        </p:spPr>
      </p:sp>
      <p:pic>
        <p:nvPicPr>
          <p:cNvPr descr="Google Shape;118;p33" id="173" name="Google Shape;173;p31"/>
          <p:cNvPicPr preferRelativeResize="0"/>
          <p:nvPr/>
        </p:nvPicPr>
        <p:blipFill rotWithShape="1">
          <a:blip r:embed="rId2">
            <a:alphaModFix amt="29000"/>
          </a:blip>
          <a:srcRect b="16283" l="70895" r="1946" t="1095"/>
          <a:stretch/>
        </p:blipFill>
        <p:spPr>
          <a:xfrm>
            <a:off x="-1" y="1521756"/>
            <a:ext cx="2591270" cy="4218645"/>
          </a:xfrm>
          <a:prstGeom prst="rect">
            <a:avLst/>
          </a:prstGeom>
          <a:noFill/>
          <a:ln>
            <a:noFill/>
          </a:ln>
        </p:spPr>
      </p:pic>
      <p:sp>
        <p:nvSpPr>
          <p:cNvPr id="174" name="Google Shape;174;p31"/>
          <p:cNvSpPr txBox="1"/>
          <p:nvPr>
            <p:ph idx="1" type="body"/>
          </p:nvPr>
        </p:nvSpPr>
        <p:spPr>
          <a:xfrm>
            <a:off x="427670" y="1747125"/>
            <a:ext cx="5126464" cy="3565652"/>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75" name="Google Shape;175;p3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showMasterSp="0">
  <p:cSld name="Bullet Point x3 slide with photo">
    <p:spTree>
      <p:nvGrpSpPr>
        <p:cNvPr id="176" name="Shape 176"/>
        <p:cNvGrpSpPr/>
        <p:nvPr/>
      </p:nvGrpSpPr>
      <p:grpSpPr>
        <a:xfrm>
          <a:off x="0" y="0"/>
          <a:ext cx="0" cy="0"/>
          <a:chOff x="0" y="0"/>
          <a:chExt cx="0" cy="0"/>
        </a:xfrm>
      </p:grpSpPr>
      <p:sp>
        <p:nvSpPr>
          <p:cNvPr id="177" name="Google Shape;177;p3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78" name="Google Shape;178;p3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79" name="Google Shape;179;p32"/>
          <p:cNvSpPr/>
          <p:nvPr/>
        </p:nvSpPr>
        <p:spPr>
          <a:xfrm>
            <a:off x="-110112" y="-777"/>
            <a:ext cx="4885863" cy="6858784"/>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80" name="Google Shape;180;p32"/>
          <p:cNvSpPr txBox="1"/>
          <p:nvPr>
            <p:ph idx="1" type="body"/>
          </p:nvPr>
        </p:nvSpPr>
        <p:spPr>
          <a:xfrm>
            <a:off x="4912293" y="846902"/>
            <a:ext cx="6562678" cy="339416"/>
          </a:xfrm>
          <a:prstGeom prst="rect">
            <a:avLst/>
          </a:prstGeom>
          <a:noFill/>
          <a:ln>
            <a:noFill/>
          </a:ln>
        </p:spPr>
        <p:txBody>
          <a:bodyPr anchorCtr="0" anchor="t" bIns="45675" lIns="45675" spcFirstLastPara="1" rIns="45675" wrap="square" tIns="45675">
            <a:normAutofit/>
          </a:bodyPr>
          <a:lstStyle>
            <a:lvl1pPr indent="-228600" lvl="0" marL="457200" algn="r">
              <a:lnSpc>
                <a:spcPct val="100000"/>
              </a:lnSpc>
              <a:spcBef>
                <a:spcPts val="1000"/>
              </a:spcBef>
              <a:spcAft>
                <a:spcPts val="0"/>
              </a:spcAft>
              <a:buClr>
                <a:srgbClr val="009AC1"/>
              </a:buClr>
              <a:buSzPts val="2400"/>
              <a:buFont typeface="Calibri"/>
              <a:buNone/>
              <a:defRPr b="1" sz="2400">
                <a:solidFill>
                  <a:srgbClr val="009AC1"/>
                </a:solidFill>
                <a:latin typeface="Calibri"/>
                <a:ea typeface="Calibri"/>
                <a:cs typeface="Calibri"/>
                <a:sym typeface="Calibri"/>
              </a:defRPr>
            </a:lvl1pPr>
            <a:lvl2pPr indent="-381000" lvl="1" marL="9144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2pPr>
            <a:lvl3pPr indent="-381000" lvl="2" marL="13716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3pPr>
            <a:lvl4pPr indent="-381000" lvl="3" marL="18288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4pPr>
            <a:lvl5pPr indent="-381000" lvl="4" marL="22860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1" name="Google Shape;181;p32"/>
          <p:cNvSpPr txBox="1"/>
          <p:nvPr>
            <p:ph idx="2" type="body"/>
          </p:nvPr>
        </p:nvSpPr>
        <p:spPr>
          <a:xfrm>
            <a:off x="4912293" y="1345616"/>
            <a:ext cx="6553236"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2" name="Google Shape;182;p32"/>
          <p:cNvSpPr txBox="1"/>
          <p:nvPr>
            <p:ph idx="3" type="body"/>
          </p:nvPr>
        </p:nvSpPr>
        <p:spPr>
          <a:xfrm>
            <a:off x="3431554" y="986639"/>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3" name="Google Shape;183;p32"/>
          <p:cNvSpPr/>
          <p:nvPr>
            <p:ph idx="4" type="pic"/>
          </p:nvPr>
        </p:nvSpPr>
        <p:spPr>
          <a:xfrm>
            <a:off x="-126342" y="0"/>
            <a:ext cx="3669321" cy="6858000"/>
          </a:xfrm>
          <a:prstGeom prst="rect">
            <a:avLst/>
          </a:prstGeom>
          <a:noFill/>
          <a:ln>
            <a:noFill/>
          </a:ln>
        </p:spPr>
      </p:sp>
      <p:sp>
        <p:nvSpPr>
          <p:cNvPr id="184" name="Google Shape;184;p32"/>
          <p:cNvSpPr txBox="1"/>
          <p:nvPr>
            <p:ph idx="5" type="body"/>
          </p:nvPr>
        </p:nvSpPr>
        <p:spPr>
          <a:xfrm>
            <a:off x="4912292" y="2770035"/>
            <a:ext cx="6562677"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5" name="Google Shape;185;p32"/>
          <p:cNvSpPr txBox="1"/>
          <p:nvPr>
            <p:ph idx="6" type="body"/>
          </p:nvPr>
        </p:nvSpPr>
        <p:spPr>
          <a:xfrm>
            <a:off x="4912293" y="3268748"/>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6" name="Google Shape;186;p32"/>
          <p:cNvSpPr txBox="1"/>
          <p:nvPr>
            <p:ph idx="7" type="body"/>
          </p:nvPr>
        </p:nvSpPr>
        <p:spPr>
          <a:xfrm>
            <a:off x="3431554" y="2940768"/>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7" name="Google Shape;187;p32"/>
          <p:cNvSpPr txBox="1"/>
          <p:nvPr>
            <p:ph idx="8" type="body"/>
          </p:nvPr>
        </p:nvSpPr>
        <p:spPr>
          <a:xfrm>
            <a:off x="4927789" y="4633833"/>
            <a:ext cx="6562678"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8" name="Google Shape;188;p32"/>
          <p:cNvSpPr txBox="1"/>
          <p:nvPr>
            <p:ph idx="9" type="body"/>
          </p:nvPr>
        </p:nvSpPr>
        <p:spPr>
          <a:xfrm>
            <a:off x="4927791" y="5132546"/>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9" name="Google Shape;189;p32"/>
          <p:cNvSpPr txBox="1"/>
          <p:nvPr>
            <p:ph idx="13" type="body"/>
          </p:nvPr>
        </p:nvSpPr>
        <p:spPr>
          <a:xfrm>
            <a:off x="3447052" y="4804566"/>
            <a:ext cx="1096215"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190" name="Google Shape;190;p32"/>
          <p:cNvGrpSpPr/>
          <p:nvPr/>
        </p:nvGrpSpPr>
        <p:grpSpPr>
          <a:xfrm>
            <a:off x="4054158" y="721803"/>
            <a:ext cx="7578910" cy="5461420"/>
            <a:chOff x="-1" y="0"/>
            <a:chExt cx="7578909" cy="5461418"/>
          </a:xfrm>
        </p:grpSpPr>
        <p:grpSp>
          <p:nvGrpSpPr>
            <p:cNvPr id="191" name="Google Shape;191;p32"/>
            <p:cNvGrpSpPr/>
            <p:nvPr/>
          </p:nvGrpSpPr>
          <p:grpSpPr>
            <a:xfrm>
              <a:off x="0" y="0"/>
              <a:ext cx="7547915" cy="1674488"/>
              <a:chOff x="-1" y="0"/>
              <a:chExt cx="7547913" cy="1674487"/>
            </a:xfrm>
          </p:grpSpPr>
          <p:cxnSp>
            <p:nvCxnSpPr>
              <p:cNvPr id="192" name="Google Shape;192;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193" name="Google Shape;193;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194" name="Google Shape;194;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195" name="Google Shape;195;p32"/>
            <p:cNvCxnSpPr/>
            <p:nvPr/>
          </p:nvCxnSpPr>
          <p:spPr>
            <a:xfrm flipH="1">
              <a:off x="0" y="127848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196" name="Google Shape;196;p32"/>
            <p:cNvCxnSpPr/>
            <p:nvPr/>
          </p:nvCxnSpPr>
          <p:spPr>
            <a:xfrm>
              <a:off x="15499" y="1666441"/>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197" name="Google Shape;197;p32"/>
            <p:cNvGrpSpPr/>
            <p:nvPr/>
          </p:nvGrpSpPr>
          <p:grpSpPr>
            <a:xfrm>
              <a:off x="-1" y="1923133"/>
              <a:ext cx="7547915" cy="1674488"/>
              <a:chOff x="-1" y="0"/>
              <a:chExt cx="7547913" cy="1674487"/>
            </a:xfrm>
          </p:grpSpPr>
          <p:cxnSp>
            <p:nvCxnSpPr>
              <p:cNvPr id="198" name="Google Shape;198;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199" name="Google Shape;199;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200" name="Google Shape;200;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201" name="Google Shape;201;p32"/>
            <p:cNvCxnSpPr/>
            <p:nvPr/>
          </p:nvCxnSpPr>
          <p:spPr>
            <a:xfrm flipH="1">
              <a:off x="-1" y="320162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202" name="Google Shape;202;p32"/>
            <p:cNvCxnSpPr/>
            <p:nvPr/>
          </p:nvCxnSpPr>
          <p:spPr>
            <a:xfrm>
              <a:off x="15498" y="3589575"/>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203" name="Google Shape;203;p32"/>
            <p:cNvGrpSpPr/>
            <p:nvPr/>
          </p:nvGrpSpPr>
          <p:grpSpPr>
            <a:xfrm>
              <a:off x="15497" y="3786930"/>
              <a:ext cx="7547915" cy="1674488"/>
              <a:chOff x="-1" y="0"/>
              <a:chExt cx="7547913" cy="1674487"/>
            </a:xfrm>
          </p:grpSpPr>
          <p:cxnSp>
            <p:nvCxnSpPr>
              <p:cNvPr id="204" name="Google Shape;204;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205" name="Google Shape;205;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206" name="Google Shape;206;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207" name="Google Shape;207;p32"/>
            <p:cNvCxnSpPr/>
            <p:nvPr/>
          </p:nvCxnSpPr>
          <p:spPr>
            <a:xfrm flipH="1">
              <a:off x="15497" y="5065417"/>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208" name="Google Shape;208;p32"/>
            <p:cNvCxnSpPr/>
            <p:nvPr/>
          </p:nvCxnSpPr>
          <p:spPr>
            <a:xfrm>
              <a:off x="30996" y="5453372"/>
              <a:ext cx="7547912" cy="1"/>
            </a:xfrm>
            <a:prstGeom prst="straightConnector1">
              <a:avLst/>
            </a:prstGeom>
            <a:noFill/>
            <a:ln cap="flat" cmpd="sng" w="28575">
              <a:solidFill>
                <a:srgbClr val="009AC1"/>
              </a:solidFill>
              <a:prstDash val="solid"/>
              <a:miter lim="800000"/>
              <a:headEnd len="sm" w="sm" type="none"/>
              <a:tailEnd len="sm" w="sm" type="none"/>
            </a:ln>
          </p:spPr>
        </p:cxnSp>
      </p:grpSp>
      <p:sp>
        <p:nvSpPr>
          <p:cNvPr id="209" name="Google Shape;209;p3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showMasterSp="0">
  <p:cSld name="Text Slide 2">
    <p:spTree>
      <p:nvGrpSpPr>
        <p:cNvPr id="210" name="Shape 210"/>
        <p:cNvGrpSpPr/>
        <p:nvPr/>
      </p:nvGrpSpPr>
      <p:grpSpPr>
        <a:xfrm>
          <a:off x="0" y="0"/>
          <a:ext cx="0" cy="0"/>
          <a:chOff x="0" y="0"/>
          <a:chExt cx="0" cy="0"/>
        </a:xfrm>
      </p:grpSpPr>
      <p:sp>
        <p:nvSpPr>
          <p:cNvPr id="211" name="Google Shape;211;p33"/>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12" name="Google Shape;212;p33"/>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13" name="Google Shape;213;p33"/>
          <p:cNvSpPr txBox="1"/>
          <p:nvPr>
            <p:ph idx="1" type="body"/>
          </p:nvPr>
        </p:nvSpPr>
        <p:spPr>
          <a:xfrm>
            <a:off x="1553582" y="1623404"/>
            <a:ext cx="9778142" cy="489592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4" name="Google Shape;214;p33"/>
          <p:cNvSpPr txBox="1"/>
          <p:nvPr>
            <p:ph idx="2" type="body"/>
          </p:nvPr>
        </p:nvSpPr>
        <p:spPr>
          <a:xfrm>
            <a:off x="1503335" y="604433"/>
            <a:ext cx="9886399" cy="101897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5" name="Google Shape;215;p33"/>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6" name="Google Shape;216;p3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217" name="Shape 217"/>
        <p:cNvGrpSpPr/>
        <p:nvPr/>
      </p:nvGrpSpPr>
      <p:grpSpPr>
        <a:xfrm>
          <a:off x="0" y="0"/>
          <a:ext cx="0" cy="0"/>
          <a:chOff x="0" y="0"/>
          <a:chExt cx="0" cy="0"/>
        </a:xfrm>
      </p:grpSpPr>
      <p:sp>
        <p:nvSpPr>
          <p:cNvPr id="218" name="Google Shape;218;p34"/>
          <p:cNvSpPr/>
          <p:nvPr/>
        </p:nvSpPr>
        <p:spPr>
          <a:xfrm>
            <a:off x="3776133" y="644598"/>
            <a:ext cx="8415878" cy="5509462"/>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9" name="Google Shape;219;p34"/>
          <p:cNvSpPr/>
          <p:nvPr/>
        </p:nvSpPr>
        <p:spPr>
          <a:xfrm>
            <a:off x="23805" y="9076427"/>
            <a:ext cx="7535870" cy="1615387"/>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20" name="Google Shape;220;p34"/>
          <p:cNvSpPr txBox="1"/>
          <p:nvPr>
            <p:ph idx="1" type="body"/>
          </p:nvPr>
        </p:nvSpPr>
        <p:spPr>
          <a:xfrm>
            <a:off x="5297322" y="2639355"/>
            <a:ext cx="6484269" cy="225304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indent="-533400" lvl="1" marL="914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indent="-533400" lvl="2" marL="13716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indent="-533400" lvl="3" marL="18288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indent="-533400" lvl="4" marL="22860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1" name="Google Shape;221;p34"/>
          <p:cNvSpPr txBox="1"/>
          <p:nvPr>
            <p:ph idx="2" type="body"/>
          </p:nvPr>
        </p:nvSpPr>
        <p:spPr>
          <a:xfrm>
            <a:off x="891654" y="1020927"/>
            <a:ext cx="2066907" cy="582222"/>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2" name="Google Shape;222;p34"/>
          <p:cNvSpPr/>
          <p:nvPr/>
        </p:nvSpPr>
        <p:spPr>
          <a:xfrm>
            <a:off x="-1" y="2892986"/>
            <a:ext cx="5040002" cy="72001"/>
          </a:xfrm>
          <a:custGeom>
            <a:rect b="b" l="l" r="r" t="t"/>
            <a:pathLst>
              <a:path extrusionOk="0" h="21600" w="21600">
                <a:moveTo>
                  <a:pt x="0" y="0"/>
                </a:moveTo>
                <a:lnTo>
                  <a:pt x="21600" y="0"/>
                </a:lnTo>
                <a:cubicBezTo>
                  <a:pt x="21600" y="7200"/>
                  <a:pt x="21600" y="14400"/>
                  <a:pt x="21600" y="21600"/>
                </a:cubicBezTo>
                <a:lnTo>
                  <a:pt x="0" y="21600"/>
                </a:lnTo>
                <a:lnTo>
                  <a:pt x="0" y="0"/>
                </a:lnTo>
                <a:close/>
              </a:path>
            </a:pathLst>
          </a:cu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161;p36" id="223" name="Google Shape;223;p34"/>
          <p:cNvPicPr preferRelativeResize="0"/>
          <p:nvPr/>
        </p:nvPicPr>
        <p:blipFill rotWithShape="1">
          <a:blip r:embed="rId2">
            <a:alphaModFix amt="29000"/>
          </a:blip>
          <a:srcRect b="20548" l="65356" r="5409" t="0"/>
          <a:stretch/>
        </p:blipFill>
        <p:spPr>
          <a:xfrm>
            <a:off x="9402416" y="2097299"/>
            <a:ext cx="2789583" cy="4056756"/>
          </a:xfrm>
          <a:prstGeom prst="rect">
            <a:avLst/>
          </a:prstGeom>
          <a:noFill/>
          <a:ln>
            <a:noFill/>
          </a:ln>
        </p:spPr>
      </p:pic>
      <p:sp>
        <p:nvSpPr>
          <p:cNvPr id="224" name="Google Shape;224;p3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showMasterSp="0">
  <p:cSld name="Laptop Slide">
    <p:spTree>
      <p:nvGrpSpPr>
        <p:cNvPr id="225" name="Shape 225"/>
        <p:cNvGrpSpPr/>
        <p:nvPr/>
      </p:nvGrpSpPr>
      <p:grpSpPr>
        <a:xfrm>
          <a:off x="0" y="0"/>
          <a:ext cx="0" cy="0"/>
          <a:chOff x="0" y="0"/>
          <a:chExt cx="0" cy="0"/>
        </a:xfrm>
      </p:grpSpPr>
      <p:sp>
        <p:nvSpPr>
          <p:cNvPr id="226" name="Google Shape;226;p3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27" name="Google Shape;227;p3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28" name="Google Shape;228;p35"/>
          <p:cNvSpPr/>
          <p:nvPr/>
        </p:nvSpPr>
        <p:spPr>
          <a:xfrm>
            <a:off x="3058634" y="1"/>
            <a:ext cx="8439109"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29" name="Google Shape;229;p35"/>
          <p:cNvSpPr txBox="1"/>
          <p:nvPr>
            <p:ph idx="1" type="body"/>
          </p:nvPr>
        </p:nvSpPr>
        <p:spPr>
          <a:xfrm>
            <a:off x="5943600" y="2076098"/>
            <a:ext cx="4867012" cy="3913188"/>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0" name="Google Shape;230;p35"/>
          <p:cNvSpPr txBox="1"/>
          <p:nvPr>
            <p:ph idx="2" type="body"/>
          </p:nvPr>
        </p:nvSpPr>
        <p:spPr>
          <a:xfrm>
            <a:off x="5943601" y="647038"/>
            <a:ext cx="4990999"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66;p37" id="231" name="Google Shape;231;p35"/>
          <p:cNvPicPr preferRelativeResize="0"/>
          <p:nvPr/>
        </p:nvPicPr>
        <p:blipFill rotWithShape="1">
          <a:blip r:embed="rId2">
            <a:alphaModFix amt="29000"/>
          </a:blip>
          <a:srcRect b="20546" l="65356" r="0" t="0"/>
          <a:stretch/>
        </p:blipFill>
        <p:spPr>
          <a:xfrm>
            <a:off x="2993627" y="2801223"/>
            <a:ext cx="3305793" cy="4056777"/>
          </a:xfrm>
          <a:prstGeom prst="rect">
            <a:avLst/>
          </a:prstGeom>
          <a:noFill/>
          <a:ln>
            <a:noFill/>
          </a:ln>
        </p:spPr>
      </p:pic>
      <p:pic>
        <p:nvPicPr>
          <p:cNvPr descr="Google Shape;167;p37" id="232" name="Google Shape;232;p35"/>
          <p:cNvPicPr preferRelativeResize="0"/>
          <p:nvPr/>
        </p:nvPicPr>
        <p:blipFill rotWithShape="1">
          <a:blip r:embed="rId3">
            <a:alphaModFix/>
          </a:blip>
          <a:srcRect b="11083" l="0" r="29196" t="15976"/>
          <a:stretch/>
        </p:blipFill>
        <p:spPr>
          <a:xfrm flipH="1">
            <a:off x="-1" y="1333922"/>
            <a:ext cx="6704767" cy="5375658"/>
          </a:xfrm>
          <a:prstGeom prst="rect">
            <a:avLst/>
          </a:prstGeom>
          <a:noFill/>
          <a:ln>
            <a:noFill/>
          </a:ln>
        </p:spPr>
      </p:pic>
      <p:sp>
        <p:nvSpPr>
          <p:cNvPr id="233" name="Google Shape;233;p35"/>
          <p:cNvSpPr/>
          <p:nvPr>
            <p:ph idx="3" type="pic"/>
          </p:nvPr>
        </p:nvSpPr>
        <p:spPr>
          <a:xfrm>
            <a:off x="0" y="1561017"/>
            <a:ext cx="5130800" cy="3913189"/>
          </a:xfrm>
          <a:prstGeom prst="rect">
            <a:avLst/>
          </a:prstGeom>
          <a:noFill/>
          <a:ln>
            <a:noFill/>
          </a:ln>
        </p:spPr>
      </p:sp>
      <p:sp>
        <p:nvSpPr>
          <p:cNvPr id="234" name="Google Shape;234;p3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showMasterSp="0">
  <p:cSld name="Phone Slide">
    <p:spTree>
      <p:nvGrpSpPr>
        <p:cNvPr id="235" name="Shape 235"/>
        <p:cNvGrpSpPr/>
        <p:nvPr/>
      </p:nvGrpSpPr>
      <p:grpSpPr>
        <a:xfrm>
          <a:off x="0" y="0"/>
          <a:ext cx="0" cy="0"/>
          <a:chOff x="0" y="0"/>
          <a:chExt cx="0" cy="0"/>
        </a:xfrm>
      </p:grpSpPr>
      <p:sp>
        <p:nvSpPr>
          <p:cNvPr id="236" name="Google Shape;236;p3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37" name="Google Shape;237;p3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38" name="Google Shape;238;p36"/>
          <p:cNvSpPr/>
          <p:nvPr/>
        </p:nvSpPr>
        <p:spPr>
          <a:xfrm>
            <a:off x="0" y="882026"/>
            <a:ext cx="12192015" cy="143727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39" name="Google Shape;239;p36"/>
          <p:cNvSpPr txBox="1"/>
          <p:nvPr>
            <p:ph idx="1" type="body"/>
          </p:nvPr>
        </p:nvSpPr>
        <p:spPr>
          <a:xfrm>
            <a:off x="835670" y="2727701"/>
            <a:ext cx="7178176" cy="3311642"/>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40" name="Google Shape;240;p36"/>
          <p:cNvSpPr txBox="1"/>
          <p:nvPr>
            <p:ph idx="2" type="body"/>
          </p:nvPr>
        </p:nvSpPr>
        <p:spPr>
          <a:xfrm>
            <a:off x="835671" y="1104336"/>
            <a:ext cx="7178174" cy="103162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73;p38" id="241" name="Google Shape;241;p36"/>
          <p:cNvPicPr preferRelativeResize="0"/>
          <p:nvPr/>
        </p:nvPicPr>
        <p:blipFill rotWithShape="1">
          <a:blip r:embed="rId2">
            <a:alphaModFix/>
          </a:blip>
          <a:srcRect b="0" l="0" r="0" t="0"/>
          <a:stretch/>
        </p:blipFill>
        <p:spPr>
          <a:xfrm>
            <a:off x="7768849" y="226918"/>
            <a:ext cx="4094255" cy="6404165"/>
          </a:xfrm>
          <a:prstGeom prst="rect">
            <a:avLst/>
          </a:prstGeom>
          <a:noFill/>
          <a:ln>
            <a:noFill/>
          </a:ln>
        </p:spPr>
      </p:pic>
      <p:sp>
        <p:nvSpPr>
          <p:cNvPr id="242" name="Google Shape;242;p36"/>
          <p:cNvSpPr/>
          <p:nvPr>
            <p:ph idx="3" type="pic"/>
          </p:nvPr>
        </p:nvSpPr>
        <p:spPr>
          <a:xfrm>
            <a:off x="8583306" y="1246695"/>
            <a:ext cx="2444128" cy="4336989"/>
          </a:xfrm>
          <a:prstGeom prst="rect">
            <a:avLst/>
          </a:prstGeom>
          <a:noFill/>
          <a:ln>
            <a:noFill/>
          </a:ln>
        </p:spPr>
      </p:sp>
      <p:sp>
        <p:nvSpPr>
          <p:cNvPr id="243" name="Google Shape;243;p3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type="tx">
  <p:cSld name="TITLE_AND_BODY">
    <p:spTree>
      <p:nvGrpSpPr>
        <p:cNvPr id="33" name="Shape 33"/>
        <p:cNvGrpSpPr/>
        <p:nvPr/>
      </p:nvGrpSpPr>
      <p:grpSpPr>
        <a:xfrm>
          <a:off x="0" y="0"/>
          <a:ext cx="0" cy="0"/>
          <a:chOff x="0" y="0"/>
          <a:chExt cx="0" cy="0"/>
        </a:xfrm>
      </p:grpSpPr>
      <p:sp>
        <p:nvSpPr>
          <p:cNvPr id="34" name="Google Shape;34;p21"/>
          <p:cNvSpPr txBox="1"/>
          <p:nvPr/>
        </p:nvSpPr>
        <p:spPr>
          <a:xfrm rot="-5400000">
            <a:off x="10305532" y="4843460"/>
            <a:ext cx="3173402" cy="23105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sopravvivere al digitale</a:t>
            </a:r>
            <a:endParaRPr b="0" i="0" sz="1400" u="none" cap="none" strike="noStrike">
              <a:solidFill>
                <a:srgbClr val="000000"/>
              </a:solidFill>
              <a:latin typeface="Arial"/>
              <a:ea typeface="Arial"/>
              <a:cs typeface="Arial"/>
              <a:sym typeface="Arial"/>
            </a:endParaRPr>
          </a:p>
        </p:txBody>
      </p:sp>
      <p:cxnSp>
        <p:nvCxnSpPr>
          <p:cNvPr id="35" name="Google Shape;35;p21"/>
          <p:cNvCxnSpPr/>
          <p:nvPr/>
        </p:nvCxnSpPr>
        <p:spPr>
          <a:xfrm flipH="1">
            <a:off x="11791140" y="6611085"/>
            <a:ext cx="224101" cy="1"/>
          </a:xfrm>
          <a:prstGeom prst="straightConnector1">
            <a:avLst/>
          </a:prstGeom>
          <a:noFill/>
          <a:ln cap="flat" cmpd="sng" w="9525">
            <a:solidFill>
              <a:srgbClr val="009AC1"/>
            </a:solidFill>
            <a:prstDash val="solid"/>
            <a:miter lim="400000"/>
            <a:headEnd len="sm" w="sm" type="none"/>
            <a:tailEnd len="sm" w="sm" type="none"/>
          </a:ln>
        </p:spPr>
      </p:cxnSp>
      <p:sp>
        <p:nvSpPr>
          <p:cNvPr id="36" name="Google Shape;36;p21"/>
          <p:cNvSpPr/>
          <p:nvPr/>
        </p:nvSpPr>
        <p:spPr>
          <a:xfrm>
            <a:off x="-110113" y="-777"/>
            <a:ext cx="4885800" cy="685890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7" name="Google Shape;37;p21"/>
          <p:cNvSpPr txBox="1"/>
          <p:nvPr>
            <p:ph idx="1" type="body"/>
          </p:nvPr>
        </p:nvSpPr>
        <p:spPr>
          <a:xfrm>
            <a:off x="4912293" y="846901"/>
            <a:ext cx="6562801" cy="339301"/>
          </a:xfrm>
          <a:prstGeom prst="rect">
            <a:avLst/>
          </a:prstGeom>
          <a:noFill/>
          <a:ln>
            <a:noFill/>
          </a:ln>
        </p:spPr>
        <p:txBody>
          <a:bodyPr anchorCtr="0" anchor="t" bIns="45675" lIns="45675" spcFirstLastPara="1" rIns="45675" wrap="square" tIns="45675">
            <a:normAutofit/>
          </a:bodyPr>
          <a:lstStyle>
            <a:lvl1pPr indent="-317500" lvl="0" marL="457200" algn="r">
              <a:lnSpc>
                <a:spcPct val="100000"/>
              </a:lnSpc>
              <a:spcBef>
                <a:spcPts val="1000"/>
              </a:spcBef>
              <a:spcAft>
                <a:spcPts val="0"/>
              </a:spcAft>
              <a:buClr>
                <a:srgbClr val="009AC1"/>
              </a:buClr>
              <a:buSzPts val="1400"/>
              <a:buFont typeface="Trebuchet MS"/>
              <a:buChar char="●"/>
              <a:defRPr b="1">
                <a:solidFill>
                  <a:srgbClr val="009AC1"/>
                </a:solidFill>
              </a:defRPr>
            </a:lvl1pPr>
            <a:lvl2pPr indent="-317500" lvl="1" marL="914400" algn="r">
              <a:lnSpc>
                <a:spcPct val="100000"/>
              </a:lnSpc>
              <a:spcBef>
                <a:spcPts val="1000"/>
              </a:spcBef>
              <a:spcAft>
                <a:spcPts val="0"/>
              </a:spcAft>
              <a:buClr>
                <a:srgbClr val="009AC1"/>
              </a:buClr>
              <a:buSzPts val="1400"/>
              <a:buFont typeface="Trebuchet MS"/>
              <a:buChar char="•"/>
              <a:defRPr b="1">
                <a:solidFill>
                  <a:srgbClr val="009AC1"/>
                </a:solidFill>
              </a:defRPr>
            </a:lvl2pPr>
            <a:lvl3pPr indent="-317500" lvl="2" marL="1371600" algn="r">
              <a:lnSpc>
                <a:spcPct val="100000"/>
              </a:lnSpc>
              <a:spcBef>
                <a:spcPts val="1000"/>
              </a:spcBef>
              <a:spcAft>
                <a:spcPts val="0"/>
              </a:spcAft>
              <a:buClr>
                <a:srgbClr val="009AC1"/>
              </a:buClr>
              <a:buSzPts val="1400"/>
              <a:buFont typeface="Trebuchet MS"/>
              <a:buChar char="•"/>
              <a:defRPr b="1">
                <a:solidFill>
                  <a:srgbClr val="009AC1"/>
                </a:solidFill>
              </a:defRPr>
            </a:lvl3pPr>
            <a:lvl4pPr indent="-317500" lvl="3" marL="1828800" algn="r">
              <a:lnSpc>
                <a:spcPct val="100000"/>
              </a:lnSpc>
              <a:spcBef>
                <a:spcPts val="1000"/>
              </a:spcBef>
              <a:spcAft>
                <a:spcPts val="0"/>
              </a:spcAft>
              <a:buClr>
                <a:srgbClr val="009AC1"/>
              </a:buClr>
              <a:buSzPts val="1400"/>
              <a:buFont typeface="Trebuchet MS"/>
              <a:buChar char="•"/>
              <a:defRPr b="1">
                <a:solidFill>
                  <a:srgbClr val="009AC1"/>
                </a:solidFill>
              </a:defRPr>
            </a:lvl4pPr>
            <a:lvl5pPr indent="-317500" lvl="4" marL="2286000" algn="r">
              <a:lnSpc>
                <a:spcPct val="100000"/>
              </a:lnSpc>
              <a:spcBef>
                <a:spcPts val="1000"/>
              </a:spcBef>
              <a:spcAft>
                <a:spcPts val="0"/>
              </a:spcAft>
              <a:buClr>
                <a:srgbClr val="009AC1"/>
              </a:buClr>
              <a:buSzPts val="1400"/>
              <a:buFont typeface="Trebuchet MS"/>
              <a:buChar char="•"/>
              <a:defRPr b="1">
                <a:solidFill>
                  <a:srgbClr val="009AC1"/>
                </a:solidFill>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8" name="Google Shape;38;p21"/>
          <p:cNvSpPr txBox="1"/>
          <p:nvPr>
            <p:ph idx="2" type="body"/>
          </p:nvPr>
        </p:nvSpPr>
        <p:spPr>
          <a:xfrm>
            <a:off x="4912293" y="1345616"/>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9" name="Google Shape;39;p21"/>
          <p:cNvSpPr txBox="1"/>
          <p:nvPr>
            <p:ph idx="3" type="body"/>
          </p:nvPr>
        </p:nvSpPr>
        <p:spPr>
          <a:xfrm>
            <a:off x="3431554" y="986638"/>
            <a:ext cx="1096201" cy="955502"/>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 name="Google Shape;40;p21"/>
          <p:cNvSpPr/>
          <p:nvPr>
            <p:ph idx="4" type="pic"/>
          </p:nvPr>
        </p:nvSpPr>
        <p:spPr>
          <a:xfrm>
            <a:off x="-126342" y="0"/>
            <a:ext cx="3669301" cy="6858000"/>
          </a:xfrm>
          <a:prstGeom prst="rect">
            <a:avLst/>
          </a:prstGeom>
          <a:noFill/>
          <a:ln>
            <a:noFill/>
          </a:ln>
        </p:spPr>
      </p:sp>
      <p:sp>
        <p:nvSpPr>
          <p:cNvPr id="41" name="Google Shape;41;p21"/>
          <p:cNvSpPr txBox="1"/>
          <p:nvPr>
            <p:ph idx="5" type="body"/>
          </p:nvPr>
        </p:nvSpPr>
        <p:spPr>
          <a:xfrm>
            <a:off x="4912291" y="2770034"/>
            <a:ext cx="6562802" cy="339301"/>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2" name="Google Shape;42;p21"/>
          <p:cNvSpPr txBox="1"/>
          <p:nvPr>
            <p:ph idx="6" type="body"/>
          </p:nvPr>
        </p:nvSpPr>
        <p:spPr>
          <a:xfrm>
            <a:off x="4912293" y="3268748"/>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3" name="Google Shape;43;p21"/>
          <p:cNvSpPr txBox="1"/>
          <p:nvPr>
            <p:ph idx="7" type="body"/>
          </p:nvPr>
        </p:nvSpPr>
        <p:spPr>
          <a:xfrm>
            <a:off x="3431554" y="2940766"/>
            <a:ext cx="1096201" cy="95550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4" name="Google Shape;44;p21"/>
          <p:cNvSpPr txBox="1"/>
          <p:nvPr>
            <p:ph idx="8" type="body"/>
          </p:nvPr>
        </p:nvSpPr>
        <p:spPr>
          <a:xfrm>
            <a:off x="4927789" y="4633833"/>
            <a:ext cx="6562801" cy="339301"/>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5" name="Google Shape;45;p21"/>
          <p:cNvSpPr txBox="1"/>
          <p:nvPr>
            <p:ph idx="9" type="body"/>
          </p:nvPr>
        </p:nvSpPr>
        <p:spPr>
          <a:xfrm>
            <a:off x="4927791" y="5132546"/>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6" name="Google Shape;46;p21"/>
          <p:cNvSpPr txBox="1"/>
          <p:nvPr>
            <p:ph idx="13" type="body"/>
          </p:nvPr>
        </p:nvSpPr>
        <p:spPr>
          <a:xfrm>
            <a:off x="3447051" y="4804566"/>
            <a:ext cx="1096202" cy="95550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47" name="Google Shape;47;p21"/>
          <p:cNvGrpSpPr/>
          <p:nvPr/>
        </p:nvGrpSpPr>
        <p:grpSpPr>
          <a:xfrm>
            <a:off x="4054152" y="721792"/>
            <a:ext cx="7579001" cy="5461431"/>
            <a:chOff x="0" y="-2"/>
            <a:chExt cx="7578999" cy="5461429"/>
          </a:xfrm>
        </p:grpSpPr>
        <p:grpSp>
          <p:nvGrpSpPr>
            <p:cNvPr id="48" name="Google Shape;48;p21"/>
            <p:cNvGrpSpPr/>
            <p:nvPr/>
          </p:nvGrpSpPr>
          <p:grpSpPr>
            <a:xfrm>
              <a:off x="1" y="-2"/>
              <a:ext cx="7548001" cy="1674369"/>
              <a:chOff x="0" y="-1"/>
              <a:chExt cx="7548000" cy="1674367"/>
            </a:xfrm>
          </p:grpSpPr>
          <p:cxnSp>
            <p:nvCxnSpPr>
              <p:cNvPr id="49" name="Google Shape;49;p21"/>
              <p:cNvCxnSpPr/>
              <p:nvPr/>
            </p:nvCxnSpPr>
            <p:spPr>
              <a:xfrm>
                <a:off x="7547918" y="15065"/>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50" name="Google Shape;50;p21"/>
              <p:cNvCxnSpPr/>
              <p:nvPr/>
            </p:nvCxnSpPr>
            <p:spPr>
              <a:xfrm>
                <a:off x="0" y="10669"/>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51" name="Google Shape;51;p21"/>
              <p:cNvCxnSpPr/>
              <p:nvPr/>
            </p:nvCxnSpPr>
            <p:spPr>
              <a:xfrm flipH="1">
                <a:off x="6" y="-1"/>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2" name="Google Shape;52;p21"/>
            <p:cNvCxnSpPr/>
            <p:nvPr/>
          </p:nvCxnSpPr>
          <p:spPr>
            <a:xfrm flipH="1">
              <a:off x="10" y="127849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3" name="Google Shape;53;p21"/>
            <p:cNvCxnSpPr/>
            <p:nvPr/>
          </p:nvCxnSpPr>
          <p:spPr>
            <a:xfrm>
              <a:off x="15501" y="1666445"/>
              <a:ext cx="7548001" cy="1"/>
            </a:xfrm>
            <a:prstGeom prst="straightConnector1">
              <a:avLst/>
            </a:prstGeom>
            <a:noFill/>
            <a:ln cap="flat" cmpd="sng" w="28575">
              <a:solidFill>
                <a:srgbClr val="009AC1"/>
              </a:solidFill>
              <a:prstDash val="solid"/>
              <a:miter lim="800000"/>
              <a:headEnd len="sm" w="sm" type="none"/>
              <a:tailEnd len="sm" w="sm" type="none"/>
            </a:ln>
          </p:spPr>
        </p:cxnSp>
        <p:grpSp>
          <p:nvGrpSpPr>
            <p:cNvPr id="54" name="Google Shape;54;p21"/>
            <p:cNvGrpSpPr/>
            <p:nvPr/>
          </p:nvGrpSpPr>
          <p:grpSpPr>
            <a:xfrm>
              <a:off x="0" y="1923135"/>
              <a:ext cx="7548001" cy="1674366"/>
              <a:chOff x="0" y="0"/>
              <a:chExt cx="7548000" cy="1674364"/>
            </a:xfrm>
          </p:grpSpPr>
          <p:cxnSp>
            <p:nvCxnSpPr>
              <p:cNvPr id="55" name="Google Shape;55;p21"/>
              <p:cNvCxnSpPr/>
              <p:nvPr/>
            </p:nvCxnSpPr>
            <p:spPr>
              <a:xfrm>
                <a:off x="7547918" y="15063"/>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56" name="Google Shape;56;p21"/>
              <p:cNvCxnSpPr/>
              <p:nvPr/>
            </p:nvCxnSpPr>
            <p:spPr>
              <a:xfrm>
                <a:off x="0" y="10670"/>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57" name="Google Shape;57;p21"/>
              <p:cNvCxnSpPr/>
              <p:nvPr/>
            </p:nvCxnSpPr>
            <p:spPr>
              <a:xfrm flipH="1">
                <a:off x="6"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8" name="Google Shape;58;p21"/>
            <p:cNvCxnSpPr/>
            <p:nvPr/>
          </p:nvCxnSpPr>
          <p:spPr>
            <a:xfrm flipH="1">
              <a:off x="9" y="3201625"/>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9" name="Google Shape;59;p21"/>
            <p:cNvCxnSpPr/>
            <p:nvPr/>
          </p:nvCxnSpPr>
          <p:spPr>
            <a:xfrm>
              <a:off x="15500" y="3589580"/>
              <a:ext cx="7548001" cy="1"/>
            </a:xfrm>
            <a:prstGeom prst="straightConnector1">
              <a:avLst/>
            </a:prstGeom>
            <a:noFill/>
            <a:ln cap="flat" cmpd="sng" w="28575">
              <a:solidFill>
                <a:srgbClr val="009AC1"/>
              </a:solidFill>
              <a:prstDash val="solid"/>
              <a:miter lim="800000"/>
              <a:headEnd len="sm" w="sm" type="none"/>
              <a:tailEnd len="sm" w="sm" type="none"/>
            </a:ln>
          </p:spPr>
        </p:cxnSp>
        <p:grpSp>
          <p:nvGrpSpPr>
            <p:cNvPr id="60" name="Google Shape;60;p21"/>
            <p:cNvGrpSpPr/>
            <p:nvPr/>
          </p:nvGrpSpPr>
          <p:grpSpPr>
            <a:xfrm>
              <a:off x="15498" y="3786933"/>
              <a:ext cx="7548001" cy="1674366"/>
              <a:chOff x="0" y="0"/>
              <a:chExt cx="7548000" cy="1674364"/>
            </a:xfrm>
          </p:grpSpPr>
          <p:cxnSp>
            <p:nvCxnSpPr>
              <p:cNvPr id="61" name="Google Shape;61;p21"/>
              <p:cNvCxnSpPr/>
              <p:nvPr/>
            </p:nvCxnSpPr>
            <p:spPr>
              <a:xfrm>
                <a:off x="7547918" y="15063"/>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62" name="Google Shape;62;p21"/>
              <p:cNvCxnSpPr/>
              <p:nvPr/>
            </p:nvCxnSpPr>
            <p:spPr>
              <a:xfrm>
                <a:off x="0" y="10670"/>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63" name="Google Shape;63;p21"/>
              <p:cNvCxnSpPr/>
              <p:nvPr/>
            </p:nvCxnSpPr>
            <p:spPr>
              <a:xfrm flipH="1">
                <a:off x="6"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64" name="Google Shape;64;p21"/>
            <p:cNvCxnSpPr/>
            <p:nvPr/>
          </p:nvCxnSpPr>
          <p:spPr>
            <a:xfrm flipH="1">
              <a:off x="15507" y="506542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65" name="Google Shape;65;p21"/>
            <p:cNvCxnSpPr/>
            <p:nvPr/>
          </p:nvCxnSpPr>
          <p:spPr>
            <a:xfrm>
              <a:off x="30998" y="5453382"/>
              <a:ext cx="7548001" cy="1"/>
            </a:xfrm>
            <a:prstGeom prst="straightConnector1">
              <a:avLst/>
            </a:prstGeom>
            <a:noFill/>
            <a:ln cap="flat" cmpd="sng" w="28575">
              <a:solidFill>
                <a:srgbClr val="009AC1"/>
              </a:solidFill>
              <a:prstDash val="solid"/>
              <a:miter lim="800000"/>
              <a:headEnd len="sm" w="sm" type="none"/>
              <a:tailEnd len="sm" w="sm" type="none"/>
            </a:ln>
          </p:spPr>
        </p:cxnSp>
      </p:grpSp>
      <p:sp>
        <p:nvSpPr>
          <p:cNvPr id="66" name="Google Shape;66;p21"/>
          <p:cNvSpPr txBox="1"/>
          <p:nvPr>
            <p:ph idx="12" type="sldNum"/>
          </p:nvPr>
        </p:nvSpPr>
        <p:spPr>
          <a:xfrm>
            <a:off x="8464021" y="6230611"/>
            <a:ext cx="273567" cy="264166"/>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showMasterSp="0">
  <p:cSld name="Photo Slide">
    <p:spTree>
      <p:nvGrpSpPr>
        <p:cNvPr id="67" name="Shape 67"/>
        <p:cNvGrpSpPr/>
        <p:nvPr/>
      </p:nvGrpSpPr>
      <p:grpSpPr>
        <a:xfrm>
          <a:off x="0" y="0"/>
          <a:ext cx="0" cy="0"/>
          <a:chOff x="0" y="0"/>
          <a:chExt cx="0" cy="0"/>
        </a:xfrm>
      </p:grpSpPr>
      <p:sp>
        <p:nvSpPr>
          <p:cNvPr id="68" name="Google Shape;68;p2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69" name="Google Shape;69;p2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0" name="Google Shape;70;p22"/>
          <p:cNvSpPr/>
          <p:nvPr/>
        </p:nvSpPr>
        <p:spPr>
          <a:xfrm>
            <a:off x="-1"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71" name="Google Shape;71;p22"/>
          <p:cNvSpPr/>
          <p:nvPr>
            <p:ph idx="2" type="pic"/>
          </p:nvPr>
        </p:nvSpPr>
        <p:spPr>
          <a:xfrm>
            <a:off x="5888001" y="439729"/>
            <a:ext cx="5660532" cy="6045738"/>
          </a:xfrm>
          <a:prstGeom prst="rect">
            <a:avLst/>
          </a:prstGeom>
          <a:noFill/>
          <a:ln>
            <a:noFill/>
          </a:ln>
        </p:spPr>
      </p:sp>
      <p:pic>
        <p:nvPicPr>
          <p:cNvPr descr="Google Shape;33;p25" id="72" name="Google Shape;72;p22"/>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73" name="Google Shape;73;p22"/>
          <p:cNvSpPr txBox="1"/>
          <p:nvPr>
            <p:ph idx="1" type="body"/>
          </p:nvPr>
        </p:nvSpPr>
        <p:spPr>
          <a:xfrm>
            <a:off x="898357" y="2107769"/>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4" name="Google Shape;74;p22"/>
          <p:cNvSpPr txBox="1"/>
          <p:nvPr>
            <p:ph idx="3" type="body"/>
          </p:nvPr>
        </p:nvSpPr>
        <p:spPr>
          <a:xfrm>
            <a:off x="898357" y="890241"/>
            <a:ext cx="4757377"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5" name="Google Shape;75;p2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showMasterSp="0">
  <p:cSld name="2_Photo Slide">
    <p:spTree>
      <p:nvGrpSpPr>
        <p:cNvPr id="76" name="Shape 76"/>
        <p:cNvGrpSpPr/>
        <p:nvPr/>
      </p:nvGrpSpPr>
      <p:grpSpPr>
        <a:xfrm>
          <a:off x="0" y="0"/>
          <a:ext cx="0" cy="0"/>
          <a:chOff x="0" y="0"/>
          <a:chExt cx="0" cy="0"/>
        </a:xfrm>
      </p:grpSpPr>
      <p:sp>
        <p:nvSpPr>
          <p:cNvPr id="77" name="Google Shape;77;p23"/>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78" name="Google Shape;78;p23"/>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9" name="Google Shape;79;p23"/>
          <p:cNvSpPr/>
          <p:nvPr/>
        </p:nvSpPr>
        <p:spPr>
          <a:xfrm>
            <a:off x="5761459"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0" name="Google Shape;80;p23"/>
          <p:cNvSpPr/>
          <p:nvPr>
            <p:ph idx="2" type="pic"/>
          </p:nvPr>
        </p:nvSpPr>
        <p:spPr>
          <a:xfrm>
            <a:off x="435469" y="406131"/>
            <a:ext cx="5660531" cy="6045738"/>
          </a:xfrm>
          <a:prstGeom prst="rect">
            <a:avLst/>
          </a:prstGeom>
          <a:noFill/>
          <a:ln>
            <a:noFill/>
          </a:ln>
        </p:spPr>
      </p:sp>
      <p:pic>
        <p:nvPicPr>
          <p:cNvPr descr="Google Shape;39;p26" id="81" name="Google Shape;81;p23"/>
          <p:cNvPicPr preferRelativeResize="0"/>
          <p:nvPr/>
        </p:nvPicPr>
        <p:blipFill rotWithShape="1">
          <a:blip r:embed="rId2">
            <a:alphaModFix amt="29000"/>
          </a:blip>
          <a:srcRect b="17435" l="75767" r="0" t="0"/>
          <a:stretch/>
        </p:blipFill>
        <p:spPr>
          <a:xfrm>
            <a:off x="9998008" y="2562702"/>
            <a:ext cx="2312352" cy="4215785"/>
          </a:xfrm>
          <a:prstGeom prst="rect">
            <a:avLst/>
          </a:prstGeom>
          <a:noFill/>
          <a:ln>
            <a:noFill/>
          </a:ln>
        </p:spPr>
      </p:pic>
      <p:sp>
        <p:nvSpPr>
          <p:cNvPr id="82" name="Google Shape;82;p23"/>
          <p:cNvSpPr txBox="1"/>
          <p:nvPr>
            <p:ph idx="1" type="body"/>
          </p:nvPr>
        </p:nvSpPr>
        <p:spPr>
          <a:xfrm>
            <a:off x="6818000" y="2050158"/>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3" name="Google Shape;83;p23"/>
          <p:cNvSpPr txBox="1"/>
          <p:nvPr>
            <p:ph idx="3" type="body"/>
          </p:nvPr>
        </p:nvSpPr>
        <p:spPr>
          <a:xfrm>
            <a:off x="6758909" y="319223"/>
            <a:ext cx="4757376" cy="99265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4" name="Google Shape;84;p2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points" showMasterSp="0">
  <p:cSld name="Bulletpoints">
    <p:spTree>
      <p:nvGrpSpPr>
        <p:cNvPr id="85" name="Shape 85"/>
        <p:cNvGrpSpPr/>
        <p:nvPr/>
      </p:nvGrpSpPr>
      <p:grpSpPr>
        <a:xfrm>
          <a:off x="0" y="0"/>
          <a:ext cx="0" cy="0"/>
          <a:chOff x="0" y="0"/>
          <a:chExt cx="0" cy="0"/>
        </a:xfrm>
      </p:grpSpPr>
      <p:sp>
        <p:nvSpPr>
          <p:cNvPr id="86" name="Google Shape;86;p24"/>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87" name="Google Shape;87;p24"/>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8" name="Google Shape;88;p24"/>
          <p:cNvSpPr/>
          <p:nvPr/>
        </p:nvSpPr>
        <p:spPr>
          <a:xfrm>
            <a:off x="3557439" y="5448534"/>
            <a:ext cx="7208078" cy="713815"/>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9" name="Google Shape;89;p24"/>
          <p:cNvSpPr/>
          <p:nvPr/>
        </p:nvSpPr>
        <p:spPr>
          <a:xfrm>
            <a:off x="3543994" y="4392459"/>
            <a:ext cx="7208078" cy="713815"/>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0" name="Google Shape;90;p24"/>
          <p:cNvSpPr/>
          <p:nvPr/>
        </p:nvSpPr>
        <p:spPr>
          <a:xfrm>
            <a:off x="0" y="6342926"/>
            <a:ext cx="11586117" cy="515074"/>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1" name="Google Shape;91;p24"/>
          <p:cNvSpPr/>
          <p:nvPr/>
        </p:nvSpPr>
        <p:spPr>
          <a:xfrm>
            <a:off x="3557439" y="1339741"/>
            <a:ext cx="7208078" cy="713814"/>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2" name="Google Shape;92;p24"/>
          <p:cNvSpPr txBox="1"/>
          <p:nvPr>
            <p:ph idx="1" type="body"/>
          </p:nvPr>
        </p:nvSpPr>
        <p:spPr>
          <a:xfrm>
            <a:off x="447065" y="309492"/>
            <a:ext cx="11222616" cy="71381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74659A"/>
              </a:buClr>
              <a:buSzPts val="3600"/>
              <a:buFont typeface="Calibri"/>
              <a:buNone/>
              <a:defRPr b="1" sz="3600">
                <a:solidFill>
                  <a:srgbClr val="74659A"/>
                </a:solidFill>
                <a:latin typeface="Calibri"/>
                <a:ea typeface="Calibri"/>
                <a:cs typeface="Calibri"/>
                <a:sym typeface="Calibri"/>
              </a:defRPr>
            </a:lvl1pPr>
            <a:lvl2pPr indent="-457200" lvl="1" marL="9144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2pPr>
            <a:lvl3pPr indent="-457200" lvl="2" marL="13716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3pPr>
            <a:lvl4pPr indent="-457200" lvl="3" marL="18288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4pPr>
            <a:lvl5pPr indent="-457200" lvl="4" marL="22860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3" name="Google Shape;93;p24"/>
          <p:cNvSpPr txBox="1"/>
          <p:nvPr>
            <p:ph idx="2" type="body"/>
          </p:nvPr>
        </p:nvSpPr>
        <p:spPr>
          <a:xfrm>
            <a:off x="3557441" y="1530044"/>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49;p27" id="94" name="Google Shape;94;p24"/>
          <p:cNvPicPr preferRelativeResize="0"/>
          <p:nvPr/>
        </p:nvPicPr>
        <p:blipFill rotWithShape="1">
          <a:blip r:embed="rId2">
            <a:alphaModFix/>
          </a:blip>
          <a:srcRect b="0" l="0" r="0" t="0"/>
          <a:stretch/>
        </p:blipFill>
        <p:spPr>
          <a:xfrm rot="-3300097">
            <a:off x="1074325" y="937959"/>
            <a:ext cx="826672" cy="889518"/>
          </a:xfrm>
          <a:prstGeom prst="rect">
            <a:avLst/>
          </a:prstGeom>
          <a:noFill/>
          <a:ln>
            <a:noFill/>
          </a:ln>
        </p:spPr>
      </p:pic>
      <p:sp>
        <p:nvSpPr>
          <p:cNvPr id="95" name="Google Shape;95;p24"/>
          <p:cNvSpPr/>
          <p:nvPr/>
        </p:nvSpPr>
        <p:spPr>
          <a:xfrm>
            <a:off x="1426482" y="1233411"/>
            <a:ext cx="1036070"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6" name="Google Shape;96;p24"/>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7" name="Google Shape;97;p24"/>
          <p:cNvSpPr/>
          <p:nvPr/>
        </p:nvSpPr>
        <p:spPr>
          <a:xfrm>
            <a:off x="3557440" y="2384514"/>
            <a:ext cx="7208079" cy="713815"/>
          </a:xfrm>
          <a:prstGeom prst="rect">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8" name="Google Shape;98;p24"/>
          <p:cNvSpPr txBox="1"/>
          <p:nvPr>
            <p:ph idx="4" type="body"/>
          </p:nvPr>
        </p:nvSpPr>
        <p:spPr>
          <a:xfrm>
            <a:off x="3520254" y="2423523"/>
            <a:ext cx="6457660" cy="71381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54;p27" id="99" name="Google Shape;99;p24"/>
          <p:cNvPicPr preferRelativeResize="0"/>
          <p:nvPr/>
        </p:nvPicPr>
        <p:blipFill rotWithShape="1">
          <a:blip r:embed="rId2">
            <a:alphaModFix/>
          </a:blip>
          <a:srcRect b="0" l="0" r="0" t="0"/>
          <a:stretch/>
        </p:blipFill>
        <p:spPr>
          <a:xfrm rot="-3300097">
            <a:off x="1058304" y="1912041"/>
            <a:ext cx="826671" cy="889518"/>
          </a:xfrm>
          <a:prstGeom prst="rect">
            <a:avLst/>
          </a:prstGeom>
          <a:noFill/>
          <a:ln>
            <a:noFill/>
          </a:ln>
        </p:spPr>
      </p:pic>
      <p:sp>
        <p:nvSpPr>
          <p:cNvPr id="100" name="Google Shape;100;p24"/>
          <p:cNvSpPr/>
          <p:nvPr/>
        </p:nvSpPr>
        <p:spPr>
          <a:xfrm>
            <a:off x="1380540" y="2266698"/>
            <a:ext cx="1036070" cy="878763"/>
          </a:xfrm>
          <a:prstGeom prst="ellipse">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1" name="Google Shape;101;p24"/>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2" name="Google Shape;102;p24"/>
          <p:cNvSpPr/>
          <p:nvPr/>
        </p:nvSpPr>
        <p:spPr>
          <a:xfrm>
            <a:off x="3543994" y="3383476"/>
            <a:ext cx="7208078" cy="713815"/>
          </a:xfrm>
          <a:prstGeom prst="rect">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3" name="Google Shape;103;p24"/>
          <p:cNvSpPr txBox="1"/>
          <p:nvPr>
            <p:ph idx="6" type="body"/>
          </p:nvPr>
        </p:nvSpPr>
        <p:spPr>
          <a:xfrm>
            <a:off x="3543994" y="3421960"/>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59;p27" id="104" name="Google Shape;104;p24"/>
          <p:cNvPicPr preferRelativeResize="0"/>
          <p:nvPr/>
        </p:nvPicPr>
        <p:blipFill rotWithShape="1">
          <a:blip r:embed="rId2">
            <a:alphaModFix/>
          </a:blip>
          <a:srcRect b="0" l="0" r="0" t="0"/>
          <a:stretch/>
        </p:blipFill>
        <p:spPr>
          <a:xfrm rot="-3300097">
            <a:off x="1079034" y="2964457"/>
            <a:ext cx="826671" cy="889518"/>
          </a:xfrm>
          <a:prstGeom prst="rect">
            <a:avLst/>
          </a:prstGeom>
          <a:noFill/>
          <a:ln>
            <a:noFill/>
          </a:ln>
        </p:spPr>
      </p:pic>
      <p:sp>
        <p:nvSpPr>
          <p:cNvPr id="105" name="Google Shape;105;p24"/>
          <p:cNvSpPr/>
          <p:nvPr/>
        </p:nvSpPr>
        <p:spPr>
          <a:xfrm>
            <a:off x="1401270" y="3319114"/>
            <a:ext cx="1036069" cy="878763"/>
          </a:xfrm>
          <a:prstGeom prst="ellipse">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6" name="Google Shape;106;p24"/>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2;p27" id="107" name="Google Shape;107;p24"/>
          <p:cNvPicPr preferRelativeResize="0"/>
          <p:nvPr/>
        </p:nvPicPr>
        <p:blipFill rotWithShape="1">
          <a:blip r:embed="rId2">
            <a:alphaModFix/>
          </a:blip>
          <a:srcRect b="0" l="0" r="0" t="0"/>
          <a:stretch/>
        </p:blipFill>
        <p:spPr>
          <a:xfrm rot="-3300097">
            <a:off x="1079034" y="3983368"/>
            <a:ext cx="826671" cy="889518"/>
          </a:xfrm>
          <a:prstGeom prst="rect">
            <a:avLst/>
          </a:prstGeom>
          <a:noFill/>
          <a:ln>
            <a:noFill/>
          </a:ln>
        </p:spPr>
      </p:pic>
      <p:sp>
        <p:nvSpPr>
          <p:cNvPr id="108" name="Google Shape;108;p24"/>
          <p:cNvSpPr/>
          <p:nvPr/>
        </p:nvSpPr>
        <p:spPr>
          <a:xfrm>
            <a:off x="1401270" y="4338025"/>
            <a:ext cx="1036069" cy="878763"/>
          </a:xfrm>
          <a:prstGeom prst="ellipse">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9" name="Google Shape;109;p24"/>
          <p:cNvSpPr txBox="1"/>
          <p:nvPr>
            <p:ph idx="8" type="body"/>
          </p:nvPr>
        </p:nvSpPr>
        <p:spPr>
          <a:xfrm>
            <a:off x="3596099" y="5503614"/>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5;p27" id="110" name="Google Shape;110;p24"/>
          <p:cNvPicPr preferRelativeResize="0"/>
          <p:nvPr/>
        </p:nvPicPr>
        <p:blipFill rotWithShape="1">
          <a:blip r:embed="rId2">
            <a:alphaModFix/>
          </a:blip>
          <a:srcRect b="0" l="0" r="0" t="0"/>
          <a:stretch/>
        </p:blipFill>
        <p:spPr>
          <a:xfrm rot="-3300097">
            <a:off x="1117691" y="5039443"/>
            <a:ext cx="826672" cy="889518"/>
          </a:xfrm>
          <a:prstGeom prst="rect">
            <a:avLst/>
          </a:prstGeom>
          <a:noFill/>
          <a:ln>
            <a:noFill/>
          </a:ln>
        </p:spPr>
      </p:pic>
      <p:sp>
        <p:nvSpPr>
          <p:cNvPr id="111" name="Google Shape;111;p24"/>
          <p:cNvSpPr/>
          <p:nvPr/>
        </p:nvSpPr>
        <p:spPr>
          <a:xfrm>
            <a:off x="1439928" y="5394100"/>
            <a:ext cx="1036069"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12" name="Google Shape;112;p24"/>
          <p:cNvSpPr txBox="1"/>
          <p:nvPr>
            <p:ph idx="9" type="body"/>
          </p:nvPr>
        </p:nvSpPr>
        <p:spPr>
          <a:xfrm>
            <a:off x="1616673" y="5525966"/>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3" name="Google Shape;113;p24"/>
          <p:cNvSpPr txBox="1"/>
          <p:nvPr>
            <p:ph idx="13" type="body"/>
          </p:nvPr>
        </p:nvSpPr>
        <p:spPr>
          <a:xfrm>
            <a:off x="1578015" y="4469889"/>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4" name="Google Shape;114;p24"/>
          <p:cNvSpPr txBox="1"/>
          <p:nvPr>
            <p:ph idx="14" type="body"/>
          </p:nvPr>
        </p:nvSpPr>
        <p:spPr>
          <a:xfrm>
            <a:off x="3557441" y="4447537"/>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5" name="Google Shape;115;p2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showMasterSp="0">
  <p:cSld name="Text Slide 1">
    <p:spTree>
      <p:nvGrpSpPr>
        <p:cNvPr id="116" name="Shape 116"/>
        <p:cNvGrpSpPr/>
        <p:nvPr/>
      </p:nvGrpSpPr>
      <p:grpSpPr>
        <a:xfrm>
          <a:off x="0" y="0"/>
          <a:ext cx="0" cy="0"/>
          <a:chOff x="0" y="0"/>
          <a:chExt cx="0" cy="0"/>
        </a:xfrm>
      </p:grpSpPr>
      <p:sp>
        <p:nvSpPr>
          <p:cNvPr id="117" name="Google Shape;117;p2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18" name="Google Shape;118;p2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19" name="Google Shape;119;p25"/>
          <p:cNvSpPr/>
          <p:nvPr/>
        </p:nvSpPr>
        <p:spPr>
          <a:xfrm>
            <a:off x="0" y="0"/>
            <a:ext cx="12192000" cy="6858000"/>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20" name="Google Shape;120;p25"/>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73;p28" id="121" name="Google Shape;121;p25"/>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122" name="Google Shape;122;p25"/>
          <p:cNvSpPr/>
          <p:nvPr/>
        </p:nvSpPr>
        <p:spPr>
          <a:xfrm>
            <a:off x="370687" y="323519"/>
            <a:ext cx="11450626" cy="621096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23" name="Google Shape;123;p25"/>
          <p:cNvSpPr txBox="1"/>
          <p:nvPr>
            <p:ph idx="1" type="body"/>
          </p:nvPr>
        </p:nvSpPr>
        <p:spPr>
          <a:xfrm>
            <a:off x="798379" y="2045704"/>
            <a:ext cx="10595238" cy="384991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4" name="Google Shape;124;p25"/>
          <p:cNvSpPr txBox="1"/>
          <p:nvPr>
            <p:ph idx="2" type="body"/>
          </p:nvPr>
        </p:nvSpPr>
        <p:spPr>
          <a:xfrm>
            <a:off x="798381" y="761602"/>
            <a:ext cx="10595238" cy="80365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5" name="Google Shape;125;p2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6" name="Shape 126"/>
        <p:cNvGrpSpPr/>
        <p:nvPr/>
      </p:nvGrpSpPr>
      <p:grpSpPr>
        <a:xfrm>
          <a:off x="0" y="0"/>
          <a:ext cx="0" cy="0"/>
          <a:chOff x="0" y="0"/>
          <a:chExt cx="0" cy="0"/>
        </a:xfrm>
      </p:grpSpPr>
      <p:sp>
        <p:nvSpPr>
          <p:cNvPr id="127" name="Google Shape;127;p26"/>
          <p:cNvSpPr/>
          <p:nvPr/>
        </p:nvSpPr>
        <p:spPr>
          <a:xfrm>
            <a:off x="-32400" y="2956987"/>
            <a:ext cx="12193511" cy="2809045"/>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79;p29" id="128" name="Google Shape;128;p26"/>
          <p:cNvPicPr preferRelativeResize="0"/>
          <p:nvPr/>
        </p:nvPicPr>
        <p:blipFill rotWithShape="1">
          <a:blip r:embed="rId2">
            <a:alphaModFix amt="29000"/>
          </a:blip>
          <a:srcRect b="18716" l="58846" r="6418" t="29191"/>
          <a:stretch/>
        </p:blipFill>
        <p:spPr>
          <a:xfrm>
            <a:off x="8444679" y="2956987"/>
            <a:ext cx="3747322" cy="3007231"/>
          </a:xfrm>
          <a:prstGeom prst="rect">
            <a:avLst/>
          </a:prstGeom>
          <a:noFill/>
          <a:ln>
            <a:noFill/>
          </a:ln>
        </p:spPr>
      </p:pic>
      <p:sp>
        <p:nvSpPr>
          <p:cNvPr id="129" name="Google Shape;129;p26"/>
          <p:cNvSpPr txBox="1"/>
          <p:nvPr>
            <p:ph idx="1" type="body"/>
          </p:nvPr>
        </p:nvSpPr>
        <p:spPr>
          <a:xfrm>
            <a:off x="605556" y="4238576"/>
            <a:ext cx="319548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indent="-406400" lvl="1" marL="914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indent="-406400" lvl="2" marL="13716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indent="-406400" lvl="3" marL="18288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indent="-406400" lvl="4" marL="22860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0" name="Google Shape;130;p26"/>
          <p:cNvSpPr txBox="1"/>
          <p:nvPr>
            <p:ph idx="2" type="body"/>
          </p:nvPr>
        </p:nvSpPr>
        <p:spPr>
          <a:xfrm>
            <a:off x="605556" y="3428999"/>
            <a:ext cx="3195486" cy="83726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1" name="Google Shape;131;p26"/>
          <p:cNvSpPr/>
          <p:nvPr/>
        </p:nvSpPr>
        <p:spPr>
          <a:xfrm>
            <a:off x="6934623" y="5423818"/>
            <a:ext cx="5257379" cy="756632"/>
          </a:xfrm>
          <a:prstGeom prst="rect">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32" name="Google Shape;132;p26"/>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7;p29" id="133" name="Google Shape;133;p26"/>
          <p:cNvPicPr preferRelativeResize="0"/>
          <p:nvPr/>
        </p:nvPicPr>
        <p:blipFill rotWithShape="1">
          <a:blip r:embed="rId2">
            <a:alphaModFix/>
          </a:blip>
          <a:srcRect b="0" l="0" r="0" t="0"/>
          <a:stretch/>
        </p:blipFill>
        <p:spPr>
          <a:xfrm>
            <a:off x="605556" y="384248"/>
            <a:ext cx="4437442" cy="2374551"/>
          </a:xfrm>
          <a:prstGeom prst="rect">
            <a:avLst/>
          </a:prstGeom>
          <a:noFill/>
          <a:ln>
            <a:noFill/>
          </a:ln>
        </p:spPr>
      </p:pic>
      <p:sp>
        <p:nvSpPr>
          <p:cNvPr id="134" name="Google Shape;134;p2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135" name="Google Shape;135;p26"/>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136" name="Shape 136"/>
        <p:cNvGrpSpPr/>
        <p:nvPr/>
      </p:nvGrpSpPr>
      <p:grpSpPr>
        <a:xfrm>
          <a:off x="0" y="0"/>
          <a:ext cx="0" cy="0"/>
          <a:chOff x="0" y="0"/>
          <a:chExt cx="0" cy="0"/>
        </a:xfrm>
      </p:grpSpPr>
      <p:sp>
        <p:nvSpPr>
          <p:cNvPr id="137" name="Google Shape;137;p27"/>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38" name="Google Shape;138;p27"/>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39" name="Google Shape;139;p27"/>
          <p:cNvSpPr/>
          <p:nvPr/>
        </p:nvSpPr>
        <p:spPr>
          <a:xfrm>
            <a:off x="4884043" y="0"/>
            <a:ext cx="6417743"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40" name="Google Shape;140;p27"/>
          <p:cNvSpPr txBox="1"/>
          <p:nvPr>
            <p:ph idx="1" type="body"/>
          </p:nvPr>
        </p:nvSpPr>
        <p:spPr>
          <a:xfrm>
            <a:off x="6096001" y="593578"/>
            <a:ext cx="4724401" cy="5604023"/>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8;p24" id="141" name="Google Shape;141;p27"/>
          <p:cNvPicPr preferRelativeResize="0"/>
          <p:nvPr/>
        </p:nvPicPr>
        <p:blipFill rotWithShape="1">
          <a:blip r:embed="rId2">
            <a:alphaModFix amt="29000"/>
          </a:blip>
          <a:srcRect b="16283" l="70895" r="1946" t="1095"/>
          <a:stretch/>
        </p:blipFill>
        <p:spPr>
          <a:xfrm>
            <a:off x="4884044" y="2639355"/>
            <a:ext cx="2591269" cy="4218645"/>
          </a:xfrm>
          <a:prstGeom prst="rect">
            <a:avLst/>
          </a:prstGeom>
          <a:noFill/>
          <a:ln>
            <a:noFill/>
          </a:ln>
        </p:spPr>
      </p:pic>
      <p:sp>
        <p:nvSpPr>
          <p:cNvPr id="142" name="Google Shape;142;p27"/>
          <p:cNvSpPr/>
          <p:nvPr>
            <p:ph idx="2" type="pic"/>
          </p:nvPr>
        </p:nvSpPr>
        <p:spPr>
          <a:xfrm>
            <a:off x="414116" y="352414"/>
            <a:ext cx="5497413" cy="6099184"/>
          </a:xfrm>
          <a:prstGeom prst="rect">
            <a:avLst/>
          </a:prstGeom>
          <a:noFill/>
          <a:ln>
            <a:noFill/>
          </a:ln>
        </p:spPr>
      </p:sp>
      <p:sp>
        <p:nvSpPr>
          <p:cNvPr id="143" name="Google Shape;143;p2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44" name="Shape 144"/>
        <p:cNvGrpSpPr/>
        <p:nvPr/>
      </p:nvGrpSpPr>
      <p:grpSpPr>
        <a:xfrm>
          <a:off x="0" y="0"/>
          <a:ext cx="0" cy="0"/>
          <a:chOff x="0" y="0"/>
          <a:chExt cx="0" cy="0"/>
        </a:xfrm>
      </p:grpSpPr>
      <p:sp>
        <p:nvSpPr>
          <p:cNvPr id="145" name="Google Shape;145;p2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sopravvivere al digitale</a:t>
            </a:r>
            <a:endParaRPr b="0" i="0" sz="1400" u="none" cap="none" strike="noStrike">
              <a:solidFill>
                <a:srgbClr val="000000"/>
              </a:solidFill>
              <a:latin typeface="Arial"/>
              <a:ea typeface="Arial"/>
              <a:cs typeface="Arial"/>
              <a:sym typeface="Arial"/>
            </a:endParaRPr>
          </a:p>
        </p:txBody>
      </p:sp>
      <p:cxnSp>
        <p:nvCxnSpPr>
          <p:cNvPr id="7" name="Google Shape;7;p1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 name="Google Shape;8;p19"/>
          <p:cNvSpPr/>
          <p:nvPr/>
        </p:nvSpPr>
        <p:spPr>
          <a:xfrm>
            <a:off x="0" y="0"/>
            <a:ext cx="12192000" cy="6858001"/>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 name="Google Shape;9;p19"/>
          <p:cNvSpPr txBox="1"/>
          <p:nvPr/>
        </p:nvSpPr>
        <p:spPr>
          <a:xfrm>
            <a:off x="424668" y="528534"/>
            <a:ext cx="6498647" cy="739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4400"/>
              <a:buFont typeface="Calibri"/>
              <a:buNone/>
            </a:pPr>
            <a:r>
              <a:rPr b="0" i="0" lang="en-US" sz="4400" u="none" cap="none" strike="noStrike">
                <a:solidFill>
                  <a:srgbClr val="FFFFFF"/>
                </a:solidFill>
                <a:latin typeface="Calibri"/>
                <a:ea typeface="Calibri"/>
                <a:cs typeface="Calibri"/>
                <a:sym typeface="Calibri"/>
              </a:rPr>
              <a:t>CARATTERE E DIMENSIONE</a:t>
            </a:r>
            <a:endParaRPr b="0" i="0" sz="1400" u="none" cap="none" strike="noStrike">
              <a:solidFill>
                <a:srgbClr val="000000"/>
              </a:solidFill>
              <a:latin typeface="Arial"/>
              <a:ea typeface="Arial"/>
              <a:cs typeface="Arial"/>
              <a:sym typeface="Arial"/>
            </a:endParaRPr>
          </a:p>
        </p:txBody>
      </p:sp>
      <p:sp>
        <p:nvSpPr>
          <p:cNvPr id="10" name="Google Shape;10;p19"/>
          <p:cNvSpPr txBox="1"/>
          <p:nvPr/>
        </p:nvSpPr>
        <p:spPr>
          <a:xfrm>
            <a:off x="7347983" y="564842"/>
            <a:ext cx="4589208" cy="54000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ASSICURARSI DI MANTENERE I CARATTERI COME DA LAYOUT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48 punti - Guide divisorie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36 punti - Intestazione del titolo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30 punti - Sottotitoli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	       - Citazioni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24 punti - Corpo del testo principale </a:t>
            </a:r>
            <a:endParaRPr b="0" i="0" sz="1400" u="none" cap="none" strike="noStrike">
              <a:solidFill>
                <a:srgbClr val="000000"/>
              </a:solidFill>
              <a:latin typeface="Arial"/>
              <a:ea typeface="Arial"/>
              <a:cs typeface="Arial"/>
              <a:sym typeface="Arial"/>
            </a:endParaRPr>
          </a:p>
        </p:txBody>
      </p:sp>
      <p:sp>
        <p:nvSpPr>
          <p:cNvPr id="11" name="Google Shape;11;p19"/>
          <p:cNvSpPr txBox="1"/>
          <p:nvPr/>
        </p:nvSpPr>
        <p:spPr>
          <a:xfrm>
            <a:off x="424669" y="2014903"/>
            <a:ext cx="5845501" cy="27584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Assicuratevi di mantenere le dimensioni dei caratteri come da layout delle diapositive. Il font utilizzato in tutto il PowerPoint </a:t>
            </a:r>
            <a:r>
              <a:rPr b="1" i="0" lang="en-US" sz="2400" u="none" cap="none" strike="noStrike">
                <a:solidFill>
                  <a:srgbClr val="FFFFFF"/>
                </a:solidFill>
                <a:latin typeface="Calibri"/>
                <a:ea typeface="Calibri"/>
                <a:cs typeface="Calibri"/>
                <a:sym typeface="Calibri"/>
              </a:rPr>
              <a:t>Surviving Digital </a:t>
            </a:r>
            <a:r>
              <a:rPr b="0" i="0" lang="en-US" sz="2400" u="none" cap="none" strike="noStrike">
                <a:solidFill>
                  <a:srgbClr val="FFFFFF"/>
                </a:solidFill>
                <a:latin typeface="Calibri"/>
                <a:ea typeface="Calibri"/>
                <a:cs typeface="Calibri"/>
                <a:sym typeface="Calibri"/>
              </a:rPr>
              <a:t>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600"/>
              <a:buFont typeface="Calibri"/>
              <a:buNone/>
            </a:pPr>
            <a:r>
              <a:rPr b="1" i="1" lang="en-US" sz="3600" u="none" cap="none" strike="noStrike">
                <a:solidFill>
                  <a:srgbClr val="FFFFFF"/>
                </a:solidFill>
                <a:latin typeface="Calibri"/>
                <a:ea typeface="Calibri"/>
                <a:cs typeface="Calibri"/>
                <a:sym typeface="Calibri"/>
              </a:rPr>
              <a:t>Calibri</a:t>
            </a:r>
            <a:endParaRPr b="0" i="0" sz="1400" u="none" cap="none" strike="noStrike">
              <a:solidFill>
                <a:srgbClr val="000000"/>
              </a:solidFill>
              <a:latin typeface="Arial"/>
              <a:ea typeface="Arial"/>
              <a:cs typeface="Arial"/>
              <a:sym typeface="Arial"/>
            </a:endParaRPr>
          </a:p>
        </p:txBody>
      </p:sp>
      <p:cxnSp>
        <p:nvCxnSpPr>
          <p:cNvPr id="12" name="Google Shape;12;p19"/>
          <p:cNvCxnSpPr/>
          <p:nvPr/>
        </p:nvCxnSpPr>
        <p:spPr>
          <a:xfrm flipH="1">
            <a:off x="7098716" y="-1"/>
            <a:ext cx="1" cy="5540409"/>
          </a:xfrm>
          <a:prstGeom prst="straightConnector1">
            <a:avLst/>
          </a:prstGeom>
          <a:noFill/>
          <a:ln cap="flat" cmpd="sng" w="9525">
            <a:solidFill>
              <a:srgbClr val="FFFFFF"/>
            </a:solidFill>
            <a:prstDash val="solid"/>
            <a:miter lim="8000"/>
            <a:headEnd len="sm" w="sm" type="none"/>
            <a:tailEnd len="sm" w="sm" type="none"/>
          </a:ln>
        </p:spPr>
      </p:cxnSp>
      <p:cxnSp>
        <p:nvCxnSpPr>
          <p:cNvPr id="13" name="Google Shape;13;p19"/>
          <p:cNvCxnSpPr/>
          <p:nvPr/>
        </p:nvCxnSpPr>
        <p:spPr>
          <a:xfrm rot="10800000">
            <a:off x="1" y="1621486"/>
            <a:ext cx="7098715" cy="1"/>
          </a:xfrm>
          <a:prstGeom prst="straightConnector1">
            <a:avLst/>
          </a:prstGeom>
          <a:noFill/>
          <a:ln cap="flat" cmpd="sng" w="9525">
            <a:solidFill>
              <a:srgbClr val="FFFFFF"/>
            </a:solidFill>
            <a:prstDash val="solid"/>
            <a:miter lim="8000"/>
            <a:headEnd len="sm" w="sm" type="none"/>
            <a:tailEnd len="sm" w="sm" type="none"/>
          </a:ln>
        </p:spPr>
      </p:cxnSp>
      <p:sp>
        <p:nvSpPr>
          <p:cNvPr id="14" name="Google Shape;14;p19"/>
          <p:cNvSpPr txBox="1"/>
          <p:nvPr/>
        </p:nvSpPr>
        <p:spPr>
          <a:xfrm>
            <a:off x="0" y="5968370"/>
            <a:ext cx="12192000" cy="802601"/>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CANCELLARE QUESTA DIAPOSITIVA DI ISTRUZIONI PRIMA DI PRESENTARE LA PRESENTAZIONE FINALE </a:t>
            </a:r>
            <a:r>
              <a:rPr b="0" i="0" lang="en-US" sz="24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cxnSp>
        <p:nvCxnSpPr>
          <p:cNvPr id="15" name="Google Shape;15;p19"/>
          <p:cNvCxnSpPr/>
          <p:nvPr/>
        </p:nvCxnSpPr>
        <p:spPr>
          <a:xfrm rot="10800000">
            <a:off x="1" y="5541677"/>
            <a:ext cx="12191999" cy="1"/>
          </a:xfrm>
          <a:prstGeom prst="straightConnector1">
            <a:avLst/>
          </a:prstGeom>
          <a:noFill/>
          <a:ln cap="flat" cmpd="sng" w="9525">
            <a:solidFill>
              <a:srgbClr val="FFFFFF"/>
            </a:solidFill>
            <a:prstDash val="solid"/>
            <a:miter lim="8000"/>
            <a:headEnd len="sm" w="sm" type="none"/>
            <a:tailEnd len="sm" w="sm" type="none"/>
          </a:ln>
        </p:spPr>
      </p:cxnSp>
      <p:sp>
        <p:nvSpPr>
          <p:cNvPr id="16" name="Google Shape;16;p19"/>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19"/>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1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9.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
          <p:cNvSpPr txBox="1"/>
          <p:nvPr>
            <p:ph idx="4294967295" type="subTitle"/>
          </p:nvPr>
        </p:nvSpPr>
        <p:spPr>
          <a:xfrm>
            <a:off x="240793" y="4189236"/>
            <a:ext cx="4929143" cy="1008398"/>
          </a:xfrm>
          <a:prstGeom prst="rect">
            <a:avLst/>
          </a:prstGeom>
          <a:noFill/>
          <a:ln>
            <a:noFill/>
          </a:ln>
        </p:spPr>
        <p:txBody>
          <a:bodyPr anchorCtr="0" anchor="t" bIns="45675" lIns="45675" spcFirstLastPara="1" rIns="45675" wrap="square" tIns="45675">
            <a:normAutofit/>
          </a:bodyPr>
          <a:lstStyle/>
          <a:p>
            <a:pPr indent="0" lvl="0" marL="0" marR="0" rtl="0" algn="l">
              <a:lnSpc>
                <a:spcPct val="9885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Modulo 6 - Esprimere se stessi come genitori</a:t>
            </a:r>
            <a:endParaRPr b="0" i="0" sz="1400" u="none" cap="none" strike="noStrike">
              <a:solidFill>
                <a:srgbClr val="000000"/>
              </a:solidFill>
              <a:latin typeface="Arial"/>
              <a:ea typeface="Arial"/>
              <a:cs typeface="Arial"/>
              <a:sym typeface="Arial"/>
            </a:endParaRPr>
          </a:p>
        </p:txBody>
      </p:sp>
      <p:sp>
        <p:nvSpPr>
          <p:cNvPr id="249" name="Google Shape;249;p1"/>
          <p:cNvSpPr txBox="1"/>
          <p:nvPr>
            <p:ph idx="2" type="body"/>
          </p:nvPr>
        </p:nvSpPr>
        <p:spPr>
          <a:xfrm>
            <a:off x="334232" y="2787113"/>
            <a:ext cx="4742266" cy="533189"/>
          </a:xfrm>
          <a:prstGeom prst="rect">
            <a:avLst/>
          </a:prstGeom>
          <a:noFill/>
          <a:ln>
            <a:noFill/>
          </a:ln>
        </p:spPr>
        <p:txBody>
          <a:bodyPr anchorCtr="0" anchor="t" bIns="45675" lIns="45675" spcFirstLastPara="1" rIns="45675" wrap="square" tIns="45675">
            <a:normAutofit/>
          </a:bodyPr>
          <a:lstStyle/>
          <a:p>
            <a:pPr indent="0" lvl="0" marL="0" rtl="0" algn="l">
              <a:lnSpc>
                <a:spcPct val="100000"/>
              </a:lnSpc>
              <a:spcBef>
                <a:spcPts val="0"/>
              </a:spcBef>
              <a:spcAft>
                <a:spcPts val="0"/>
              </a:spcAft>
              <a:buClr>
                <a:srgbClr val="FFFFFF"/>
              </a:buClr>
              <a:buSzPts val="2368"/>
              <a:buFont typeface="Calibri"/>
              <a:buNone/>
            </a:pPr>
            <a:r>
              <a:rPr b="1" lang="en-US" sz="2400">
                <a:solidFill>
                  <a:srgbClr val="FFFFFF"/>
                </a:solidFill>
                <a:latin typeface="Calibri"/>
                <a:ea typeface="Calibri"/>
                <a:cs typeface="Calibri"/>
                <a:sym typeface="Calibri"/>
              </a:rPr>
              <a:t>Corso di formazione: Sopravvivere al digitale </a:t>
            </a:r>
            <a:endParaRPr sz="2400">
              <a:latin typeface="Calibri"/>
              <a:ea typeface="Calibri"/>
              <a:cs typeface="Calibri"/>
              <a:sym typeface="Calibri"/>
            </a:endParaRPr>
          </a:p>
        </p:txBody>
      </p:sp>
      <p:sp>
        <p:nvSpPr>
          <p:cNvPr id="250" name="Google Shape;250;p1"/>
          <p:cNvSpPr txBox="1"/>
          <p:nvPr>
            <p:ph idx="3" type="body"/>
          </p:nvPr>
        </p:nvSpPr>
        <p:spPr>
          <a:xfrm>
            <a:off x="7840716" y="5611393"/>
            <a:ext cx="3700103"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500"/>
              <a:buFont typeface="Calibri"/>
              <a:buNone/>
            </a:pPr>
            <a:r>
              <a:rPr b="1" lang="en-US" sz="2400">
                <a:solidFill>
                  <a:schemeClr val="lt1"/>
                </a:solidFill>
                <a:latin typeface="Calibri"/>
                <a:ea typeface="Calibri"/>
                <a:cs typeface="Calibri"/>
                <a:sym typeface="Calibri"/>
              </a:rPr>
              <a:t>www.survivingdigital.eu</a:t>
            </a:r>
            <a:endParaRPr b="1" sz="2400">
              <a:solidFill>
                <a:schemeClr val="lt1"/>
              </a:solidFill>
              <a:latin typeface="Calibri"/>
              <a:ea typeface="Calibri"/>
              <a:cs typeface="Calibri"/>
              <a:sym typeface="Calibri"/>
            </a:endParaRPr>
          </a:p>
        </p:txBody>
      </p:sp>
      <p:pic>
        <p:nvPicPr>
          <p:cNvPr descr="Google Shape;217;p1" id="251" name="Google Shape;251;p1"/>
          <p:cNvPicPr preferRelativeResize="0"/>
          <p:nvPr/>
        </p:nvPicPr>
        <p:blipFill rotWithShape="1">
          <a:blip r:embed="rId3">
            <a:alphaModFix/>
          </a:blip>
          <a:srcRect b="0" l="0" r="0" t="0"/>
          <a:stretch/>
        </p:blipFill>
        <p:spPr>
          <a:xfrm>
            <a:off x="5431749" y="553975"/>
            <a:ext cx="6404876" cy="4341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0"/>
          <p:cNvSpPr txBox="1"/>
          <p:nvPr>
            <p:ph idx="1" type="body"/>
          </p:nvPr>
        </p:nvSpPr>
        <p:spPr>
          <a:xfrm>
            <a:off x="6461150" y="2134525"/>
            <a:ext cx="5299500" cy="4021200"/>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La convalida, anche nel mondo digitale, rimane una pietra miliare per alimentare un sano sviluppo emotivo. Come genitori che navigano nel paesaggio digitale accanto ai nostri figli, riconosciamo l'importanza di riconoscere le loro emozioni, siano esse espresse attraverso emoji, messaggi o post.</a:t>
            </a:r>
            <a:endParaRPr/>
          </a:p>
          <a:p>
            <a:pPr indent="0" lvl="0" marL="0" rtl="0" algn="just">
              <a:lnSpc>
                <a:spcPct val="100000"/>
              </a:lnSpc>
              <a:spcBef>
                <a:spcPts val="1000"/>
              </a:spcBef>
              <a:spcAft>
                <a:spcPts val="0"/>
              </a:spcAft>
              <a:buClr>
                <a:srgbClr val="FFFFFF"/>
              </a:buClr>
              <a:buSzPts val="1200"/>
              <a:buFont typeface="Calibri"/>
              <a:buNone/>
            </a:pPr>
            <a:r>
              <a:rPr lang="en-US" sz="1200"/>
              <a:t>Proprio come nelle interazioni faccia a faccia, la convalida delle emozioni digitali trasmette un messaggio forte: i loro sentimenti sono importanti. Crea uno spazio digitale sicuro e solidale in cui i bambini possono esprimersi senza paura di essere giudicati. Quando i bambini esprimono le loro emozioni, che si tratti di gioia, frustrazione, paura o tristezza, è essenziale rispondere con empatia e comprensione. </a:t>
            </a:r>
            <a:endParaRPr/>
          </a:p>
        </p:txBody>
      </p:sp>
      <p:sp>
        <p:nvSpPr>
          <p:cNvPr id="326" name="Google Shape;326;p10"/>
          <p:cNvSpPr txBox="1"/>
          <p:nvPr>
            <p:ph idx="3" type="body"/>
          </p:nvPr>
        </p:nvSpPr>
        <p:spPr>
          <a:xfrm>
            <a:off x="6461150" y="702325"/>
            <a:ext cx="5854500" cy="5232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 Convalida: riconoscere le emozioni</a:t>
            </a:r>
            <a:endParaRPr/>
          </a:p>
        </p:txBody>
      </p:sp>
      <p:grpSp>
        <p:nvGrpSpPr>
          <p:cNvPr id="327" name="Google Shape;327;p10"/>
          <p:cNvGrpSpPr/>
          <p:nvPr/>
        </p:nvGrpSpPr>
        <p:grpSpPr>
          <a:xfrm>
            <a:off x="435467" y="406131"/>
            <a:ext cx="5660534" cy="6045739"/>
            <a:chOff x="-1" y="0"/>
            <a:chExt cx="5660532" cy="6045737"/>
          </a:xfrm>
        </p:grpSpPr>
        <p:sp>
          <p:nvSpPr>
            <p:cNvPr id="328" name="Google Shape;328;p10"/>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8.jpeg" id="329" name="Google Shape;329;p10"/>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1"/>
          <p:cNvSpPr txBox="1"/>
          <p:nvPr>
            <p:ph idx="1" type="body"/>
          </p:nvPr>
        </p:nvSpPr>
        <p:spPr>
          <a:xfrm>
            <a:off x="275425" y="1809250"/>
            <a:ext cx="5518800" cy="4148400"/>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L'ascolto attivo è un'abilità comunicativa che va oltre il semplice ascolto delle parole. Si tratta di prestare la massima attenzione all'interlocutore e di fare uno sforzo consapevole per capire non solo ciò che dice, ma anche le sue emozioni, le sue intenzioni e le sue prospettive.</a:t>
            </a:r>
            <a:endParaRPr sz="1200"/>
          </a:p>
          <a:p>
            <a:pPr indent="0" lvl="0" marL="0" rtl="0" algn="just">
              <a:lnSpc>
                <a:spcPct val="100000"/>
              </a:lnSpc>
              <a:spcBef>
                <a:spcPts val="1000"/>
              </a:spcBef>
              <a:spcAft>
                <a:spcPts val="0"/>
              </a:spcAft>
              <a:buClr>
                <a:srgbClr val="FFFFFF"/>
              </a:buClr>
              <a:buSzPts val="1200"/>
              <a:buFont typeface="Calibri"/>
              <a:buNone/>
            </a:pPr>
            <a:r>
              <a:rPr lang="en-US" sz="1200"/>
              <a:t>L'ascolto attivo è caratterizzato da segnali non verbali come il mantenimento del contatto visivo, l'annuire e l'uso di espressioni facciali per trasmettere coinvolgimento. Questa tecnica comprende anche risposte verbali come fare domande aperte, parafrasare e fornire feedback per dimostrare che si è coinvolti attivamente nella conversazione. </a:t>
            </a:r>
            <a:endParaRPr sz="1200"/>
          </a:p>
        </p:txBody>
      </p:sp>
      <p:sp>
        <p:nvSpPr>
          <p:cNvPr id="335" name="Google Shape;335;p11"/>
          <p:cNvSpPr txBox="1"/>
          <p:nvPr>
            <p:ph idx="3" type="body"/>
          </p:nvPr>
        </p:nvSpPr>
        <p:spPr>
          <a:xfrm>
            <a:off x="451325" y="517800"/>
            <a:ext cx="5644801" cy="8475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3600"/>
              <a:buFont typeface="Calibri"/>
              <a:buNone/>
            </a:pPr>
            <a:r>
              <a:rPr b="1" lang="en-US" sz="3600">
                <a:solidFill>
                  <a:srgbClr val="00B6E6"/>
                </a:solidFill>
                <a:latin typeface="Calibri"/>
                <a:ea typeface="Calibri"/>
                <a:cs typeface="Calibri"/>
                <a:sym typeface="Calibri"/>
              </a:rPr>
              <a:t>Ascolto attivo</a:t>
            </a:r>
            <a:endParaRPr/>
          </a:p>
        </p:txBody>
      </p:sp>
      <p:grpSp>
        <p:nvGrpSpPr>
          <p:cNvPr id="336" name="Google Shape;336;p11"/>
          <p:cNvGrpSpPr/>
          <p:nvPr/>
        </p:nvGrpSpPr>
        <p:grpSpPr>
          <a:xfrm>
            <a:off x="6205731" y="517788"/>
            <a:ext cx="5660533" cy="6045738"/>
            <a:chOff x="-1" y="0"/>
            <a:chExt cx="5660532" cy="6045737"/>
          </a:xfrm>
        </p:grpSpPr>
        <p:sp>
          <p:nvSpPr>
            <p:cNvPr id="337" name="Google Shape;337;p11"/>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2.jpeg" id="338" name="Google Shape;338;p11"/>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2"/>
          <p:cNvSpPr txBox="1"/>
          <p:nvPr>
            <p:ph idx="1" type="body"/>
          </p:nvPr>
        </p:nvSpPr>
        <p:spPr>
          <a:xfrm>
            <a:off x="6360500" y="1889299"/>
            <a:ext cx="5472601" cy="3820802"/>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Nel contesto della genitorialità, creare uno spazio emotivo sicuro per se stessi come genitori è altrettanto vitale. Si tratta di creare intenzionalmente un ambiente in cui i genitori possano esprimere apertamente e onestamente i propri pensieri, emozioni e preoccupazioni senza sentirsi vulnerabili o giudicati.</a:t>
            </a:r>
            <a:endParaRPr sz="1200"/>
          </a:p>
          <a:p>
            <a:pPr indent="0" lvl="0" marL="0" rtl="0" algn="just">
              <a:lnSpc>
                <a:spcPct val="100000"/>
              </a:lnSpc>
              <a:spcBef>
                <a:spcPts val="1000"/>
              </a:spcBef>
              <a:spcAft>
                <a:spcPts val="0"/>
              </a:spcAft>
              <a:buClr>
                <a:srgbClr val="FFFFFF"/>
              </a:buClr>
              <a:buSzPts val="1200"/>
              <a:buFont typeface="Calibri"/>
              <a:buNone/>
            </a:pPr>
            <a:r>
              <a:rPr lang="en-US" sz="1200"/>
              <a:t>Questo concetto si basa molto sull'auto-empatia, in cui i genitori si sforzano di comprendere e riconoscere i propri sentimenti e bisogni. Comprende anche la capacità di ascoltare attivamente le proprie emozioni, concedendo loro la stessa attenzione e cura che riserviamo agli altri.</a:t>
            </a:r>
            <a:endParaRPr sz="1200"/>
          </a:p>
        </p:txBody>
      </p:sp>
      <p:sp>
        <p:nvSpPr>
          <p:cNvPr id="344" name="Google Shape;344;p12"/>
          <p:cNvSpPr txBox="1"/>
          <p:nvPr>
            <p:ph idx="3" type="body"/>
          </p:nvPr>
        </p:nvSpPr>
        <p:spPr>
          <a:xfrm>
            <a:off x="6461150" y="406122"/>
            <a:ext cx="5854501" cy="7416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Creare uno spazio emotivo sicuro</a:t>
            </a:r>
            <a:endParaRPr/>
          </a:p>
        </p:txBody>
      </p:sp>
      <p:grpSp>
        <p:nvGrpSpPr>
          <p:cNvPr id="345" name="Google Shape;345;p12"/>
          <p:cNvGrpSpPr/>
          <p:nvPr/>
        </p:nvGrpSpPr>
        <p:grpSpPr>
          <a:xfrm>
            <a:off x="435467" y="406131"/>
            <a:ext cx="5660534" cy="6045739"/>
            <a:chOff x="-1" y="0"/>
            <a:chExt cx="5660532" cy="6045737"/>
          </a:xfrm>
        </p:grpSpPr>
        <p:sp>
          <p:nvSpPr>
            <p:cNvPr id="346" name="Google Shape;346;p12"/>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6.jpeg" id="347" name="Google Shape;347;p12"/>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3"/>
          <p:cNvSpPr txBox="1"/>
          <p:nvPr>
            <p:ph idx="1" type="body"/>
          </p:nvPr>
        </p:nvSpPr>
        <p:spPr>
          <a:xfrm>
            <a:off x="6256099" y="1729175"/>
            <a:ext cx="5577001" cy="4269600"/>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b="1" lang="en-US" sz="1200"/>
              <a:t>Introduzione:</a:t>
            </a:r>
            <a:endParaRPr/>
          </a:p>
          <a:p>
            <a:pPr indent="0" lvl="0" marL="0" rtl="0" algn="just">
              <a:lnSpc>
                <a:spcPct val="100000"/>
              </a:lnSpc>
              <a:spcBef>
                <a:spcPts val="1000"/>
              </a:spcBef>
              <a:spcAft>
                <a:spcPts val="0"/>
              </a:spcAft>
              <a:buClr>
                <a:srgbClr val="FFFFFF"/>
              </a:buClr>
              <a:buSzPts val="1200"/>
              <a:buFont typeface="Calibri"/>
              <a:buNone/>
            </a:pPr>
            <a:r>
              <a:rPr lang="en-US" sz="1200"/>
              <a:t>In questo esempio di buona pratica, esamineremo la vita di Sarah, una madre devota di due figli, mentre affronta le sfide e i trionfi dell'espressione di sé come genitore. Esploreremo le sue esperienze, le strategie che adotta e l'impatto sullo sviluppo dei suoi figli.</a:t>
            </a:r>
            <a:endParaRPr/>
          </a:p>
          <a:p>
            <a:pPr indent="0" lvl="0" marL="0" rtl="0" algn="just">
              <a:lnSpc>
                <a:spcPct val="100000"/>
              </a:lnSpc>
              <a:spcBef>
                <a:spcPts val="1000"/>
              </a:spcBef>
              <a:spcAft>
                <a:spcPts val="0"/>
              </a:spcAft>
              <a:buClr>
                <a:srgbClr val="FFFFFF"/>
              </a:buClr>
              <a:buSzPts val="1200"/>
              <a:buFont typeface="Calibri"/>
              <a:buNone/>
            </a:pPr>
            <a:r>
              <a:rPr lang="en-US" sz="1200"/>
              <a:t>Sarah, una madre lavoratrice di 35 anni, si impegna con passione per dare la migliore educazione ai suoi due figli. Tuttavia, ha incontrato difficoltà nell'esprimersi efficacemente come genitore. Ha notato che il suo stile di comunicazione a volte porta a dei malintesi e vuole migliorare la sua capacità di entrare in contatto con i suoi figli a livello emotivo.</a:t>
            </a:r>
            <a:endParaRPr/>
          </a:p>
          <a:p>
            <a:pPr indent="0" lvl="0" marL="0" rtl="0" algn="just">
              <a:lnSpc>
                <a:spcPct val="100000"/>
              </a:lnSpc>
              <a:spcBef>
                <a:spcPts val="1000"/>
              </a:spcBef>
              <a:spcAft>
                <a:spcPts val="0"/>
              </a:spcAft>
              <a:buClr>
                <a:srgbClr val="FFFFFF"/>
              </a:buClr>
              <a:buSzPts val="1200"/>
              <a:buFont typeface="Calibri"/>
              <a:buNone/>
            </a:pPr>
            <a:r>
              <a:rPr lang="en-US" sz="1200"/>
              <a:t>Sarah si trova spesso sopraffatta dagli impegni di lavoro e dalle faccende domestiche quotidiane. Questo stress a volte influisce sulla sua capacità di comunicare con calma con i figli quando questi si comportano male o affrontano delle difficoltà. Ha notato che le sue frustrazioni a volte sfociano in alzate di voce e impazienza, il che, riconosce, non favorisce una sana comunicazione genitori-figli.</a:t>
            </a:r>
            <a:endParaRPr/>
          </a:p>
        </p:txBody>
      </p:sp>
      <p:sp>
        <p:nvSpPr>
          <p:cNvPr id="353" name="Google Shape;353;p13"/>
          <p:cNvSpPr txBox="1"/>
          <p:nvPr>
            <p:ph idx="3" type="body"/>
          </p:nvPr>
        </p:nvSpPr>
        <p:spPr>
          <a:xfrm>
            <a:off x="6657475" y="731924"/>
            <a:ext cx="4858800" cy="5313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 Caso studio:</a:t>
            </a:r>
            <a:endParaRPr sz="2400">
              <a:latin typeface="Calibri"/>
              <a:ea typeface="Calibri"/>
              <a:cs typeface="Calibri"/>
              <a:sym typeface="Calibri"/>
            </a:endParaRPr>
          </a:p>
        </p:txBody>
      </p:sp>
      <p:pic>
        <p:nvPicPr>
          <p:cNvPr descr="Google Shape;314;p16" id="354" name="Google Shape;354;p13"/>
          <p:cNvPicPr preferRelativeResize="0"/>
          <p:nvPr>
            <p:ph idx="2" type="pic"/>
          </p:nvPr>
        </p:nvPicPr>
        <p:blipFill rotWithShape="1">
          <a:blip r:embed="rId3">
            <a:alphaModFix/>
          </a:blip>
          <a:srcRect b="0" l="14882" r="14882" t="0"/>
          <a:stretch/>
        </p:blipFill>
        <p:spPr>
          <a:xfrm>
            <a:off x="435469" y="406131"/>
            <a:ext cx="5660531" cy="60457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4"/>
          <p:cNvSpPr txBox="1"/>
          <p:nvPr>
            <p:ph idx="1" type="body"/>
          </p:nvPr>
        </p:nvSpPr>
        <p:spPr>
          <a:xfrm>
            <a:off x="358050" y="1431200"/>
            <a:ext cx="5343300" cy="35631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t>Strategie e azioni:</a:t>
            </a:r>
            <a:endParaRPr/>
          </a:p>
          <a:p>
            <a:pPr indent="0" lvl="0" marL="0" rtl="0" algn="just">
              <a:lnSpc>
                <a:spcPct val="90000"/>
              </a:lnSpc>
              <a:spcBef>
                <a:spcPts val="1000"/>
              </a:spcBef>
              <a:spcAft>
                <a:spcPts val="0"/>
              </a:spcAft>
              <a:buClr>
                <a:srgbClr val="FFFFFF"/>
              </a:buClr>
              <a:buSzPts val="1200"/>
              <a:buFont typeface="Calibri"/>
              <a:buNone/>
            </a:pPr>
            <a:r>
              <a:rPr lang="en-US" sz="1200"/>
              <a:t>Sarah ha preso provvedimenti per migliorare la sua espressione genitoriale. Ha iniziato con l'autoconsapevolezza, riconoscendo i momenti di stress senza autogiudicarsi. Ha ascoltato attivamente i suoi figli, dando loro tutta la sua attenzione per capire meglio le loro prospettive.</a:t>
            </a:r>
            <a:endParaRPr/>
          </a:p>
          <a:p>
            <a:pPr indent="0" lvl="0" marL="0" rtl="0" algn="just">
              <a:lnSpc>
                <a:spcPct val="90000"/>
              </a:lnSpc>
              <a:spcBef>
                <a:spcPts val="1000"/>
              </a:spcBef>
              <a:spcAft>
                <a:spcPts val="0"/>
              </a:spcAft>
              <a:buClr>
                <a:srgbClr val="FFFFFF"/>
              </a:buClr>
              <a:buSzPts val="1200"/>
              <a:buFont typeface="Calibri"/>
              <a:buNone/>
            </a:pPr>
            <a:r>
              <a:rPr lang="en-US" sz="1200"/>
              <a:t>Sarah ha anche imparato le tecniche di regolazione delle emozioni, che l'hanno aiutata a rispondere ai suoi figli con maggiore calma ed empatia. Spesso convalidava le emozioni dei suoi figli, incoraggiando una comunicazione aperta e l'empatia all'interno della famiglia. Sarah ha anche insegnato ai suoi figli le abilità di risoluzione dei conflitti, modellando discussioni calme e soluzioni collaborative, creando un'atmosfera familiare più armoniosa.</a:t>
            </a:r>
            <a:endParaRPr/>
          </a:p>
          <a:p>
            <a:pPr indent="0" lvl="0" marL="0" rtl="0" algn="just">
              <a:lnSpc>
                <a:spcPct val="90000"/>
              </a:lnSpc>
              <a:spcBef>
                <a:spcPts val="1000"/>
              </a:spcBef>
              <a:spcAft>
                <a:spcPts val="0"/>
              </a:spcAft>
              <a:buClr>
                <a:srgbClr val="FFFFFF"/>
              </a:buClr>
              <a:buSzPts val="1200"/>
              <a:buFont typeface="Calibri"/>
              <a:buNone/>
            </a:pPr>
            <a:r>
              <a:rPr lang="en-US" sz="1200"/>
              <a:t>Nel tempo, gli sforzi di Sarah per migliorare la sua espressione come genitore hanno dato risultati positivi. I suoi figli sono diventati più aperti e comunicativi con lei. Si sentono a loro agio nel condividere i loro pensieri e le loro preoccupazioni, sapendo che le loro emozioni saranno rispettate. La capacità di Sarah di gestire le proprie emozioni ha creato un'atmosfera più armoniosa e comprensiva in casa.</a:t>
            </a:r>
            <a:endParaRPr/>
          </a:p>
        </p:txBody>
      </p:sp>
      <p:sp>
        <p:nvSpPr>
          <p:cNvPr id="360" name="Google Shape;360;p14"/>
          <p:cNvSpPr txBox="1"/>
          <p:nvPr>
            <p:ph idx="3" type="body"/>
          </p:nvPr>
        </p:nvSpPr>
        <p:spPr>
          <a:xfrm>
            <a:off x="643475" y="439726"/>
            <a:ext cx="4757400" cy="6843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Caso Studio:</a:t>
            </a:r>
            <a:endParaRPr/>
          </a:p>
        </p:txBody>
      </p:sp>
      <p:pic>
        <p:nvPicPr>
          <p:cNvPr descr="Google Shape;321;p17" id="361" name="Google Shape;361;p14"/>
          <p:cNvPicPr preferRelativeResize="0"/>
          <p:nvPr>
            <p:ph idx="2" type="pic"/>
          </p:nvPr>
        </p:nvPicPr>
        <p:blipFill rotWithShape="1">
          <a:blip r:embed="rId3">
            <a:alphaModFix/>
          </a:blip>
          <a:srcRect b="14331" l="0" r="0" t="14332"/>
          <a:stretch/>
        </p:blipFill>
        <p:spPr>
          <a:xfrm>
            <a:off x="6187163" y="439729"/>
            <a:ext cx="5660531" cy="60457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5"/>
          <p:cNvSpPr txBox="1"/>
          <p:nvPr>
            <p:ph idx="1" type="body"/>
          </p:nvPr>
        </p:nvSpPr>
        <p:spPr>
          <a:xfrm>
            <a:off x="6407225" y="1795902"/>
            <a:ext cx="5321401" cy="43845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t>Conclusione:</a:t>
            </a:r>
            <a:endParaRPr/>
          </a:p>
          <a:p>
            <a:pPr indent="0" lvl="0" marL="0" rtl="0" algn="just">
              <a:lnSpc>
                <a:spcPct val="90000"/>
              </a:lnSpc>
              <a:spcBef>
                <a:spcPts val="1000"/>
              </a:spcBef>
              <a:spcAft>
                <a:spcPts val="0"/>
              </a:spcAft>
              <a:buClr>
                <a:srgbClr val="FFFFFF"/>
              </a:buClr>
              <a:buSzPts val="1200"/>
              <a:buFont typeface="Calibri"/>
              <a:buNone/>
            </a:pPr>
            <a:r>
              <a:rPr lang="en-US" sz="1200"/>
              <a:t>Anche i figli di Sarah hanno iniziato a emulare lo stile di comunicazione positivo della madre. Si ascoltano attivamente, si esprimono con calma e hanno sviluppato un maggiore senso di empatia. Come famiglia, sono diventati meglio attrezzati per affrontare insieme sfide e conflitti.</a:t>
            </a:r>
            <a:endParaRPr/>
          </a:p>
          <a:p>
            <a:pPr indent="0" lvl="0" marL="0" rtl="0" algn="just">
              <a:lnSpc>
                <a:spcPct val="90000"/>
              </a:lnSpc>
              <a:spcBef>
                <a:spcPts val="1000"/>
              </a:spcBef>
              <a:spcAft>
                <a:spcPts val="0"/>
              </a:spcAft>
              <a:buClr>
                <a:srgbClr val="FFFFFF"/>
              </a:buClr>
              <a:buSzPts val="1200"/>
              <a:buFont typeface="Calibri"/>
              <a:buNone/>
            </a:pPr>
            <a:r>
              <a:rPr lang="en-US" sz="1200"/>
              <a:t>Il percorso di Sarah dimostra l'importanza dell'autoconsapevolezza, dell'ascolto attivo e della regolazione emotiva nel promuovere relazioni sane tra genitori e figli. Mettendo in atto queste strategie, Sarah non solo rafforza il legame con i figli, ma li dota anche di competenze essenziali per il loro benessere emotivo e per le relazioni future. Questa buona pratica è un esempio illuminante di come i genitori possano influire positivamente sullo sviluppo dei figli investendo in una comunicazione e in un'espressione efficaci.</a:t>
            </a:r>
            <a:endParaRPr/>
          </a:p>
        </p:txBody>
      </p:sp>
      <p:sp>
        <p:nvSpPr>
          <p:cNvPr id="367" name="Google Shape;367;p15"/>
          <p:cNvSpPr txBox="1"/>
          <p:nvPr>
            <p:ph idx="3" type="body"/>
          </p:nvPr>
        </p:nvSpPr>
        <p:spPr>
          <a:xfrm>
            <a:off x="6758899" y="406126"/>
            <a:ext cx="4757401" cy="58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Caso studio:</a:t>
            </a:r>
            <a:endParaRPr/>
          </a:p>
        </p:txBody>
      </p:sp>
      <p:pic>
        <p:nvPicPr>
          <p:cNvPr descr="Google Shape;328;p18" id="368" name="Google Shape;368;p15"/>
          <p:cNvPicPr preferRelativeResize="0"/>
          <p:nvPr>
            <p:ph idx="2" type="pic"/>
          </p:nvPr>
        </p:nvPicPr>
        <p:blipFill rotWithShape="1">
          <a:blip r:embed="rId3">
            <a:alphaModFix/>
          </a:blip>
          <a:srcRect b="0" l="18814" r="18813" t="0"/>
          <a:stretch/>
        </p:blipFill>
        <p:spPr>
          <a:xfrm>
            <a:off x="435468" y="406131"/>
            <a:ext cx="5660532" cy="60457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6"/>
          <p:cNvSpPr txBox="1"/>
          <p:nvPr>
            <p:ph idx="1" type="body"/>
          </p:nvPr>
        </p:nvSpPr>
        <p:spPr>
          <a:xfrm>
            <a:off x="513175" y="941974"/>
            <a:ext cx="11112901" cy="5413802"/>
          </a:xfrm>
          <a:prstGeom prst="rect">
            <a:avLst/>
          </a:prstGeom>
          <a:noFill/>
          <a:ln>
            <a:noFill/>
          </a:ln>
        </p:spPr>
        <p:txBody>
          <a:bodyPr anchorCtr="0" anchor="t" bIns="45675" lIns="45675" spcFirstLastPara="1" rIns="45675" wrap="square" tIns="45675">
            <a:normAutofit fontScale="62500" lnSpcReduction="10000"/>
          </a:bodyPr>
          <a:lstStyle/>
          <a:p>
            <a:pPr indent="0" lvl="0" marL="0" rtl="0" algn="just">
              <a:lnSpc>
                <a:spcPct val="100000"/>
              </a:lnSpc>
              <a:spcBef>
                <a:spcPts val="0"/>
              </a:spcBef>
              <a:spcAft>
                <a:spcPts val="0"/>
              </a:spcAft>
              <a:buClr>
                <a:srgbClr val="262626"/>
              </a:buClr>
              <a:buSzPct val="62511"/>
              <a:buFont typeface="Calibri"/>
              <a:buNone/>
            </a:pPr>
            <a:r>
              <a:rPr lang="en-US" sz="1842"/>
              <a:t>Per un esercizio incentrato sull'espressione di sé come genitore, prendete in considerazione la creazione di un "Manifesto dei genitori". Questo compito prevede un processo di introspezione e di scrittura, in cui </a:t>
            </a:r>
            <a:r>
              <a:rPr lang="en-US" sz="1842"/>
              <a:t>identificheremo</a:t>
            </a:r>
            <a:r>
              <a:rPr lang="en-US" sz="1842"/>
              <a:t> i vostri valori e obiettivi fondamentali come genitori, riconoscerete le vostre sfide e </a:t>
            </a:r>
            <a:r>
              <a:rPr lang="en-US" sz="1842"/>
              <a:t>delineerà</a:t>
            </a:r>
            <a:r>
              <a:rPr lang="en-US" sz="1842"/>
              <a:t> il vostro approccio alla genitorialità. L'obiettivo è creare un documento chiaro e conciso che serva da guida personale e da riferimento nel vostro percorso genitoriale.</a:t>
            </a:r>
            <a:endParaRPr sz="1842"/>
          </a:p>
          <a:p>
            <a:pPr indent="0" lvl="0" marL="0" rtl="0" algn="just">
              <a:lnSpc>
                <a:spcPct val="100000"/>
              </a:lnSpc>
              <a:spcBef>
                <a:spcPts val="900"/>
              </a:spcBef>
              <a:spcAft>
                <a:spcPts val="0"/>
              </a:spcAft>
              <a:buClr>
                <a:srgbClr val="262626"/>
              </a:buClr>
              <a:buSzPct val="62511"/>
              <a:buFont typeface="Calibri"/>
              <a:buNone/>
            </a:pPr>
            <a:r>
              <a:rPr lang="en-US" sz="1842"/>
              <a:t>Creare un manifesto genitoriale vi incoraggia ad articolare i vostri valori, obiettivi e strategie genitoriali. Questo processo porta chiarezza al vostro approccio, aiutandovi a concentrarvi su ciò che conta veramente nelle interazioni con i vostri figli. Serve come bussola, guidando le vostre decisioni quotidiane e le vostre risposte alle varie sfide genitoriali.</a:t>
            </a:r>
            <a:endParaRPr sz="1842"/>
          </a:p>
          <a:p>
            <a:pPr indent="0" lvl="0" marL="0" rtl="0" algn="just">
              <a:lnSpc>
                <a:spcPct val="100000"/>
              </a:lnSpc>
              <a:spcBef>
                <a:spcPts val="900"/>
              </a:spcBef>
              <a:spcAft>
                <a:spcPts val="0"/>
              </a:spcAft>
              <a:buClr>
                <a:srgbClr val="262626"/>
              </a:buClr>
              <a:buSzPct val="62511"/>
              <a:buFont typeface="Calibri"/>
              <a:buNone/>
            </a:pPr>
            <a:r>
              <a:rPr lang="en-US" sz="1842"/>
              <a:t>Definendo i vostri principi e obiettivi, il Manifesto favorisce la coerenza del vostro stile genitoriale. Quando vi trovate di fronte a situazioni o decisioni difficili, il riferimento al vostro Manifesto può ricordarvi le vostre convinzioni e i vostri obiettivi fondamentali, aiutandovi a mantenere un approccio coerente nell'educazione dei vostri figli.</a:t>
            </a:r>
            <a:endParaRPr sz="1842"/>
          </a:p>
          <a:p>
            <a:pPr indent="0" lvl="0" marL="0" rtl="0" algn="just">
              <a:lnSpc>
                <a:spcPct val="100000"/>
              </a:lnSpc>
              <a:spcBef>
                <a:spcPts val="900"/>
              </a:spcBef>
              <a:spcAft>
                <a:spcPts val="0"/>
              </a:spcAft>
              <a:buClr>
                <a:srgbClr val="262626"/>
              </a:buClr>
              <a:buSzPct val="62511"/>
              <a:buFont typeface="Calibri"/>
              <a:buNone/>
            </a:pPr>
            <a:r>
              <a:rPr lang="en-US" sz="1842"/>
              <a:t>L'esercizio promuove l'autoconsapevolezza richiedendo di riflettere sui propri punti di forza e sulle proprie sfide come genitore. Questa introspezione può portare a una crescita personale, in quanto si diventa più consapevoli delle aree in cui si eccelle e degli aspetti in cui è necessario migliorare o cercare supporto. Nel tempo, la revisione del manifesto alla luce di nuove esperienze e intuizioni può favorire ulteriormente questa crescita.</a:t>
            </a:r>
            <a:endParaRPr sz="1842"/>
          </a:p>
          <a:p>
            <a:pPr indent="0" lvl="0" marL="0" rtl="0" algn="just">
              <a:lnSpc>
                <a:spcPct val="100000"/>
              </a:lnSpc>
              <a:spcBef>
                <a:spcPts val="900"/>
              </a:spcBef>
              <a:spcAft>
                <a:spcPts val="0"/>
              </a:spcAft>
              <a:buClr>
                <a:srgbClr val="262626"/>
              </a:buClr>
              <a:buSzPct val="62510"/>
              <a:buFont typeface="Calibri"/>
              <a:buNone/>
            </a:pPr>
            <a:r>
              <a:rPr lang="en-US" sz="1842"/>
              <a:t>Istruzioni su come condurre l'esercizio:</a:t>
            </a:r>
            <a:endParaRPr sz="1842"/>
          </a:p>
          <a:p>
            <a:pPr indent="0" lvl="0" marL="0" rtl="0" algn="just">
              <a:lnSpc>
                <a:spcPct val="100000"/>
              </a:lnSpc>
              <a:spcBef>
                <a:spcPts val="900"/>
              </a:spcBef>
              <a:spcAft>
                <a:spcPts val="0"/>
              </a:spcAft>
              <a:buClr>
                <a:srgbClr val="262626"/>
              </a:buClr>
              <a:buSzPct val="62511"/>
              <a:buFont typeface="Calibri"/>
              <a:buNone/>
            </a:pPr>
            <a:r>
              <a:t/>
            </a:r>
            <a:endParaRPr sz="1842"/>
          </a:p>
          <a:p>
            <a:pPr indent="-186196" lvl="0" marL="219454" rtl="0" algn="just">
              <a:lnSpc>
                <a:spcPct val="100000"/>
              </a:lnSpc>
              <a:spcBef>
                <a:spcPts val="0"/>
              </a:spcBef>
              <a:spcAft>
                <a:spcPts val="0"/>
              </a:spcAft>
              <a:buClr>
                <a:srgbClr val="262626"/>
              </a:buClr>
              <a:buSzPct val="100000"/>
              <a:buFont typeface="Calibri"/>
              <a:buAutoNum type="arabicPeriod"/>
            </a:pPr>
            <a:r>
              <a:rPr b="1" lang="en-US" sz="1842"/>
              <a:t>Riflettere sui propri valori</a:t>
            </a:r>
            <a:r>
              <a:rPr b="0" lang="en-US" sz="1842"/>
              <a:t>: Iniziate a riflettere sui valori più importanti per voi come genitori. Tra questi potrebbero esserci l'onestà, la gentilezza, l'indipendenza, l'educazione o qualsiasi altro valore a voi caro.</a:t>
            </a:r>
            <a:endParaRPr sz="1842"/>
          </a:p>
          <a:p>
            <a:pPr indent="-186196" lvl="0" marL="219454" rtl="0" algn="just">
              <a:lnSpc>
                <a:spcPct val="100000"/>
              </a:lnSpc>
              <a:spcBef>
                <a:spcPts val="900"/>
              </a:spcBef>
              <a:spcAft>
                <a:spcPts val="0"/>
              </a:spcAft>
              <a:buClr>
                <a:srgbClr val="262626"/>
              </a:buClr>
              <a:buSzPct val="100000"/>
              <a:buFont typeface="Calibri"/>
              <a:buAutoNum type="arabicPeriod"/>
            </a:pPr>
            <a:r>
              <a:rPr b="1" lang="en-US" sz="1842"/>
              <a:t>Considerate i vostri obiettivi</a:t>
            </a:r>
            <a:r>
              <a:rPr b="0" lang="en-US" sz="1842"/>
              <a:t>: Pensate a quali obiettivi avete per i vostri figli e per il vostro rapporto con loro. Cosa sperate di ottenere come genitori?</a:t>
            </a:r>
            <a:endParaRPr sz="1842"/>
          </a:p>
          <a:p>
            <a:pPr indent="-186196" lvl="0" marL="219454" rtl="0" algn="just">
              <a:lnSpc>
                <a:spcPct val="100000"/>
              </a:lnSpc>
              <a:spcBef>
                <a:spcPts val="900"/>
              </a:spcBef>
              <a:spcAft>
                <a:spcPts val="0"/>
              </a:spcAft>
              <a:buClr>
                <a:srgbClr val="262626"/>
              </a:buClr>
              <a:buSzPct val="100000"/>
              <a:buFont typeface="Calibri"/>
              <a:buAutoNum type="arabicPeriod"/>
            </a:pPr>
            <a:r>
              <a:rPr b="1" lang="en-US" sz="1842"/>
              <a:t>Identificare le proprie sfide</a:t>
            </a:r>
            <a:r>
              <a:rPr b="0" lang="en-US" sz="1842"/>
              <a:t>: Riconoscere le sfide o le difficoltà che si incontrano nel ruolo di genitore. Comprenderle può aiutare ad affrontarle in modo più efficace.</a:t>
            </a:r>
            <a:endParaRPr sz="1842"/>
          </a:p>
          <a:p>
            <a:pPr indent="-186196" lvl="0" marL="219454" rtl="0" algn="just">
              <a:lnSpc>
                <a:spcPct val="100000"/>
              </a:lnSpc>
              <a:spcBef>
                <a:spcPts val="900"/>
              </a:spcBef>
              <a:spcAft>
                <a:spcPts val="0"/>
              </a:spcAft>
              <a:buClr>
                <a:srgbClr val="262626"/>
              </a:buClr>
              <a:buSzPct val="100000"/>
              <a:buFont typeface="Calibri"/>
              <a:buAutoNum type="arabicPeriod"/>
            </a:pPr>
            <a:r>
              <a:rPr b="1" lang="en-US" sz="1842"/>
              <a:t>Scrivete il vostro manifesto</a:t>
            </a:r>
            <a:r>
              <a:rPr b="0" lang="en-US" sz="1842"/>
              <a:t>: Utilizzando le vostre riflessioni, scrivete un "Manifesto dei genitori". Si tratta di una dichiarazione personale che delinea i vostri valori, obiettivi e approcci come genitori. Può trattarsi di pochi paragrafi o di una pagina: tutto ciò che vi sembra giusto.</a:t>
            </a:r>
            <a:endParaRPr sz="1842"/>
          </a:p>
          <a:p>
            <a:pPr indent="-186196" lvl="0" marL="219454" rtl="0" algn="just">
              <a:lnSpc>
                <a:spcPct val="100000"/>
              </a:lnSpc>
              <a:spcBef>
                <a:spcPts val="900"/>
              </a:spcBef>
              <a:spcAft>
                <a:spcPts val="0"/>
              </a:spcAft>
              <a:buClr>
                <a:srgbClr val="262626"/>
              </a:buClr>
              <a:buSzPct val="100000"/>
              <a:buFont typeface="Calibri"/>
              <a:buAutoNum type="arabicPeriod"/>
            </a:pPr>
            <a:r>
              <a:rPr b="1" lang="en-US" sz="1842"/>
              <a:t>Includere esempi</a:t>
            </a:r>
            <a:r>
              <a:rPr b="0" lang="en-US" sz="1842"/>
              <a:t>: Per ogni valore o obiettivo, </a:t>
            </a:r>
            <a:r>
              <a:rPr lang="en-US" sz="1842"/>
              <a:t>includere</a:t>
            </a:r>
            <a:r>
              <a:rPr b="0" lang="en-US" sz="1842"/>
              <a:t> un esempio specifico di come pensate di metterlo in pratica nella vostra attività genitoriale. Ciò potrebbe avvenire attraverso routine quotidiane, attività speciali o approcci generali alla comunicazione e alla disciplina.</a:t>
            </a:r>
            <a:endParaRPr sz="1842"/>
          </a:p>
          <a:p>
            <a:pPr indent="-186196" lvl="0" marL="219454" rtl="0" algn="just">
              <a:lnSpc>
                <a:spcPct val="100000"/>
              </a:lnSpc>
              <a:spcBef>
                <a:spcPts val="900"/>
              </a:spcBef>
              <a:spcAft>
                <a:spcPts val="0"/>
              </a:spcAft>
              <a:buClr>
                <a:srgbClr val="262626"/>
              </a:buClr>
              <a:buSzPct val="100000"/>
              <a:buFont typeface="Calibri"/>
              <a:buAutoNum type="arabicPeriod"/>
            </a:pPr>
            <a:r>
              <a:rPr b="1" lang="en-US" sz="1842"/>
              <a:t>Condividere e discutere (facoltativo)</a:t>
            </a:r>
            <a:r>
              <a:rPr b="0" lang="en-US" sz="1842"/>
              <a:t>: Se vi sentite a vostro agio, condividete il vostro manifesto con un partner, un familiare o un amico. Discuterne può fornire ulteriori prospettive e sostegno.</a:t>
            </a:r>
            <a:endParaRPr sz="1842"/>
          </a:p>
          <a:p>
            <a:pPr indent="-186196" lvl="0" marL="219454" rtl="0" algn="just">
              <a:lnSpc>
                <a:spcPct val="100000"/>
              </a:lnSpc>
              <a:spcBef>
                <a:spcPts val="900"/>
              </a:spcBef>
              <a:spcAft>
                <a:spcPts val="0"/>
              </a:spcAft>
              <a:buClr>
                <a:srgbClr val="262626"/>
              </a:buClr>
              <a:buSzPct val="100000"/>
              <a:buFont typeface="Calibri"/>
              <a:buAutoNum type="arabicPeriod"/>
            </a:pPr>
            <a:r>
              <a:rPr b="1" lang="en-US" sz="1842"/>
              <a:t>Riflettere e rivedere</a:t>
            </a:r>
            <a:r>
              <a:rPr b="0" lang="en-US" sz="1842"/>
              <a:t>: Ricordate che il vostro Manifesto dei genitori è un documento vivo. Man mano che crescete e imparate nel vostro percorso genitoriale, </a:t>
            </a:r>
            <a:r>
              <a:rPr lang="en-US" sz="1842"/>
              <a:t>dovrete tornare</a:t>
            </a:r>
            <a:r>
              <a:rPr b="0" lang="en-US" sz="1842"/>
              <a:t> a consultarlo per riflettere sulle vostre esperienze e fare le revisioni necessarie.</a:t>
            </a:r>
            <a:endParaRPr sz="1842"/>
          </a:p>
        </p:txBody>
      </p:sp>
      <p:sp>
        <p:nvSpPr>
          <p:cNvPr id="374" name="Google Shape;374;p16"/>
          <p:cNvSpPr txBox="1"/>
          <p:nvPr>
            <p:ph idx="2" type="body"/>
          </p:nvPr>
        </p:nvSpPr>
        <p:spPr>
          <a:xfrm>
            <a:off x="572250" y="434975"/>
            <a:ext cx="10821600" cy="11304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Attività - Il mio manifesto genitoriale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7"/>
          <p:cNvSpPr txBox="1"/>
          <p:nvPr>
            <p:ph idx="1" type="body"/>
          </p:nvPr>
        </p:nvSpPr>
        <p:spPr>
          <a:xfrm>
            <a:off x="1286722" y="183147"/>
            <a:ext cx="11222702" cy="7137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3600"/>
              <a:buFont typeface="Calibri"/>
              <a:buNone/>
            </a:pPr>
            <a:r>
              <a:rPr b="1" lang="en-US" sz="3600">
                <a:solidFill>
                  <a:srgbClr val="74659A"/>
                </a:solidFill>
                <a:latin typeface="Calibri"/>
                <a:ea typeface="Calibri"/>
                <a:cs typeface="Calibri"/>
                <a:sym typeface="Calibri"/>
              </a:rPr>
              <a:t>Consigli e suggerimenti</a:t>
            </a:r>
            <a:endParaRPr/>
          </a:p>
        </p:txBody>
      </p:sp>
      <p:sp>
        <p:nvSpPr>
          <p:cNvPr id="380" name="Google Shape;380;p17"/>
          <p:cNvSpPr txBox="1"/>
          <p:nvPr>
            <p:ph idx="2" type="body"/>
          </p:nvPr>
        </p:nvSpPr>
        <p:spPr>
          <a:xfrm>
            <a:off x="3669200" y="1373600"/>
            <a:ext cx="7022700" cy="8067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Costruire la fiducia attraverso l'apertura emotiva: Creando un ambiente in cui le emozioni vengono riconosciute e convalidate, si crea fiducia e si favorisce uno spazio sicuro per una comunicazione autentica, anche nel regno digitale.</a:t>
            </a:r>
            <a:endParaRPr/>
          </a:p>
        </p:txBody>
      </p:sp>
      <p:sp>
        <p:nvSpPr>
          <p:cNvPr id="381" name="Google Shape;381;p17"/>
          <p:cNvSpPr txBox="1"/>
          <p:nvPr>
            <p:ph idx="5" type="body"/>
          </p:nvPr>
        </p:nvSpPr>
        <p:spPr>
          <a:xfrm>
            <a:off x="1575713" y="1425125"/>
            <a:ext cx="738301" cy="578701"/>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382" name="Google Shape;382;p17"/>
          <p:cNvSpPr txBox="1"/>
          <p:nvPr>
            <p:ph idx="7" type="body"/>
          </p:nvPr>
        </p:nvSpPr>
        <p:spPr>
          <a:xfrm>
            <a:off x="1575713" y="2441838"/>
            <a:ext cx="738301" cy="578701"/>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383" name="Google Shape;383;p17"/>
          <p:cNvSpPr txBox="1"/>
          <p:nvPr/>
        </p:nvSpPr>
        <p:spPr>
          <a:xfrm>
            <a:off x="3669199" y="2435599"/>
            <a:ext cx="6956102" cy="429221"/>
          </a:xfrm>
          <a:prstGeom prst="rect">
            <a:avLst/>
          </a:prstGeom>
          <a:noFill/>
          <a:ln>
            <a:noFill/>
          </a:ln>
        </p:spPr>
        <p:txBody>
          <a:bodyPr anchorCtr="0" anchor="t" bIns="45675" lIns="45675" spcFirstLastPara="1" rIns="45675" wrap="square" tIns="45675">
            <a:spAutoFit/>
          </a:bodyPr>
          <a:lstStyle/>
          <a:p>
            <a:pPr indent="0" lvl="0" marL="0" marR="0" rtl="0" algn="just">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Scegliete il mezzo giusto per le emozioni: messaggi semplici per conversazioni casuali con emoji ecc., videochiamate o messaggi vocali per emozioni più complesse.</a:t>
            </a:r>
            <a:endParaRPr b="0" i="0" sz="1400" u="none" cap="none" strike="noStrike">
              <a:solidFill>
                <a:srgbClr val="000000"/>
              </a:solidFill>
              <a:latin typeface="Arial"/>
              <a:ea typeface="Arial"/>
              <a:cs typeface="Arial"/>
              <a:sym typeface="Arial"/>
            </a:endParaRPr>
          </a:p>
        </p:txBody>
      </p:sp>
      <p:sp>
        <p:nvSpPr>
          <p:cNvPr id="384" name="Google Shape;384;p17"/>
          <p:cNvSpPr txBox="1"/>
          <p:nvPr/>
        </p:nvSpPr>
        <p:spPr>
          <a:xfrm>
            <a:off x="3669200" y="3425575"/>
            <a:ext cx="6640200" cy="424800"/>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Adattare le attività in base all'interlocutore: l'inserimento di immagini o GIF pertinenti può aggiungere riflessioni profonde alle conversazioni digitali.</a:t>
            </a:r>
            <a:endParaRPr b="0" i="0" sz="1400" u="none" cap="none" strike="noStrike">
              <a:solidFill>
                <a:srgbClr val="000000"/>
              </a:solidFill>
              <a:latin typeface="Arial"/>
              <a:ea typeface="Arial"/>
              <a:cs typeface="Arial"/>
              <a:sym typeface="Arial"/>
            </a:endParaRPr>
          </a:p>
        </p:txBody>
      </p:sp>
      <p:sp>
        <p:nvSpPr>
          <p:cNvPr id="385" name="Google Shape;385;p17"/>
          <p:cNvSpPr txBox="1"/>
          <p:nvPr/>
        </p:nvSpPr>
        <p:spPr>
          <a:xfrm>
            <a:off x="3650725" y="4401025"/>
            <a:ext cx="7022700" cy="757200"/>
          </a:xfrm>
          <a:prstGeom prst="rect">
            <a:avLst/>
          </a:prstGeom>
          <a:noFill/>
          <a:ln>
            <a:noFill/>
          </a:ln>
        </p:spPr>
        <p:txBody>
          <a:bodyPr anchorCtr="0" anchor="t" bIns="45675" lIns="45675" spcFirstLastPara="1" rIns="45675" wrap="square" tIns="45675">
            <a:spAutoFit/>
          </a:bodyPr>
          <a:lstStyle/>
          <a:p>
            <a:pPr indent="0" lvl="0" marL="0" marR="0" rtl="0" algn="just">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Guidate i vostri figli a riconoscere quando certe emozioni sono più adatte a discussioni faccia a faccia: insegnando loro a bilanciare i vantaggi della comunicazione digitale con l'autenticità delle interazioni faccia a faccia, potete metterli in grado di navigare nell'era digitale mantenendo i vantaggi dell'espressione emotiva.</a:t>
            </a:r>
            <a:endParaRPr b="1" i="0" sz="1400" u="none" cap="none" strike="noStrike">
              <a:solidFill>
                <a:srgbClr val="000000"/>
              </a:solidFill>
              <a:latin typeface="Arial"/>
              <a:ea typeface="Arial"/>
              <a:cs typeface="Arial"/>
              <a:sym typeface="Arial"/>
            </a:endParaRPr>
          </a:p>
        </p:txBody>
      </p:sp>
      <p:sp>
        <p:nvSpPr>
          <p:cNvPr id="386" name="Google Shape;386;p17"/>
          <p:cNvSpPr txBox="1"/>
          <p:nvPr/>
        </p:nvSpPr>
        <p:spPr>
          <a:xfrm>
            <a:off x="1575713" y="3408706"/>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03</a:t>
            </a:r>
            <a:endParaRPr b="0" i="0" sz="1400" u="none" cap="none" strike="noStrike">
              <a:solidFill>
                <a:srgbClr val="000000"/>
              </a:solidFill>
              <a:latin typeface="Arial"/>
              <a:ea typeface="Arial"/>
              <a:cs typeface="Arial"/>
              <a:sym typeface="Arial"/>
            </a:endParaRPr>
          </a:p>
        </p:txBody>
      </p:sp>
      <p:sp>
        <p:nvSpPr>
          <p:cNvPr id="387" name="Google Shape;387;p17"/>
          <p:cNvSpPr txBox="1"/>
          <p:nvPr/>
        </p:nvSpPr>
        <p:spPr>
          <a:xfrm>
            <a:off x="1575713" y="4437805"/>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b="0" i="0" sz="1400" u="none" cap="none" strike="noStrike">
              <a:solidFill>
                <a:srgbClr val="000000"/>
              </a:solidFill>
              <a:latin typeface="Arial"/>
              <a:ea typeface="Arial"/>
              <a:cs typeface="Arial"/>
              <a:sym typeface="Arial"/>
            </a:endParaRPr>
          </a:p>
        </p:txBody>
      </p:sp>
      <p:sp>
        <p:nvSpPr>
          <p:cNvPr id="388" name="Google Shape;388;p17"/>
          <p:cNvSpPr txBox="1"/>
          <p:nvPr/>
        </p:nvSpPr>
        <p:spPr>
          <a:xfrm>
            <a:off x="3731975" y="5512875"/>
            <a:ext cx="6956100" cy="424800"/>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Mostrate ai vostri figli come creare connessioni significative al di fuori del mondo digitale: in questo modo "cammineranno" in modo appropriato anche nel mondo online.</a:t>
            </a:r>
            <a:endParaRPr b="0" i="0" sz="1400" u="none" cap="none" strike="noStrike">
              <a:solidFill>
                <a:srgbClr val="000000"/>
              </a:solidFill>
              <a:latin typeface="Arial"/>
              <a:ea typeface="Arial"/>
              <a:cs typeface="Arial"/>
              <a:sym typeface="Arial"/>
            </a:endParaRPr>
          </a:p>
        </p:txBody>
      </p:sp>
      <p:sp>
        <p:nvSpPr>
          <p:cNvPr id="389" name="Google Shape;389;p17"/>
          <p:cNvSpPr txBox="1"/>
          <p:nvPr/>
        </p:nvSpPr>
        <p:spPr>
          <a:xfrm>
            <a:off x="1575713" y="5466905"/>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8"/>
          <p:cNvSpPr txBox="1"/>
          <p:nvPr>
            <p:ph idx="1" type="body"/>
          </p:nvPr>
        </p:nvSpPr>
        <p:spPr>
          <a:xfrm>
            <a:off x="605550" y="3597124"/>
            <a:ext cx="5823900" cy="2145902"/>
          </a:xfrm>
          <a:prstGeom prst="rect">
            <a:avLst/>
          </a:prstGeom>
          <a:noFill/>
          <a:ln>
            <a:noFill/>
          </a:ln>
        </p:spPr>
        <p:txBody>
          <a:bodyPr anchorCtr="0" anchor="ctr" bIns="45675" lIns="45675" spcFirstLastPara="1" rIns="45675" wrap="square" tIns="45675">
            <a:normAutofit/>
          </a:bodyPr>
          <a:lstStyle/>
          <a:p>
            <a:pPr indent="0" lvl="0" marL="0" rtl="0" algn="just">
              <a:spcBef>
                <a:spcPts val="0"/>
              </a:spcBef>
              <a:spcAft>
                <a:spcPts val="0"/>
              </a:spcAft>
              <a:buNone/>
            </a:pPr>
            <a:r>
              <a:rPr lang="en-US" sz="1200">
                <a:solidFill>
                  <a:srgbClr val="FFFFFF"/>
                </a:solidFill>
              </a:rPr>
              <a:t>Vi ringraziamo per aver letto questo modulo e speriamo vi sia piaciuto e che abbiate appreso alcune informazioni utili. Questo modulo fa parte del corso di formazione Surviving Digital; gli altri moduli sono disponibili sul nostro sito web. Tenetevi aggiornati sul progetto seguendoci sui nostri canali social!</a:t>
            </a:r>
            <a:endParaRPr sz="1200">
              <a:solidFill>
                <a:srgbClr val="FFFFFF"/>
              </a:solidFill>
            </a:endParaRPr>
          </a:p>
          <a:p>
            <a:pPr indent="0" lvl="0" marL="0" rtl="0" algn="just">
              <a:lnSpc>
                <a:spcPct val="100000"/>
              </a:lnSpc>
              <a:spcBef>
                <a:spcPts val="0"/>
              </a:spcBef>
              <a:spcAft>
                <a:spcPts val="0"/>
              </a:spcAft>
              <a:buClr>
                <a:srgbClr val="FFFFFF"/>
              </a:buClr>
              <a:buSzPts val="1200"/>
              <a:buFont typeface="Calibri"/>
              <a:buNone/>
            </a:pPr>
            <a:r>
              <a:t/>
            </a:r>
            <a:endParaRPr sz="1200"/>
          </a:p>
        </p:txBody>
      </p:sp>
      <p:sp>
        <p:nvSpPr>
          <p:cNvPr id="395" name="Google Shape;395;p18"/>
          <p:cNvSpPr txBox="1"/>
          <p:nvPr>
            <p:ph idx="2" type="body"/>
          </p:nvPr>
        </p:nvSpPr>
        <p:spPr>
          <a:xfrm>
            <a:off x="605555" y="2943922"/>
            <a:ext cx="3542700" cy="1054708"/>
          </a:xfrm>
          <a:prstGeom prst="rect">
            <a:avLst/>
          </a:prstGeom>
          <a:noFill/>
          <a:ln>
            <a:noFill/>
          </a:ln>
        </p:spPr>
        <p:txBody>
          <a:bodyPr anchorCtr="0" anchor="ctr"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Fine del modulo 5</a:t>
            </a:r>
            <a:endParaRPr/>
          </a:p>
        </p:txBody>
      </p:sp>
      <p:sp>
        <p:nvSpPr>
          <p:cNvPr id="396" name="Google Shape;396;p18"/>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p>
            <a:pPr indent="0" lvl="0" marL="0" rtl="0" algn="ctr">
              <a:lnSpc>
                <a:spcPct val="81000"/>
              </a:lnSpc>
              <a:spcBef>
                <a:spcPts val="0"/>
              </a:spcBef>
              <a:spcAft>
                <a:spcPts val="0"/>
              </a:spcAft>
              <a:buClr>
                <a:schemeClr val="lt1"/>
              </a:buClr>
              <a:buSzPts val="2300"/>
              <a:buFont typeface="Calibri"/>
              <a:buNone/>
            </a:pPr>
            <a:r>
              <a:rPr b="1" lang="en-US" sz="2400">
                <a:solidFill>
                  <a:schemeClr val="lt1"/>
                </a:solidFill>
                <a:latin typeface="Calibri"/>
                <a:ea typeface="Calibri"/>
                <a:cs typeface="Calibri"/>
                <a:sym typeface="Calibri"/>
              </a:rPr>
              <a:t>www.survivingdigital.eu</a:t>
            </a:r>
            <a:endParaRPr sz="2400">
              <a:latin typeface="Calibri"/>
              <a:ea typeface="Calibri"/>
              <a:cs typeface="Calibri"/>
              <a:sym typeface="Calibri"/>
            </a:endParaRPr>
          </a:p>
        </p:txBody>
      </p:sp>
      <p:grpSp>
        <p:nvGrpSpPr>
          <p:cNvPr id="397" name="Google Shape;397;p18"/>
          <p:cNvGrpSpPr/>
          <p:nvPr/>
        </p:nvGrpSpPr>
        <p:grpSpPr>
          <a:xfrm>
            <a:off x="9120938" y="2107615"/>
            <a:ext cx="2584691" cy="436057"/>
            <a:chOff x="-2" y="-2"/>
            <a:chExt cx="2584690" cy="436056"/>
          </a:xfrm>
        </p:grpSpPr>
        <p:grpSp>
          <p:nvGrpSpPr>
            <p:cNvPr id="398" name="Google Shape;398;p18"/>
            <p:cNvGrpSpPr/>
            <p:nvPr/>
          </p:nvGrpSpPr>
          <p:grpSpPr>
            <a:xfrm>
              <a:off x="1611878" y="0"/>
              <a:ext cx="435732" cy="435731"/>
              <a:chOff x="0" y="0"/>
              <a:chExt cx="435731" cy="435730"/>
            </a:xfrm>
          </p:grpSpPr>
          <p:sp>
            <p:nvSpPr>
              <p:cNvPr id="399" name="Google Shape;399;p18"/>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nvGrpSpPr>
              <p:cNvPr id="400" name="Google Shape;400;p18"/>
              <p:cNvGrpSpPr/>
              <p:nvPr/>
            </p:nvGrpSpPr>
            <p:grpSpPr>
              <a:xfrm>
                <a:off x="80691" y="80689"/>
                <a:ext cx="274350" cy="274351"/>
                <a:chOff x="0" y="-1"/>
                <a:chExt cx="274349" cy="274350"/>
              </a:xfrm>
            </p:grpSpPr>
            <p:sp>
              <p:nvSpPr>
                <p:cNvPr id="401" name="Google Shape;401;p18"/>
                <p:cNvSpPr/>
                <p:nvPr/>
              </p:nvSpPr>
              <p:spPr>
                <a:xfrm>
                  <a:off x="0" y="-1"/>
                  <a:ext cx="274349" cy="274350"/>
                </a:xfrm>
                <a:custGeom>
                  <a:rect b="b" l="l" r="r" t="t"/>
                  <a:pathLst>
                    <a:path extrusionOk="0" h="21600" w="2160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2" name="Google Shape;402;p18"/>
                <p:cNvSpPr/>
                <p:nvPr/>
              </p:nvSpPr>
              <p:spPr>
                <a:xfrm>
                  <a:off x="66811" y="66811"/>
                  <a:ext cx="140726" cy="140725"/>
                </a:xfrm>
                <a:custGeom>
                  <a:rect b="b" l="l" r="r" t="t"/>
                  <a:pathLst>
                    <a:path extrusionOk="0" h="21600" w="2160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3" name="Google Shape;403;p18"/>
                <p:cNvSpPr/>
                <p:nvPr/>
              </p:nvSpPr>
              <p:spPr>
                <a:xfrm>
                  <a:off x="193980" y="47446"/>
                  <a:ext cx="32923" cy="32922"/>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grpSp>
          <p:nvGrpSpPr>
            <p:cNvPr id="404" name="Google Shape;404;p18"/>
            <p:cNvGrpSpPr/>
            <p:nvPr/>
          </p:nvGrpSpPr>
          <p:grpSpPr>
            <a:xfrm>
              <a:off x="537076" y="0"/>
              <a:ext cx="435733" cy="435731"/>
              <a:chOff x="0" y="0"/>
              <a:chExt cx="435731" cy="435730"/>
            </a:xfrm>
          </p:grpSpPr>
          <p:sp>
            <p:nvSpPr>
              <p:cNvPr id="405" name="Google Shape;405;p18"/>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6" name="Google Shape;406;p18"/>
              <p:cNvSpPr/>
              <p:nvPr/>
            </p:nvSpPr>
            <p:spPr>
              <a:xfrm>
                <a:off x="85209" y="114257"/>
                <a:ext cx="281773" cy="229163"/>
              </a:xfrm>
              <a:custGeom>
                <a:rect b="b" l="l" r="r" t="t"/>
                <a:pathLst>
                  <a:path extrusionOk="0" h="21600" w="2160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407" name="Google Shape;407;p18"/>
            <p:cNvGrpSpPr/>
            <p:nvPr/>
          </p:nvGrpSpPr>
          <p:grpSpPr>
            <a:xfrm>
              <a:off x="2148955" y="0"/>
              <a:ext cx="435733" cy="435731"/>
              <a:chOff x="-1" y="0"/>
              <a:chExt cx="435732" cy="435730"/>
            </a:xfrm>
          </p:grpSpPr>
          <p:sp>
            <p:nvSpPr>
              <p:cNvPr id="408" name="Google Shape;408;p18"/>
              <p:cNvSpPr/>
              <p:nvPr/>
            </p:nvSpPr>
            <p:spPr>
              <a:xfrm>
                <a:off x="-1"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9" name="Google Shape;409;p18"/>
              <p:cNvSpPr/>
              <p:nvPr/>
            </p:nvSpPr>
            <p:spPr>
              <a:xfrm>
                <a:off x="72298" y="116194"/>
                <a:ext cx="291134" cy="203987"/>
              </a:xfrm>
              <a:custGeom>
                <a:rect b="b" l="l" r="r" t="t"/>
                <a:pathLst>
                  <a:path extrusionOk="0" h="21600" w="2160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410" name="Google Shape;410;p18"/>
            <p:cNvGrpSpPr/>
            <p:nvPr/>
          </p:nvGrpSpPr>
          <p:grpSpPr>
            <a:xfrm>
              <a:off x="-2" y="-2"/>
              <a:ext cx="435734" cy="436056"/>
              <a:chOff x="-1" y="-1"/>
              <a:chExt cx="435732" cy="436054"/>
            </a:xfrm>
          </p:grpSpPr>
          <p:sp>
            <p:nvSpPr>
              <p:cNvPr id="411" name="Google Shape;411;p18"/>
              <p:cNvSpPr/>
              <p:nvPr/>
            </p:nvSpPr>
            <p:spPr>
              <a:xfrm>
                <a:off x="-1" y="-1"/>
                <a:ext cx="435732" cy="433150"/>
              </a:xfrm>
              <a:custGeom>
                <a:rect b="b" l="l" r="r" t="t"/>
                <a:pathLst>
                  <a:path extrusionOk="0" h="21600" w="2160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12" name="Google Shape;412;p18"/>
              <p:cNvSpPr/>
              <p:nvPr/>
            </p:nvSpPr>
            <p:spPr>
              <a:xfrm>
                <a:off x="128459" y="85208"/>
                <a:ext cx="186235" cy="350845"/>
              </a:xfrm>
              <a:custGeom>
                <a:rect b="b" l="l" r="r" t="t"/>
                <a:pathLst>
                  <a:path extrusionOk="0" h="21600" w="2160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sp>
          <p:nvSpPr>
            <p:cNvPr id="413" name="Google Shape;413;p18"/>
            <p:cNvSpPr/>
            <p:nvPr/>
          </p:nvSpPr>
          <p:spPr>
            <a:xfrm>
              <a:off x="1074478"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375;p21" id="414" name="Google Shape;414;p18"/>
            <p:cNvPicPr preferRelativeResize="0"/>
            <p:nvPr/>
          </p:nvPicPr>
          <p:blipFill rotWithShape="1">
            <a:blip r:embed="rId3">
              <a:alphaModFix/>
            </a:blip>
            <a:srcRect b="0" l="0" r="0" t="0"/>
            <a:stretch/>
          </p:blipFill>
          <p:spPr>
            <a:xfrm>
              <a:off x="1099921" y="24614"/>
              <a:ext cx="382076" cy="38207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
          <p:cNvSpPr txBox="1"/>
          <p:nvPr>
            <p:ph idx="1" type="body"/>
          </p:nvPr>
        </p:nvSpPr>
        <p:spPr>
          <a:xfrm>
            <a:off x="4912289" y="800589"/>
            <a:ext cx="6562802" cy="339301"/>
          </a:xfrm>
          <a:prstGeom prst="rect">
            <a:avLst/>
          </a:prstGeom>
          <a:noFill/>
          <a:ln>
            <a:noFill/>
          </a:ln>
        </p:spPr>
        <p:txBody>
          <a:bodyPr anchorCtr="0" anchor="t" bIns="45675" lIns="45675" spcFirstLastPara="1" rIns="45675" wrap="square" tIns="45675">
            <a:normAutofit/>
          </a:bodyPr>
          <a:lstStyle/>
          <a:p>
            <a:pPr indent="0" lvl="0" marL="0" rtl="0" algn="r">
              <a:lnSpc>
                <a:spcPct val="90000"/>
              </a:lnSpc>
              <a:spcBef>
                <a:spcPts val="0"/>
              </a:spcBef>
              <a:spcAft>
                <a:spcPts val="0"/>
              </a:spcAft>
              <a:buSzPts val="1200"/>
              <a:buNone/>
            </a:pPr>
            <a:r>
              <a:rPr lang="en-US" sz="1200" u="sng">
                <a:solidFill>
                  <a:schemeClr val="accent3"/>
                </a:solidFill>
                <a:latin typeface="Calibri"/>
                <a:ea typeface="Calibri"/>
                <a:cs typeface="Calibri"/>
                <a:sym typeface="Calibri"/>
              </a:rPr>
              <a:t>Introduzione</a:t>
            </a:r>
            <a:endParaRPr/>
          </a:p>
        </p:txBody>
      </p:sp>
      <p:sp>
        <p:nvSpPr>
          <p:cNvPr id="257" name="Google Shape;257;p2"/>
          <p:cNvSpPr txBox="1"/>
          <p:nvPr>
            <p:ph idx="5" type="body"/>
          </p:nvPr>
        </p:nvSpPr>
        <p:spPr>
          <a:xfrm>
            <a:off x="4912300" y="1259923"/>
            <a:ext cx="6562801" cy="456301"/>
          </a:xfrm>
          <a:prstGeom prst="rect">
            <a:avLst/>
          </a:prstGeom>
          <a:noFill/>
          <a:ln>
            <a:noFill/>
          </a:ln>
        </p:spPr>
        <p:txBody>
          <a:bodyPr anchorCtr="0" anchor="t" bIns="45675" lIns="45675" spcFirstLastPara="1" rIns="45675" wrap="square" tIns="45675">
            <a:normAutofit/>
          </a:bodyPr>
          <a:lstStyle/>
          <a:p>
            <a:pPr indent="0" lvl="0" marL="0" rtl="0" algn="r">
              <a:lnSpc>
                <a:spcPct val="90000"/>
              </a:lnSpc>
              <a:spcBef>
                <a:spcPts val="0"/>
              </a:spcBef>
              <a:spcAft>
                <a:spcPts val="0"/>
              </a:spcAft>
              <a:buClr>
                <a:srgbClr val="262626"/>
              </a:buClr>
              <a:buSzPts val="1200"/>
              <a:buFont typeface="Arial"/>
              <a:buNone/>
            </a:pPr>
            <a:r>
              <a:rPr b="1" lang="en-US" sz="1200" u="sng">
                <a:solidFill>
                  <a:schemeClr val="accent3"/>
                </a:solidFill>
                <a:latin typeface="Calibri"/>
                <a:ea typeface="Calibri"/>
                <a:cs typeface="Calibri"/>
                <a:sym typeface="Calibri"/>
              </a:rPr>
              <a:t>Obiettivi</a:t>
            </a:r>
            <a:endParaRPr/>
          </a:p>
        </p:txBody>
      </p:sp>
      <p:sp>
        <p:nvSpPr>
          <p:cNvPr id="258" name="Google Shape;258;p2"/>
          <p:cNvSpPr txBox="1"/>
          <p:nvPr>
            <p:ph idx="8" type="body"/>
          </p:nvPr>
        </p:nvSpPr>
        <p:spPr>
          <a:xfrm>
            <a:off x="5017158" y="2756609"/>
            <a:ext cx="6562801" cy="456301"/>
          </a:xfrm>
          <a:prstGeom prst="rect">
            <a:avLst/>
          </a:prstGeom>
          <a:noFill/>
          <a:ln>
            <a:noFill/>
          </a:ln>
        </p:spPr>
        <p:txBody>
          <a:bodyPr anchorCtr="0" anchor="t" bIns="45675" lIns="45675" spcFirstLastPara="1" rIns="45675" wrap="square" tIns="45675">
            <a:normAutofit/>
          </a:bodyPr>
          <a:lstStyle/>
          <a:p>
            <a:pPr indent="0" lvl="0" marL="0" rtl="0" algn="r">
              <a:lnSpc>
                <a:spcPct val="100000"/>
              </a:lnSpc>
              <a:spcBef>
                <a:spcPts val="0"/>
              </a:spcBef>
              <a:spcAft>
                <a:spcPts val="0"/>
              </a:spcAft>
              <a:buClr>
                <a:srgbClr val="262626"/>
              </a:buClr>
              <a:buSzPts val="1200"/>
              <a:buFont typeface="Arial"/>
              <a:buNone/>
            </a:pPr>
            <a:r>
              <a:rPr b="1" lang="en-US" sz="1200" u="sng">
                <a:solidFill>
                  <a:schemeClr val="accent3"/>
                </a:solidFill>
                <a:latin typeface="Calibri"/>
                <a:ea typeface="Calibri"/>
                <a:cs typeface="Calibri"/>
                <a:sym typeface="Calibri"/>
              </a:rPr>
              <a:t>Conoscenze teoriche</a:t>
            </a:r>
            <a:endParaRPr/>
          </a:p>
        </p:txBody>
      </p:sp>
      <p:sp>
        <p:nvSpPr>
          <p:cNvPr id="259" name="Google Shape;259;p2"/>
          <p:cNvSpPr txBox="1"/>
          <p:nvPr/>
        </p:nvSpPr>
        <p:spPr>
          <a:xfrm>
            <a:off x="4912300" y="5238250"/>
            <a:ext cx="66678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Suggerimenti e consigli</a:t>
            </a:r>
            <a:endParaRPr b="0" i="0" sz="1400" u="none" cap="none" strike="noStrike">
              <a:solidFill>
                <a:srgbClr val="000000"/>
              </a:solidFill>
              <a:latin typeface="Arial"/>
              <a:ea typeface="Arial"/>
              <a:cs typeface="Arial"/>
              <a:sym typeface="Arial"/>
            </a:endParaRPr>
          </a:p>
        </p:txBody>
      </p:sp>
      <p:sp>
        <p:nvSpPr>
          <p:cNvPr id="260" name="Google Shape;260;p2">
            <a:hlinkClick action="ppaction://hlinksldjump" r:id="rId3"/>
          </p:cNvPr>
          <p:cNvSpPr txBox="1"/>
          <p:nvPr/>
        </p:nvSpPr>
        <p:spPr>
          <a:xfrm>
            <a:off x="5017158" y="4805002"/>
            <a:ext cx="6562800" cy="276900"/>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lang="en-US" sz="1200" u="sng">
                <a:solidFill>
                  <a:schemeClr val="accent3"/>
                </a:solidFill>
                <a:latin typeface="Calibri"/>
                <a:ea typeface="Calibri"/>
                <a:cs typeface="Calibri"/>
                <a:sym typeface="Calibri"/>
              </a:rPr>
              <a:t>Casi studio </a:t>
            </a:r>
            <a:r>
              <a:rPr b="1" i="0" lang="en-US" sz="1200" u="sng" cap="none" strike="noStrike">
                <a:solidFill>
                  <a:schemeClr val="accent3"/>
                </a:solidFill>
                <a:latin typeface="Calibri"/>
                <a:ea typeface="Calibri"/>
                <a:cs typeface="Calibri"/>
                <a:sym typeface="Calibri"/>
              </a:rPr>
              <a:t>e attività</a:t>
            </a:r>
            <a:endParaRPr b="0" i="0" sz="1400" u="none" cap="none" strike="noStrike">
              <a:solidFill>
                <a:srgbClr val="000000"/>
              </a:solidFill>
              <a:latin typeface="Arial"/>
              <a:ea typeface="Arial"/>
              <a:cs typeface="Arial"/>
              <a:sym typeface="Arial"/>
            </a:endParaRPr>
          </a:p>
        </p:txBody>
      </p:sp>
      <p:sp>
        <p:nvSpPr>
          <p:cNvPr id="261" name="Google Shape;261;p2"/>
          <p:cNvSpPr txBox="1"/>
          <p:nvPr/>
        </p:nvSpPr>
        <p:spPr>
          <a:xfrm>
            <a:off x="4927799" y="3212900"/>
            <a:ext cx="6652202"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 Tecniche</a:t>
            </a:r>
            <a:endParaRPr b="0" i="0" sz="1400" u="none" cap="none" strike="noStrike">
              <a:solidFill>
                <a:srgbClr val="000000"/>
              </a:solidFill>
              <a:latin typeface="Arial"/>
              <a:ea typeface="Arial"/>
              <a:cs typeface="Arial"/>
              <a:sym typeface="Arial"/>
            </a:endParaRPr>
          </a:p>
        </p:txBody>
      </p:sp>
      <p:sp>
        <p:nvSpPr>
          <p:cNvPr id="262" name="Google Shape;262;p2"/>
          <p:cNvSpPr txBox="1"/>
          <p:nvPr/>
        </p:nvSpPr>
        <p:spPr>
          <a:xfrm>
            <a:off x="3820124" y="1716226"/>
            <a:ext cx="76704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Competenze affrontate e risultati di apprendimento</a:t>
            </a:r>
            <a:endParaRPr b="0" i="0" sz="1400" u="none" cap="none" strike="noStrike">
              <a:solidFill>
                <a:srgbClr val="000000"/>
              </a:solidFill>
              <a:latin typeface="Arial"/>
              <a:ea typeface="Arial"/>
              <a:cs typeface="Arial"/>
              <a:sym typeface="Arial"/>
            </a:endParaRPr>
          </a:p>
        </p:txBody>
      </p:sp>
      <p:pic>
        <p:nvPicPr>
          <p:cNvPr descr="Google Shape;229;g2a0d5a10937_0_736" id="263" name="Google Shape;263;p2"/>
          <p:cNvPicPr preferRelativeResize="0"/>
          <p:nvPr/>
        </p:nvPicPr>
        <p:blipFill rotWithShape="1">
          <a:blip r:embed="rId4">
            <a:alphaModFix/>
          </a:blip>
          <a:srcRect b="0" l="0" r="0" t="0"/>
          <a:stretch/>
        </p:blipFill>
        <p:spPr>
          <a:xfrm>
            <a:off x="152400" y="1259925"/>
            <a:ext cx="4973076" cy="4255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
          <p:cNvSpPr txBox="1"/>
          <p:nvPr>
            <p:ph idx="1" type="body"/>
          </p:nvPr>
        </p:nvSpPr>
        <p:spPr>
          <a:xfrm>
            <a:off x="563074" y="1609101"/>
            <a:ext cx="5126402" cy="5384701"/>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Mentre il mondo diventa sempre più digitale, una genitorialità efficace va oltre le interazioni faccia a faccia. Per mantenere una comunicazione aperta e una connessione emotiva con i propri figli, è necessario affrontare le sfide e le opportunità uniche presentate dalla tecnologia digitale.</a:t>
            </a:r>
            <a:endParaRPr/>
          </a:p>
          <a:p>
            <a:pPr indent="0" lvl="0" marL="0" rtl="0" algn="just">
              <a:lnSpc>
                <a:spcPct val="100000"/>
              </a:lnSpc>
              <a:spcBef>
                <a:spcPts val="1000"/>
              </a:spcBef>
              <a:spcAft>
                <a:spcPts val="0"/>
              </a:spcAft>
              <a:buClr>
                <a:srgbClr val="FFFFFF"/>
              </a:buClr>
              <a:buSzPts val="1200"/>
              <a:buFont typeface="Calibri"/>
              <a:buNone/>
            </a:pPr>
            <a:r>
              <a:rPr lang="en-US" sz="1200"/>
              <a:t>Questo modulo è stato progettato per aiutarvi a esplorare vari aspetti dell'espressione di voi stessi come genitori nell'era digitale.</a:t>
            </a:r>
            <a:endParaRPr/>
          </a:p>
          <a:p>
            <a:pPr indent="0" lvl="0" marL="0" rtl="0" algn="just">
              <a:lnSpc>
                <a:spcPct val="100000"/>
              </a:lnSpc>
              <a:spcBef>
                <a:spcPts val="1000"/>
              </a:spcBef>
              <a:spcAft>
                <a:spcPts val="0"/>
              </a:spcAft>
              <a:buClr>
                <a:srgbClr val="FFFFFF"/>
              </a:buClr>
              <a:buSzPts val="1200"/>
              <a:buFont typeface="Calibri"/>
              <a:buNone/>
            </a:pPr>
            <a:r>
              <a:rPr lang="en-US" sz="1200"/>
              <a:t>Dalla comprensione dell'impatto della tecnologia sulla vostra “espressione emotiva” alla padronanza delle abilità di ascolto attivo e di convalida, imparerete a conoscere la psicologia dello sviluppo e le tecniche di genitorialità riflessiva.</a:t>
            </a:r>
            <a:endParaRPr/>
          </a:p>
          <a:p>
            <a:pPr indent="0" lvl="0" marL="0" rtl="0" algn="just">
              <a:lnSpc>
                <a:spcPct val="100000"/>
              </a:lnSpc>
              <a:spcBef>
                <a:spcPts val="1000"/>
              </a:spcBef>
              <a:spcAft>
                <a:spcPts val="0"/>
              </a:spcAft>
              <a:buClr>
                <a:srgbClr val="FFFFFF"/>
              </a:buClr>
              <a:buSzPts val="1200"/>
              <a:buFont typeface="Calibri"/>
              <a:buNone/>
            </a:pPr>
            <a:r>
              <a:rPr lang="en-US" sz="1200"/>
              <a:t>Alla fine di questo modulo, sarete dotati di intuizioni e strategie per favorire connessioni significative con i vostri figli, adattandovi al contempo all'evoluzione del panorama digitale.</a:t>
            </a:r>
            <a:endParaRPr/>
          </a:p>
        </p:txBody>
      </p:sp>
      <p:sp>
        <p:nvSpPr>
          <p:cNvPr id="269" name="Google Shape;269;p3"/>
          <p:cNvSpPr txBox="1"/>
          <p:nvPr>
            <p:ph idx="3" type="body"/>
          </p:nvPr>
        </p:nvSpPr>
        <p:spPr>
          <a:xfrm>
            <a:off x="563075" y="101075"/>
            <a:ext cx="4350900" cy="9927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4400"/>
              <a:buFont typeface="Calibri"/>
              <a:buNone/>
            </a:pPr>
            <a:r>
              <a:rPr b="1" lang="en-US" sz="4400">
                <a:solidFill>
                  <a:srgbClr val="00B6E6"/>
                </a:solidFill>
                <a:latin typeface="Calibri"/>
                <a:ea typeface="Calibri"/>
                <a:cs typeface="Calibri"/>
                <a:sym typeface="Calibri"/>
              </a:rPr>
              <a:t>Introduzione</a:t>
            </a:r>
            <a:endParaRPr/>
          </a:p>
        </p:txBody>
      </p:sp>
      <p:pic>
        <p:nvPicPr>
          <p:cNvPr descr="Google Shape;236;p3" id="270" name="Google Shape;270;p3"/>
          <p:cNvPicPr preferRelativeResize="0"/>
          <p:nvPr/>
        </p:nvPicPr>
        <p:blipFill rotWithShape="1">
          <a:blip r:embed="rId3">
            <a:alphaModFix/>
          </a:blip>
          <a:srcRect b="0" l="0" r="0" t="0"/>
          <a:stretch/>
        </p:blipFill>
        <p:spPr>
          <a:xfrm>
            <a:off x="5897824" y="1093775"/>
            <a:ext cx="5989377" cy="4101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
          <p:cNvSpPr txBox="1"/>
          <p:nvPr>
            <p:ph idx="1" type="body"/>
          </p:nvPr>
        </p:nvSpPr>
        <p:spPr>
          <a:xfrm>
            <a:off x="6190899" y="1382274"/>
            <a:ext cx="5660402" cy="4145102"/>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Completando questo modulo, sarete in grado di:</a:t>
            </a:r>
            <a:endParaRPr/>
          </a:p>
          <a:p>
            <a:pPr indent="0" lvl="0" marL="0" rtl="0" algn="just">
              <a:lnSpc>
                <a:spcPct val="100000"/>
              </a:lnSpc>
              <a:spcBef>
                <a:spcPts val="1000"/>
              </a:spcBef>
              <a:spcAft>
                <a:spcPts val="0"/>
              </a:spcAft>
              <a:buClr>
                <a:srgbClr val="FFFFFF"/>
              </a:buClr>
              <a:buSzPts val="1200"/>
              <a:buFont typeface="Calibri"/>
              <a:buNone/>
            </a:pPr>
            <a:r>
              <a:rPr lang="en-US" sz="1200"/>
              <a:t>- Comprendere come la tecnologia digitale influenzi il vostro ruolo di genitori e il suo impatto sull'espressione emotiva efficace.</a:t>
            </a:r>
            <a:endParaRPr/>
          </a:p>
          <a:p>
            <a:pPr indent="0" lvl="0" marL="0" rtl="0" algn="just">
              <a:lnSpc>
                <a:spcPct val="100000"/>
              </a:lnSpc>
              <a:spcBef>
                <a:spcPts val="1000"/>
              </a:spcBef>
              <a:spcAft>
                <a:spcPts val="0"/>
              </a:spcAft>
              <a:buClr>
                <a:srgbClr val="FFFFFF"/>
              </a:buClr>
              <a:buSzPts val="1200"/>
              <a:buFont typeface="Calibri"/>
              <a:buNone/>
            </a:pPr>
            <a:r>
              <a:rPr lang="en-US" sz="1200"/>
              <a:t>- Applicare tecniche di ascolto attivo per avviare conversazioni significative e convalidare le emozioni del bambino.</a:t>
            </a:r>
            <a:endParaRPr/>
          </a:p>
          <a:p>
            <a:pPr indent="0" lvl="0" marL="0" rtl="0" algn="just">
              <a:lnSpc>
                <a:spcPct val="100000"/>
              </a:lnSpc>
              <a:spcBef>
                <a:spcPts val="1000"/>
              </a:spcBef>
              <a:spcAft>
                <a:spcPts val="0"/>
              </a:spcAft>
              <a:buClr>
                <a:srgbClr val="FFFFFF"/>
              </a:buClr>
              <a:buSzPts val="1200"/>
              <a:buFont typeface="Calibri"/>
              <a:buNone/>
            </a:pPr>
            <a:r>
              <a:rPr lang="en-US" sz="1200"/>
              <a:t>- Analizzare i concetti chiave della psicologia dello sviluppo per adattare l'approccio comunicativo alla fase di crescita unica del bambino.</a:t>
            </a:r>
            <a:endParaRPr/>
          </a:p>
          <a:p>
            <a:pPr indent="0" lvl="0" marL="0" rtl="0" algn="just">
              <a:lnSpc>
                <a:spcPct val="100000"/>
              </a:lnSpc>
              <a:spcBef>
                <a:spcPts val="1000"/>
              </a:spcBef>
              <a:spcAft>
                <a:spcPts val="0"/>
              </a:spcAft>
              <a:buClr>
                <a:srgbClr val="FFFFFF"/>
              </a:buClr>
              <a:buSzPts val="1200"/>
              <a:buFont typeface="Calibri"/>
              <a:buNone/>
            </a:pPr>
            <a:r>
              <a:rPr lang="en-US" sz="1200"/>
              <a:t>- Implementare strategie di genitorialità riflessiva per migliorare l'autoconsapevolezza e le risposte ponderate nelle interazioni digitali.</a:t>
            </a:r>
            <a:endParaRPr/>
          </a:p>
          <a:p>
            <a:pPr indent="0" lvl="0" marL="0" rtl="0" algn="just">
              <a:lnSpc>
                <a:spcPct val="100000"/>
              </a:lnSpc>
              <a:spcBef>
                <a:spcPts val="1000"/>
              </a:spcBef>
              <a:spcAft>
                <a:spcPts val="0"/>
              </a:spcAft>
              <a:buClr>
                <a:srgbClr val="FFFFFF"/>
              </a:buClr>
              <a:buSzPts val="1200"/>
              <a:buFont typeface="Calibri"/>
              <a:buNone/>
            </a:pPr>
            <a:r>
              <a:rPr lang="en-US" sz="1200"/>
              <a:t>Nel corso di questo modulo, esplorerete scenari pratici, vi impegnerete in esercizi di riflessione e acquisirete preziose conoscenze per migliorare la vostra capacità di esprimervi come genitori nell'era digitale.</a:t>
            </a:r>
            <a:endParaRPr/>
          </a:p>
        </p:txBody>
      </p:sp>
      <p:sp>
        <p:nvSpPr>
          <p:cNvPr id="276" name="Google Shape;276;p4"/>
          <p:cNvSpPr txBox="1"/>
          <p:nvPr>
            <p:ph idx="3" type="body"/>
          </p:nvPr>
        </p:nvSpPr>
        <p:spPr>
          <a:xfrm>
            <a:off x="6211225" y="406124"/>
            <a:ext cx="5854501" cy="9057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Obiettivi</a:t>
            </a:r>
            <a:endParaRPr/>
          </a:p>
        </p:txBody>
      </p:sp>
      <p:pic>
        <p:nvPicPr>
          <p:cNvPr descr="Google Shape;243;p4" id="277" name="Google Shape;277;p4"/>
          <p:cNvPicPr preferRelativeResize="0"/>
          <p:nvPr/>
        </p:nvPicPr>
        <p:blipFill rotWithShape="1">
          <a:blip r:embed="rId3">
            <a:alphaModFix/>
          </a:blip>
          <a:srcRect b="0" l="0" r="0" t="0"/>
          <a:stretch/>
        </p:blipFill>
        <p:spPr>
          <a:xfrm>
            <a:off x="544599" y="152400"/>
            <a:ext cx="4847201"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2400"/>
              <a:buFont typeface="Calibri"/>
              <a:buNone/>
            </a:pPr>
            <a:r>
              <a:rPr lang="en-US" sz="2400"/>
              <a:t>Competenze trattate</a:t>
            </a:r>
            <a:endParaRPr/>
          </a:p>
        </p:txBody>
      </p:sp>
      <p:sp>
        <p:nvSpPr>
          <p:cNvPr id="283" name="Google Shape;283;p5"/>
          <p:cNvSpPr txBox="1"/>
          <p:nvPr>
            <p:ph idx="2" type="body"/>
          </p:nvPr>
        </p:nvSpPr>
        <p:spPr>
          <a:xfrm>
            <a:off x="3669200" y="1612275"/>
            <a:ext cx="6457801" cy="5787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Abilità di ascolto attivo</a:t>
            </a:r>
            <a:endParaRPr/>
          </a:p>
        </p:txBody>
      </p:sp>
      <p:sp>
        <p:nvSpPr>
          <p:cNvPr id="284" name="Google Shape;284;p5"/>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285" name="Google Shape;285;p5"/>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286" name="Google Shape;286;p5"/>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03</a:t>
            </a:r>
            <a:endParaRPr/>
          </a:p>
        </p:txBody>
      </p:sp>
      <p:sp>
        <p:nvSpPr>
          <p:cNvPr id="287" name="Google Shape;287;p5"/>
          <p:cNvSpPr txBox="1"/>
          <p:nvPr/>
        </p:nvSpPr>
        <p:spPr>
          <a:xfrm>
            <a:off x="3669200" y="2532175"/>
            <a:ext cx="6457801" cy="551235"/>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Regolazione emotiva</a:t>
            </a:r>
            <a:endParaRPr b="1" i="0" sz="1200" u="none" cap="none" strike="noStrike">
              <a:solidFill>
                <a:srgbClr val="000000"/>
              </a:solidFill>
              <a:latin typeface="Calibri"/>
              <a:ea typeface="Calibri"/>
              <a:cs typeface="Calibri"/>
              <a:sym typeface="Calibri"/>
            </a:endParaRPr>
          </a:p>
        </p:txBody>
      </p:sp>
      <p:sp>
        <p:nvSpPr>
          <p:cNvPr id="288" name="Google Shape;288;p5"/>
          <p:cNvSpPr txBox="1"/>
          <p:nvPr/>
        </p:nvSpPr>
        <p:spPr>
          <a:xfrm>
            <a:off x="3669200" y="3595446"/>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Convalida - espressione emotiva</a:t>
            </a:r>
            <a:endParaRPr b="1" i="0" sz="1200" u="none" cap="none" strike="noStrike">
              <a:solidFill>
                <a:srgbClr val="000000"/>
              </a:solidFill>
              <a:latin typeface="Calibri"/>
              <a:ea typeface="Calibri"/>
              <a:cs typeface="Calibri"/>
              <a:sym typeface="Calibri"/>
            </a:endParaRPr>
          </a:p>
        </p:txBody>
      </p:sp>
      <p:sp>
        <p:nvSpPr>
          <p:cNvPr id="289" name="Google Shape;289;p5"/>
          <p:cNvSpPr txBox="1"/>
          <p:nvPr/>
        </p:nvSpPr>
        <p:spPr>
          <a:xfrm>
            <a:off x="3669200" y="4549473"/>
            <a:ext cx="6457800" cy="258600"/>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Riconosc</a:t>
            </a:r>
            <a:r>
              <a:rPr b="1" lang="en-US" sz="1200">
                <a:solidFill>
                  <a:srgbClr val="FFFFFF"/>
                </a:solidFill>
                <a:latin typeface="Calibri"/>
                <a:ea typeface="Calibri"/>
                <a:cs typeface="Calibri"/>
                <a:sym typeface="Calibri"/>
              </a:rPr>
              <a:t>imento del</a:t>
            </a:r>
            <a:r>
              <a:rPr b="1" i="0" lang="en-US" sz="1200" u="none" cap="none" strike="noStrike">
                <a:solidFill>
                  <a:srgbClr val="FFFFFF"/>
                </a:solidFill>
                <a:latin typeface="Calibri"/>
                <a:ea typeface="Calibri"/>
                <a:cs typeface="Calibri"/>
                <a:sym typeface="Calibri"/>
              </a:rPr>
              <a:t>le emozioni</a:t>
            </a:r>
            <a:endParaRPr b="1" i="0" sz="1200" u="none" cap="none" strike="noStrike">
              <a:solidFill>
                <a:srgbClr val="000000"/>
              </a:solidFill>
              <a:latin typeface="Calibri"/>
              <a:ea typeface="Calibri"/>
              <a:cs typeface="Calibri"/>
              <a:sym typeface="Calibri"/>
            </a:endParaRPr>
          </a:p>
        </p:txBody>
      </p:sp>
      <p:sp>
        <p:nvSpPr>
          <p:cNvPr id="290" name="Google Shape;290;p5"/>
          <p:cNvSpPr txBox="1"/>
          <p:nvPr/>
        </p:nvSpPr>
        <p:spPr>
          <a:xfrm>
            <a:off x="3669200" y="5603599"/>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Esprimere se stessi come genitori</a:t>
            </a:r>
            <a:endParaRPr b="1" i="0" sz="1200" u="none" cap="none" strike="noStrike">
              <a:solidFill>
                <a:srgbClr val="000000"/>
              </a:solidFill>
              <a:latin typeface="Calibri"/>
              <a:ea typeface="Calibri"/>
              <a:cs typeface="Calibri"/>
              <a:sym typeface="Calibri"/>
            </a:endParaRPr>
          </a:p>
        </p:txBody>
      </p:sp>
      <p:sp>
        <p:nvSpPr>
          <p:cNvPr id="291" name="Google Shape;291;p5"/>
          <p:cNvSpPr txBox="1"/>
          <p:nvPr/>
        </p:nvSpPr>
        <p:spPr>
          <a:xfrm>
            <a:off x="1562617" y="4424596"/>
            <a:ext cx="738348"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b="0" i="0" sz="1400" u="none" cap="none" strike="noStrike">
              <a:solidFill>
                <a:srgbClr val="000000"/>
              </a:solidFill>
              <a:latin typeface="Arial"/>
              <a:ea typeface="Arial"/>
              <a:cs typeface="Arial"/>
              <a:sym typeface="Arial"/>
            </a:endParaRPr>
          </a:p>
        </p:txBody>
      </p:sp>
      <p:sp>
        <p:nvSpPr>
          <p:cNvPr id="292" name="Google Shape;292;p5"/>
          <p:cNvSpPr txBox="1"/>
          <p:nvPr/>
        </p:nvSpPr>
        <p:spPr>
          <a:xfrm>
            <a:off x="1587646" y="5510201"/>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6"/>
          <p:cNvSpPr txBox="1"/>
          <p:nvPr>
            <p:ph idx="1" type="body"/>
          </p:nvPr>
        </p:nvSpPr>
        <p:spPr>
          <a:xfrm>
            <a:off x="313974" y="1649124"/>
            <a:ext cx="5301602" cy="38403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La psicologia dello sviluppo aiuta a spiegare l'importanza del modo in cui i genitori si esprimono nel plasmare lo sviluppo emotivo, sociale, cognitivo e morale del bambino. I genitori che con le loro espressioni forniscono un ambiente di sostegno e di cura contribuiscono positivamente allo sviluppo e al benessere generale del bambino.</a:t>
            </a:r>
            <a:endParaRPr/>
          </a:p>
          <a:p>
            <a:pPr indent="0" lvl="0" marL="0" rtl="0" algn="just">
              <a:lnSpc>
                <a:spcPct val="90000"/>
              </a:lnSpc>
              <a:spcBef>
                <a:spcPts val="1000"/>
              </a:spcBef>
              <a:spcAft>
                <a:spcPts val="0"/>
              </a:spcAft>
              <a:buClr>
                <a:srgbClr val="FFFFFF"/>
              </a:buClr>
              <a:buSzPts val="1200"/>
              <a:buFont typeface="Calibri"/>
              <a:buNone/>
            </a:pPr>
            <a:r>
              <a:rPr lang="en-US" sz="1200"/>
              <a:t>In psicologia dello sviluppo, esistono diversi concetti e teorie chiave che possono fornire indicazioni preziose sul modo in cui i genitori si esprimono e sull'impatto che questo ha sui loro figli.</a:t>
            </a:r>
            <a:endParaRPr/>
          </a:p>
          <a:p>
            <a:pPr indent="0" lvl="0" marL="0" rtl="0" algn="just">
              <a:lnSpc>
                <a:spcPct val="90000"/>
              </a:lnSpc>
              <a:spcBef>
                <a:spcPts val="1000"/>
              </a:spcBef>
              <a:spcAft>
                <a:spcPts val="0"/>
              </a:spcAft>
              <a:buClr>
                <a:srgbClr val="FFFFFF"/>
              </a:buClr>
              <a:buSzPts val="1200"/>
              <a:buFont typeface="Calibri"/>
              <a:buNone/>
            </a:pPr>
            <a:r>
              <a:t/>
            </a:r>
            <a:endParaRPr sz="1200"/>
          </a:p>
          <a:p>
            <a:pPr indent="0" lvl="0" marL="0" rtl="0" algn="just">
              <a:lnSpc>
                <a:spcPct val="90000"/>
              </a:lnSpc>
              <a:spcBef>
                <a:spcPts val="1000"/>
              </a:spcBef>
              <a:spcAft>
                <a:spcPts val="0"/>
              </a:spcAft>
              <a:buClr>
                <a:srgbClr val="FFFFFF"/>
              </a:buClr>
              <a:buSzPts val="1200"/>
              <a:buFont typeface="Calibri"/>
              <a:buNone/>
            </a:pPr>
            <a:r>
              <a:rPr lang="en-US" sz="1200"/>
              <a:t>Nelle prossime pagine esamineremo brevemente le seguenti tre teorie della psicologia dello sviluppo: Teoria dell'attaccamento, Stili genitoriali e Regolazione emotiva.</a:t>
            </a:r>
            <a:endParaRPr/>
          </a:p>
        </p:txBody>
      </p:sp>
      <p:sp>
        <p:nvSpPr>
          <p:cNvPr id="298" name="Google Shape;298;p6"/>
          <p:cNvSpPr txBox="1"/>
          <p:nvPr>
            <p:ph idx="3" type="body"/>
          </p:nvPr>
        </p:nvSpPr>
        <p:spPr>
          <a:xfrm>
            <a:off x="313974" y="439721"/>
            <a:ext cx="5644802" cy="6720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Psicologia dello sviluppo</a:t>
            </a:r>
            <a:endParaRPr/>
          </a:p>
        </p:txBody>
      </p:sp>
      <p:pic>
        <p:nvPicPr>
          <p:cNvPr descr="Google Shape;265;p6" id="299" name="Google Shape;299;p6"/>
          <p:cNvPicPr preferRelativeResize="0"/>
          <p:nvPr/>
        </p:nvPicPr>
        <p:blipFill rotWithShape="1">
          <a:blip r:embed="rId3">
            <a:alphaModFix/>
          </a:blip>
          <a:srcRect b="0" l="0" r="0" t="0"/>
          <a:stretch/>
        </p:blipFill>
        <p:spPr>
          <a:xfrm>
            <a:off x="5767975" y="1264126"/>
            <a:ext cx="6271627" cy="3537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7"/>
          <p:cNvSpPr txBox="1"/>
          <p:nvPr>
            <p:ph idx="1" type="body"/>
          </p:nvPr>
        </p:nvSpPr>
        <p:spPr>
          <a:xfrm>
            <a:off x="585575" y="1208824"/>
            <a:ext cx="10808101" cy="51504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262626"/>
              </a:buClr>
              <a:buSzPts val="1200"/>
              <a:buFont typeface="Calibri"/>
              <a:buNone/>
            </a:pPr>
            <a:r>
              <a:rPr b="1" lang="en-US" sz="1200"/>
              <a:t>Che cos'è la teoria dell'attaccamento?</a:t>
            </a:r>
            <a:endParaRPr/>
          </a:p>
          <a:p>
            <a:pPr indent="0" lvl="0" marL="0" rtl="0" algn="just">
              <a:lnSpc>
                <a:spcPct val="90000"/>
              </a:lnSpc>
              <a:spcBef>
                <a:spcPts val="1000"/>
              </a:spcBef>
              <a:spcAft>
                <a:spcPts val="0"/>
              </a:spcAft>
              <a:buClr>
                <a:srgbClr val="262626"/>
              </a:buClr>
              <a:buSzPts val="1200"/>
              <a:buFont typeface="Calibri"/>
              <a:buNone/>
            </a:pPr>
            <a:r>
              <a:rPr lang="en-US" sz="1200"/>
              <a:t>La teoria dell'attaccamento, una pietra miliare della psicologia dello sviluppo, esamina i profondi legami emotivi che si formano tra i genitori e i loro figli. Questa teoria, sviluppata da John Bowlby e approfondita da Mary Ainsworth, sottolinea il profondo impatto del modo in cui i genitori si esprimono sullo stile di attaccamento che i bambini sviluppano. Secondo la teoria dell'attaccamento, l'attaccamento sicuro si stabilisce quando i genitori esprimono in modo coerente e reattivo amore, cura e sostegno. Quando i genitori si esprimono in modi emotivamente disponibili, sensibili ai bisogni del bambino e costantemente affidabili, i bambini tendono a sviluppare legami sicuri.</a:t>
            </a:r>
            <a:endParaRPr/>
          </a:p>
          <a:p>
            <a:pPr indent="0" lvl="0" marL="0" rtl="0" algn="just">
              <a:lnSpc>
                <a:spcPct val="90000"/>
              </a:lnSpc>
              <a:spcBef>
                <a:spcPts val="1000"/>
              </a:spcBef>
              <a:spcAft>
                <a:spcPts val="0"/>
              </a:spcAft>
              <a:buClr>
                <a:srgbClr val="262626"/>
              </a:buClr>
              <a:buSzPts val="1200"/>
              <a:buFont typeface="Calibri"/>
              <a:buNone/>
            </a:pPr>
            <a:r>
              <a:rPr lang="en-US" sz="1200"/>
              <a:t>I bambini con legami sicuri spesso mostrano una maggiore autostima, una migliore regolazione emotiva e relazioni interpersonali più sane nel corso della vita. D'altra parte, espressioni incoerenti o trascurate da parte dei genitori possono portare a modelli di attaccamento ansiosi o evitanti nei bambini, con conseguenti difficoltà emotive e sfide nella formazione di relazioni sane. Pertanto, la comprensione del modo in cui i genitori si esprimono emotivamente è fondamentale per dare forma ai legami di attaccamento che sono alla base dello sviluppo emotivo del bambino.</a:t>
            </a:r>
            <a:endParaRPr/>
          </a:p>
          <a:p>
            <a:pPr indent="0" lvl="0" marL="0" rtl="0" algn="l">
              <a:lnSpc>
                <a:spcPct val="90000"/>
              </a:lnSpc>
              <a:spcBef>
                <a:spcPts val="0"/>
              </a:spcBef>
              <a:spcAft>
                <a:spcPts val="0"/>
              </a:spcAft>
              <a:buClr>
                <a:srgbClr val="262626"/>
              </a:buClr>
              <a:buSzPts val="2400"/>
              <a:buFont typeface="Calibri"/>
              <a:buNone/>
            </a:pPr>
            <a:r>
              <a:t/>
            </a:r>
            <a:endParaRPr b="1">
              <a:solidFill>
                <a:srgbClr val="009AC1"/>
              </a:solidFill>
            </a:endParaRPr>
          </a:p>
          <a:p>
            <a:pPr indent="0" lvl="0" marL="0" rtl="0" algn="l">
              <a:lnSpc>
                <a:spcPct val="90000"/>
              </a:lnSpc>
              <a:spcBef>
                <a:spcPts val="0"/>
              </a:spcBef>
              <a:spcAft>
                <a:spcPts val="0"/>
              </a:spcAft>
              <a:buClr>
                <a:srgbClr val="262626"/>
              </a:buClr>
              <a:buSzPts val="2400"/>
              <a:buFont typeface="Calibri"/>
              <a:buNone/>
            </a:pPr>
            <a:r>
              <a:t/>
            </a:r>
            <a:endParaRPr b="1">
              <a:solidFill>
                <a:srgbClr val="009AC1"/>
              </a:solidFill>
            </a:endParaRPr>
          </a:p>
          <a:p>
            <a:pPr indent="0" lvl="0" marL="0" rtl="0" algn="just">
              <a:lnSpc>
                <a:spcPct val="90000"/>
              </a:lnSpc>
              <a:spcBef>
                <a:spcPts val="0"/>
              </a:spcBef>
              <a:spcAft>
                <a:spcPts val="0"/>
              </a:spcAft>
              <a:buClr>
                <a:srgbClr val="262626"/>
              </a:buClr>
              <a:buSzPts val="1200"/>
              <a:buFont typeface="Calibri"/>
              <a:buNone/>
            </a:pPr>
            <a:r>
              <a:rPr b="1" lang="en-US" sz="1200"/>
              <a:t>Che cos'è la teoria dell'apprendimento sociale?</a:t>
            </a:r>
            <a:endParaRPr/>
          </a:p>
          <a:p>
            <a:pPr indent="0" lvl="0" marL="0" rtl="0" algn="just">
              <a:lnSpc>
                <a:spcPct val="90000"/>
              </a:lnSpc>
              <a:spcBef>
                <a:spcPts val="1000"/>
              </a:spcBef>
              <a:spcAft>
                <a:spcPts val="0"/>
              </a:spcAft>
              <a:buClr>
                <a:srgbClr val="262626"/>
              </a:buClr>
              <a:buSzPts val="1200"/>
              <a:buFont typeface="Calibri"/>
              <a:buNone/>
            </a:pPr>
            <a:r>
              <a:rPr lang="en-US" sz="1200"/>
              <a:t>La teoria dell'apprendimento sociale di Albert Bandura fornisce ulteriori approfondimenti sulle dinamiche di apprendimento e sviluppo dei bambini attraverso l'osservazione e il modellamento dei comportamenti dei genitori e di chi si prende cura di loro. Nel contesto del modo in cui i genitori si esprimono, questa teoria suggerisce che i bambini acquisiscono i loro stili di comunicazione, le strategie di regolazione emotiva e gli approcci alla risoluzione dei problemi osservando le interazioni dei genitori. I genitori che si esprimono positivamente, che si impegnano in una sana risoluzione dei conflitti e che dimostrano di possedere abilità comunicative efficaci fungono da potenti modelli di ruolo per i loro figli.</a:t>
            </a:r>
            <a:endParaRPr/>
          </a:p>
          <a:p>
            <a:pPr indent="0" lvl="0" marL="0" rtl="0" algn="just">
              <a:lnSpc>
                <a:spcPct val="90000"/>
              </a:lnSpc>
              <a:spcBef>
                <a:spcPts val="1000"/>
              </a:spcBef>
              <a:spcAft>
                <a:spcPts val="0"/>
              </a:spcAft>
              <a:buClr>
                <a:srgbClr val="262626"/>
              </a:buClr>
              <a:buSzPts val="1200"/>
              <a:buFont typeface="Calibri"/>
              <a:buNone/>
            </a:pPr>
            <a:r>
              <a:rPr lang="en-US" sz="1200"/>
              <a:t>Inoltre, la teoria dell'apprendimento sociale sottolinea l'importanza del rinforzo e della punizione nel modellare i comportamenti. Quando i genitori si esprimono con gentilezza, empatia e comunicazione efficace, è più probabile che i figli prendano a modello questi comportamenti. Al contrario, anche le espressioni negative, come le critiche severe o la rabbia, possono essere apprese e imitate. Pertanto, i genitori attenti a come si esprimono contribuiscono in modo significativo allo sviluppo sociale ed emotivo dei figli, fornendo loro modelli positivi di comunicazione e comportamento.</a:t>
            </a:r>
            <a:endParaRPr/>
          </a:p>
        </p:txBody>
      </p:sp>
      <p:sp>
        <p:nvSpPr>
          <p:cNvPr id="305" name="Google Shape;305;p7"/>
          <p:cNvSpPr txBox="1"/>
          <p:nvPr>
            <p:ph idx="2" type="body"/>
          </p:nvPr>
        </p:nvSpPr>
        <p:spPr>
          <a:xfrm>
            <a:off x="585575" y="595075"/>
            <a:ext cx="10808101" cy="4404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Conoscenza teorica: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8"/>
          <p:cNvSpPr txBox="1"/>
          <p:nvPr>
            <p:ph idx="1" type="body"/>
          </p:nvPr>
        </p:nvSpPr>
        <p:spPr>
          <a:xfrm>
            <a:off x="798375" y="1982698"/>
            <a:ext cx="10595400" cy="34317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262626"/>
              </a:buClr>
              <a:buSzPts val="1200"/>
              <a:buFont typeface="Calibri"/>
              <a:buNone/>
            </a:pPr>
            <a:r>
              <a:rPr b="1" lang="en-US" sz="1200"/>
              <a:t>Che cos'è la regolazione emotiva?</a:t>
            </a:r>
            <a:endParaRPr/>
          </a:p>
          <a:p>
            <a:pPr indent="0" lvl="0" marL="0" rtl="0" algn="just">
              <a:lnSpc>
                <a:spcPct val="90000"/>
              </a:lnSpc>
              <a:spcBef>
                <a:spcPts val="1000"/>
              </a:spcBef>
              <a:spcAft>
                <a:spcPts val="0"/>
              </a:spcAft>
              <a:buClr>
                <a:srgbClr val="262626"/>
              </a:buClr>
              <a:buSzPts val="1200"/>
              <a:buFont typeface="Calibri"/>
              <a:buNone/>
            </a:pPr>
            <a:r>
              <a:rPr lang="en-US" sz="1200"/>
              <a:t>La regolazione emotiva, un aspetto vitale dello sviluppo del bambino, è profondamente legata al modo in cui i genitori si esprimono emotivamente. I genitori che dimostrano tecniche di regolazione emotiva sane, come riconoscere ed etichettare le proprie emozioni, affrontare lo stress in modo costruttivo ed esprimersi in modo appropriato, offrono lezioni preziose ai loro figli. I bambini osservano e interiorizzano questi comportamenti, imparando a gestire le proprie emozioni.</a:t>
            </a:r>
            <a:endParaRPr/>
          </a:p>
          <a:p>
            <a:pPr indent="0" lvl="0" marL="0" rtl="0" algn="just">
              <a:lnSpc>
                <a:spcPct val="90000"/>
              </a:lnSpc>
              <a:spcBef>
                <a:spcPts val="1000"/>
              </a:spcBef>
              <a:spcAft>
                <a:spcPts val="0"/>
              </a:spcAft>
              <a:buClr>
                <a:srgbClr val="262626"/>
              </a:buClr>
              <a:buSzPts val="1200"/>
              <a:buFont typeface="Calibri"/>
              <a:buNone/>
            </a:pPr>
            <a:r>
              <a:rPr lang="en-US" sz="1200"/>
              <a:t>Quando i genitori si esprimono con intelligenza e regolazione emotiva, creano un ambiente sicuro in cui i figli si sentono a proprio agio nel parlare dei loro sentimenti e nel cercare una guida per gestirli. Al contrario, i genitori che hanno difficoltà con la regolazione emotiva possono involontariamente modellare risposte disadattive, causando potenzialmente difficoltà nella gestione delle emozioni per i loro figli. Pertanto, coltivare le abilità di regolazione emotiva e l'espressione consapevole è fondamentale per promuovere il benessere emotivo e la resilienza nei bambini durante la crescita e lo sviluppo.</a:t>
            </a:r>
            <a:endParaRPr/>
          </a:p>
        </p:txBody>
      </p:sp>
      <p:sp>
        <p:nvSpPr>
          <p:cNvPr id="311" name="Google Shape;311;p8"/>
          <p:cNvSpPr txBox="1"/>
          <p:nvPr>
            <p:ph idx="2" type="body"/>
          </p:nvPr>
        </p:nvSpPr>
        <p:spPr>
          <a:xfrm>
            <a:off x="798375" y="1008701"/>
            <a:ext cx="10595400" cy="55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Conoscenze teoriche: Regolazione emotiva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grpSp>
        <p:nvGrpSpPr>
          <p:cNvPr id="316" name="Google Shape;316;p9"/>
          <p:cNvGrpSpPr/>
          <p:nvPr/>
        </p:nvGrpSpPr>
        <p:grpSpPr>
          <a:xfrm>
            <a:off x="5888000" y="439729"/>
            <a:ext cx="5660533" cy="6045739"/>
            <a:chOff x="-1" y="0"/>
            <a:chExt cx="5660532" cy="6045737"/>
          </a:xfrm>
        </p:grpSpPr>
        <p:sp>
          <p:nvSpPr>
            <p:cNvPr id="317" name="Google Shape;317;p9"/>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20.png" id="318" name="Google Shape;318;p9"/>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
        <p:nvSpPr>
          <p:cNvPr id="319" name="Google Shape;319;p9"/>
          <p:cNvSpPr txBox="1"/>
          <p:nvPr>
            <p:ph idx="1" type="body"/>
          </p:nvPr>
        </p:nvSpPr>
        <p:spPr>
          <a:xfrm>
            <a:off x="385600" y="1862600"/>
            <a:ext cx="4985100" cy="37551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Nel viaggio della genitorialità, uno degli strumenti più potenti a vostra disposizione è l'arte dell'ascolto attivo e della convalida. Queste abilità vanno oltre il semplice ascolto delle parole, ma implicano la comprensione autentica dei pensieri, delle emozioni e delle esperienze di vostro figlio.</a:t>
            </a:r>
            <a:endParaRPr/>
          </a:p>
          <a:p>
            <a:pPr indent="0" lvl="0" marL="0" rtl="0" algn="just">
              <a:lnSpc>
                <a:spcPct val="90000"/>
              </a:lnSpc>
              <a:spcBef>
                <a:spcPts val="1000"/>
              </a:spcBef>
              <a:spcAft>
                <a:spcPts val="0"/>
              </a:spcAft>
              <a:buClr>
                <a:srgbClr val="FFFFFF"/>
              </a:buClr>
              <a:buSzPts val="1200"/>
              <a:buFont typeface="Calibri"/>
              <a:buNone/>
            </a:pPr>
            <a:r>
              <a:rPr lang="en-US" sz="1200"/>
              <a:t>Padroneggiando l'ascolto attivo e offrendo convalida, si crea uno spazio nutritivo che favorisce la fiducia, l'empatia e un solido legame genitore-figlio.</a:t>
            </a:r>
            <a:endParaRPr/>
          </a:p>
          <a:p>
            <a:pPr indent="0" lvl="0" marL="0" rtl="0" algn="just">
              <a:lnSpc>
                <a:spcPct val="90000"/>
              </a:lnSpc>
              <a:spcBef>
                <a:spcPts val="1000"/>
              </a:spcBef>
              <a:spcAft>
                <a:spcPts val="0"/>
              </a:spcAft>
              <a:buClr>
                <a:srgbClr val="FFFFFF"/>
              </a:buClr>
              <a:buSzPts val="1200"/>
              <a:buFont typeface="Calibri"/>
              <a:buNone/>
            </a:pPr>
            <a:r>
              <a:rPr lang="en-US" sz="1200"/>
              <a:t>Nelle prossime pagine esamineremo più da vicino i concetti di Ascolto attivo, Convalida, Riconoscere le emozioni, Risposte riflessive e Creare uno spazio emotivo sicuro. </a:t>
            </a:r>
            <a:endParaRPr/>
          </a:p>
        </p:txBody>
      </p:sp>
      <p:sp>
        <p:nvSpPr>
          <p:cNvPr id="320" name="Google Shape;320;p9"/>
          <p:cNvSpPr txBox="1"/>
          <p:nvPr>
            <p:ph idx="3" type="body"/>
          </p:nvPr>
        </p:nvSpPr>
        <p:spPr>
          <a:xfrm>
            <a:off x="225350" y="439724"/>
            <a:ext cx="5443800" cy="735602"/>
          </a:xfrm>
          <a:prstGeom prst="rect">
            <a:avLst/>
          </a:prstGeom>
          <a:noFill/>
          <a:ln>
            <a:noFill/>
          </a:ln>
        </p:spPr>
        <p:txBody>
          <a:bodyPr anchorCtr="0" anchor="t" bIns="45675" lIns="45675" spcFirstLastPara="1" rIns="45675" wrap="square" tIns="45675">
            <a:normAutofit lnSpcReduction="10000"/>
          </a:bodyPr>
          <a:lstStyle/>
          <a:p>
            <a:pPr indent="0" lvl="0" marL="0" rtl="0" algn="l">
              <a:lnSpc>
                <a:spcPct val="90000"/>
              </a:lnSpc>
              <a:spcBef>
                <a:spcPts val="0"/>
              </a:spcBef>
              <a:spcAft>
                <a:spcPts val="0"/>
              </a:spcAft>
              <a:buClr>
                <a:srgbClr val="00B6E6"/>
              </a:buClr>
              <a:buSzPts val="2376"/>
              <a:buFont typeface="Calibri"/>
              <a:buNone/>
            </a:pPr>
            <a:r>
              <a:rPr b="1" lang="en-US" sz="2376">
                <a:solidFill>
                  <a:srgbClr val="00B6E6"/>
                </a:solidFill>
                <a:latin typeface="Calibri"/>
                <a:ea typeface="Calibri"/>
                <a:cs typeface="Calibri"/>
                <a:sym typeface="Calibri"/>
              </a:rPr>
              <a:t>Tecnica: Ascolto attivo e convalida come genitore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Laurence Cole</dc:creator>
</cp:coreProperties>
</file>