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jRYbCqyHDGT4dP5X2B/wzbfke/0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30"/>
  </p:normalViewPr>
  <p:slideViewPr>
    <p:cSldViewPr snapToGrid="0">
      <p:cViewPr varScale="1">
        <p:scale>
          <a:sx n="118" d="100"/>
          <a:sy n="118"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18"/>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1" name="Google Shape;21;p18"/>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8"/>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8"/>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4" name="Google Shape;24;p18"/>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5" name="Google Shape;25;p18"/>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8" descr="Google Shape;22;p18"/>
          <p:cNvPicPr preferRelativeResize="0"/>
          <p:nvPr/>
        </p:nvPicPr>
        <p:blipFill rotWithShape="1">
          <a:blip r:embed="rId2">
            <a:alphaModFix amt="29000"/>
          </a:blip>
          <a:srcRect l="67223" t="24637" b="11452"/>
          <a:stretch/>
        </p:blipFill>
        <p:spPr>
          <a:xfrm>
            <a:off x="4285391" y="2624088"/>
            <a:ext cx="3127570" cy="3263128"/>
          </a:xfrm>
          <a:prstGeom prst="rect">
            <a:avLst/>
          </a:prstGeom>
          <a:noFill/>
          <a:ln>
            <a:noFill/>
          </a:ln>
        </p:spPr>
      </p:pic>
      <p:sp>
        <p:nvSpPr>
          <p:cNvPr id="27" name="Google Shape;27;p18"/>
          <p:cNvSpPr>
            <a:spLocks noGrp="1"/>
          </p:cNvSpPr>
          <p:nvPr>
            <p:ph type="pic" idx="4"/>
          </p:nvPr>
        </p:nvSpPr>
        <p:spPr>
          <a:xfrm>
            <a:off x="5718874" y="423474"/>
            <a:ext cx="5982508" cy="4551482"/>
          </a:xfrm>
          <a:prstGeom prst="rect">
            <a:avLst/>
          </a:prstGeom>
          <a:noFill/>
          <a:ln>
            <a:noFill/>
          </a:ln>
        </p:spPr>
      </p:sp>
      <p:pic>
        <p:nvPicPr>
          <p:cNvPr id="28" name="Google Shape;28;p18" descr="Google Shape;24;p18"/>
          <p:cNvPicPr preferRelativeResize="0"/>
          <p:nvPr/>
        </p:nvPicPr>
        <p:blipFill rotWithShape="1">
          <a:blip r:embed="rId2">
            <a:alphaModFix/>
          </a:blip>
          <a:srcRect/>
          <a:stretch/>
        </p:blipFill>
        <p:spPr>
          <a:xfrm>
            <a:off x="420344" y="249536"/>
            <a:ext cx="4437443" cy="2374552"/>
          </a:xfrm>
          <a:prstGeom prst="rect">
            <a:avLst/>
          </a:prstGeom>
          <a:noFill/>
          <a:ln>
            <a:noFill/>
          </a:ln>
        </p:spPr>
      </p:pic>
      <p:sp>
        <p:nvSpPr>
          <p:cNvPr id="29" name="Google Shape;29;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8"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18"/>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18"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5"/>
        <p:cNvGrpSpPr/>
        <p:nvPr/>
      </p:nvGrpSpPr>
      <p:grpSpPr>
        <a:xfrm>
          <a:off x="0" y="0"/>
          <a:ext cx="0" cy="0"/>
          <a:chOff x="0" y="0"/>
          <a:chExt cx="0" cy="0"/>
        </a:xfrm>
      </p:grpSpPr>
      <p:sp>
        <p:nvSpPr>
          <p:cNvPr id="146" name="Google Shape;146;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7" name="Google Shape;147;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8" name="Google Shape;148;p27"/>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9" name="Google Shape;149;p27"/>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0" name="Google Shape;150;p27"/>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1" name="Google Shape;151;p27"/>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2" name="Google Shape;152;p27"/>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3" name="Google Shape;153;p27"/>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4" name="Google Shape;154;p27"/>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27"/>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27"/>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27"/>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8" name="Google Shape;158;p27"/>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59" name="Google Shape;159;p27"/>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60" name="Google Shape;160;p27"/>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1" name="Google Shape;161;p27" descr="Google Shape;139;p27"/>
          <p:cNvPicPr preferRelativeResize="0"/>
          <p:nvPr/>
        </p:nvPicPr>
        <p:blipFill rotWithShape="1">
          <a:blip r:embed="rId2">
            <a:alphaModFix amt="29000"/>
          </a:blip>
          <a:srcRect l="65274" t="34454" r="1949" b="30919"/>
          <a:stretch/>
        </p:blipFill>
        <p:spPr>
          <a:xfrm>
            <a:off x="7847425" y="0"/>
            <a:ext cx="3127570" cy="1767839"/>
          </a:xfrm>
          <a:prstGeom prst="rect">
            <a:avLst/>
          </a:prstGeom>
          <a:noFill/>
          <a:ln>
            <a:noFill/>
          </a:ln>
        </p:spPr>
      </p:pic>
      <p:sp>
        <p:nvSpPr>
          <p:cNvPr id="162" name="Google Shape;162;p27"/>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3" name="Google Shape;163;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4"/>
        <p:cNvGrpSpPr/>
        <p:nvPr/>
      </p:nvGrpSpPr>
      <p:grpSpPr>
        <a:xfrm>
          <a:off x="0" y="0"/>
          <a:ext cx="0" cy="0"/>
          <a:chOff x="0" y="0"/>
          <a:chExt cx="0" cy="0"/>
        </a:xfrm>
      </p:grpSpPr>
      <p:sp>
        <p:nvSpPr>
          <p:cNvPr id="165" name="Google Shape;165;p28"/>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6" name="Google Shape;166;p28"/>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7" name="Google Shape;167;p28"/>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8" name="Google Shape;168;p28"/>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9" name="Google Shape;169;p28" descr="Google Shape;144;p28"/>
          <p:cNvPicPr preferRelativeResize="0"/>
          <p:nvPr/>
        </p:nvPicPr>
        <p:blipFill rotWithShape="1">
          <a:blip r:embed="rId2">
            <a:alphaModFix amt="29000"/>
          </a:blip>
          <a:srcRect l="70895" t="1095" r="1946" b="16283"/>
          <a:stretch/>
        </p:blipFill>
        <p:spPr>
          <a:xfrm>
            <a:off x="4884044" y="2639355"/>
            <a:ext cx="2591269" cy="4218645"/>
          </a:xfrm>
          <a:prstGeom prst="rect">
            <a:avLst/>
          </a:prstGeom>
          <a:noFill/>
          <a:ln>
            <a:noFill/>
          </a:ln>
        </p:spPr>
      </p:pic>
      <p:sp>
        <p:nvSpPr>
          <p:cNvPr id="170" name="Google Shape;170;p28"/>
          <p:cNvSpPr>
            <a:spLocks noGrp="1"/>
          </p:cNvSpPr>
          <p:nvPr>
            <p:ph type="pic" idx="2"/>
          </p:nvPr>
        </p:nvSpPr>
        <p:spPr>
          <a:xfrm>
            <a:off x="414116" y="352414"/>
            <a:ext cx="5497413" cy="6099184"/>
          </a:xfrm>
          <a:prstGeom prst="rect">
            <a:avLst/>
          </a:prstGeom>
          <a:noFill/>
          <a:ln>
            <a:noFill/>
          </a:ln>
        </p:spPr>
      </p:sp>
      <p:sp>
        <p:nvSpPr>
          <p:cNvPr id="171" name="Google Shape;171;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2"/>
        <p:cNvGrpSpPr/>
        <p:nvPr/>
      </p:nvGrpSpPr>
      <p:grpSpPr>
        <a:xfrm>
          <a:off x="0" y="0"/>
          <a:ext cx="0" cy="0"/>
          <a:chOff x="0" y="0"/>
          <a:chExt cx="0" cy="0"/>
        </a:xfrm>
      </p:grpSpPr>
      <p:sp>
        <p:nvSpPr>
          <p:cNvPr id="173" name="Google Shape;173;p29"/>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4" name="Google Shape;174;p29"/>
          <p:cNvSpPr>
            <a:spLocks noGrp="1"/>
          </p:cNvSpPr>
          <p:nvPr>
            <p:ph type="pic" idx="2"/>
          </p:nvPr>
        </p:nvSpPr>
        <p:spPr>
          <a:xfrm>
            <a:off x="0" y="0"/>
            <a:ext cx="12192000" cy="6858000"/>
          </a:xfrm>
          <a:prstGeom prst="rect">
            <a:avLst/>
          </a:prstGeom>
          <a:noFill/>
          <a:ln>
            <a:noFill/>
          </a:ln>
        </p:spPr>
      </p:sp>
      <p:pic>
        <p:nvPicPr>
          <p:cNvPr id="175" name="Google Shape;175;p29" descr="Google Shape;149;p29"/>
          <p:cNvPicPr preferRelativeResize="0"/>
          <p:nvPr/>
        </p:nvPicPr>
        <p:blipFill rotWithShape="1">
          <a:blip r:embed="rId2">
            <a:alphaModFix amt="29000"/>
          </a:blip>
          <a:srcRect l="70895" t="1095" r="1946" b="16283"/>
          <a:stretch/>
        </p:blipFill>
        <p:spPr>
          <a:xfrm>
            <a:off x="-1" y="1521756"/>
            <a:ext cx="2591270" cy="4218645"/>
          </a:xfrm>
          <a:prstGeom prst="rect">
            <a:avLst/>
          </a:prstGeom>
          <a:noFill/>
          <a:ln>
            <a:noFill/>
          </a:ln>
        </p:spPr>
      </p:pic>
      <p:sp>
        <p:nvSpPr>
          <p:cNvPr id="176" name="Google Shape;176;p29"/>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7" name="Google Shape;177;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78"/>
        <p:cNvGrpSpPr/>
        <p:nvPr/>
      </p:nvGrpSpPr>
      <p:grpSpPr>
        <a:xfrm>
          <a:off x="0" y="0"/>
          <a:ext cx="0" cy="0"/>
          <a:chOff x="0" y="0"/>
          <a:chExt cx="0" cy="0"/>
        </a:xfrm>
      </p:grpSpPr>
      <p:sp>
        <p:nvSpPr>
          <p:cNvPr id="179" name="Google Shape;179;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0" name="Google Shape;180;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1" name="Google Shape;181;p30"/>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2" name="Google Shape;182;p30"/>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3" name="Google Shape;183;p3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4" name="Google Shape;184;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85"/>
        <p:cNvGrpSpPr/>
        <p:nvPr/>
      </p:nvGrpSpPr>
      <p:grpSpPr>
        <a:xfrm>
          <a:off x="0" y="0"/>
          <a:ext cx="0" cy="0"/>
          <a:chOff x="0" y="0"/>
          <a:chExt cx="0" cy="0"/>
        </a:xfrm>
      </p:grpSpPr>
      <p:sp>
        <p:nvSpPr>
          <p:cNvPr id="186" name="Google Shape;186;p31"/>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7" name="Google Shape;187;p31"/>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8" name="Google Shape;188;p31"/>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9" name="Google Shape;189;p31"/>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0" name="Google Shape;190;p31"/>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1" name="Google Shape;191;p31" descr="Google Shape;161;p31"/>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192" name="Google Shape;192;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193"/>
        <p:cNvGrpSpPr/>
        <p:nvPr/>
      </p:nvGrpSpPr>
      <p:grpSpPr>
        <a:xfrm>
          <a:off x="0" y="0"/>
          <a:ext cx="0" cy="0"/>
          <a:chOff x="0" y="0"/>
          <a:chExt cx="0" cy="0"/>
        </a:xfrm>
      </p:grpSpPr>
      <p:sp>
        <p:nvSpPr>
          <p:cNvPr id="194" name="Google Shape;194;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95" name="Google Shape;195;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96" name="Google Shape;196;p32"/>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7" name="Google Shape;197;p32"/>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8" name="Google Shape;198;p32"/>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99" name="Google Shape;199;p32" descr="Google Shape;166;p32"/>
          <p:cNvPicPr preferRelativeResize="0"/>
          <p:nvPr/>
        </p:nvPicPr>
        <p:blipFill rotWithShape="1">
          <a:blip r:embed="rId2">
            <a:alphaModFix amt="29000"/>
          </a:blip>
          <a:srcRect l="65356" b="20546"/>
          <a:stretch/>
        </p:blipFill>
        <p:spPr>
          <a:xfrm>
            <a:off x="2993627" y="2801223"/>
            <a:ext cx="3305793" cy="4056777"/>
          </a:xfrm>
          <a:prstGeom prst="rect">
            <a:avLst/>
          </a:prstGeom>
          <a:noFill/>
          <a:ln>
            <a:noFill/>
          </a:ln>
        </p:spPr>
      </p:pic>
      <p:pic>
        <p:nvPicPr>
          <p:cNvPr id="200" name="Google Shape;200;p32" descr="Google Shape;167;p32"/>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201" name="Google Shape;201;p32"/>
          <p:cNvSpPr>
            <a:spLocks noGrp="1"/>
          </p:cNvSpPr>
          <p:nvPr>
            <p:ph type="pic" idx="3"/>
          </p:nvPr>
        </p:nvSpPr>
        <p:spPr>
          <a:xfrm>
            <a:off x="0" y="1561017"/>
            <a:ext cx="5130800" cy="3913189"/>
          </a:xfrm>
          <a:prstGeom prst="rect">
            <a:avLst/>
          </a:prstGeom>
          <a:noFill/>
          <a:ln>
            <a:noFill/>
          </a:ln>
        </p:spPr>
      </p:sp>
      <p:sp>
        <p:nvSpPr>
          <p:cNvPr id="202" name="Google Shape;202;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3"/>
        <p:cNvGrpSpPr/>
        <p:nvPr/>
      </p:nvGrpSpPr>
      <p:grpSpPr>
        <a:xfrm>
          <a:off x="0" y="0"/>
          <a:ext cx="0" cy="0"/>
          <a:chOff x="0" y="0"/>
          <a:chExt cx="0" cy="0"/>
        </a:xfrm>
      </p:grpSpPr>
      <p:sp>
        <p:nvSpPr>
          <p:cNvPr id="204" name="Google Shape;204;p3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5" name="Google Shape;205;p3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6" name="Google Shape;206;p33"/>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7" name="Google Shape;207;p33"/>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8" name="Google Shape;208;p33"/>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9" name="Google Shape;209;p33" descr="Google Shape;173;p33"/>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10" name="Google Shape;210;p33"/>
          <p:cNvSpPr>
            <a:spLocks noGrp="1"/>
          </p:cNvSpPr>
          <p:nvPr>
            <p:ph type="pic" idx="3"/>
          </p:nvPr>
        </p:nvSpPr>
        <p:spPr>
          <a:xfrm>
            <a:off x="8583306" y="1246695"/>
            <a:ext cx="2444128" cy="4336989"/>
          </a:xfrm>
          <a:prstGeom prst="rect">
            <a:avLst/>
          </a:prstGeom>
          <a:noFill/>
          <a:ln>
            <a:noFill/>
          </a:ln>
        </p:spPr>
      </p:sp>
      <p:sp>
        <p:nvSpPr>
          <p:cNvPr id="211" name="Google Shape;211;p3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type="tx">
  <p:cSld name="TITLE_AND_BODY">
    <p:spTree>
      <p:nvGrpSpPr>
        <p:cNvPr id="1" name="Shape 33"/>
        <p:cNvGrpSpPr/>
        <p:nvPr/>
      </p:nvGrpSpPr>
      <p:grpSpPr>
        <a:xfrm>
          <a:off x="0" y="0"/>
          <a:ext cx="0" cy="0"/>
          <a:chOff x="0" y="0"/>
          <a:chExt cx="0" cy="0"/>
        </a:xfrm>
      </p:grpSpPr>
      <p:sp>
        <p:nvSpPr>
          <p:cNvPr id="34" name="Google Shape;34;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5" name="Google Shape;35;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19"/>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7" name="Google Shape;37;p19"/>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9"/>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9"/>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9"/>
          <p:cNvSpPr>
            <a:spLocks noGrp="1"/>
          </p:cNvSpPr>
          <p:nvPr>
            <p:ph type="pic" idx="4"/>
          </p:nvPr>
        </p:nvSpPr>
        <p:spPr>
          <a:xfrm>
            <a:off x="-126342" y="0"/>
            <a:ext cx="3669321" cy="6858000"/>
          </a:xfrm>
          <a:prstGeom prst="rect">
            <a:avLst/>
          </a:prstGeom>
          <a:noFill/>
          <a:ln>
            <a:noFill/>
          </a:ln>
        </p:spPr>
      </p:sp>
      <p:sp>
        <p:nvSpPr>
          <p:cNvPr id="41" name="Google Shape;41;p19"/>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9"/>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9"/>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9"/>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19"/>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9"/>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19"/>
          <p:cNvGrpSpPr/>
          <p:nvPr/>
        </p:nvGrpSpPr>
        <p:grpSpPr>
          <a:xfrm>
            <a:off x="4054158" y="721803"/>
            <a:ext cx="7578910" cy="5461420"/>
            <a:chOff x="-1" y="0"/>
            <a:chExt cx="7578909" cy="5461418"/>
          </a:xfrm>
        </p:grpSpPr>
        <p:grpSp>
          <p:nvGrpSpPr>
            <p:cNvPr id="48" name="Google Shape;48;p19"/>
            <p:cNvGrpSpPr/>
            <p:nvPr/>
          </p:nvGrpSpPr>
          <p:grpSpPr>
            <a:xfrm>
              <a:off x="0" y="0"/>
              <a:ext cx="7547915" cy="1674488"/>
              <a:chOff x="-1" y="0"/>
              <a:chExt cx="7547913" cy="1674487"/>
            </a:xfrm>
          </p:grpSpPr>
          <p:cxnSp>
            <p:nvCxnSpPr>
              <p:cNvPr id="49" name="Google Shape;49;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19"/>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19"/>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19"/>
            <p:cNvGrpSpPr/>
            <p:nvPr/>
          </p:nvGrpSpPr>
          <p:grpSpPr>
            <a:xfrm>
              <a:off x="-1" y="1923133"/>
              <a:ext cx="7547915" cy="1674488"/>
              <a:chOff x="-1" y="0"/>
              <a:chExt cx="7547913" cy="1674487"/>
            </a:xfrm>
          </p:grpSpPr>
          <p:cxnSp>
            <p:nvCxnSpPr>
              <p:cNvPr id="55" name="Google Shape;55;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19"/>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19"/>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19"/>
            <p:cNvGrpSpPr/>
            <p:nvPr/>
          </p:nvGrpSpPr>
          <p:grpSpPr>
            <a:xfrm>
              <a:off x="15497" y="3786930"/>
              <a:ext cx="7547915" cy="1674488"/>
              <a:chOff x="-1" y="0"/>
              <a:chExt cx="7547913" cy="1674487"/>
            </a:xfrm>
          </p:grpSpPr>
          <p:cxnSp>
            <p:nvCxnSpPr>
              <p:cNvPr id="61" name="Google Shape;61;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19"/>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19"/>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9" name="Google Shape;69;p2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0"/>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1" name="Google Shape;71;p20"/>
          <p:cNvSpPr>
            <a:spLocks noGrp="1"/>
          </p:cNvSpPr>
          <p:nvPr>
            <p:ph type="pic" idx="2"/>
          </p:nvPr>
        </p:nvSpPr>
        <p:spPr>
          <a:xfrm>
            <a:off x="5888001" y="439729"/>
            <a:ext cx="5660532" cy="6045738"/>
          </a:xfrm>
          <a:prstGeom prst="rect">
            <a:avLst/>
          </a:prstGeom>
          <a:noFill/>
          <a:ln>
            <a:noFill/>
          </a:ln>
        </p:spPr>
      </p:sp>
      <p:pic>
        <p:nvPicPr>
          <p:cNvPr id="72" name="Google Shape;72;p20" descr="Google Shape;59;p20"/>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3" name="Google Shape;73;p20"/>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20"/>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6"/>
        <p:cNvGrpSpPr/>
        <p:nvPr/>
      </p:nvGrpSpPr>
      <p:grpSpPr>
        <a:xfrm>
          <a:off x="0" y="0"/>
          <a:ext cx="0" cy="0"/>
          <a:chOff x="0" y="0"/>
          <a:chExt cx="0" cy="0"/>
        </a:xfrm>
      </p:grpSpPr>
      <p:sp>
        <p:nvSpPr>
          <p:cNvPr id="77" name="Google Shape;77;p21"/>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8" name="Google Shape;78;p21"/>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1"/>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0" name="Google Shape;80;p21"/>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1" name="Google Shape;81;p21"/>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2" name="Google Shape;82;p21"/>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 name="Google Shape;83;p21"/>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4" name="Google Shape;84;p21"/>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5" name="Google Shape;85;p21" descr="Google Shape;69;p21"/>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86" name="Google Shape;86;p21"/>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 name="Google Shape;87;p21"/>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8" name="Google Shape;88;p21"/>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21"/>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0" name="Google Shape;90;p21" descr="Google Shape;74;p21"/>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91" name="Google Shape;91;p21"/>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2" name="Google Shape;92;p21"/>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3" name="Google Shape;93;p21"/>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4" name="Google Shape;94;p21"/>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5" name="Google Shape;95;p21" descr="Google Shape;79;p21"/>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96" name="Google Shape;96;p21"/>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7" name="Google Shape;97;p21"/>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8" name="Google Shape;98;p21" descr="Google Shape;82;p21"/>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99" name="Google Shape;99;p21"/>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21"/>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1" name="Google Shape;101;p21" descr="Google Shape;85;p21"/>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02" name="Google Shape;102;p21"/>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3" name="Google Shape;103;p21"/>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4" name="Google Shape;104;p21"/>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5" name="Google Shape;105;p21"/>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6" name="Google Shape;106;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07"/>
        <p:cNvGrpSpPr/>
        <p:nvPr/>
      </p:nvGrpSpPr>
      <p:grpSpPr>
        <a:xfrm>
          <a:off x="0" y="0"/>
          <a:ext cx="0" cy="0"/>
          <a:chOff x="0" y="0"/>
          <a:chExt cx="0" cy="0"/>
        </a:xfrm>
      </p:grpSpPr>
      <p:sp>
        <p:nvSpPr>
          <p:cNvPr id="108" name="Google Shape;108;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09" name="Google Shape;109;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0" name="Google Shape;110;p22"/>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22"/>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2" name="Google Shape;112;p22" descr="Google Shape;93;p22"/>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13" name="Google Shape;113;p22"/>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22"/>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22"/>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6" name="Google Shape;116;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17"/>
        <p:cNvGrpSpPr/>
        <p:nvPr/>
      </p:nvGrpSpPr>
      <p:grpSpPr>
        <a:xfrm>
          <a:off x="0" y="0"/>
          <a:ext cx="0" cy="0"/>
          <a:chOff x="0" y="0"/>
          <a:chExt cx="0" cy="0"/>
        </a:xfrm>
      </p:grpSpPr>
      <p:sp>
        <p:nvSpPr>
          <p:cNvPr id="118" name="Google Shape;118;p2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9" name="Google Shape;119;p2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3"/>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21" name="Google Shape;121;p23"/>
          <p:cNvSpPr>
            <a:spLocks noGrp="1"/>
          </p:cNvSpPr>
          <p:nvPr>
            <p:ph type="pic" idx="2"/>
          </p:nvPr>
        </p:nvSpPr>
        <p:spPr>
          <a:xfrm>
            <a:off x="435469" y="406131"/>
            <a:ext cx="5660531" cy="6045738"/>
          </a:xfrm>
          <a:prstGeom prst="rect">
            <a:avLst/>
          </a:prstGeom>
          <a:noFill/>
          <a:ln>
            <a:noFill/>
          </a:ln>
        </p:spPr>
      </p:sp>
      <p:pic>
        <p:nvPicPr>
          <p:cNvPr id="122" name="Google Shape;122;p23" descr="Google Shape;100;p23"/>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123" name="Google Shape;123;p23"/>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3"/>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24"/>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28" name="Google Shape;128;p24" descr="Google Shape;105;p24"/>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29" name="Google Shape;129;p24"/>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0" name="Google Shape;130;p24"/>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4" name="Google Shape;134;p24"/>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135" name="Google Shape;135;p24"/>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6" name="Google Shape;136;p24" descr="Google Shape;113;p24"/>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7" name="Google Shape;137;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46287286-9C1D-056F-A0B6-D102B7A2558C}"/>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8"/>
        <p:cNvGrpSpPr/>
        <p:nvPr/>
      </p:nvGrpSpPr>
      <p:grpSpPr>
        <a:xfrm>
          <a:off x="0" y="0"/>
          <a:ext cx="0" cy="0"/>
          <a:chOff x="0" y="0"/>
          <a:chExt cx="0" cy="0"/>
        </a:xfrm>
      </p:grpSpPr>
      <p:sp>
        <p:nvSpPr>
          <p:cNvPr id="139" name="Google Shape;139;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0"/>
        <p:cNvGrpSpPr/>
        <p:nvPr/>
      </p:nvGrpSpPr>
      <p:grpSpPr>
        <a:xfrm>
          <a:off x="0" y="0"/>
          <a:ext cx="0" cy="0"/>
          <a:chOff x="0" y="0"/>
          <a:chExt cx="0" cy="0"/>
        </a:xfrm>
      </p:grpSpPr>
      <p:sp>
        <p:nvSpPr>
          <p:cNvPr id="141" name="Google Shape;141;p2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2" name="Google Shape;142;p2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3" name="Google Shape;143;p26"/>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200"/>
              <a:buFont typeface="Calibri"/>
              <a:buNone/>
            </a:pPr>
            <a:endParaRPr sz="1200" b="0" i="0" u="none" strike="noStrike" cap="none">
              <a:solidFill>
                <a:schemeClr val="accent1"/>
              </a:solidFill>
              <a:latin typeface="Calibri"/>
              <a:ea typeface="Calibri"/>
              <a:cs typeface="Calibri"/>
              <a:sym typeface="Calibri"/>
            </a:endParaRPr>
          </a:p>
        </p:txBody>
      </p:sp>
      <p:sp>
        <p:nvSpPr>
          <p:cNvPr id="144" name="Google Shape;144;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7"/>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9;p17"/>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7"/>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7"/>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7"/>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7"/>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7"/>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7"/>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7"/>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7"/>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ZVNU0VR2ETw"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OUCp9N6wD_k"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334225" y="4397674"/>
            <a:ext cx="5335200" cy="1213802"/>
          </a:xfrm>
          <a:prstGeom prst="rect">
            <a:avLst/>
          </a:prstGeom>
          <a:noFill/>
          <a:ln>
            <a:noFill/>
          </a:ln>
        </p:spPr>
        <p:txBody>
          <a:bodyPr spcFirstLastPara="1" wrap="square" lIns="45675" tIns="45675" rIns="45675" bIns="45675" anchor="t" anchorCtr="0">
            <a:normAutofit/>
          </a:bodyPr>
          <a:lstStyle/>
          <a:p>
            <a:pPr marL="0" marR="0" lvl="0" indent="0" algn="l" rtl="0">
              <a:lnSpc>
                <a:spcPct val="98850"/>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Modul 3 – Musik til sociale forbindelser</a:t>
            </a:r>
            <a:endParaRPr sz="2400" i="0" u="none" strike="noStrike" cap="none">
              <a:solidFill>
                <a:srgbClr val="000000"/>
              </a:solidFill>
              <a:latin typeface="Calibri"/>
              <a:ea typeface="Calibri"/>
              <a:cs typeface="Calibri"/>
              <a:sym typeface="Calibri"/>
            </a:endParaRPr>
          </a:p>
        </p:txBody>
      </p:sp>
      <p:sp>
        <p:nvSpPr>
          <p:cNvPr id="217" name="Google Shape;217;p1"/>
          <p:cNvSpPr txBox="1">
            <a:spLocks noGrp="1"/>
          </p:cNvSpPr>
          <p:nvPr>
            <p:ph type="body" idx="2"/>
          </p:nvPr>
        </p:nvSpPr>
        <p:spPr>
          <a:xfrm>
            <a:off x="334224" y="3015500"/>
            <a:ext cx="4742402" cy="368101"/>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FFFFFF"/>
              </a:buClr>
              <a:buSzPts val="1968"/>
              <a:buFont typeface="Calibri"/>
              <a:buNone/>
            </a:pPr>
            <a:r>
              <a:rPr lang="en-US" sz="2400" b="1">
                <a:solidFill>
                  <a:srgbClr val="FFFFFF"/>
                </a:solidFill>
                <a:latin typeface="Calibri"/>
                <a:ea typeface="Calibri"/>
                <a:cs typeface="Calibri"/>
                <a:sym typeface="Calibri"/>
              </a:rPr>
              <a:t>Træningsforløb: Overlev digital</a:t>
            </a:r>
            <a:endParaRPr sz="2400">
              <a:latin typeface="Calibri"/>
              <a:ea typeface="Calibri"/>
              <a:cs typeface="Calibri"/>
              <a:sym typeface="Calibri"/>
            </a:endParaRPr>
          </a:p>
        </p:txBody>
      </p:sp>
      <p:sp>
        <p:nvSpPr>
          <p:cNvPr id="218" name="Google Shape;218;p1"/>
          <p:cNvSpPr txBox="1">
            <a:spLocks noGrp="1"/>
          </p:cNvSpPr>
          <p:nvPr>
            <p:ph type="body" idx="3"/>
          </p:nvPr>
        </p:nvSpPr>
        <p:spPr>
          <a:xfrm>
            <a:off x="7840716" y="5611393"/>
            <a:ext cx="3700103" cy="73114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www.survivingdigital.eu</a:t>
            </a:r>
            <a:endParaRPr sz="2400" b="1">
              <a:solidFill>
                <a:schemeClr val="lt1"/>
              </a:solidFill>
              <a:latin typeface="Calibri"/>
              <a:ea typeface="Calibri"/>
              <a:cs typeface="Calibri"/>
              <a:sym typeface="Calibri"/>
            </a:endParaRPr>
          </a:p>
        </p:txBody>
      </p:sp>
      <p:grpSp>
        <p:nvGrpSpPr>
          <p:cNvPr id="219" name="Google Shape;219;p1"/>
          <p:cNvGrpSpPr/>
          <p:nvPr/>
        </p:nvGrpSpPr>
        <p:grpSpPr>
          <a:xfrm>
            <a:off x="5718874" y="423474"/>
            <a:ext cx="5982509" cy="4551483"/>
            <a:chOff x="0" y="0"/>
            <a:chExt cx="5982507" cy="4551482"/>
          </a:xfrm>
        </p:grpSpPr>
        <p:sp>
          <p:nvSpPr>
            <p:cNvPr id="220" name="Google Shape;220;p1"/>
            <p:cNvSpPr/>
            <p:nvPr/>
          </p:nvSpPr>
          <p:spPr>
            <a:xfrm>
              <a:off x="0" y="0"/>
              <a:ext cx="5982507" cy="4551482"/>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21" name="Google Shape;221;p1" descr="image13.jpeg"/>
            <p:cNvPicPr preferRelativeResize="0"/>
            <p:nvPr/>
          </p:nvPicPr>
          <p:blipFill rotWithShape="1">
            <a:blip r:embed="rId3">
              <a:alphaModFix/>
            </a:blip>
            <a:srcRect l="6267" r="6264"/>
            <a:stretch/>
          </p:blipFill>
          <p:spPr>
            <a:xfrm>
              <a:off x="0" y="0"/>
              <a:ext cx="5982506" cy="4551482"/>
            </a:xfrm>
            <a:prstGeom prst="rect">
              <a:avLst/>
            </a:prstGeom>
            <a:noFill/>
            <a:ln>
              <a:noFill/>
            </a:ln>
          </p:spPr>
        </p:pic>
      </p:grpSp>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10" descr="Google Shape;259;p10"/>
          <p:cNvPicPr preferRelativeResize="0"/>
          <p:nvPr/>
        </p:nvPicPr>
        <p:blipFill rotWithShape="1">
          <a:blip r:embed="rId3">
            <a:alphaModFix/>
          </a:blip>
          <a:srcRect l="8255" r="29479"/>
          <a:stretch/>
        </p:blipFill>
        <p:spPr>
          <a:xfrm>
            <a:off x="5888002" y="439729"/>
            <a:ext cx="5660531" cy="6045677"/>
          </a:xfrm>
          <a:prstGeom prst="rect">
            <a:avLst/>
          </a:prstGeom>
          <a:noFill/>
          <a:ln>
            <a:noFill/>
          </a:ln>
        </p:spPr>
      </p:pic>
      <p:sp>
        <p:nvSpPr>
          <p:cNvPr id="303" name="Google Shape;303;p10"/>
          <p:cNvSpPr txBox="1">
            <a:spLocks noGrp="1"/>
          </p:cNvSpPr>
          <p:nvPr>
            <p:ph type="body" idx="1"/>
          </p:nvPr>
        </p:nvSpPr>
        <p:spPr>
          <a:xfrm>
            <a:off x="323624" y="2116124"/>
            <a:ext cx="4981802" cy="4144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t>Målgruppe: Børn fra 2 år med forældre</a:t>
            </a:r>
            <a:endParaRPr/>
          </a:p>
          <a:p>
            <a:pPr marL="228600" lvl="0" indent="-228600" algn="l" rtl="0">
              <a:lnSpc>
                <a:spcPct val="90000"/>
              </a:lnSpc>
              <a:spcBef>
                <a:spcPts val="1000"/>
              </a:spcBef>
              <a:spcAft>
                <a:spcPts val="0"/>
              </a:spcAft>
              <a:buClr>
                <a:srgbClr val="FFFFFF"/>
              </a:buClr>
              <a:buSzPts val="1200"/>
              <a:buFont typeface="Calibri"/>
              <a:buNone/>
            </a:pPr>
            <a:endParaRPr sz="1200"/>
          </a:p>
          <a:p>
            <a:pPr marL="228600" lvl="0" indent="-228600" algn="l" rtl="0">
              <a:lnSpc>
                <a:spcPct val="90000"/>
              </a:lnSpc>
              <a:spcBef>
                <a:spcPts val="1500"/>
              </a:spcBef>
              <a:spcAft>
                <a:spcPts val="0"/>
              </a:spcAft>
              <a:buClr>
                <a:srgbClr val="FFFFFF"/>
              </a:buClr>
              <a:buSzPts val="1200"/>
              <a:buFont typeface="Calibri"/>
              <a:buNone/>
            </a:pPr>
            <a:r>
              <a:rPr lang="en-US" sz="1200"/>
              <a:t>a) Family Music Jam-session: Tilskynd familier til at samles og skabe deres egne musik-jamsessioner. Forsyn dem med enkle instrumenter såsom shakers, trommer eller endda hjemmelavede instrumenter. Tilskynd hvert familiemedlem til at bidrage til rytmen og melodien, fremme samarbejde og kreativitet.</a:t>
            </a:r>
            <a:endParaRPr/>
          </a:p>
          <a:p>
            <a:pPr marL="228600" lvl="0" indent="-228600" algn="l" rtl="0">
              <a:lnSpc>
                <a:spcPct val="90000"/>
              </a:lnSpc>
              <a:spcBef>
                <a:spcPts val="3000"/>
              </a:spcBef>
              <a:spcAft>
                <a:spcPts val="0"/>
              </a:spcAft>
              <a:buClr>
                <a:srgbClr val="FFFFFF"/>
              </a:buClr>
              <a:buSzPts val="1200"/>
              <a:buFont typeface="Calibri"/>
              <a:buNone/>
            </a:pPr>
            <a:r>
              <a:rPr lang="en-US" sz="1200"/>
              <a:t>b) Musikalsk historiefortælling: Inviter familier til at skabe deres egne musikalske historier. Giv dem et tema eller en specifik historieopfordring, og bed dem om at komponere et kort musikstykke, der repræsenterer fortællingen. Denne aktivitet fremmer fantasi, kommunikation og musikkompositionsfærdigheder.</a:t>
            </a:r>
            <a:endParaRPr/>
          </a:p>
        </p:txBody>
      </p:sp>
      <p:sp>
        <p:nvSpPr>
          <p:cNvPr id="304" name="Google Shape;304;p10"/>
          <p:cNvSpPr txBox="1">
            <a:spLocks noGrp="1"/>
          </p:cNvSpPr>
          <p:nvPr>
            <p:ph type="body" idx="3"/>
          </p:nvPr>
        </p:nvSpPr>
        <p:spPr>
          <a:xfrm>
            <a:off x="226199" y="861575"/>
            <a:ext cx="5429401" cy="10212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Aktiviteter: Jam Session og Musical Storytelling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1"/>
          <p:cNvSpPr txBox="1">
            <a:spLocks noGrp="1"/>
          </p:cNvSpPr>
          <p:nvPr>
            <p:ph type="body" idx="1"/>
          </p:nvPr>
        </p:nvSpPr>
        <p:spPr>
          <a:xfrm>
            <a:off x="6227999" y="981199"/>
            <a:ext cx="5457902" cy="5444702"/>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FFFFFF"/>
              </a:buClr>
              <a:buSzPts val="1400"/>
              <a:buFont typeface="Calibri"/>
              <a:buNone/>
            </a:pPr>
            <a:endParaRPr sz="1400">
              <a:solidFill>
                <a:srgbClr val="262626"/>
              </a:solidFill>
            </a:endParaRPr>
          </a:p>
          <a:p>
            <a:pPr marL="0" lvl="0" indent="0" algn="l" rtl="0">
              <a:lnSpc>
                <a:spcPct val="100000"/>
              </a:lnSpc>
              <a:spcBef>
                <a:spcPts val="3000"/>
              </a:spcBef>
              <a:spcAft>
                <a:spcPts val="0"/>
              </a:spcAft>
              <a:buClr>
                <a:srgbClr val="FFFFFF"/>
              </a:buClr>
              <a:buSzPts val="1200"/>
              <a:buFont typeface="Calibri"/>
              <a:buNone/>
            </a:pPr>
            <a:r>
              <a:rPr lang="en-US" sz="1200"/>
              <a:t>Formålet med disse workshops er at frigøre børns sans for rytme, gennem praktisering af simple traditionelle percussion-instrumenter. Disse workshops bringer børn i kontakt med mundtlig kultur, viser dem andre måder at lære ting på og andre måder at se på musik.</a:t>
            </a:r>
            <a:endParaRPr sz="4800"/>
          </a:p>
          <a:p>
            <a:pPr marL="0" lvl="0" indent="0" algn="l" rtl="0">
              <a:lnSpc>
                <a:spcPct val="100000"/>
              </a:lnSpc>
              <a:spcBef>
                <a:spcPts val="3000"/>
              </a:spcBef>
              <a:spcAft>
                <a:spcPts val="0"/>
              </a:spcAft>
              <a:buClr>
                <a:srgbClr val="FFFFFF"/>
              </a:buClr>
              <a:buSzPts val="1200"/>
              <a:buFont typeface="Calibri"/>
              <a:buNone/>
            </a:pPr>
            <a:r>
              <a:rPr lang="en-US" sz="1200" b="1" u="sng"/>
              <a:t>Trin 1: Giv kontekst</a:t>
            </a:r>
            <a:endParaRPr sz="4800"/>
          </a:p>
          <a:p>
            <a:pPr marL="0" lvl="0" indent="0" algn="l" rtl="0">
              <a:lnSpc>
                <a:spcPct val="100000"/>
              </a:lnSpc>
              <a:spcBef>
                <a:spcPts val="2500"/>
              </a:spcBef>
              <a:spcAft>
                <a:spcPts val="0"/>
              </a:spcAft>
              <a:buClr>
                <a:srgbClr val="FFFFFF"/>
              </a:buClr>
              <a:buSzPts val="1200"/>
              <a:buFont typeface="Calibri"/>
              <a:buNone/>
            </a:pPr>
            <a:r>
              <a:rPr lang="en-US" sz="1200" b="1"/>
              <a:t>Hvad er Batucada?</a:t>
            </a:r>
            <a:endParaRPr sz="4800"/>
          </a:p>
          <a:p>
            <a:pPr marL="0" lvl="0" indent="0" algn="l" rtl="0">
              <a:lnSpc>
                <a:spcPct val="100000"/>
              </a:lnSpc>
              <a:spcBef>
                <a:spcPts val="1000"/>
              </a:spcBef>
              <a:spcAft>
                <a:spcPts val="0"/>
              </a:spcAft>
              <a:buClr>
                <a:srgbClr val="FFFFFF"/>
              </a:buClr>
              <a:buSzPts val="1200"/>
              <a:buFont typeface="Calibri"/>
              <a:buNone/>
            </a:pPr>
            <a:r>
              <a:rPr lang="en-US" sz="1200"/>
              <a:t>Batucada er en brasiliansk perkussiv musik- og dansestil med rod i afrikanske rytmer, kendt for sin energiske og rytmiske lyd.</a:t>
            </a:r>
            <a:endParaRPr sz="4800"/>
          </a:p>
          <a:p>
            <a:pPr marL="228600" lvl="0" indent="-222566" algn="l" rtl="0">
              <a:lnSpc>
                <a:spcPct val="100000"/>
              </a:lnSpc>
              <a:spcBef>
                <a:spcPts val="1000"/>
              </a:spcBef>
              <a:spcAft>
                <a:spcPts val="0"/>
              </a:spcAft>
              <a:buClr>
                <a:srgbClr val="FFFFFF"/>
              </a:buClr>
              <a:buSzPts val="1200"/>
              <a:buFont typeface="Calibri"/>
              <a:buAutoNum type="arabicPeriod"/>
            </a:pPr>
            <a:r>
              <a:rPr lang="en-US" sz="1200"/>
              <a:t>Karnevals højdepunkt: Det spiller en fremtrædende rolle i brasilianske karnevalsfejringer, hvor store batucada-ensembler paraderer gennem gaderne og skaber en festlig atmosfære.</a:t>
            </a:r>
            <a:endParaRPr sz="4800"/>
          </a:p>
          <a:p>
            <a:pPr marL="228600" lvl="0" indent="-222566" algn="l" rtl="0">
              <a:lnSpc>
                <a:spcPct val="100000"/>
              </a:lnSpc>
              <a:spcBef>
                <a:spcPts val="1000"/>
              </a:spcBef>
              <a:spcAft>
                <a:spcPts val="0"/>
              </a:spcAft>
              <a:buClr>
                <a:srgbClr val="FFFFFF"/>
              </a:buClr>
              <a:buSzPts val="1200"/>
              <a:buFont typeface="Calibri"/>
              <a:buAutoNum type="arabicPeriod"/>
            </a:pPr>
            <a:r>
              <a:rPr lang="en-US" sz="1200"/>
              <a:t>Instrumenter: Batucada er stærkt afhængig af percussion-instrumenter som surdo-trommer, tamborim, cuícas og agogô-klokker for at skabe sine karakteristiske beats.</a:t>
            </a:r>
            <a:endParaRPr sz="4800"/>
          </a:p>
          <a:p>
            <a:pPr marL="228600" lvl="0" indent="-222566" algn="l" rtl="0">
              <a:lnSpc>
                <a:spcPct val="100000"/>
              </a:lnSpc>
              <a:spcBef>
                <a:spcPts val="1000"/>
              </a:spcBef>
              <a:spcAft>
                <a:spcPts val="0"/>
              </a:spcAft>
              <a:buClr>
                <a:srgbClr val="FFFFFF"/>
              </a:buClr>
              <a:buSzPts val="1200"/>
              <a:buFont typeface="Calibri"/>
              <a:buAutoNum type="arabicPeriod"/>
            </a:pPr>
            <a:r>
              <a:rPr lang="en-US" sz="1200"/>
              <a:t>Danseelement: Ud over musik inkorporerer batucada synkroniserede dansebevægelser udført af dansere, hvilket forbedrer dens livlige og dynamiske præsentation.</a:t>
            </a:r>
            <a:endParaRPr sz="4800"/>
          </a:p>
          <a:p>
            <a:pPr marL="228600" lvl="0" indent="-222566" algn="l" rtl="0">
              <a:lnSpc>
                <a:spcPct val="100000"/>
              </a:lnSpc>
              <a:spcBef>
                <a:spcPts val="1000"/>
              </a:spcBef>
              <a:spcAft>
                <a:spcPts val="0"/>
              </a:spcAft>
              <a:buClr>
                <a:srgbClr val="FFFFFF"/>
              </a:buClr>
              <a:buSzPts val="1200"/>
              <a:buFont typeface="Calibri"/>
              <a:buAutoNum type="arabicPeriod"/>
            </a:pPr>
            <a:r>
              <a:rPr lang="en-US" sz="1200"/>
              <a:t>Kulturel betydning: Batucada tjener som et kulturelt udtryk for den brasilianske identitet, der afspejler landets mangfoldige arv og bringer samfund sammen til fest.</a:t>
            </a:r>
            <a:endParaRPr/>
          </a:p>
        </p:txBody>
      </p:sp>
      <p:sp>
        <p:nvSpPr>
          <p:cNvPr id="310" name="Google Shape;310;p11"/>
          <p:cNvSpPr txBox="1">
            <a:spLocks noGrp="1"/>
          </p:cNvSpPr>
          <p:nvPr>
            <p:ph type="body" idx="3"/>
          </p:nvPr>
        </p:nvSpPr>
        <p:spPr>
          <a:xfrm>
            <a:off x="6282799" y="167400"/>
            <a:ext cx="49404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Hands On-aktivitet: Batucada Workshop</a:t>
            </a:r>
            <a:endParaRPr/>
          </a:p>
        </p:txBody>
      </p:sp>
      <p:pic>
        <p:nvPicPr>
          <p:cNvPr id="311" name="Google Shape;311;p11" descr="Google Shape;268;p11"/>
          <p:cNvPicPr preferRelativeResize="0"/>
          <p:nvPr/>
        </p:nvPicPr>
        <p:blipFill rotWithShape="1">
          <a:blip r:embed="rId3">
            <a:alphaModFix/>
          </a:blip>
          <a:srcRect/>
          <a:stretch/>
        </p:blipFill>
        <p:spPr>
          <a:xfrm>
            <a:off x="218249" y="981199"/>
            <a:ext cx="5742700" cy="42140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2"/>
          <p:cNvSpPr txBox="1">
            <a:spLocks noGrp="1"/>
          </p:cNvSpPr>
          <p:nvPr>
            <p:ph type="body" idx="1"/>
          </p:nvPr>
        </p:nvSpPr>
        <p:spPr>
          <a:xfrm>
            <a:off x="433949" y="1534324"/>
            <a:ext cx="5558100" cy="51201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548"/>
              <a:buFont typeface="Calibri"/>
              <a:buNone/>
            </a:pPr>
            <a:r>
              <a:rPr lang="en-US" sz="1200" b="1" u="sng"/>
              <a:t>Trin 2: Gå dybere</a:t>
            </a:r>
            <a:endParaRPr sz="1200"/>
          </a:p>
          <a:p>
            <a:pPr marL="0" lvl="0" indent="0" algn="l" rtl="0">
              <a:lnSpc>
                <a:spcPct val="100000"/>
              </a:lnSpc>
              <a:spcBef>
                <a:spcPts val="1000"/>
              </a:spcBef>
              <a:spcAft>
                <a:spcPts val="0"/>
              </a:spcAft>
              <a:buClr>
                <a:srgbClr val="FFFFFF"/>
              </a:buClr>
              <a:buSzPts val="1548"/>
              <a:buFont typeface="Calibri"/>
              <a:buNone/>
            </a:pPr>
            <a:r>
              <a:rPr lang="en-US" sz="1200" b="1"/>
              <a:t>Giv eksempler på instrumenterne og vis dem</a:t>
            </a:r>
            <a:endParaRPr sz="1200" b="1"/>
          </a:p>
          <a:p>
            <a:pPr marL="0" lvl="0" indent="0" algn="l" rtl="0">
              <a:lnSpc>
                <a:spcPct val="100000"/>
              </a:lnSpc>
              <a:spcBef>
                <a:spcPts val="1000"/>
              </a:spcBef>
              <a:spcAft>
                <a:spcPts val="0"/>
              </a:spcAft>
              <a:buClr>
                <a:srgbClr val="FFFFFF"/>
              </a:buClr>
              <a:buSzPts val="1548"/>
              <a:buFont typeface="Calibri"/>
              <a:buNone/>
            </a:pPr>
            <a:endParaRPr sz="1200" b="1"/>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Surdo</a:t>
            </a:r>
            <a:r>
              <a:rPr lang="en-US" sz="1200" b="0"/>
              <a:t>: Stor stortromme giver den grundlæggende rytme.</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Caixa</a:t>
            </a:r>
            <a:r>
              <a:rPr lang="en-US" sz="1200" b="0"/>
              <a:t>: Snoretromme med et sprødt, rytmisk modspil.</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Repinique</a:t>
            </a:r>
            <a:r>
              <a:rPr lang="en-US" sz="1200" b="0"/>
              <a:t>: Højt cylindrisk trommespil komplekse, synkoperede rytmer.</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Tamborim</a:t>
            </a:r>
            <a:r>
              <a:rPr lang="en-US" sz="1200" b="0"/>
              <a:t>: Lille håndholdt tromme, der producerer en lys, skarp lyd.</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Agogô</a:t>
            </a:r>
            <a:r>
              <a:rPr lang="en-US" sz="1200" b="0"/>
              <a:t>: Sæt med jernklokker på et håndtag til at fremhæve rytmen.</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Cuíca</a:t>
            </a:r>
            <a:r>
              <a:rPr lang="en-US" sz="1200" b="0"/>
              <a:t>: Friktionstromle med en karakteristisk grinende eller grædende lyd.</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Reco-reco</a:t>
            </a:r>
            <a:r>
              <a:rPr lang="en-US" sz="1200" b="0"/>
              <a:t>: Rør med kærv skrabet for at skabe en raslende lyd.</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Pandeiro</a:t>
            </a:r>
            <a:r>
              <a:rPr lang="en-US" sz="1200" b="0"/>
              <a:t>: Tamburin med jingler, brugt til rytme og tekstur.</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Shakers</a:t>
            </a:r>
            <a:r>
              <a:rPr lang="en-US" sz="1200" b="0"/>
              <a:t>: Forskellige shakers og samba-fløjter for ekstra rytme.</a:t>
            </a:r>
            <a:endParaRPr sz="1200"/>
          </a:p>
          <a:p>
            <a:pPr marL="228600" lvl="0" indent="-203200" algn="l" rtl="0">
              <a:lnSpc>
                <a:spcPct val="100000"/>
              </a:lnSpc>
              <a:spcBef>
                <a:spcPts val="1000"/>
              </a:spcBef>
              <a:spcAft>
                <a:spcPts val="0"/>
              </a:spcAft>
              <a:buClr>
                <a:srgbClr val="FFFFFF"/>
              </a:buClr>
              <a:buSzPts val="1200"/>
              <a:buFont typeface="Calibri"/>
              <a:buAutoNum type="arabicPeriod"/>
            </a:pPr>
            <a:r>
              <a:rPr lang="en-US" sz="1200" b="1"/>
              <a:t>Cavaco</a:t>
            </a:r>
            <a:r>
              <a:rPr lang="en-US" sz="1200" b="0"/>
              <a:t>: Lille strengeinstrument, der ligner en ukulele</a:t>
            </a:r>
            <a:endParaRPr sz="1200"/>
          </a:p>
        </p:txBody>
      </p:sp>
      <p:sp>
        <p:nvSpPr>
          <p:cNvPr id="317" name="Google Shape;317;p12"/>
          <p:cNvSpPr txBox="1">
            <a:spLocks noGrp="1"/>
          </p:cNvSpPr>
          <p:nvPr>
            <p:ph type="body" idx="3"/>
          </p:nvPr>
        </p:nvSpPr>
        <p:spPr>
          <a:xfrm>
            <a:off x="433949" y="621774"/>
            <a:ext cx="5221802" cy="5169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BATUCADA værksted</a:t>
            </a:r>
            <a:endParaRPr/>
          </a:p>
        </p:txBody>
      </p:sp>
      <p:pic>
        <p:nvPicPr>
          <p:cNvPr id="318" name="Google Shape;318;p12" descr="Google Shape;275;p12"/>
          <p:cNvPicPr preferRelativeResize="0"/>
          <p:nvPr/>
        </p:nvPicPr>
        <p:blipFill rotWithShape="1">
          <a:blip r:embed="rId3">
            <a:alphaModFix/>
          </a:blip>
          <a:srcRect/>
          <a:stretch/>
        </p:blipFill>
        <p:spPr>
          <a:xfrm>
            <a:off x="6825712" y="1534332"/>
            <a:ext cx="4709955" cy="406626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3"/>
          <p:cNvSpPr txBox="1">
            <a:spLocks noGrp="1"/>
          </p:cNvSpPr>
          <p:nvPr>
            <p:ph type="body" idx="1"/>
          </p:nvPr>
        </p:nvSpPr>
        <p:spPr>
          <a:xfrm>
            <a:off x="6987350" y="145949"/>
            <a:ext cx="45561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b="1">
                <a:solidFill>
                  <a:srgbClr val="00B6E6"/>
                </a:solidFill>
              </a:rPr>
              <a:t>BATUCADA værksted</a:t>
            </a:r>
            <a:endParaRPr/>
          </a:p>
        </p:txBody>
      </p:sp>
      <p:sp>
        <p:nvSpPr>
          <p:cNvPr id="324" name="Google Shape;324;p13"/>
          <p:cNvSpPr txBox="1"/>
          <p:nvPr/>
        </p:nvSpPr>
        <p:spPr>
          <a:xfrm>
            <a:off x="620474" y="1302224"/>
            <a:ext cx="5122502" cy="5958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1200"/>
              <a:buFont typeface="Calibri"/>
              <a:buNone/>
            </a:pPr>
            <a:r>
              <a:rPr lang="en-US" sz="1200" b="1" i="0" u="sng" strike="noStrike" cap="none">
                <a:solidFill>
                  <a:srgbClr val="FFFFFF"/>
                </a:solidFill>
                <a:latin typeface="Calibri"/>
                <a:ea typeface="Calibri"/>
                <a:cs typeface="Calibri"/>
                <a:sym typeface="Calibri"/>
              </a:rPr>
              <a:t>Trin 3: Supplerende aktiviteter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Udover at lære og spille musik: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Arranger en picnic med brasiliansk tema</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Lav mad sammen og lær brasilianske opskrifter</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Inviter en kendt brasiliansk musiker</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Inviter en brasiliansk danser, for eksempel Capoeira</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Lav den samme aktivitet med en af ​​deltagernes land</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Få dem til at skabe et nemt instrument: for eksempel Maracas</a:t>
            </a:r>
            <a:endParaRPr sz="1400" b="0" i="0" u="none" strike="noStrike" cap="none">
              <a:solidFill>
                <a:srgbClr val="000000"/>
              </a:solidFill>
              <a:latin typeface="Arial"/>
              <a:ea typeface="Arial"/>
              <a:cs typeface="Arial"/>
              <a:sym typeface="Arial"/>
            </a:endParaRPr>
          </a:p>
          <a:p>
            <a:pPr marL="171450" marR="0" lvl="0" indent="-5715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p:txBody>
      </p:sp>
      <p:sp>
        <p:nvSpPr>
          <p:cNvPr id="325" name="Google Shape;325;p13"/>
          <p:cNvSpPr txBox="1"/>
          <p:nvPr/>
        </p:nvSpPr>
        <p:spPr>
          <a:xfrm>
            <a:off x="6987350" y="1086850"/>
            <a:ext cx="4722301" cy="1696800"/>
          </a:xfrm>
          <a:prstGeom prst="rect">
            <a:avLst/>
          </a:prstGeom>
          <a:noFill/>
          <a:ln>
            <a:noFill/>
          </a:ln>
        </p:spPr>
        <p:txBody>
          <a:bodyPr spcFirstLastPara="1" wrap="square" lIns="45675" tIns="45675" rIns="45675" bIns="45675" anchor="t" anchorCtr="0">
            <a:normAutofit/>
          </a:bodyPr>
          <a:lstStyle/>
          <a:p>
            <a:pPr marL="228600" marR="0" lvl="0" indent="-228600" algn="l" rtl="0">
              <a:lnSpc>
                <a:spcPct val="90000"/>
              </a:lnSpc>
              <a:spcBef>
                <a:spcPts val="0"/>
              </a:spcBef>
              <a:spcAft>
                <a:spcPts val="0"/>
              </a:spcAft>
              <a:buClr>
                <a:srgbClr val="262626"/>
              </a:buClr>
              <a:buSzPts val="2400"/>
              <a:buFont typeface="Calibri"/>
              <a:buNone/>
            </a:pPr>
            <a:r>
              <a:rPr lang="en-US" sz="2400" b="1" i="0" u="none" strike="noStrike" cap="none">
                <a:solidFill>
                  <a:srgbClr val="262626"/>
                </a:solidFill>
                <a:latin typeface="Calibri"/>
                <a:ea typeface="Calibri"/>
                <a:cs typeface="Calibri"/>
                <a:sym typeface="Calibri"/>
              </a:rPr>
              <a:t>Se denne video på</a:t>
            </a:r>
            <a:r>
              <a:rPr lang="en-US" sz="2400" b="1" i="0" u="sng" strike="noStrike" cap="none">
                <a:solidFill>
                  <a:schemeClr val="accent3"/>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hvordan man laver sine egne Maracas</a:t>
            </a:r>
            <a:endParaRPr sz="1400" b="0" i="0" u="none" strike="noStrike" cap="none">
              <a:solidFill>
                <a:srgbClr val="000000"/>
              </a:solidFill>
              <a:latin typeface="Arial"/>
              <a:ea typeface="Arial"/>
              <a:cs typeface="Arial"/>
              <a:sym typeface="Arial"/>
            </a:endParaRPr>
          </a:p>
        </p:txBody>
      </p:sp>
      <p:pic>
        <p:nvPicPr>
          <p:cNvPr id="326" name="Google Shape;326;p13" descr="Google Shape;283;p13"/>
          <p:cNvPicPr preferRelativeResize="0"/>
          <p:nvPr/>
        </p:nvPicPr>
        <p:blipFill rotWithShape="1">
          <a:blip r:embed="rId4">
            <a:alphaModFix/>
          </a:blip>
          <a:srcRect/>
          <a:stretch/>
        </p:blipFill>
        <p:spPr>
          <a:xfrm>
            <a:off x="6362849" y="2783650"/>
            <a:ext cx="5346801" cy="325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4"/>
          <p:cNvSpPr txBox="1">
            <a:spLocks noGrp="1"/>
          </p:cNvSpPr>
          <p:nvPr>
            <p:ph type="body" idx="1"/>
          </p:nvPr>
        </p:nvSpPr>
        <p:spPr>
          <a:xfrm>
            <a:off x="6323145" y="755999"/>
            <a:ext cx="5244301" cy="53460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400"/>
              <a:buFont typeface="Calibri"/>
              <a:buNone/>
            </a:pPr>
            <a:endParaRPr sz="1400" b="1"/>
          </a:p>
          <a:p>
            <a:pPr marL="0" lvl="0" indent="0" algn="l" rtl="0">
              <a:lnSpc>
                <a:spcPct val="90000"/>
              </a:lnSpc>
              <a:spcBef>
                <a:spcPts val="1000"/>
              </a:spcBef>
              <a:spcAft>
                <a:spcPts val="0"/>
              </a:spcAft>
              <a:buClr>
                <a:srgbClr val="FFFFFF"/>
              </a:buClr>
              <a:buSzPts val="1800"/>
              <a:buFont typeface="Calibri"/>
              <a:buNone/>
            </a:pPr>
            <a:endParaRPr sz="1800" b="1"/>
          </a:p>
          <a:p>
            <a:pPr marL="0" lvl="0" indent="0" algn="l" rtl="0">
              <a:lnSpc>
                <a:spcPct val="90000"/>
              </a:lnSpc>
              <a:spcBef>
                <a:spcPts val="1000"/>
              </a:spcBef>
              <a:spcAft>
                <a:spcPts val="0"/>
              </a:spcAft>
              <a:buClr>
                <a:srgbClr val="FFFFFF"/>
              </a:buClr>
              <a:buSzPts val="1200"/>
              <a:buFont typeface="Calibri"/>
              <a:buNone/>
            </a:pPr>
            <a:r>
              <a:rPr lang="en-US" sz="1200" b="1"/>
              <a:t>Se denne video, et resumé af en Batucada-workshop:</a:t>
            </a:r>
            <a:endParaRPr/>
          </a:p>
          <a:p>
            <a:pPr marL="0" lvl="0" indent="0" algn="l" rtl="0">
              <a:lnSpc>
                <a:spcPct val="90000"/>
              </a:lnSpc>
              <a:spcBef>
                <a:spcPts val="1000"/>
              </a:spcBef>
              <a:spcAft>
                <a:spcPts val="0"/>
              </a:spcAft>
              <a:buClr>
                <a:schemeClr val="accent3"/>
              </a:buClr>
              <a:buSzPts val="1200"/>
              <a:buFont typeface="Calibri"/>
              <a:buNone/>
            </a:pPr>
            <a:r>
              <a:rPr lang="en-US" sz="1200" u="sng">
                <a:solidFill>
                  <a:schemeClr val="accent3"/>
                </a:solidFill>
                <a:hlinkClick r:id="rId3">
                  <a:extLst>
                    <a:ext uri="{A12FA001-AC4F-418D-AE19-62706E023703}">
                      <ahyp:hlinkClr xmlns:ahyp="http://schemas.microsoft.com/office/drawing/2018/hyperlinkcolor" val="tx"/>
                    </a:ext>
                  </a:extLst>
                </a:hlinkClick>
              </a:rPr>
              <a:t>https://www.youtube.com/watch?v=OUCp9N6wD_k</a:t>
            </a:r>
            <a:endParaRPr sz="1200"/>
          </a:p>
          <a:p>
            <a:pPr marL="0" lvl="0" indent="0" algn="l" rtl="0">
              <a:lnSpc>
                <a:spcPct val="90000"/>
              </a:lnSpc>
              <a:spcBef>
                <a:spcPts val="1000"/>
              </a:spcBef>
              <a:spcAft>
                <a:spcPts val="0"/>
              </a:spcAft>
              <a:buClr>
                <a:srgbClr val="FFFFFF"/>
              </a:buClr>
              <a:buSzPts val="1200"/>
              <a:buFont typeface="Calibri"/>
              <a:buNone/>
            </a:pPr>
            <a:endParaRPr sz="1200" b="1"/>
          </a:p>
          <a:p>
            <a:pPr marL="0" lvl="0" indent="0" algn="l" rtl="0">
              <a:lnSpc>
                <a:spcPct val="90000"/>
              </a:lnSpc>
              <a:spcBef>
                <a:spcPts val="1000"/>
              </a:spcBef>
              <a:spcAft>
                <a:spcPts val="0"/>
              </a:spcAft>
              <a:buClr>
                <a:srgbClr val="FFFFFF"/>
              </a:buClr>
              <a:buSzPts val="1200"/>
              <a:buFont typeface="Calibri"/>
              <a:buNone/>
            </a:pPr>
            <a:endParaRPr sz="1200" b="1"/>
          </a:p>
          <a:p>
            <a:pPr marL="0" lvl="0" indent="0" algn="l" rtl="0">
              <a:lnSpc>
                <a:spcPct val="90000"/>
              </a:lnSpc>
              <a:spcBef>
                <a:spcPts val="1000"/>
              </a:spcBef>
              <a:spcAft>
                <a:spcPts val="0"/>
              </a:spcAft>
              <a:buClr>
                <a:srgbClr val="FFFFFF"/>
              </a:buClr>
              <a:buSzPts val="1200"/>
              <a:buFont typeface="Calibri"/>
              <a:buNone/>
            </a:pPr>
            <a:r>
              <a:rPr lang="en-US" sz="1200" b="1" u="sng"/>
              <a:t>Tips til en god workshop:</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Mindst 2 timer for hver session, en gang om ugen</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Perfekt publikum: 6-12 år</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2 måneder og en halv i alt at gøre fremskridt</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Lav en koncert eller perfo</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rance til sidst</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Fra 7 til 10 børn pr. gruppe</a:t>
            </a:r>
            <a:endParaRPr/>
          </a:p>
        </p:txBody>
      </p:sp>
      <p:sp>
        <p:nvSpPr>
          <p:cNvPr id="332" name="Google Shape;332;p14"/>
          <p:cNvSpPr txBox="1">
            <a:spLocks noGrp="1"/>
          </p:cNvSpPr>
          <p:nvPr>
            <p:ph type="body" idx="3"/>
          </p:nvPr>
        </p:nvSpPr>
        <p:spPr>
          <a:xfrm>
            <a:off x="6566606" y="203008"/>
            <a:ext cx="47574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Hands On-aktivitet: Batucada Workshop</a:t>
            </a:r>
            <a:endParaRPr sz="2400">
              <a:latin typeface="Calibri"/>
              <a:ea typeface="Calibri"/>
              <a:cs typeface="Calibri"/>
              <a:sym typeface="Calibri"/>
            </a:endParaRPr>
          </a:p>
        </p:txBody>
      </p:sp>
      <p:pic>
        <p:nvPicPr>
          <p:cNvPr id="333" name="Google Shape;333;p14" descr="Google Shape;290;p14"/>
          <p:cNvPicPr preferRelativeResize="0"/>
          <p:nvPr/>
        </p:nvPicPr>
        <p:blipFill rotWithShape="1">
          <a:blip r:embed="rId4">
            <a:alphaModFix/>
          </a:blip>
          <a:srcRect/>
          <a:stretch/>
        </p:blipFill>
        <p:spPr>
          <a:xfrm>
            <a:off x="198350" y="1137825"/>
            <a:ext cx="5792702" cy="40106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Tips og hints</a:t>
            </a:r>
            <a:endParaRPr/>
          </a:p>
        </p:txBody>
      </p:sp>
      <p:sp>
        <p:nvSpPr>
          <p:cNvPr id="339" name="Google Shape;339;p15"/>
          <p:cNvSpPr txBox="1">
            <a:spLocks noGrp="1"/>
          </p:cNvSpPr>
          <p:nvPr>
            <p:ph type="body" idx="2"/>
          </p:nvPr>
        </p:nvSpPr>
        <p:spPr>
          <a:xfrm>
            <a:off x="3650724" y="1595746"/>
            <a:ext cx="7117500" cy="510001"/>
          </a:xfrm>
          <a:prstGeom prst="rect">
            <a:avLst/>
          </a:prstGeom>
          <a:noFill/>
          <a:ln>
            <a:noFill/>
          </a:ln>
        </p:spPr>
        <p:txBody>
          <a:bodyPr spcFirstLastPara="1" wrap="square" lIns="45675" tIns="45675" rIns="45675" bIns="45675" anchor="t" anchorCtr="0">
            <a:normAutofit/>
          </a:bodyPr>
          <a:lstStyle/>
          <a:p>
            <a:pPr marL="342900" marR="0" lvl="0" indent="-34290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Imødekommende og inkluderende miljø</a:t>
            </a:r>
            <a:endParaRPr/>
          </a:p>
        </p:txBody>
      </p:sp>
      <p:sp>
        <p:nvSpPr>
          <p:cNvPr id="340" name="Google Shape;340;p15"/>
          <p:cNvSpPr txBox="1">
            <a:spLocks noGrp="1"/>
          </p:cNvSpPr>
          <p:nvPr>
            <p:ph type="body" idx="5"/>
          </p:nvPr>
        </p:nvSpPr>
        <p:spPr>
          <a:xfrm>
            <a:off x="1575713" y="1425125"/>
            <a:ext cx="738347" cy="578810"/>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41" name="Google Shape;341;p15"/>
          <p:cNvSpPr txBox="1">
            <a:spLocks noGrp="1"/>
          </p:cNvSpPr>
          <p:nvPr>
            <p:ph type="body" idx="7"/>
          </p:nvPr>
        </p:nvSpPr>
        <p:spPr>
          <a:xfrm>
            <a:off x="1575713" y="244183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42" name="Google Shape;342;p15"/>
          <p:cNvSpPr txBox="1"/>
          <p:nvPr/>
        </p:nvSpPr>
        <p:spPr>
          <a:xfrm>
            <a:off x="3577824" y="2594699"/>
            <a:ext cx="7263302"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Inkorporer forskellige musikgenrer og kulturelle elementer</a:t>
            </a:r>
            <a:endParaRPr sz="1400" b="0" i="0" u="none" strike="noStrike" cap="none">
              <a:solidFill>
                <a:srgbClr val="000000"/>
              </a:solidFill>
              <a:latin typeface="Arial"/>
              <a:ea typeface="Arial"/>
              <a:cs typeface="Arial"/>
              <a:sym typeface="Arial"/>
            </a:endParaRPr>
          </a:p>
        </p:txBody>
      </p:sp>
      <p:sp>
        <p:nvSpPr>
          <p:cNvPr id="343" name="Google Shape;343;p15"/>
          <p:cNvSpPr txBox="1"/>
          <p:nvPr/>
        </p:nvSpPr>
        <p:spPr>
          <a:xfrm>
            <a:off x="3574700" y="3543051"/>
            <a:ext cx="7117499"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Opmuntre til aktiv deltagelse og samarbejde mellem familiemedlemmer</a:t>
            </a:r>
            <a:endParaRPr sz="1400" b="0" i="0" u="none" strike="noStrike" cap="none">
              <a:solidFill>
                <a:srgbClr val="000000"/>
              </a:solidFill>
              <a:latin typeface="Arial"/>
              <a:ea typeface="Arial"/>
              <a:cs typeface="Arial"/>
              <a:sym typeface="Arial"/>
            </a:endParaRPr>
          </a:p>
        </p:txBody>
      </p:sp>
      <p:sp>
        <p:nvSpPr>
          <p:cNvPr id="344" name="Google Shape;344;p15"/>
          <p:cNvSpPr txBox="1"/>
          <p:nvPr/>
        </p:nvSpPr>
        <p:spPr>
          <a:xfrm>
            <a:off x="3650600" y="4613840"/>
            <a:ext cx="6965699" cy="26920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Tilpas aktiviteterne til deltagernes alder og færdighedsniveau</a:t>
            </a:r>
            <a:endParaRPr sz="1400" b="0" i="0" u="none" strike="noStrike" cap="none">
              <a:solidFill>
                <a:srgbClr val="000000"/>
              </a:solidFill>
              <a:latin typeface="Arial"/>
              <a:ea typeface="Arial"/>
              <a:cs typeface="Arial"/>
              <a:sym typeface="Arial"/>
            </a:endParaRPr>
          </a:p>
        </p:txBody>
      </p:sp>
      <p:sp>
        <p:nvSpPr>
          <p:cNvPr id="345" name="Google Shape;345;p15"/>
          <p:cNvSpPr txBox="1"/>
          <p:nvPr/>
        </p:nvSpPr>
        <p:spPr>
          <a:xfrm>
            <a:off x="1575713" y="34087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46" name="Google Shape;346;p15"/>
          <p:cNvSpPr txBox="1"/>
          <p:nvPr/>
        </p:nvSpPr>
        <p:spPr>
          <a:xfrm>
            <a:off x="1575713" y="44378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7" name="Google Shape;347;p15"/>
          <p:cNvSpPr txBox="1"/>
          <p:nvPr/>
        </p:nvSpPr>
        <p:spPr>
          <a:xfrm>
            <a:off x="3263189" y="5615914"/>
            <a:ext cx="7740634" cy="26920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Giv mulighed for refleksion og diskussion</a:t>
            </a:r>
            <a:endParaRPr sz="1400" b="0" i="0" u="none" strike="noStrike" cap="none">
              <a:solidFill>
                <a:srgbClr val="000000"/>
              </a:solidFill>
              <a:latin typeface="Arial"/>
              <a:ea typeface="Arial"/>
              <a:cs typeface="Arial"/>
              <a:sym typeface="Arial"/>
            </a:endParaRPr>
          </a:p>
        </p:txBody>
      </p:sp>
      <p:sp>
        <p:nvSpPr>
          <p:cNvPr id="348" name="Google Shape;348;p15"/>
          <p:cNvSpPr txBox="1"/>
          <p:nvPr/>
        </p:nvSpPr>
        <p:spPr>
          <a:xfrm>
            <a:off x="1575713" y="5466959"/>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6"/>
          <p:cNvSpPr txBox="1">
            <a:spLocks noGrp="1"/>
          </p:cNvSpPr>
          <p:nvPr>
            <p:ph type="body" idx="1"/>
          </p:nvPr>
        </p:nvSpPr>
        <p:spPr>
          <a:xfrm>
            <a:off x="605550" y="3623800"/>
            <a:ext cx="5404500" cy="211920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1200"/>
              <a:buFont typeface="Calibri"/>
              <a:buNone/>
            </a:pPr>
            <a:r>
              <a:rPr lang="en-US"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a:p>
        </p:txBody>
      </p:sp>
      <p:sp>
        <p:nvSpPr>
          <p:cNvPr id="354" name="Google Shape;354;p16"/>
          <p:cNvSpPr txBox="1">
            <a:spLocks noGrp="1"/>
          </p:cNvSpPr>
          <p:nvPr>
            <p:ph type="body" idx="2"/>
          </p:nvPr>
        </p:nvSpPr>
        <p:spPr>
          <a:xfrm>
            <a:off x="605555" y="2943922"/>
            <a:ext cx="3542700" cy="1054708"/>
          </a:xfrm>
          <a:prstGeom prst="rect">
            <a:avLst/>
          </a:prstGeom>
          <a:noFill/>
          <a:ln>
            <a:noFill/>
          </a:ln>
        </p:spPr>
        <p:txBody>
          <a:bodyPr spcFirstLastPara="1" wrap="square" lIns="45675" tIns="45675" rIns="45675" bIns="45675" anchor="ctr"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Slut på modul</a:t>
            </a:r>
            <a:endParaRPr/>
          </a:p>
        </p:txBody>
      </p:sp>
      <p:sp>
        <p:nvSpPr>
          <p:cNvPr id="355" name="Google Shape;355;p16"/>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chemeClr val="lt1"/>
              </a:buClr>
              <a:buSzPts val="2500"/>
              <a:buFont typeface="Calibri"/>
              <a:buNone/>
            </a:pPr>
            <a:r>
              <a:rPr lang="en-US" sz="2400" b="1">
                <a:solidFill>
                  <a:schemeClr val="lt1"/>
                </a:solidFill>
                <a:latin typeface="Calibri"/>
                <a:ea typeface="Calibri"/>
                <a:cs typeface="Calibri"/>
                <a:sym typeface="Calibri"/>
              </a:rPr>
              <a:t>www.</a:t>
            </a:r>
            <a:r>
              <a:rPr lang="en-US" sz="2400" b="1">
                <a:solidFill>
                  <a:schemeClr val="lt1"/>
                </a:solidFill>
              </a:rPr>
              <a:t>overlevende digital.</a:t>
            </a:r>
            <a:r>
              <a:rPr lang="en-US" sz="2400" b="1">
                <a:solidFill>
                  <a:schemeClr val="lt1"/>
                </a:solidFill>
                <a:latin typeface="Calibri"/>
                <a:ea typeface="Calibri"/>
                <a:cs typeface="Calibri"/>
                <a:sym typeface="Calibri"/>
              </a:rPr>
              <a:t>eu</a:t>
            </a:r>
            <a:endParaRPr/>
          </a:p>
        </p:txBody>
      </p:sp>
      <p:grpSp>
        <p:nvGrpSpPr>
          <p:cNvPr id="356" name="Google Shape;356;p16"/>
          <p:cNvGrpSpPr/>
          <p:nvPr/>
        </p:nvGrpSpPr>
        <p:grpSpPr>
          <a:xfrm>
            <a:off x="9158986" y="4806174"/>
            <a:ext cx="2584692" cy="436057"/>
            <a:chOff x="-2" y="-2"/>
            <a:chExt cx="2584690" cy="436056"/>
          </a:xfrm>
        </p:grpSpPr>
        <p:grpSp>
          <p:nvGrpSpPr>
            <p:cNvPr id="357" name="Google Shape;357;p16"/>
            <p:cNvGrpSpPr/>
            <p:nvPr/>
          </p:nvGrpSpPr>
          <p:grpSpPr>
            <a:xfrm>
              <a:off x="1611878" y="0"/>
              <a:ext cx="435732" cy="435731"/>
              <a:chOff x="0" y="0"/>
              <a:chExt cx="435731" cy="435730"/>
            </a:xfrm>
          </p:grpSpPr>
          <p:sp>
            <p:nvSpPr>
              <p:cNvPr id="358" name="Google Shape;358;p16"/>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59" name="Google Shape;359;p16"/>
              <p:cNvGrpSpPr/>
              <p:nvPr/>
            </p:nvGrpSpPr>
            <p:grpSpPr>
              <a:xfrm>
                <a:off x="80691" y="80689"/>
                <a:ext cx="274350" cy="274351"/>
                <a:chOff x="0" y="-1"/>
                <a:chExt cx="274349" cy="274350"/>
              </a:xfrm>
            </p:grpSpPr>
            <p:sp>
              <p:nvSpPr>
                <p:cNvPr id="360" name="Google Shape;360;p16"/>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1" name="Google Shape;361;p16"/>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2" name="Google Shape;362;p16"/>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63" name="Google Shape;363;p16"/>
            <p:cNvGrpSpPr/>
            <p:nvPr/>
          </p:nvGrpSpPr>
          <p:grpSpPr>
            <a:xfrm>
              <a:off x="537076" y="0"/>
              <a:ext cx="435733" cy="435731"/>
              <a:chOff x="0" y="0"/>
              <a:chExt cx="435731" cy="435730"/>
            </a:xfrm>
          </p:grpSpPr>
          <p:sp>
            <p:nvSpPr>
              <p:cNvPr id="364" name="Google Shape;364;p16"/>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5" name="Google Shape;365;p16"/>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6" name="Google Shape;366;p16"/>
            <p:cNvGrpSpPr/>
            <p:nvPr/>
          </p:nvGrpSpPr>
          <p:grpSpPr>
            <a:xfrm>
              <a:off x="2148955" y="0"/>
              <a:ext cx="435733" cy="435731"/>
              <a:chOff x="-1" y="0"/>
              <a:chExt cx="435732" cy="435730"/>
            </a:xfrm>
          </p:grpSpPr>
          <p:sp>
            <p:nvSpPr>
              <p:cNvPr id="367" name="Google Shape;367;p16"/>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8" name="Google Shape;368;p16"/>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9" name="Google Shape;369;p16"/>
            <p:cNvGrpSpPr/>
            <p:nvPr/>
          </p:nvGrpSpPr>
          <p:grpSpPr>
            <a:xfrm>
              <a:off x="-2" y="-2"/>
              <a:ext cx="435734" cy="436056"/>
              <a:chOff x="-1" y="-1"/>
              <a:chExt cx="435732" cy="436054"/>
            </a:xfrm>
          </p:grpSpPr>
          <p:sp>
            <p:nvSpPr>
              <p:cNvPr id="370" name="Google Shape;370;p16"/>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71" name="Google Shape;371;p16"/>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72" name="Google Shape;372;p16"/>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73" name="Google Shape;373;p16" descr="Google Shape;331;p16"/>
            <p:cNvPicPr preferRelativeResize="0"/>
            <p:nvPr/>
          </p:nvPicPr>
          <p:blipFill rotWithShape="1">
            <a:blip r:embed="rId3">
              <a:alphaModFix/>
            </a:blip>
            <a:srcRect/>
            <a:stretch/>
          </p:blipFill>
          <p:spPr>
            <a:xfrm>
              <a:off x="1099921" y="24614"/>
              <a:ext cx="382076" cy="382075"/>
            </a:xfrm>
            <a:prstGeom prst="rect">
              <a:avLst/>
            </a:prstGeom>
            <a:noFill/>
            <a:ln>
              <a:noFill/>
            </a:ln>
          </p:spPr>
        </p:pic>
      </p:grpSp>
      <p:pic>
        <p:nvPicPr>
          <p:cNvPr id="374" name="Google Shape;374;p16" descr="Google Shape;332;p16"/>
          <p:cNvPicPr preferRelativeResize="0"/>
          <p:nvPr/>
        </p:nvPicPr>
        <p:blipFill rotWithShape="1">
          <a:blip r:embed="rId4">
            <a:alphaModFix/>
          </a:blip>
          <a:srcRect/>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912290" y="800589"/>
            <a:ext cx="6562678" cy="339416"/>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Introduktion</a:t>
            </a:r>
            <a:endParaRPr/>
          </a:p>
        </p:txBody>
      </p:sp>
      <p:sp>
        <p:nvSpPr>
          <p:cNvPr id="227" name="Google Shape;227;p2"/>
          <p:cNvSpPr txBox="1">
            <a:spLocks noGrp="1"/>
          </p:cNvSpPr>
          <p:nvPr>
            <p:ph type="body" idx="5"/>
          </p:nvPr>
        </p:nvSpPr>
        <p:spPr>
          <a:xfrm>
            <a:off x="4912290" y="1270205"/>
            <a:ext cx="6562801" cy="339301"/>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Mål</a:t>
            </a:r>
            <a:endParaRPr sz="1200">
              <a:latin typeface="Calibri"/>
              <a:ea typeface="Calibri"/>
              <a:cs typeface="Calibri"/>
              <a:sym typeface="Calibri"/>
            </a:endParaRPr>
          </a:p>
        </p:txBody>
      </p:sp>
      <p:sp>
        <p:nvSpPr>
          <p:cNvPr id="228" name="Google Shape;228;p2"/>
          <p:cNvSpPr txBox="1">
            <a:spLocks noGrp="1"/>
          </p:cNvSpPr>
          <p:nvPr>
            <p:ph type="body" idx="8"/>
          </p:nvPr>
        </p:nvSpPr>
        <p:spPr>
          <a:xfrm>
            <a:off x="5017158" y="2756609"/>
            <a:ext cx="6562678" cy="456350"/>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rPr>
              <a:t>Teoretisk</a:t>
            </a:r>
            <a:r>
              <a:rPr lang="en-US" sz="1200" b="1" i="0" u="sng" strike="noStrike" cap="none">
                <a:solidFill>
                  <a:schemeClr val="accent3"/>
                </a:solidFill>
                <a:latin typeface="Calibri"/>
                <a:ea typeface="Calibri"/>
                <a:cs typeface="Calibri"/>
                <a:sym typeface="Calibri"/>
              </a:rPr>
              <a:t>viden</a:t>
            </a:r>
            <a:endParaRPr/>
          </a:p>
        </p:txBody>
      </p:sp>
      <p:sp>
        <p:nvSpPr>
          <p:cNvPr id="229" name="Google Shape;229;p2"/>
          <p:cNvSpPr txBox="1"/>
          <p:nvPr/>
        </p:nvSpPr>
        <p:spPr>
          <a:xfrm>
            <a:off x="5440324" y="5218000"/>
            <a:ext cx="61395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og hints</a:t>
            </a:r>
            <a:endParaRPr sz="1200" i="0" u="none" strike="noStrike" cap="none">
              <a:solidFill>
                <a:srgbClr val="000000"/>
              </a:solidFill>
              <a:latin typeface="Calibri"/>
              <a:ea typeface="Calibri"/>
              <a:cs typeface="Calibri"/>
              <a:sym typeface="Calibri"/>
            </a:endParaRPr>
          </a:p>
        </p:txBody>
      </p:sp>
      <p:sp>
        <p:nvSpPr>
          <p:cNvPr id="230" name="Google Shape;230;p2">
            <a:hlinkClick r:id="rId3" action="ppaction://hlinksldjump"/>
          </p:cNvPr>
          <p:cNvSpPr txBox="1"/>
          <p:nvPr/>
        </p:nvSpPr>
        <p:spPr>
          <a:xfrm>
            <a:off x="5017158" y="4805002"/>
            <a:ext cx="6562678" cy="2692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Casestudie og aktiviteter</a:t>
            </a:r>
            <a:endParaRPr sz="1400" b="0" i="0" u="none" strike="noStrike" cap="none">
              <a:solidFill>
                <a:srgbClr val="000000"/>
              </a:solidFill>
              <a:latin typeface="Arial"/>
              <a:ea typeface="Arial"/>
              <a:cs typeface="Arial"/>
              <a:sym typeface="Arial"/>
            </a:endParaRPr>
          </a:p>
        </p:txBody>
      </p:sp>
      <p:sp>
        <p:nvSpPr>
          <p:cNvPr id="231" name="Google Shape;231;p2"/>
          <p:cNvSpPr txBox="1"/>
          <p:nvPr/>
        </p:nvSpPr>
        <p:spPr>
          <a:xfrm>
            <a:off x="5017075" y="3212949"/>
            <a:ext cx="6562801" cy="2692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Teknikker</a:t>
            </a:r>
            <a:endParaRPr sz="1400" b="0" i="0" u="none" strike="noStrike" cap="none">
              <a:solidFill>
                <a:srgbClr val="000000"/>
              </a:solidFill>
              <a:latin typeface="Arial"/>
              <a:ea typeface="Arial"/>
              <a:cs typeface="Arial"/>
              <a:sym typeface="Arial"/>
            </a:endParaRPr>
          </a:p>
        </p:txBody>
      </p:sp>
      <p:sp>
        <p:nvSpPr>
          <p:cNvPr id="232" name="Google Shape;232;p2"/>
          <p:cNvSpPr txBox="1"/>
          <p:nvPr/>
        </p:nvSpPr>
        <p:spPr>
          <a:xfrm>
            <a:off x="4927799" y="1738824"/>
            <a:ext cx="6562802" cy="2692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Færdigheder behandlet og læringsudbytte</a:t>
            </a:r>
            <a:endParaRPr sz="1400" b="0" i="0" u="none" strike="noStrike" cap="none">
              <a:solidFill>
                <a:srgbClr val="000000"/>
              </a:solidFill>
              <a:latin typeface="Arial"/>
              <a:ea typeface="Arial"/>
              <a:cs typeface="Arial"/>
              <a:sym typeface="Arial"/>
            </a:endParaRPr>
          </a:p>
        </p:txBody>
      </p:sp>
      <p:grpSp>
        <p:nvGrpSpPr>
          <p:cNvPr id="233" name="Google Shape;233;p2"/>
          <p:cNvGrpSpPr/>
          <p:nvPr/>
        </p:nvGrpSpPr>
        <p:grpSpPr>
          <a:xfrm>
            <a:off x="-126342" y="0"/>
            <a:ext cx="3669322" cy="6858000"/>
            <a:chOff x="0" y="0"/>
            <a:chExt cx="3669321" cy="6858000"/>
          </a:xfrm>
        </p:grpSpPr>
        <p:sp>
          <p:nvSpPr>
            <p:cNvPr id="234" name="Google Shape;234;p2"/>
            <p:cNvSpPr/>
            <p:nvPr/>
          </p:nvSpPr>
          <p:spPr>
            <a:xfrm>
              <a:off x="0" y="0"/>
              <a:ext cx="3669321" cy="6858000"/>
            </a:xfrm>
            <a:prstGeom prst="rect">
              <a:avLst/>
            </a:prstGeom>
            <a:solidFill>
              <a:srgbClr val="D8D8D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35" name="Google Shape;235;p2" descr="image9.jpeg"/>
            <p:cNvPicPr preferRelativeResize="0"/>
            <p:nvPr/>
          </p:nvPicPr>
          <p:blipFill rotWithShape="1">
            <a:blip r:embed="rId4">
              <a:alphaModFix/>
            </a:blip>
            <a:srcRect l="28221" r="28221"/>
            <a:stretch/>
          </p:blipFill>
          <p:spPr>
            <a:xfrm>
              <a:off x="0" y="0"/>
              <a:ext cx="3669321" cy="68580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1"/>
          </p:nvPr>
        </p:nvSpPr>
        <p:spPr>
          <a:xfrm>
            <a:off x="-1" y="1435649"/>
            <a:ext cx="5757002" cy="5616602"/>
          </a:xfrm>
          <a:prstGeom prst="rect">
            <a:avLst/>
          </a:prstGeom>
          <a:noFill/>
          <a:ln>
            <a:noFill/>
          </a:ln>
        </p:spPr>
        <p:txBody>
          <a:bodyPr spcFirstLastPara="1" wrap="square" lIns="45675" tIns="45675" rIns="45675" bIns="45675" anchor="t" anchorCtr="0">
            <a:normAutofit/>
          </a:bodyPr>
          <a:lstStyle/>
          <a:p>
            <a:pPr marL="228600" lvl="0" indent="-228600" algn="l" rtl="0">
              <a:lnSpc>
                <a:spcPct val="90000"/>
              </a:lnSpc>
              <a:spcBef>
                <a:spcPts val="0"/>
              </a:spcBef>
              <a:spcAft>
                <a:spcPts val="0"/>
              </a:spcAft>
              <a:buClr>
                <a:srgbClr val="FFFFFF"/>
              </a:buClr>
              <a:buSzPts val="1200"/>
              <a:buFont typeface="Calibri"/>
              <a:buNone/>
            </a:pPr>
            <a:r>
              <a:rPr lang="en-US" sz="1200"/>
              <a:t>I en sammenhæng, hvor skærme er overalt, er en af ​​løsningerne at gøre noget andet. Men hvad og hvordan?</a:t>
            </a:r>
            <a:endParaRPr/>
          </a:p>
          <a:p>
            <a:pPr marL="228600" lvl="0" indent="-228600" algn="l" rtl="0">
              <a:lnSpc>
                <a:spcPct val="90000"/>
              </a:lnSpc>
              <a:spcBef>
                <a:spcPts val="1000"/>
              </a:spcBef>
              <a:spcAft>
                <a:spcPts val="0"/>
              </a:spcAft>
              <a:buClr>
                <a:srgbClr val="FFFFFF"/>
              </a:buClr>
              <a:buSzPts val="1200"/>
              <a:buFont typeface="Calibri"/>
              <a:buNone/>
            </a:pPr>
            <a:endParaRPr sz="1200"/>
          </a:p>
          <a:p>
            <a:pPr marL="228600" lvl="0" indent="-228600" algn="l" rtl="0">
              <a:lnSpc>
                <a:spcPct val="90000"/>
              </a:lnSpc>
              <a:spcBef>
                <a:spcPts val="1500"/>
              </a:spcBef>
              <a:spcAft>
                <a:spcPts val="0"/>
              </a:spcAft>
              <a:buClr>
                <a:srgbClr val="FFFFFF"/>
              </a:buClr>
              <a:buSzPts val="1200"/>
              <a:buFont typeface="Calibri"/>
              <a:buNone/>
            </a:pPr>
            <a:r>
              <a:rPr lang="en-US" sz="1200"/>
              <a:t>Ricochet Sonore er en forening oprettet i slutningen af ​​2014, dedikeret til at promovere musik som et middel til at fremme sociale forbindelser, møder og individuel vækst. Med fokus på nærhed og engagement opererer foreningen inden for afdelingen og hovedstadsområderne med særligt fokus på prioriterede kvarterer.</a:t>
            </a:r>
            <a:endParaRPr/>
          </a:p>
          <a:p>
            <a:pPr marL="228600" lvl="0" indent="-228600" algn="l" rtl="0">
              <a:lnSpc>
                <a:spcPct val="90000"/>
              </a:lnSpc>
              <a:spcBef>
                <a:spcPts val="3000"/>
              </a:spcBef>
              <a:spcAft>
                <a:spcPts val="0"/>
              </a:spcAft>
              <a:buClr>
                <a:srgbClr val="FFFFFF"/>
              </a:buClr>
              <a:buSzPts val="1200"/>
              <a:buFont typeface="Calibri"/>
              <a:buNone/>
            </a:pPr>
            <a:r>
              <a:rPr lang="en-US" sz="1200"/>
              <a:t>I erkendelse af, at musik ikke blot er et mål i sig selv, men også et stærkt værktøj til samfundsopbygning, samarbejder Ricochet Sonore med forskellige sociale og kulturelle enheder såsom forsamlingshuse, lokale myndigheder, udbydere af sociale boliger, hospitaler, biblioteker og plejehjem.</a:t>
            </a:r>
            <a:endParaRPr/>
          </a:p>
          <a:p>
            <a:pPr marL="228600" lvl="0" indent="-228600" algn="l" rtl="0">
              <a:lnSpc>
                <a:spcPct val="90000"/>
              </a:lnSpc>
              <a:spcBef>
                <a:spcPts val="3000"/>
              </a:spcBef>
              <a:spcAft>
                <a:spcPts val="0"/>
              </a:spcAft>
              <a:buClr>
                <a:srgbClr val="FFFFFF"/>
              </a:buClr>
              <a:buSzPts val="1200"/>
              <a:buFont typeface="Calibri"/>
              <a:buNone/>
            </a:pPr>
            <a:r>
              <a:rPr lang="en-US" sz="1200"/>
              <a:t>Foreningens aktiviteter omfatter flere sfærer, herunder interaktive og pædagogiske musikalske animationer, organisering af koncerter i offentlige rum, private hjem og institutioner, samt en afdeling for lydskabelse, der producerer podcasts og giver teknisk og interpersonel færdighedstræning. Ricochet Sonore engagerer sig aktivt med personer, der måske ikke har let adgang til kulturelle oplevelser, med det formål at bygge bro over kløften og gøre musikken til en integreret del af deres liv.</a:t>
            </a:r>
            <a:endParaRPr/>
          </a:p>
        </p:txBody>
      </p:sp>
      <p:sp>
        <p:nvSpPr>
          <p:cNvPr id="241" name="Google Shape;241;p3"/>
          <p:cNvSpPr txBox="1">
            <a:spLocks noGrp="1"/>
          </p:cNvSpPr>
          <p:nvPr>
            <p:ph type="body" idx="3"/>
          </p:nvPr>
        </p:nvSpPr>
        <p:spPr>
          <a:xfrm>
            <a:off x="303150" y="271149"/>
            <a:ext cx="4757400"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Introduktion</a:t>
            </a:r>
            <a:endParaRPr/>
          </a:p>
        </p:txBody>
      </p:sp>
      <p:pic>
        <p:nvPicPr>
          <p:cNvPr id="242" name="Google Shape;242;p3" descr="Google Shape;205;p3"/>
          <p:cNvPicPr preferRelativeResize="0"/>
          <p:nvPr/>
        </p:nvPicPr>
        <p:blipFill rotWithShape="1">
          <a:blip r:embed="rId3">
            <a:alphaModFix/>
          </a:blip>
          <a:srcRect/>
          <a:stretch/>
        </p:blipFill>
        <p:spPr>
          <a:xfrm>
            <a:off x="5998910" y="0"/>
            <a:ext cx="617696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pSp>
        <p:nvGrpSpPr>
          <p:cNvPr id="247" name="Google Shape;247;p4"/>
          <p:cNvGrpSpPr/>
          <p:nvPr/>
        </p:nvGrpSpPr>
        <p:grpSpPr>
          <a:xfrm>
            <a:off x="5888000" y="439729"/>
            <a:ext cx="5660534" cy="6045739"/>
            <a:chOff x="-1" y="0"/>
            <a:chExt cx="5660532" cy="6045737"/>
          </a:xfrm>
        </p:grpSpPr>
        <p:sp>
          <p:nvSpPr>
            <p:cNvPr id="248" name="Google Shape;248;p4"/>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49" name="Google Shape;249;p4" descr="image20.jpeg"/>
            <p:cNvPicPr preferRelativeResize="0"/>
            <p:nvPr/>
          </p:nvPicPr>
          <p:blipFill rotWithShape="1">
            <a:blip r:embed="rId3">
              <a:alphaModFix/>
            </a:blip>
            <a:srcRect t="6120" b="22585"/>
            <a:stretch/>
          </p:blipFill>
          <p:spPr>
            <a:xfrm>
              <a:off x="-1" y="0"/>
              <a:ext cx="5660419" cy="6045736"/>
            </a:xfrm>
            <a:prstGeom prst="rect">
              <a:avLst/>
            </a:prstGeom>
            <a:noFill/>
            <a:ln>
              <a:noFill/>
            </a:ln>
          </p:spPr>
        </p:pic>
      </p:grpSp>
      <p:sp>
        <p:nvSpPr>
          <p:cNvPr id="250" name="Google Shape;250;p4"/>
          <p:cNvSpPr txBox="1">
            <a:spLocks noGrp="1"/>
          </p:cNvSpPr>
          <p:nvPr>
            <p:ph type="body" idx="1"/>
          </p:nvPr>
        </p:nvSpPr>
        <p:spPr>
          <a:xfrm>
            <a:off x="358749" y="1715849"/>
            <a:ext cx="5178900" cy="4545000"/>
          </a:xfrm>
          <a:prstGeom prst="rect">
            <a:avLst/>
          </a:prstGeom>
          <a:noFill/>
          <a:ln>
            <a:noFill/>
          </a:ln>
        </p:spPr>
        <p:txBody>
          <a:bodyPr spcFirstLastPara="1" wrap="square" lIns="45675" tIns="45675" rIns="45675" bIns="45675" anchor="t" anchorCtr="0">
            <a:normAutofit/>
          </a:bodyPr>
          <a:lstStyle/>
          <a:p>
            <a:pPr marL="228600" lvl="0" indent="-228600" algn="l" rtl="0">
              <a:lnSpc>
                <a:spcPct val="90000"/>
              </a:lnSpc>
              <a:spcBef>
                <a:spcPts val="0"/>
              </a:spcBef>
              <a:spcAft>
                <a:spcPts val="0"/>
              </a:spcAft>
              <a:buClr>
                <a:srgbClr val="FFFFFF"/>
              </a:buClr>
              <a:buSzPts val="1200"/>
              <a:buFont typeface="Calibri"/>
              <a:buNone/>
            </a:pPr>
            <a:r>
              <a:rPr lang="en-US" sz="1200"/>
              <a:t>Modulet præsenterer begrebet kulturel bevidsthed gennem musik.</a:t>
            </a:r>
            <a:endParaRPr/>
          </a:p>
          <a:p>
            <a:pPr marL="228600" lvl="0" indent="-228600" algn="l" rtl="0">
              <a:lnSpc>
                <a:spcPct val="90000"/>
              </a:lnSpc>
              <a:spcBef>
                <a:spcPts val="1000"/>
              </a:spcBef>
              <a:spcAft>
                <a:spcPts val="0"/>
              </a:spcAft>
              <a:buClr>
                <a:srgbClr val="FFFFFF"/>
              </a:buClr>
              <a:buSzPts val="1200"/>
              <a:buFont typeface="Calibri"/>
              <a:buNone/>
            </a:pPr>
            <a:r>
              <a:rPr lang="en-US" sz="1200"/>
              <a:t>Det overordnede mål er at give nogle metoder til, hvordan man værdsætter musik og sociale forbindelser mellem familier, så familier er aktive i stedet for bag skærmene.</a:t>
            </a:r>
            <a:endParaRPr/>
          </a:p>
          <a:p>
            <a:pPr marL="342900" lvl="0" indent="-342900" algn="l" rtl="0">
              <a:lnSpc>
                <a:spcPct val="90000"/>
              </a:lnSpc>
              <a:spcBef>
                <a:spcPts val="1000"/>
              </a:spcBef>
              <a:spcAft>
                <a:spcPts val="0"/>
              </a:spcAft>
              <a:buClr>
                <a:srgbClr val="FFFFFF"/>
              </a:buClr>
              <a:buSzPts val="1200"/>
              <a:buFont typeface="Calibri"/>
              <a:buNone/>
            </a:pPr>
            <a:endParaRPr sz="1200"/>
          </a:p>
          <a:p>
            <a:pPr marL="342900" lvl="0" indent="-342900" algn="l" rtl="0">
              <a:lnSpc>
                <a:spcPct val="90000"/>
              </a:lnSpc>
              <a:spcBef>
                <a:spcPts val="1000"/>
              </a:spcBef>
              <a:spcAft>
                <a:spcPts val="0"/>
              </a:spcAft>
              <a:buClr>
                <a:srgbClr val="FFFFFF"/>
              </a:buClr>
              <a:buSzPts val="1200"/>
              <a:buFont typeface="Calibri"/>
              <a:buNone/>
            </a:pPr>
            <a:r>
              <a:rPr lang="en-US" sz="1200"/>
              <a:t>Fremme af kulturel bevidsthed og social sammenhængskraft gennem musik.</a:t>
            </a:r>
            <a:endParaRPr/>
          </a:p>
          <a:p>
            <a:pPr marL="342900" lvl="0" indent="-342900" algn="l" rtl="0">
              <a:lnSpc>
                <a:spcPct val="90000"/>
              </a:lnSpc>
              <a:spcBef>
                <a:spcPts val="1000"/>
              </a:spcBef>
              <a:spcAft>
                <a:spcPts val="0"/>
              </a:spcAft>
              <a:buClr>
                <a:srgbClr val="FFFFFF"/>
              </a:buClr>
              <a:buSzPts val="1200"/>
              <a:buFont typeface="Calibri"/>
              <a:buNone/>
            </a:pPr>
            <a:r>
              <a:rPr lang="en-US" sz="1200"/>
              <a:t>Opmuntre familier og børn, især dem, der måske ikke typisk opsøger kulturelle oplevelser, til aktivt at deltage i musikalske aktiviteter.</a:t>
            </a:r>
            <a:endParaRPr/>
          </a:p>
          <a:p>
            <a:pPr marL="342900" lvl="0" indent="-342900" algn="l" rtl="0">
              <a:lnSpc>
                <a:spcPct val="90000"/>
              </a:lnSpc>
              <a:spcBef>
                <a:spcPts val="1000"/>
              </a:spcBef>
              <a:spcAft>
                <a:spcPts val="0"/>
              </a:spcAft>
              <a:buClr>
                <a:srgbClr val="FFFFFF"/>
              </a:buClr>
              <a:buSzPts val="1200"/>
              <a:buFont typeface="Calibri"/>
              <a:buNone/>
            </a:pPr>
            <a:r>
              <a:rPr lang="en-US" sz="1200"/>
              <a:t>Giver uddannelsesmæssige og rekreative muligheder for børn og voksne til at lære om forskellige musikstile, instrumenter og rytmer.</a:t>
            </a:r>
            <a:endParaRPr/>
          </a:p>
          <a:p>
            <a:pPr marL="342900" lvl="0" indent="-342900" algn="l" rtl="0">
              <a:lnSpc>
                <a:spcPct val="90000"/>
              </a:lnSpc>
              <a:spcBef>
                <a:spcPts val="1000"/>
              </a:spcBef>
              <a:spcAft>
                <a:spcPts val="0"/>
              </a:spcAft>
              <a:buClr>
                <a:srgbClr val="FFFFFF"/>
              </a:buClr>
              <a:buSzPts val="1200"/>
              <a:buFont typeface="Calibri"/>
              <a:buNone/>
            </a:pPr>
            <a:r>
              <a:rPr lang="en-US" sz="1200"/>
              <a:t>At skabe mindeværdige oplevelser, som familier kan bære ud over projektet, fremmer løbende engagement med musik og kulturel udforskning.</a:t>
            </a:r>
            <a:endParaRPr/>
          </a:p>
        </p:txBody>
      </p:sp>
      <p:sp>
        <p:nvSpPr>
          <p:cNvPr id="251" name="Google Shape;251;p4"/>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Mål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Færdigheder adresseret</a:t>
            </a:r>
            <a:endParaRPr/>
          </a:p>
        </p:txBody>
      </p:sp>
      <p:sp>
        <p:nvSpPr>
          <p:cNvPr id="257" name="Google Shape;257;p5"/>
          <p:cNvSpPr txBox="1">
            <a:spLocks noGrp="1"/>
          </p:cNvSpPr>
          <p:nvPr>
            <p:ph type="body" idx="2"/>
          </p:nvPr>
        </p:nvSpPr>
        <p:spPr>
          <a:xfrm>
            <a:off x="3669200" y="2609774"/>
            <a:ext cx="7117500" cy="6507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Kulturel bevidsthed</a:t>
            </a:r>
            <a:endParaRPr/>
          </a:p>
        </p:txBody>
      </p:sp>
      <p:sp>
        <p:nvSpPr>
          <p:cNvPr id="258" name="Google Shape;258;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59" name="Google Shape;259;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60" name="Google Shape;260;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61" name="Google Shape;261;p5"/>
          <p:cNvSpPr txBox="1"/>
          <p:nvPr/>
        </p:nvSpPr>
        <p:spPr>
          <a:xfrm>
            <a:off x="3669197" y="1455082"/>
            <a:ext cx="6823155" cy="4470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musik</a:t>
            </a:r>
            <a:r>
              <a:rPr lang="en-US" sz="2400" b="1" i="0" u="none" strike="noStrike" cap="none">
                <a:solidFill>
                  <a:srgbClr val="FFFFFF"/>
                </a:solidFill>
                <a:latin typeface="Calibri"/>
                <a:ea typeface="Calibri"/>
                <a:cs typeface="Calibri"/>
                <a:sym typeface="Calibri"/>
              </a:rPr>
              <a:t> </a:t>
            </a:r>
            <a:r>
              <a:rPr lang="en-US" sz="1200" b="1" i="0" u="none" strike="noStrike" cap="none">
                <a:solidFill>
                  <a:srgbClr val="FFFFFF"/>
                </a:solidFill>
                <a:latin typeface="Calibri"/>
                <a:ea typeface="Calibri"/>
                <a:cs typeface="Calibri"/>
                <a:sym typeface="Calibri"/>
              </a:rPr>
              <a:t>viden</a:t>
            </a:r>
            <a:endParaRPr sz="1400" b="0" i="0" u="none" strike="noStrike" cap="none">
              <a:solidFill>
                <a:srgbClr val="000000"/>
              </a:solidFill>
              <a:latin typeface="Arial"/>
              <a:ea typeface="Arial"/>
              <a:cs typeface="Arial"/>
              <a:sym typeface="Arial"/>
            </a:endParaRPr>
          </a:p>
        </p:txBody>
      </p:sp>
      <p:sp>
        <p:nvSpPr>
          <p:cNvPr id="262" name="Google Shape;262;p5"/>
          <p:cNvSpPr txBox="1"/>
          <p:nvPr/>
        </p:nvSpPr>
        <p:spPr>
          <a:xfrm>
            <a:off x="3669196" y="5637381"/>
            <a:ext cx="711762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Opmærksomhed og fokus</a:t>
            </a:r>
            <a:endParaRPr sz="1400" b="0" i="0" u="none" strike="noStrike" cap="none">
              <a:solidFill>
                <a:srgbClr val="000000"/>
              </a:solidFill>
              <a:latin typeface="Arial"/>
              <a:ea typeface="Arial"/>
              <a:cs typeface="Arial"/>
              <a:sym typeface="Arial"/>
            </a:endParaRPr>
          </a:p>
        </p:txBody>
      </p:sp>
      <p:sp>
        <p:nvSpPr>
          <p:cNvPr id="263" name="Google Shape;263;p5"/>
          <p:cNvSpPr txBox="1"/>
          <p:nvPr/>
        </p:nvSpPr>
        <p:spPr>
          <a:xfrm>
            <a:off x="3669200" y="4644185"/>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Teamwork og interpersonelle relationer</a:t>
            </a:r>
            <a:endParaRPr sz="1400" b="0" i="0" u="none" strike="noStrike" cap="none">
              <a:solidFill>
                <a:srgbClr val="000000"/>
              </a:solidFill>
              <a:latin typeface="Arial"/>
              <a:ea typeface="Arial"/>
              <a:cs typeface="Arial"/>
              <a:sym typeface="Arial"/>
            </a:endParaRPr>
          </a:p>
        </p:txBody>
      </p:sp>
      <p:sp>
        <p:nvSpPr>
          <p:cNvPr id="264" name="Google Shape;264;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65" name="Google Shape;265;p5"/>
          <p:cNvSpPr txBox="1"/>
          <p:nvPr/>
        </p:nvSpPr>
        <p:spPr>
          <a:xfrm>
            <a:off x="1575713" y="5476643"/>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66" name="Google Shape;266;p5"/>
          <p:cNvSpPr txBox="1"/>
          <p:nvPr/>
        </p:nvSpPr>
        <p:spPr>
          <a:xfrm>
            <a:off x="3669200" y="3585848"/>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Kreativitet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6" descr="Google Shape;232;p6"/>
          <p:cNvPicPr preferRelativeResize="0"/>
          <p:nvPr/>
        </p:nvPicPr>
        <p:blipFill rotWithShape="1">
          <a:blip r:embed="rId3">
            <a:alphaModFix/>
          </a:blip>
          <a:srcRect l="26822" r="10678"/>
          <a:stretch/>
        </p:blipFill>
        <p:spPr>
          <a:xfrm>
            <a:off x="5888001" y="439729"/>
            <a:ext cx="5660532" cy="6045677"/>
          </a:xfrm>
          <a:prstGeom prst="rect">
            <a:avLst/>
          </a:prstGeom>
          <a:noFill/>
          <a:ln>
            <a:noFill/>
          </a:ln>
        </p:spPr>
      </p:pic>
      <p:sp>
        <p:nvSpPr>
          <p:cNvPr id="272" name="Google Shape;272;p6"/>
          <p:cNvSpPr txBox="1">
            <a:spLocks noGrp="1"/>
          </p:cNvSpPr>
          <p:nvPr>
            <p:ph type="body" idx="1"/>
          </p:nvPr>
        </p:nvSpPr>
        <p:spPr>
          <a:xfrm>
            <a:off x="898349" y="2222850"/>
            <a:ext cx="4639202" cy="4262700"/>
          </a:xfrm>
          <a:prstGeom prst="rect">
            <a:avLst/>
          </a:prstGeom>
          <a:noFill/>
          <a:ln>
            <a:noFill/>
          </a:ln>
        </p:spPr>
        <p:txBody>
          <a:bodyPr spcFirstLastPara="1" wrap="square" lIns="45675" tIns="45675" rIns="45675" bIns="45675" anchor="t" anchorCtr="0">
            <a:normAutofit/>
          </a:bodyPr>
          <a:lstStyle/>
          <a:p>
            <a:pPr marL="342900" lvl="0" indent="-342900" algn="l" rtl="0">
              <a:lnSpc>
                <a:spcPct val="90000"/>
              </a:lnSpc>
              <a:spcBef>
                <a:spcPts val="0"/>
              </a:spcBef>
              <a:spcAft>
                <a:spcPts val="0"/>
              </a:spcAft>
              <a:buClr>
                <a:srgbClr val="FFFFFF"/>
              </a:buClr>
              <a:buSzPts val="1200"/>
              <a:buFont typeface="Calibri"/>
              <a:buNone/>
            </a:pPr>
            <a:r>
              <a:rPr lang="en-US" sz="1200"/>
              <a:t>Øget kulturel bevidsthed og påskønnelse af musik blandt deltagerne.</a:t>
            </a:r>
            <a:endParaRPr/>
          </a:p>
          <a:p>
            <a:pPr marL="342900" lvl="0" indent="-342900" algn="l" rtl="0">
              <a:lnSpc>
                <a:spcPct val="90000"/>
              </a:lnSpc>
              <a:spcBef>
                <a:spcPts val="1000"/>
              </a:spcBef>
              <a:spcAft>
                <a:spcPts val="0"/>
              </a:spcAft>
              <a:buClr>
                <a:srgbClr val="FFFFFF"/>
              </a:buClr>
              <a:buSzPts val="1200"/>
              <a:buFont typeface="Calibri"/>
              <a:buNone/>
            </a:pPr>
            <a:r>
              <a:rPr lang="en-US" sz="1200"/>
              <a:t>Forbedrede sociale forbindelser og fællesskabsfølelse gennem fælles musikalske oplevelser.</a:t>
            </a:r>
            <a:endParaRPr/>
          </a:p>
          <a:p>
            <a:pPr marL="342900" lvl="0" indent="-342900" algn="l" rtl="0">
              <a:lnSpc>
                <a:spcPct val="90000"/>
              </a:lnSpc>
              <a:spcBef>
                <a:spcPts val="1000"/>
              </a:spcBef>
              <a:spcAft>
                <a:spcPts val="0"/>
              </a:spcAft>
              <a:buClr>
                <a:srgbClr val="FFFFFF"/>
              </a:buClr>
              <a:buSzPts val="1200"/>
              <a:buFont typeface="Calibri"/>
              <a:buNone/>
            </a:pPr>
            <a:r>
              <a:rPr lang="en-US" sz="1200"/>
              <a:t>Forbedret musikalsk viden, herunder forståelse af forskellige musikstile, instrumenter og rytmer.</a:t>
            </a:r>
            <a:endParaRPr/>
          </a:p>
          <a:p>
            <a:pPr marL="342900" lvl="0" indent="-342900" algn="l" rtl="0">
              <a:lnSpc>
                <a:spcPct val="90000"/>
              </a:lnSpc>
              <a:spcBef>
                <a:spcPts val="1000"/>
              </a:spcBef>
              <a:spcAft>
                <a:spcPts val="0"/>
              </a:spcAft>
              <a:buClr>
                <a:srgbClr val="FFFFFF"/>
              </a:buClr>
              <a:buSzPts val="1200"/>
              <a:buFont typeface="Calibri"/>
              <a:buNone/>
            </a:pPr>
            <a:r>
              <a:rPr lang="en-US" sz="1200"/>
              <a:t>Styrkede forældre-barn relationer gennem fælles deltagelse og fælles glæde af musik.</a:t>
            </a:r>
            <a:endParaRPr/>
          </a:p>
        </p:txBody>
      </p:sp>
      <p:sp>
        <p:nvSpPr>
          <p:cNvPr id="273" name="Google Shape;273;p6"/>
          <p:cNvSpPr txBox="1">
            <a:spLocks noGrp="1"/>
          </p:cNvSpPr>
          <p:nvPr>
            <p:ph type="body" idx="3"/>
          </p:nvPr>
        </p:nvSpPr>
        <p:spPr>
          <a:xfrm>
            <a:off x="898350" y="1155447"/>
            <a:ext cx="4757400" cy="7275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376"/>
              <a:buFont typeface="Calibri"/>
              <a:buNone/>
            </a:pPr>
            <a:r>
              <a:rPr lang="en-US" sz="2376" b="1">
                <a:solidFill>
                  <a:srgbClr val="00B6E6"/>
                </a:solidFill>
                <a:latin typeface="Calibri"/>
                <a:ea typeface="Calibri"/>
                <a:cs typeface="Calibri"/>
                <a:sym typeface="Calibri"/>
              </a:rPr>
              <a:t>Hvad er læringsudbyttet?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364324" y="1542400"/>
            <a:ext cx="11163002" cy="3811800"/>
          </a:xfrm>
          <a:prstGeom prst="rect">
            <a:avLst/>
          </a:prstGeom>
          <a:noFill/>
          <a:ln>
            <a:noFill/>
          </a:ln>
        </p:spPr>
        <p:txBody>
          <a:bodyPr spcFirstLastPara="1" wrap="square" lIns="45675" tIns="45675" rIns="45675" bIns="45675" anchor="t" anchorCtr="0">
            <a:normAutofit/>
          </a:bodyPr>
          <a:lstStyle/>
          <a:p>
            <a:pPr marL="228600" lvl="0" indent="-177800" algn="l" rtl="0">
              <a:lnSpc>
                <a:spcPct val="90000"/>
              </a:lnSpc>
              <a:spcBef>
                <a:spcPts val="0"/>
              </a:spcBef>
              <a:spcAft>
                <a:spcPts val="0"/>
              </a:spcAft>
              <a:buClr>
                <a:srgbClr val="74659A"/>
              </a:buClr>
              <a:buSzPts val="1200"/>
              <a:buFont typeface="Arial"/>
              <a:buChar char="•"/>
            </a:pPr>
            <a:r>
              <a:rPr lang="en-US" sz="1200">
                <a:solidFill>
                  <a:srgbClr val="74659A"/>
                </a:solidFill>
              </a:rPr>
              <a:t>Kulturel bevidsthed gennem musik er baseret på ideen om, at musik er et universelt sprog, der forener mennesker på trods af kulturelle barrierer. Det er bestemt et udtryk for en gruppes kulturelle identitet, fordi det afspejler det samfunds traditioner, overbevisninger og værdier, men netop derfor giver det andre grupper mulighed for at forbinde dybere med deres rødder og fremme integration.</a:t>
            </a:r>
            <a:endParaRPr/>
          </a:p>
          <a:p>
            <a:pPr marL="228600" lvl="0" indent="-177800" algn="l" rtl="0">
              <a:lnSpc>
                <a:spcPct val="90000"/>
              </a:lnSpc>
              <a:spcBef>
                <a:spcPts val="1000"/>
              </a:spcBef>
              <a:spcAft>
                <a:spcPts val="0"/>
              </a:spcAft>
              <a:buClr>
                <a:srgbClr val="74659A"/>
              </a:buClr>
              <a:buSzPts val="1200"/>
              <a:buFont typeface="Arial"/>
              <a:buChar char="•"/>
            </a:pPr>
            <a:r>
              <a:rPr lang="en-US" sz="1200">
                <a:solidFill>
                  <a:srgbClr val="74659A"/>
                </a:solidFill>
              </a:rPr>
              <a:t>Den anerkender musikkens magt til at forbinde, bygge bro over kulturelle kløfter og fremme forståelse blandt individer.</a:t>
            </a:r>
            <a:endParaRPr/>
          </a:p>
          <a:p>
            <a:pPr marL="228600" lvl="0" indent="-177800" algn="l" rtl="0">
              <a:lnSpc>
                <a:spcPct val="90000"/>
              </a:lnSpc>
              <a:spcBef>
                <a:spcPts val="1000"/>
              </a:spcBef>
              <a:spcAft>
                <a:spcPts val="0"/>
              </a:spcAft>
              <a:buClr>
                <a:srgbClr val="74659A"/>
              </a:buClr>
              <a:buSzPts val="1200"/>
              <a:buFont typeface="Arial"/>
              <a:buChar char="•"/>
            </a:pPr>
            <a:r>
              <a:rPr lang="en-US" sz="1200">
                <a:solidFill>
                  <a:srgbClr val="74659A"/>
                </a:solidFill>
              </a:rPr>
              <a:t>At møde musik fra forskellige kulturer udvider perspektiverne, fremmer påskønnelse af forskellighed og udvikler empati. Mange musikalske former er resultatet af en blanding af kulturelle påvirkninger og skaber dermed nye genrer og stilarter. Denne proces hjælper med at fremme forståelse og accept af kulturelle forskelle.</a:t>
            </a:r>
            <a:endParaRPr/>
          </a:p>
          <a:p>
            <a:pPr marL="228600" lvl="0" indent="-177800" algn="l" rtl="0">
              <a:lnSpc>
                <a:spcPct val="90000"/>
              </a:lnSpc>
              <a:spcBef>
                <a:spcPts val="1000"/>
              </a:spcBef>
              <a:spcAft>
                <a:spcPts val="0"/>
              </a:spcAft>
              <a:buClr>
                <a:srgbClr val="74659A"/>
              </a:buClr>
              <a:buSzPts val="1200"/>
              <a:buFont typeface="Arial"/>
              <a:buChar char="•"/>
            </a:pPr>
            <a:r>
              <a:rPr lang="en-US" sz="1200">
                <a:solidFill>
                  <a:srgbClr val="74659A"/>
                </a:solidFill>
              </a:rPr>
              <a:t>Musik stimulerer kognitive funktioner, øger indre balance og fremmer kreativitet. Musik overvinder sprogbarrierer og giver folk mulighed for at kommunikere og forbinde følelsesmæssigt selv uden at kende sproget i en sang. De følelser, der formidles gennem musik, er universelle og kan forstås af mennesker fra forskellige kulturer.</a:t>
            </a:r>
            <a:endParaRPr/>
          </a:p>
          <a:p>
            <a:pPr marL="228600" lvl="0" indent="-177800" algn="l" rtl="0">
              <a:lnSpc>
                <a:spcPct val="90000"/>
              </a:lnSpc>
              <a:spcBef>
                <a:spcPts val="1000"/>
              </a:spcBef>
              <a:spcAft>
                <a:spcPts val="0"/>
              </a:spcAft>
              <a:buClr>
                <a:srgbClr val="74659A"/>
              </a:buClr>
              <a:buSzPts val="1200"/>
              <a:buFont typeface="Arial"/>
              <a:buChar char="•"/>
            </a:pPr>
            <a:r>
              <a:rPr lang="en-US" sz="1200">
                <a:solidFill>
                  <a:srgbClr val="74659A"/>
                </a:solidFill>
              </a:rPr>
              <a:t>Aktiv deltagelse i musikalske aktiviteter muliggør selvudfoldelse, øger selvtilliden og nærer en følelse af identitet. Musik er et ekstraordinært redskab til at udtrykke følelser, følelser og tanker uden nødvendigvis at ty til ord. Gennem musikalsk skabelse kan hver person finde en unik måde at udtrykke sig på. At deltage aktivt i musik kræver dedikation og engagement. At overkomme udfordringer, forbedre sine færdigheder og vise sine musikalske evner frem for andre kan i høj grad øge ens selvtillid.</a:t>
            </a:r>
            <a:endParaRPr/>
          </a:p>
          <a:p>
            <a:pPr marL="228600" lvl="0" indent="-177800" algn="l" rtl="0">
              <a:lnSpc>
                <a:spcPct val="90000"/>
              </a:lnSpc>
              <a:spcBef>
                <a:spcPts val="1000"/>
              </a:spcBef>
              <a:spcAft>
                <a:spcPts val="0"/>
              </a:spcAft>
              <a:buClr>
                <a:srgbClr val="74659A"/>
              </a:buClr>
              <a:buSzPts val="1200"/>
              <a:buFont typeface="Arial"/>
              <a:buChar char="•"/>
            </a:pPr>
            <a:r>
              <a:rPr lang="en-US" sz="1200">
                <a:solidFill>
                  <a:srgbClr val="74659A"/>
                </a:solidFill>
              </a:rPr>
              <a:t>Musik kan styrke sociale bånd og fremme en følelse af at høre til, især når den opleves i fællesskab. Det giver dig mulighed for at blive en integreret del af musikalske grupper eller samarbejde ved at skabe stærke sociale bånd. Samarbejde i både uformelle og mere strukturerede grupper er med til at skabe et tilhørsforhold og fællesskab.</a:t>
            </a:r>
            <a:endParaRPr/>
          </a:p>
        </p:txBody>
      </p:sp>
      <p:sp>
        <p:nvSpPr>
          <p:cNvPr id="279" name="Google Shape;279;p7"/>
          <p:cNvSpPr txBox="1">
            <a:spLocks noGrp="1"/>
          </p:cNvSpPr>
          <p:nvPr>
            <p:ph type="body" idx="2"/>
          </p:nvPr>
        </p:nvSpPr>
        <p:spPr>
          <a:xfrm>
            <a:off x="625625" y="581750"/>
            <a:ext cx="10821600" cy="5817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Teoretisk viden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284" name="Google Shape;284;p8"/>
          <p:cNvGrpSpPr/>
          <p:nvPr/>
        </p:nvGrpSpPr>
        <p:grpSpPr>
          <a:xfrm>
            <a:off x="435468" y="406131"/>
            <a:ext cx="5660533" cy="6045739"/>
            <a:chOff x="-1" y="0"/>
            <a:chExt cx="5660532" cy="6045737"/>
          </a:xfrm>
        </p:grpSpPr>
        <p:sp>
          <p:nvSpPr>
            <p:cNvPr id="285" name="Google Shape;285;p8"/>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86" name="Google Shape;286;p8" descr="image22.jpeg"/>
            <p:cNvPicPr preferRelativeResize="0"/>
            <p:nvPr/>
          </p:nvPicPr>
          <p:blipFill rotWithShape="1">
            <a:blip r:embed="rId3">
              <a:alphaModFix/>
            </a:blip>
            <a:srcRect l="13862" r="23640"/>
            <a:stretch/>
          </p:blipFill>
          <p:spPr>
            <a:xfrm>
              <a:off x="-1" y="0"/>
              <a:ext cx="5660532" cy="6045676"/>
            </a:xfrm>
            <a:prstGeom prst="rect">
              <a:avLst/>
            </a:prstGeom>
            <a:noFill/>
            <a:ln>
              <a:noFill/>
            </a:ln>
          </p:spPr>
        </p:pic>
      </p:grpSp>
      <p:sp>
        <p:nvSpPr>
          <p:cNvPr id="287" name="Google Shape;287;p8"/>
          <p:cNvSpPr txBox="1">
            <a:spLocks noGrp="1"/>
          </p:cNvSpPr>
          <p:nvPr>
            <p:ph type="body" idx="1"/>
          </p:nvPr>
        </p:nvSpPr>
        <p:spPr>
          <a:xfrm>
            <a:off x="6521776" y="1689550"/>
            <a:ext cx="4994400" cy="4377600"/>
          </a:xfrm>
          <a:prstGeom prst="rect">
            <a:avLst/>
          </a:prstGeom>
          <a:noFill/>
          <a:ln>
            <a:noFill/>
          </a:ln>
        </p:spPr>
        <p:txBody>
          <a:bodyPr spcFirstLastPara="1" wrap="square" lIns="45675" tIns="45675" rIns="45675" bIns="45675" anchor="t" anchorCtr="0">
            <a:normAutofit/>
          </a:bodyPr>
          <a:lstStyle/>
          <a:p>
            <a:pPr marL="285750" lvl="0" indent="-285750" algn="l" rtl="0">
              <a:lnSpc>
                <a:spcPct val="90000"/>
              </a:lnSpc>
              <a:spcBef>
                <a:spcPts val="0"/>
              </a:spcBef>
              <a:spcAft>
                <a:spcPts val="0"/>
              </a:spcAft>
              <a:buClr>
                <a:srgbClr val="FFFFFF"/>
              </a:buClr>
              <a:buSzPts val="1600"/>
              <a:buFont typeface="Calibri"/>
              <a:buNone/>
            </a:pPr>
            <a:r>
              <a:rPr lang="en-US" sz="1600"/>
              <a:t> </a:t>
            </a:r>
            <a:r>
              <a:rPr lang="en-US" sz="1200"/>
              <a:t>Interaktive musikværksteder: Ricochet Sonore arrangerer interaktive musikværksteder i offentlige rum og ved foden af ​​beboelsesbygninger, der tilbyder gratis adgang til familier. Disse workshops giver deltagerne mulighed for at udforske musikskabelse ved hjælp af forskellige værktøjer såsom computere, tablets og software til musikproduktion. Ved at levere tilgængelige og engagerende værktøjer, såsom Joué Play-softwaren udviklet i Bordeaux, giver Ricochet Sonore deltagerne mulighed for at eksperimentere med beatmaking og andre former for lydskabelse og har en ny tilgang til digitale værktøjer, som hjælper med at bekæmpe overeksponering af skærmen.</a:t>
            </a:r>
            <a:endParaRPr sz="1200"/>
          </a:p>
          <a:p>
            <a:pPr marL="285750" lvl="0" indent="-285750" algn="l" rtl="0">
              <a:lnSpc>
                <a:spcPct val="90000"/>
              </a:lnSpc>
              <a:spcBef>
                <a:spcPts val="2500"/>
              </a:spcBef>
              <a:spcAft>
                <a:spcPts val="0"/>
              </a:spcAft>
              <a:buClr>
                <a:srgbClr val="FFFFFF"/>
              </a:buClr>
              <a:buSzPts val="1200"/>
              <a:buFont typeface="Calibri"/>
              <a:buNone/>
            </a:pPr>
            <a:r>
              <a:rPr lang="en-US" sz="1200"/>
              <a:t>Forældre-barn musikalske rejser: Inden for Explora'Son-programmet tilbyder Ricochet Sonore forældre-barn musikalske rejser, der inkorporerer elementer af historiefortælling, fordybende lydlandskaber og visuelle billeder. Familier deltager i sessioner, hvor de lærer om forskellige kulturer og musiktraditioner, og deltager i aktiviteter såsom lytning, forklaring, sang og dans.</a:t>
            </a:r>
            <a:endParaRPr/>
          </a:p>
        </p:txBody>
      </p:sp>
      <p:sp>
        <p:nvSpPr>
          <p:cNvPr id="288" name="Google Shape;288;p8"/>
          <p:cNvSpPr txBox="1">
            <a:spLocks noGrp="1"/>
          </p:cNvSpPr>
          <p:nvPr>
            <p:ph type="body" idx="3"/>
          </p:nvPr>
        </p:nvSpPr>
        <p:spPr>
          <a:xfrm>
            <a:off x="6758899" y="406124"/>
            <a:ext cx="4757401" cy="9057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Teknikker til Ricochet Sonore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grpSp>
        <p:nvGrpSpPr>
          <p:cNvPr id="293" name="Google Shape;293;p9"/>
          <p:cNvGrpSpPr/>
          <p:nvPr/>
        </p:nvGrpSpPr>
        <p:grpSpPr>
          <a:xfrm>
            <a:off x="374427" y="406130"/>
            <a:ext cx="5660534" cy="6045740"/>
            <a:chOff x="-1" y="-1"/>
            <a:chExt cx="5660532" cy="6045738"/>
          </a:xfrm>
        </p:grpSpPr>
        <p:sp>
          <p:nvSpPr>
            <p:cNvPr id="294" name="Google Shape;294;p9"/>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95" name="Google Shape;295;p9" descr="image15.jpeg"/>
            <p:cNvPicPr preferRelativeResize="0"/>
            <p:nvPr/>
          </p:nvPicPr>
          <p:blipFill rotWithShape="1">
            <a:blip r:embed="rId3">
              <a:alphaModFix/>
            </a:blip>
            <a:srcRect l="3139" r="5106" b="1"/>
            <a:stretch/>
          </p:blipFill>
          <p:spPr>
            <a:xfrm>
              <a:off x="-1" y="-1"/>
              <a:ext cx="5660532" cy="6045738"/>
            </a:xfrm>
            <a:prstGeom prst="rect">
              <a:avLst/>
            </a:prstGeom>
            <a:noFill/>
            <a:ln>
              <a:noFill/>
            </a:ln>
          </p:spPr>
        </p:pic>
      </p:grpSp>
      <p:sp>
        <p:nvSpPr>
          <p:cNvPr id="296" name="Google Shape;296;p9"/>
          <p:cNvSpPr txBox="1">
            <a:spLocks noGrp="1"/>
          </p:cNvSpPr>
          <p:nvPr>
            <p:ph type="body" idx="1"/>
          </p:nvPr>
        </p:nvSpPr>
        <p:spPr>
          <a:xfrm>
            <a:off x="6541275" y="1105850"/>
            <a:ext cx="5191800" cy="53460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a:t>Oplev verden og dens kulturer! Følg maskotten Tocos eventyr gennem musik og sang, fra at lytte til instrumenter til at lære børnerim og runder.</a:t>
            </a:r>
            <a:endParaRPr/>
          </a:p>
          <a:p>
            <a:pPr marL="0" lvl="0" indent="0" algn="l" rtl="0">
              <a:lnSpc>
                <a:spcPct val="90000"/>
              </a:lnSpc>
              <a:spcBef>
                <a:spcPts val="3000"/>
              </a:spcBef>
              <a:spcAft>
                <a:spcPts val="0"/>
              </a:spcAft>
              <a:buClr>
                <a:srgbClr val="FFFFFF"/>
              </a:buClr>
              <a:buSzPts val="1200"/>
              <a:buFont typeface="Calibri"/>
              <a:buNone/>
            </a:pPr>
            <a:r>
              <a:rPr lang="en-US" sz="1200"/>
              <a:t>Explora'son af Ricocher Sonore tilbyder lydudforskning gennem guidet musiklytning, så enkeltpersoner kan opdage forskellige musikalske stilarter, kunstnere og lande gennem deres musik. Det faciliterer også møder med kunstnere, der præsenterer deres musikalske univers. En "rejselog" aktivitetshæfte gives til børn i slutningen af ​​hver session.</a:t>
            </a:r>
            <a:endParaRPr/>
          </a:p>
          <a:p>
            <a:pPr marL="0" lvl="0" indent="0" algn="l" rtl="0">
              <a:lnSpc>
                <a:spcPct val="90000"/>
              </a:lnSpc>
              <a:spcBef>
                <a:spcPts val="3000"/>
              </a:spcBef>
              <a:spcAft>
                <a:spcPts val="0"/>
              </a:spcAft>
              <a:buClr>
                <a:srgbClr val="FFFFFF"/>
              </a:buClr>
              <a:buSzPts val="1200"/>
              <a:buFont typeface="Calibri"/>
              <a:buNone/>
            </a:pPr>
            <a:r>
              <a:rPr lang="en-US" sz="1200"/>
              <a:t>Hvorfor er det et bedste casestudie?</a:t>
            </a:r>
            <a:endParaRPr/>
          </a:p>
          <a:p>
            <a:pPr marL="285750" lvl="0" indent="-279717" algn="l" rtl="0">
              <a:lnSpc>
                <a:spcPct val="90000"/>
              </a:lnSpc>
              <a:spcBef>
                <a:spcPts val="3000"/>
              </a:spcBef>
              <a:spcAft>
                <a:spcPts val="0"/>
              </a:spcAft>
              <a:buClr>
                <a:srgbClr val="FFFFFF"/>
              </a:buClr>
              <a:buSzPts val="1200"/>
              <a:buFont typeface="Arial"/>
              <a:buChar char="•"/>
            </a:pPr>
            <a:r>
              <a:rPr lang="en-US" sz="1200"/>
              <a:t>Fremmer aktivt engagement, kulturel bevidsthed og videndeling gennem guidet musiklytning. Det tilskynder familier til at deltage sammen, reducerer skærmtid og fremmer meningsfulde forbindelser. Ved at udforske musik fra forskellige kulturer og stilarter udvikler deltagerne et bredere perspektiv og værdsættelse af mangfoldighed.</a:t>
            </a:r>
            <a:endParaRPr/>
          </a:p>
          <a:p>
            <a:pPr marL="285750" lvl="0" indent="-279717" algn="l" rtl="0">
              <a:lnSpc>
                <a:spcPct val="90000"/>
              </a:lnSpc>
              <a:spcBef>
                <a:spcPts val="3000"/>
              </a:spcBef>
              <a:spcAft>
                <a:spcPts val="0"/>
              </a:spcAft>
              <a:buClr>
                <a:srgbClr val="FFFFFF"/>
              </a:buClr>
              <a:buSzPts val="1200"/>
              <a:buFont typeface="Arial"/>
              <a:buChar char="•"/>
            </a:pPr>
            <a:r>
              <a:rPr lang="en-US" sz="1200"/>
              <a:t>Stimulerer kognitive evner og kreativitet, indgyder en nysgerrighedsdrevet tilgang til læring, de kan gentage rytmer og sange, de har lært derhjemme.</a:t>
            </a:r>
            <a:endParaRPr/>
          </a:p>
          <a:p>
            <a:pPr marL="285750" lvl="0" indent="-279717" algn="l" rtl="0">
              <a:lnSpc>
                <a:spcPct val="90000"/>
              </a:lnSpc>
              <a:spcBef>
                <a:spcPts val="3000"/>
              </a:spcBef>
              <a:spcAft>
                <a:spcPts val="0"/>
              </a:spcAft>
              <a:buClr>
                <a:srgbClr val="FFFFFF"/>
              </a:buClr>
              <a:buSzPts val="1200"/>
              <a:buFont typeface="Arial"/>
              <a:buChar char="•"/>
            </a:pPr>
            <a:r>
              <a:rPr lang="en-US" sz="1200"/>
              <a:t>Tilbyder et afbalanceret og intellektuelt stimulerende alternativ til skærmafhængighed, der fremmer social interaktion og livslange læringsoplevelser uden for det digitale område.</a:t>
            </a:r>
            <a:endParaRPr/>
          </a:p>
        </p:txBody>
      </p:sp>
      <p:sp>
        <p:nvSpPr>
          <p:cNvPr id="297" name="Google Shape;297;p9"/>
          <p:cNvSpPr txBox="1">
            <a:spLocks noGrp="1"/>
          </p:cNvSpPr>
          <p:nvPr>
            <p:ph type="body" idx="3"/>
          </p:nvPr>
        </p:nvSpPr>
        <p:spPr>
          <a:xfrm>
            <a:off x="6431624" y="319224"/>
            <a:ext cx="50847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Casestudie Explora'son</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1801</Words>
  <Application>Microsoft Macintosh PowerPoint</Application>
  <PresentationFormat>Widescreen</PresentationFormat>
  <Paragraphs>140</Paragraphs>
  <Slides>16</Slides>
  <Notes>16</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16</vt:i4>
      </vt:variant>
    </vt:vector>
  </HeadingPairs>
  <TitlesOfParts>
    <vt:vector size="19" baseType="lpstr">
      <vt:lpstr>Arial</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Annamaria Guarino</cp:lastModifiedBy>
  <cp:revision>1</cp:revision>
  <dcterms:modified xsi:type="dcterms:W3CDTF">2024-02-19T22:51:47Z</dcterms:modified>
</cp:coreProperties>
</file>