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p3AlSKOqzaqk5Has7jQ71v+Z+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6"/>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6"/>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6"/>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6"/>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6"/>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6"/>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9" id="26" name="Google Shape;26;p16"/>
          <p:cNvPicPr preferRelativeResize="0"/>
          <p:nvPr/>
        </p:nvPicPr>
        <p:blipFill rotWithShape="1">
          <a:blip r:embed="rId2">
            <a:alphaModFix amt="29000"/>
          </a:blip>
          <a:srcRect b="11452" l="67223" r="0" t="24637"/>
          <a:stretch/>
        </p:blipFill>
        <p:spPr>
          <a:xfrm>
            <a:off x="4285391" y="2624088"/>
            <a:ext cx="3127570" cy="3263128"/>
          </a:xfrm>
          <a:prstGeom prst="rect">
            <a:avLst/>
          </a:prstGeom>
          <a:noFill/>
          <a:ln>
            <a:noFill/>
          </a:ln>
        </p:spPr>
      </p:pic>
      <p:sp>
        <p:nvSpPr>
          <p:cNvPr id="27" name="Google Shape;27;p16"/>
          <p:cNvSpPr/>
          <p:nvPr>
            <p:ph idx="4" type="pic"/>
          </p:nvPr>
        </p:nvSpPr>
        <p:spPr>
          <a:xfrm>
            <a:off x="5718874" y="423474"/>
            <a:ext cx="5982508" cy="4551482"/>
          </a:xfrm>
          <a:prstGeom prst="rect">
            <a:avLst/>
          </a:prstGeom>
          <a:noFill/>
          <a:ln>
            <a:noFill/>
          </a:ln>
        </p:spPr>
      </p:sp>
      <p:pic>
        <p:nvPicPr>
          <p:cNvPr descr="Google Shape;24;p19" id="28" name="Google Shape;28;p16"/>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6" name="Shape 146"/>
        <p:cNvGrpSpPr/>
        <p:nvPr/>
      </p:nvGrpSpPr>
      <p:grpSpPr>
        <a:xfrm>
          <a:off x="0" y="0"/>
          <a:ext cx="0" cy="0"/>
          <a:chOff x="0" y="0"/>
          <a:chExt cx="0" cy="0"/>
        </a:xfrm>
      </p:grpSpPr>
      <p:sp>
        <p:nvSpPr>
          <p:cNvPr id="147" name="Google Shape;147;p2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5"/>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0" name="Google Shape;150;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1" name="Shape 151"/>
        <p:cNvGrpSpPr/>
        <p:nvPr/>
      </p:nvGrpSpPr>
      <p:grpSpPr>
        <a:xfrm>
          <a:off x="0" y="0"/>
          <a:ext cx="0" cy="0"/>
          <a:chOff x="0" y="0"/>
          <a:chExt cx="0" cy="0"/>
        </a:xfrm>
      </p:grpSpPr>
      <p:sp>
        <p:nvSpPr>
          <p:cNvPr id="152" name="Google Shape;152;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3" name="Google Shape;153;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54" name="Google Shape;154;p26"/>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6"/>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6"/>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6"/>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6"/>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6"/>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6"/>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6"/>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6"/>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6"/>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6"/>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6"/>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8" id="167" name="Google Shape;167;p26"/>
          <p:cNvPicPr preferRelativeResize="0"/>
          <p:nvPr/>
        </p:nvPicPr>
        <p:blipFill rotWithShape="1">
          <a:blip r:embed="rId2">
            <a:alphaModFix amt="29000"/>
          </a:blip>
          <a:srcRect b="30919" l="65274" r="1949" t="34454"/>
          <a:stretch/>
        </p:blipFill>
        <p:spPr>
          <a:xfrm>
            <a:off x="7847425" y="0"/>
            <a:ext cx="3127570" cy="1767839"/>
          </a:xfrm>
          <a:prstGeom prst="rect">
            <a:avLst/>
          </a:prstGeom>
          <a:noFill/>
          <a:ln>
            <a:noFill/>
          </a:ln>
        </p:spPr>
      </p:pic>
      <p:sp>
        <p:nvSpPr>
          <p:cNvPr id="168" name="Google Shape;168;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9" name="Google Shape;169;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7"/>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2" name="Google Shape;172;p27"/>
          <p:cNvSpPr/>
          <p:nvPr>
            <p:ph idx="2" type="pic"/>
          </p:nvPr>
        </p:nvSpPr>
        <p:spPr>
          <a:xfrm>
            <a:off x="0" y="0"/>
            <a:ext cx="12192000" cy="6858000"/>
          </a:xfrm>
          <a:prstGeom prst="rect">
            <a:avLst/>
          </a:prstGeom>
          <a:noFill/>
          <a:ln>
            <a:noFill/>
          </a:ln>
        </p:spPr>
      </p:sp>
      <p:pic>
        <p:nvPicPr>
          <p:cNvPr descr="Google Shape;118;p29" id="173" name="Google Shape;173;p27"/>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7"/>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176" name="Shape 176"/>
        <p:cNvGrpSpPr/>
        <p:nvPr/>
      </p:nvGrpSpPr>
      <p:grpSpPr>
        <a:xfrm>
          <a:off x="0" y="0"/>
          <a:ext cx="0" cy="0"/>
          <a:chOff x="0" y="0"/>
          <a:chExt cx="0" cy="0"/>
        </a:xfrm>
      </p:grpSpPr>
      <p:sp>
        <p:nvSpPr>
          <p:cNvPr id="177" name="Google Shape;177;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28"/>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0" name="Google Shape;180;p28"/>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28"/>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2" name="Google Shape;182;p28"/>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8"/>
          <p:cNvSpPr/>
          <p:nvPr>
            <p:ph idx="4" type="pic"/>
          </p:nvPr>
        </p:nvSpPr>
        <p:spPr>
          <a:xfrm>
            <a:off x="-126342" y="0"/>
            <a:ext cx="3669321" cy="6858000"/>
          </a:xfrm>
          <a:prstGeom prst="rect">
            <a:avLst/>
          </a:prstGeom>
          <a:noFill/>
          <a:ln>
            <a:noFill/>
          </a:ln>
        </p:spPr>
      </p:sp>
      <p:sp>
        <p:nvSpPr>
          <p:cNvPr id="184" name="Google Shape;184;p28"/>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8"/>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6" name="Google Shape;186;p28"/>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28"/>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28"/>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9" name="Google Shape;189;p28"/>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190" name="Google Shape;190;p28"/>
          <p:cNvGrpSpPr/>
          <p:nvPr/>
        </p:nvGrpSpPr>
        <p:grpSpPr>
          <a:xfrm>
            <a:off x="4054158" y="721803"/>
            <a:ext cx="7578910" cy="5461420"/>
            <a:chOff x="-1" y="0"/>
            <a:chExt cx="7578909" cy="5461418"/>
          </a:xfrm>
        </p:grpSpPr>
        <p:grpSp>
          <p:nvGrpSpPr>
            <p:cNvPr id="191" name="Google Shape;191;p28"/>
            <p:cNvGrpSpPr/>
            <p:nvPr/>
          </p:nvGrpSpPr>
          <p:grpSpPr>
            <a:xfrm>
              <a:off x="0" y="0"/>
              <a:ext cx="7547915" cy="1674488"/>
              <a:chOff x="-1" y="0"/>
              <a:chExt cx="7547913" cy="1674487"/>
            </a:xfrm>
          </p:grpSpPr>
          <p:cxnSp>
            <p:nvCxnSpPr>
              <p:cNvPr id="192" name="Google Shape;192;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3" name="Google Shape;193;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4" name="Google Shape;194;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5" name="Google Shape;195;p28"/>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196" name="Google Shape;196;p28"/>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197" name="Google Shape;197;p28"/>
            <p:cNvGrpSpPr/>
            <p:nvPr/>
          </p:nvGrpSpPr>
          <p:grpSpPr>
            <a:xfrm>
              <a:off x="-1" y="1923133"/>
              <a:ext cx="7547915" cy="1674488"/>
              <a:chOff x="-1" y="0"/>
              <a:chExt cx="7547913" cy="1674487"/>
            </a:xfrm>
          </p:grpSpPr>
          <p:cxnSp>
            <p:nvCxnSpPr>
              <p:cNvPr id="198" name="Google Shape;198;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9" name="Google Shape;199;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0" name="Google Shape;200;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1" name="Google Shape;201;p28"/>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2" name="Google Shape;202;p28"/>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203" name="Google Shape;203;p28"/>
            <p:cNvGrpSpPr/>
            <p:nvPr/>
          </p:nvGrpSpPr>
          <p:grpSpPr>
            <a:xfrm>
              <a:off x="15497" y="3786930"/>
              <a:ext cx="7547915" cy="1674488"/>
              <a:chOff x="-1" y="0"/>
              <a:chExt cx="7547913" cy="1674487"/>
            </a:xfrm>
          </p:grpSpPr>
          <p:cxnSp>
            <p:nvCxnSpPr>
              <p:cNvPr id="204" name="Google Shape;204;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205" name="Google Shape;205;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6" name="Google Shape;206;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7" name="Google Shape;207;p28"/>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8" name="Google Shape;208;p28"/>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209" name="Google Shape;20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210" name="Shape 210"/>
        <p:cNvGrpSpPr/>
        <p:nvPr/>
      </p:nvGrpSpPr>
      <p:grpSpPr>
        <a:xfrm>
          <a:off x="0" y="0"/>
          <a:ext cx="0" cy="0"/>
          <a:chOff x="0" y="0"/>
          <a:chExt cx="0" cy="0"/>
        </a:xfrm>
      </p:grpSpPr>
      <p:sp>
        <p:nvSpPr>
          <p:cNvPr id="211" name="Google Shape;211;p2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12" name="Google Shape;212;p2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13" name="Google Shape;213;p29"/>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4" name="Google Shape;214;p29"/>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5" name="Google Shape;215;p29"/>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6" name="Google Shape;216;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17" name="Shape 217"/>
        <p:cNvGrpSpPr/>
        <p:nvPr/>
      </p:nvGrpSpPr>
      <p:grpSpPr>
        <a:xfrm>
          <a:off x="0" y="0"/>
          <a:ext cx="0" cy="0"/>
          <a:chOff x="0" y="0"/>
          <a:chExt cx="0" cy="0"/>
        </a:xfrm>
      </p:grpSpPr>
      <p:sp>
        <p:nvSpPr>
          <p:cNvPr id="218" name="Google Shape;218;p30"/>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9" name="Google Shape;219;p30"/>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0" name="Google Shape;220;p30"/>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1" name="Google Shape;221;p30"/>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2" name="Google Shape;222;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2" id="223" name="Google Shape;223;p30"/>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24" name="Google Shape;224;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25" name="Shape 225"/>
        <p:cNvGrpSpPr/>
        <p:nvPr/>
      </p:nvGrpSpPr>
      <p:grpSpPr>
        <a:xfrm>
          <a:off x="0" y="0"/>
          <a:ext cx="0" cy="0"/>
          <a:chOff x="0" y="0"/>
          <a:chExt cx="0" cy="0"/>
        </a:xfrm>
      </p:grpSpPr>
      <p:sp>
        <p:nvSpPr>
          <p:cNvPr id="226" name="Google Shape;226;p3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27" name="Google Shape;227;p3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28" name="Google Shape;228;p31"/>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9" name="Google Shape;229;p31"/>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0" name="Google Shape;230;p31"/>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3" id="231" name="Google Shape;231;p31"/>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3" id="232" name="Google Shape;232;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33" name="Google Shape;233;p31"/>
          <p:cNvSpPr/>
          <p:nvPr>
            <p:ph idx="3" type="pic"/>
          </p:nvPr>
        </p:nvSpPr>
        <p:spPr>
          <a:xfrm>
            <a:off x="0" y="1561017"/>
            <a:ext cx="5130800" cy="3913189"/>
          </a:xfrm>
          <a:prstGeom prst="rect">
            <a:avLst/>
          </a:prstGeom>
          <a:noFill/>
          <a:ln>
            <a:noFill/>
          </a:ln>
        </p:spPr>
      </p:sp>
      <p:sp>
        <p:nvSpPr>
          <p:cNvPr id="234" name="Google Shape;234;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35" name="Shape 235"/>
        <p:cNvGrpSpPr/>
        <p:nvPr/>
      </p:nvGrpSpPr>
      <p:grpSpPr>
        <a:xfrm>
          <a:off x="0" y="0"/>
          <a:ext cx="0" cy="0"/>
          <a:chOff x="0" y="0"/>
          <a:chExt cx="0" cy="0"/>
        </a:xfrm>
      </p:grpSpPr>
      <p:sp>
        <p:nvSpPr>
          <p:cNvPr id="236" name="Google Shape;236;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37" name="Google Shape;237;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38" name="Google Shape;238;p32"/>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39" name="Google Shape;239;p32"/>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40" name="Google Shape;240;p32"/>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4" id="241" name="Google Shape;241;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42" name="Google Shape;242;p32"/>
          <p:cNvSpPr/>
          <p:nvPr>
            <p:ph idx="3" type="pic"/>
          </p:nvPr>
        </p:nvSpPr>
        <p:spPr>
          <a:xfrm>
            <a:off x="8583306" y="1246695"/>
            <a:ext cx="2444128" cy="4336989"/>
          </a:xfrm>
          <a:prstGeom prst="rect">
            <a:avLst/>
          </a:prstGeom>
          <a:noFill/>
          <a:ln>
            <a:noFill/>
          </a:ln>
        </p:spPr>
      </p:sp>
      <p:sp>
        <p:nvSpPr>
          <p:cNvPr id="243" name="Google Shape;243;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17"/>
          <p:cNvSpPr txBox="1"/>
          <p:nvPr/>
        </p:nvSpPr>
        <p:spPr>
          <a:xfrm rot="-5400000">
            <a:off x="10305532" y="4843460"/>
            <a:ext cx="3173401"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35" name="Google Shape;35;p17"/>
          <p:cNvCxnSpPr/>
          <p:nvPr/>
        </p:nvCxnSpPr>
        <p:spPr>
          <a:xfrm flipH="1">
            <a:off x="11791140" y="6611085"/>
            <a:ext cx="224101"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7"/>
          <p:cNvSpPr/>
          <p:nvPr/>
        </p:nvSpPr>
        <p:spPr>
          <a:xfrm>
            <a:off x="-110113" y="-777"/>
            <a:ext cx="4885800" cy="685890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7"/>
          <p:cNvSpPr txBox="1"/>
          <p:nvPr>
            <p:ph idx="1" type="body"/>
          </p:nvPr>
        </p:nvSpPr>
        <p:spPr>
          <a:xfrm>
            <a:off x="4912293" y="846901"/>
            <a:ext cx="6562801" cy="339301"/>
          </a:xfrm>
          <a:prstGeom prst="rect">
            <a:avLst/>
          </a:prstGeom>
          <a:noFill/>
          <a:ln>
            <a:noFill/>
          </a:ln>
        </p:spPr>
        <p:txBody>
          <a:bodyPr anchorCtr="0" anchor="t" bIns="45675" lIns="45675" spcFirstLastPara="1" rIns="45675" wrap="square" tIns="45675">
            <a:normAutofit/>
          </a:bodyPr>
          <a:lstStyle>
            <a:lvl1pPr indent="-317500" lvl="0" marL="457200" algn="r">
              <a:lnSpc>
                <a:spcPct val="100000"/>
              </a:lnSpc>
              <a:spcBef>
                <a:spcPts val="1000"/>
              </a:spcBef>
              <a:spcAft>
                <a:spcPts val="0"/>
              </a:spcAft>
              <a:buClr>
                <a:srgbClr val="009AC1"/>
              </a:buClr>
              <a:buSzPts val="1400"/>
              <a:buFont typeface="Trebuchet MS"/>
              <a:buChar char="●"/>
              <a:defRPr b="1">
                <a:solidFill>
                  <a:srgbClr val="009AC1"/>
                </a:solidFill>
              </a:defRPr>
            </a:lvl1pPr>
            <a:lvl2pPr indent="-317500" lvl="1" marL="914400" algn="r">
              <a:lnSpc>
                <a:spcPct val="100000"/>
              </a:lnSpc>
              <a:spcBef>
                <a:spcPts val="1000"/>
              </a:spcBef>
              <a:spcAft>
                <a:spcPts val="0"/>
              </a:spcAft>
              <a:buClr>
                <a:srgbClr val="009AC1"/>
              </a:buClr>
              <a:buSzPts val="1400"/>
              <a:buFont typeface="Trebuchet MS"/>
              <a:buChar char="•"/>
              <a:defRPr b="1">
                <a:solidFill>
                  <a:srgbClr val="009AC1"/>
                </a:solidFill>
              </a:defRPr>
            </a:lvl2pPr>
            <a:lvl3pPr indent="-317500" lvl="2" marL="1371600" algn="r">
              <a:lnSpc>
                <a:spcPct val="100000"/>
              </a:lnSpc>
              <a:spcBef>
                <a:spcPts val="1000"/>
              </a:spcBef>
              <a:spcAft>
                <a:spcPts val="0"/>
              </a:spcAft>
              <a:buClr>
                <a:srgbClr val="009AC1"/>
              </a:buClr>
              <a:buSzPts val="1400"/>
              <a:buFont typeface="Trebuchet MS"/>
              <a:buChar char="•"/>
              <a:defRPr b="1">
                <a:solidFill>
                  <a:srgbClr val="009AC1"/>
                </a:solidFill>
              </a:defRPr>
            </a:lvl3pPr>
            <a:lvl4pPr indent="-317500" lvl="3" marL="1828800" algn="r">
              <a:lnSpc>
                <a:spcPct val="100000"/>
              </a:lnSpc>
              <a:spcBef>
                <a:spcPts val="1000"/>
              </a:spcBef>
              <a:spcAft>
                <a:spcPts val="0"/>
              </a:spcAft>
              <a:buClr>
                <a:srgbClr val="009AC1"/>
              </a:buClr>
              <a:buSzPts val="1400"/>
              <a:buFont typeface="Trebuchet MS"/>
              <a:buChar char="•"/>
              <a:defRPr b="1">
                <a:solidFill>
                  <a:srgbClr val="009AC1"/>
                </a:solidFill>
              </a:defRPr>
            </a:lvl4pPr>
            <a:lvl5pPr indent="-317500" lvl="4" marL="2286000" algn="r">
              <a:lnSpc>
                <a:spcPct val="100000"/>
              </a:lnSpc>
              <a:spcBef>
                <a:spcPts val="1000"/>
              </a:spcBef>
              <a:spcAft>
                <a:spcPts val="0"/>
              </a:spcAft>
              <a:buClr>
                <a:srgbClr val="009AC1"/>
              </a:buClr>
              <a:buSzPts val="1400"/>
              <a:buFont typeface="Trebuchet MS"/>
              <a:buChar char="•"/>
              <a:defRPr b="1">
                <a:solidFill>
                  <a:srgbClr val="009AC1"/>
                </a:solidFill>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txBox="1"/>
          <p:nvPr>
            <p:ph idx="2" type="body"/>
          </p:nvPr>
        </p:nvSpPr>
        <p:spPr>
          <a:xfrm>
            <a:off x="4912293" y="134561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7"/>
          <p:cNvSpPr txBox="1"/>
          <p:nvPr>
            <p:ph idx="3" type="body"/>
          </p:nvPr>
        </p:nvSpPr>
        <p:spPr>
          <a:xfrm>
            <a:off x="3431554" y="986638"/>
            <a:ext cx="1096201" cy="95550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7"/>
          <p:cNvSpPr/>
          <p:nvPr>
            <p:ph idx="4" type="pic"/>
          </p:nvPr>
        </p:nvSpPr>
        <p:spPr>
          <a:xfrm>
            <a:off x="-126342" y="0"/>
            <a:ext cx="3669301" cy="6858000"/>
          </a:xfrm>
          <a:prstGeom prst="rect">
            <a:avLst/>
          </a:prstGeom>
          <a:noFill/>
          <a:ln>
            <a:noFill/>
          </a:ln>
        </p:spPr>
      </p:sp>
      <p:sp>
        <p:nvSpPr>
          <p:cNvPr id="41" name="Google Shape;41;p17"/>
          <p:cNvSpPr txBox="1"/>
          <p:nvPr>
            <p:ph idx="5" type="body"/>
          </p:nvPr>
        </p:nvSpPr>
        <p:spPr>
          <a:xfrm>
            <a:off x="4912291" y="2770034"/>
            <a:ext cx="6562802"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7"/>
          <p:cNvSpPr txBox="1"/>
          <p:nvPr>
            <p:ph idx="6" type="body"/>
          </p:nvPr>
        </p:nvSpPr>
        <p:spPr>
          <a:xfrm>
            <a:off x="4912293" y="3268748"/>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7"/>
          <p:cNvSpPr txBox="1"/>
          <p:nvPr>
            <p:ph idx="7" type="body"/>
          </p:nvPr>
        </p:nvSpPr>
        <p:spPr>
          <a:xfrm>
            <a:off x="3431554" y="2940766"/>
            <a:ext cx="1096201"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7"/>
          <p:cNvSpPr txBox="1"/>
          <p:nvPr>
            <p:ph idx="8" type="body"/>
          </p:nvPr>
        </p:nvSpPr>
        <p:spPr>
          <a:xfrm>
            <a:off x="4927789" y="4633833"/>
            <a:ext cx="6562801"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7"/>
          <p:cNvSpPr txBox="1"/>
          <p:nvPr>
            <p:ph idx="9" type="body"/>
          </p:nvPr>
        </p:nvSpPr>
        <p:spPr>
          <a:xfrm>
            <a:off x="4927791" y="513254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7"/>
          <p:cNvSpPr txBox="1"/>
          <p:nvPr>
            <p:ph idx="13" type="body"/>
          </p:nvPr>
        </p:nvSpPr>
        <p:spPr>
          <a:xfrm>
            <a:off x="3447051" y="4804566"/>
            <a:ext cx="1096202"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7"/>
          <p:cNvGrpSpPr/>
          <p:nvPr/>
        </p:nvGrpSpPr>
        <p:grpSpPr>
          <a:xfrm>
            <a:off x="4054148" y="721788"/>
            <a:ext cx="7579003" cy="5461436"/>
            <a:chOff x="0" y="-2"/>
            <a:chExt cx="7579001" cy="5461434"/>
          </a:xfrm>
        </p:grpSpPr>
        <p:grpSp>
          <p:nvGrpSpPr>
            <p:cNvPr id="48" name="Google Shape;48;p17"/>
            <p:cNvGrpSpPr/>
            <p:nvPr/>
          </p:nvGrpSpPr>
          <p:grpSpPr>
            <a:xfrm>
              <a:off x="1" y="-2"/>
              <a:ext cx="7548002" cy="1674369"/>
              <a:chOff x="0" y="-1"/>
              <a:chExt cx="7548000" cy="1674367"/>
            </a:xfrm>
          </p:grpSpPr>
          <p:cxnSp>
            <p:nvCxnSpPr>
              <p:cNvPr id="49" name="Google Shape;49;p17"/>
              <p:cNvCxnSpPr/>
              <p:nvPr/>
            </p:nvCxnSpPr>
            <p:spPr>
              <a:xfrm>
                <a:off x="7547923" y="15065"/>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7"/>
              <p:cNvCxnSpPr/>
              <p:nvPr/>
            </p:nvCxnSpPr>
            <p:spPr>
              <a:xfrm>
                <a:off x="0" y="10670"/>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7"/>
              <p:cNvCxnSpPr/>
              <p:nvPr/>
            </p:nvCxnSpPr>
            <p:spPr>
              <a:xfrm flipH="1">
                <a:off x="7" y="-1"/>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7"/>
            <p:cNvCxnSpPr/>
            <p:nvPr/>
          </p:nvCxnSpPr>
          <p:spPr>
            <a:xfrm flipH="1">
              <a:off x="13" y="1278493"/>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15504" y="1666448"/>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7"/>
            <p:cNvGrpSpPr/>
            <p:nvPr/>
          </p:nvGrpSpPr>
          <p:grpSpPr>
            <a:xfrm>
              <a:off x="0" y="1923137"/>
              <a:ext cx="7548002" cy="1674367"/>
              <a:chOff x="0" y="0"/>
              <a:chExt cx="7548000" cy="1674365"/>
            </a:xfrm>
          </p:grpSpPr>
          <p:cxnSp>
            <p:nvCxnSpPr>
              <p:cNvPr id="55" name="Google Shape;55;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7"/>
            <p:cNvCxnSpPr/>
            <p:nvPr/>
          </p:nvCxnSpPr>
          <p:spPr>
            <a:xfrm flipH="1">
              <a:off x="12" y="3201630"/>
              <a:ext cx="1" cy="396002"/>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7"/>
            <p:cNvCxnSpPr/>
            <p:nvPr/>
          </p:nvCxnSpPr>
          <p:spPr>
            <a:xfrm>
              <a:off x="15503" y="3589586"/>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7"/>
            <p:cNvGrpSpPr/>
            <p:nvPr/>
          </p:nvGrpSpPr>
          <p:grpSpPr>
            <a:xfrm>
              <a:off x="15498" y="3786938"/>
              <a:ext cx="7548002" cy="1674366"/>
              <a:chOff x="0" y="0"/>
              <a:chExt cx="7548000" cy="1674365"/>
            </a:xfrm>
          </p:grpSpPr>
          <p:cxnSp>
            <p:nvCxnSpPr>
              <p:cNvPr id="61" name="Google Shape;61;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7"/>
            <p:cNvCxnSpPr/>
            <p:nvPr/>
          </p:nvCxnSpPr>
          <p:spPr>
            <a:xfrm flipH="1">
              <a:off x="15510" y="5065431"/>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7"/>
            <p:cNvCxnSpPr/>
            <p:nvPr/>
          </p:nvCxnSpPr>
          <p:spPr>
            <a:xfrm>
              <a:off x="31001" y="5453389"/>
              <a:ext cx="7548000"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7"/>
          <p:cNvSpPr txBox="1"/>
          <p:nvPr>
            <p:ph idx="12" type="sldNum"/>
          </p:nvPr>
        </p:nvSpPr>
        <p:spPr>
          <a:xfrm>
            <a:off x="8464022" y="6230611"/>
            <a:ext cx="273567" cy="264166"/>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8"/>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18"/>
          <p:cNvSpPr/>
          <p:nvPr>
            <p:ph idx="2" type="pic"/>
          </p:nvPr>
        </p:nvSpPr>
        <p:spPr>
          <a:xfrm>
            <a:off x="5888001" y="439729"/>
            <a:ext cx="5660532" cy="6045738"/>
          </a:xfrm>
          <a:prstGeom prst="rect">
            <a:avLst/>
          </a:prstGeom>
          <a:noFill/>
          <a:ln>
            <a:noFill/>
          </a:ln>
        </p:spPr>
      </p:sp>
      <p:pic>
        <p:nvPicPr>
          <p:cNvPr descr="Google Shape;33;p21" id="72" name="Google Shape;72;p18"/>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18"/>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18"/>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76" name="Shape 76"/>
        <p:cNvGrpSpPr/>
        <p:nvPr/>
      </p:nvGrpSpPr>
      <p:grpSpPr>
        <a:xfrm>
          <a:off x="0" y="0"/>
          <a:ext cx="0" cy="0"/>
          <a:chOff x="0" y="0"/>
          <a:chExt cx="0" cy="0"/>
        </a:xfrm>
      </p:grpSpPr>
      <p:sp>
        <p:nvSpPr>
          <p:cNvPr id="77" name="Google Shape;77;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19"/>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19"/>
          <p:cNvSpPr/>
          <p:nvPr>
            <p:ph idx="2" type="pic"/>
          </p:nvPr>
        </p:nvSpPr>
        <p:spPr>
          <a:xfrm>
            <a:off x="435469" y="406131"/>
            <a:ext cx="5660531" cy="6045738"/>
          </a:xfrm>
          <a:prstGeom prst="rect">
            <a:avLst/>
          </a:prstGeom>
          <a:noFill/>
          <a:ln>
            <a:noFill/>
          </a:ln>
        </p:spPr>
      </p:sp>
      <p:pic>
        <p:nvPicPr>
          <p:cNvPr descr="Google Shape;39;p22" id="81" name="Google Shape;81;p19"/>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82" name="Google Shape;82;p19"/>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3" name="Google Shape;83;p19"/>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5" name="Shape 85"/>
        <p:cNvGrpSpPr/>
        <p:nvPr/>
      </p:nvGrpSpPr>
      <p:grpSpPr>
        <a:xfrm>
          <a:off x="0" y="0"/>
          <a:ext cx="0" cy="0"/>
          <a:chOff x="0" y="0"/>
          <a:chExt cx="0" cy="0"/>
        </a:xfrm>
      </p:grpSpPr>
      <p:sp>
        <p:nvSpPr>
          <p:cNvPr id="86" name="Google Shape;86;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7" name="Google Shape;87;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8" name="Google Shape;88;p20"/>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0"/>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0"/>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20"/>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0"/>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0"/>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49;p23" id="94" name="Google Shape;94;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95" name="Google Shape;95;p20"/>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6" name="Google Shape;96;p20"/>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7" name="Google Shape;97;p20"/>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8" name="Google Shape;98;p20"/>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4;p23" id="99" name="Google Shape;99;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100" name="Google Shape;100;p20"/>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0"/>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2" name="Google Shape;102;p20"/>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0"/>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9;p23" id="104" name="Google Shape;104;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105" name="Google Shape;105;p20"/>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6" name="Google Shape;106;p20"/>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2;p23" id="107" name="Google Shape;107;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8" name="Google Shape;108;p20"/>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9" name="Google Shape;109;p20"/>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5;p23" id="110" name="Google Shape;110;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11" name="Google Shape;111;p20"/>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2" name="Google Shape;112;p20"/>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20"/>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20"/>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6" name="Shape 116"/>
        <p:cNvGrpSpPr/>
        <p:nvPr/>
      </p:nvGrpSpPr>
      <p:grpSpPr>
        <a:xfrm>
          <a:off x="0" y="0"/>
          <a:ext cx="0" cy="0"/>
          <a:chOff x="0" y="0"/>
          <a:chExt cx="0" cy="0"/>
        </a:xfrm>
      </p:grpSpPr>
      <p:sp>
        <p:nvSpPr>
          <p:cNvPr id="117" name="Google Shape;11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8" name="Google Shape;11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9" name="Google Shape;119;p21"/>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0" name="Google Shape;120;p21"/>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3;p24" id="121" name="Google Shape;121;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22" name="Google Shape;122;p21"/>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3" name="Google Shape;123;p21"/>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1"/>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2"/>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9;p25" id="128" name="Google Shape;128;p22"/>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2"/>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2"/>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2"/>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2" name="Google Shape;132;p22"/>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7;p25" id="133" name="Google Shape;133;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36" name="Shape 136"/>
        <p:cNvGrpSpPr/>
        <p:nvPr/>
      </p:nvGrpSpPr>
      <p:grpSpPr>
        <a:xfrm>
          <a:off x="0" y="0"/>
          <a:ext cx="0" cy="0"/>
          <a:chOff x="0" y="0"/>
          <a:chExt cx="0" cy="0"/>
        </a:xfrm>
      </p:grpSpPr>
      <p:sp>
        <p:nvSpPr>
          <p:cNvPr id="137" name="Google Shape;137;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38" name="Google Shape;138;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39" name="Google Shape;139;p23"/>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0" name="Google Shape;140;p23"/>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8;p20" id="141" name="Google Shape;141;p23"/>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42" name="Google Shape;142;p23"/>
          <p:cNvSpPr/>
          <p:nvPr>
            <p:ph idx="2" type="pic"/>
          </p:nvPr>
        </p:nvSpPr>
        <p:spPr>
          <a:xfrm>
            <a:off x="414116" y="352414"/>
            <a:ext cx="5497413" cy="6099184"/>
          </a:xfrm>
          <a:prstGeom prst="rect">
            <a:avLst/>
          </a:prstGeom>
          <a:noFill/>
          <a:ln>
            <a:noFill/>
          </a:ln>
        </p:spPr>
      </p:sp>
      <p:sp>
        <p:nvSpPr>
          <p:cNvPr id="143" name="Google Shape;143;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 name="Google Shape;7;p1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5"/>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5"/>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FONT TYPEFACE &amp; SIZE</a:t>
            </a:r>
            <a:endParaRPr b="0" i="0" sz="1400" u="none" cap="none" strike="noStrike">
              <a:solidFill>
                <a:srgbClr val="000000"/>
              </a:solidFill>
              <a:latin typeface="Arial"/>
              <a:ea typeface="Arial"/>
              <a:cs typeface="Arial"/>
              <a:sym typeface="Arial"/>
            </a:endParaRPr>
          </a:p>
        </p:txBody>
      </p:sp>
      <p:sp>
        <p:nvSpPr>
          <p:cNvPr id="10" name="Google Shape;10;p15"/>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PLEASE ENSURE TO KEEP FONTS AS PER THE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  -  Main Text Body </a:t>
            </a:r>
            <a:endParaRPr b="0" i="0" sz="1400" u="none" cap="none" strike="noStrike">
              <a:solidFill>
                <a:srgbClr val="000000"/>
              </a:solidFill>
              <a:latin typeface="Arial"/>
              <a:ea typeface="Arial"/>
              <a:cs typeface="Arial"/>
              <a:sym typeface="Arial"/>
            </a:endParaRPr>
          </a:p>
        </p:txBody>
      </p:sp>
      <p:sp>
        <p:nvSpPr>
          <p:cNvPr id="11" name="Google Shape;11;p15"/>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Please ensure to keep the font sizes set as per the slide layouts. The font used throughout the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5"/>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5"/>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5"/>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PLEASE DELETE THIS INSTRUCTION SLIDE BEFORE PRESENTING FINAL PRESENTATION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5"/>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5"/>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2.hse.ie/babies-children/play/screen-time/" TargetMode="External"/><Relationship Id="rId4" Type="http://schemas.openxmlformats.org/officeDocument/2006/relationships/hyperlink" Target="https://knowledge4policy.ec.europa.eu/health-promotion-knowledge-gateway/physical-activity-sedentary-behaviour-table-3a_en" TargetMode="External"/><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txBox="1"/>
          <p:nvPr>
            <p:ph idx="4294967295" type="subTitle"/>
          </p:nvPr>
        </p:nvSpPr>
        <p:spPr>
          <a:xfrm>
            <a:off x="240800" y="3903998"/>
            <a:ext cx="4929000" cy="1293601"/>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 5 - Sådan bekæmpes digital overbelastning som forælder</a:t>
            </a:r>
            <a:endParaRPr b="0" i="0" sz="2400" u="none" cap="none" strike="noStrike">
              <a:solidFill>
                <a:srgbClr val="000000"/>
              </a:solidFill>
              <a:latin typeface="Calibri"/>
              <a:ea typeface="Calibri"/>
              <a:cs typeface="Calibri"/>
              <a:sym typeface="Calibri"/>
            </a:endParaRPr>
          </a:p>
        </p:txBody>
      </p:sp>
      <p:sp>
        <p:nvSpPr>
          <p:cNvPr id="249" name="Google Shape;249;p1"/>
          <p:cNvSpPr txBox="1"/>
          <p:nvPr>
            <p:ph idx="2" type="body"/>
          </p:nvPr>
        </p:nvSpPr>
        <p:spPr>
          <a:xfrm>
            <a:off x="334224" y="2943349"/>
            <a:ext cx="4742402" cy="377101"/>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016"/>
              <a:buFont typeface="Calibri"/>
              <a:buNone/>
            </a:pPr>
            <a:r>
              <a:rPr b="1" lang="en-US" sz="2400">
                <a:solidFill>
                  <a:srgbClr val="FFFFFF"/>
                </a:solidFill>
                <a:latin typeface="Calibri"/>
                <a:ea typeface="Calibri"/>
                <a:cs typeface="Calibri"/>
                <a:sym typeface="Calibri"/>
              </a:rPr>
              <a:t>Træningskursus: Overlev digitalt</a:t>
            </a:r>
            <a:endParaRPr sz="2400">
              <a:latin typeface="Calibri"/>
              <a:ea typeface="Calibri"/>
              <a:cs typeface="Calibri"/>
              <a:sym typeface="Calibri"/>
            </a:endParaRPr>
          </a:p>
        </p:txBody>
      </p:sp>
      <p:sp>
        <p:nvSpPr>
          <p:cNvPr id="250" name="Google Shape;250;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FFFFFF"/>
              </a:buClr>
              <a:buSzPts val="25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pic>
        <p:nvPicPr>
          <p:cNvPr descr="Google Shape;217;p1" id="251" name="Google Shape;251;p1"/>
          <p:cNvPicPr preferRelativeResize="0"/>
          <p:nvPr/>
        </p:nvPicPr>
        <p:blipFill rotWithShape="1">
          <a:blip r:embed="rId3">
            <a:alphaModFix/>
          </a:blip>
          <a:srcRect b="0" l="0" r="0" t="0"/>
          <a:stretch/>
        </p:blipFill>
        <p:spPr>
          <a:xfrm>
            <a:off x="5498324" y="500700"/>
            <a:ext cx="6351975" cy="4122976"/>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idx="1" type="body"/>
          </p:nvPr>
        </p:nvSpPr>
        <p:spPr>
          <a:xfrm>
            <a:off x="6350000" y="1835923"/>
            <a:ext cx="5254500" cy="4615802"/>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b="1" lang="en-US" sz="1200" u="sng"/>
              <a:t>Folkeskolebørn (6 år og derover):</a:t>
            </a:r>
            <a:endParaRPr/>
          </a:p>
          <a:p>
            <a:pPr indent="0" lvl="0" marL="0" rtl="0" algn="l">
              <a:lnSpc>
                <a:spcPct val="100000"/>
              </a:lnSpc>
              <a:spcBef>
                <a:spcPts val="1000"/>
              </a:spcBef>
              <a:spcAft>
                <a:spcPts val="0"/>
              </a:spcAft>
              <a:buClr>
                <a:srgbClr val="FFFFFF"/>
              </a:buClr>
              <a:buSzPts val="1200"/>
              <a:buFont typeface="Calibri"/>
              <a:buNone/>
            </a:pPr>
            <a:r>
              <a:rPr lang="en-US" sz="1200"/>
              <a:t>Forældre rådes til at sætte grænser for skærmtid for børn i alderen 6 og ældre for at sikre, at det ikke forstyrrer søvn og fysiske aktiviteter.</a:t>
            </a:r>
            <a:endParaRPr/>
          </a:p>
          <a:p>
            <a:pPr indent="0" lvl="0" marL="0" rtl="0" algn="l">
              <a:lnSpc>
                <a:spcPct val="100000"/>
              </a:lnSpc>
              <a:spcBef>
                <a:spcPts val="1000"/>
              </a:spcBef>
              <a:spcAft>
                <a:spcPts val="0"/>
              </a:spcAft>
              <a:buClr>
                <a:srgbClr val="FFFFFF"/>
              </a:buClr>
              <a:buSzPts val="1200"/>
              <a:buFont typeface="Calibri"/>
              <a:buNone/>
            </a:pPr>
            <a:r>
              <a:rPr lang="en-US" sz="1200"/>
              <a:t>EU-retningslinjer anbefaler så lidt skærmtid som muligt, med maksimalt 60 minutter om dagen for folkeskolebørn.</a:t>
            </a:r>
            <a:endParaRPr/>
          </a:p>
          <a:p>
            <a:pPr indent="0" lvl="0" marL="0" rtl="0" algn="l">
              <a:lnSpc>
                <a:spcPct val="100000"/>
              </a:lnSpc>
              <a:spcBef>
                <a:spcPts val="1000"/>
              </a:spcBef>
              <a:spcAft>
                <a:spcPts val="0"/>
              </a:spcAft>
              <a:buClr>
                <a:srgbClr val="FFFFFF"/>
              </a:buClr>
              <a:buSzPts val="1200"/>
              <a:buFont typeface="Calibri"/>
              <a:buNone/>
            </a:pPr>
            <a:r>
              <a:rPr b="1" lang="en-US" sz="1200" u="sng"/>
              <a:t>Unge:</a:t>
            </a:r>
            <a:endParaRPr/>
          </a:p>
          <a:p>
            <a:pPr indent="0" lvl="0" marL="0" rtl="0" algn="l">
              <a:lnSpc>
                <a:spcPct val="100000"/>
              </a:lnSpc>
              <a:spcBef>
                <a:spcPts val="1000"/>
              </a:spcBef>
              <a:spcAft>
                <a:spcPts val="0"/>
              </a:spcAft>
              <a:buClr>
                <a:srgbClr val="FFFFFF"/>
              </a:buClr>
              <a:buSzPts val="1200"/>
              <a:buFont typeface="Calibri"/>
              <a:buNone/>
            </a:pPr>
            <a:r>
              <a:rPr lang="en-US" sz="1200"/>
              <a:t>For teenagere anbefales det at begrænse den rekreative skærmtid til højst 2 timer om dagen. Lavere niveauer af skærmtid er forbundet med yderligere sundhedsmæssige fordele.</a:t>
            </a:r>
            <a:endParaRPr/>
          </a:p>
        </p:txBody>
      </p:sp>
      <p:sp>
        <p:nvSpPr>
          <p:cNvPr id="327" name="Google Shape;327;p10"/>
          <p:cNvSpPr txBox="1"/>
          <p:nvPr>
            <p:ph idx="3" type="body"/>
          </p:nvPr>
        </p:nvSpPr>
        <p:spPr>
          <a:xfrm>
            <a:off x="6461160" y="155139"/>
            <a:ext cx="5854393"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Tillæg for skærmtid</a:t>
            </a:r>
            <a:endParaRPr/>
          </a:p>
        </p:txBody>
      </p:sp>
      <p:pic>
        <p:nvPicPr>
          <p:cNvPr descr="Google Shape;292;p10" id="328" name="Google Shape;328;p10"/>
          <p:cNvPicPr preferRelativeResize="0"/>
          <p:nvPr>
            <p:ph idx="2" type="pic"/>
          </p:nvPr>
        </p:nvPicPr>
        <p:blipFill rotWithShape="1">
          <a:blip r:embed="rId3">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6461150" y="1502375"/>
            <a:ext cx="5365800" cy="4207800"/>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Som forælder er det vigtigt at hjælpe dine børn med at navigere i den digitale verden og håndtere digital overbelastning. Her er 10 strategier til at bekæmpe digital overbelastning hos børn:</a:t>
            </a:r>
            <a:endParaRPr sz="1200"/>
          </a:p>
          <a:p>
            <a:pPr indent="0" lvl="0" marL="0" rtl="0" algn="l">
              <a:lnSpc>
                <a:spcPct val="100000"/>
              </a:lnSpc>
              <a:spcBef>
                <a:spcPts val="0"/>
              </a:spcBef>
              <a:spcAft>
                <a:spcPts val="0"/>
              </a:spcAft>
              <a:buClr>
                <a:srgbClr val="FFFFFF"/>
              </a:buClr>
              <a:buSzPts val="1200"/>
              <a:buFont typeface="Calibri"/>
              <a:buNone/>
            </a:pPr>
            <a:r>
              <a:t/>
            </a:r>
            <a:endParaRPr sz="1200"/>
          </a:p>
          <a:p>
            <a:pPr indent="228600" lvl="0" marL="0" rtl="0" algn="l">
              <a:lnSpc>
                <a:spcPct val="100000"/>
              </a:lnSpc>
              <a:spcBef>
                <a:spcPts val="1000"/>
              </a:spcBef>
              <a:spcAft>
                <a:spcPts val="0"/>
              </a:spcAft>
              <a:buClr>
                <a:srgbClr val="FFFFFF"/>
              </a:buClr>
              <a:buSzPts val="1200"/>
              <a:buFont typeface="Calibri"/>
              <a:buNone/>
            </a:pPr>
            <a:r>
              <a:rPr lang="en-US" sz="1200"/>
              <a:t>1.</a:t>
            </a:r>
            <a:r>
              <a:rPr b="1" lang="en-US" sz="1200">
                <a:solidFill>
                  <a:srgbClr val="24BAA2"/>
                </a:solidFill>
              </a:rPr>
              <a:t>Sæt klare grænser:</a:t>
            </a:r>
            <a:r>
              <a:rPr lang="en-US" sz="1200"/>
              <a:t>Etabler klare regler vedrørende skærmtid og enhedsbrug. Indstil grænser for mængden af ​​tid, dine børn kan bruge på skærme hver dag, og fastlæg specifikke tidspunkter, hvor skærme er off-grænser, såsom under måltider eller før sengetid.</a:t>
            </a:r>
            <a:endParaRPr sz="1200"/>
          </a:p>
          <a:p>
            <a:pPr indent="228600" lvl="0" marL="0" rtl="0" algn="l">
              <a:lnSpc>
                <a:spcPct val="100000"/>
              </a:lnSpc>
              <a:spcBef>
                <a:spcPts val="1000"/>
              </a:spcBef>
              <a:spcAft>
                <a:spcPts val="0"/>
              </a:spcAft>
              <a:buClr>
                <a:srgbClr val="FFFFFF"/>
              </a:buClr>
              <a:buSzPts val="1200"/>
              <a:buFont typeface="Calibri"/>
              <a:buNone/>
            </a:pPr>
            <a:r>
              <a:t/>
            </a:r>
            <a:endParaRPr sz="1200"/>
          </a:p>
          <a:p>
            <a:pPr indent="228600" lvl="0" marL="0" rtl="0" algn="l">
              <a:lnSpc>
                <a:spcPct val="90000"/>
              </a:lnSpc>
              <a:spcBef>
                <a:spcPts val="0"/>
              </a:spcBef>
              <a:spcAft>
                <a:spcPts val="0"/>
              </a:spcAft>
              <a:buClr>
                <a:srgbClr val="FFFFFF"/>
              </a:buClr>
              <a:buSzPts val="1200"/>
              <a:buFont typeface="Calibri"/>
              <a:buNone/>
            </a:pPr>
            <a:r>
              <a:rPr lang="en-US" sz="1200"/>
              <a:t>2.</a:t>
            </a:r>
            <a:r>
              <a:rPr b="1" lang="en-US" sz="1200">
                <a:solidFill>
                  <a:srgbClr val="24BAA2"/>
                </a:solidFill>
              </a:rPr>
              <a:t>Vær en rollemodel:</a:t>
            </a:r>
            <a:r>
              <a:rPr lang="en-US" sz="1200"/>
              <a:t>Børn lærer ved at observere deres forældres adfærd. Vær bevidst om dine egne skærmtidsvaner og stræb efter at modellere sund digital adfærd. Begræns din egen skærmtid og deltag i aktiviteter, der ikke involverer skærme, såsom at læse, træne eller bruge tid udendørs.</a:t>
            </a:r>
            <a:endParaRPr sz="1200"/>
          </a:p>
          <a:p>
            <a:pPr indent="228600" lvl="0" marL="0" rtl="0" algn="l">
              <a:lnSpc>
                <a:spcPct val="90000"/>
              </a:lnSpc>
              <a:spcBef>
                <a:spcPts val="1000"/>
              </a:spcBef>
              <a:spcAft>
                <a:spcPts val="0"/>
              </a:spcAft>
              <a:buClr>
                <a:srgbClr val="FFFFFF"/>
              </a:buClr>
              <a:buSzPts val="1200"/>
              <a:buFont typeface="Calibri"/>
              <a:buNone/>
            </a:pPr>
            <a:r>
              <a:rPr lang="en-US" sz="1200"/>
              <a:t>3.</a:t>
            </a:r>
            <a:r>
              <a:rPr b="1" lang="en-US" sz="1200">
                <a:solidFill>
                  <a:srgbClr val="24BAA2"/>
                </a:solidFill>
              </a:rPr>
              <a:t>Tilskynd til fysisk aktivitet og hobbyer:</a:t>
            </a:r>
            <a:r>
              <a:rPr lang="en-US" sz="1200"/>
              <a:t>Fremme en afbalanceret livsstil ved at tilskynde til fysisk aktivitet og engagerende hobbyer. Tilskynd dine børn til at deltage i sport, deltage i klubber eller organisationer, dyrke kreative aktiviteter eller deltage i udendørs leg. Dette er med til at reducere deres afhængighed af skærme og giver en sundere balance.</a:t>
            </a:r>
            <a:endParaRPr sz="1200"/>
          </a:p>
        </p:txBody>
      </p:sp>
      <p:sp>
        <p:nvSpPr>
          <p:cNvPr id="334" name="Google Shape;334;p11"/>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strategier til at bekæmpe digital overbelastning</a:t>
            </a:r>
            <a:endParaRPr/>
          </a:p>
        </p:txBody>
      </p:sp>
      <p:grpSp>
        <p:nvGrpSpPr>
          <p:cNvPr id="335" name="Google Shape;335;p11"/>
          <p:cNvGrpSpPr/>
          <p:nvPr/>
        </p:nvGrpSpPr>
        <p:grpSpPr>
          <a:xfrm>
            <a:off x="435467" y="406131"/>
            <a:ext cx="5660534" cy="6045739"/>
            <a:chOff x="-1" y="0"/>
            <a:chExt cx="5660532" cy="6045737"/>
          </a:xfrm>
        </p:grpSpPr>
        <p:sp>
          <p:nvSpPr>
            <p:cNvPr id="336" name="Google Shape;336;p11"/>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337" name="Google Shape;337;p11"/>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idx="1" type="body"/>
          </p:nvPr>
        </p:nvSpPr>
        <p:spPr>
          <a:xfrm>
            <a:off x="6461150" y="1332525"/>
            <a:ext cx="5478600" cy="4377600"/>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4.</a:t>
            </a:r>
            <a:r>
              <a:rPr b="1" lang="en-US" sz="1200">
                <a:solidFill>
                  <a:srgbClr val="24BAA2"/>
                </a:solidFill>
              </a:rPr>
              <a:t>Opret teknologifrie zoner:</a:t>
            </a:r>
            <a:r>
              <a:rPr lang="en-US" sz="1200"/>
              <a:t>Udpeg bestemte områder i dit hjem som teknologifrie zoner, såsom middagsbordet eller soveværelser. Dette hjælper med at skabe grænser og tilskynder til ansigt-til-ansigt interaktioner og familiebinding uden distraktion af skærme.</a:t>
            </a:r>
            <a:endParaRPr sz="1200"/>
          </a:p>
          <a:p>
            <a:pPr indent="0" lvl="0" marL="0" rtl="0" algn="l">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rgbClr val="FFFFFF"/>
              </a:buClr>
              <a:buSzPts val="1200"/>
              <a:buFont typeface="Calibri"/>
              <a:buNone/>
            </a:pPr>
            <a:r>
              <a:rPr lang="en-US" sz="1200"/>
              <a:t>5.</a:t>
            </a:r>
            <a:r>
              <a:rPr b="1" lang="en-US" sz="1200">
                <a:solidFill>
                  <a:srgbClr val="24BAA2"/>
                </a:solidFill>
              </a:rPr>
              <a:t>Deltag i kvalitetstid med familien:</a:t>
            </a:r>
            <a:r>
              <a:rPr lang="en-US" sz="1200"/>
              <a:t>Planlæg regelmæssige familieaktiviteter, der ikke involverer skærme. Dette kan omfatte familieudflugter, spilleaftener, madlavning sammen eller gå ture. Disse aktiviteter hjælper med at skabe forbindelser, fremme sund kommunikation og reducere afhængigheden af ​​digitale enheder.</a:t>
            </a:r>
            <a:endParaRPr sz="1200"/>
          </a:p>
          <a:p>
            <a:pPr indent="0" lvl="0" marL="0" rtl="0" algn="l">
              <a:lnSpc>
                <a:spcPct val="100000"/>
              </a:lnSpc>
              <a:spcBef>
                <a:spcPts val="1000"/>
              </a:spcBef>
              <a:spcAft>
                <a:spcPts val="0"/>
              </a:spcAft>
              <a:buClr>
                <a:srgbClr val="FFFFFF"/>
              </a:buClr>
              <a:buSzPts val="1200"/>
              <a:buFont typeface="Calibri"/>
              <a:buNone/>
            </a:pPr>
            <a:r>
              <a:t/>
            </a:r>
            <a:endParaRPr sz="1200"/>
          </a:p>
          <a:p>
            <a:pPr indent="0" lvl="0" marL="0" rtl="0" algn="l">
              <a:lnSpc>
                <a:spcPct val="90000"/>
              </a:lnSpc>
              <a:spcBef>
                <a:spcPts val="0"/>
              </a:spcBef>
              <a:spcAft>
                <a:spcPts val="0"/>
              </a:spcAft>
              <a:buClr>
                <a:srgbClr val="FFFFFF"/>
              </a:buClr>
              <a:buSzPts val="1200"/>
              <a:buFont typeface="Calibri"/>
              <a:buNone/>
            </a:pPr>
            <a:r>
              <a:rPr lang="en-US" sz="1200"/>
              <a:t>6.</a:t>
            </a:r>
            <a:r>
              <a:rPr b="1" lang="en-US" sz="1200">
                <a:solidFill>
                  <a:srgbClr val="24BAA2"/>
                </a:solidFill>
              </a:rPr>
              <a:t>Opmuntre offline hobbyer og interesser:</a:t>
            </a:r>
            <a:r>
              <a:rPr lang="en-US" sz="1200"/>
              <a:t>Opmuntr dine børn til at udvikle offline hobbyer og interesser, som de kan forfølge uden for det digitale område. Dette kan omfatte at læse bøger, spille musikinstrumenter, engagere sig i kunst og håndværk eller udforske naturen. Hjælp dem med at opdage aktiviteter, de nyder, og støtte deres involvering i disse sysler.</a:t>
            </a:r>
            <a:endParaRPr sz="1200"/>
          </a:p>
          <a:p>
            <a:pPr indent="0" lvl="0" marL="0" rtl="0" algn="l">
              <a:lnSpc>
                <a:spcPct val="90000"/>
              </a:lnSpc>
              <a:spcBef>
                <a:spcPts val="1000"/>
              </a:spcBef>
              <a:spcAft>
                <a:spcPts val="0"/>
              </a:spcAft>
              <a:buClr>
                <a:srgbClr val="FFFFFF"/>
              </a:buClr>
              <a:buSzPts val="1200"/>
              <a:buFont typeface="Calibri"/>
              <a:buNone/>
            </a:pPr>
            <a:r>
              <a:rPr lang="en-US" sz="1200"/>
              <a:t>7.</a:t>
            </a:r>
            <a:r>
              <a:rPr b="1" lang="en-US" sz="1200">
                <a:solidFill>
                  <a:srgbClr val="24BAA2"/>
                </a:solidFill>
              </a:rPr>
              <a:t>Fremme digitale færdigheder og ansvarlig onlineadfærd:</a:t>
            </a:r>
            <a:r>
              <a:rPr lang="en-US" sz="1200"/>
              <a:t>Lær dine børn om vigtigheden af ​​ansvarlig onlineadfærd, såsom at være opmærksom på privatlivets fred, undgå cybermobning og kritisk evaluering af onlineoplysninger. Tilskynd dem til at bruge teknologi til læring, kreativitet og tilknytning til andre på positive måder.</a:t>
            </a:r>
            <a:endParaRPr sz="1200"/>
          </a:p>
        </p:txBody>
      </p:sp>
      <p:sp>
        <p:nvSpPr>
          <p:cNvPr id="343" name="Google Shape;343;p12"/>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strategier til at bekæmpe digital overbelastning</a:t>
            </a:r>
            <a:endParaRPr/>
          </a:p>
        </p:txBody>
      </p:sp>
      <p:grpSp>
        <p:nvGrpSpPr>
          <p:cNvPr id="344" name="Google Shape;344;p12"/>
          <p:cNvGrpSpPr/>
          <p:nvPr/>
        </p:nvGrpSpPr>
        <p:grpSpPr>
          <a:xfrm>
            <a:off x="435467" y="406131"/>
            <a:ext cx="5660534" cy="6045739"/>
            <a:chOff x="-1" y="0"/>
            <a:chExt cx="5660532" cy="6045737"/>
          </a:xfrm>
        </p:grpSpPr>
        <p:sp>
          <p:nvSpPr>
            <p:cNvPr id="345" name="Google Shape;345;p12"/>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1.jpeg" id="346" name="Google Shape;346;p12"/>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6461150" y="1332525"/>
            <a:ext cx="5365800" cy="4377600"/>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8.</a:t>
            </a:r>
            <a:r>
              <a:rPr b="1" lang="en-US" sz="1200">
                <a:solidFill>
                  <a:srgbClr val="24BAA2"/>
                </a:solidFill>
              </a:rPr>
              <a:t>Brug forældrekontrol og overvågningsværktøjer:</a:t>
            </a:r>
            <a:r>
              <a:rPr lang="en-US" sz="1200"/>
              <a:t>Udnyt forældrekontrolfunktioner og overvågningsværktøjer, der er tilgængelige på enheder, apps og webbrowsere. Disse værktøjer kan hjælpe dig med at administrere og begrænse dit barns adgang til bestemte websteder eller apps, indstille tidsbegrænsninger og overvåge deres onlineaktiviteter.</a:t>
            </a:r>
            <a:endParaRPr sz="1200"/>
          </a:p>
          <a:p>
            <a:pPr indent="0" lvl="0" marL="0" rtl="0" algn="l">
              <a:lnSpc>
                <a:spcPct val="100000"/>
              </a:lnSpc>
              <a:spcBef>
                <a:spcPts val="1000"/>
              </a:spcBef>
              <a:spcAft>
                <a:spcPts val="0"/>
              </a:spcAft>
              <a:buClr>
                <a:srgbClr val="FFFFFF"/>
              </a:buClr>
              <a:buSzPts val="1200"/>
              <a:buFont typeface="Calibri"/>
              <a:buNone/>
            </a:pPr>
            <a:r>
              <a:rPr lang="en-US" sz="1200"/>
              <a:t>9.</a:t>
            </a:r>
            <a:r>
              <a:rPr b="1" lang="en-US" sz="1200">
                <a:solidFill>
                  <a:srgbClr val="24BAA2"/>
                </a:solidFill>
              </a:rPr>
              <a:t>Opmuntre offline sociale interaktioner:</a:t>
            </a:r>
            <a:r>
              <a:rPr lang="en-US" sz="1200"/>
              <a:t>Hjælp dine børn med at opbygge og vedligeholde offline-relationer ved at opmuntre til ansigt-til-ansigt sociale interaktioner. Arranger legeaftaler, tilskynd til deltagelse i gruppeaktiviteter eller klubber, og støt muligheder for, at dine børn kan interagere med deres jævnaldrende personligt.</a:t>
            </a:r>
            <a:endParaRPr sz="1200"/>
          </a:p>
          <a:p>
            <a:pPr indent="0" lvl="0" marL="0" rtl="0" algn="l">
              <a:lnSpc>
                <a:spcPct val="100000"/>
              </a:lnSpc>
              <a:spcBef>
                <a:spcPts val="1000"/>
              </a:spcBef>
              <a:spcAft>
                <a:spcPts val="0"/>
              </a:spcAft>
              <a:buClr>
                <a:srgbClr val="FFFFFF"/>
              </a:buClr>
              <a:buSzPts val="1200"/>
              <a:buFont typeface="Calibri"/>
              <a:buNone/>
            </a:pPr>
            <a:r>
              <a:t/>
            </a:r>
            <a:endParaRPr sz="1200"/>
          </a:p>
          <a:p>
            <a:pPr indent="0" lvl="0" marL="0" rtl="0" algn="l">
              <a:lnSpc>
                <a:spcPct val="90000"/>
              </a:lnSpc>
              <a:spcBef>
                <a:spcPts val="0"/>
              </a:spcBef>
              <a:spcAft>
                <a:spcPts val="0"/>
              </a:spcAft>
              <a:buClr>
                <a:srgbClr val="FFFFFF"/>
              </a:buClr>
              <a:buSzPts val="1200"/>
              <a:buFont typeface="Calibri"/>
              <a:buNone/>
            </a:pPr>
            <a:r>
              <a:rPr lang="en-US" sz="1200"/>
              <a:t>10.</a:t>
            </a:r>
            <a:r>
              <a:rPr b="1" lang="en-US" sz="1200">
                <a:solidFill>
                  <a:srgbClr val="24BAA2"/>
                </a:solidFill>
              </a:rPr>
              <a:t>Kommuniker åbent:</a:t>
            </a:r>
            <a:r>
              <a:rPr lang="en-US" sz="1200"/>
              <a:t>Oprethold åbne kommunikationslinjer med dine børn om deres digitale oplevelser. Tilskynd dem til at dele deres bekymringer, udfordringer og erfaringer online. Lær dem om onlinesikkerhed, tag fat i eventuelle problemer, de måtte støde på, og guide dem til, hvordan de håndterer digital overbelastning effektivt.</a:t>
            </a:r>
            <a:endParaRPr sz="1200"/>
          </a:p>
          <a:p>
            <a:pPr indent="0" lvl="0" marL="0" rtl="0" algn="l">
              <a:lnSpc>
                <a:spcPct val="90000"/>
              </a:lnSpc>
              <a:spcBef>
                <a:spcPts val="1000"/>
              </a:spcBef>
              <a:spcAft>
                <a:spcPts val="0"/>
              </a:spcAft>
              <a:buClr>
                <a:srgbClr val="FFFFFF"/>
              </a:buClr>
              <a:buSzPts val="1200"/>
              <a:buFont typeface="Calibri"/>
              <a:buNone/>
            </a:pPr>
            <a:r>
              <a:rPr lang="en-US" sz="1200"/>
              <a:t>Husk, at hvert barn er unikt, så det er vigtigt at tilpasse disse strategier, så de passer til dit barns alder, modenhedsniveau og individuelle behov. Ved at fremme en sund balance mellem den digitale og offline verden kan du hjælpe dine børn med at bekæmpe digital overbelastning og udvikle sunde digitale vaner.</a:t>
            </a:r>
            <a:endParaRPr sz="1200"/>
          </a:p>
        </p:txBody>
      </p:sp>
      <p:sp>
        <p:nvSpPr>
          <p:cNvPr id="352" name="Google Shape;352;p13"/>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strategier til at bekæmpe digital overbelastning</a:t>
            </a:r>
            <a:endParaRPr/>
          </a:p>
        </p:txBody>
      </p:sp>
      <p:grpSp>
        <p:nvGrpSpPr>
          <p:cNvPr id="353" name="Google Shape;353;p13"/>
          <p:cNvGrpSpPr/>
          <p:nvPr/>
        </p:nvGrpSpPr>
        <p:grpSpPr>
          <a:xfrm>
            <a:off x="435467" y="406131"/>
            <a:ext cx="5660534" cy="6045739"/>
            <a:chOff x="-1" y="0"/>
            <a:chExt cx="5660532" cy="6045737"/>
          </a:xfrm>
        </p:grpSpPr>
        <p:sp>
          <p:nvSpPr>
            <p:cNvPr id="354" name="Google Shape;354;p13"/>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6.jpeg" id="355" name="Google Shape;355;p13"/>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605550" y="3869475"/>
            <a:ext cx="5837400" cy="1873501"/>
          </a:xfrm>
          <a:prstGeom prst="rect">
            <a:avLst/>
          </a:prstGeom>
          <a:noFill/>
          <a:ln>
            <a:noFill/>
          </a:ln>
        </p:spPr>
        <p:txBody>
          <a:bodyPr anchorCtr="0" anchor="ctr"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Tak, fordi du læste modul 4,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a:p>
        </p:txBody>
      </p:sp>
      <p:sp>
        <p:nvSpPr>
          <p:cNvPr id="361" name="Google Shape;361;p14"/>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Slut på modul</a:t>
            </a:r>
            <a:endParaRPr/>
          </a:p>
        </p:txBody>
      </p:sp>
      <p:sp>
        <p:nvSpPr>
          <p:cNvPr id="362" name="Google Shape;362;p1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FFFFFF"/>
              </a:buClr>
              <a:buSzPts val="28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grpSp>
        <p:nvGrpSpPr>
          <p:cNvPr id="363" name="Google Shape;363;p14"/>
          <p:cNvGrpSpPr/>
          <p:nvPr/>
        </p:nvGrpSpPr>
        <p:grpSpPr>
          <a:xfrm>
            <a:off x="9120938" y="2107615"/>
            <a:ext cx="2584691" cy="436057"/>
            <a:chOff x="-2" y="-2"/>
            <a:chExt cx="2584690" cy="436056"/>
          </a:xfrm>
        </p:grpSpPr>
        <p:grpSp>
          <p:nvGrpSpPr>
            <p:cNvPr id="364" name="Google Shape;364;p14"/>
            <p:cNvGrpSpPr/>
            <p:nvPr/>
          </p:nvGrpSpPr>
          <p:grpSpPr>
            <a:xfrm>
              <a:off x="1611878" y="0"/>
              <a:ext cx="435732" cy="435731"/>
              <a:chOff x="0" y="0"/>
              <a:chExt cx="435731" cy="435730"/>
            </a:xfrm>
          </p:grpSpPr>
          <p:sp>
            <p:nvSpPr>
              <p:cNvPr id="365" name="Google Shape;365;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66" name="Google Shape;366;p14"/>
              <p:cNvGrpSpPr/>
              <p:nvPr/>
            </p:nvGrpSpPr>
            <p:grpSpPr>
              <a:xfrm>
                <a:off x="80691" y="80689"/>
                <a:ext cx="274350" cy="274351"/>
                <a:chOff x="0" y="-1"/>
                <a:chExt cx="274349" cy="274350"/>
              </a:xfrm>
            </p:grpSpPr>
            <p:sp>
              <p:nvSpPr>
                <p:cNvPr id="367" name="Google Shape;367;p14"/>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8" name="Google Shape;368;p14"/>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9" name="Google Shape;369;p14"/>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0" name="Google Shape;370;p14"/>
            <p:cNvGrpSpPr/>
            <p:nvPr/>
          </p:nvGrpSpPr>
          <p:grpSpPr>
            <a:xfrm>
              <a:off x="537076" y="0"/>
              <a:ext cx="435733" cy="435731"/>
              <a:chOff x="0" y="0"/>
              <a:chExt cx="435731" cy="435730"/>
            </a:xfrm>
          </p:grpSpPr>
          <p:sp>
            <p:nvSpPr>
              <p:cNvPr id="371" name="Google Shape;371;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2" name="Google Shape;372;p14"/>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3" name="Google Shape;373;p14"/>
            <p:cNvGrpSpPr/>
            <p:nvPr/>
          </p:nvGrpSpPr>
          <p:grpSpPr>
            <a:xfrm>
              <a:off x="2148955" y="0"/>
              <a:ext cx="435733" cy="435731"/>
              <a:chOff x="-1" y="0"/>
              <a:chExt cx="435732" cy="435730"/>
            </a:xfrm>
          </p:grpSpPr>
          <p:sp>
            <p:nvSpPr>
              <p:cNvPr id="374" name="Google Shape;374;p14"/>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5" name="Google Shape;375;p14"/>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6" name="Google Shape;376;p14"/>
            <p:cNvGrpSpPr/>
            <p:nvPr/>
          </p:nvGrpSpPr>
          <p:grpSpPr>
            <a:xfrm>
              <a:off x="-2" y="-2"/>
              <a:ext cx="435734" cy="436056"/>
              <a:chOff x="-1" y="-1"/>
              <a:chExt cx="435732" cy="436054"/>
            </a:xfrm>
          </p:grpSpPr>
          <p:sp>
            <p:nvSpPr>
              <p:cNvPr id="377" name="Google Shape;377;p14"/>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8" name="Google Shape;378;p14"/>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79" name="Google Shape;379;p14"/>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39;p17" id="380" name="Google Shape;380;p14"/>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idx="1" type="body"/>
          </p:nvPr>
        </p:nvSpPr>
        <p:spPr>
          <a:xfrm>
            <a:off x="4912289" y="800589"/>
            <a:ext cx="6562802" cy="339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SzPts val="1200"/>
              <a:buNone/>
            </a:pPr>
            <a:r>
              <a:rPr lang="en-US" sz="1200" u="sng">
                <a:solidFill>
                  <a:schemeClr val="accent3"/>
                </a:solidFill>
                <a:latin typeface="Calibri"/>
                <a:ea typeface="Calibri"/>
                <a:cs typeface="Calibri"/>
                <a:sym typeface="Calibri"/>
              </a:rPr>
              <a:t>Introduktion</a:t>
            </a:r>
            <a:endParaRPr>
              <a:latin typeface="Calibri"/>
              <a:ea typeface="Calibri"/>
              <a:cs typeface="Calibri"/>
              <a:sym typeface="Calibri"/>
            </a:endParaRPr>
          </a:p>
        </p:txBody>
      </p:sp>
      <p:sp>
        <p:nvSpPr>
          <p:cNvPr id="257" name="Google Shape;257;p2"/>
          <p:cNvSpPr txBox="1"/>
          <p:nvPr>
            <p:ph idx="5" type="body"/>
          </p:nvPr>
        </p:nvSpPr>
        <p:spPr>
          <a:xfrm>
            <a:off x="4912289" y="1376929"/>
            <a:ext cx="6562802" cy="339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Hvad er digital overbelastning</a:t>
            </a:r>
            <a:endParaRPr sz="1200">
              <a:latin typeface="Calibri"/>
              <a:ea typeface="Calibri"/>
              <a:cs typeface="Calibri"/>
              <a:sym typeface="Calibri"/>
            </a:endParaRPr>
          </a:p>
        </p:txBody>
      </p:sp>
      <p:sp>
        <p:nvSpPr>
          <p:cNvPr id="258" name="Google Shape;258;p2"/>
          <p:cNvSpPr txBox="1"/>
          <p:nvPr>
            <p:ph idx="8" type="body"/>
          </p:nvPr>
        </p:nvSpPr>
        <p:spPr>
          <a:xfrm>
            <a:off x="5831299" y="2744299"/>
            <a:ext cx="5643901" cy="456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Hvad sker der, når disse systemer bliver påvirket</a:t>
            </a:r>
            <a:endParaRPr sz="1200">
              <a:latin typeface="Calibri"/>
              <a:ea typeface="Calibri"/>
              <a:cs typeface="Calibri"/>
              <a:sym typeface="Calibri"/>
            </a:endParaRPr>
          </a:p>
        </p:txBody>
      </p:sp>
      <p:sp>
        <p:nvSpPr>
          <p:cNvPr id="259" name="Google Shape;259;p2"/>
          <p:cNvSpPr txBox="1"/>
          <p:nvPr/>
        </p:nvSpPr>
        <p:spPr>
          <a:xfrm>
            <a:off x="4912288" y="5457137"/>
            <a:ext cx="6562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10 strategier til at bekæmpe digital overbelastning</a:t>
            </a:r>
            <a:endParaRPr b="0" i="0" sz="1200" u="none" cap="none" strike="noStrike">
              <a:solidFill>
                <a:srgbClr val="000000"/>
              </a:solidFill>
              <a:latin typeface="Calibri"/>
              <a:ea typeface="Calibri"/>
              <a:cs typeface="Calibri"/>
              <a:sym typeface="Calibri"/>
            </a:endParaRPr>
          </a:p>
        </p:txBody>
      </p:sp>
      <p:sp>
        <p:nvSpPr>
          <p:cNvPr id="260" name="Google Shape;260;p2">
            <a:hlinkClick action="ppaction://hlinksldjump" r:id="rId3"/>
          </p:cNvPr>
          <p:cNvSpPr txBox="1"/>
          <p:nvPr/>
        </p:nvSpPr>
        <p:spPr>
          <a:xfrm>
            <a:off x="9624649" y="4805000"/>
            <a:ext cx="1955400" cy="258600"/>
          </a:xfrm>
          <a:prstGeom prst="rect">
            <a:avLst/>
          </a:prstGeom>
          <a:noFill/>
          <a:ln>
            <a:noFill/>
          </a:ln>
        </p:spPr>
        <p:txBody>
          <a:bodyPr anchorCtr="0" anchor="t" bIns="45675" lIns="45675" spcFirstLastPara="1" rIns="45675" wrap="square" tIns="45675">
            <a:spAutoFit/>
          </a:bodyPr>
          <a:lstStyle/>
          <a:p>
            <a:pPr indent="0" lvl="0" marL="0" marR="0" rtl="0" algn="ctr">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Tillæg for skærmtid</a:t>
            </a:r>
            <a:endParaRPr b="0" i="0" sz="1200" u="none" cap="none" strike="noStrike">
              <a:solidFill>
                <a:srgbClr val="000000"/>
              </a:solidFill>
              <a:latin typeface="Calibri"/>
              <a:ea typeface="Calibri"/>
              <a:cs typeface="Calibri"/>
              <a:sym typeface="Calibri"/>
            </a:endParaRPr>
          </a:p>
        </p:txBody>
      </p:sp>
      <p:sp>
        <p:nvSpPr>
          <p:cNvPr id="261" name="Google Shape;261;p2"/>
          <p:cNvSpPr txBox="1"/>
          <p:nvPr/>
        </p:nvSpPr>
        <p:spPr>
          <a:xfrm>
            <a:off x="4927790" y="3355969"/>
            <a:ext cx="6562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Tegn og symptomer på digital overbelastning</a:t>
            </a:r>
            <a:endParaRPr b="0" i="0" sz="1200" u="none" cap="none" strike="noStrike">
              <a:solidFill>
                <a:srgbClr val="000000"/>
              </a:solidFill>
              <a:latin typeface="Calibri"/>
              <a:ea typeface="Calibri"/>
              <a:cs typeface="Calibri"/>
              <a:sym typeface="Calibri"/>
            </a:endParaRPr>
          </a:p>
        </p:txBody>
      </p:sp>
      <p:sp>
        <p:nvSpPr>
          <p:cNvPr id="262" name="Google Shape;262;p2"/>
          <p:cNvSpPr txBox="1"/>
          <p:nvPr/>
        </p:nvSpPr>
        <p:spPr>
          <a:xfrm>
            <a:off x="3820128" y="1855771"/>
            <a:ext cx="76704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Hvilket system kan digital teknologi påvirke?</a:t>
            </a:r>
            <a:endParaRPr b="0" i="0" sz="1200" u="none" cap="none" strike="noStrike">
              <a:solidFill>
                <a:srgbClr val="000000"/>
              </a:solidFill>
              <a:latin typeface="Calibri"/>
              <a:ea typeface="Calibri"/>
              <a:cs typeface="Calibri"/>
              <a:sym typeface="Calibri"/>
            </a:endParaRPr>
          </a:p>
        </p:txBody>
      </p:sp>
      <p:pic>
        <p:nvPicPr>
          <p:cNvPr descr="Google Shape;229;g2a0d4b1d116_0_254" id="263" name="Google Shape;263;p2"/>
          <p:cNvPicPr preferRelativeResize="0"/>
          <p:nvPr/>
        </p:nvPicPr>
        <p:blipFill rotWithShape="1">
          <a:blip r:embed="rId4">
            <a:alphaModFix/>
          </a:blip>
          <a:srcRect b="0" l="0" r="0" t="0"/>
          <a:stretch/>
        </p:blipFill>
        <p:spPr>
          <a:xfrm>
            <a:off x="152400" y="727099"/>
            <a:ext cx="5172827" cy="5473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idx="1" type="body"/>
          </p:nvPr>
        </p:nvSpPr>
        <p:spPr>
          <a:xfrm>
            <a:off x="451324" y="1942675"/>
            <a:ext cx="4639202" cy="4318201"/>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Velkommen til Surviving Digital Training-kurset. Inden for dette modul vil du lære om, hvordan du bekæmper nogle af de negative påvirkninger af teknologi på børn, med et specifikt fokus på, hvordan du håndterer digital overbelastning som forælder.</a:t>
            </a:r>
            <a:endParaRPr/>
          </a:p>
          <a:p>
            <a:pPr indent="0" lvl="0" marL="0" rtl="0" algn="l">
              <a:lnSpc>
                <a:spcPct val="100000"/>
              </a:lnSpc>
              <a:spcBef>
                <a:spcPts val="1000"/>
              </a:spcBef>
              <a:spcAft>
                <a:spcPts val="0"/>
              </a:spcAft>
              <a:buClr>
                <a:srgbClr val="FFFFFF"/>
              </a:buClr>
              <a:buSzPts val="1200"/>
              <a:buFont typeface="Calibri"/>
              <a:buNone/>
            </a:pPr>
            <a:r>
              <a:rPr lang="en-US" sz="1200"/>
              <a:t>Dette modul vil give forståelse for, hvad digital overbelastning er, og hvordan du som forælder kan være med til at reducere den negative påvirkning af digital teknologi på dine børn.</a:t>
            </a:r>
            <a:endParaRPr/>
          </a:p>
        </p:txBody>
      </p:sp>
      <p:sp>
        <p:nvSpPr>
          <p:cNvPr id="269" name="Google Shape;269;p3"/>
          <p:cNvSpPr txBox="1"/>
          <p:nvPr>
            <p:ph idx="3" type="body"/>
          </p:nvPr>
        </p:nvSpPr>
        <p:spPr>
          <a:xfrm>
            <a:off x="451325" y="861927"/>
            <a:ext cx="4757400" cy="7281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Introduktion</a:t>
            </a:r>
            <a:endParaRPr/>
          </a:p>
        </p:txBody>
      </p:sp>
      <p:pic>
        <p:nvPicPr>
          <p:cNvPr descr="Google Shape;236;p3" id="270" name="Google Shape;270;p3"/>
          <p:cNvPicPr preferRelativeResize="0"/>
          <p:nvPr/>
        </p:nvPicPr>
        <p:blipFill rotWithShape="1">
          <a:blip r:embed="rId3">
            <a:alphaModFix/>
          </a:blip>
          <a:srcRect b="0" l="0" r="0" t="0"/>
          <a:stretch/>
        </p:blipFill>
        <p:spPr>
          <a:xfrm>
            <a:off x="5391799" y="247699"/>
            <a:ext cx="5726100" cy="583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idx="1" type="body"/>
          </p:nvPr>
        </p:nvSpPr>
        <p:spPr>
          <a:xfrm>
            <a:off x="6461150" y="2126150"/>
            <a:ext cx="5306701" cy="35841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Teknologisk eller digital overbelastning kan ses som den stress, der skabes, når du udsættes for flere digitale medier eller teknologi, end vi effektivt kan behandle i en given tidsramme, og de ofte uobserverede påvirkninger af det på os, vores børn og vores familier.</a:t>
            </a:r>
            <a:endParaRPr/>
          </a:p>
          <a:p>
            <a:pPr indent="0" lvl="0" marL="0" rtl="0" algn="l">
              <a:lnSpc>
                <a:spcPct val="90000"/>
              </a:lnSpc>
              <a:spcBef>
                <a:spcPts val="1000"/>
              </a:spcBef>
              <a:spcAft>
                <a:spcPts val="0"/>
              </a:spcAft>
              <a:buClr>
                <a:srgbClr val="FFFFFF"/>
              </a:buClr>
              <a:buSzPts val="1200"/>
              <a:buFont typeface="Calibri"/>
              <a:buNone/>
            </a:pPr>
            <a:r>
              <a:rPr lang="en-US" sz="1200"/>
              <a:t>Når vi bruger digital teknologi, kræver det, at vi tager en høj grad af konkurrerende sansestimulering og information til sig, hvilket har både direkte og indirekte konsekvenser for mange af vores interne systemer og processer.</a:t>
            </a:r>
            <a:endParaRPr/>
          </a:p>
        </p:txBody>
      </p:sp>
      <p:sp>
        <p:nvSpPr>
          <p:cNvPr id="276" name="Google Shape;276;p4"/>
          <p:cNvSpPr txBox="1"/>
          <p:nvPr>
            <p:ph idx="3" type="body"/>
          </p:nvPr>
        </p:nvSpPr>
        <p:spPr>
          <a:xfrm>
            <a:off x="6461150" y="604525"/>
            <a:ext cx="5484301" cy="70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Hvad er digital overbelastning?</a:t>
            </a:r>
            <a:endParaRPr/>
          </a:p>
        </p:txBody>
      </p:sp>
      <p:pic>
        <p:nvPicPr>
          <p:cNvPr descr="Google Shape;243;p4" id="277" name="Google Shape;277;p4"/>
          <p:cNvPicPr preferRelativeResize="0"/>
          <p:nvPr/>
        </p:nvPicPr>
        <p:blipFill rotWithShape="1">
          <a:blip r:embed="rId3">
            <a:alphaModFix/>
          </a:blip>
          <a:srcRect b="0" l="0" r="0" t="0"/>
          <a:stretch/>
        </p:blipFill>
        <p:spPr>
          <a:xfrm>
            <a:off x="304800" y="713774"/>
            <a:ext cx="5979201" cy="458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hvilke systemer kan digital teknologi påvirke?</a:t>
            </a:r>
            <a:endParaRPr/>
          </a:p>
        </p:txBody>
      </p:sp>
      <p:sp>
        <p:nvSpPr>
          <p:cNvPr id="283" name="Google Shape;283;p5"/>
          <p:cNvSpPr txBox="1"/>
          <p:nvPr>
            <p:ph idx="2" type="body"/>
          </p:nvPr>
        </p:nvSpPr>
        <p:spPr>
          <a:xfrm>
            <a:off x="3669200" y="1477283"/>
            <a:ext cx="6457660"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Neurologisk system (hjernefunktion)</a:t>
            </a:r>
            <a:endParaRPr b="1" sz="1200">
              <a:latin typeface="Calibri"/>
              <a:ea typeface="Calibri"/>
              <a:cs typeface="Calibri"/>
              <a:sym typeface="Calibri"/>
            </a:endParaRPr>
          </a:p>
        </p:txBody>
      </p:sp>
      <p:sp>
        <p:nvSpPr>
          <p:cNvPr id="284" name="Google Shape;284;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85" name="Google Shape;285;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86" name="Google Shape;286;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87" name="Google Shape;287;p5"/>
          <p:cNvSpPr txBox="1"/>
          <p:nvPr/>
        </p:nvSpPr>
        <p:spPr>
          <a:xfrm>
            <a:off x="3669200" y="2532265"/>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Kognitivt system (tænkning og bearbejdning)</a:t>
            </a:r>
            <a:endParaRPr b="1" i="0" sz="1200" u="none" cap="none" strike="noStrike">
              <a:solidFill>
                <a:srgbClr val="000000"/>
              </a:solidFill>
              <a:latin typeface="Calibri"/>
              <a:ea typeface="Calibri"/>
              <a:cs typeface="Calibri"/>
              <a:sym typeface="Calibri"/>
            </a:endParaRPr>
          </a:p>
        </p:txBody>
      </p:sp>
      <p:sp>
        <p:nvSpPr>
          <p:cNvPr id="288" name="Google Shape;288;p5"/>
          <p:cNvSpPr txBox="1"/>
          <p:nvPr/>
        </p:nvSpPr>
        <p:spPr>
          <a:xfrm>
            <a:off x="3669200" y="3460324"/>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Hukommelsessystemer (kort- og langtidslagring)</a:t>
            </a:r>
            <a:endParaRPr b="1" i="0" sz="1200" u="none" cap="none" strike="noStrike">
              <a:solidFill>
                <a:srgbClr val="000000"/>
              </a:solidFill>
              <a:latin typeface="Calibri"/>
              <a:ea typeface="Calibri"/>
              <a:cs typeface="Calibri"/>
              <a:sym typeface="Calibri"/>
            </a:endParaRPr>
          </a:p>
        </p:txBody>
      </p:sp>
      <p:sp>
        <p:nvSpPr>
          <p:cNvPr id="289" name="Google Shape;289;p5"/>
          <p:cNvSpPr txBox="1"/>
          <p:nvPr/>
        </p:nvSpPr>
        <p:spPr>
          <a:xfrm>
            <a:off x="3669200" y="4514501"/>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Nervesystem</a:t>
            </a:r>
            <a:endParaRPr b="1" i="0" sz="1200" u="none" cap="none" strike="noStrike">
              <a:solidFill>
                <a:srgbClr val="000000"/>
              </a:solidFill>
              <a:latin typeface="Calibri"/>
              <a:ea typeface="Calibri"/>
              <a:cs typeface="Calibri"/>
              <a:sym typeface="Calibri"/>
            </a:endParaRPr>
          </a:p>
        </p:txBody>
      </p:sp>
      <p:sp>
        <p:nvSpPr>
          <p:cNvPr id="290" name="Google Shape;290;p5"/>
          <p:cNvSpPr txBox="1"/>
          <p:nvPr/>
        </p:nvSpPr>
        <p:spPr>
          <a:xfrm>
            <a:off x="3669200" y="5568679"/>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Energisystem</a:t>
            </a:r>
            <a:endParaRPr b="1" i="0" sz="1200" u="none" cap="none" strike="noStrike">
              <a:solidFill>
                <a:srgbClr val="000000"/>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1587646" y="5510201"/>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idx="1" type="body"/>
          </p:nvPr>
        </p:nvSpPr>
        <p:spPr>
          <a:xfrm>
            <a:off x="451324" y="2116126"/>
            <a:ext cx="5291702" cy="3843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Påvirkningen af ​​disse systemer kan igen påvirke flere processer i vores kroppe. De processer, der kan blive påvirket, er:</a:t>
            </a:r>
            <a:endParaRPr/>
          </a:p>
          <a:p>
            <a:pPr indent="-76200" lvl="0" marL="114300" rtl="0" algn="l">
              <a:lnSpc>
                <a:spcPct val="90000"/>
              </a:lnSpc>
              <a:spcBef>
                <a:spcPts val="1000"/>
              </a:spcBef>
              <a:spcAft>
                <a:spcPts val="0"/>
              </a:spcAft>
              <a:buClr>
                <a:srgbClr val="FFFFFF"/>
              </a:buClr>
              <a:buSzPts val="1200"/>
              <a:buFont typeface="Arial"/>
              <a:buChar char="•"/>
            </a:pPr>
            <a:r>
              <a:rPr lang="en-US" sz="1200"/>
              <a:t>Følelsesmæssige processer</a:t>
            </a:r>
            <a:endParaRPr/>
          </a:p>
          <a:p>
            <a:pPr indent="-76200" lvl="0" marL="114300" rtl="0" algn="l">
              <a:lnSpc>
                <a:spcPct val="90000"/>
              </a:lnSpc>
              <a:spcBef>
                <a:spcPts val="1000"/>
              </a:spcBef>
              <a:spcAft>
                <a:spcPts val="0"/>
              </a:spcAft>
              <a:buClr>
                <a:srgbClr val="FFFFFF"/>
              </a:buClr>
              <a:buSzPts val="1200"/>
              <a:buFont typeface="Arial"/>
              <a:buChar char="•"/>
            </a:pPr>
            <a:r>
              <a:rPr lang="en-US" sz="1200"/>
              <a:t>Adfærdsmæssige processer</a:t>
            </a:r>
            <a:endParaRPr/>
          </a:p>
          <a:p>
            <a:pPr indent="-76200" lvl="0" marL="114300" rtl="0" algn="l">
              <a:lnSpc>
                <a:spcPct val="90000"/>
              </a:lnSpc>
              <a:spcBef>
                <a:spcPts val="1000"/>
              </a:spcBef>
              <a:spcAft>
                <a:spcPts val="0"/>
              </a:spcAft>
              <a:buClr>
                <a:srgbClr val="FFFFFF"/>
              </a:buClr>
              <a:buSzPts val="1200"/>
              <a:buFont typeface="Arial"/>
              <a:buChar char="•"/>
            </a:pPr>
            <a:r>
              <a:rPr lang="en-US" sz="1200"/>
              <a:t>Relationelle processer</a:t>
            </a:r>
            <a:endParaRPr/>
          </a:p>
          <a:p>
            <a:pPr indent="0" lvl="0" marL="0" rtl="0" algn="l">
              <a:lnSpc>
                <a:spcPct val="90000"/>
              </a:lnSpc>
              <a:spcBef>
                <a:spcPts val="1000"/>
              </a:spcBef>
              <a:spcAft>
                <a:spcPts val="0"/>
              </a:spcAft>
              <a:buClr>
                <a:srgbClr val="FFFFFF"/>
              </a:buClr>
              <a:buSzPts val="1200"/>
              <a:buFont typeface="Calibri"/>
              <a:buNone/>
            </a:pPr>
            <a:r>
              <a:t/>
            </a:r>
            <a:endParaRPr sz="1200"/>
          </a:p>
          <a:p>
            <a:pPr indent="0" lvl="0" marL="0" rtl="0" algn="l">
              <a:lnSpc>
                <a:spcPct val="90000"/>
              </a:lnSpc>
              <a:spcBef>
                <a:spcPts val="1000"/>
              </a:spcBef>
              <a:spcAft>
                <a:spcPts val="0"/>
              </a:spcAft>
              <a:buClr>
                <a:srgbClr val="FFFFFF"/>
              </a:buClr>
              <a:buSzPts val="1200"/>
              <a:buFont typeface="Calibri"/>
              <a:buNone/>
            </a:pPr>
            <a:r>
              <a:rPr lang="en-US" sz="1200"/>
              <a:t>Det er også vigtigt at bemærke, at påvirkningen kan variere på mange faktorer, såsom individet, mængden af ​​eksponering for digital teknologi og andre neurologiske faktorer.</a:t>
            </a:r>
            <a:endParaRPr/>
          </a:p>
        </p:txBody>
      </p:sp>
      <p:sp>
        <p:nvSpPr>
          <p:cNvPr id="298" name="Google Shape;298;p6"/>
          <p:cNvSpPr txBox="1"/>
          <p:nvPr>
            <p:ph idx="3" type="body"/>
          </p:nvPr>
        </p:nvSpPr>
        <p:spPr>
          <a:xfrm>
            <a:off x="451318" y="372533"/>
            <a:ext cx="5644682"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Hvad sker der, når disse systemer påvirkes?</a:t>
            </a:r>
            <a:endParaRPr/>
          </a:p>
        </p:txBody>
      </p:sp>
      <p:pic>
        <p:nvPicPr>
          <p:cNvPr descr="Google Shape;265;p6" id="299" name="Google Shape;299;p6"/>
          <p:cNvPicPr preferRelativeResize="0"/>
          <p:nvPr/>
        </p:nvPicPr>
        <p:blipFill rotWithShape="1">
          <a:blip r:embed="rId3">
            <a:alphaModFix/>
          </a:blip>
          <a:srcRect b="0" l="0" r="0" t="0"/>
          <a:stretch/>
        </p:blipFill>
        <p:spPr>
          <a:xfrm>
            <a:off x="5743025" y="1264550"/>
            <a:ext cx="6056875" cy="407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ph idx="1" type="body"/>
          </p:nvPr>
        </p:nvSpPr>
        <p:spPr>
          <a:xfrm>
            <a:off x="631100" y="1335801"/>
            <a:ext cx="10595400" cy="3489300"/>
          </a:xfrm>
          <a:prstGeom prst="rect">
            <a:avLst/>
          </a:prstGeom>
          <a:noFill/>
          <a:ln>
            <a:noFill/>
          </a:ln>
        </p:spPr>
        <p:txBody>
          <a:bodyPr anchorCtr="0" anchor="t" bIns="45675" lIns="45675" spcFirstLastPara="1" rIns="45675" wrap="square" tIns="45675">
            <a:normAutofit/>
          </a:bodyPr>
          <a:lstStyle/>
          <a:p>
            <a:pPr indent="-228600" lvl="0" marL="228600" rtl="0" algn="l">
              <a:lnSpc>
                <a:spcPct val="100000"/>
              </a:lnSpc>
              <a:spcBef>
                <a:spcPts val="0"/>
              </a:spcBef>
              <a:spcAft>
                <a:spcPts val="0"/>
              </a:spcAft>
              <a:buClr>
                <a:srgbClr val="262626"/>
              </a:buClr>
              <a:buSzPts val="1200"/>
              <a:buFont typeface="Calibri"/>
              <a:buNone/>
            </a:pPr>
            <a:r>
              <a:rPr lang="en-US" sz="1200"/>
              <a:t>Der er flere symptomer og tegn, der tyder på, at nogen er digitalt overbelastet. Disse kan omfatte:</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Sløvhed / Træthed / Mangel på energi / Følelse af svimmelhed</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Glemsomhed/besvær med at konvertere information til langtidshukommelse</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Føler sig overvældet/stresset</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Følelsesmæssig følsomhed eller reaktivitet</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Lav frustrationstolerance</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Utålmodighed</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Reaktiv adfærd</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Manglende evne til at koncentrere sig / fokusere / let distraheret</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Besættelse af teknologi / Lille interesse for noget, der ikke er relateret til teknologi</a:t>
            </a:r>
            <a:endParaRPr/>
          </a:p>
          <a:p>
            <a:pPr indent="-152400" lvl="0" marL="228600" rtl="0" algn="l">
              <a:lnSpc>
                <a:spcPct val="100000"/>
              </a:lnSpc>
              <a:spcBef>
                <a:spcPts val="1000"/>
              </a:spcBef>
              <a:spcAft>
                <a:spcPts val="0"/>
              </a:spcAft>
              <a:buClr>
                <a:srgbClr val="161616"/>
              </a:buClr>
              <a:buSzPts val="1200"/>
              <a:buFont typeface="Trebuchet MS"/>
              <a:buChar char="•"/>
            </a:pPr>
            <a:r>
              <a:rPr lang="en-US" sz="1200">
                <a:solidFill>
                  <a:srgbClr val="161616"/>
                </a:solidFill>
              </a:rPr>
              <a:t>Følelser af adskillelse fra vigtige mennesker</a:t>
            </a:r>
            <a:endParaRPr/>
          </a:p>
        </p:txBody>
      </p:sp>
      <p:sp>
        <p:nvSpPr>
          <p:cNvPr id="305" name="Google Shape;305;p7"/>
          <p:cNvSpPr txBox="1"/>
          <p:nvPr>
            <p:ph idx="2" type="body"/>
          </p:nvPr>
        </p:nvSpPr>
        <p:spPr>
          <a:xfrm>
            <a:off x="932196" y="522514"/>
            <a:ext cx="10595238" cy="64091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sz="2400">
                <a:solidFill>
                  <a:srgbClr val="009AC1"/>
                </a:solidFill>
                <a:latin typeface="Calibri"/>
                <a:ea typeface="Calibri"/>
                <a:cs typeface="Calibri"/>
                <a:sym typeface="Calibri"/>
              </a:rPr>
              <a:t>Tegn og symptomer på digital overbelastning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idx="1" type="body"/>
          </p:nvPr>
        </p:nvSpPr>
        <p:spPr>
          <a:xfrm>
            <a:off x="6348475" y="1502375"/>
            <a:ext cx="5384700" cy="4023000"/>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200"/>
              <a:buFont typeface="Calibri"/>
              <a:buNone/>
            </a:pPr>
            <a:r>
              <a:rPr lang="en-US" sz="1200"/>
              <a:t>Ifølge Irish Health Services Executive og EU's anbefalinger bør skærmtid være begrænset hos børn i alle aldre. Følgende er anbefalinger fra disse to kilder:</a:t>
            </a:r>
            <a:endParaRPr sz="1200"/>
          </a:p>
          <a:p>
            <a:pPr indent="0" lvl="0" marL="0" rtl="0" algn="l">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chemeClr val="accent3"/>
              </a:buClr>
              <a:buSzPts val="1200"/>
              <a:buFont typeface="Calibri"/>
              <a:buNone/>
            </a:pPr>
            <a:r>
              <a:rPr lang="en-US" sz="1200" u="sng">
                <a:solidFill>
                  <a:schemeClr val="hlink"/>
                </a:solidFill>
                <a:hlinkClick r:id="rId3"/>
              </a:rPr>
              <a:t>For et link til HSE-anbefalinger, klik her</a:t>
            </a:r>
            <a:br>
              <a:rPr lang="en-US" sz="1200" u="sng">
                <a:solidFill>
                  <a:schemeClr val="accent3"/>
                </a:solidFill>
              </a:rPr>
            </a:br>
            <a:br>
              <a:rPr lang="en-US" sz="1200" u="sng">
                <a:solidFill>
                  <a:schemeClr val="accent3"/>
                </a:solidFill>
              </a:rPr>
            </a:br>
            <a:r>
              <a:rPr lang="en-US" sz="1200" u="sng">
                <a:solidFill>
                  <a:schemeClr val="hlink"/>
                </a:solidFill>
                <a:hlinkClick r:id="rId4"/>
              </a:rPr>
              <a:t>For et link til EU-anbefalinger, klik her</a:t>
            </a:r>
            <a:endParaRPr sz="1200"/>
          </a:p>
          <a:p>
            <a:pPr indent="0" lvl="0" marL="0" rtl="0" algn="l">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rgbClr val="FFFFFF"/>
              </a:buClr>
              <a:buSzPts val="1200"/>
              <a:buFont typeface="Calibri"/>
              <a:buNone/>
            </a:pPr>
            <a:r>
              <a:rPr lang="en-US" sz="1200"/>
              <a:t>Disse anbefalinger er rettet mod at balancere fordelene ved skærmtid med de potentielle sundheds- og udviklingsrisici forbundet med overdreven brug. Retningslinjerne understreger vigtigheden af ​​fysisk aktivitet og begrænsning af stillesiddende adfærd, herunder skærmtid, for at fremme den generelle sundhed og velvære hos børn og unge.</a:t>
            </a:r>
            <a:endParaRPr sz="1200"/>
          </a:p>
        </p:txBody>
      </p:sp>
      <p:sp>
        <p:nvSpPr>
          <p:cNvPr id="311" name="Google Shape;311;p8"/>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Tillæg for skærmtid</a:t>
            </a:r>
            <a:endParaRPr/>
          </a:p>
        </p:txBody>
      </p:sp>
      <p:pic>
        <p:nvPicPr>
          <p:cNvPr descr="Google Shape;278;p8" id="312" name="Google Shape;312;p8"/>
          <p:cNvPicPr preferRelativeResize="0"/>
          <p:nvPr>
            <p:ph idx="2" type="pic"/>
          </p:nvPr>
        </p:nvPicPr>
        <p:blipFill rotWithShape="1">
          <a:blip r:embed="rId5">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9"/>
          <p:cNvGrpSpPr/>
          <p:nvPr/>
        </p:nvGrpSpPr>
        <p:grpSpPr>
          <a:xfrm>
            <a:off x="5888000" y="439729"/>
            <a:ext cx="5660533" cy="6045739"/>
            <a:chOff x="-1" y="0"/>
            <a:chExt cx="5660532" cy="6045737"/>
          </a:xfrm>
        </p:grpSpPr>
        <p:sp>
          <p:nvSpPr>
            <p:cNvPr id="318" name="Google Shape;318;p9"/>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png" id="319" name="Google Shape;319;p9"/>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
        <p:nvSpPr>
          <p:cNvPr id="320" name="Google Shape;320;p9"/>
          <p:cNvSpPr txBox="1"/>
          <p:nvPr>
            <p:ph idx="1" type="body"/>
          </p:nvPr>
        </p:nvSpPr>
        <p:spPr>
          <a:xfrm>
            <a:off x="390075" y="1635800"/>
            <a:ext cx="5156700" cy="40155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u="sng"/>
              <a:t>Spædbørn og småbørn (0 til 18 måneder):</a:t>
            </a:r>
            <a:endParaRPr/>
          </a:p>
          <a:p>
            <a:pPr indent="0" lvl="0" marL="0" rtl="0" algn="l">
              <a:lnSpc>
                <a:spcPct val="90000"/>
              </a:lnSpc>
              <a:spcBef>
                <a:spcPts val="1000"/>
              </a:spcBef>
              <a:spcAft>
                <a:spcPts val="0"/>
              </a:spcAft>
              <a:buClr>
                <a:srgbClr val="FFFFFF"/>
              </a:buClr>
              <a:buSzPts val="1200"/>
              <a:buFont typeface="Calibri"/>
              <a:buNone/>
            </a:pPr>
            <a:r>
              <a:rPr lang="en-US" sz="1200"/>
              <a:t>Det anbefales at undgå at tillade børn under 18 måneder at bruge tid foran en skærm, bortset fra aktiviteter som at se billeder eller videoopkald.</a:t>
            </a:r>
            <a:endParaRPr/>
          </a:p>
          <a:p>
            <a:pPr indent="0" lvl="0" marL="0" rtl="0" algn="l">
              <a:lnSpc>
                <a:spcPct val="90000"/>
              </a:lnSpc>
              <a:spcBef>
                <a:spcPts val="1000"/>
              </a:spcBef>
              <a:spcAft>
                <a:spcPts val="0"/>
              </a:spcAft>
              <a:buClr>
                <a:srgbClr val="FFFFFF"/>
              </a:buClr>
              <a:buSzPts val="1200"/>
              <a:buFont typeface="Calibri"/>
              <a:buNone/>
            </a:pPr>
            <a:r>
              <a:rPr lang="en-US" sz="1200"/>
              <a:t>For børn i alderen 18 til 24 måneder bør skærmtiden minimeres så meget som muligt.</a:t>
            </a:r>
            <a:endParaRPr/>
          </a:p>
          <a:p>
            <a:pPr indent="0" lvl="0" marL="0" rtl="0" algn="l">
              <a:lnSpc>
                <a:spcPct val="90000"/>
              </a:lnSpc>
              <a:spcBef>
                <a:spcPts val="1000"/>
              </a:spcBef>
              <a:spcAft>
                <a:spcPts val="0"/>
              </a:spcAft>
              <a:buClr>
                <a:srgbClr val="FFFFFF"/>
              </a:buClr>
              <a:buSzPts val="1200"/>
              <a:buFont typeface="Calibri"/>
              <a:buNone/>
            </a:pPr>
            <a:r>
              <a:t/>
            </a:r>
            <a:endParaRPr sz="1200"/>
          </a:p>
          <a:p>
            <a:pPr indent="0" lvl="0" marL="0" rtl="0" algn="l">
              <a:lnSpc>
                <a:spcPct val="90000"/>
              </a:lnSpc>
              <a:spcBef>
                <a:spcPts val="1000"/>
              </a:spcBef>
              <a:spcAft>
                <a:spcPts val="0"/>
              </a:spcAft>
              <a:buClr>
                <a:srgbClr val="FFFFFF"/>
              </a:buClr>
              <a:buSzPts val="1200"/>
              <a:buFont typeface="Calibri"/>
              <a:buNone/>
            </a:pPr>
            <a:r>
              <a:rPr b="1" lang="en-US" sz="1200" u="sng"/>
              <a:t>Førskolebørn (2 til 5 år):</a:t>
            </a:r>
            <a:endParaRPr/>
          </a:p>
          <a:p>
            <a:pPr indent="0" lvl="0" marL="0" rtl="0" algn="l">
              <a:lnSpc>
                <a:spcPct val="90000"/>
              </a:lnSpc>
              <a:spcBef>
                <a:spcPts val="1000"/>
              </a:spcBef>
              <a:spcAft>
                <a:spcPts val="0"/>
              </a:spcAft>
              <a:buClr>
                <a:srgbClr val="FFFFFF"/>
              </a:buClr>
              <a:buSzPts val="1200"/>
              <a:buFont typeface="Calibri"/>
              <a:buNone/>
            </a:pPr>
            <a:r>
              <a:rPr lang="en-US" sz="1200"/>
              <a:t>Børn mellem 2 og 5 år bør højst bruge 1 time om dagen foran skærme i henhold til HSE-retningslinjerne.</a:t>
            </a:r>
            <a:endParaRPr/>
          </a:p>
          <a:p>
            <a:pPr indent="0" lvl="0" marL="0" rtl="0" algn="l">
              <a:lnSpc>
                <a:spcPct val="90000"/>
              </a:lnSpc>
              <a:spcBef>
                <a:spcPts val="1000"/>
              </a:spcBef>
              <a:spcAft>
                <a:spcPts val="0"/>
              </a:spcAft>
              <a:buClr>
                <a:srgbClr val="FFFFFF"/>
              </a:buClr>
              <a:buSzPts val="1200"/>
              <a:buFont typeface="Calibri"/>
              <a:buNone/>
            </a:pPr>
            <a:r>
              <a:rPr lang="en-US" sz="1200"/>
              <a:t>EU-anbefalinger foreslår dog, at førskolebørn skal bruge så lidt som muligt, med maksimalt 30 minutter pr. dag på skærmtid.</a:t>
            </a:r>
            <a:endParaRPr/>
          </a:p>
        </p:txBody>
      </p:sp>
      <p:sp>
        <p:nvSpPr>
          <p:cNvPr id="321" name="Google Shape;321;p9"/>
          <p:cNvSpPr txBox="1"/>
          <p:nvPr>
            <p:ph idx="3" type="body"/>
          </p:nvPr>
        </p:nvSpPr>
        <p:spPr>
          <a:xfrm>
            <a:off x="390075" y="635101"/>
            <a:ext cx="5347200" cy="79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Tillæg for skærmtid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