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Montserrat"/>
      <p:regular r:id="rId26"/>
      <p:bold r:id="rId27"/>
      <p:italic r:id="rId28"/>
      <p:boldItalic r:id="rId29"/>
    </p:embeddedFont>
    <p:embeddedFont>
      <p:font typeface="Montserrat Light"/>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jcPLKLmdIxvS7aQu18tWFfXE/F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regular.fntdata"/><Relationship Id="rId25" Type="http://schemas.openxmlformats.org/officeDocument/2006/relationships/slide" Target="slides/slide21.xml"/><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Light-bold.fntdata"/><Relationship Id="rId30" Type="http://schemas.openxmlformats.org/officeDocument/2006/relationships/font" Target="fonts/MontserratLight-regular.fntdata"/><Relationship Id="rId11" Type="http://schemas.openxmlformats.org/officeDocument/2006/relationships/slide" Target="slides/slide7.xml"/><Relationship Id="rId33" Type="http://schemas.openxmlformats.org/officeDocument/2006/relationships/font" Target="fonts/MontserratLight-boldItalic.fntdata"/><Relationship Id="rId10" Type="http://schemas.openxmlformats.org/officeDocument/2006/relationships/slide" Target="slides/slide6.xml"/><Relationship Id="rId32" Type="http://schemas.openxmlformats.org/officeDocument/2006/relationships/font" Target="fonts/MontserratLight-italic.fntdata"/><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a203bb466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g2a203bb466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jp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26"/>
          <p:cNvSpPr/>
          <p:nvPr/>
        </p:nvSpPr>
        <p:spPr>
          <a:xfrm>
            <a:off x="0" y="2727436"/>
            <a:ext cx="12172692" cy="3159779"/>
          </a:xfrm>
          <a:custGeom>
            <a:rect b="b" l="l" r="r" t="t"/>
            <a:pathLst>
              <a:path extrusionOk="0" h="6806308" w="7600392">
                <a:moveTo>
                  <a:pt x="0" y="0"/>
                </a:moveTo>
                <a:lnTo>
                  <a:pt x="7600393" y="0"/>
                </a:lnTo>
                <a:lnTo>
                  <a:pt x="7600393" y="6806308"/>
                </a:lnTo>
                <a:lnTo>
                  <a:pt x="0" y="6806308"/>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26"/>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26"/>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26"/>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7" name="Google Shape;17;p26"/>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8" name="Google Shape;18;p26"/>
          <p:cNvSpPr txBox="1"/>
          <p:nvPr>
            <p:ph idx="3" type="body"/>
          </p:nvPr>
        </p:nvSpPr>
        <p:spPr>
          <a:xfrm>
            <a:off x="8345333" y="5611394"/>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 name="Google Shape;19;p26"/>
          <p:cNvPicPr preferRelativeResize="0"/>
          <p:nvPr/>
        </p:nvPicPr>
        <p:blipFill rotWithShape="1">
          <a:blip r:embed="rId2">
            <a:alphaModFix amt="29000"/>
          </a:blip>
          <a:srcRect b="11452" l="67223" r="0" t="24637"/>
          <a:stretch/>
        </p:blipFill>
        <p:spPr>
          <a:xfrm>
            <a:off x="4285392" y="2624088"/>
            <a:ext cx="3127569" cy="3263127"/>
          </a:xfrm>
          <a:prstGeom prst="rect">
            <a:avLst/>
          </a:prstGeom>
          <a:noFill/>
          <a:ln>
            <a:noFill/>
          </a:ln>
        </p:spPr>
      </p:pic>
      <p:sp>
        <p:nvSpPr>
          <p:cNvPr id="20" name="Google Shape;20;p26"/>
          <p:cNvSpPr/>
          <p:nvPr>
            <p:ph idx="4" type="pic"/>
          </p:nvPr>
        </p:nvSpPr>
        <p:spPr>
          <a:xfrm>
            <a:off x="5718875" y="423474"/>
            <a:ext cx="5982506" cy="4551482"/>
          </a:xfrm>
          <a:prstGeom prst="rect">
            <a:avLst/>
          </a:prstGeom>
          <a:solidFill>
            <a:srgbClr val="F2F2F2"/>
          </a:solidFill>
          <a:ln>
            <a:noFill/>
          </a:ln>
        </p:spPr>
      </p:sp>
      <p:pic>
        <p:nvPicPr>
          <p:cNvPr id="21" name="Google Shape;21;p26"/>
          <p:cNvPicPr preferRelativeResize="0"/>
          <p:nvPr/>
        </p:nvPicPr>
        <p:blipFill rotWithShape="1">
          <a:blip r:embed="rId2">
            <a:alphaModFix/>
          </a:blip>
          <a:srcRect b="0" l="0" r="0" t="0"/>
          <a:stretch/>
        </p:blipFill>
        <p:spPr>
          <a:xfrm>
            <a:off x="420345" y="249537"/>
            <a:ext cx="4437441" cy="2374551"/>
          </a:xfrm>
          <a:prstGeom prst="rect">
            <a:avLst/>
          </a:prstGeom>
          <a:noFill/>
          <a:ln>
            <a:noFill/>
          </a:ln>
        </p:spPr>
      </p:pic>
      <p:pic>
        <p:nvPicPr>
          <p:cNvPr descr="Blue text on a white background&#10;&#10;Description automatically generated" id="22" name="Google Shape;22;p26"/>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
        <p:nvSpPr>
          <p:cNvPr id="23" name="Google Shape;23;p26"/>
          <p:cNvSpPr txBox="1"/>
          <p:nvPr/>
        </p:nvSpPr>
        <p:spPr>
          <a:xfrm>
            <a:off x="3242150" y="6001994"/>
            <a:ext cx="37001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Downloads - Creative Commons" id="24" name="Google Shape;24;p26"/>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127" name="Shape 127"/>
        <p:cNvGrpSpPr/>
        <p:nvPr/>
      </p:nvGrpSpPr>
      <p:grpSpPr>
        <a:xfrm>
          <a:off x="0" y="0"/>
          <a:ext cx="0" cy="0"/>
          <a:chOff x="0" y="0"/>
          <a:chExt cx="0" cy="0"/>
        </a:xfrm>
      </p:grpSpPr>
      <p:sp>
        <p:nvSpPr>
          <p:cNvPr id="128" name="Google Shape;128;p35"/>
          <p:cNvSpPr/>
          <p:nvPr/>
        </p:nvSpPr>
        <p:spPr>
          <a:xfrm rot="5400000">
            <a:off x="5693241" y="7996035"/>
            <a:ext cx="476911" cy="3282242"/>
          </a:xfrm>
          <a:custGeom>
            <a:rect b="b" l="l" r="r" t="t"/>
            <a:pathLst>
              <a:path extrusionOk="0" h="618290" w="101407">
                <a:moveTo>
                  <a:pt x="0" y="0"/>
                </a:moveTo>
                <a:lnTo>
                  <a:pt x="101407" y="0"/>
                </a:lnTo>
                <a:lnTo>
                  <a:pt x="101407" y="618291"/>
                </a:lnTo>
                <a:lnTo>
                  <a:pt x="0" y="618291"/>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129" name="Shape 129"/>
        <p:cNvGrpSpPr/>
        <p:nvPr/>
      </p:nvGrpSpPr>
      <p:grpSpPr>
        <a:xfrm>
          <a:off x="0" y="0"/>
          <a:ext cx="0" cy="0"/>
          <a:chOff x="0" y="0"/>
          <a:chExt cx="0" cy="0"/>
        </a:xfrm>
      </p:grpSpPr>
      <p:sp>
        <p:nvSpPr>
          <p:cNvPr id="130" name="Google Shape;130;p36"/>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36"/>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36"/>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36"/>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36"/>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 name="Google Shape;135;p36"/>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36"/>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 name="Google Shape;137;p36"/>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 name="Google Shape;138;p36"/>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 name="Google Shape;139;p36"/>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36"/>
          <p:cNvSpPr/>
          <p:nvPr/>
        </p:nvSpPr>
        <p:spPr>
          <a:xfrm>
            <a:off x="8947682" y="2543260"/>
            <a:ext cx="2531288"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62626"/>
              </a:buClr>
              <a:buSzPts val="1050"/>
              <a:buFont typeface="Calibri"/>
              <a:buNone/>
            </a:pPr>
            <a:r>
              <a:rPr b="0" i="0" lang="en-US" sz="105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41" name="Google Shape;141;p36"/>
          <p:cNvSpPr/>
          <p:nvPr/>
        </p:nvSpPr>
        <p:spPr>
          <a:xfrm rot="10800000">
            <a:off x="12799" y="5622"/>
            <a:ext cx="12189954" cy="1762217"/>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 name="Google Shape;142;p36"/>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3" name="Google Shape;143;p36"/>
          <p:cNvPicPr preferRelativeResize="0"/>
          <p:nvPr/>
        </p:nvPicPr>
        <p:blipFill rotWithShape="1">
          <a:blip r:embed="rId2">
            <a:alphaModFix amt="29000"/>
          </a:blip>
          <a:srcRect b="30922" l="65274" r="1949" t="34454"/>
          <a:stretch/>
        </p:blipFill>
        <p:spPr>
          <a:xfrm>
            <a:off x="7847426" y="0"/>
            <a:ext cx="3127569" cy="1767839"/>
          </a:xfrm>
          <a:prstGeom prst="rect">
            <a:avLst/>
          </a:prstGeom>
          <a:noFill/>
          <a:ln>
            <a:noFill/>
          </a:ln>
        </p:spPr>
      </p:pic>
      <p:sp>
        <p:nvSpPr>
          <p:cNvPr id="144" name="Google Shape;144;p36"/>
          <p:cNvSpPr/>
          <p:nvPr/>
        </p:nvSpPr>
        <p:spPr>
          <a:xfrm rot="5400000">
            <a:off x="1331471" y="926544"/>
            <a:ext cx="108000" cy="1685648"/>
          </a:xfrm>
          <a:custGeom>
            <a:rect b="b" l="l" r="r" t="t"/>
            <a:pathLst>
              <a:path extrusionOk="0" h="260044" w="30700">
                <a:moveTo>
                  <a:pt x="0" y="0"/>
                </a:moveTo>
                <a:lnTo>
                  <a:pt x="30701" y="0"/>
                </a:lnTo>
                <a:lnTo>
                  <a:pt x="30701" y="260044"/>
                </a:lnTo>
                <a:lnTo>
                  <a:pt x="0" y="260044"/>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45" name="Shape 145"/>
        <p:cNvGrpSpPr/>
        <p:nvPr/>
      </p:nvGrpSpPr>
      <p:grpSpPr>
        <a:xfrm>
          <a:off x="0" y="0"/>
          <a:ext cx="0" cy="0"/>
          <a:chOff x="0" y="0"/>
          <a:chExt cx="0" cy="0"/>
        </a:xfrm>
      </p:grpSpPr>
      <p:sp>
        <p:nvSpPr>
          <p:cNvPr id="146" name="Google Shape;146;p37"/>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7" name="Google Shape;147;p37"/>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8" name="Google Shape;148;p37"/>
          <p:cNvPicPr preferRelativeResize="0"/>
          <p:nvPr/>
        </p:nvPicPr>
        <p:blipFill rotWithShape="1">
          <a:blip r:embed="rId2">
            <a:alphaModFix amt="29000"/>
          </a:blip>
          <a:srcRect b="16284" l="70895" r="1948" t="1095"/>
          <a:stretch/>
        </p:blipFill>
        <p:spPr>
          <a:xfrm>
            <a:off x="4884044" y="2639356"/>
            <a:ext cx="2591268" cy="4218644"/>
          </a:xfrm>
          <a:prstGeom prst="rect">
            <a:avLst/>
          </a:prstGeom>
          <a:noFill/>
          <a:ln>
            <a:noFill/>
          </a:ln>
        </p:spPr>
      </p:pic>
      <p:sp>
        <p:nvSpPr>
          <p:cNvPr id="149" name="Google Shape;149;p37"/>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50" name="Shape 150"/>
        <p:cNvGrpSpPr/>
        <p:nvPr/>
      </p:nvGrpSpPr>
      <p:grpSpPr>
        <a:xfrm>
          <a:off x="0" y="0"/>
          <a:ext cx="0" cy="0"/>
          <a:chOff x="0" y="0"/>
          <a:chExt cx="0" cy="0"/>
        </a:xfrm>
      </p:grpSpPr>
      <p:sp>
        <p:nvSpPr>
          <p:cNvPr id="151" name="Google Shape;151;p38"/>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2" name="Google Shape;152;p38"/>
          <p:cNvSpPr/>
          <p:nvPr>
            <p:ph idx="2" type="pic"/>
          </p:nvPr>
        </p:nvSpPr>
        <p:spPr>
          <a:xfrm>
            <a:off x="0" y="0"/>
            <a:ext cx="12192000" cy="6858000"/>
          </a:xfrm>
          <a:prstGeom prst="rect">
            <a:avLst/>
          </a:prstGeom>
          <a:solidFill>
            <a:srgbClr val="F2F2F2"/>
          </a:solidFill>
          <a:ln>
            <a:noFill/>
          </a:ln>
        </p:spPr>
      </p:sp>
      <p:pic>
        <p:nvPicPr>
          <p:cNvPr id="153" name="Google Shape;153;p38"/>
          <p:cNvPicPr preferRelativeResize="0"/>
          <p:nvPr/>
        </p:nvPicPr>
        <p:blipFill rotWithShape="1">
          <a:blip r:embed="rId2">
            <a:alphaModFix amt="29000"/>
          </a:blip>
          <a:srcRect b="16284" l="70895" r="1948" t="1095"/>
          <a:stretch/>
        </p:blipFill>
        <p:spPr>
          <a:xfrm>
            <a:off x="0" y="1521756"/>
            <a:ext cx="2591268" cy="4218644"/>
          </a:xfrm>
          <a:prstGeom prst="rect">
            <a:avLst/>
          </a:prstGeom>
          <a:noFill/>
          <a:ln>
            <a:noFill/>
          </a:ln>
        </p:spPr>
      </p:pic>
      <p:sp>
        <p:nvSpPr>
          <p:cNvPr id="154" name="Google Shape;154;p38"/>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55" name="Shape 155"/>
        <p:cNvGrpSpPr/>
        <p:nvPr/>
      </p:nvGrpSpPr>
      <p:grpSpPr>
        <a:xfrm>
          <a:off x="0" y="0"/>
          <a:ext cx="0" cy="0"/>
          <a:chOff x="0" y="0"/>
          <a:chExt cx="0" cy="0"/>
        </a:xfrm>
      </p:grpSpPr>
      <p:sp>
        <p:nvSpPr>
          <p:cNvPr id="156" name="Google Shape;156;p39"/>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39"/>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39"/>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59" name="Shape 159"/>
        <p:cNvGrpSpPr/>
        <p:nvPr/>
      </p:nvGrpSpPr>
      <p:grpSpPr>
        <a:xfrm>
          <a:off x="0" y="0"/>
          <a:ext cx="0" cy="0"/>
          <a:chOff x="0" y="0"/>
          <a:chExt cx="0" cy="0"/>
        </a:xfrm>
      </p:grpSpPr>
      <p:sp>
        <p:nvSpPr>
          <p:cNvPr id="160" name="Google Shape;160;p40"/>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1" name="Google Shape;161;p40"/>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2" name="Google Shape;162;p40"/>
          <p:cNvSpPr txBox="1"/>
          <p:nvPr>
            <p:ph idx="1" type="body"/>
          </p:nvPr>
        </p:nvSpPr>
        <p:spPr>
          <a:xfrm>
            <a:off x="5297322" y="2639356"/>
            <a:ext cx="6484268"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40"/>
          <p:cNvSpPr txBox="1"/>
          <p:nvPr>
            <p:ph idx="2" type="body"/>
          </p:nvPr>
        </p:nvSpPr>
        <p:spPr>
          <a:xfrm>
            <a:off x="891654" y="10209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13000"/>
              <a:buFont typeface="Arial"/>
              <a:buNone/>
              <a:defRPr b="0" i="0" sz="130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 name="Google Shape;164;p40"/>
          <p:cNvSpPr/>
          <p:nvPr/>
        </p:nvSpPr>
        <p:spPr>
          <a:xfrm>
            <a:off x="0" y="28929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65" name="Google Shape;165;p40"/>
          <p:cNvPicPr preferRelativeResize="0"/>
          <p:nvPr/>
        </p:nvPicPr>
        <p:blipFill rotWithShape="1">
          <a:blip r:embed="rId2">
            <a:alphaModFix amt="29000"/>
          </a:blip>
          <a:srcRect b="20547" l="65356" r="5409" t="-9677"/>
          <a:stretch/>
        </p:blipFill>
        <p:spPr>
          <a:xfrm>
            <a:off x="9402416" y="1603149"/>
            <a:ext cx="2789583" cy="455090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166" name="Shape 166"/>
        <p:cNvGrpSpPr/>
        <p:nvPr/>
      </p:nvGrpSpPr>
      <p:grpSpPr>
        <a:xfrm>
          <a:off x="0" y="0"/>
          <a:ext cx="0" cy="0"/>
          <a:chOff x="0" y="0"/>
          <a:chExt cx="0" cy="0"/>
        </a:xfrm>
      </p:grpSpPr>
      <p:sp>
        <p:nvSpPr>
          <p:cNvPr id="167" name="Google Shape;167;p41"/>
          <p:cNvSpPr/>
          <p:nvPr/>
        </p:nvSpPr>
        <p:spPr>
          <a:xfrm>
            <a:off x="3058634" y="1"/>
            <a:ext cx="8439100"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 name="Google Shape;168;p41"/>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9" name="Google Shape;169;p41"/>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70" name="Google Shape;170;p41"/>
          <p:cNvPicPr preferRelativeResize="0"/>
          <p:nvPr/>
        </p:nvPicPr>
        <p:blipFill rotWithShape="1">
          <a:blip r:embed="rId2">
            <a:alphaModFix amt="29000"/>
          </a:blip>
          <a:srcRect b="20547" l="65356" r="-2729" t="-54862"/>
          <a:stretch/>
        </p:blipFill>
        <p:spPr>
          <a:xfrm>
            <a:off x="2993628" y="0"/>
            <a:ext cx="3566198" cy="6857999"/>
          </a:xfrm>
          <a:prstGeom prst="rect">
            <a:avLst/>
          </a:prstGeom>
          <a:noFill/>
          <a:ln>
            <a:noFill/>
          </a:ln>
        </p:spPr>
      </p:pic>
      <p:pic>
        <p:nvPicPr>
          <p:cNvPr id="171" name="Google Shape;171;p41"/>
          <p:cNvPicPr preferRelativeResize="0"/>
          <p:nvPr/>
        </p:nvPicPr>
        <p:blipFill rotWithShape="1">
          <a:blip r:embed="rId3">
            <a:alphaModFix/>
          </a:blip>
          <a:srcRect b="11083" l="-18315" r="29196" t="15976"/>
          <a:stretch/>
        </p:blipFill>
        <p:spPr>
          <a:xfrm flipH="1">
            <a:off x="0" y="1333922"/>
            <a:ext cx="8439100" cy="5375657"/>
          </a:xfrm>
          <a:prstGeom prst="rect">
            <a:avLst/>
          </a:prstGeom>
          <a:noFill/>
          <a:ln>
            <a:noFill/>
          </a:ln>
        </p:spPr>
      </p:pic>
      <p:sp>
        <p:nvSpPr>
          <p:cNvPr id="172" name="Google Shape;172;p41"/>
          <p:cNvSpPr/>
          <p:nvPr>
            <p:ph idx="3" type="pic"/>
          </p:nvPr>
        </p:nvSpPr>
        <p:spPr>
          <a:xfrm>
            <a:off x="0" y="1561018"/>
            <a:ext cx="5130800" cy="39131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25" name="Shape 25"/>
        <p:cNvGrpSpPr/>
        <p:nvPr/>
      </p:nvGrpSpPr>
      <p:grpSpPr>
        <a:xfrm>
          <a:off x="0" y="0"/>
          <a:ext cx="0" cy="0"/>
          <a:chOff x="0" y="0"/>
          <a:chExt cx="0" cy="0"/>
        </a:xfrm>
      </p:grpSpPr>
      <p:sp>
        <p:nvSpPr>
          <p:cNvPr id="26" name="Google Shape;26;p27"/>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 name="Google Shape;27;p27"/>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27"/>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27"/>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27"/>
          <p:cNvSpPr/>
          <p:nvPr>
            <p:ph idx="4" type="pic"/>
          </p:nvPr>
        </p:nvSpPr>
        <p:spPr>
          <a:xfrm>
            <a:off x="-126342" y="0"/>
            <a:ext cx="3669321" cy="6858000"/>
          </a:xfrm>
          <a:prstGeom prst="rect">
            <a:avLst/>
          </a:prstGeom>
          <a:solidFill>
            <a:srgbClr val="D8D8D8"/>
          </a:solidFill>
          <a:ln>
            <a:noFill/>
          </a:ln>
        </p:spPr>
      </p:sp>
      <p:sp>
        <p:nvSpPr>
          <p:cNvPr id="31" name="Google Shape;31;p27"/>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27"/>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27"/>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27"/>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27"/>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27"/>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37" name="Google Shape;37;p27"/>
          <p:cNvGrpSpPr/>
          <p:nvPr/>
        </p:nvGrpSpPr>
        <p:grpSpPr>
          <a:xfrm>
            <a:off x="4054159" y="721803"/>
            <a:ext cx="7578908" cy="5461417"/>
            <a:chOff x="4054159" y="721803"/>
            <a:chExt cx="7578908" cy="5461417"/>
          </a:xfrm>
        </p:grpSpPr>
        <p:grpSp>
          <p:nvGrpSpPr>
            <p:cNvPr id="38" name="Google Shape;38;p27"/>
            <p:cNvGrpSpPr/>
            <p:nvPr/>
          </p:nvGrpSpPr>
          <p:grpSpPr>
            <a:xfrm>
              <a:off x="4054161" y="721803"/>
              <a:ext cx="7547911" cy="1674487"/>
              <a:chOff x="4061909" y="1565906"/>
              <a:chExt cx="7547911" cy="1882781"/>
            </a:xfrm>
          </p:grpSpPr>
          <p:cxnSp>
            <p:nvCxnSpPr>
              <p:cNvPr id="39" name="Google Shape;39;p27"/>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0" name="Google Shape;40;p27"/>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1" name="Google Shape;41;p27"/>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2" name="Google Shape;42;p27"/>
            <p:cNvCxnSpPr/>
            <p:nvPr/>
          </p:nvCxnSpPr>
          <p:spPr>
            <a:xfrm>
              <a:off x="4054160" y="200029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3" name="Google Shape;43;p27"/>
            <p:cNvCxnSpPr/>
            <p:nvPr/>
          </p:nvCxnSpPr>
          <p:spPr>
            <a:xfrm>
              <a:off x="4069659" y="238824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44" name="Google Shape;44;p27"/>
            <p:cNvGrpSpPr/>
            <p:nvPr/>
          </p:nvGrpSpPr>
          <p:grpSpPr>
            <a:xfrm>
              <a:off x="4054160" y="2644936"/>
              <a:ext cx="7547911" cy="1674487"/>
              <a:chOff x="4061909" y="1565906"/>
              <a:chExt cx="7547911" cy="1882781"/>
            </a:xfrm>
          </p:grpSpPr>
          <p:cxnSp>
            <p:nvCxnSpPr>
              <p:cNvPr id="45" name="Google Shape;45;p27"/>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6" name="Google Shape;46;p27"/>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7" name="Google Shape;47;p27"/>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8" name="Google Shape;48;p27"/>
            <p:cNvCxnSpPr/>
            <p:nvPr/>
          </p:nvCxnSpPr>
          <p:spPr>
            <a:xfrm>
              <a:off x="4054159" y="3923423"/>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9" name="Google Shape;49;p27"/>
            <p:cNvCxnSpPr/>
            <p:nvPr/>
          </p:nvCxnSpPr>
          <p:spPr>
            <a:xfrm>
              <a:off x="4069658" y="4311378"/>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50" name="Google Shape;50;p27"/>
            <p:cNvGrpSpPr/>
            <p:nvPr/>
          </p:nvGrpSpPr>
          <p:grpSpPr>
            <a:xfrm>
              <a:off x="4069658" y="4508733"/>
              <a:ext cx="7547911" cy="1674487"/>
              <a:chOff x="4061909" y="1565906"/>
              <a:chExt cx="7547911" cy="1882781"/>
            </a:xfrm>
          </p:grpSpPr>
          <p:cxnSp>
            <p:nvCxnSpPr>
              <p:cNvPr id="51" name="Google Shape;51;p27"/>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2" name="Google Shape;52;p27"/>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3" name="Google Shape;53;p27"/>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54" name="Google Shape;54;p27"/>
            <p:cNvCxnSpPr/>
            <p:nvPr/>
          </p:nvCxnSpPr>
          <p:spPr>
            <a:xfrm>
              <a:off x="4069657" y="578722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5" name="Google Shape;55;p27"/>
            <p:cNvCxnSpPr/>
            <p:nvPr/>
          </p:nvCxnSpPr>
          <p:spPr>
            <a:xfrm>
              <a:off x="4085156" y="617517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56" name="Shape 56"/>
        <p:cNvGrpSpPr/>
        <p:nvPr/>
      </p:nvGrpSpPr>
      <p:grpSpPr>
        <a:xfrm>
          <a:off x="0" y="0"/>
          <a:ext cx="0" cy="0"/>
          <a:chOff x="0" y="0"/>
          <a:chExt cx="0" cy="0"/>
        </a:xfrm>
      </p:grpSpPr>
      <p:sp>
        <p:nvSpPr>
          <p:cNvPr id="57" name="Google Shape;57;p28"/>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28"/>
          <p:cNvSpPr/>
          <p:nvPr>
            <p:ph idx="2" type="pic"/>
          </p:nvPr>
        </p:nvSpPr>
        <p:spPr>
          <a:xfrm>
            <a:off x="5888002" y="439730"/>
            <a:ext cx="5660531" cy="6045736"/>
          </a:xfrm>
          <a:prstGeom prst="rect">
            <a:avLst/>
          </a:prstGeom>
          <a:solidFill>
            <a:srgbClr val="F2F2F2"/>
          </a:solidFill>
          <a:ln>
            <a:noFill/>
          </a:ln>
        </p:spPr>
      </p:sp>
      <p:pic>
        <p:nvPicPr>
          <p:cNvPr id="59" name="Google Shape;59;p28"/>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60" name="Google Shape;60;p28"/>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28"/>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p:cSld name="2_Photo Slide">
    <p:spTree>
      <p:nvGrpSpPr>
        <p:cNvPr id="62" name="Shape 62"/>
        <p:cNvGrpSpPr/>
        <p:nvPr/>
      </p:nvGrpSpPr>
      <p:grpSpPr>
        <a:xfrm>
          <a:off x="0" y="0"/>
          <a:ext cx="0" cy="0"/>
          <a:chOff x="0" y="0"/>
          <a:chExt cx="0" cy="0"/>
        </a:xfrm>
      </p:grpSpPr>
      <p:sp>
        <p:nvSpPr>
          <p:cNvPr id="63" name="Google Shape;63;p29"/>
          <p:cNvSpPr/>
          <p:nvPr/>
        </p:nvSpPr>
        <p:spPr>
          <a:xfrm>
            <a:off x="576146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 name="Google Shape;64;p29"/>
          <p:cNvSpPr/>
          <p:nvPr>
            <p:ph idx="2" type="pic"/>
          </p:nvPr>
        </p:nvSpPr>
        <p:spPr>
          <a:xfrm>
            <a:off x="435469" y="406132"/>
            <a:ext cx="5660531" cy="6045736"/>
          </a:xfrm>
          <a:prstGeom prst="rect">
            <a:avLst/>
          </a:prstGeom>
          <a:solidFill>
            <a:srgbClr val="F2F2F2"/>
          </a:solidFill>
          <a:ln>
            <a:noFill/>
          </a:ln>
        </p:spPr>
      </p:sp>
      <p:pic>
        <p:nvPicPr>
          <p:cNvPr id="65" name="Google Shape;65;p29"/>
          <p:cNvPicPr preferRelativeResize="0"/>
          <p:nvPr/>
        </p:nvPicPr>
        <p:blipFill rotWithShape="1">
          <a:blip r:embed="rId2">
            <a:alphaModFix amt="29000"/>
          </a:blip>
          <a:srcRect b="17435" l="75767" r="-2923" t="-56"/>
          <a:stretch/>
        </p:blipFill>
        <p:spPr>
          <a:xfrm>
            <a:off x="9998008" y="2559843"/>
            <a:ext cx="2591268" cy="4218644"/>
          </a:xfrm>
          <a:prstGeom prst="rect">
            <a:avLst/>
          </a:prstGeom>
          <a:noFill/>
          <a:ln>
            <a:noFill/>
          </a:ln>
        </p:spPr>
      </p:pic>
      <p:sp>
        <p:nvSpPr>
          <p:cNvPr id="66" name="Google Shape;66;p29"/>
          <p:cNvSpPr txBox="1"/>
          <p:nvPr>
            <p:ph idx="1" type="body"/>
          </p:nvPr>
        </p:nvSpPr>
        <p:spPr>
          <a:xfrm>
            <a:off x="6818000" y="2050159"/>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29"/>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68" name="Shape 68"/>
        <p:cNvGrpSpPr/>
        <p:nvPr/>
      </p:nvGrpSpPr>
      <p:grpSpPr>
        <a:xfrm>
          <a:off x="0" y="0"/>
          <a:ext cx="0" cy="0"/>
          <a:chOff x="0" y="0"/>
          <a:chExt cx="0" cy="0"/>
        </a:xfrm>
      </p:grpSpPr>
      <p:sp>
        <p:nvSpPr>
          <p:cNvPr id="69" name="Google Shape;69;p30"/>
          <p:cNvSpPr/>
          <p:nvPr/>
        </p:nvSpPr>
        <p:spPr>
          <a:xfrm>
            <a:off x="0" y="0"/>
            <a:ext cx="12192000" cy="6858000"/>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p30"/>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1" name="Google Shape;71;p30"/>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72" name="Google Shape;72;p30"/>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p30"/>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30"/>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75" name="Shape 75"/>
        <p:cNvGrpSpPr/>
        <p:nvPr/>
      </p:nvGrpSpPr>
      <p:grpSpPr>
        <a:xfrm>
          <a:off x="0" y="0"/>
          <a:ext cx="0" cy="0"/>
          <a:chOff x="0" y="0"/>
          <a:chExt cx="0" cy="0"/>
        </a:xfrm>
      </p:grpSpPr>
      <p:sp>
        <p:nvSpPr>
          <p:cNvPr id="76" name="Google Shape;76;p31"/>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 name="Google Shape;77;p31"/>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p31"/>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79" name="Google Shape;79;p31"/>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80" name="Google Shape;80;p31"/>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p:cSld name="Bulletpoints">
    <p:spTree>
      <p:nvGrpSpPr>
        <p:cNvPr id="81" name="Shape 81"/>
        <p:cNvGrpSpPr/>
        <p:nvPr/>
      </p:nvGrpSpPr>
      <p:grpSpPr>
        <a:xfrm>
          <a:off x="0" y="0"/>
          <a:ext cx="0" cy="0"/>
          <a:chOff x="0" y="0"/>
          <a:chExt cx="0" cy="0"/>
        </a:xfrm>
      </p:grpSpPr>
      <p:sp>
        <p:nvSpPr>
          <p:cNvPr id="82" name="Google Shape;82;p32"/>
          <p:cNvSpPr/>
          <p:nvPr/>
        </p:nvSpPr>
        <p:spPr>
          <a:xfrm>
            <a:off x="3557439" y="5448535"/>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 name="Google Shape;83;p32"/>
          <p:cNvSpPr/>
          <p:nvPr/>
        </p:nvSpPr>
        <p:spPr>
          <a:xfrm>
            <a:off x="3543994" y="4392459"/>
            <a:ext cx="7208077" cy="713814"/>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 name="Google Shape;84;p32"/>
          <p:cNvSpPr/>
          <p:nvPr/>
        </p:nvSpPr>
        <p:spPr>
          <a:xfrm>
            <a:off x="0" y="6342926"/>
            <a:ext cx="11586117" cy="515073"/>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32"/>
          <p:cNvSpPr/>
          <p:nvPr/>
        </p:nvSpPr>
        <p:spPr>
          <a:xfrm>
            <a:off x="3557440" y="1339741"/>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 name="Google Shape;86;p32"/>
          <p:cNvSpPr txBox="1"/>
          <p:nvPr>
            <p:ph idx="1" type="body"/>
          </p:nvPr>
        </p:nvSpPr>
        <p:spPr>
          <a:xfrm>
            <a:off x="447066" y="309492"/>
            <a:ext cx="11222614" cy="71381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74659A"/>
              </a:buClr>
              <a:buSzPts val="3600"/>
              <a:buFont typeface="Arial"/>
              <a:buNone/>
              <a:defRPr b="1" i="0" sz="3600" u="none" cap="none" strike="noStrike">
                <a:solidFill>
                  <a:srgbClr val="74659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32"/>
          <p:cNvSpPr txBox="1"/>
          <p:nvPr>
            <p:ph idx="2" type="body"/>
          </p:nvPr>
        </p:nvSpPr>
        <p:spPr>
          <a:xfrm>
            <a:off x="3557441" y="1530045"/>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8" name="Google Shape;88;p32"/>
          <p:cNvPicPr preferRelativeResize="0"/>
          <p:nvPr/>
        </p:nvPicPr>
        <p:blipFill rotWithShape="1">
          <a:blip r:embed="rId2">
            <a:alphaModFix/>
          </a:blip>
          <a:srcRect b="0" l="0" r="0" t="0"/>
          <a:stretch/>
        </p:blipFill>
        <p:spPr>
          <a:xfrm rot="-3300097">
            <a:off x="1074326" y="937959"/>
            <a:ext cx="826671" cy="889517"/>
          </a:xfrm>
          <a:prstGeom prst="rect">
            <a:avLst/>
          </a:prstGeom>
          <a:noFill/>
          <a:ln>
            <a:noFill/>
          </a:ln>
        </p:spPr>
      </p:pic>
      <p:sp>
        <p:nvSpPr>
          <p:cNvPr id="89" name="Google Shape;89;p32"/>
          <p:cNvSpPr/>
          <p:nvPr/>
        </p:nvSpPr>
        <p:spPr>
          <a:xfrm>
            <a:off x="1426483" y="1233412"/>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32"/>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32"/>
          <p:cNvSpPr/>
          <p:nvPr/>
        </p:nvSpPr>
        <p:spPr>
          <a:xfrm>
            <a:off x="3557441" y="2384515"/>
            <a:ext cx="7208077" cy="713814"/>
          </a:xfrm>
          <a:prstGeom prst="rect">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p32"/>
          <p:cNvSpPr txBox="1"/>
          <p:nvPr>
            <p:ph idx="4" type="body"/>
          </p:nvPr>
        </p:nvSpPr>
        <p:spPr>
          <a:xfrm>
            <a:off x="3520254" y="2423523"/>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3" name="Google Shape;93;p32"/>
          <p:cNvPicPr preferRelativeResize="0"/>
          <p:nvPr/>
        </p:nvPicPr>
        <p:blipFill rotWithShape="1">
          <a:blip r:embed="rId2">
            <a:alphaModFix/>
          </a:blip>
          <a:srcRect b="0" l="0" r="0" t="0"/>
          <a:stretch/>
        </p:blipFill>
        <p:spPr>
          <a:xfrm rot="-3300097">
            <a:off x="1058304" y="1912041"/>
            <a:ext cx="826671" cy="889517"/>
          </a:xfrm>
          <a:prstGeom prst="rect">
            <a:avLst/>
          </a:prstGeom>
          <a:noFill/>
          <a:ln>
            <a:noFill/>
          </a:ln>
        </p:spPr>
      </p:pic>
      <p:sp>
        <p:nvSpPr>
          <p:cNvPr id="94" name="Google Shape;94;p32"/>
          <p:cNvSpPr/>
          <p:nvPr/>
        </p:nvSpPr>
        <p:spPr>
          <a:xfrm>
            <a:off x="1380541" y="2266698"/>
            <a:ext cx="1036067" cy="878761"/>
          </a:xfrm>
          <a:prstGeom prst="ellipse">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32"/>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p32"/>
          <p:cNvSpPr/>
          <p:nvPr/>
        </p:nvSpPr>
        <p:spPr>
          <a:xfrm>
            <a:off x="3543994" y="3383476"/>
            <a:ext cx="7208077" cy="713814"/>
          </a:xfrm>
          <a:prstGeom prst="rect">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32"/>
          <p:cNvSpPr txBox="1"/>
          <p:nvPr>
            <p:ph idx="6" type="body"/>
          </p:nvPr>
        </p:nvSpPr>
        <p:spPr>
          <a:xfrm>
            <a:off x="3543994" y="3421961"/>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8" name="Google Shape;98;p32"/>
          <p:cNvPicPr preferRelativeResize="0"/>
          <p:nvPr/>
        </p:nvPicPr>
        <p:blipFill rotWithShape="1">
          <a:blip r:embed="rId2">
            <a:alphaModFix/>
          </a:blip>
          <a:srcRect b="0" l="0" r="0" t="0"/>
          <a:stretch/>
        </p:blipFill>
        <p:spPr>
          <a:xfrm rot="-3300097">
            <a:off x="1079034" y="2964457"/>
            <a:ext cx="826671" cy="889517"/>
          </a:xfrm>
          <a:prstGeom prst="rect">
            <a:avLst/>
          </a:prstGeom>
          <a:noFill/>
          <a:ln>
            <a:noFill/>
          </a:ln>
        </p:spPr>
      </p:pic>
      <p:sp>
        <p:nvSpPr>
          <p:cNvPr id="99" name="Google Shape;99;p32"/>
          <p:cNvSpPr/>
          <p:nvPr/>
        </p:nvSpPr>
        <p:spPr>
          <a:xfrm>
            <a:off x="1401271" y="3319114"/>
            <a:ext cx="1036067" cy="878761"/>
          </a:xfrm>
          <a:prstGeom prst="ellipse">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 name="Google Shape;100;p32"/>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1" name="Google Shape;101;p32"/>
          <p:cNvPicPr preferRelativeResize="0"/>
          <p:nvPr/>
        </p:nvPicPr>
        <p:blipFill rotWithShape="1">
          <a:blip r:embed="rId2">
            <a:alphaModFix/>
          </a:blip>
          <a:srcRect b="0" l="0" r="0" t="0"/>
          <a:stretch/>
        </p:blipFill>
        <p:spPr>
          <a:xfrm rot="-3300097">
            <a:off x="1079034" y="3983368"/>
            <a:ext cx="826671" cy="889517"/>
          </a:xfrm>
          <a:prstGeom prst="rect">
            <a:avLst/>
          </a:prstGeom>
          <a:noFill/>
          <a:ln>
            <a:noFill/>
          </a:ln>
        </p:spPr>
      </p:pic>
      <p:sp>
        <p:nvSpPr>
          <p:cNvPr id="102" name="Google Shape;102;p32"/>
          <p:cNvSpPr/>
          <p:nvPr/>
        </p:nvSpPr>
        <p:spPr>
          <a:xfrm>
            <a:off x="1401271" y="4338025"/>
            <a:ext cx="1036067" cy="878761"/>
          </a:xfrm>
          <a:prstGeom prst="ellipse">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32"/>
          <p:cNvSpPr txBox="1"/>
          <p:nvPr>
            <p:ph idx="8" type="body"/>
          </p:nvPr>
        </p:nvSpPr>
        <p:spPr>
          <a:xfrm>
            <a:off x="3596099" y="5503614"/>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4" name="Google Shape;104;p32"/>
          <p:cNvPicPr preferRelativeResize="0"/>
          <p:nvPr/>
        </p:nvPicPr>
        <p:blipFill rotWithShape="1">
          <a:blip r:embed="rId2">
            <a:alphaModFix/>
          </a:blip>
          <a:srcRect b="0" l="0" r="0" t="0"/>
          <a:stretch/>
        </p:blipFill>
        <p:spPr>
          <a:xfrm rot="-3300097">
            <a:off x="1117692" y="5039444"/>
            <a:ext cx="826671" cy="889517"/>
          </a:xfrm>
          <a:prstGeom prst="rect">
            <a:avLst/>
          </a:prstGeom>
          <a:noFill/>
          <a:ln>
            <a:noFill/>
          </a:ln>
        </p:spPr>
      </p:pic>
      <p:sp>
        <p:nvSpPr>
          <p:cNvPr id="105" name="Google Shape;105;p32"/>
          <p:cNvSpPr/>
          <p:nvPr/>
        </p:nvSpPr>
        <p:spPr>
          <a:xfrm>
            <a:off x="1439929" y="5394101"/>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p32"/>
          <p:cNvSpPr txBox="1"/>
          <p:nvPr>
            <p:ph idx="9" type="body"/>
          </p:nvPr>
        </p:nvSpPr>
        <p:spPr>
          <a:xfrm>
            <a:off x="1616673" y="5525966"/>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32"/>
          <p:cNvSpPr txBox="1"/>
          <p:nvPr>
            <p:ph idx="13" type="body"/>
          </p:nvPr>
        </p:nvSpPr>
        <p:spPr>
          <a:xfrm>
            <a:off x="1578015" y="4469890"/>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32"/>
          <p:cNvSpPr txBox="1"/>
          <p:nvPr>
            <p:ph idx="14" type="body"/>
          </p:nvPr>
        </p:nvSpPr>
        <p:spPr>
          <a:xfrm>
            <a:off x="3557441" y="4447538"/>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09" name="Shape 109"/>
        <p:cNvGrpSpPr/>
        <p:nvPr/>
      </p:nvGrpSpPr>
      <p:grpSpPr>
        <a:xfrm>
          <a:off x="0" y="0"/>
          <a:ext cx="0" cy="0"/>
          <a:chOff x="0" y="0"/>
          <a:chExt cx="0" cy="0"/>
        </a:xfrm>
      </p:grpSpPr>
      <p:sp>
        <p:nvSpPr>
          <p:cNvPr id="110" name="Google Shape;110;p33"/>
          <p:cNvSpPr/>
          <p:nvPr/>
        </p:nvSpPr>
        <p:spPr>
          <a:xfrm>
            <a:off x="-32399" y="2956988"/>
            <a:ext cx="12193495" cy="2809041"/>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11" name="Google Shape;111;p33"/>
          <p:cNvPicPr preferRelativeResize="0"/>
          <p:nvPr/>
        </p:nvPicPr>
        <p:blipFill rotWithShape="1">
          <a:blip r:embed="rId2">
            <a:alphaModFix amt="29000"/>
          </a:blip>
          <a:srcRect b="18716" l="58846" r="6418" t="29191"/>
          <a:stretch/>
        </p:blipFill>
        <p:spPr>
          <a:xfrm>
            <a:off x="8444680" y="2956988"/>
            <a:ext cx="3747320" cy="3007230"/>
          </a:xfrm>
          <a:prstGeom prst="rect">
            <a:avLst/>
          </a:prstGeom>
          <a:noFill/>
          <a:ln>
            <a:noFill/>
          </a:ln>
        </p:spPr>
      </p:pic>
      <p:sp>
        <p:nvSpPr>
          <p:cNvPr id="112" name="Google Shape;112;p33"/>
          <p:cNvSpPr txBox="1"/>
          <p:nvPr>
            <p:ph idx="1" type="body"/>
          </p:nvPr>
        </p:nvSpPr>
        <p:spPr>
          <a:xfrm>
            <a:off x="605556" y="4238576"/>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33"/>
          <p:cNvSpPr txBox="1"/>
          <p:nvPr>
            <p:ph idx="2" type="body"/>
          </p:nvPr>
        </p:nvSpPr>
        <p:spPr>
          <a:xfrm>
            <a:off x="605556" y="3429000"/>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B6E6"/>
              </a:buClr>
              <a:buSzPts val="5000"/>
              <a:buFont typeface="Arial"/>
              <a:buNone/>
              <a:defRPr b="1" i="0" sz="50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33"/>
          <p:cNvSpPr/>
          <p:nvPr/>
        </p:nvSpPr>
        <p:spPr>
          <a:xfrm>
            <a:off x="6934623" y="5423818"/>
            <a:ext cx="5257377" cy="756631"/>
          </a:xfrm>
          <a:custGeom>
            <a:rect b="b" l="l" r="r" t="t"/>
            <a:pathLst>
              <a:path extrusionOk="0" h="6806308" w="7600392">
                <a:moveTo>
                  <a:pt x="0" y="0"/>
                </a:moveTo>
                <a:lnTo>
                  <a:pt x="7600393" y="0"/>
                </a:lnTo>
                <a:lnTo>
                  <a:pt x="7600393" y="6806308"/>
                </a:lnTo>
                <a:lnTo>
                  <a:pt x="0" y="6806308"/>
                </a:ln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15" name="Google Shape;115;p33"/>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6" name="Google Shape;116;p33"/>
          <p:cNvPicPr preferRelativeResize="0"/>
          <p:nvPr/>
        </p:nvPicPr>
        <p:blipFill rotWithShape="1">
          <a:blip r:embed="rId2">
            <a:alphaModFix/>
          </a:blip>
          <a:srcRect b="0" l="0" r="0" t="0"/>
          <a:stretch/>
        </p:blipFill>
        <p:spPr>
          <a:xfrm>
            <a:off x="605556" y="384248"/>
            <a:ext cx="4437441" cy="2374551"/>
          </a:xfrm>
          <a:prstGeom prst="rect">
            <a:avLst/>
          </a:prstGeom>
          <a:noFill/>
          <a:ln>
            <a:noFill/>
          </a:ln>
        </p:spPr>
      </p:pic>
      <p:pic>
        <p:nvPicPr>
          <p:cNvPr descr="Blue text on a white background&#10;&#10;Description automatically generated" id="117" name="Google Shape;117;p33"/>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18" name="Shape 118"/>
        <p:cNvGrpSpPr/>
        <p:nvPr/>
      </p:nvGrpSpPr>
      <p:grpSpPr>
        <a:xfrm>
          <a:off x="0" y="0"/>
          <a:ext cx="0" cy="0"/>
          <a:chOff x="0" y="0"/>
          <a:chExt cx="0" cy="0"/>
        </a:xfrm>
      </p:grpSpPr>
      <p:sp>
        <p:nvSpPr>
          <p:cNvPr id="119" name="Google Shape;119;p34"/>
          <p:cNvSpPr/>
          <p:nvPr/>
        </p:nvSpPr>
        <p:spPr>
          <a:xfrm>
            <a:off x="0" y="0"/>
            <a:ext cx="12192000" cy="6858001"/>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p34"/>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121" name="Google Shape;121;p34"/>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122" name="Google Shape;122;p34"/>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US"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en-US" sz="2400" u="none" cap="none" strike="noStrike">
                <a:solidFill>
                  <a:schemeClr val="lt1"/>
                </a:solidFill>
                <a:latin typeface="Calibri"/>
                <a:ea typeface="Calibri"/>
                <a:cs typeface="Calibri"/>
                <a:sym typeface="Calibri"/>
              </a:rPr>
              <a:t>Surviving Digital </a:t>
            </a:r>
            <a:r>
              <a:rPr b="0" i="0" lang="en-US"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en-US"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123" name="Google Shape;123;p34"/>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124" name="Google Shape;124;p34"/>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125" name="Google Shape;125;p34"/>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r>
              <a:rPr b="1" i="0" lang="en-US" sz="2400" u="none" cap="none" strike="noStrike">
                <a:solidFill>
                  <a:schemeClr val="lt1"/>
                </a:solidFill>
                <a:latin typeface="Calibri"/>
                <a:ea typeface="Calibri"/>
                <a:cs typeface="Calibri"/>
                <a:sym typeface="Calibri"/>
              </a:rPr>
              <a:t>PLEASE DELETE THIS INSTRUCTION SLIDE BEFORE PRESENTING FINAL PRESENTATION </a:t>
            </a: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26" name="Google Shape;126;p34"/>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1" name="Google Shape;11;p25"/>
          <p:cNvCxnSpPr/>
          <p:nvPr/>
        </p:nvCxnSpPr>
        <p:spPr>
          <a:xfrm rot="10800000">
            <a:off x="11791088" y="6608548"/>
            <a:ext cx="224149" cy="0"/>
          </a:xfrm>
          <a:prstGeom prst="straightConnector1">
            <a:avLst/>
          </a:prstGeom>
          <a:noFill/>
          <a:ln cap="flat" cmpd="sng" w="9525">
            <a:solidFill>
              <a:srgbClr val="009AC1"/>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 Id="r_odt_hyperlink" Type="http://schemas.openxmlformats.org/officeDocument/2006/relationships/hyperlink" Target="https://www.onlinedoctranslator.com/en/?utm_source=onlinedoctranslator&amp;utm_medium=pptx&amp;utm_campaign=attribution" TargetMode="External"/><Relationship Id="r_odt_logo" Type="http://schemas.openxmlformats.org/officeDocument/2006/relationships/image" Target="../media/odt_attribution_logo.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7.pn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10" Type="http://schemas.openxmlformats.org/officeDocument/2006/relationships/slide" Target="/ppt/slides/slide6.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image" Target="../media/image12.png"/><Relationship Id="rId9" Type="http://schemas.openxmlformats.org/officeDocument/2006/relationships/slide" Target="/ppt/slides/slide7.xml"/><Relationship Id="rId5" Type="http://schemas.openxmlformats.org/officeDocument/2006/relationships/slide" Target="/ppt/slides/slide5.xml"/><Relationship Id="rId6" Type="http://schemas.openxmlformats.org/officeDocument/2006/relationships/slide" Target="/ppt/slides/slide6.xml"/><Relationship Id="rId7" Type="http://schemas.openxmlformats.org/officeDocument/2006/relationships/slide" Target="/ppt/slides/slide6.xml"/><Relationship Id="rId8" Type="http://schemas.openxmlformats.org/officeDocument/2006/relationships/slide" Target="/ppt/slides/slide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6.pn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33.png"/><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
          <p:cNvSpPr txBox="1"/>
          <p:nvPr>
            <p:ph idx="1" type="body"/>
          </p:nvPr>
        </p:nvSpPr>
        <p:spPr>
          <a:xfrm>
            <a:off x="13400" y="3966559"/>
            <a:ext cx="5611367" cy="100839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800"/>
              <a:buNone/>
            </a:pPr>
            <a:r>
              <a:rPr b="1" lang="en-US" sz="2400"/>
              <a:t>Modul 3 : Inddragelse af udsatte mennesker i en samarbejdsproces</a:t>
            </a:r>
            <a:endParaRPr b="1" sz="2400"/>
          </a:p>
        </p:txBody>
      </p:sp>
      <p:sp>
        <p:nvSpPr>
          <p:cNvPr id="179" name="Google Shape;179;p1"/>
          <p:cNvSpPr txBox="1"/>
          <p:nvPr>
            <p:ph idx="2" type="body"/>
          </p:nvPr>
        </p:nvSpPr>
        <p:spPr>
          <a:xfrm>
            <a:off x="141100" y="2836325"/>
            <a:ext cx="4935300" cy="483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b="1" lang="en-US" sz="2400"/>
              <a:t>Træningskursus: Overlev digitalt</a:t>
            </a:r>
            <a:endParaRPr sz="2400"/>
          </a:p>
        </p:txBody>
      </p:sp>
      <p:sp>
        <p:nvSpPr>
          <p:cNvPr id="180" name="Google Shape;180;p1"/>
          <p:cNvSpPr txBox="1"/>
          <p:nvPr>
            <p:ph idx="3" type="body"/>
          </p:nvPr>
        </p:nvSpPr>
        <p:spPr>
          <a:xfrm>
            <a:off x="7840717" y="5611394"/>
            <a:ext cx="3700102" cy="7311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b="1" lang="en-US" sz="2400"/>
              <a:t>www.survivingdigital.eu</a:t>
            </a:r>
            <a:endParaRPr b="1" sz="2400"/>
          </a:p>
        </p:txBody>
      </p:sp>
      <p:pic>
        <p:nvPicPr>
          <p:cNvPr id="181" name="Google Shape;181;p1"/>
          <p:cNvPicPr preferRelativeResize="0"/>
          <p:nvPr/>
        </p:nvPicPr>
        <p:blipFill rotWithShape="1">
          <a:blip r:embed="rId3">
            <a:alphaModFix/>
          </a:blip>
          <a:srcRect b="0" l="0" r="0" t="0"/>
          <a:stretch/>
        </p:blipFill>
        <p:spPr>
          <a:xfrm>
            <a:off x="6477725" y="152400"/>
            <a:ext cx="4831450" cy="5197699"/>
          </a:xfrm>
          <a:prstGeom prst="rect">
            <a:avLst/>
          </a:prstGeom>
          <a:noFill/>
          <a:ln>
            <a:noFill/>
          </a:ln>
        </p:spPr>
      </p:pic>
      <p:sp xmlns:a="http://schemas.openxmlformats.org/drawingml/2006/main" xmlns:r="http://schemas.openxmlformats.org/officeDocument/2006/relationships" xmlns:p="http://schemas.openxmlformats.org/presentationml/2006/main">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Translated from English to Danish - </a:t>
            </a:r>
            <a:r>
              <a:rPr lang="en-US" sz="1000" u="sng" dirty="0">
                <a:solidFill>
                  <a:srgbClr val="0F2B46"/>
                </a:solidFill>
                <a:effectLst/>
                <a:latin typeface="Roboto" panose="02000000000000000000" pitchFamily="2" charset="0"/>
                <a:hlinkClick r:id="r_odt_hyperlink"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_odt_logo"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2"/>
          <p:cNvSpPr txBox="1"/>
          <p:nvPr>
            <p:ph idx="1" type="body"/>
          </p:nvPr>
        </p:nvSpPr>
        <p:spPr>
          <a:xfrm>
            <a:off x="451375" y="2511500"/>
            <a:ext cx="7562400" cy="412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62626"/>
              </a:buClr>
              <a:buSzPts val="1100"/>
              <a:buNone/>
            </a:pPr>
            <a:r>
              <a:rPr lang="en-US" sz="1200"/>
              <a:t>Mål/mål og sammenhæng med modulemnet: Målene med CONNECT YOUR CITY-mobilapplikationen er at styrke unge mennesker, offentligheden eller mennesker med færre muligheder og tilskynde til deres aktive deltagelse i forskellige aktiviteter og give dem muligheder for socialt samvær, peer læring, øgede beskæftigelsesmuligheder og forbedring af bløde færdigheder såsom teamwork og kommunikation. Appen flugter med modulemnet ved at bruge teknologi (mobilapp) til at engagere og motivere unge mennesker, offentligheden generelt og personer med færre muligheder inden for relevante emner og aktiviteter.</a:t>
            </a:r>
            <a:endParaRPr sz="1200"/>
          </a:p>
          <a:p>
            <a:pPr indent="0" lvl="0" marL="0" rtl="0" algn="l">
              <a:lnSpc>
                <a:spcPct val="100000"/>
              </a:lnSpc>
              <a:spcBef>
                <a:spcPts val="0"/>
              </a:spcBef>
              <a:spcAft>
                <a:spcPts val="0"/>
              </a:spcAft>
              <a:buClr>
                <a:srgbClr val="262626"/>
              </a:buClr>
              <a:buSzPts val="1100"/>
              <a:buNone/>
            </a:pPr>
            <a:r>
              <a:t/>
            </a:r>
            <a:endParaRPr sz="1200"/>
          </a:p>
          <a:p>
            <a:pPr indent="0" lvl="0" marL="0" rtl="0" algn="l">
              <a:lnSpc>
                <a:spcPct val="100000"/>
              </a:lnSpc>
              <a:spcBef>
                <a:spcPts val="1000"/>
              </a:spcBef>
              <a:spcAft>
                <a:spcPts val="0"/>
              </a:spcAft>
              <a:buClr>
                <a:srgbClr val="262626"/>
              </a:buClr>
              <a:buSzPts val="1100"/>
              <a:buNone/>
            </a:pPr>
            <a:r>
              <a:rPr lang="en-US" sz="1200"/>
              <a:t>Pædagogisk effekt af applikationen:</a:t>
            </a:r>
            <a:endParaRPr sz="1200"/>
          </a:p>
          <a:p>
            <a:pPr indent="0" lvl="0" marL="0" rtl="0" algn="l">
              <a:lnSpc>
                <a:spcPct val="100000"/>
              </a:lnSpc>
              <a:spcBef>
                <a:spcPts val="1000"/>
              </a:spcBef>
              <a:spcAft>
                <a:spcPts val="0"/>
              </a:spcAft>
              <a:buClr>
                <a:srgbClr val="262626"/>
              </a:buClr>
              <a:buSzPts val="1100"/>
              <a:buNone/>
            </a:pPr>
            <a:r>
              <a:rPr lang="en-US" sz="1200"/>
              <a:t>• Et udvalg af forskellige arrangementer fra forskellige organisationer</a:t>
            </a:r>
            <a:endParaRPr sz="1200"/>
          </a:p>
          <a:p>
            <a:pPr indent="0" lvl="0" marL="0" rtl="0" algn="l">
              <a:lnSpc>
                <a:spcPct val="100000"/>
              </a:lnSpc>
              <a:spcBef>
                <a:spcPts val="1000"/>
              </a:spcBef>
              <a:spcAft>
                <a:spcPts val="0"/>
              </a:spcAft>
              <a:buClr>
                <a:srgbClr val="262626"/>
              </a:buClr>
              <a:buSzPts val="1100"/>
              <a:buNone/>
            </a:pPr>
            <a:r>
              <a:rPr lang="en-US" sz="1200"/>
              <a:t>• Deltagelse i arrangementer for socialt samvær og peer learning Øget beskæftigelse.</a:t>
            </a:r>
            <a:endParaRPr sz="1200"/>
          </a:p>
          <a:p>
            <a:pPr indent="0" lvl="0" marL="0" rtl="0" algn="l">
              <a:lnSpc>
                <a:spcPct val="100000"/>
              </a:lnSpc>
              <a:spcBef>
                <a:spcPts val="1000"/>
              </a:spcBef>
              <a:spcAft>
                <a:spcPts val="0"/>
              </a:spcAft>
              <a:buClr>
                <a:srgbClr val="262626"/>
              </a:buClr>
              <a:buSzPts val="1100"/>
              <a:buNone/>
            </a:pPr>
            <a:r>
              <a:t/>
            </a:r>
            <a:endParaRPr sz="1200"/>
          </a:p>
          <a:p>
            <a:pPr indent="0" lvl="0" marL="0" rtl="0" algn="l">
              <a:lnSpc>
                <a:spcPct val="100000"/>
              </a:lnSpc>
              <a:spcBef>
                <a:spcPts val="1000"/>
              </a:spcBef>
              <a:spcAft>
                <a:spcPts val="0"/>
              </a:spcAft>
              <a:buClr>
                <a:srgbClr val="262626"/>
              </a:buClr>
              <a:buSzPts val="1100"/>
              <a:buNone/>
            </a:pPr>
            <a:r>
              <a:rPr lang="en-US" sz="1200"/>
              <a:t>Muligheder</a:t>
            </a:r>
            <a:endParaRPr sz="1200"/>
          </a:p>
          <a:p>
            <a:pPr indent="0" lvl="0" marL="0" rtl="0" algn="l">
              <a:lnSpc>
                <a:spcPct val="100000"/>
              </a:lnSpc>
              <a:spcBef>
                <a:spcPts val="1000"/>
              </a:spcBef>
              <a:spcAft>
                <a:spcPts val="0"/>
              </a:spcAft>
              <a:buClr>
                <a:srgbClr val="262626"/>
              </a:buClr>
              <a:buSzPts val="1100"/>
              <a:buNone/>
            </a:pPr>
            <a:r>
              <a:rPr lang="en-US" sz="1200"/>
              <a:t>• Øgede beskæftigelsesmuligheder</a:t>
            </a:r>
            <a:endParaRPr sz="1200"/>
          </a:p>
          <a:p>
            <a:pPr indent="0" lvl="0" marL="0" rtl="0" algn="l">
              <a:lnSpc>
                <a:spcPct val="100000"/>
              </a:lnSpc>
              <a:spcBef>
                <a:spcPts val="1000"/>
              </a:spcBef>
              <a:spcAft>
                <a:spcPts val="0"/>
              </a:spcAft>
              <a:buClr>
                <a:srgbClr val="262626"/>
              </a:buClr>
              <a:buSzPts val="1100"/>
              <a:buNone/>
            </a:pPr>
            <a:r>
              <a:rPr lang="en-US" sz="1200"/>
              <a:t>• Forbedring af bløde færdigheder (f.eks. teamwork, kommunikation)</a:t>
            </a:r>
            <a:endParaRPr sz="1200"/>
          </a:p>
          <a:p>
            <a:pPr indent="0" lvl="0" marL="0" rtl="0" algn="l">
              <a:lnSpc>
                <a:spcPct val="100000"/>
              </a:lnSpc>
              <a:spcBef>
                <a:spcPts val="1000"/>
              </a:spcBef>
              <a:spcAft>
                <a:spcPts val="0"/>
              </a:spcAft>
              <a:buClr>
                <a:srgbClr val="262626"/>
              </a:buClr>
              <a:buSzPts val="1100"/>
              <a:buNone/>
            </a:pPr>
            <a:r>
              <a:rPr lang="en-US" sz="1200"/>
              <a:t> </a:t>
            </a:r>
            <a:r>
              <a:rPr b="1" lang="en-US" sz="1200"/>
              <a:t>Online referencer: http://www.connectathens.gr/index.php/blog/142-connect-your-city-app</a:t>
            </a:r>
            <a:endParaRPr b="1" sz="1200"/>
          </a:p>
          <a:p>
            <a:pPr indent="0" lvl="0" marL="0" rtl="0" algn="l">
              <a:lnSpc>
                <a:spcPct val="90000"/>
              </a:lnSpc>
              <a:spcBef>
                <a:spcPts val="1000"/>
              </a:spcBef>
              <a:spcAft>
                <a:spcPts val="0"/>
              </a:spcAft>
              <a:buClr>
                <a:srgbClr val="262626"/>
              </a:buClr>
              <a:buSzPts val="1100"/>
              <a:buNone/>
            </a:pPr>
            <a:r>
              <a:t/>
            </a:r>
            <a:endParaRPr sz="1200"/>
          </a:p>
          <a:p>
            <a:pPr indent="0" lvl="0" marL="0" rtl="0" algn="l">
              <a:lnSpc>
                <a:spcPct val="90000"/>
              </a:lnSpc>
              <a:spcBef>
                <a:spcPts val="1000"/>
              </a:spcBef>
              <a:spcAft>
                <a:spcPts val="0"/>
              </a:spcAft>
              <a:buClr>
                <a:srgbClr val="262626"/>
              </a:buClr>
              <a:buSzPts val="1100"/>
              <a:buNone/>
            </a:pPr>
            <a:r>
              <a:t/>
            </a:r>
            <a:endParaRPr sz="1200"/>
          </a:p>
          <a:p>
            <a:pPr indent="0" lvl="0" marL="0" rtl="0" algn="l">
              <a:lnSpc>
                <a:spcPct val="90000"/>
              </a:lnSpc>
              <a:spcBef>
                <a:spcPts val="1000"/>
              </a:spcBef>
              <a:spcAft>
                <a:spcPts val="0"/>
              </a:spcAft>
              <a:buClr>
                <a:srgbClr val="262626"/>
              </a:buClr>
              <a:buSzPts val="1100"/>
              <a:buNone/>
            </a:pPr>
            <a:r>
              <a:t/>
            </a:r>
            <a:endParaRPr sz="1200"/>
          </a:p>
        </p:txBody>
      </p:sp>
      <p:sp>
        <p:nvSpPr>
          <p:cNvPr id="251" name="Google Shape;251;p12"/>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en-US" sz="2400"/>
              <a:t>God praksis og casestudier</a:t>
            </a:r>
            <a:endParaRPr sz="2400"/>
          </a:p>
        </p:txBody>
      </p:sp>
      <p:pic>
        <p:nvPicPr>
          <p:cNvPr id="252" name="Google Shape;252;p12"/>
          <p:cNvPicPr preferRelativeResize="0"/>
          <p:nvPr>
            <p:ph idx="3" type="pic"/>
          </p:nvPr>
        </p:nvPicPr>
        <p:blipFill rotWithShape="1">
          <a:blip r:embed="rId3">
            <a:alphaModFix/>
          </a:blip>
          <a:srcRect b="0" l="35644" r="46745" t="0"/>
          <a:stretch/>
        </p:blipFill>
        <p:spPr>
          <a:xfrm>
            <a:off x="8583306" y="1246695"/>
            <a:ext cx="2444127" cy="43369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3"/>
          <p:cNvSpPr txBox="1"/>
          <p:nvPr>
            <p:ph idx="1" type="body"/>
          </p:nvPr>
        </p:nvSpPr>
        <p:spPr>
          <a:xfrm>
            <a:off x="117139" y="1342788"/>
            <a:ext cx="5644683" cy="437769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400"/>
              <a:buNone/>
            </a:pPr>
            <a:r>
              <a:rPr lang="en-US" sz="1200">
                <a:latin typeface="Calibri"/>
                <a:ea typeface="Calibri"/>
                <a:cs typeface="Calibri"/>
                <a:sym typeface="Calibri"/>
              </a:rPr>
              <a:t>Aktivitet 1: "Digitale adfærdsscenarier"</a:t>
            </a:r>
            <a:endParaRPr sz="1200"/>
          </a:p>
          <a:p>
            <a:pPr indent="-228600" lvl="0" marL="228600" rtl="0" algn="l">
              <a:lnSpc>
                <a:spcPct val="90000"/>
              </a:lnSpc>
              <a:spcBef>
                <a:spcPts val="1000"/>
              </a:spcBef>
              <a:spcAft>
                <a:spcPts val="0"/>
              </a:spcAft>
              <a:buClr>
                <a:schemeClr val="lt1"/>
              </a:buClr>
              <a:buSzPts val="1400"/>
              <a:buNone/>
            </a:pPr>
            <a:r>
              <a:rPr lang="en-US" sz="1200">
                <a:latin typeface="Calibri"/>
                <a:ea typeface="Calibri"/>
                <a:cs typeface="Calibri"/>
                <a:sym typeface="Calibri"/>
              </a:rPr>
              <a:t>Type: Online, Gruppe</a:t>
            </a:r>
            <a:endParaRPr sz="1200"/>
          </a:p>
          <a:p>
            <a:pPr indent="-228600" lvl="0" marL="228600" rtl="0" algn="l">
              <a:lnSpc>
                <a:spcPct val="90000"/>
              </a:lnSpc>
              <a:spcBef>
                <a:spcPts val="1000"/>
              </a:spcBef>
              <a:spcAft>
                <a:spcPts val="0"/>
              </a:spcAft>
              <a:buClr>
                <a:schemeClr val="lt1"/>
              </a:buClr>
              <a:buSzPts val="1400"/>
              <a:buNone/>
            </a:pPr>
            <a:r>
              <a:rPr lang="en-US" sz="1200">
                <a:latin typeface="Calibri"/>
                <a:ea typeface="Calibri"/>
                <a:cs typeface="Calibri"/>
                <a:sym typeface="Calibri"/>
              </a:rPr>
              <a:t> </a:t>
            </a:r>
            <a:endParaRPr sz="12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1400"/>
              <a:buNone/>
            </a:pPr>
            <a:r>
              <a:rPr lang="en-US" sz="1200">
                <a:latin typeface="Calibri"/>
                <a:ea typeface="Calibri"/>
                <a:cs typeface="Calibri"/>
                <a:sym typeface="Calibri"/>
              </a:rPr>
              <a:t>Hovedmålet med denne aktivitet er at forbedre elevernes forståelse af ansvarlig digital adfærd og give dem mulighed for at anvende deres viden i forskellige scenarier. Ved at analysere og diskutere forskellige digitale adfærdssituationer vil eleverne udvikle deres kritiske tænkningsfærdigheder og få praktisk indsigt i passende online adfærd.</a:t>
            </a:r>
            <a:endParaRPr sz="1200"/>
          </a:p>
          <a:p>
            <a:pPr indent="-228600" lvl="0" marL="228600" rtl="0" algn="l">
              <a:lnSpc>
                <a:spcPct val="90000"/>
              </a:lnSpc>
              <a:spcBef>
                <a:spcPts val="1000"/>
              </a:spcBef>
              <a:spcAft>
                <a:spcPts val="0"/>
              </a:spcAft>
              <a:buClr>
                <a:schemeClr val="lt1"/>
              </a:buClr>
              <a:buSzPts val="1400"/>
              <a:buNone/>
            </a:pPr>
            <a:r>
              <a:t/>
            </a:r>
            <a:endParaRPr sz="12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1400"/>
              <a:buNone/>
            </a:pPr>
            <a:r>
              <a:rPr lang="en-US" sz="1200">
                <a:latin typeface="Calibri"/>
                <a:ea typeface="Calibri"/>
                <a:cs typeface="Calibri"/>
                <a:sym typeface="Calibri"/>
              </a:rPr>
              <a:t>Estimeret varighed:</a:t>
            </a:r>
            <a:endParaRPr sz="1200"/>
          </a:p>
          <a:p>
            <a:pPr indent="-228600" lvl="0" marL="228600" rtl="0" algn="l">
              <a:lnSpc>
                <a:spcPct val="90000"/>
              </a:lnSpc>
              <a:spcBef>
                <a:spcPts val="1000"/>
              </a:spcBef>
              <a:spcAft>
                <a:spcPts val="0"/>
              </a:spcAft>
              <a:buClr>
                <a:schemeClr val="lt1"/>
              </a:buClr>
              <a:buSzPts val="1400"/>
              <a:buNone/>
            </a:pPr>
            <a:r>
              <a:rPr lang="en-US" sz="1200">
                <a:latin typeface="Calibri"/>
                <a:ea typeface="Calibri"/>
                <a:cs typeface="Calibri"/>
                <a:sym typeface="Calibri"/>
              </a:rPr>
              <a:t>30 minutter</a:t>
            </a:r>
            <a:endParaRPr sz="1200"/>
          </a:p>
          <a:p>
            <a:pPr indent="-228600" lvl="0" marL="228600" rtl="0" algn="l">
              <a:lnSpc>
                <a:spcPct val="90000"/>
              </a:lnSpc>
              <a:spcBef>
                <a:spcPts val="1000"/>
              </a:spcBef>
              <a:spcAft>
                <a:spcPts val="0"/>
              </a:spcAft>
              <a:buClr>
                <a:schemeClr val="lt1"/>
              </a:buClr>
              <a:buSzPts val="1400"/>
              <a:buNone/>
            </a:pPr>
            <a:r>
              <a:rPr lang="en-US" sz="1200">
                <a:latin typeface="Calibri"/>
                <a:ea typeface="Calibri"/>
                <a:cs typeface="Calibri"/>
                <a:sym typeface="Calibri"/>
              </a:rPr>
              <a:t>Nødvendige materialer:</a:t>
            </a:r>
            <a:endParaRPr sz="1200"/>
          </a:p>
          <a:p>
            <a:pPr indent="-228600" lvl="0" marL="228600" rtl="0" algn="l">
              <a:lnSpc>
                <a:spcPct val="90000"/>
              </a:lnSpc>
              <a:spcBef>
                <a:spcPts val="1000"/>
              </a:spcBef>
              <a:spcAft>
                <a:spcPts val="0"/>
              </a:spcAft>
              <a:buClr>
                <a:schemeClr val="lt1"/>
              </a:buClr>
              <a:buSzPts val="1400"/>
              <a:buNone/>
            </a:pPr>
            <a:r>
              <a:rPr lang="en-US" sz="1200">
                <a:latin typeface="Calibri"/>
                <a:ea typeface="Calibri"/>
                <a:cs typeface="Calibri"/>
                <a:sym typeface="Calibri"/>
              </a:rPr>
              <a:t>Handouts med digitale adfærdsscenarier (bilag I)</a:t>
            </a:r>
            <a:endParaRPr sz="1200"/>
          </a:p>
          <a:p>
            <a:pPr indent="-228600" lvl="0" marL="228600" rtl="0" algn="l">
              <a:lnSpc>
                <a:spcPct val="90000"/>
              </a:lnSpc>
              <a:spcBef>
                <a:spcPts val="1000"/>
              </a:spcBef>
              <a:spcAft>
                <a:spcPts val="0"/>
              </a:spcAft>
              <a:buClr>
                <a:schemeClr val="lt1"/>
              </a:buClr>
              <a:buSzPts val="1200"/>
              <a:buNone/>
            </a:pPr>
            <a:r>
              <a:t/>
            </a:r>
            <a:endParaRPr sz="12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258" name="Google Shape;258;p13"/>
          <p:cNvSpPr txBox="1"/>
          <p:nvPr>
            <p:ph idx="3" type="body"/>
          </p:nvPr>
        </p:nvSpPr>
        <p:spPr>
          <a:xfrm>
            <a:off x="747187" y="247500"/>
            <a:ext cx="5644682" cy="99265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6E6"/>
              </a:buClr>
              <a:buSzPts val="3600"/>
              <a:buNone/>
            </a:pPr>
            <a:r>
              <a:rPr lang="en-US" sz="2400"/>
              <a:t>Aktiviteter</a:t>
            </a:r>
            <a:endParaRPr sz="2400"/>
          </a:p>
        </p:txBody>
      </p:sp>
      <p:pic>
        <p:nvPicPr>
          <p:cNvPr descr="Le Persone, Ragazze, Donne, Studenti" id="259" name="Google Shape;259;p13"/>
          <p:cNvPicPr preferRelativeResize="0"/>
          <p:nvPr>
            <p:ph idx="2" type="pic"/>
          </p:nvPr>
        </p:nvPicPr>
        <p:blipFill rotWithShape="1">
          <a:blip r:embed="rId3">
            <a:alphaModFix/>
          </a:blip>
          <a:srcRect b="0" l="18834" r="18834" t="0"/>
          <a:stretch/>
        </p:blipFill>
        <p:spPr>
          <a:xfrm>
            <a:off x="5888002" y="439730"/>
            <a:ext cx="5660531" cy="604573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4"/>
          <p:cNvSpPr txBox="1"/>
          <p:nvPr>
            <p:ph idx="1" type="body"/>
          </p:nvPr>
        </p:nvSpPr>
        <p:spPr>
          <a:xfrm>
            <a:off x="225775" y="966775"/>
            <a:ext cx="5743200" cy="39327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400"/>
              <a:buNone/>
            </a:pPr>
            <a:r>
              <a:t/>
            </a:r>
            <a:endParaRPr sz="1200"/>
          </a:p>
          <a:p>
            <a:pPr indent="-228600" lvl="0" marL="228600" rtl="0" algn="l">
              <a:lnSpc>
                <a:spcPct val="90000"/>
              </a:lnSpc>
              <a:spcBef>
                <a:spcPts val="1000"/>
              </a:spcBef>
              <a:spcAft>
                <a:spcPts val="0"/>
              </a:spcAft>
              <a:buClr>
                <a:schemeClr val="lt1"/>
              </a:buClr>
              <a:buSzPts val="1400"/>
              <a:buNone/>
            </a:pPr>
            <a:r>
              <a:rPr lang="en-US" sz="1200"/>
              <a:t>• Opdel deltagerne i små grupper (3-4 medlemmer pr. gruppe), hvis du udfører aktiviteten online, opret grupperum for hver gruppe.</a:t>
            </a:r>
            <a:endParaRPr sz="1200"/>
          </a:p>
          <a:p>
            <a:pPr indent="-228600" lvl="0" marL="228600" rtl="0" algn="l">
              <a:lnSpc>
                <a:spcPct val="90000"/>
              </a:lnSpc>
              <a:spcBef>
                <a:spcPts val="1000"/>
              </a:spcBef>
              <a:spcAft>
                <a:spcPts val="0"/>
              </a:spcAft>
              <a:buClr>
                <a:schemeClr val="lt1"/>
              </a:buClr>
              <a:buSzPts val="1600"/>
              <a:buNone/>
            </a:pPr>
            <a:r>
              <a:rPr lang="en-US" sz="1200"/>
              <a:t>• Uddel uddelingsarkene med digitale adfærdsscenarier til hver gruppe. Tjek de digitale scenarier i bilag I.</a:t>
            </a:r>
            <a:endParaRPr sz="1200"/>
          </a:p>
          <a:p>
            <a:pPr indent="-228600" lvl="0" marL="228600" rtl="0" algn="l">
              <a:lnSpc>
                <a:spcPct val="90000"/>
              </a:lnSpc>
              <a:spcBef>
                <a:spcPts val="1000"/>
              </a:spcBef>
              <a:spcAft>
                <a:spcPts val="0"/>
              </a:spcAft>
              <a:buClr>
                <a:schemeClr val="lt1"/>
              </a:buClr>
              <a:buSzPts val="1600"/>
              <a:buNone/>
            </a:pPr>
            <a:r>
              <a:rPr lang="en-US" sz="1200"/>
              <a:t>• Forklar, at formålet med aktiviteten er at diskutere og analysere scenarierne under hensyntagen til den passende digitale adfærd i hver situation.</a:t>
            </a:r>
            <a:endParaRPr sz="1200"/>
          </a:p>
          <a:p>
            <a:pPr indent="-228600" lvl="0" marL="228600" rtl="0" algn="l">
              <a:lnSpc>
                <a:spcPct val="90000"/>
              </a:lnSpc>
              <a:spcBef>
                <a:spcPts val="1000"/>
              </a:spcBef>
              <a:spcAft>
                <a:spcPts val="0"/>
              </a:spcAft>
              <a:buClr>
                <a:schemeClr val="lt1"/>
              </a:buClr>
              <a:buSzPts val="1600"/>
              <a:buNone/>
            </a:pPr>
            <a:r>
              <a:rPr lang="en-US" sz="1200"/>
              <a:t>• Giv grupperne 15-20 minutter til at læse og diskutere scenarierne.</a:t>
            </a:r>
            <a:endParaRPr sz="1200"/>
          </a:p>
          <a:p>
            <a:pPr indent="-228600" lvl="0" marL="228600" rtl="0" algn="l">
              <a:lnSpc>
                <a:spcPct val="90000"/>
              </a:lnSpc>
              <a:spcBef>
                <a:spcPts val="1000"/>
              </a:spcBef>
              <a:spcAft>
                <a:spcPts val="0"/>
              </a:spcAft>
              <a:buClr>
                <a:schemeClr val="lt1"/>
              </a:buClr>
              <a:buSzPts val="1600"/>
              <a:buNone/>
            </a:pPr>
            <a:r>
              <a:rPr lang="en-US" sz="1200"/>
              <a:t>• Instruer hver gruppe til at vælge en talsmand, som vil præsentere deres gruppes resultater og anbefalinger for den større gruppe.</a:t>
            </a:r>
            <a:endParaRPr sz="1200"/>
          </a:p>
          <a:p>
            <a:pPr indent="-228600" lvl="0" marL="228600" rtl="0" algn="l">
              <a:lnSpc>
                <a:spcPct val="90000"/>
              </a:lnSpc>
              <a:spcBef>
                <a:spcPts val="1000"/>
              </a:spcBef>
              <a:spcAft>
                <a:spcPts val="0"/>
              </a:spcAft>
              <a:buClr>
                <a:schemeClr val="lt1"/>
              </a:buClr>
              <a:buSzPts val="1600"/>
              <a:buNone/>
            </a:pPr>
            <a:r>
              <a:rPr lang="en-US" sz="1200"/>
              <a:t>• Saml grupperne igen (hvis du bruger grupperum), eller få talsmændene til at dele deres gruppes svar.</a:t>
            </a:r>
            <a:endParaRPr sz="1200"/>
          </a:p>
          <a:p>
            <a:pPr indent="-228600" lvl="0" marL="228600" rtl="0" algn="l">
              <a:lnSpc>
                <a:spcPct val="90000"/>
              </a:lnSpc>
              <a:spcBef>
                <a:spcPts val="1000"/>
              </a:spcBef>
              <a:spcAft>
                <a:spcPts val="0"/>
              </a:spcAft>
              <a:buClr>
                <a:schemeClr val="lt1"/>
              </a:buClr>
              <a:buSzPts val="1600"/>
              <a:buNone/>
            </a:pPr>
            <a:r>
              <a:rPr lang="en-US" sz="1200"/>
              <a:t>• Faciliter en gruppediskussion ved at stille følgende spørgsmål:</a:t>
            </a:r>
            <a:endParaRPr sz="1200"/>
          </a:p>
          <a:p>
            <a:pPr indent="-228600" lvl="0" marL="228600" rtl="0" algn="l">
              <a:lnSpc>
                <a:spcPct val="90000"/>
              </a:lnSpc>
              <a:spcBef>
                <a:spcPts val="1000"/>
              </a:spcBef>
              <a:spcAft>
                <a:spcPts val="0"/>
              </a:spcAft>
              <a:buClr>
                <a:schemeClr val="lt1"/>
              </a:buClr>
              <a:buSzPts val="1600"/>
              <a:buNone/>
            </a:pPr>
            <a:r>
              <a:rPr lang="en-US" sz="1200"/>
              <a:t>• Hvordan greb din gruppe scenarierne an?</a:t>
            </a:r>
            <a:endParaRPr sz="1200"/>
          </a:p>
          <a:p>
            <a:pPr indent="-228600" lvl="0" marL="228600" rtl="0" algn="l">
              <a:lnSpc>
                <a:spcPct val="90000"/>
              </a:lnSpc>
              <a:spcBef>
                <a:spcPts val="1000"/>
              </a:spcBef>
              <a:spcAft>
                <a:spcPts val="0"/>
              </a:spcAft>
              <a:buClr>
                <a:schemeClr val="lt1"/>
              </a:buClr>
              <a:buSzPts val="1600"/>
              <a:buNone/>
            </a:pPr>
            <a:r>
              <a:rPr lang="en-US" sz="1200"/>
              <a:t>• Hvad var de vigtigste overvejelser ved fastlæggelsen af ​​passende digital adfærd?</a:t>
            </a:r>
            <a:endParaRPr sz="1200"/>
          </a:p>
          <a:p>
            <a:pPr indent="-228600" lvl="0" marL="228600" rtl="0" algn="l">
              <a:lnSpc>
                <a:spcPct val="90000"/>
              </a:lnSpc>
              <a:spcBef>
                <a:spcPts val="1000"/>
              </a:spcBef>
              <a:spcAft>
                <a:spcPts val="0"/>
              </a:spcAft>
              <a:buClr>
                <a:schemeClr val="lt1"/>
              </a:buClr>
              <a:buSzPts val="1600"/>
              <a:buNone/>
            </a:pPr>
            <a:r>
              <a:rPr lang="en-US" sz="1200"/>
              <a:t>• Stød din gruppe på nogle udfordringer med at nå til enighed? Hvordan overvandt du dem?</a:t>
            </a:r>
            <a:endParaRPr sz="1200"/>
          </a:p>
          <a:p>
            <a:pPr indent="-228600" lvl="0" marL="228600" rtl="0" algn="l">
              <a:lnSpc>
                <a:spcPct val="90000"/>
              </a:lnSpc>
              <a:spcBef>
                <a:spcPts val="1000"/>
              </a:spcBef>
              <a:spcAft>
                <a:spcPts val="0"/>
              </a:spcAft>
              <a:buClr>
                <a:schemeClr val="lt1"/>
              </a:buClr>
              <a:buSzPts val="1600"/>
              <a:buNone/>
            </a:pPr>
            <a:r>
              <a:rPr lang="en-US" sz="1200"/>
              <a:t>• Er der yderligere strategier eller forslag til fremme af ansvarlig digital adfærd i disse scenarier?</a:t>
            </a:r>
            <a:endParaRPr sz="1200"/>
          </a:p>
          <a:p>
            <a:pPr indent="-228600" lvl="0" marL="228600" rtl="0" algn="l">
              <a:lnSpc>
                <a:spcPct val="90000"/>
              </a:lnSpc>
              <a:spcBef>
                <a:spcPts val="1000"/>
              </a:spcBef>
              <a:spcAft>
                <a:spcPts val="0"/>
              </a:spcAft>
              <a:buClr>
                <a:schemeClr val="lt1"/>
              </a:buClr>
              <a:buSzPts val="2000"/>
              <a:buNone/>
            </a:pPr>
            <a:r>
              <a:t/>
            </a:r>
            <a:endParaRPr sz="12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lt1"/>
              </a:buClr>
              <a:buSzPts val="2000"/>
              <a:buNone/>
            </a:pPr>
            <a:r>
              <a:t/>
            </a:r>
            <a:endParaRPr sz="1200">
              <a:latin typeface="Times New Roman"/>
              <a:ea typeface="Times New Roman"/>
              <a:cs typeface="Times New Roman"/>
              <a:sym typeface="Times New Roman"/>
            </a:endParaRPr>
          </a:p>
        </p:txBody>
      </p:sp>
      <p:sp>
        <p:nvSpPr>
          <p:cNvPr id="265" name="Google Shape;265;p14"/>
          <p:cNvSpPr txBox="1"/>
          <p:nvPr>
            <p:ph idx="3" type="body"/>
          </p:nvPr>
        </p:nvSpPr>
        <p:spPr>
          <a:xfrm>
            <a:off x="747187" y="247500"/>
            <a:ext cx="5644682"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en-US" sz="2400"/>
              <a:t>Aktivitetsinstruktioner</a:t>
            </a:r>
            <a:endParaRPr sz="2400"/>
          </a:p>
        </p:txBody>
      </p:sp>
      <p:pic>
        <p:nvPicPr>
          <p:cNvPr id="266" name="Google Shape;266;p14"/>
          <p:cNvPicPr preferRelativeResize="0"/>
          <p:nvPr/>
        </p:nvPicPr>
        <p:blipFill rotWithShape="1">
          <a:blip r:embed="rId3">
            <a:alphaModFix/>
          </a:blip>
          <a:srcRect b="0" l="0" r="0" t="0"/>
          <a:stretch/>
        </p:blipFill>
        <p:spPr>
          <a:xfrm>
            <a:off x="7010890" y="1798523"/>
            <a:ext cx="4340442" cy="3260953"/>
          </a:xfrm>
          <a:prstGeom prst="rect">
            <a:avLst/>
          </a:prstGeom>
          <a:noFill/>
          <a:ln>
            <a:noFill/>
          </a:ln>
        </p:spPr>
      </p:pic>
      <p:pic>
        <p:nvPicPr>
          <p:cNvPr descr="Mani, Ipad, Tavoletta, Tecnologia" id="267" name="Google Shape;267;p14"/>
          <p:cNvPicPr preferRelativeResize="0"/>
          <p:nvPr/>
        </p:nvPicPr>
        <p:blipFill rotWithShape="1">
          <a:blip r:embed="rId4">
            <a:alphaModFix/>
          </a:blip>
          <a:srcRect b="0" l="0" r="0" t="0"/>
          <a:stretch/>
        </p:blipFill>
        <p:spPr>
          <a:xfrm>
            <a:off x="7744859" y="2302498"/>
            <a:ext cx="2886418" cy="20641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5"/>
          <p:cNvSpPr txBox="1"/>
          <p:nvPr>
            <p:ph idx="1" type="body"/>
          </p:nvPr>
        </p:nvSpPr>
        <p:spPr>
          <a:xfrm>
            <a:off x="6323950" y="1240150"/>
            <a:ext cx="5432700" cy="56178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1600"/>
              <a:buNone/>
            </a:pPr>
            <a:r>
              <a:rPr lang="en-US" sz="1200"/>
              <a:t>Aktivitet 2: "Digital Privacy Audit"</a:t>
            </a:r>
            <a:endParaRPr sz="1200"/>
          </a:p>
          <a:p>
            <a:pPr indent="-228600" lvl="0" marL="228600" rtl="0" algn="l">
              <a:lnSpc>
                <a:spcPct val="90000"/>
              </a:lnSpc>
              <a:spcBef>
                <a:spcPts val="3000"/>
              </a:spcBef>
              <a:spcAft>
                <a:spcPts val="0"/>
              </a:spcAft>
              <a:buClr>
                <a:schemeClr val="lt1"/>
              </a:buClr>
              <a:buSzPts val="1600"/>
              <a:buNone/>
            </a:pPr>
            <a:r>
              <a:rPr lang="en-US" sz="1200"/>
              <a:t>Type: Online, Gruppe</a:t>
            </a:r>
            <a:endParaRPr sz="1200"/>
          </a:p>
          <a:p>
            <a:pPr indent="-228600" lvl="0" marL="228600" rtl="0" algn="l">
              <a:lnSpc>
                <a:spcPct val="90000"/>
              </a:lnSpc>
              <a:spcBef>
                <a:spcPts val="3000"/>
              </a:spcBef>
              <a:spcAft>
                <a:spcPts val="0"/>
              </a:spcAft>
              <a:buClr>
                <a:schemeClr val="lt1"/>
              </a:buClr>
              <a:buSzPts val="1600"/>
              <a:buNone/>
            </a:pPr>
            <a:r>
              <a:rPr lang="en-US" sz="1200"/>
              <a:t>Hovedmålet med denne aktivitet er at øge bevidstheden og forbedre elevernes forståelse af deres digitale privatlivsindstillinger og online tilstedeværelse. Ved at udføre en personlig digital privatlivsaudit får eleverne mulighed for at vurdere deres nuværende privatlivsindstillinger, identificere potentielle sårbarheder og foretage nødvendige justeringer for at beskytte deres personlige oplysninger online</a:t>
            </a:r>
            <a:endParaRPr sz="1200"/>
          </a:p>
          <a:p>
            <a:pPr indent="-228600" lvl="0" marL="228600" rtl="0" algn="l">
              <a:lnSpc>
                <a:spcPct val="90000"/>
              </a:lnSpc>
              <a:spcBef>
                <a:spcPts val="3000"/>
              </a:spcBef>
              <a:spcAft>
                <a:spcPts val="0"/>
              </a:spcAft>
              <a:buClr>
                <a:schemeClr val="lt1"/>
              </a:buClr>
              <a:buSzPts val="1600"/>
              <a:buNone/>
            </a:pPr>
            <a:r>
              <a:rPr lang="en-US" sz="1200"/>
              <a:t>Estimeret varighed: 45 minutter</a:t>
            </a:r>
            <a:endParaRPr sz="1200"/>
          </a:p>
          <a:p>
            <a:pPr indent="-228600" lvl="0" marL="228600" rtl="0" algn="l">
              <a:lnSpc>
                <a:spcPct val="90000"/>
              </a:lnSpc>
              <a:spcBef>
                <a:spcPts val="3000"/>
              </a:spcBef>
              <a:spcAft>
                <a:spcPts val="0"/>
              </a:spcAft>
              <a:buClr>
                <a:schemeClr val="lt1"/>
              </a:buClr>
              <a:buSzPts val="1600"/>
              <a:buNone/>
            </a:pPr>
            <a:r>
              <a:rPr lang="en-US" sz="1200"/>
              <a:t>Nødvendige materialer:</a:t>
            </a:r>
            <a:endParaRPr sz="1200"/>
          </a:p>
          <a:p>
            <a:pPr indent="-228600" lvl="0" marL="228600" rtl="0" algn="l">
              <a:lnSpc>
                <a:spcPct val="90000"/>
              </a:lnSpc>
              <a:spcBef>
                <a:spcPts val="3000"/>
              </a:spcBef>
              <a:spcAft>
                <a:spcPts val="0"/>
              </a:spcAft>
              <a:buClr>
                <a:schemeClr val="lt1"/>
              </a:buClr>
              <a:buSzPts val="1600"/>
              <a:buNone/>
            </a:pPr>
            <a:r>
              <a:rPr lang="en-US" sz="1200"/>
              <a:t>Arbejdsark til digital privatlivsrevision (bilag II), adgang til enheder (computer, smartphone osv.)</a:t>
            </a:r>
            <a:endParaRPr sz="1200"/>
          </a:p>
          <a:p>
            <a:pPr indent="-228600" lvl="0" marL="228600" rtl="0" algn="l">
              <a:lnSpc>
                <a:spcPct val="90000"/>
              </a:lnSpc>
              <a:spcBef>
                <a:spcPts val="3000"/>
              </a:spcBef>
              <a:spcAft>
                <a:spcPts val="0"/>
              </a:spcAft>
              <a:buClr>
                <a:schemeClr val="lt1"/>
              </a:buClr>
              <a:buSzPts val="1100"/>
              <a:buNone/>
            </a:pPr>
            <a:r>
              <a:t/>
            </a:r>
            <a:endParaRPr sz="1100"/>
          </a:p>
        </p:txBody>
      </p:sp>
      <p:sp>
        <p:nvSpPr>
          <p:cNvPr id="273" name="Google Shape;273;p15"/>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en-US" sz="2400"/>
              <a:t>Aktiviteter</a:t>
            </a:r>
            <a:endParaRPr sz="2400"/>
          </a:p>
        </p:txBody>
      </p:sp>
      <p:pic>
        <p:nvPicPr>
          <p:cNvPr descr="Computer, Attività Commerciale, Gdpr" id="274" name="Google Shape;274;p15"/>
          <p:cNvPicPr preferRelativeResize="0"/>
          <p:nvPr/>
        </p:nvPicPr>
        <p:blipFill rotWithShape="1">
          <a:blip r:embed="rId3">
            <a:alphaModFix/>
          </a:blip>
          <a:srcRect b="0" l="0" r="0" t="0"/>
          <a:stretch/>
        </p:blipFill>
        <p:spPr>
          <a:xfrm>
            <a:off x="675717" y="495759"/>
            <a:ext cx="5420283" cy="57287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6"/>
          <p:cNvSpPr txBox="1"/>
          <p:nvPr>
            <p:ph idx="1" type="body"/>
          </p:nvPr>
        </p:nvSpPr>
        <p:spPr>
          <a:xfrm>
            <a:off x="202602" y="464781"/>
            <a:ext cx="5255223" cy="5469294"/>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33637"/>
              </a:buClr>
              <a:buSzPts val="1200"/>
              <a:buFont typeface="Arial"/>
              <a:buChar char="•"/>
            </a:pPr>
            <a:r>
              <a:rPr lang="en-US" sz="1200">
                <a:solidFill>
                  <a:srgbClr val="033637"/>
                </a:solidFill>
                <a:latin typeface="Calibri"/>
                <a:ea typeface="Calibri"/>
                <a:cs typeface="Calibri"/>
                <a:sym typeface="Calibri"/>
              </a:rPr>
              <a:t>Giv hver elev det digitale arbejdsark til revision af privatlivets fred.</a:t>
            </a:r>
            <a:endParaRPr sz="1200"/>
          </a:p>
          <a:p>
            <a:pPr indent="-228600" lvl="0" marL="228600" rtl="0" algn="l">
              <a:lnSpc>
                <a:spcPct val="100000"/>
              </a:lnSpc>
              <a:spcBef>
                <a:spcPts val="3000"/>
              </a:spcBef>
              <a:spcAft>
                <a:spcPts val="0"/>
              </a:spcAft>
              <a:buClr>
                <a:srgbClr val="033637"/>
              </a:buClr>
              <a:buSzPts val="1200"/>
              <a:buFont typeface="Arial"/>
              <a:buChar char="•"/>
            </a:pPr>
            <a:r>
              <a:rPr lang="en-US" sz="1200">
                <a:solidFill>
                  <a:srgbClr val="033637"/>
                </a:solidFill>
                <a:latin typeface="Calibri"/>
                <a:ea typeface="Calibri"/>
                <a:cs typeface="Calibri"/>
                <a:sym typeface="Calibri"/>
              </a:rPr>
              <a:t>Forklar formålet med aktiviteten og vigtigheden af ​​at bevare digitalt privatliv.</a:t>
            </a:r>
            <a:endParaRPr sz="1200"/>
          </a:p>
          <a:p>
            <a:pPr indent="-228600" lvl="0" marL="228600" rtl="0" algn="l">
              <a:lnSpc>
                <a:spcPct val="100000"/>
              </a:lnSpc>
              <a:spcBef>
                <a:spcPts val="3000"/>
              </a:spcBef>
              <a:spcAft>
                <a:spcPts val="0"/>
              </a:spcAft>
              <a:buClr>
                <a:srgbClr val="033637"/>
              </a:buClr>
              <a:buSzPts val="1200"/>
              <a:buNone/>
            </a:pPr>
            <a:r>
              <a:rPr lang="en-US" sz="1200">
                <a:solidFill>
                  <a:srgbClr val="033637"/>
                </a:solidFill>
                <a:latin typeface="Calibri"/>
                <a:ea typeface="Calibri"/>
                <a:cs typeface="Calibri"/>
                <a:sym typeface="Calibri"/>
              </a:rPr>
              <a:t>• Instruer eleverne i at afsætte 45 minutter til aktiviteten.</a:t>
            </a:r>
            <a:endParaRPr sz="1200"/>
          </a:p>
          <a:p>
            <a:pPr indent="-228600" lvl="0" marL="228600" rtl="0" algn="l">
              <a:lnSpc>
                <a:spcPct val="100000"/>
              </a:lnSpc>
              <a:spcBef>
                <a:spcPts val="3000"/>
              </a:spcBef>
              <a:spcAft>
                <a:spcPts val="0"/>
              </a:spcAft>
              <a:buClr>
                <a:srgbClr val="033637"/>
              </a:buClr>
              <a:buSzPts val="1200"/>
              <a:buNone/>
            </a:pPr>
            <a:r>
              <a:rPr lang="en-US" sz="1200">
                <a:solidFill>
                  <a:srgbClr val="033637"/>
                </a:solidFill>
                <a:latin typeface="Calibri"/>
                <a:ea typeface="Calibri"/>
                <a:cs typeface="Calibri"/>
                <a:sym typeface="Calibri"/>
              </a:rPr>
              <a:t>• Bed eleverne om at gennemgå deres privatlivsindstillinger på deres enheder, sociale mediekonti og andre onlineplatforme.</a:t>
            </a:r>
            <a:endParaRPr sz="1200"/>
          </a:p>
          <a:p>
            <a:pPr indent="-228600" lvl="0" marL="228600" rtl="0" algn="l">
              <a:lnSpc>
                <a:spcPct val="100000"/>
              </a:lnSpc>
              <a:spcBef>
                <a:spcPts val="3000"/>
              </a:spcBef>
              <a:spcAft>
                <a:spcPts val="0"/>
              </a:spcAft>
              <a:buClr>
                <a:srgbClr val="033637"/>
              </a:buClr>
              <a:buSzPts val="1200"/>
              <a:buNone/>
            </a:pPr>
            <a:r>
              <a:rPr lang="en-US" sz="1200">
                <a:solidFill>
                  <a:srgbClr val="033637"/>
                </a:solidFill>
                <a:latin typeface="Calibri"/>
                <a:ea typeface="Calibri"/>
                <a:cs typeface="Calibri"/>
                <a:sym typeface="Calibri"/>
              </a:rPr>
              <a:t>• Brug det medfølgende arbejdsark til at guide eleverne til at besvare følgende spørgsmål:</a:t>
            </a:r>
            <a:endParaRPr sz="1200"/>
          </a:p>
          <a:p>
            <a:pPr indent="-228600" lvl="0" marL="228600" rtl="0" algn="l">
              <a:lnSpc>
                <a:spcPct val="100000"/>
              </a:lnSpc>
              <a:spcBef>
                <a:spcPts val="3000"/>
              </a:spcBef>
              <a:spcAft>
                <a:spcPts val="0"/>
              </a:spcAft>
              <a:buClr>
                <a:srgbClr val="033637"/>
              </a:buClr>
              <a:buSzPts val="1200"/>
              <a:buNone/>
            </a:pPr>
            <a:r>
              <a:rPr lang="en-US" sz="1200">
                <a:solidFill>
                  <a:srgbClr val="033637"/>
                </a:solidFill>
                <a:latin typeface="Calibri"/>
                <a:ea typeface="Calibri"/>
                <a:cs typeface="Calibri"/>
                <a:sym typeface="Calibri"/>
              </a:rPr>
              <a:t>• Hvilke privatlivsindstillinger har du i øjeblikket på plads for dine enheder og onlinekonti?</a:t>
            </a:r>
            <a:endParaRPr sz="1200"/>
          </a:p>
          <a:p>
            <a:pPr indent="-228600" lvl="0" marL="228600" rtl="0" algn="l">
              <a:lnSpc>
                <a:spcPct val="100000"/>
              </a:lnSpc>
              <a:spcBef>
                <a:spcPts val="3000"/>
              </a:spcBef>
              <a:spcAft>
                <a:spcPts val="0"/>
              </a:spcAft>
              <a:buClr>
                <a:srgbClr val="033637"/>
              </a:buClr>
              <a:buSzPts val="1200"/>
              <a:buNone/>
            </a:pPr>
            <a:r>
              <a:rPr lang="en-US" sz="1200">
                <a:solidFill>
                  <a:srgbClr val="033637"/>
                </a:solidFill>
                <a:latin typeface="Calibri"/>
                <a:ea typeface="Calibri"/>
                <a:cs typeface="Calibri"/>
                <a:sym typeface="Calibri"/>
              </a:rPr>
              <a:t>• Er der områder, hvor dine privatlivsindstillinger kan være svage eller utilstrækkelige?</a:t>
            </a:r>
            <a:endParaRPr sz="1200"/>
          </a:p>
          <a:p>
            <a:pPr indent="-228600" lvl="0" marL="228600" rtl="0" algn="l">
              <a:lnSpc>
                <a:spcPct val="100000"/>
              </a:lnSpc>
              <a:spcBef>
                <a:spcPts val="3000"/>
              </a:spcBef>
              <a:spcAft>
                <a:spcPts val="0"/>
              </a:spcAft>
              <a:buClr>
                <a:srgbClr val="033637"/>
              </a:buClr>
              <a:buSzPts val="1200"/>
              <a:buNone/>
            </a:pPr>
            <a:r>
              <a:rPr lang="en-US" sz="1200">
                <a:solidFill>
                  <a:srgbClr val="033637"/>
                </a:solidFill>
                <a:latin typeface="Calibri"/>
                <a:ea typeface="Calibri"/>
                <a:cs typeface="Calibri"/>
                <a:sym typeface="Calibri"/>
              </a:rPr>
              <a:t>• Deler du nogen personlige oplysninger offentligt, der potentielt kan kompromittere dit privatliv?</a:t>
            </a:r>
            <a:endParaRPr sz="1200"/>
          </a:p>
          <a:p>
            <a:pPr indent="-228600" lvl="0" marL="228600" rtl="0" algn="l">
              <a:lnSpc>
                <a:spcPct val="100000"/>
              </a:lnSpc>
              <a:spcBef>
                <a:spcPts val="3000"/>
              </a:spcBef>
              <a:spcAft>
                <a:spcPts val="0"/>
              </a:spcAft>
              <a:buClr>
                <a:srgbClr val="033637"/>
              </a:buClr>
              <a:buSzPts val="1200"/>
              <a:buNone/>
            </a:pPr>
            <a:r>
              <a:rPr lang="en-US" sz="1200">
                <a:solidFill>
                  <a:srgbClr val="033637"/>
                </a:solidFill>
                <a:latin typeface="Calibri"/>
                <a:ea typeface="Calibri"/>
                <a:cs typeface="Calibri"/>
                <a:sym typeface="Calibri"/>
              </a:rPr>
              <a:t>• Hvilke skridt kan du tage for at forbedre dit digitale privatliv og beskytte dine personlige oplysninger?</a:t>
            </a:r>
            <a:endParaRPr sz="1200"/>
          </a:p>
          <a:p>
            <a:pPr indent="-228600" lvl="0" marL="228600" rtl="0" algn="l">
              <a:lnSpc>
                <a:spcPct val="90000"/>
              </a:lnSpc>
              <a:spcBef>
                <a:spcPts val="3000"/>
              </a:spcBef>
              <a:spcAft>
                <a:spcPts val="0"/>
              </a:spcAft>
              <a:buClr>
                <a:schemeClr val="lt1"/>
              </a:buClr>
              <a:buSzPts val="1200"/>
              <a:buNone/>
            </a:pPr>
            <a:r>
              <a:t/>
            </a:r>
            <a:endParaRPr sz="1200">
              <a:latin typeface="Times New Roman"/>
              <a:ea typeface="Times New Roman"/>
              <a:cs typeface="Times New Roman"/>
              <a:sym typeface="Times New Roman"/>
            </a:endParaRPr>
          </a:p>
          <a:p>
            <a:pPr indent="-228600" lvl="0" marL="228600" rtl="0" algn="l">
              <a:lnSpc>
                <a:spcPct val="90000"/>
              </a:lnSpc>
              <a:spcBef>
                <a:spcPts val="3000"/>
              </a:spcBef>
              <a:spcAft>
                <a:spcPts val="0"/>
              </a:spcAft>
              <a:buClr>
                <a:schemeClr val="lt1"/>
              </a:buClr>
              <a:buSzPts val="1800"/>
              <a:buNone/>
            </a:pPr>
            <a:r>
              <a:t/>
            </a:r>
            <a:endParaRPr sz="1800">
              <a:latin typeface="Times New Roman"/>
              <a:ea typeface="Times New Roman"/>
              <a:cs typeface="Times New Roman"/>
              <a:sym typeface="Times New Roman"/>
            </a:endParaRPr>
          </a:p>
        </p:txBody>
      </p:sp>
      <p:sp>
        <p:nvSpPr>
          <p:cNvPr id="280" name="Google Shape;280;p16"/>
          <p:cNvSpPr txBox="1"/>
          <p:nvPr>
            <p:ph idx="3" type="body"/>
          </p:nvPr>
        </p:nvSpPr>
        <p:spPr>
          <a:xfrm>
            <a:off x="6432391" y="920424"/>
            <a:ext cx="5854391" cy="99265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6E6"/>
              </a:buClr>
              <a:buSzPts val="2800"/>
              <a:buNone/>
            </a:pPr>
            <a:r>
              <a:rPr lang="en-US" sz="2800"/>
              <a:t>Aktivitetsinstruktioner</a:t>
            </a:r>
            <a:endParaRPr/>
          </a:p>
        </p:txBody>
      </p:sp>
      <p:pic>
        <p:nvPicPr>
          <p:cNvPr id="281" name="Google Shape;281;p16"/>
          <p:cNvPicPr preferRelativeResize="0"/>
          <p:nvPr/>
        </p:nvPicPr>
        <p:blipFill rotWithShape="1">
          <a:blip r:embed="rId3">
            <a:alphaModFix/>
          </a:blip>
          <a:srcRect b="0" l="0" r="0" t="0"/>
          <a:stretch/>
        </p:blipFill>
        <p:spPr>
          <a:xfrm>
            <a:off x="5872432" y="2552700"/>
            <a:ext cx="5933655" cy="22647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7"/>
          <p:cNvSpPr txBox="1"/>
          <p:nvPr>
            <p:ph idx="1" type="body"/>
          </p:nvPr>
        </p:nvSpPr>
        <p:spPr>
          <a:xfrm>
            <a:off x="6096000" y="1435276"/>
            <a:ext cx="5854391" cy="4377696"/>
          </a:xfrm>
          <a:prstGeom prst="rect">
            <a:avLst/>
          </a:prstGeom>
          <a:noFill/>
          <a:ln>
            <a:noFill/>
          </a:ln>
        </p:spPr>
        <p:txBody>
          <a:bodyPr anchorCtr="0" anchor="t" bIns="45700" lIns="91425" spcFirstLastPara="1" rIns="91425" wrap="square" tIns="45700">
            <a:noAutofit/>
          </a:bodyPr>
          <a:lstStyle/>
          <a:p>
            <a:pPr indent="-247650" lvl="0" marL="285750" rtl="0" algn="l">
              <a:lnSpc>
                <a:spcPct val="100000"/>
              </a:lnSpc>
              <a:spcBef>
                <a:spcPts val="0"/>
              </a:spcBef>
              <a:spcAft>
                <a:spcPts val="0"/>
              </a:spcAft>
              <a:buClr>
                <a:schemeClr val="lt1"/>
              </a:buClr>
              <a:buSzPts val="1200"/>
              <a:buFont typeface="Arial"/>
              <a:buChar char="•"/>
            </a:pPr>
            <a:r>
              <a:rPr lang="en-US" sz="1200">
                <a:latin typeface="Calibri"/>
                <a:ea typeface="Calibri"/>
                <a:cs typeface="Calibri"/>
                <a:sym typeface="Calibri"/>
              </a:rPr>
              <a:t>Diskuter bedste praksis for beskyttelse af digitalt privatliv og opretholdelse af en sund online tilstedeværelse.</a:t>
            </a:r>
            <a:endParaRPr sz="1200">
              <a:latin typeface="Calibri"/>
              <a:ea typeface="Calibri"/>
              <a:cs typeface="Calibri"/>
              <a:sym typeface="Calibri"/>
            </a:endParaRPr>
          </a:p>
          <a:p>
            <a:pPr indent="-247650" lvl="0" marL="285750" rtl="0" algn="l">
              <a:lnSpc>
                <a:spcPct val="100000"/>
              </a:lnSpc>
              <a:spcBef>
                <a:spcPts val="3000"/>
              </a:spcBef>
              <a:spcAft>
                <a:spcPts val="0"/>
              </a:spcAft>
              <a:buClr>
                <a:schemeClr val="lt1"/>
              </a:buClr>
              <a:buSzPts val="1200"/>
              <a:buFont typeface="Arial"/>
              <a:buChar char="•"/>
            </a:pPr>
            <a:r>
              <a:rPr lang="en-US" sz="1200">
                <a:latin typeface="Calibri"/>
                <a:ea typeface="Calibri"/>
                <a:cs typeface="Calibri"/>
                <a:sym typeface="Calibri"/>
              </a:rPr>
              <a:t>Tilskynd eleverne til at foretage de nødvendige justeringer af deres privatlivsindstillinger baseret på deres revisionsresultater.</a:t>
            </a:r>
            <a:endParaRPr sz="1200"/>
          </a:p>
          <a:p>
            <a:pPr indent="-247650" lvl="0" marL="285750" rtl="0" algn="l">
              <a:lnSpc>
                <a:spcPct val="100000"/>
              </a:lnSpc>
              <a:spcBef>
                <a:spcPts val="3000"/>
              </a:spcBef>
              <a:spcAft>
                <a:spcPts val="0"/>
              </a:spcAft>
              <a:buClr>
                <a:schemeClr val="lt1"/>
              </a:buClr>
              <a:buSzPts val="1200"/>
              <a:buFont typeface="Arial"/>
              <a:buChar char="•"/>
            </a:pPr>
            <a:r>
              <a:rPr lang="en-US" sz="1200">
                <a:latin typeface="Calibri"/>
                <a:ea typeface="Calibri"/>
                <a:cs typeface="Calibri"/>
                <a:sym typeface="Calibri"/>
              </a:rPr>
              <a:t>Efter at have gennemført revisionen, samle eleverne og faciliter en gruppediskussion for at dele indsigt og strategier til at bevare digitalt privatliv.</a:t>
            </a:r>
            <a:endParaRPr sz="1200"/>
          </a:p>
          <a:p>
            <a:pPr indent="-247650" lvl="0" marL="285750" rtl="0" algn="l">
              <a:lnSpc>
                <a:spcPct val="100000"/>
              </a:lnSpc>
              <a:spcBef>
                <a:spcPts val="3000"/>
              </a:spcBef>
              <a:spcAft>
                <a:spcPts val="0"/>
              </a:spcAft>
              <a:buClr>
                <a:schemeClr val="lt1"/>
              </a:buClr>
              <a:buSzPts val="1200"/>
              <a:buFont typeface="Arial"/>
              <a:buChar char="•"/>
            </a:pPr>
            <a:r>
              <a:rPr lang="en-US" sz="1200">
                <a:latin typeface="Calibri"/>
                <a:ea typeface="Calibri"/>
                <a:cs typeface="Calibri"/>
                <a:sym typeface="Calibri"/>
              </a:rPr>
              <a:t>Tilskynd eleverne til at dele eventuelle udfordringer, de stødte på under revisionen, og hvordan de håndterede dem.</a:t>
            </a:r>
            <a:endParaRPr sz="1200"/>
          </a:p>
          <a:p>
            <a:pPr indent="-228600" lvl="0" marL="228600" rtl="0" algn="l">
              <a:lnSpc>
                <a:spcPct val="90000"/>
              </a:lnSpc>
              <a:spcBef>
                <a:spcPts val="3000"/>
              </a:spcBef>
              <a:spcAft>
                <a:spcPts val="0"/>
              </a:spcAft>
              <a:buClr>
                <a:schemeClr val="lt1"/>
              </a:buClr>
              <a:buSzPts val="1800"/>
              <a:buNone/>
            </a:pPr>
            <a:r>
              <a:t/>
            </a:r>
            <a:endParaRPr sz="1800">
              <a:latin typeface="Times New Roman"/>
              <a:ea typeface="Times New Roman"/>
              <a:cs typeface="Times New Roman"/>
              <a:sym typeface="Times New Roman"/>
            </a:endParaRPr>
          </a:p>
          <a:p>
            <a:pPr indent="-228600" lvl="0" marL="228600" rtl="0" algn="l">
              <a:lnSpc>
                <a:spcPct val="90000"/>
              </a:lnSpc>
              <a:spcBef>
                <a:spcPts val="3000"/>
              </a:spcBef>
              <a:spcAft>
                <a:spcPts val="0"/>
              </a:spcAft>
              <a:buClr>
                <a:schemeClr val="lt1"/>
              </a:buClr>
              <a:buSzPts val="1800"/>
              <a:buNone/>
            </a:pPr>
            <a:r>
              <a:t/>
            </a:r>
            <a:endParaRPr sz="1800">
              <a:latin typeface="Times New Roman"/>
              <a:ea typeface="Times New Roman"/>
              <a:cs typeface="Times New Roman"/>
              <a:sym typeface="Times New Roman"/>
            </a:endParaRPr>
          </a:p>
        </p:txBody>
      </p:sp>
      <p:sp>
        <p:nvSpPr>
          <p:cNvPr id="287" name="Google Shape;287;p17"/>
          <p:cNvSpPr txBox="1"/>
          <p:nvPr>
            <p:ph idx="3" type="body"/>
          </p:nvPr>
        </p:nvSpPr>
        <p:spPr>
          <a:xfrm>
            <a:off x="6461161" y="155139"/>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en-US" sz="2400"/>
              <a:t>Aktiviteter</a:t>
            </a:r>
            <a:endParaRPr sz="2400"/>
          </a:p>
        </p:txBody>
      </p:sp>
      <p:pic>
        <p:nvPicPr>
          <p:cNvPr descr="Protezione Dati, Sicurezza, Computer" id="288" name="Google Shape;288;p17"/>
          <p:cNvPicPr preferRelativeResize="0"/>
          <p:nvPr/>
        </p:nvPicPr>
        <p:blipFill rotWithShape="1">
          <a:blip r:embed="rId3">
            <a:alphaModFix/>
          </a:blip>
          <a:srcRect b="0" l="0" r="0" t="0"/>
          <a:stretch/>
        </p:blipFill>
        <p:spPr>
          <a:xfrm>
            <a:off x="112239" y="758358"/>
            <a:ext cx="5854391" cy="469837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8"/>
          <p:cNvSpPr txBox="1"/>
          <p:nvPr>
            <p:ph idx="1" type="body"/>
          </p:nvPr>
        </p:nvSpPr>
        <p:spPr>
          <a:xfrm>
            <a:off x="133588" y="1720600"/>
            <a:ext cx="5962412" cy="437769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800"/>
              <a:buNone/>
            </a:pPr>
            <a:r>
              <a:t/>
            </a:r>
            <a:endParaRPr sz="18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294" name="Google Shape;294;p18"/>
          <p:cNvSpPr txBox="1"/>
          <p:nvPr>
            <p:ph idx="3" type="body"/>
          </p:nvPr>
        </p:nvSpPr>
        <p:spPr>
          <a:xfrm>
            <a:off x="439277" y="138358"/>
            <a:ext cx="5644682"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en-US" sz="2400"/>
              <a:t>Aktiviteter</a:t>
            </a:r>
            <a:endParaRPr sz="2400"/>
          </a:p>
        </p:txBody>
      </p:sp>
      <p:sp>
        <p:nvSpPr>
          <p:cNvPr id="295" name="Google Shape;295;p18"/>
          <p:cNvSpPr txBox="1"/>
          <p:nvPr/>
        </p:nvSpPr>
        <p:spPr>
          <a:xfrm>
            <a:off x="6651050" y="447450"/>
            <a:ext cx="5066400" cy="56322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Instruktioner: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33637"/>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Forklar deltagerne, at de vil deltage i en digital misinformationsudfordring.</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Del en liste over hypotetiske online nyhedsartikler, indlæg på sociale medier eller andre former for digitalt indhold, der hypotetisk er blevet identificeret som potentielle kilder til misinformation. Følgende er eksempler eller hypotetiske scenarier oprettet med henblik på aktiviteten. (Se bilag III for de hypotetiske scenarier)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Instruer hver deltager i at vælge ét stykke indhold fra den medfølgende liste.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Forklar, at deres opgave er kritisk at analysere det valgte indhold og vurdere dets troværdighed og nøjagtighed.</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Giv deltagerne et sæt vejledende spørgsmål eller kriterier til at evaluere indholdet, såsom:</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Er oplysningerne fra en velrenommeret kilde?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Er der faktuelle unøjagtigheder eller uoverensstemmelser?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Er der røde flag eller tegn på skævhed eller manipulation?</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Kan oplysningerne bekræftes med andre pålidelige kilder?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Er der nogen ekspertudtalelser eller autoritative referencer citeret?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Tildel deltagerne 15-20 minutter til at undersøge og analysere deres valgte indhold.</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Efter den tildelte tid, samle deltagerne og faciliter en gruppediskussion for at dele deres resultater og indsigter.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Tillad hver deltager at præsentere deres analyse af det indhold, de valgte, og fremhæve årsagerne bag deres konklusioner.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Tilskynd gruppen til at deltage i en konstruktiv diskussion, udveksle ideer om, hvordan man identificerer og modvirker misinformation effektivt.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Opsummer aktiviteten ved at diskutere bedste praksis for verificering af information, faktatjek og fremme af mediekendskab i den digitale tidsalder.</a:t>
            </a:r>
            <a:endParaRPr b="0" i="0" sz="1200" u="none" cap="none" strike="noStrike">
              <a:solidFill>
                <a:srgbClr val="000000"/>
              </a:solidFill>
              <a:latin typeface="Arial"/>
              <a:ea typeface="Arial"/>
              <a:cs typeface="Arial"/>
              <a:sym typeface="Arial"/>
            </a:endParaRPr>
          </a:p>
        </p:txBody>
      </p:sp>
      <p:sp>
        <p:nvSpPr>
          <p:cNvPr id="296" name="Google Shape;296;p18"/>
          <p:cNvSpPr txBox="1"/>
          <p:nvPr/>
        </p:nvSpPr>
        <p:spPr>
          <a:xfrm>
            <a:off x="225000" y="1020050"/>
            <a:ext cx="5962500" cy="357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Aktivitet 3: "Digital Misinformation Challenge"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Type: Individuel, Online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Hovedmålet med denne aktivitet er at forbedre elevernes kritiske tænkning og faktatjek i forbindelse med digital misinformation. Gennem denne aktivitet vil eleverne øve sig i at identificere og evaluere vildledende information online, fremme mediekendskab og udvikle strategier til at bekæmpe spredningen af ​​misinformation.</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Estimeret varighed: 30-45 minutter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Nødvendige materialer: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Adgang til internettet og enheder (computer, smartphone osv.)</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2a203bb466b_0_0"/>
          <p:cNvSpPr txBox="1"/>
          <p:nvPr>
            <p:ph idx="1" type="body"/>
          </p:nvPr>
        </p:nvSpPr>
        <p:spPr>
          <a:xfrm>
            <a:off x="1286723" y="183147"/>
            <a:ext cx="11222700" cy="713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en-US"/>
              <a:t>Tips og hints til professionelle</a:t>
            </a:r>
            <a:endParaRPr/>
          </a:p>
          <a:p>
            <a:pPr indent="0" lvl="0" marL="0" rtl="0" algn="l">
              <a:lnSpc>
                <a:spcPct val="90000"/>
              </a:lnSpc>
              <a:spcBef>
                <a:spcPts val="0"/>
              </a:spcBef>
              <a:spcAft>
                <a:spcPts val="0"/>
              </a:spcAft>
              <a:buClr>
                <a:srgbClr val="74659A"/>
              </a:buClr>
              <a:buSzPts val="3600"/>
              <a:buNone/>
            </a:pPr>
            <a:r>
              <a:t/>
            </a:r>
            <a:endParaRPr/>
          </a:p>
        </p:txBody>
      </p:sp>
      <p:sp>
        <p:nvSpPr>
          <p:cNvPr id="302" name="Google Shape;302;g2a203bb466b_0_0"/>
          <p:cNvSpPr txBox="1"/>
          <p:nvPr>
            <p:ph idx="2" type="body"/>
          </p:nvPr>
        </p:nvSpPr>
        <p:spPr>
          <a:xfrm>
            <a:off x="3594075" y="2412525"/>
            <a:ext cx="7192500" cy="848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33637"/>
              </a:buClr>
              <a:buSzPts val="1200"/>
              <a:buFont typeface="Arial"/>
              <a:buNone/>
            </a:pPr>
            <a:r>
              <a:rPr b="1" lang="en-US" sz="1200"/>
              <a:t>Giv real-life case-studier: Del virkelige case-studier eller eksempler relateret til digitalt misbrug for at gøre træningen mere relaterbar og praktisk for deltagerne. Brug historiefortællingsteknikker og medtag visuelle elementer, såsom infografik eller videoer.</a:t>
            </a:r>
            <a:endParaRPr b="1" sz="2400"/>
          </a:p>
        </p:txBody>
      </p:sp>
      <p:sp>
        <p:nvSpPr>
          <p:cNvPr id="303" name="Google Shape;303;g2a203bb466b_0_0"/>
          <p:cNvSpPr txBox="1"/>
          <p:nvPr>
            <p:ph idx="3" type="body"/>
          </p:nvPr>
        </p:nvSpPr>
        <p:spPr>
          <a:xfrm>
            <a:off x="1573307" y="1424481"/>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US"/>
              <a:t>01</a:t>
            </a:r>
            <a:endParaRPr/>
          </a:p>
        </p:txBody>
      </p:sp>
      <p:sp>
        <p:nvSpPr>
          <p:cNvPr id="304" name="Google Shape;304;g2a203bb466b_0_0"/>
          <p:cNvSpPr txBox="1"/>
          <p:nvPr>
            <p:ph idx="5" type="body"/>
          </p:nvPr>
        </p:nvSpPr>
        <p:spPr>
          <a:xfrm>
            <a:off x="1557285" y="2398563"/>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US"/>
              <a:t>02</a:t>
            </a:r>
            <a:endParaRPr/>
          </a:p>
        </p:txBody>
      </p:sp>
      <p:sp>
        <p:nvSpPr>
          <p:cNvPr id="305" name="Google Shape;305;g2a203bb466b_0_0"/>
          <p:cNvSpPr txBox="1"/>
          <p:nvPr>
            <p:ph idx="7" type="body"/>
          </p:nvPr>
        </p:nvSpPr>
        <p:spPr>
          <a:xfrm>
            <a:off x="1578015" y="3450979"/>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US"/>
              <a:t>03</a:t>
            </a:r>
            <a:endParaRPr/>
          </a:p>
        </p:txBody>
      </p:sp>
      <p:sp>
        <p:nvSpPr>
          <p:cNvPr id="306" name="Google Shape;306;g2a203bb466b_0_0"/>
          <p:cNvSpPr txBox="1"/>
          <p:nvPr/>
        </p:nvSpPr>
        <p:spPr>
          <a:xfrm>
            <a:off x="3594075" y="1455025"/>
            <a:ext cx="6898200" cy="713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33637"/>
              </a:buClr>
              <a:buSzPts val="1200"/>
              <a:buFont typeface="Arial"/>
              <a:buNone/>
            </a:pPr>
            <a:r>
              <a:rPr b="1" i="0" lang="en-US" sz="1200" u="none" cap="none" strike="noStrike">
                <a:solidFill>
                  <a:schemeClr val="lt1"/>
                </a:solidFill>
                <a:latin typeface="Calibri"/>
                <a:ea typeface="Calibri"/>
                <a:cs typeface="Calibri"/>
                <a:sym typeface="Calibri"/>
              </a:rPr>
              <a:t>Brug interaktive onlineværktøjer: Inkorporer interaktive onlineværktøjer såsom interaktive quizzer, virtuelle simuleringer eller gamificerede læringsplatforme for at engagere deltagerne og forbedre deres læringsoplevelse.</a:t>
            </a:r>
            <a:endParaRPr b="0" i="0" sz="1400" u="none" cap="none" strike="noStrike">
              <a:solidFill>
                <a:schemeClr val="lt1"/>
              </a:solidFill>
              <a:latin typeface="Arial"/>
              <a:ea typeface="Arial"/>
              <a:cs typeface="Arial"/>
              <a:sym typeface="Arial"/>
            </a:endParaRPr>
          </a:p>
        </p:txBody>
      </p:sp>
      <p:sp>
        <p:nvSpPr>
          <p:cNvPr id="307" name="Google Shape;307;g2a203bb466b_0_0"/>
          <p:cNvSpPr txBox="1"/>
          <p:nvPr/>
        </p:nvSpPr>
        <p:spPr>
          <a:xfrm>
            <a:off x="3247850" y="5503075"/>
            <a:ext cx="7538700" cy="848100"/>
          </a:xfrm>
          <a:prstGeom prst="rect">
            <a:avLst/>
          </a:prstGeom>
          <a:noFill/>
          <a:ln>
            <a:noFill/>
          </a:ln>
        </p:spPr>
        <p:txBody>
          <a:bodyPr anchorCtr="0" anchor="t" bIns="45700" lIns="91425" spcFirstLastPara="1" rIns="91425" wrap="square" tIns="45700">
            <a:noAutofit/>
          </a:bodyPr>
          <a:lstStyle/>
          <a:p>
            <a:pPr indent="0" lvl="0" marL="457200" marR="0" rtl="0" algn="l">
              <a:lnSpc>
                <a:spcPct val="80000"/>
              </a:lnSpc>
              <a:spcBef>
                <a:spcPts val="0"/>
              </a:spcBef>
              <a:spcAft>
                <a:spcPts val="0"/>
              </a:spcAft>
              <a:buClr>
                <a:srgbClr val="033637"/>
              </a:buClr>
              <a:buSzPts val="1100"/>
              <a:buFont typeface="Arial"/>
              <a:buNone/>
            </a:pPr>
            <a:r>
              <a:rPr b="1" i="0" lang="en-US" sz="1200" u="none" cap="none" strike="noStrike">
                <a:solidFill>
                  <a:schemeClr val="lt1"/>
                </a:solidFill>
                <a:latin typeface="Calibri"/>
                <a:ea typeface="Calibri"/>
                <a:cs typeface="Calibri"/>
                <a:sym typeface="Calibri"/>
              </a:rPr>
              <a:t>Inkorporer rollespil eller simuleringer: Design rollespilsscenarier eller simuleringer, der simulerer virkelige situationer, der involverer digitalt misbrug. Deltagerne kan påtage sig forskellige roller, såsom undervisere, mæglere eller voksne ambassadører, og øve deres færdigheder i at håndtere digitalt misbrug gennem simulerede interaktioner.</a:t>
            </a:r>
            <a:endParaRPr b="0" i="0" sz="1200" u="none" cap="none" strike="noStrike">
              <a:solidFill>
                <a:schemeClr val="lt1"/>
              </a:solidFill>
              <a:latin typeface="Calibri"/>
              <a:ea typeface="Calibri"/>
              <a:cs typeface="Calibri"/>
              <a:sym typeface="Calibri"/>
            </a:endParaRPr>
          </a:p>
        </p:txBody>
      </p:sp>
      <p:sp>
        <p:nvSpPr>
          <p:cNvPr id="308" name="Google Shape;308;g2a203bb466b_0_0"/>
          <p:cNvSpPr txBox="1"/>
          <p:nvPr/>
        </p:nvSpPr>
        <p:spPr>
          <a:xfrm>
            <a:off x="3525800" y="4356525"/>
            <a:ext cx="7192500" cy="848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33637"/>
              </a:buClr>
              <a:buSzPts val="1200"/>
              <a:buFont typeface="Arial"/>
              <a:buNone/>
            </a:pPr>
            <a:r>
              <a:rPr b="1" i="0" lang="en-US" sz="1200" u="none" cap="none" strike="noStrike">
                <a:solidFill>
                  <a:schemeClr val="lt1"/>
                </a:solidFill>
                <a:latin typeface="Calibri"/>
                <a:ea typeface="Calibri"/>
                <a:cs typeface="Calibri"/>
                <a:sym typeface="Calibri"/>
              </a:rPr>
              <a:t>Giv ressourcer til fortsat læring: Del yderligere ressourcer, såsom artikler, forskningsartikler, websteder eller onlinekurser, som deltagerne kan udforske efter træningen for at uddybe deres forståelse af digitalt misbrug og relaterede emner.</a:t>
            </a:r>
            <a:endParaRPr b="0" i="0" sz="1800" u="none" cap="none" strike="noStrike">
              <a:solidFill>
                <a:schemeClr val="lt1"/>
              </a:solidFill>
              <a:latin typeface="Times New Roman"/>
              <a:ea typeface="Times New Roman"/>
              <a:cs typeface="Times New Roman"/>
              <a:sym typeface="Times New Roman"/>
            </a:endParaRPr>
          </a:p>
        </p:txBody>
      </p:sp>
      <p:sp>
        <p:nvSpPr>
          <p:cNvPr id="309" name="Google Shape;309;g2a203bb466b_0_0"/>
          <p:cNvSpPr txBox="1"/>
          <p:nvPr/>
        </p:nvSpPr>
        <p:spPr>
          <a:xfrm>
            <a:off x="1562618" y="4479342"/>
            <a:ext cx="738300" cy="578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en-US"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310" name="Google Shape;310;g2a203bb466b_0_0"/>
          <p:cNvSpPr txBox="1"/>
          <p:nvPr/>
        </p:nvSpPr>
        <p:spPr>
          <a:xfrm>
            <a:off x="1575713" y="5531390"/>
            <a:ext cx="738300" cy="578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en-US"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311" name="Google Shape;311;g2a203bb466b_0_0"/>
          <p:cNvSpPr txBox="1"/>
          <p:nvPr/>
        </p:nvSpPr>
        <p:spPr>
          <a:xfrm>
            <a:off x="3500850" y="3450875"/>
            <a:ext cx="7285800" cy="7137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033637"/>
              </a:buClr>
              <a:buSzPts val="1200"/>
              <a:buFont typeface="Arial"/>
              <a:buNone/>
            </a:pPr>
            <a:r>
              <a:rPr b="1" i="0" lang="en-US" sz="1200" u="none" cap="none" strike="noStrike">
                <a:solidFill>
                  <a:schemeClr val="lt1"/>
                </a:solidFill>
                <a:latin typeface="Calibri"/>
                <a:ea typeface="Calibri"/>
                <a:cs typeface="Calibri"/>
                <a:sym typeface="Calibri"/>
              </a:rPr>
              <a:t>Tilskynd til Peer Learning: Fremme et samarbejdende læringsmiljø, hvor deltagerne kan lære af hinandens erfaringer og indsigt. Faciliter gruppediskussioner, brainstormsessioner eller breakout-aktiviteter, hvor deltagerne kan dele deres perspektiver, strategier og udfordringer i forbindelse med bekæmpelse af digitalt misbrug.</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1"/>
          <p:cNvSpPr txBox="1"/>
          <p:nvPr>
            <p:ph idx="1" type="body"/>
          </p:nvPr>
        </p:nvSpPr>
        <p:spPr>
          <a:xfrm>
            <a:off x="5740400" y="0"/>
            <a:ext cx="6451600" cy="437769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800"/>
              <a:buNone/>
            </a:pPr>
            <a:r>
              <a:rPr lang="en-US" sz="1800">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p:txBody>
      </p:sp>
      <p:sp>
        <p:nvSpPr>
          <p:cNvPr id="317" name="Google Shape;317;p21"/>
          <p:cNvSpPr txBox="1"/>
          <p:nvPr>
            <p:ph idx="3" type="body"/>
          </p:nvPr>
        </p:nvSpPr>
        <p:spPr>
          <a:xfrm>
            <a:off x="6096000" y="493973"/>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i="1" lang="en-US"/>
              <a:t>BILAG I</a:t>
            </a:r>
            <a:endParaRPr/>
          </a:p>
        </p:txBody>
      </p:sp>
      <p:pic>
        <p:nvPicPr>
          <p:cNvPr id="318" name="Google Shape;318;p21"/>
          <p:cNvPicPr preferRelativeResize="0"/>
          <p:nvPr/>
        </p:nvPicPr>
        <p:blipFill rotWithShape="1">
          <a:blip r:embed="rId3">
            <a:alphaModFix/>
          </a:blip>
          <a:srcRect b="0" l="0" r="0" t="0"/>
          <a:stretch/>
        </p:blipFill>
        <p:spPr>
          <a:xfrm>
            <a:off x="82801" y="251928"/>
            <a:ext cx="5479799" cy="6858000"/>
          </a:xfrm>
          <a:prstGeom prst="rect">
            <a:avLst/>
          </a:prstGeom>
          <a:noFill/>
          <a:ln>
            <a:noFill/>
          </a:ln>
        </p:spPr>
      </p:pic>
      <p:pic>
        <p:nvPicPr>
          <p:cNvPr descr="Appunti Su Post-It, Note Adesive, Nota" id="319" name="Google Shape;319;p21"/>
          <p:cNvPicPr preferRelativeResize="0"/>
          <p:nvPr/>
        </p:nvPicPr>
        <p:blipFill rotWithShape="1">
          <a:blip r:embed="rId4">
            <a:alphaModFix/>
          </a:blip>
          <a:srcRect b="0" l="0" r="0" t="0"/>
          <a:stretch/>
        </p:blipFill>
        <p:spPr>
          <a:xfrm>
            <a:off x="6095999" y="1663546"/>
            <a:ext cx="5251373" cy="447690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2"/>
          <p:cNvSpPr txBox="1"/>
          <p:nvPr>
            <p:ph idx="1" type="body"/>
          </p:nvPr>
        </p:nvSpPr>
        <p:spPr>
          <a:xfrm>
            <a:off x="5740400" y="0"/>
            <a:ext cx="6451600" cy="437769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800"/>
              <a:buNone/>
            </a:pPr>
            <a:r>
              <a:rPr lang="en-US" sz="1800">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p:txBody>
      </p:sp>
      <p:sp>
        <p:nvSpPr>
          <p:cNvPr id="325" name="Google Shape;325;p22"/>
          <p:cNvSpPr txBox="1"/>
          <p:nvPr>
            <p:ph idx="3" type="body"/>
          </p:nvPr>
        </p:nvSpPr>
        <p:spPr>
          <a:xfrm>
            <a:off x="6096000" y="493973"/>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i="1" lang="en-US"/>
              <a:t>BILAG II</a:t>
            </a:r>
            <a:endParaRPr/>
          </a:p>
        </p:txBody>
      </p:sp>
      <p:pic>
        <p:nvPicPr>
          <p:cNvPr id="326" name="Google Shape;326;p22"/>
          <p:cNvPicPr preferRelativeResize="0"/>
          <p:nvPr/>
        </p:nvPicPr>
        <p:blipFill rotWithShape="1">
          <a:blip r:embed="rId3">
            <a:alphaModFix/>
          </a:blip>
          <a:srcRect b="0" l="0" r="0" t="0"/>
          <a:stretch/>
        </p:blipFill>
        <p:spPr>
          <a:xfrm>
            <a:off x="167952" y="-121298"/>
            <a:ext cx="4963886" cy="6858000"/>
          </a:xfrm>
          <a:prstGeom prst="rect">
            <a:avLst/>
          </a:prstGeom>
          <a:noFill/>
          <a:ln>
            <a:noFill/>
          </a:ln>
        </p:spPr>
      </p:pic>
      <p:pic>
        <p:nvPicPr>
          <p:cNvPr descr="Aggrapparsi, Allegare" id="327" name="Google Shape;327;p22"/>
          <p:cNvPicPr preferRelativeResize="0"/>
          <p:nvPr/>
        </p:nvPicPr>
        <p:blipFill rotWithShape="1">
          <a:blip r:embed="rId4">
            <a:alphaModFix/>
          </a:blip>
          <a:srcRect b="0" l="0" r="0" t="0"/>
          <a:stretch/>
        </p:blipFill>
        <p:spPr>
          <a:xfrm>
            <a:off x="6307537" y="1486625"/>
            <a:ext cx="5431315" cy="462708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
          <p:cNvSpPr txBox="1"/>
          <p:nvPr>
            <p:ph idx="1" type="body"/>
          </p:nvPr>
        </p:nvSpPr>
        <p:spPr>
          <a:xfrm>
            <a:off x="4912291" y="800589"/>
            <a:ext cx="6562800" cy="33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lang="en-US" sz="1200" u="sng">
                <a:hlinkClick action="ppaction://hlinksldjump" r:id="rId3"/>
              </a:rPr>
              <a:t>Introduktion</a:t>
            </a:r>
            <a:endParaRPr sz="1200" u="sng"/>
          </a:p>
        </p:txBody>
      </p:sp>
      <p:pic>
        <p:nvPicPr>
          <p:cNvPr descr="Une image contenant Visage humain, habits, personne, sourire  Description générée automatiquement" id="187" name="Google Shape;187;p2"/>
          <p:cNvPicPr preferRelativeResize="0"/>
          <p:nvPr>
            <p:ph idx="4" type="pic"/>
          </p:nvPr>
        </p:nvPicPr>
        <p:blipFill rotWithShape="1">
          <a:blip r:embed="rId4">
            <a:alphaModFix/>
          </a:blip>
          <a:srcRect b="0" l="32689" r="32689" t="0"/>
          <a:stretch/>
        </p:blipFill>
        <p:spPr>
          <a:xfrm>
            <a:off x="-126342" y="0"/>
            <a:ext cx="3669321" cy="6858000"/>
          </a:xfrm>
          <a:prstGeom prst="rect">
            <a:avLst/>
          </a:prstGeom>
          <a:solidFill>
            <a:srgbClr val="D8D8D8"/>
          </a:solidFill>
          <a:ln>
            <a:noFill/>
          </a:ln>
        </p:spPr>
      </p:pic>
      <p:sp>
        <p:nvSpPr>
          <p:cNvPr id="188" name="Google Shape;188;p2"/>
          <p:cNvSpPr txBox="1"/>
          <p:nvPr>
            <p:ph idx="5" type="body"/>
          </p:nvPr>
        </p:nvSpPr>
        <p:spPr>
          <a:xfrm>
            <a:off x="4912291" y="1301790"/>
            <a:ext cx="6562677" cy="41455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lang="en-US" sz="1200" u="sng">
                <a:hlinkClick action="ppaction://hlinksldjump" r:id="rId5"/>
              </a:rPr>
              <a:t>Mål</a:t>
            </a:r>
            <a:endParaRPr sz="1200" u="sng"/>
          </a:p>
        </p:txBody>
      </p:sp>
      <p:sp>
        <p:nvSpPr>
          <p:cNvPr id="189" name="Google Shape;189;p2"/>
          <p:cNvSpPr txBox="1"/>
          <p:nvPr>
            <p:ph idx="8" type="body"/>
          </p:nvPr>
        </p:nvSpPr>
        <p:spPr>
          <a:xfrm>
            <a:off x="5046325" y="2601814"/>
            <a:ext cx="6562677" cy="45634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t/>
            </a:r>
            <a:endParaRPr sz="1200" u="sng">
              <a:hlinkClick action="ppaction://hlinksldjump" r:id="rId6"/>
            </a:endParaRPr>
          </a:p>
          <a:p>
            <a:pPr indent="0" lvl="0" marL="0" rtl="0" algn="l">
              <a:lnSpc>
                <a:spcPct val="100000"/>
              </a:lnSpc>
              <a:spcBef>
                <a:spcPts val="0"/>
              </a:spcBef>
              <a:spcAft>
                <a:spcPts val="0"/>
              </a:spcAft>
              <a:buSzPts val="2400"/>
              <a:buNone/>
            </a:pPr>
            <a:r>
              <a:rPr lang="en-US" sz="1200" u="sng">
                <a:hlinkClick action="ppaction://hlinksldjump" r:id="rId7"/>
              </a:rPr>
              <a:t>Teoretisk baggrund</a:t>
            </a:r>
            <a:endParaRPr sz="1200" u="sng"/>
          </a:p>
        </p:txBody>
      </p:sp>
      <p:sp>
        <p:nvSpPr>
          <p:cNvPr id="190" name="Google Shape;190;p2"/>
          <p:cNvSpPr txBox="1"/>
          <p:nvPr/>
        </p:nvSpPr>
        <p:spPr>
          <a:xfrm>
            <a:off x="4912290" y="5305767"/>
            <a:ext cx="6562677" cy="49078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b="1" i="0" lang="en-US" sz="1200" u="sng" cap="none" strike="noStrike">
                <a:solidFill>
                  <a:srgbClr val="009AC1"/>
                </a:solidFill>
                <a:latin typeface="Calibri"/>
                <a:ea typeface="Calibri"/>
                <a:cs typeface="Calibri"/>
                <a:sym typeface="Calibri"/>
              </a:rPr>
              <a:t>Tips og hints</a:t>
            </a:r>
            <a:endParaRPr b="1" i="0" sz="1200" u="sng" cap="none" strike="noStrike">
              <a:solidFill>
                <a:srgbClr val="009AC1"/>
              </a:solidFill>
              <a:latin typeface="Calibri"/>
              <a:ea typeface="Calibri"/>
              <a:cs typeface="Calibri"/>
              <a:sym typeface="Calibri"/>
            </a:endParaRPr>
          </a:p>
        </p:txBody>
      </p:sp>
      <p:sp>
        <p:nvSpPr>
          <p:cNvPr id="191" name="Google Shape;191;p2"/>
          <p:cNvSpPr txBox="1"/>
          <p:nvPr/>
        </p:nvSpPr>
        <p:spPr>
          <a:xfrm>
            <a:off x="4927791" y="4804566"/>
            <a:ext cx="6562677" cy="339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b="1" i="0" lang="en-US" sz="1200" u="sng" cap="none" strike="noStrike">
                <a:solidFill>
                  <a:srgbClr val="009AC1"/>
                </a:solidFill>
                <a:latin typeface="Calibri"/>
                <a:ea typeface="Calibri"/>
                <a:cs typeface="Calibri"/>
                <a:sym typeface="Calibri"/>
                <a:hlinkClick action="ppaction://hlinksldjump" r:id="rId8">
                  <a:extLst>
                    <a:ext uri="{A12FA001-AC4F-418D-AE19-62706E023703}">
                      <ahyp:hlinkClr val="tx"/>
                    </a:ext>
                  </a:extLst>
                </a:hlinkClick>
              </a:rPr>
              <a:t>Casestudier og aktiviteter</a:t>
            </a:r>
            <a:endParaRPr b="1" i="0" sz="1200" u="sng" cap="none" strike="noStrike">
              <a:solidFill>
                <a:srgbClr val="009AC1"/>
              </a:solidFill>
              <a:latin typeface="Calibri"/>
              <a:ea typeface="Calibri"/>
              <a:cs typeface="Calibri"/>
              <a:sym typeface="Calibri"/>
            </a:endParaRPr>
          </a:p>
        </p:txBody>
      </p:sp>
      <p:sp>
        <p:nvSpPr>
          <p:cNvPr id="192" name="Google Shape;192;p2"/>
          <p:cNvSpPr txBox="1"/>
          <p:nvPr/>
        </p:nvSpPr>
        <p:spPr>
          <a:xfrm>
            <a:off x="5008061" y="3624534"/>
            <a:ext cx="6562677" cy="339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t/>
            </a:r>
            <a:endParaRPr b="1" i="0" sz="1200" u="sng" cap="none" strike="noStrike">
              <a:solidFill>
                <a:srgbClr val="009AC1"/>
              </a:solidFill>
              <a:latin typeface="Calibri"/>
              <a:ea typeface="Calibri"/>
              <a:cs typeface="Calibri"/>
              <a:sym typeface="Calibri"/>
            </a:endParaRPr>
          </a:p>
        </p:txBody>
      </p:sp>
      <p:sp>
        <p:nvSpPr>
          <p:cNvPr id="193" name="Google Shape;193;p2"/>
          <p:cNvSpPr txBox="1"/>
          <p:nvPr/>
        </p:nvSpPr>
        <p:spPr>
          <a:xfrm>
            <a:off x="4927791" y="3191958"/>
            <a:ext cx="6562677" cy="27079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b="1" i="0" lang="en-US" sz="1200" u="sng" cap="none" strike="noStrike">
                <a:solidFill>
                  <a:srgbClr val="009AC1"/>
                </a:solidFill>
                <a:latin typeface="Calibri"/>
                <a:ea typeface="Calibri"/>
                <a:cs typeface="Calibri"/>
                <a:sym typeface="Calibri"/>
                <a:hlinkClick action="ppaction://hlinksldjump" r:id="rId9">
                  <a:extLst>
                    <a:ext uri="{A12FA001-AC4F-418D-AE19-62706E023703}">
                      <ahyp:hlinkClr val="tx"/>
                    </a:ext>
                  </a:extLst>
                </a:hlinkClick>
              </a:rPr>
              <a:t>Teknikker</a:t>
            </a:r>
            <a:endParaRPr b="1" i="0" sz="1200" u="sng" cap="none" strike="noStrike">
              <a:solidFill>
                <a:srgbClr val="009AC1"/>
              </a:solidFill>
              <a:latin typeface="Calibri"/>
              <a:ea typeface="Calibri"/>
              <a:cs typeface="Calibri"/>
              <a:sym typeface="Calibri"/>
            </a:endParaRPr>
          </a:p>
        </p:txBody>
      </p:sp>
      <p:sp>
        <p:nvSpPr>
          <p:cNvPr id="194" name="Google Shape;194;p2"/>
          <p:cNvSpPr txBox="1"/>
          <p:nvPr/>
        </p:nvSpPr>
        <p:spPr>
          <a:xfrm>
            <a:off x="4927790" y="1809506"/>
            <a:ext cx="6562677" cy="339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AC1"/>
              </a:buClr>
              <a:buSzPts val="2400"/>
              <a:buFont typeface="Arial"/>
              <a:buNone/>
            </a:pPr>
            <a:r>
              <a:rPr b="1" lang="en-US" sz="1200" u="sng">
                <a:solidFill>
                  <a:srgbClr val="009AC1"/>
                </a:solidFill>
                <a:latin typeface="Calibri"/>
                <a:ea typeface="Calibri"/>
                <a:cs typeface="Calibri"/>
                <a:sym typeface="Calibri"/>
                <a:hlinkClick action="ppaction://hlinksldjump" r:id="rId10">
                  <a:extLst>
                    <a:ext uri="{A12FA001-AC4F-418D-AE19-62706E023703}">
                      <ahyp:hlinkClr val="tx"/>
                    </a:ext>
                  </a:extLst>
                </a:hlinkClick>
              </a:rPr>
              <a:t>Færdigheder behandlet og læringsudbytte</a:t>
            </a:r>
            <a:endParaRPr b="1" sz="1200" u="sng">
              <a:solidFill>
                <a:srgbClr val="009AC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3"/>
          <p:cNvSpPr txBox="1"/>
          <p:nvPr>
            <p:ph idx="1" type="body"/>
          </p:nvPr>
        </p:nvSpPr>
        <p:spPr>
          <a:xfrm>
            <a:off x="5740400" y="0"/>
            <a:ext cx="6451600" cy="437769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800"/>
              <a:buNone/>
            </a:pPr>
            <a:r>
              <a:rPr lang="en-US" sz="1800">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p:txBody>
      </p:sp>
      <p:sp>
        <p:nvSpPr>
          <p:cNvPr id="333" name="Google Shape;333;p23"/>
          <p:cNvSpPr txBox="1"/>
          <p:nvPr>
            <p:ph idx="3" type="body"/>
          </p:nvPr>
        </p:nvSpPr>
        <p:spPr>
          <a:xfrm>
            <a:off x="6096000" y="493973"/>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i="1" lang="en-US"/>
              <a:t>BILAG III</a:t>
            </a:r>
            <a:endParaRPr/>
          </a:p>
        </p:txBody>
      </p:sp>
      <p:pic>
        <p:nvPicPr>
          <p:cNvPr id="334" name="Google Shape;334;p23"/>
          <p:cNvPicPr preferRelativeResize="0"/>
          <p:nvPr/>
        </p:nvPicPr>
        <p:blipFill rotWithShape="1">
          <a:blip r:embed="rId3">
            <a:alphaModFix/>
          </a:blip>
          <a:srcRect b="0" l="0" r="0" t="0"/>
          <a:stretch/>
        </p:blipFill>
        <p:spPr>
          <a:xfrm>
            <a:off x="82382" y="745454"/>
            <a:ext cx="5428800" cy="5236464"/>
          </a:xfrm>
          <a:prstGeom prst="rect">
            <a:avLst/>
          </a:prstGeom>
          <a:noFill/>
          <a:ln>
            <a:noFill/>
          </a:ln>
        </p:spPr>
      </p:pic>
      <p:pic>
        <p:nvPicPr>
          <p:cNvPr descr="Allegato, Sfondo, Attività Commerciale" id="335" name="Google Shape;335;p23"/>
          <p:cNvPicPr preferRelativeResize="0"/>
          <p:nvPr/>
        </p:nvPicPr>
        <p:blipFill rotWithShape="1">
          <a:blip r:embed="rId4">
            <a:alphaModFix/>
          </a:blip>
          <a:srcRect b="0" l="0" r="0" t="0"/>
          <a:stretch/>
        </p:blipFill>
        <p:spPr>
          <a:xfrm>
            <a:off x="6279613" y="1286535"/>
            <a:ext cx="4891491" cy="48774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4"/>
          <p:cNvSpPr txBox="1"/>
          <p:nvPr>
            <p:ph idx="1" type="body"/>
          </p:nvPr>
        </p:nvSpPr>
        <p:spPr>
          <a:xfrm>
            <a:off x="605550" y="3869475"/>
            <a:ext cx="5865000" cy="1873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800"/>
              <a:buNone/>
            </a:pPr>
            <a:r>
              <a:rPr lang="en-US" sz="1200"/>
              <a:t>Tak fordi du læste dette modul, og vi håber du nød det og lærte nogle nyttige oplysninger. Dette modul er en del af Surviving Digital Training Course, du kan finde resten af ​​modulerne på vores hjemmeside. Sørg for at holde dig opdateret om projektet ved at følge os på vores sociale mediekanaler!</a:t>
            </a:r>
            <a:endParaRPr sz="1200"/>
          </a:p>
        </p:txBody>
      </p:sp>
      <p:sp>
        <p:nvSpPr>
          <p:cNvPr id="342" name="Google Shape;342;p24"/>
          <p:cNvSpPr txBox="1"/>
          <p:nvPr>
            <p:ph idx="2" type="body"/>
          </p:nvPr>
        </p:nvSpPr>
        <p:spPr>
          <a:xfrm>
            <a:off x="605556" y="2943922"/>
            <a:ext cx="3542698" cy="105470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en-US" sz="2400"/>
              <a:t>Slut på modul</a:t>
            </a:r>
            <a:endParaRPr sz="2400"/>
          </a:p>
        </p:txBody>
      </p:sp>
      <p:sp>
        <p:nvSpPr>
          <p:cNvPr id="343" name="Google Shape;343;p24"/>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b="1" lang="en-US" sz="2400"/>
              <a:t>www.survivingdigital.eu</a:t>
            </a:r>
            <a:endParaRPr b="1" sz="2400"/>
          </a:p>
        </p:txBody>
      </p:sp>
      <p:grpSp>
        <p:nvGrpSpPr>
          <p:cNvPr id="344" name="Google Shape;344;p24"/>
          <p:cNvGrpSpPr/>
          <p:nvPr/>
        </p:nvGrpSpPr>
        <p:grpSpPr>
          <a:xfrm>
            <a:off x="9120941" y="4806225"/>
            <a:ext cx="2584687" cy="436052"/>
            <a:chOff x="10016456" y="2625849"/>
            <a:chExt cx="1664680" cy="280842"/>
          </a:xfrm>
        </p:grpSpPr>
        <p:grpSp>
          <p:nvGrpSpPr>
            <p:cNvPr id="345" name="Google Shape;345;p24"/>
            <p:cNvGrpSpPr/>
            <p:nvPr/>
          </p:nvGrpSpPr>
          <p:grpSpPr>
            <a:xfrm>
              <a:off x="11054594" y="2625849"/>
              <a:ext cx="280634" cy="280634"/>
              <a:chOff x="1950027" y="2499889"/>
              <a:chExt cx="850463" cy="850463"/>
            </a:xfrm>
          </p:grpSpPr>
          <p:sp>
            <p:nvSpPr>
              <p:cNvPr id="346" name="Google Shape;346;p24"/>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47" name="Google Shape;347;p24"/>
              <p:cNvGrpSpPr/>
              <p:nvPr/>
            </p:nvGrpSpPr>
            <p:grpSpPr>
              <a:xfrm>
                <a:off x="2107521" y="2657382"/>
                <a:ext cx="535476" cy="535477"/>
                <a:chOff x="2107521" y="2657382"/>
                <a:chExt cx="535476" cy="535477"/>
              </a:xfrm>
            </p:grpSpPr>
            <p:sp>
              <p:nvSpPr>
                <p:cNvPr id="348" name="Google Shape;348;p24"/>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9" name="Google Shape;349;p24"/>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0" name="Google Shape;350;p24"/>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351" name="Google Shape;351;p24"/>
            <p:cNvGrpSpPr/>
            <p:nvPr/>
          </p:nvGrpSpPr>
          <p:grpSpPr>
            <a:xfrm>
              <a:off x="10362363" y="2625849"/>
              <a:ext cx="280634" cy="280634"/>
              <a:chOff x="-147782" y="2499889"/>
              <a:chExt cx="850463" cy="850463"/>
            </a:xfrm>
          </p:grpSpPr>
          <p:sp>
            <p:nvSpPr>
              <p:cNvPr id="352" name="Google Shape;352;p24"/>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3" name="Google Shape;353;p24"/>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54" name="Google Shape;354;p24"/>
            <p:cNvGrpSpPr/>
            <p:nvPr/>
          </p:nvGrpSpPr>
          <p:grpSpPr>
            <a:xfrm>
              <a:off x="11400502" y="2625849"/>
              <a:ext cx="280634" cy="280634"/>
              <a:chOff x="2998302" y="2499889"/>
              <a:chExt cx="850463" cy="850463"/>
            </a:xfrm>
          </p:grpSpPr>
          <p:sp>
            <p:nvSpPr>
              <p:cNvPr id="355" name="Google Shape;355;p24"/>
              <p:cNvSpPr/>
              <p:nvPr/>
            </p:nvSpPr>
            <p:spPr>
              <a:xfrm>
                <a:off x="2998302" y="2499889"/>
                <a:ext cx="850463" cy="850463"/>
              </a:xfrm>
              <a:custGeom>
                <a:rect b="b" l="l" r="r" t="t"/>
                <a:pathLst>
                  <a:path extrusionOk="0" h="850463" w="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6" name="Google Shape;356;p24"/>
              <p:cNvSpPr/>
              <p:nvPr/>
            </p:nvSpPr>
            <p:spPr>
              <a:xfrm>
                <a:off x="3139416" y="2726679"/>
                <a:ext cx="568235" cy="398142"/>
              </a:xfrm>
              <a:custGeom>
                <a:rect b="b" l="l" r="r" t="t"/>
                <a:pathLst>
                  <a:path extrusionOk="0" h="398142" w="568235">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57" name="Google Shape;357;p24"/>
            <p:cNvGrpSpPr/>
            <p:nvPr/>
          </p:nvGrpSpPr>
          <p:grpSpPr>
            <a:xfrm>
              <a:off x="10016456" y="2625849"/>
              <a:ext cx="280634" cy="280842"/>
              <a:chOff x="-1196056" y="2499889"/>
              <a:chExt cx="850463" cy="851092"/>
            </a:xfrm>
          </p:grpSpPr>
          <p:sp>
            <p:nvSpPr>
              <p:cNvPr id="358" name="Google Shape;358;p24"/>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9" name="Google Shape;359;p24"/>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60" name="Google Shape;360;p24"/>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World with solid fill" id="361" name="Google Shape;361;p24"/>
            <p:cNvPicPr preferRelativeResize="0"/>
            <p:nvPr/>
          </p:nvPicPr>
          <p:blipFill rotWithShape="1">
            <a:blip r:embed="rId3">
              <a:alphaModFix/>
            </a:blip>
            <a:srcRect b="0" l="0" r="0" t="0"/>
            <a:stretch/>
          </p:blipFill>
          <p:spPr>
            <a:xfrm>
              <a:off x="10724866" y="2641702"/>
              <a:ext cx="246077" cy="246077"/>
            </a:xfrm>
            <a:prstGeom prst="rect">
              <a:avLst/>
            </a:prstGeom>
            <a:noFill/>
            <a:ln>
              <a:noFill/>
            </a:ln>
          </p:spPr>
        </p:pic>
      </p:grpSp>
      <p:pic>
        <p:nvPicPr>
          <p:cNvPr descr="Biciclette, Ciclisti, Ciclismo" id="362" name="Google Shape;362;p24"/>
          <p:cNvPicPr preferRelativeResize="0"/>
          <p:nvPr/>
        </p:nvPicPr>
        <p:blipFill rotWithShape="1">
          <a:blip r:embed="rId4">
            <a:alphaModFix/>
          </a:blip>
          <a:srcRect b="0" l="0" r="0" t="0"/>
          <a:stretch/>
        </p:blipFill>
        <p:spPr>
          <a:xfrm>
            <a:off x="6510384" y="815248"/>
            <a:ext cx="5478034" cy="35804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
          <p:cNvSpPr txBox="1"/>
          <p:nvPr>
            <p:ph idx="1" type="body"/>
          </p:nvPr>
        </p:nvSpPr>
        <p:spPr>
          <a:xfrm>
            <a:off x="105150" y="2018800"/>
            <a:ext cx="5568300" cy="3565500"/>
          </a:xfrm>
          <a:prstGeom prst="rect">
            <a:avLst/>
          </a:prstGeom>
          <a:noFill/>
          <a:ln>
            <a:noFill/>
          </a:ln>
        </p:spPr>
        <p:txBody>
          <a:bodyPr anchorCtr="0" anchor="t" bIns="45700" lIns="91425" spcFirstLastPara="1" rIns="91425" wrap="square" tIns="45700">
            <a:noAutofit/>
          </a:bodyPr>
          <a:lstStyle/>
          <a:p>
            <a:pPr indent="-228600" lvl="0" marL="228600" rtl="0" algn="l">
              <a:lnSpc>
                <a:spcPct val="107000"/>
              </a:lnSpc>
              <a:spcBef>
                <a:spcPts val="0"/>
              </a:spcBef>
              <a:spcAft>
                <a:spcPts val="0"/>
              </a:spcAft>
              <a:buClr>
                <a:schemeClr val="lt1"/>
              </a:buClr>
              <a:buSzPts val="2000"/>
              <a:buNone/>
            </a:pPr>
            <a:r>
              <a:rPr lang="en-US" sz="2000"/>
              <a:t> </a:t>
            </a:r>
            <a:r>
              <a:rPr lang="en-US" sz="1200">
                <a:latin typeface="Calibri"/>
                <a:ea typeface="Calibri"/>
                <a:cs typeface="Calibri"/>
                <a:sym typeface="Calibri"/>
              </a:rPr>
              <a:t>Det</a:t>
            </a:r>
            <a:r>
              <a:rPr lang="en-US" sz="1200"/>
              <a:t>modul</a:t>
            </a:r>
            <a:r>
              <a:rPr lang="en-US" sz="1200">
                <a:latin typeface="Calibri"/>
                <a:ea typeface="Calibri"/>
                <a:cs typeface="Calibri"/>
                <a:sym typeface="Calibri"/>
              </a:rPr>
              <a:t>"Implicering af sårbare mennesker i en samarbejdsproces" har til formål at udstyre undervisere og formidlere med de nødvendige færdigheder til at engagere og støtte udsatte individer i en samarbejdsproces. I nutidens digitale tidsalder, hvor teknologi spiller en væsentlig rolle i vores liv, er det vigtigt at tage fat på misbrug af digitale ressourcer og give fagfolk mulighed for at vejlede voksne effektivt.</a:t>
            </a:r>
            <a:endParaRPr sz="1200">
              <a:latin typeface="Calibri"/>
              <a:ea typeface="Calibri"/>
              <a:cs typeface="Calibri"/>
              <a:sym typeface="Calibri"/>
            </a:endParaRPr>
          </a:p>
        </p:txBody>
      </p:sp>
      <p:sp>
        <p:nvSpPr>
          <p:cNvPr id="200" name="Google Shape;200;p3"/>
          <p:cNvSpPr txBox="1"/>
          <p:nvPr>
            <p:ph idx="3" type="body"/>
          </p:nvPr>
        </p:nvSpPr>
        <p:spPr>
          <a:xfrm>
            <a:off x="1439572" y="160575"/>
            <a:ext cx="3560100" cy="992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4400"/>
              <a:buNone/>
            </a:pPr>
            <a:r>
              <a:rPr lang="en-US" sz="2400"/>
              <a:t>Introduktion</a:t>
            </a:r>
            <a:endParaRPr sz="2400"/>
          </a:p>
        </p:txBody>
      </p:sp>
      <p:pic>
        <p:nvPicPr>
          <p:cNvPr id="201" name="Google Shape;201;p3"/>
          <p:cNvPicPr preferRelativeResize="0"/>
          <p:nvPr/>
        </p:nvPicPr>
        <p:blipFill rotWithShape="1">
          <a:blip r:embed="rId3">
            <a:alphaModFix/>
          </a:blip>
          <a:srcRect b="0" l="18804" r="18797" t="0"/>
          <a:stretch/>
        </p:blipFill>
        <p:spPr>
          <a:xfrm>
            <a:off x="5888002" y="439730"/>
            <a:ext cx="5660531" cy="6045737"/>
          </a:xfrm>
          <a:prstGeom prst="rect">
            <a:avLst/>
          </a:prstGeom>
          <a:solidFill>
            <a:srgbClr val="FFFFFF"/>
          </a:solid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4"/>
          <p:cNvSpPr txBox="1"/>
          <p:nvPr>
            <p:ph idx="1" type="body"/>
          </p:nvPr>
        </p:nvSpPr>
        <p:spPr>
          <a:xfrm>
            <a:off x="6211225" y="1307099"/>
            <a:ext cx="5571000" cy="3549900"/>
          </a:xfrm>
          <a:prstGeom prst="rect">
            <a:avLst/>
          </a:prstGeom>
          <a:noFill/>
          <a:ln>
            <a:noFill/>
          </a:ln>
        </p:spPr>
        <p:txBody>
          <a:bodyPr anchorCtr="0" anchor="t" bIns="45700" lIns="91425" spcFirstLastPara="1" rIns="91425" wrap="square" tIns="45700">
            <a:noAutofit/>
          </a:bodyPr>
          <a:lstStyle/>
          <a:p>
            <a:pPr indent="-228600" lvl="0" marL="228600" rtl="0" algn="l">
              <a:lnSpc>
                <a:spcPct val="107000"/>
              </a:lnSpc>
              <a:spcBef>
                <a:spcPts val="0"/>
              </a:spcBef>
              <a:spcAft>
                <a:spcPts val="0"/>
              </a:spcAft>
              <a:buClr>
                <a:schemeClr val="lt1"/>
              </a:buClr>
              <a:buSzPts val="1600"/>
              <a:buNone/>
            </a:pPr>
            <a:r>
              <a:rPr lang="en-US" sz="1600"/>
              <a:t> </a:t>
            </a:r>
            <a:r>
              <a:rPr lang="en-US" sz="1200">
                <a:latin typeface="Calibri"/>
                <a:ea typeface="Calibri"/>
                <a:cs typeface="Calibri"/>
                <a:sym typeface="Calibri"/>
              </a:rPr>
              <a:t>Formålet med dette</a:t>
            </a:r>
            <a:r>
              <a:rPr lang="en-US" sz="1200"/>
              <a:t>modul</a:t>
            </a:r>
            <a:r>
              <a:rPr lang="en-US" sz="1200">
                <a:latin typeface="Calibri"/>
                <a:ea typeface="Calibri"/>
                <a:cs typeface="Calibri"/>
                <a:sym typeface="Calibri"/>
              </a:rPr>
              <a:t>er at give undervisere og formidlere mulighed for effektivt at involvere sårbare individer i en samarbejdsproces. Ved at give dem den nødvendige viden og færdigheder, dette</a:t>
            </a:r>
            <a:r>
              <a:rPr lang="en-US" sz="1200"/>
              <a:t>modul</a:t>
            </a:r>
            <a:r>
              <a:rPr lang="en-US" sz="1200">
                <a:latin typeface="Calibri"/>
                <a:ea typeface="Calibri"/>
                <a:cs typeface="Calibri"/>
                <a:sym typeface="Calibri"/>
              </a:rPr>
              <a:t>søger at skabe et støttende og inkluderende miljø for udsatte mennesker i deres digitale interaktioner. De specifikke mål for kurset omfatter:</a:t>
            </a:r>
            <a:endParaRPr sz="1200"/>
          </a:p>
          <a:p>
            <a:pPr indent="-228600" lvl="0" marL="228600" rtl="0" algn="l">
              <a:lnSpc>
                <a:spcPct val="107000"/>
              </a:lnSpc>
              <a:spcBef>
                <a:spcPts val="1800"/>
              </a:spcBef>
              <a:spcAft>
                <a:spcPts val="0"/>
              </a:spcAft>
              <a:buClr>
                <a:schemeClr val="lt1"/>
              </a:buClr>
              <a:buSzPts val="1600"/>
              <a:buNone/>
            </a:pPr>
            <a:r>
              <a:rPr lang="en-US" sz="1200">
                <a:latin typeface="Calibri"/>
                <a:ea typeface="Calibri"/>
                <a:cs typeface="Calibri"/>
                <a:sym typeface="Calibri"/>
              </a:rPr>
              <a:t>1. Forbedring af forståelsen af ​​de udfordringer, som sårbare befolkningsgrupper står over for i det digitale område.</a:t>
            </a:r>
            <a:endParaRPr sz="1200"/>
          </a:p>
          <a:p>
            <a:pPr indent="-228600" lvl="0" marL="228600" rtl="0" algn="l">
              <a:lnSpc>
                <a:spcPct val="107000"/>
              </a:lnSpc>
              <a:spcBef>
                <a:spcPts val="1800"/>
              </a:spcBef>
              <a:spcAft>
                <a:spcPts val="0"/>
              </a:spcAft>
              <a:buClr>
                <a:schemeClr val="lt1"/>
              </a:buClr>
              <a:buSzPts val="1600"/>
              <a:buNone/>
            </a:pPr>
            <a:r>
              <a:rPr lang="en-US" sz="1200">
                <a:latin typeface="Calibri"/>
                <a:ea typeface="Calibri"/>
                <a:cs typeface="Calibri"/>
                <a:sym typeface="Calibri"/>
              </a:rPr>
              <a:t>2. Udvikling af effektive kommunikationsstrategier til at engagere sig med og støtte sårbare individer.</a:t>
            </a:r>
            <a:endParaRPr sz="1200"/>
          </a:p>
          <a:p>
            <a:pPr indent="-228600" lvl="0" marL="228600" rtl="0" algn="l">
              <a:lnSpc>
                <a:spcPct val="107000"/>
              </a:lnSpc>
              <a:spcBef>
                <a:spcPts val="1800"/>
              </a:spcBef>
              <a:spcAft>
                <a:spcPts val="0"/>
              </a:spcAft>
              <a:buClr>
                <a:schemeClr val="lt1"/>
              </a:buClr>
              <a:buSzPts val="1600"/>
              <a:buNone/>
            </a:pPr>
            <a:r>
              <a:rPr lang="en-US" sz="1200">
                <a:latin typeface="Calibri"/>
                <a:ea typeface="Calibri"/>
                <a:cs typeface="Calibri"/>
                <a:sym typeface="Calibri"/>
              </a:rPr>
              <a:t>3. Udforskning af casestudier og bedste praksis for at fremme samarbejde og styrke sårbare mennesker.</a:t>
            </a:r>
            <a:endParaRPr sz="1200"/>
          </a:p>
          <a:p>
            <a:pPr indent="-228600" lvl="0" marL="228600" rtl="0" algn="l">
              <a:lnSpc>
                <a:spcPct val="107000"/>
              </a:lnSpc>
              <a:spcBef>
                <a:spcPts val="1800"/>
              </a:spcBef>
              <a:spcAft>
                <a:spcPts val="0"/>
              </a:spcAft>
              <a:buClr>
                <a:schemeClr val="lt1"/>
              </a:buClr>
              <a:buSzPts val="1600"/>
              <a:buNone/>
            </a:pPr>
            <a:r>
              <a:rPr lang="en-US" sz="1200">
                <a:latin typeface="Calibri"/>
                <a:ea typeface="Calibri"/>
                <a:cs typeface="Calibri"/>
                <a:sym typeface="Calibri"/>
              </a:rPr>
              <a:t>4. At udstyre fagfolk med de nødvendige værktøjer og teknikker til at vejlede voksne i ansvarlig digital adfærd.</a:t>
            </a:r>
            <a:endParaRPr sz="1200"/>
          </a:p>
          <a:p>
            <a:pPr indent="-228600" lvl="0" marL="228600" rtl="0" algn="l">
              <a:lnSpc>
                <a:spcPct val="107000"/>
              </a:lnSpc>
              <a:spcBef>
                <a:spcPts val="1800"/>
              </a:spcBef>
              <a:spcAft>
                <a:spcPts val="0"/>
              </a:spcAft>
              <a:buClr>
                <a:schemeClr val="lt1"/>
              </a:buClr>
              <a:buSzPts val="1600"/>
              <a:buNone/>
            </a:pPr>
            <a:r>
              <a:rPr lang="en-US" sz="1200">
                <a:latin typeface="Calibri"/>
                <a:ea typeface="Calibri"/>
                <a:cs typeface="Calibri"/>
                <a:sym typeface="Calibri"/>
              </a:rPr>
              <a:t>5. Opbygning af deltagernes kapacitet til at blive ambassadører og træne andre målgrupper, såsom forældre og voksne familiemedlemmer.</a:t>
            </a:r>
            <a:endParaRPr sz="1200"/>
          </a:p>
          <a:p>
            <a:pPr indent="-228600" lvl="0" marL="228600" rtl="0" algn="l">
              <a:lnSpc>
                <a:spcPct val="107000"/>
              </a:lnSpc>
              <a:spcBef>
                <a:spcPts val="1800"/>
              </a:spcBef>
              <a:spcAft>
                <a:spcPts val="0"/>
              </a:spcAft>
              <a:buClr>
                <a:schemeClr val="lt1"/>
              </a:buClr>
              <a:buSzPts val="1800"/>
              <a:buNone/>
            </a:pPr>
            <a:r>
              <a:t/>
            </a:r>
            <a:endParaRPr sz="1200">
              <a:latin typeface="Times New Roman"/>
              <a:ea typeface="Times New Roman"/>
              <a:cs typeface="Times New Roman"/>
              <a:sym typeface="Times New Roman"/>
            </a:endParaRPr>
          </a:p>
        </p:txBody>
      </p:sp>
      <p:sp>
        <p:nvSpPr>
          <p:cNvPr id="207" name="Google Shape;207;p4"/>
          <p:cNvSpPr txBox="1"/>
          <p:nvPr>
            <p:ph idx="3" type="body"/>
          </p:nvPr>
        </p:nvSpPr>
        <p:spPr>
          <a:xfrm>
            <a:off x="6623367" y="406132"/>
            <a:ext cx="5660531" cy="7005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4400"/>
              <a:buNone/>
            </a:pPr>
            <a:r>
              <a:rPr lang="en-US" sz="2400"/>
              <a:t>Mål</a:t>
            </a:r>
            <a:endParaRPr sz="2400"/>
          </a:p>
        </p:txBody>
      </p:sp>
      <p:pic>
        <p:nvPicPr>
          <p:cNvPr descr="Dog, Girl, Pet, Animal, Young, Female" id="208" name="Google Shape;208;p4"/>
          <p:cNvPicPr preferRelativeResize="0"/>
          <p:nvPr>
            <p:ph idx="2" type="pic"/>
          </p:nvPr>
        </p:nvPicPr>
        <p:blipFill rotWithShape="1">
          <a:blip r:embed="rId3">
            <a:alphaModFix/>
          </a:blip>
          <a:srcRect b="0" l="18979" r="18980" t="0"/>
          <a:stretch/>
        </p:blipFill>
        <p:spPr>
          <a:xfrm>
            <a:off x="264406" y="406131"/>
            <a:ext cx="5571000" cy="61378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descr="Une image contenant habits, personne, garçon, jeune enfant  Description générée automatiquement" id="213" name="Google Shape;213;p5"/>
          <p:cNvPicPr preferRelativeResize="0"/>
          <p:nvPr>
            <p:ph idx="2" type="pic"/>
          </p:nvPr>
        </p:nvPicPr>
        <p:blipFill rotWithShape="1">
          <a:blip r:embed="rId3">
            <a:alphaModFix/>
          </a:blip>
          <a:srcRect b="0" l="6859" r="6858" t="0"/>
          <a:stretch/>
        </p:blipFill>
        <p:spPr>
          <a:xfrm>
            <a:off x="435469" y="406132"/>
            <a:ext cx="5660531" cy="6045736"/>
          </a:xfrm>
          <a:prstGeom prst="rect">
            <a:avLst/>
          </a:prstGeom>
          <a:solidFill>
            <a:srgbClr val="F2F2F2"/>
          </a:solidFill>
          <a:ln>
            <a:noFill/>
          </a:ln>
        </p:spPr>
      </p:pic>
      <p:sp>
        <p:nvSpPr>
          <p:cNvPr id="214" name="Google Shape;214;p5"/>
          <p:cNvSpPr txBox="1"/>
          <p:nvPr>
            <p:ph idx="1" type="body"/>
          </p:nvPr>
        </p:nvSpPr>
        <p:spPr>
          <a:xfrm>
            <a:off x="6307328" y="1509652"/>
            <a:ext cx="5660531" cy="4377696"/>
          </a:xfrm>
          <a:prstGeom prst="rect">
            <a:avLst/>
          </a:prstGeom>
          <a:noFill/>
          <a:ln>
            <a:noFill/>
          </a:ln>
        </p:spPr>
        <p:txBody>
          <a:bodyPr anchorCtr="0" anchor="t" bIns="45700" lIns="91425" spcFirstLastPara="1" rIns="91425" wrap="square" tIns="45700">
            <a:noAutofit/>
          </a:bodyPr>
          <a:lstStyle/>
          <a:p>
            <a:pPr indent="-228600" lvl="0" marL="228600" rtl="0" algn="l">
              <a:lnSpc>
                <a:spcPct val="107000"/>
              </a:lnSpc>
              <a:spcBef>
                <a:spcPts val="0"/>
              </a:spcBef>
              <a:spcAft>
                <a:spcPts val="0"/>
              </a:spcAft>
              <a:buClr>
                <a:schemeClr val="lt1"/>
              </a:buClr>
              <a:buSzPts val="1800"/>
              <a:buNone/>
            </a:pPr>
            <a:r>
              <a:t/>
            </a:r>
            <a:endParaRPr sz="1800">
              <a:latin typeface="Times New Roman"/>
              <a:ea typeface="Times New Roman"/>
              <a:cs typeface="Times New Roman"/>
              <a:sym typeface="Times New Roman"/>
            </a:endParaRPr>
          </a:p>
          <a:p>
            <a:pPr indent="-228600" lvl="0" marL="228600" rtl="0" algn="l">
              <a:lnSpc>
                <a:spcPct val="90000"/>
              </a:lnSpc>
              <a:spcBef>
                <a:spcPts val="1800"/>
              </a:spcBef>
              <a:spcAft>
                <a:spcPts val="0"/>
              </a:spcAft>
              <a:buClr>
                <a:schemeClr val="lt1"/>
              </a:buClr>
              <a:buSzPts val="2400"/>
              <a:buNone/>
            </a:pPr>
            <a:r>
              <a:t/>
            </a:r>
            <a:endParaRPr/>
          </a:p>
        </p:txBody>
      </p:sp>
      <p:sp>
        <p:nvSpPr>
          <p:cNvPr id="215" name="Google Shape;215;p5"/>
          <p:cNvSpPr txBox="1"/>
          <p:nvPr>
            <p:ph idx="3" type="body"/>
          </p:nvPr>
        </p:nvSpPr>
        <p:spPr>
          <a:xfrm>
            <a:off x="6431075" y="406116"/>
            <a:ext cx="5085232" cy="992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en-US" sz="2400"/>
              <a:t>Læringsresultater</a:t>
            </a:r>
            <a:endParaRPr sz="2400"/>
          </a:p>
        </p:txBody>
      </p:sp>
      <p:sp>
        <p:nvSpPr>
          <p:cNvPr id="216" name="Google Shape;216;p5"/>
          <p:cNvSpPr txBox="1"/>
          <p:nvPr/>
        </p:nvSpPr>
        <p:spPr>
          <a:xfrm>
            <a:off x="6431075" y="1619300"/>
            <a:ext cx="5402100" cy="22159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Efter at have gennemført modulet vil deltagerne være i stand til at: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•Demonstrere en forståelse af de udfordringer, som sårbare individer står over for i det digitale område.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•Anvende effektive kommunikationsstrategier til at engagere og støtte udsatte mennesker i samarbejdsprocesser.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 Analysere og udnytte casestudier og bedste praksis til at fremme ansvarlig digital adfærd blandt udsatte befolkningsgrupper.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 Facilitere et samarbejdende og inkluderende miljø for udsatte individer.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•Uddan og uddan andre målgrupper, såsom forældre og voksne familiemedlemmer, om konsekvenserne af digitalt misbrug for små børn.</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6"/>
          <p:cNvSpPr txBox="1"/>
          <p:nvPr>
            <p:ph idx="1" type="body"/>
          </p:nvPr>
        </p:nvSpPr>
        <p:spPr>
          <a:xfrm>
            <a:off x="364325" y="913525"/>
            <a:ext cx="11232900" cy="5439600"/>
          </a:xfrm>
          <a:prstGeom prst="rect">
            <a:avLst/>
          </a:prstGeom>
          <a:noFill/>
          <a:ln>
            <a:noFill/>
          </a:ln>
        </p:spPr>
        <p:txBody>
          <a:bodyPr anchorCtr="0" anchor="t" bIns="45700" lIns="91425" spcFirstLastPara="1" rIns="91425" wrap="square" tIns="45700">
            <a:noAutofit/>
          </a:bodyPr>
          <a:lstStyle/>
          <a:p>
            <a:pPr indent="-177800" lvl="0" marL="228600" rtl="0" algn="l">
              <a:lnSpc>
                <a:spcPct val="100000"/>
              </a:lnSpc>
              <a:spcBef>
                <a:spcPts val="0"/>
              </a:spcBef>
              <a:spcAft>
                <a:spcPts val="0"/>
              </a:spcAft>
              <a:buClr>
                <a:srgbClr val="74659A"/>
              </a:buClr>
              <a:buSzPts val="1200"/>
              <a:buFont typeface="Arial"/>
              <a:buChar char="•"/>
            </a:pPr>
            <a:r>
              <a:rPr b="0" i="0" lang="en-US" sz="1200">
                <a:solidFill>
                  <a:srgbClr val="74659A"/>
                </a:solidFill>
              </a:rPr>
              <a:t>Uddannelsens teoretiske introduktionsafsnit</a:t>
            </a:r>
            <a:r>
              <a:rPr lang="en-US" sz="1200">
                <a:solidFill>
                  <a:srgbClr val="74659A"/>
                </a:solidFill>
              </a:rPr>
              <a:t>modul</a:t>
            </a:r>
            <a:r>
              <a:rPr b="0" i="0" lang="en-US" sz="1200">
                <a:solidFill>
                  <a:srgbClr val="74659A"/>
                </a:solidFill>
              </a:rPr>
              <a:t>giver deltagerne en grundlæggende forståelse af de færdigheder, der behandles, hvilket involverer sårbare mennesker i en samarbejdsproces. Den udforsker de teoretiske rammer og koncepter, der understøtter denne færdighed, og fremhæver vigtigheden af ​​inklusivitet, empati og effektiv kommunikation i at engagere sig med sårbare individer.</a:t>
            </a:r>
            <a:endParaRPr sz="1200"/>
          </a:p>
          <a:p>
            <a:pPr indent="-177800" lvl="0" marL="228600" rtl="0" algn="l">
              <a:lnSpc>
                <a:spcPct val="100000"/>
              </a:lnSpc>
              <a:spcBef>
                <a:spcPts val="1000"/>
              </a:spcBef>
              <a:spcAft>
                <a:spcPts val="0"/>
              </a:spcAft>
              <a:buClr>
                <a:srgbClr val="74659A"/>
              </a:buClr>
              <a:buSzPts val="1200"/>
              <a:buFont typeface="Arial"/>
              <a:buChar char="•"/>
            </a:pPr>
            <a:r>
              <a:rPr b="0" i="0" lang="en-US" sz="1200">
                <a:solidFill>
                  <a:srgbClr val="74659A"/>
                </a:solidFill>
              </a:rPr>
              <a:t>Inklusiv praksis tjener som en hjørnesten for at styrke og involvere sårbare befolkningsgrupper. Begrebet inklusivitet understreger anerkendelsen og værdsættelsen af ​​forskellige perspektiver, erfaringer og behov. I forbindelse med denne uddannelse indebærer inklusivitet at skabe et trygt og støttende miljø, hvor sårbare individer føler sig respekteret og hørt. Ved at fremme inklusivitet kan fagpersoner tilskynde til aktiv deltagelse og samarbejde og derved gøre det muligt for udsatte mennesker at have en stemme i beslutningsprocesser.</a:t>
            </a:r>
            <a:endParaRPr sz="1200"/>
          </a:p>
          <a:p>
            <a:pPr indent="-177800" lvl="0" marL="228600" rtl="0" algn="l">
              <a:lnSpc>
                <a:spcPct val="100000"/>
              </a:lnSpc>
              <a:spcBef>
                <a:spcPts val="1000"/>
              </a:spcBef>
              <a:spcAft>
                <a:spcPts val="0"/>
              </a:spcAft>
              <a:buClr>
                <a:srgbClr val="74659A"/>
              </a:buClr>
              <a:buSzPts val="1200"/>
              <a:buFont typeface="Arial"/>
              <a:buChar char="•"/>
            </a:pPr>
            <a:r>
              <a:rPr b="0" i="0" lang="en-US" sz="1200">
                <a:solidFill>
                  <a:srgbClr val="74659A"/>
                </a:solidFill>
              </a:rPr>
              <a:t>Empati spiller en afgørende rolle i forståelsen af ​​de unikke udfordringer, som sårbare individer står over for. Empati er evnen til at sætte sig i en anden persons sted, at forstå deres følelser, tanker og oplevelser. Ved at dyrke empati kan professionelle udvikle en dybere forståelse af de sårbarheder, som deres målgruppe står over for. Denne forståelse sætter dem i stand til at skræddersy deres tilgange og interventioner til at imødekomme de specifikke behov hos sårbare individer, hvilket i sidste ende fremmer tillid og meningsfuldt engagement.</a:t>
            </a:r>
            <a:endParaRPr b="0" i="0" sz="1200">
              <a:solidFill>
                <a:srgbClr val="74659A"/>
              </a:solidFill>
            </a:endParaRPr>
          </a:p>
          <a:p>
            <a:pPr indent="-228600" lvl="0" marL="228600" rtl="0" algn="l">
              <a:lnSpc>
                <a:spcPct val="100000"/>
              </a:lnSpc>
              <a:spcBef>
                <a:spcPts val="0"/>
              </a:spcBef>
              <a:spcAft>
                <a:spcPts val="0"/>
              </a:spcAft>
              <a:buClr>
                <a:srgbClr val="74659A"/>
              </a:buClr>
              <a:buSzPts val="1200"/>
              <a:buChar char="•"/>
            </a:pPr>
            <a:r>
              <a:rPr lang="en-US" sz="1200">
                <a:solidFill>
                  <a:srgbClr val="74659A"/>
                </a:solidFill>
              </a:rPr>
              <a:t>Effektiv kommunikation er en vital færdighed i at engagere sig med udsatte mennesker i en samarbejdsproces. Det involverer evnen til at formidle information klart, lytte aktivt og reagere empatisk. Professionelle skal anvende forskellige kommunikationsstrategier for at lette åben dialog, sikre forståelse og tilskynde til deltagelse. Desuden kræver effektiv kommunikation tilpasningsevne, da personer med forskellig baggrund, evner og kommunikationsstile kan være involveret. Ved at skærpe deres kommunikationsevner kan fagfolk opbygge relationer, etablere tillid og skabe et støttende miljø, der fremmer samarbejde.</a:t>
            </a:r>
            <a:endParaRPr sz="1200"/>
          </a:p>
          <a:p>
            <a:pPr indent="-228600" lvl="0" marL="228600" rtl="0" algn="l">
              <a:lnSpc>
                <a:spcPct val="100000"/>
              </a:lnSpc>
              <a:spcBef>
                <a:spcPts val="1000"/>
              </a:spcBef>
              <a:spcAft>
                <a:spcPts val="0"/>
              </a:spcAft>
              <a:buClr>
                <a:srgbClr val="74659A"/>
              </a:buClr>
              <a:buSzPts val="1200"/>
              <a:buChar char="•"/>
            </a:pPr>
            <a:r>
              <a:rPr lang="en-US" sz="1200">
                <a:solidFill>
                  <a:srgbClr val="74659A"/>
                </a:solidFill>
              </a:rPr>
              <a:t>Forskningsresultater giver værdifuld indsigt i de udfordringer, som sårbare befolkningsgrupper står over for i den digitale verden. Disse resultater fremhæver de risici, der er forbundet med digitalt misbrug, og understreger vigtigheden af ​​at løse disse problemer proaktivt. Professionelle kan trække på denne forskning for at informere om deres praksis, identificere potentielle interventioner og udvikle evidensbaserede strategier til at afbøde de negative virkninger af digitalt misbrug på sårbare individer.</a:t>
            </a:r>
            <a:endParaRPr sz="1200"/>
          </a:p>
          <a:p>
            <a:pPr indent="-228600" lvl="0" marL="228600" rtl="0" algn="l">
              <a:lnSpc>
                <a:spcPct val="100000"/>
              </a:lnSpc>
              <a:spcBef>
                <a:spcPts val="1000"/>
              </a:spcBef>
              <a:spcAft>
                <a:spcPts val="0"/>
              </a:spcAft>
              <a:buClr>
                <a:srgbClr val="74659A"/>
              </a:buClr>
              <a:buSzPts val="1200"/>
              <a:buChar char="•"/>
            </a:pPr>
            <a:r>
              <a:rPr lang="en-US" sz="1200">
                <a:solidFill>
                  <a:srgbClr val="74659A"/>
                </a:solidFill>
              </a:rPr>
              <a:t>Best practices til at engagere udsatte personer i samarbejdsprocesser giver praktisk vejledning og inspiration til professionelle. Disse praksisser omfatter en række tilgange, fra individuel støtte til gruppeinterventioner, peer learning og samfundsengagement. Ved at udforske og forstå disse bedste praksisser kan fagfolk tilpasse og implementere effektive strategier i deres egne sammenhænge. Casestudier og succeshistorier giver eksempler fra den virkelige verden på, hvordan professionelle med succes har involveret sårbare mennesker i samarbejdsprocesser, der tjener som en inspirationskilde og giver praktisk indsigt i, hvad der fungerer godt.</a:t>
            </a:r>
            <a:endParaRPr sz="1200"/>
          </a:p>
          <a:p>
            <a:pPr indent="-228600" lvl="0" marL="228600" rtl="0" algn="l">
              <a:lnSpc>
                <a:spcPct val="100000"/>
              </a:lnSpc>
              <a:spcBef>
                <a:spcPts val="1000"/>
              </a:spcBef>
              <a:spcAft>
                <a:spcPts val="0"/>
              </a:spcAft>
              <a:buClr>
                <a:srgbClr val="74659A"/>
              </a:buClr>
              <a:buSzPts val="1200"/>
              <a:buChar char="•"/>
            </a:pPr>
            <a:r>
              <a:rPr lang="en-US" sz="1200">
                <a:solidFill>
                  <a:srgbClr val="74659A"/>
                </a:solidFill>
              </a:rPr>
              <a:t>Ved at basere uddannelsen i teoretiske rammer, forskningsresultater og bedste praksis kan fagfolk opnå en omfattende forståelse af den færdighed, der behandles. Dette teoretiske grundlag udstyrer dem med den viden og de nødvendige værktøjer til at navigere i kompleksiteten ved at involvere sårbare mennesker i en samarbejdsproces. Det gør det muligt for fagfolk at gribe deres arbejde an med et solidt teoretisk grundlag og sikre, at deres indsats er informeret, effektiv og følsom over for sårbare individers behov og oplevelser.</a:t>
            </a:r>
            <a:endParaRPr sz="1200">
              <a:solidFill>
                <a:srgbClr val="74659A"/>
              </a:solidFill>
            </a:endParaRPr>
          </a:p>
          <a:p>
            <a:pPr indent="-101600" lvl="0" marL="228600" rtl="0" algn="l">
              <a:lnSpc>
                <a:spcPct val="90000"/>
              </a:lnSpc>
              <a:spcBef>
                <a:spcPts val="1000"/>
              </a:spcBef>
              <a:spcAft>
                <a:spcPts val="0"/>
              </a:spcAft>
              <a:buClr>
                <a:srgbClr val="262626"/>
              </a:buClr>
              <a:buSzPts val="2000"/>
              <a:buFont typeface="Arial"/>
              <a:buNone/>
            </a:pPr>
            <a:r>
              <a:t/>
            </a:r>
            <a:endParaRPr b="0" i="0" sz="2000">
              <a:solidFill>
                <a:srgbClr val="74659A"/>
              </a:solidFill>
            </a:endParaRPr>
          </a:p>
        </p:txBody>
      </p:sp>
      <p:sp>
        <p:nvSpPr>
          <p:cNvPr id="222" name="Google Shape;222;p6"/>
          <p:cNvSpPr txBox="1"/>
          <p:nvPr>
            <p:ph idx="2" type="body"/>
          </p:nvPr>
        </p:nvSpPr>
        <p:spPr>
          <a:xfrm>
            <a:off x="932200" y="434125"/>
            <a:ext cx="10595100" cy="479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en-US" sz="2400"/>
              <a:t>Teoretisk introduktion til den behandlede færdighed</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8"/>
          <p:cNvSpPr txBox="1"/>
          <p:nvPr>
            <p:ph idx="1" type="body"/>
          </p:nvPr>
        </p:nvSpPr>
        <p:spPr>
          <a:xfrm>
            <a:off x="6699826" y="1311875"/>
            <a:ext cx="5110500" cy="51159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1200"/>
              <a:buNone/>
            </a:pPr>
            <a:r>
              <a:rPr lang="en-US" sz="1200"/>
              <a:t>I dette afsnit vil vi udforske praktiske eksempler på, hvordan færdigheden til at implicere udsatte mennesker i en samarbejdsproces kan anvendes af professionelle. Disse eksempler viser metoder og strategier, der sætter fagfolk i stand til at engagere og støtte sårbare individer effektivt.</a:t>
            </a:r>
            <a:endParaRPr sz="1200"/>
          </a:p>
          <a:p>
            <a:pPr indent="-228600" lvl="0" marL="228600" rtl="0" algn="l">
              <a:lnSpc>
                <a:spcPct val="90000"/>
              </a:lnSpc>
              <a:spcBef>
                <a:spcPts val="2300"/>
              </a:spcBef>
              <a:spcAft>
                <a:spcPts val="0"/>
              </a:spcAft>
              <a:buClr>
                <a:schemeClr val="lt1"/>
              </a:buClr>
              <a:buSzPts val="1200"/>
              <a:buNone/>
            </a:pPr>
            <a:r>
              <a:rPr lang="en-US" sz="1200"/>
              <a:t>Eksempel 1: Co-creation Workshops</a:t>
            </a:r>
            <a:endParaRPr sz="1200"/>
          </a:p>
          <a:p>
            <a:pPr indent="-228600" lvl="0" marL="228600" rtl="0" algn="l">
              <a:lnSpc>
                <a:spcPct val="90000"/>
              </a:lnSpc>
              <a:spcBef>
                <a:spcPts val="2300"/>
              </a:spcBef>
              <a:spcAft>
                <a:spcPts val="0"/>
              </a:spcAft>
              <a:buClr>
                <a:schemeClr val="lt1"/>
              </a:buClr>
              <a:buSzPts val="1200"/>
              <a:buNone/>
            </a:pPr>
            <a:r>
              <a:rPr lang="en-US" sz="1200"/>
              <a:t>Samskabelsesworkshops giver en samarbejdsplatform, hvor fagpersoner og udsatte individer mødes for i fællesskab at udvikle løsninger og træffe beslutninger. Disse workshops involverer en struktureret proces, der tilskynder til aktiv deltagelse, gensidig læring og fælles beslutningstagning. Ved at involvere sårbare mennesker i disse workshops kan fagfolk udnytte deres unikke indsigt, erfaringer og ekspertise og sikre, at deres stemmer bliver hørt og værdsat.</a:t>
            </a:r>
            <a:endParaRPr sz="1200"/>
          </a:p>
          <a:p>
            <a:pPr indent="-228600" lvl="0" marL="228600" rtl="0" algn="l">
              <a:lnSpc>
                <a:spcPct val="90000"/>
              </a:lnSpc>
              <a:spcBef>
                <a:spcPts val="2300"/>
              </a:spcBef>
              <a:spcAft>
                <a:spcPts val="0"/>
              </a:spcAft>
              <a:buClr>
                <a:schemeClr val="lt1"/>
              </a:buClr>
              <a:buSzPts val="1200"/>
              <a:buNone/>
            </a:pPr>
            <a:r>
              <a:rPr lang="en-US" sz="1200"/>
              <a:t>Samskabelsesværkstederne har fokus på at skabe et rummeligt miljø, hvor alles perspektiver respekteres. Professionelle faciliterer diskussioner, tilskynder til aktiv deltagelse og sikrer, at sårbare personer føler sig trygge ved at udtrykke deres tanker og ideer. Gennem guidede aktiviteter og diskussioner genererer deltagerne i fællesskab innovative løsninger, udvikler handlingsplaner og løser i fællesskab de udfordringer, som sårbare befolkningsgrupper står over for i den digitale verden.</a:t>
            </a:r>
            <a:endParaRPr sz="1200"/>
          </a:p>
          <a:p>
            <a:pPr indent="-228600" lvl="0" marL="228600" rtl="0" algn="l">
              <a:lnSpc>
                <a:spcPct val="90000"/>
              </a:lnSpc>
              <a:spcBef>
                <a:spcPts val="2300"/>
              </a:spcBef>
              <a:spcAft>
                <a:spcPts val="0"/>
              </a:spcAft>
              <a:buClr>
                <a:schemeClr val="lt1"/>
              </a:buClr>
              <a:buSzPts val="1100"/>
              <a:buNone/>
            </a:pPr>
            <a:r>
              <a:rPr lang="en-US" sz="1100"/>
              <a:t> </a:t>
            </a:r>
            <a:endParaRPr sz="1100"/>
          </a:p>
        </p:txBody>
      </p:sp>
      <p:sp>
        <p:nvSpPr>
          <p:cNvPr id="228" name="Google Shape;228;p8"/>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100"/>
              <a:buNone/>
            </a:pPr>
            <a:r>
              <a:rPr lang="en-US" sz="2400"/>
              <a:t>Teknikker til at engagere fagfolk</a:t>
            </a:r>
            <a:endParaRPr sz="2400"/>
          </a:p>
        </p:txBody>
      </p:sp>
      <p:sp>
        <p:nvSpPr>
          <p:cNvPr id="229" name="Google Shape;229;p8"/>
          <p:cNvSpPr/>
          <p:nvPr>
            <p:ph idx="2" type="pic"/>
          </p:nvPr>
        </p:nvSpPr>
        <p:spPr>
          <a:xfrm>
            <a:off x="435469" y="406132"/>
            <a:ext cx="5660531" cy="6045736"/>
          </a:xfrm>
          <a:prstGeom prst="rect">
            <a:avLst/>
          </a:prstGeom>
          <a:solidFill>
            <a:srgbClr val="F2F2F2"/>
          </a:solidFill>
          <a:ln>
            <a:noFill/>
          </a:ln>
        </p:spPr>
      </p:sp>
      <p:pic>
        <p:nvPicPr>
          <p:cNvPr descr="Le Persone, Ragazze, Donne, Studenti" id="230" name="Google Shape;230;p8"/>
          <p:cNvPicPr preferRelativeResize="0"/>
          <p:nvPr/>
        </p:nvPicPr>
        <p:blipFill rotWithShape="1">
          <a:blip r:embed="rId3">
            <a:alphaModFix/>
          </a:blip>
          <a:srcRect b="0" l="0" r="0" t="0"/>
          <a:stretch/>
        </p:blipFill>
        <p:spPr>
          <a:xfrm>
            <a:off x="435469" y="406132"/>
            <a:ext cx="5660530" cy="60216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9"/>
          <p:cNvSpPr txBox="1"/>
          <p:nvPr>
            <p:ph idx="1" type="body"/>
          </p:nvPr>
        </p:nvSpPr>
        <p:spPr>
          <a:xfrm>
            <a:off x="133475" y="926850"/>
            <a:ext cx="5482800" cy="5782800"/>
          </a:xfrm>
          <a:prstGeom prst="rect">
            <a:avLst/>
          </a:prstGeom>
          <a:noFill/>
          <a:ln>
            <a:noFill/>
          </a:ln>
        </p:spPr>
        <p:txBody>
          <a:bodyPr anchorCtr="0" anchor="t" bIns="45700" lIns="91425" spcFirstLastPara="1" rIns="91425" wrap="square" tIns="45700">
            <a:noAutofit/>
          </a:bodyPr>
          <a:lstStyle/>
          <a:p>
            <a:pPr indent="-228600" lvl="0" marL="228600" rtl="0" algn="l">
              <a:lnSpc>
                <a:spcPct val="107000"/>
              </a:lnSpc>
              <a:spcBef>
                <a:spcPts val="0"/>
              </a:spcBef>
              <a:spcAft>
                <a:spcPts val="0"/>
              </a:spcAft>
              <a:buClr>
                <a:schemeClr val="lt1"/>
              </a:buClr>
              <a:buSzPts val="1200"/>
              <a:buNone/>
            </a:pPr>
            <a:r>
              <a:rPr lang="en-US" sz="1200">
                <a:latin typeface="Times New Roman"/>
                <a:ea typeface="Times New Roman"/>
                <a:cs typeface="Times New Roman"/>
                <a:sym typeface="Times New Roman"/>
              </a:rPr>
              <a:t>Eksempel 2: Peer Support-netværk</a:t>
            </a:r>
            <a:endParaRPr sz="1200"/>
          </a:p>
          <a:p>
            <a:pPr indent="-228600" lvl="0" marL="228600" rtl="0" algn="l">
              <a:lnSpc>
                <a:spcPct val="107000"/>
              </a:lnSpc>
              <a:spcBef>
                <a:spcPts val="2300"/>
              </a:spcBef>
              <a:spcAft>
                <a:spcPts val="0"/>
              </a:spcAft>
              <a:buClr>
                <a:schemeClr val="lt1"/>
              </a:buClr>
              <a:buSzPts val="1200"/>
              <a:buNone/>
            </a:pPr>
            <a:r>
              <a:rPr lang="en-US" sz="1200">
                <a:latin typeface="Times New Roman"/>
                <a:ea typeface="Times New Roman"/>
                <a:cs typeface="Times New Roman"/>
                <a:sym typeface="Times New Roman"/>
              </a:rPr>
              <a:t>Peer-støttenetværk skaber et støttende fællesskab, hvor sårbare individer kan forbinde, dele erfaringer og støtte hinanden i deres digitale rejser. Disse netværk fremmer en følelse af tilhørsforhold, empowerment og gensidig forståelse blandt deltagerne. Professionelle spiller en afgørende rolle i at etablere og facilitere disse netværk og sikre, at sårbare individer har et sikkert rum til at lære, vokse og overvinde udfordringer.</a:t>
            </a:r>
            <a:endParaRPr sz="1200"/>
          </a:p>
          <a:p>
            <a:pPr indent="-228600" lvl="0" marL="228600" rtl="0" algn="l">
              <a:lnSpc>
                <a:spcPct val="107000"/>
              </a:lnSpc>
              <a:spcBef>
                <a:spcPts val="2300"/>
              </a:spcBef>
              <a:spcAft>
                <a:spcPts val="0"/>
              </a:spcAft>
              <a:buClr>
                <a:schemeClr val="lt1"/>
              </a:buClr>
              <a:buSzPts val="1200"/>
              <a:buNone/>
            </a:pPr>
            <a:r>
              <a:rPr lang="en-US" sz="1200">
                <a:latin typeface="Times New Roman"/>
                <a:ea typeface="Times New Roman"/>
                <a:cs typeface="Times New Roman"/>
                <a:sym typeface="Times New Roman"/>
              </a:rPr>
              <a:t>Professionelle faciliterer peer-støttenetværk ved at organisere regelmæssige møder, workshops og onlinefora, hvor sårbare personer kan interagere, dele viden og søge råd. Disse platforme giver deltagerne mulighed for at udveksle erfaringer, diskutere fælles bekymringer og lære af hinandens succeser og fiaskoer. Gennem peer-støttenetværk får sårbare individer en følelse af fællesskab, opbygger modstandskraft og tilegner sig praktiske færdigheder til at navigere i det digitale landskab.</a:t>
            </a:r>
            <a:endParaRPr sz="1200"/>
          </a:p>
          <a:p>
            <a:pPr indent="-228600" lvl="0" marL="228600" rtl="0" algn="l">
              <a:lnSpc>
                <a:spcPct val="107000"/>
              </a:lnSpc>
              <a:spcBef>
                <a:spcPts val="2300"/>
              </a:spcBef>
              <a:spcAft>
                <a:spcPts val="0"/>
              </a:spcAft>
              <a:buClr>
                <a:schemeClr val="lt1"/>
              </a:buClr>
              <a:buSzPts val="1200"/>
              <a:buNone/>
            </a:pPr>
            <a:r>
              <a:rPr lang="en-US" sz="1200">
                <a:latin typeface="Times New Roman"/>
                <a:ea typeface="Times New Roman"/>
                <a:cs typeface="Times New Roman"/>
                <a:sym typeface="Times New Roman"/>
              </a:rPr>
              <a:t>Ved at implementere disse metoder og strategier kan fagfolk effektivt inddrage sårbare mennesker i en samarbejdsproces. Samskabelsesworkshops og peer-støttenetværk skaber muligheder for inklusiv deltagelse, videndeling og kollektiv problemløsning. Disse eksempler fremhæver vigtigheden af ​​at inddrage sårbare personer direkte i beslutningsprocesser og udnytte deres ekspertise og levede erfaringer. Ved at omfavne disse praktiske applikationer kan fagfolk styrke sårbare befolkningsgrupper, fremme samarbejde og skabe positive forandringer i den digitale verden.</a:t>
            </a:r>
            <a:endParaRPr sz="1200"/>
          </a:p>
          <a:p>
            <a:pPr indent="-228600" lvl="0" marL="228600" rtl="0" algn="l">
              <a:lnSpc>
                <a:spcPct val="107000"/>
              </a:lnSpc>
              <a:spcBef>
                <a:spcPts val="2300"/>
              </a:spcBef>
              <a:spcAft>
                <a:spcPts val="0"/>
              </a:spcAft>
              <a:buClr>
                <a:schemeClr val="lt1"/>
              </a:buClr>
              <a:buSzPts val="1800"/>
              <a:buNone/>
            </a:pPr>
            <a:r>
              <a:t/>
            </a:r>
            <a:endParaRPr sz="1800">
              <a:latin typeface="Times New Roman"/>
              <a:ea typeface="Times New Roman"/>
              <a:cs typeface="Times New Roman"/>
              <a:sym typeface="Times New Roman"/>
            </a:endParaRPr>
          </a:p>
        </p:txBody>
      </p:sp>
      <p:sp>
        <p:nvSpPr>
          <p:cNvPr id="236" name="Google Shape;236;p9"/>
          <p:cNvSpPr txBox="1"/>
          <p:nvPr>
            <p:ph idx="3" type="body"/>
          </p:nvPr>
        </p:nvSpPr>
        <p:spPr>
          <a:xfrm>
            <a:off x="133588" y="148600"/>
            <a:ext cx="5644682"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en-US" sz="2400"/>
              <a:t>Teknikker til at engagere fagfolk</a:t>
            </a:r>
            <a:endParaRPr sz="2400"/>
          </a:p>
        </p:txBody>
      </p:sp>
      <p:sp>
        <p:nvSpPr>
          <p:cNvPr id="237" name="Google Shape;237;p9"/>
          <p:cNvSpPr/>
          <p:nvPr>
            <p:ph idx="2" type="pic"/>
          </p:nvPr>
        </p:nvSpPr>
        <p:spPr>
          <a:xfrm>
            <a:off x="5888002" y="439730"/>
            <a:ext cx="5660531" cy="6045736"/>
          </a:xfrm>
          <a:prstGeom prst="rect">
            <a:avLst/>
          </a:prstGeom>
          <a:solidFill>
            <a:srgbClr val="F2F2F2"/>
          </a:solidFill>
          <a:ln>
            <a:noFill/>
          </a:ln>
        </p:spPr>
      </p:sp>
      <p:pic>
        <p:nvPicPr>
          <p:cNvPr descr="Dito, Tocco, Mano, Struttura, Internet" id="238" name="Google Shape;238;p9"/>
          <p:cNvPicPr preferRelativeResize="0"/>
          <p:nvPr/>
        </p:nvPicPr>
        <p:blipFill rotWithShape="1">
          <a:blip r:embed="rId3">
            <a:alphaModFix/>
          </a:blip>
          <a:srcRect b="0" l="0" r="0" t="0"/>
          <a:stretch/>
        </p:blipFill>
        <p:spPr>
          <a:xfrm>
            <a:off x="5778270" y="148350"/>
            <a:ext cx="5998761" cy="63371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1"/>
          <p:cNvSpPr txBox="1"/>
          <p:nvPr>
            <p:ph idx="1" type="body"/>
          </p:nvPr>
        </p:nvSpPr>
        <p:spPr>
          <a:xfrm>
            <a:off x="6383275" y="1326325"/>
            <a:ext cx="5512500" cy="4401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600"/>
              <a:buNone/>
            </a:pPr>
            <a:r>
              <a:t/>
            </a:r>
            <a:endParaRPr sz="1200"/>
          </a:p>
          <a:p>
            <a:pPr indent="0" lvl="0" marL="0" rtl="0" algn="l">
              <a:lnSpc>
                <a:spcPct val="100000"/>
              </a:lnSpc>
              <a:spcBef>
                <a:spcPts val="0"/>
              </a:spcBef>
              <a:spcAft>
                <a:spcPts val="0"/>
              </a:spcAft>
              <a:buClr>
                <a:schemeClr val="lt1"/>
              </a:buClr>
              <a:buSzPts val="2400"/>
              <a:buFont typeface="Arial"/>
              <a:buNone/>
            </a:pPr>
            <a:r>
              <a:rPr lang="en-US" sz="1200"/>
              <a:t>I dette afsnit vil vi udforske casestudier og bedste praksis fra Grækenland, der viser anvendeligheden af ​​de færdigheder, der behandles i virkelige sammenhænge. Disse eksempler viser projekter, træningsprogrammer eller initiativer, der med succes har involveret sårbare mennesker i en samarbejdsproces.</a:t>
            </a:r>
            <a:endParaRPr sz="1200"/>
          </a:p>
          <a:p>
            <a:pPr indent="0" lvl="0" marL="0" rtl="0" algn="l">
              <a:lnSpc>
                <a:spcPct val="90000"/>
              </a:lnSpc>
              <a:spcBef>
                <a:spcPts val="0"/>
              </a:spcBef>
              <a:spcAft>
                <a:spcPts val="0"/>
              </a:spcAft>
              <a:buClr>
                <a:schemeClr val="lt1"/>
              </a:buClr>
              <a:buSzPts val="1600"/>
              <a:buNone/>
            </a:pPr>
            <a:r>
              <a:t/>
            </a:r>
            <a:endParaRPr sz="1200"/>
          </a:p>
          <a:p>
            <a:pPr indent="0" lvl="0" marL="0" rtl="0" algn="l">
              <a:lnSpc>
                <a:spcPct val="90000"/>
              </a:lnSpc>
              <a:spcBef>
                <a:spcPts val="0"/>
              </a:spcBef>
              <a:spcAft>
                <a:spcPts val="0"/>
              </a:spcAft>
              <a:buClr>
                <a:schemeClr val="lt1"/>
              </a:buClr>
              <a:buSzPts val="1600"/>
              <a:buNone/>
            </a:pPr>
            <a:r>
              <a:t/>
            </a:r>
            <a:endParaRPr sz="1200"/>
          </a:p>
          <a:p>
            <a:pPr indent="0" lvl="0" marL="0" rtl="0" algn="l">
              <a:lnSpc>
                <a:spcPct val="90000"/>
              </a:lnSpc>
              <a:spcBef>
                <a:spcPts val="0"/>
              </a:spcBef>
              <a:spcAft>
                <a:spcPts val="0"/>
              </a:spcAft>
              <a:buClr>
                <a:schemeClr val="lt1"/>
              </a:buClr>
              <a:buSzPts val="1600"/>
              <a:buNone/>
            </a:pPr>
            <a:r>
              <a:t/>
            </a:r>
            <a:endParaRPr sz="1200"/>
          </a:p>
          <a:p>
            <a:pPr indent="0" lvl="0" marL="0" rtl="0" algn="l">
              <a:lnSpc>
                <a:spcPct val="90000"/>
              </a:lnSpc>
              <a:spcBef>
                <a:spcPts val="0"/>
              </a:spcBef>
              <a:spcAft>
                <a:spcPts val="0"/>
              </a:spcAft>
              <a:buClr>
                <a:schemeClr val="lt1"/>
              </a:buClr>
              <a:buSzPts val="1600"/>
              <a:buNone/>
            </a:pPr>
            <a:r>
              <a:rPr lang="en-US" sz="1200"/>
              <a:t>God praksis 1: FORBIND DIN BY Mobilapplikation</a:t>
            </a:r>
            <a:endParaRPr sz="1200"/>
          </a:p>
          <a:p>
            <a:pPr indent="0" lvl="0" marL="0" rtl="0" algn="l">
              <a:lnSpc>
                <a:spcPct val="90000"/>
              </a:lnSpc>
              <a:spcBef>
                <a:spcPts val="1000"/>
              </a:spcBef>
              <a:spcAft>
                <a:spcPts val="0"/>
              </a:spcAft>
              <a:buClr>
                <a:schemeClr val="lt1"/>
              </a:buClr>
              <a:buSzPts val="1600"/>
              <a:buNone/>
            </a:pPr>
            <a:r>
              <a:t/>
            </a:r>
            <a:endParaRPr sz="1200"/>
          </a:p>
          <a:p>
            <a:pPr indent="0" lvl="0" marL="0" rtl="0" algn="l">
              <a:lnSpc>
                <a:spcPct val="90000"/>
              </a:lnSpc>
              <a:spcBef>
                <a:spcPts val="1000"/>
              </a:spcBef>
              <a:spcAft>
                <a:spcPts val="0"/>
              </a:spcAft>
              <a:buClr>
                <a:schemeClr val="lt1"/>
              </a:buClr>
              <a:buSzPts val="1600"/>
              <a:buNone/>
            </a:pPr>
            <a:r>
              <a:rPr lang="en-US" sz="1200"/>
              <a:t>Grækenland</a:t>
            </a:r>
            <a:endParaRPr sz="1200"/>
          </a:p>
          <a:p>
            <a:pPr indent="0" lvl="0" marL="0" rtl="0" algn="l">
              <a:lnSpc>
                <a:spcPct val="90000"/>
              </a:lnSpc>
              <a:spcBef>
                <a:spcPts val="1000"/>
              </a:spcBef>
              <a:spcAft>
                <a:spcPts val="0"/>
              </a:spcAft>
              <a:buClr>
                <a:schemeClr val="lt1"/>
              </a:buClr>
              <a:buSzPts val="1600"/>
              <a:buNone/>
            </a:pPr>
            <a:r>
              <a:t/>
            </a:r>
            <a:endParaRPr sz="1200"/>
          </a:p>
          <a:p>
            <a:pPr indent="0" lvl="0" marL="0" rtl="0" algn="l">
              <a:lnSpc>
                <a:spcPct val="90000"/>
              </a:lnSpc>
              <a:spcBef>
                <a:spcPts val="1000"/>
              </a:spcBef>
              <a:spcAft>
                <a:spcPts val="0"/>
              </a:spcAft>
              <a:buClr>
                <a:schemeClr val="lt1"/>
              </a:buClr>
              <a:buSzPts val="1600"/>
              <a:buNone/>
            </a:pPr>
            <a:r>
              <a:rPr lang="en-US" sz="1200"/>
              <a:t>Målgruppe/Målgruppe: Unge/almen offentlighed/folk med færre muligheder</a:t>
            </a:r>
            <a:endParaRPr sz="1200"/>
          </a:p>
          <a:p>
            <a:pPr indent="0" lvl="0" marL="0" rtl="0" algn="l">
              <a:lnSpc>
                <a:spcPct val="90000"/>
              </a:lnSpc>
              <a:spcBef>
                <a:spcPts val="1000"/>
              </a:spcBef>
              <a:spcAft>
                <a:spcPts val="0"/>
              </a:spcAft>
              <a:buClr>
                <a:schemeClr val="lt1"/>
              </a:buClr>
              <a:buSzPts val="1600"/>
              <a:buNone/>
            </a:pPr>
            <a:r>
              <a:t/>
            </a:r>
            <a:endParaRPr sz="1200"/>
          </a:p>
          <a:p>
            <a:pPr indent="0" lvl="0" marL="0" rtl="0" algn="l">
              <a:lnSpc>
                <a:spcPct val="90000"/>
              </a:lnSpc>
              <a:spcBef>
                <a:spcPts val="1000"/>
              </a:spcBef>
              <a:spcAft>
                <a:spcPts val="0"/>
              </a:spcAft>
              <a:buClr>
                <a:schemeClr val="lt1"/>
              </a:buClr>
              <a:buSzPts val="1600"/>
              <a:buNone/>
            </a:pPr>
            <a:r>
              <a:rPr lang="en-US" sz="1200"/>
              <a:t>Beskrivelse: CONNECT YOUR CITY-mobilapplikationen er en innovativ mobilapp, der kombinerer empowerment og sjov for at motivere unge mennesker, den brede offentlighed og mennesker med færre muligheder for at engagere sig i forskellige emner og udforske forskellige aspekter af sig selv. Appen tilbyder rekreative, uddannelsesmæssige og frivillige aktiviteter, som brugerne kan gennemføre. Ved at deltage i disse aktiviteter optjener brugere point, der kan indløses til gaver og privilegier fra NGO'en. Appen indeholder også funktioner såsom udfordringer, et live kort over begivenheder og nyhedsopdateringer fra CONNECT YOUR CITY og partnerorganisationer.</a:t>
            </a:r>
            <a:endParaRPr sz="1200"/>
          </a:p>
          <a:p>
            <a:pPr indent="0" lvl="0" marL="0" rtl="0" algn="l">
              <a:lnSpc>
                <a:spcPct val="90000"/>
              </a:lnSpc>
              <a:spcBef>
                <a:spcPts val="1000"/>
              </a:spcBef>
              <a:spcAft>
                <a:spcPts val="0"/>
              </a:spcAft>
              <a:buClr>
                <a:schemeClr val="lt1"/>
              </a:buClr>
              <a:buSzPts val="1400"/>
              <a:buNone/>
            </a:pPr>
            <a:r>
              <a:t/>
            </a:r>
            <a:endParaRPr sz="1400"/>
          </a:p>
          <a:p>
            <a:pPr indent="0" lvl="0" marL="0" rtl="0" algn="l">
              <a:lnSpc>
                <a:spcPct val="90000"/>
              </a:lnSpc>
              <a:spcBef>
                <a:spcPts val="1000"/>
              </a:spcBef>
              <a:spcAft>
                <a:spcPts val="0"/>
              </a:spcAft>
              <a:buClr>
                <a:schemeClr val="lt1"/>
              </a:buClr>
              <a:buSzPts val="2400"/>
              <a:buNone/>
            </a:pPr>
            <a:r>
              <a:t/>
            </a:r>
            <a:endParaRPr/>
          </a:p>
          <a:p>
            <a:pPr indent="0" lvl="0" marL="0" rtl="0" algn="l">
              <a:lnSpc>
                <a:spcPct val="90000"/>
              </a:lnSpc>
              <a:spcBef>
                <a:spcPts val="1000"/>
              </a:spcBef>
              <a:spcAft>
                <a:spcPts val="0"/>
              </a:spcAft>
              <a:buClr>
                <a:schemeClr val="lt1"/>
              </a:buClr>
              <a:buSzPts val="2400"/>
              <a:buNone/>
            </a:pPr>
            <a:r>
              <a:t/>
            </a:r>
            <a:endParaRPr/>
          </a:p>
        </p:txBody>
      </p:sp>
      <p:sp>
        <p:nvSpPr>
          <p:cNvPr id="244" name="Google Shape;244;p11"/>
          <p:cNvSpPr txBox="1"/>
          <p:nvPr>
            <p:ph idx="3" type="body"/>
          </p:nvPr>
        </p:nvSpPr>
        <p:spPr>
          <a:xfrm>
            <a:off x="6461161" y="155139"/>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en-US" sz="2400"/>
              <a:t>God praksis og casestudier</a:t>
            </a:r>
            <a:endParaRPr sz="2400"/>
          </a:p>
        </p:txBody>
      </p:sp>
      <p:pic>
        <p:nvPicPr>
          <p:cNvPr id="245" name="Google Shape;245;p11"/>
          <p:cNvPicPr preferRelativeResize="0"/>
          <p:nvPr>
            <p:ph idx="2" type="pic"/>
          </p:nvPr>
        </p:nvPicPr>
        <p:blipFill rotWithShape="1">
          <a:blip r:embed="rId3">
            <a:alphaModFix/>
          </a:blip>
          <a:srcRect b="5914" l="0" r="0" t="5914"/>
          <a:stretch/>
        </p:blipFill>
        <p:spPr>
          <a:xfrm>
            <a:off x="435469" y="406132"/>
            <a:ext cx="5660531" cy="6045736"/>
          </a:xfrm>
          <a:prstGeom prst="rect">
            <a:avLst/>
          </a:prstGeom>
          <a:solidFill>
            <a:srgbClr val="F2F2F2"/>
          </a:solid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2022-05-09T10:29:33Z</dcterms:created>
  <dc:creator>Gillian Keane</dc:creator>
</cp:coreProperties>
</file>