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6" roundtripDataSignature="AMtx7mhkQcLeigIs6KQ6y3rPCb8z3arS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4"/>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4"/>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4"/>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4"/>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4"/>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4"/>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4"/>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4"/>
          <p:cNvSpPr/>
          <p:nvPr>
            <p:ph idx="4" type="pic"/>
          </p:nvPr>
        </p:nvSpPr>
        <p:spPr>
          <a:xfrm>
            <a:off x="5718875" y="423474"/>
            <a:ext cx="5982506" cy="4551482"/>
          </a:xfrm>
          <a:prstGeom prst="rect">
            <a:avLst/>
          </a:prstGeom>
          <a:solidFill>
            <a:srgbClr val="F2F2F2"/>
          </a:solidFill>
          <a:ln>
            <a:noFill/>
          </a:ln>
        </p:spPr>
      </p:sp>
      <p:pic>
        <p:nvPicPr>
          <p:cNvPr id="21" name="Google Shape;21;p14"/>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4"/>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4"/>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4"/>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8" name="Shape 128"/>
        <p:cNvGrpSpPr/>
        <p:nvPr/>
      </p:nvGrpSpPr>
      <p:grpSpPr>
        <a:xfrm>
          <a:off x="0" y="0"/>
          <a:ext cx="0" cy="0"/>
          <a:chOff x="0" y="0"/>
          <a:chExt cx="0" cy="0"/>
        </a:xfrm>
      </p:grpSpPr>
      <p:sp>
        <p:nvSpPr>
          <p:cNvPr id="129" name="Google Shape;129;p23"/>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30" name="Shape 130"/>
        <p:cNvGrpSpPr/>
        <p:nvPr/>
      </p:nvGrpSpPr>
      <p:grpSpPr>
        <a:xfrm>
          <a:off x="0" y="0"/>
          <a:ext cx="0" cy="0"/>
          <a:chOff x="0" y="0"/>
          <a:chExt cx="0" cy="0"/>
        </a:xfrm>
      </p:grpSpPr>
      <p:sp>
        <p:nvSpPr>
          <p:cNvPr id="131" name="Google Shape;131;p2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4"/>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4"/>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4"/>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4"/>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4"/>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4"/>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4"/>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4"/>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4"/>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4"/>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2" name="Google Shape;142;p24"/>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4" name="Google Shape;144;p24"/>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5" name="Google Shape;145;p24"/>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6" name="Shape 146"/>
        <p:cNvGrpSpPr/>
        <p:nvPr/>
      </p:nvGrpSpPr>
      <p:grpSpPr>
        <a:xfrm>
          <a:off x="0" y="0"/>
          <a:ext cx="0" cy="0"/>
          <a:chOff x="0" y="0"/>
          <a:chExt cx="0" cy="0"/>
        </a:xfrm>
      </p:grpSpPr>
      <p:sp>
        <p:nvSpPr>
          <p:cNvPr id="147" name="Google Shape;147;p25"/>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25"/>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9" name="Google Shape;149;p25"/>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50" name="Google Shape;150;p25"/>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1" name="Shape 151"/>
        <p:cNvGrpSpPr/>
        <p:nvPr/>
      </p:nvGrpSpPr>
      <p:grpSpPr>
        <a:xfrm>
          <a:off x="0" y="0"/>
          <a:ext cx="0" cy="0"/>
          <a:chOff x="0" y="0"/>
          <a:chExt cx="0" cy="0"/>
        </a:xfrm>
      </p:grpSpPr>
      <p:sp>
        <p:nvSpPr>
          <p:cNvPr id="152" name="Google Shape;152;p26"/>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26"/>
          <p:cNvSpPr/>
          <p:nvPr>
            <p:ph idx="2" type="pic"/>
          </p:nvPr>
        </p:nvSpPr>
        <p:spPr>
          <a:xfrm>
            <a:off x="0" y="0"/>
            <a:ext cx="12192000" cy="6858000"/>
          </a:xfrm>
          <a:prstGeom prst="rect">
            <a:avLst/>
          </a:prstGeom>
          <a:solidFill>
            <a:srgbClr val="F2F2F2"/>
          </a:solidFill>
          <a:ln>
            <a:noFill/>
          </a:ln>
        </p:spPr>
      </p:sp>
      <p:pic>
        <p:nvPicPr>
          <p:cNvPr id="154" name="Google Shape;154;p26"/>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5" name="Google Shape;155;p26"/>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6" name="Shape 156"/>
        <p:cNvGrpSpPr/>
        <p:nvPr/>
      </p:nvGrpSpPr>
      <p:grpSpPr>
        <a:xfrm>
          <a:off x="0" y="0"/>
          <a:ext cx="0" cy="0"/>
          <a:chOff x="0" y="0"/>
          <a:chExt cx="0" cy="0"/>
        </a:xfrm>
      </p:grpSpPr>
      <p:sp>
        <p:nvSpPr>
          <p:cNvPr id="157" name="Google Shape;157;p27"/>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7"/>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27"/>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60" name="Shape 160"/>
        <p:cNvGrpSpPr/>
        <p:nvPr/>
      </p:nvGrpSpPr>
      <p:grpSpPr>
        <a:xfrm>
          <a:off x="0" y="0"/>
          <a:ext cx="0" cy="0"/>
          <a:chOff x="0" y="0"/>
          <a:chExt cx="0" cy="0"/>
        </a:xfrm>
      </p:grpSpPr>
      <p:sp>
        <p:nvSpPr>
          <p:cNvPr id="161" name="Google Shape;161;p28"/>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28"/>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8"/>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8"/>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8"/>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6" name="Google Shape;166;p28"/>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29"/>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29"/>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29"/>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29"/>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29"/>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5"/>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5"/>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5"/>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5"/>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5"/>
          <p:cNvSpPr/>
          <p:nvPr>
            <p:ph idx="4" type="pic"/>
          </p:nvPr>
        </p:nvSpPr>
        <p:spPr>
          <a:xfrm>
            <a:off x="-126342" y="0"/>
            <a:ext cx="3669321" cy="6858000"/>
          </a:xfrm>
          <a:prstGeom prst="rect">
            <a:avLst/>
          </a:prstGeom>
          <a:solidFill>
            <a:srgbClr val="D8D8D8"/>
          </a:solidFill>
          <a:ln>
            <a:noFill/>
          </a:ln>
        </p:spPr>
      </p:sp>
      <p:sp>
        <p:nvSpPr>
          <p:cNvPr id="31" name="Google Shape;31;p15"/>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5"/>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5"/>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5"/>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5"/>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5"/>
          <p:cNvGrpSpPr/>
          <p:nvPr/>
        </p:nvGrpSpPr>
        <p:grpSpPr>
          <a:xfrm>
            <a:off x="4054159" y="721803"/>
            <a:ext cx="7578908" cy="5461417"/>
            <a:chOff x="4054159" y="721803"/>
            <a:chExt cx="7578908" cy="5461417"/>
          </a:xfrm>
        </p:grpSpPr>
        <p:grpSp>
          <p:nvGrpSpPr>
            <p:cNvPr id="38" name="Google Shape;38;p15"/>
            <p:cNvGrpSpPr/>
            <p:nvPr/>
          </p:nvGrpSpPr>
          <p:grpSpPr>
            <a:xfrm>
              <a:off x="4054161" y="721803"/>
              <a:ext cx="7547911" cy="1674487"/>
              <a:chOff x="4061909" y="1565906"/>
              <a:chExt cx="7547911" cy="1882781"/>
            </a:xfrm>
          </p:grpSpPr>
          <p:cxnSp>
            <p:nvCxnSpPr>
              <p:cNvPr id="39" name="Google Shape;39;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5"/>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5"/>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5"/>
            <p:cNvGrpSpPr/>
            <p:nvPr/>
          </p:nvGrpSpPr>
          <p:grpSpPr>
            <a:xfrm>
              <a:off x="4054160" y="2644936"/>
              <a:ext cx="7547911" cy="1674487"/>
              <a:chOff x="4061909" y="1565906"/>
              <a:chExt cx="7547911" cy="1882781"/>
            </a:xfrm>
          </p:grpSpPr>
          <p:cxnSp>
            <p:nvCxnSpPr>
              <p:cNvPr id="45" name="Google Shape;45;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5"/>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5"/>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5"/>
            <p:cNvGrpSpPr/>
            <p:nvPr/>
          </p:nvGrpSpPr>
          <p:grpSpPr>
            <a:xfrm>
              <a:off x="4069658" y="4508733"/>
              <a:ext cx="7547911" cy="1674487"/>
              <a:chOff x="4061909" y="1565906"/>
              <a:chExt cx="7547911" cy="1882781"/>
            </a:xfrm>
          </p:grpSpPr>
          <p:cxnSp>
            <p:nvCxnSpPr>
              <p:cNvPr id="51" name="Google Shape;51;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5"/>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5"/>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6"/>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6"/>
          <p:cNvSpPr/>
          <p:nvPr>
            <p:ph idx="2" type="pic"/>
          </p:nvPr>
        </p:nvSpPr>
        <p:spPr>
          <a:xfrm>
            <a:off x="5888002" y="439730"/>
            <a:ext cx="5660531" cy="6045736"/>
          </a:xfrm>
          <a:prstGeom prst="rect">
            <a:avLst/>
          </a:prstGeom>
          <a:solidFill>
            <a:srgbClr val="F2F2F2"/>
          </a:solidFill>
          <a:ln>
            <a:noFill/>
          </a:ln>
        </p:spPr>
      </p:sp>
      <p:pic>
        <p:nvPicPr>
          <p:cNvPr id="59" name="Google Shape;59;p1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6"/>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2" name="Shape 62"/>
        <p:cNvGrpSpPr/>
        <p:nvPr/>
      </p:nvGrpSpPr>
      <p:grpSpPr>
        <a:xfrm>
          <a:off x="0" y="0"/>
          <a:ext cx="0" cy="0"/>
          <a:chOff x="0" y="0"/>
          <a:chExt cx="0" cy="0"/>
        </a:xfrm>
      </p:grpSpPr>
      <p:sp>
        <p:nvSpPr>
          <p:cNvPr id="63" name="Google Shape;63;p17"/>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17"/>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7"/>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6" name="Google Shape;66;p17"/>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67" name="Google Shape;67;p17"/>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68" name="Google Shape;68;p17"/>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9" name="Shape 69"/>
        <p:cNvGrpSpPr/>
        <p:nvPr/>
      </p:nvGrpSpPr>
      <p:grpSpPr>
        <a:xfrm>
          <a:off x="0" y="0"/>
          <a:ext cx="0" cy="0"/>
          <a:chOff x="0" y="0"/>
          <a:chExt cx="0" cy="0"/>
        </a:xfrm>
      </p:grpSpPr>
      <p:sp>
        <p:nvSpPr>
          <p:cNvPr id="70" name="Google Shape;70;p18"/>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8"/>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8"/>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8"/>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8"/>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8"/>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8"/>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7" name="Google Shape;77;p18"/>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8"/>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8"/>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18"/>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 name="Google Shape;81;p18"/>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2" name="Google Shape;82;p18"/>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18"/>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18"/>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8"/>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 name="Google Shape;86;p18"/>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7" name="Google Shape;87;p18"/>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8"/>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9" name="Google Shape;89;p18"/>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90" name="Google Shape;90;p18"/>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8"/>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 name="Google Shape;92;p18"/>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3" name="Google Shape;93;p18"/>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8"/>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8"/>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8"/>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7" name="Shape 97"/>
        <p:cNvGrpSpPr/>
        <p:nvPr/>
      </p:nvGrpSpPr>
      <p:grpSpPr>
        <a:xfrm>
          <a:off x="0" y="0"/>
          <a:ext cx="0" cy="0"/>
          <a:chOff x="0" y="0"/>
          <a:chExt cx="0" cy="0"/>
        </a:xfrm>
      </p:grpSpPr>
      <p:sp>
        <p:nvSpPr>
          <p:cNvPr id="98" name="Google Shape;98;p19"/>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0" name="Google Shape;100;p19"/>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1" name="Google Shape;101;p19"/>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1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104" name="Shape 104"/>
        <p:cNvGrpSpPr/>
        <p:nvPr/>
      </p:nvGrpSpPr>
      <p:grpSpPr>
        <a:xfrm>
          <a:off x="0" y="0"/>
          <a:ext cx="0" cy="0"/>
          <a:chOff x="0" y="0"/>
          <a:chExt cx="0" cy="0"/>
        </a:xfrm>
      </p:grpSpPr>
      <p:sp>
        <p:nvSpPr>
          <p:cNvPr id="105" name="Google Shape;105;p20"/>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0"/>
          <p:cNvSpPr/>
          <p:nvPr>
            <p:ph idx="2" type="pic"/>
          </p:nvPr>
        </p:nvSpPr>
        <p:spPr>
          <a:xfrm>
            <a:off x="435469" y="406132"/>
            <a:ext cx="5660531" cy="6045736"/>
          </a:xfrm>
          <a:prstGeom prst="rect">
            <a:avLst/>
          </a:prstGeom>
          <a:solidFill>
            <a:srgbClr val="F2F2F2"/>
          </a:solidFill>
          <a:ln>
            <a:noFill/>
          </a:ln>
        </p:spPr>
      </p:sp>
      <p:pic>
        <p:nvPicPr>
          <p:cNvPr id="107" name="Google Shape;107;p20"/>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108" name="Google Shape;108;p20"/>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0"/>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10" name="Shape 110"/>
        <p:cNvGrpSpPr/>
        <p:nvPr/>
      </p:nvGrpSpPr>
      <p:grpSpPr>
        <a:xfrm>
          <a:off x="0" y="0"/>
          <a:ext cx="0" cy="0"/>
          <a:chOff x="0" y="0"/>
          <a:chExt cx="0" cy="0"/>
        </a:xfrm>
      </p:grpSpPr>
      <p:sp>
        <p:nvSpPr>
          <p:cNvPr id="111" name="Google Shape;111;p21"/>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2" name="Google Shape;112;p21"/>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3" name="Google Shape;113;p21"/>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1"/>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1"/>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6" name="Google Shape;116;p21"/>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 name="Google Shape;117;p21"/>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8" name="Google Shape;118;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9" name="Shape 119"/>
        <p:cNvGrpSpPr/>
        <p:nvPr/>
      </p:nvGrpSpPr>
      <p:grpSpPr>
        <a:xfrm>
          <a:off x="0" y="0"/>
          <a:ext cx="0" cy="0"/>
          <a:chOff x="0" y="0"/>
          <a:chExt cx="0" cy="0"/>
        </a:xfrm>
      </p:grpSpPr>
      <p:sp>
        <p:nvSpPr>
          <p:cNvPr id="120" name="Google Shape;120;p22"/>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2"/>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2" name="Google Shape;122;p22"/>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3" name="Google Shape;123;p22"/>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4" name="Google Shape;124;p22"/>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5" name="Google Shape;125;p22"/>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6" name="Google Shape;126;p22"/>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7" name="Google Shape;127;p22"/>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13"/>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s://www.youtube.com/watch?v=hLy8cTD6Wqw&amp;t=8s" TargetMode="External"/><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slide" Target="/ppt/slides/slide5.xml"/><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8.xml"/><Relationship Id="rId5" Type="http://schemas.openxmlformats.org/officeDocument/2006/relationships/slide" Target="/ppt/slides/slide7.xml"/><Relationship Id="rId6" Type="http://schemas.openxmlformats.org/officeDocument/2006/relationships/slide" Target="/ppt/slides/slide7.xml"/><Relationship Id="rId7" Type="http://schemas.openxmlformats.org/officeDocument/2006/relationships/slide" Target="/ppt/slides/slide11.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lecrips-idf.net/le-coin-des-pros/projets-realises-avec-nos-partenaires/feel-good-100-bien-etre-un-partenariat-ars" TargetMode="External"/><Relationship Id="rId4" Type="http://schemas.openxmlformats.org/officeDocument/2006/relationships/hyperlink" Target="https://www.youtube.com/watch?v=CNHI-3CFRys&amp;embeds_referring_euri=https://www.lecrips-idf.net/&amp;source_ve_path=OTY3MTQ&amp;feature=emb_imp_woyt" TargetMode="External"/><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promosante-idf.fr/dossier/cp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lecrips-idf.net/sites/default/files/2022-04/Feel_good_cartes_A4.pdf"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107500" y="3973000"/>
            <a:ext cx="5611500" cy="73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400"/>
              <a:buNone/>
            </a:pPr>
            <a:r>
              <a:rPr b="1" lang="fr-FR" sz="2400"/>
              <a:t>Modul 4 - Styrkelse af de psykosociale færdigheder hos 8/12-årige elever: Crips feel good-program.</a:t>
            </a:r>
            <a:endParaRPr b="1" sz="2400"/>
          </a:p>
        </p:txBody>
      </p:sp>
      <p:sp>
        <p:nvSpPr>
          <p:cNvPr id="179" name="Google Shape;179;p1"/>
          <p:cNvSpPr txBox="1"/>
          <p:nvPr>
            <p:ph idx="2" type="body"/>
          </p:nvPr>
        </p:nvSpPr>
        <p:spPr>
          <a:xfrm>
            <a:off x="107500" y="3047675"/>
            <a:ext cx="4969200" cy="52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Træningsforløb: Overlev digital</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fr-FR" sz="2400"/>
              <a:t>www.survivingdigital.eu</a:t>
            </a:r>
            <a:endParaRPr b="1" sz="2400"/>
          </a:p>
        </p:txBody>
      </p:sp>
      <p:sp>
        <p:nvSpPr>
          <p:cNvPr id="181" name="Google Shape;181;p1"/>
          <p:cNvSpPr/>
          <p:nvPr>
            <p:ph idx="4" type="pic"/>
          </p:nvPr>
        </p:nvSpPr>
        <p:spPr>
          <a:xfrm>
            <a:off x="5718875" y="423474"/>
            <a:ext cx="5982506" cy="4551482"/>
          </a:xfrm>
          <a:prstGeom prst="rect">
            <a:avLst/>
          </a:prstGeom>
          <a:solidFill>
            <a:srgbClr val="F2F2F2"/>
          </a:solidFill>
          <a:ln>
            <a:noFill/>
          </a:ln>
        </p:spPr>
      </p:sp>
      <p:pic>
        <p:nvPicPr>
          <p:cNvPr id="182" name="Google Shape;182;p1"/>
          <p:cNvPicPr preferRelativeResize="0"/>
          <p:nvPr/>
        </p:nvPicPr>
        <p:blipFill rotWithShape="1">
          <a:blip r:embed="rId3">
            <a:alphaModFix/>
          </a:blip>
          <a:srcRect b="0" l="0" r="0" t="0"/>
          <a:stretch/>
        </p:blipFill>
        <p:spPr>
          <a:xfrm>
            <a:off x="5718875" y="423474"/>
            <a:ext cx="5982506" cy="4551482"/>
          </a:xfrm>
          <a:prstGeom prst="rect">
            <a:avLst/>
          </a:prstGeom>
          <a:noFill/>
          <a:ln>
            <a:noFill/>
          </a:ln>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idx="1" type="body"/>
          </p:nvPr>
        </p:nvSpPr>
        <p:spPr>
          <a:xfrm>
            <a:off x="280625" y="1397475"/>
            <a:ext cx="5815500" cy="43029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lt1"/>
              </a:buClr>
              <a:buSzPts val="1800"/>
              <a:buNone/>
            </a:pPr>
            <a:r>
              <a:rPr lang="fr-FR" sz="1200"/>
              <a:t>A) Følelsessprogets hjul: alle elever skærer det mindste hjul ud. Som klasse forsøger de at finde 5 ubehagelige og 3 behagelige følelser. Når de er fundet, skriver børnene følelserne i boksene på dette første hjul.</a:t>
            </a:r>
            <a:endParaRPr sz="1200"/>
          </a:p>
          <a:p>
            <a:pPr indent="-228600" lvl="0" marL="228600" rtl="0" algn="l">
              <a:lnSpc>
                <a:spcPct val="100000"/>
              </a:lnSpc>
              <a:spcBef>
                <a:spcPts val="1000"/>
              </a:spcBef>
              <a:spcAft>
                <a:spcPts val="0"/>
              </a:spcAft>
              <a:buClr>
                <a:schemeClr val="lt1"/>
              </a:buClr>
              <a:buSzPts val="1800"/>
              <a:buNone/>
            </a:pPr>
            <a:r>
              <a:rPr lang="fr-FR" sz="1200"/>
              <a:t>B) Sensations-hjul: børn skærer det andet hjul ud. Som hel klasse forsøger lærerne at få de fysiske fornemmelser frem, vi kan mærke, når vi oplever følelser. Fx: en klump i halsen, et bankende hjerte...</a:t>
            </a:r>
            <a:endParaRPr sz="1200"/>
          </a:p>
          <a:p>
            <a:pPr indent="-228600" lvl="0" marL="228600" rtl="0" algn="l">
              <a:lnSpc>
                <a:spcPct val="100000"/>
              </a:lnSpc>
              <a:spcBef>
                <a:spcPts val="1000"/>
              </a:spcBef>
              <a:spcAft>
                <a:spcPts val="0"/>
              </a:spcAft>
              <a:buClr>
                <a:schemeClr val="lt1"/>
              </a:buClr>
              <a:buSzPts val="1800"/>
              <a:buNone/>
            </a:pPr>
            <a:r>
              <a:rPr lang="fr-FR" sz="1200"/>
              <a:t>Børnene skriver de 8 fysiske fornemmelser i boksene på dette andet hjul.</a:t>
            </a:r>
            <a:endParaRPr sz="1200"/>
          </a:p>
          <a:p>
            <a:pPr indent="-228600" lvl="0" marL="228600" rtl="0" algn="l">
              <a:lnSpc>
                <a:spcPct val="100000"/>
              </a:lnSpc>
              <a:spcBef>
                <a:spcPts val="1000"/>
              </a:spcBef>
              <a:spcAft>
                <a:spcPts val="0"/>
              </a:spcAft>
              <a:buClr>
                <a:schemeClr val="lt1"/>
              </a:buClr>
              <a:buSzPts val="1800"/>
              <a:buNone/>
            </a:pPr>
            <a:r>
              <a:rPr lang="fr-FR" sz="1200"/>
              <a:t>C) Behovshjulet: børnene skærer det sidste hjul ud og noterer de forskellige behov. Til sidst skærer de pilen ud og sætter de 3 hjul sammen med braden.</a:t>
            </a:r>
            <a:endParaRPr sz="1200"/>
          </a:p>
          <a:p>
            <a:pPr indent="-228600" lvl="0" marL="228600" rtl="0" algn="l">
              <a:lnSpc>
                <a:spcPct val="100000"/>
              </a:lnSpc>
              <a:spcBef>
                <a:spcPts val="1000"/>
              </a:spcBef>
              <a:spcAft>
                <a:spcPts val="0"/>
              </a:spcAft>
              <a:buClr>
                <a:schemeClr val="lt1"/>
              </a:buClr>
              <a:buSzPts val="1800"/>
              <a:buNone/>
            </a:pPr>
            <a:r>
              <a:t/>
            </a:r>
            <a:endParaRPr sz="1200"/>
          </a:p>
          <a:p>
            <a:pPr indent="-228600" lvl="0" marL="228600" rtl="0" algn="l">
              <a:lnSpc>
                <a:spcPct val="100000"/>
              </a:lnSpc>
              <a:spcBef>
                <a:spcPts val="1000"/>
              </a:spcBef>
              <a:spcAft>
                <a:spcPts val="0"/>
              </a:spcAft>
              <a:buClr>
                <a:schemeClr val="lt1"/>
              </a:buClr>
              <a:buSzPts val="1800"/>
              <a:buNone/>
            </a:pPr>
            <a:r>
              <a:rPr lang="fr-FR" sz="1200"/>
              <a:t>Hvad er meningen med at lave denne øvelse?</a:t>
            </a:r>
            <a:endParaRPr sz="1200"/>
          </a:p>
          <a:p>
            <a:pPr indent="-228600" lvl="0" marL="228600" rtl="0" algn="l">
              <a:lnSpc>
                <a:spcPct val="100000"/>
              </a:lnSpc>
              <a:spcBef>
                <a:spcPts val="1000"/>
              </a:spcBef>
              <a:spcAft>
                <a:spcPts val="0"/>
              </a:spcAft>
              <a:buClr>
                <a:schemeClr val="lt1"/>
              </a:buClr>
              <a:buSzPts val="1800"/>
              <a:buNone/>
            </a:pPr>
            <a:r>
              <a:rPr lang="fr-FR" sz="1200"/>
              <a:t>Det har vist sig, at jo lettere vi kan identificere vores følelser og behov, jo bedre rustet er vi til at håndtere stress, og jo lettere kan vi få adgang til positive følelser.</a:t>
            </a:r>
            <a:endParaRPr sz="1200"/>
          </a:p>
          <a:p>
            <a:pPr indent="-228600" lvl="0" marL="228600" rtl="0" algn="l">
              <a:lnSpc>
                <a:spcPct val="100000"/>
              </a:lnSpc>
              <a:spcBef>
                <a:spcPts val="1000"/>
              </a:spcBef>
              <a:spcAft>
                <a:spcPts val="0"/>
              </a:spcAft>
              <a:buClr>
                <a:schemeClr val="lt1"/>
              </a:buClr>
              <a:buSzPts val="1800"/>
              <a:buNone/>
            </a:pPr>
            <a:r>
              <a:rPr lang="fr-FR" sz="1200"/>
              <a:t>At finde det skjulte behov bag følelsen hjælper med at bringe det ned.</a:t>
            </a:r>
            <a:endParaRPr b="1" sz="1200">
              <a:solidFill>
                <a:srgbClr val="00B050"/>
              </a:solidFill>
            </a:endParaRPr>
          </a:p>
        </p:txBody>
      </p:sp>
      <p:sp>
        <p:nvSpPr>
          <p:cNvPr id="261" name="Google Shape;261;p10"/>
          <p:cNvSpPr txBox="1"/>
          <p:nvPr>
            <p:ph idx="3" type="body"/>
          </p:nvPr>
        </p:nvSpPr>
        <p:spPr>
          <a:xfrm>
            <a:off x="280625" y="243850"/>
            <a:ext cx="6799800" cy="57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Aktivitet 2: følelsernes hjul</a:t>
            </a:r>
            <a:endParaRPr sz="2400"/>
          </a:p>
        </p:txBody>
      </p:sp>
      <p:pic>
        <p:nvPicPr>
          <p:cNvPr id="262" name="Google Shape;262;p10"/>
          <p:cNvPicPr preferRelativeResize="0"/>
          <p:nvPr/>
        </p:nvPicPr>
        <p:blipFill rotWithShape="1">
          <a:blip r:embed="rId3">
            <a:alphaModFix/>
          </a:blip>
          <a:srcRect b="0" l="0" r="0" t="0"/>
          <a:stretch/>
        </p:blipFill>
        <p:spPr>
          <a:xfrm>
            <a:off x="6605249" y="243840"/>
            <a:ext cx="5391679" cy="62479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Tips og hints til professionelle</a:t>
            </a:r>
            <a:endParaRPr sz="2400"/>
          </a:p>
        </p:txBody>
      </p:sp>
      <p:sp>
        <p:nvSpPr>
          <p:cNvPr id="268" name="Google Shape;268;p11"/>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69" name="Google Shape;269;p11"/>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70" name="Google Shape;270;p11"/>
          <p:cNvSpPr txBox="1"/>
          <p:nvPr/>
        </p:nvSpPr>
        <p:spPr>
          <a:xfrm>
            <a:off x="3428964" y="3531007"/>
            <a:ext cx="7263420" cy="5788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Tidsstyring: Sæt datoerne for de 10 workshops så langt i forvejen som muligt.</a:t>
            </a:r>
            <a:endParaRPr b="1" i="0" sz="1200" u="none" cap="none" strike="noStrike">
              <a:solidFill>
                <a:schemeClr val="lt2"/>
              </a:solidFill>
              <a:latin typeface="Calibri"/>
              <a:ea typeface="Calibri"/>
              <a:cs typeface="Calibri"/>
              <a:sym typeface="Calibri"/>
            </a:endParaRPr>
          </a:p>
        </p:txBody>
      </p:sp>
      <p:sp>
        <p:nvSpPr>
          <p:cNvPr id="271" name="Google Shape;271;p11"/>
          <p:cNvSpPr txBox="1"/>
          <p:nvPr/>
        </p:nvSpPr>
        <p:spPr>
          <a:xfrm>
            <a:off x="3585531" y="4476099"/>
            <a:ext cx="7263420" cy="6071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Debrief: Integrer systematisk debriefingstider i slutningen af ​​workshoppene ved at stille enkle spørgsmål og opmuntre alle til at tale</a:t>
            </a:r>
            <a:endParaRPr b="1" i="0" sz="1200" u="none" cap="none" strike="noStrike">
              <a:solidFill>
                <a:schemeClr val="lt2"/>
              </a:solidFill>
              <a:latin typeface="Calibri"/>
              <a:ea typeface="Calibri"/>
              <a:cs typeface="Calibri"/>
              <a:sym typeface="Calibri"/>
            </a:endParaRPr>
          </a:p>
        </p:txBody>
      </p:sp>
      <p:sp>
        <p:nvSpPr>
          <p:cNvPr id="272" name="Google Shape;272;p11"/>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73" name="Google Shape;273;p11"/>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74" name="Google Shape;274;p11"/>
          <p:cNvSpPr txBox="1"/>
          <p:nvPr/>
        </p:nvSpPr>
        <p:spPr>
          <a:xfrm>
            <a:off x="3967475" y="4476100"/>
            <a:ext cx="6428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2"/>
              </a:solidFill>
              <a:latin typeface="Calibri"/>
              <a:ea typeface="Calibri"/>
              <a:cs typeface="Calibri"/>
              <a:sym typeface="Calibri"/>
            </a:endParaRPr>
          </a:p>
        </p:txBody>
      </p:sp>
      <p:sp>
        <p:nvSpPr>
          <p:cNvPr id="275" name="Google Shape;275;p11"/>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a:off x="3741975" y="1525250"/>
            <a:ext cx="6950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Engagement: Engager kun frivillige lærere i programmet</a:t>
            </a:r>
            <a:endParaRPr b="1" i="0" sz="1200" u="none" cap="none" strike="noStrike">
              <a:solidFill>
                <a:schemeClr val="lt2"/>
              </a:solidFill>
              <a:latin typeface="Calibri"/>
              <a:ea typeface="Calibri"/>
              <a:cs typeface="Calibri"/>
              <a:sym typeface="Calibri"/>
            </a:endParaRPr>
          </a:p>
        </p:txBody>
      </p:sp>
      <p:sp>
        <p:nvSpPr>
          <p:cNvPr id="277" name="Google Shape;277;p11"/>
          <p:cNvSpPr txBox="1"/>
          <p:nvPr/>
        </p:nvSpPr>
        <p:spPr>
          <a:xfrm>
            <a:off x="3742050" y="5611270"/>
            <a:ext cx="7345500" cy="4950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Tålmodighed: at ændre adfærd tager tid. Det er hele programmet (alle 10 workshops), der vil bringe resultater.</a:t>
            </a:r>
            <a:endParaRPr b="1" i="0" sz="1200" u="none" cap="none" strike="noStrike">
              <a:solidFill>
                <a:schemeClr val="lt2"/>
              </a:solidFill>
              <a:latin typeface="Calibri"/>
              <a:ea typeface="Calibri"/>
              <a:cs typeface="Calibri"/>
              <a:sym typeface="Calibri"/>
            </a:endParaRPr>
          </a:p>
        </p:txBody>
      </p:sp>
      <p:sp>
        <p:nvSpPr>
          <p:cNvPr id="278" name="Google Shape;278;p11"/>
          <p:cNvSpPr/>
          <p:nvPr/>
        </p:nvSpPr>
        <p:spPr>
          <a:xfrm>
            <a:off x="3585531" y="2533417"/>
            <a:ext cx="7106844"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Forældre: tilrettelæg præsentation af programmet, så alle voksne omkring barnet har samme budskab</a:t>
            </a:r>
            <a:endParaRPr b="1" i="0" sz="1200" u="none" cap="none" strike="noStrike">
              <a:solidFill>
                <a:schemeClr val="lt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idx="1" type="body"/>
          </p:nvPr>
        </p:nvSpPr>
        <p:spPr>
          <a:xfrm>
            <a:off x="605550" y="3683000"/>
            <a:ext cx="5404500" cy="1919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None/>
            </a:pPr>
            <a:r>
              <a:rPr lang="fr-FR" sz="1200"/>
              <a:t>Tak fordi du læste dette modul,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sz="1200"/>
          </a:p>
        </p:txBody>
      </p:sp>
      <p:sp>
        <p:nvSpPr>
          <p:cNvPr id="285" name="Google Shape;285;p12"/>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Slut på modul</a:t>
            </a:r>
            <a:endParaRPr sz="2400"/>
          </a:p>
        </p:txBody>
      </p:sp>
      <p:sp>
        <p:nvSpPr>
          <p:cNvPr id="286" name="Google Shape;286;p1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fr-FR" sz="2400"/>
              <a:t>www.survivingdigital.eu</a:t>
            </a:r>
            <a:endParaRPr b="1" sz="2400"/>
          </a:p>
        </p:txBody>
      </p:sp>
      <p:grpSp>
        <p:nvGrpSpPr>
          <p:cNvPr id="287" name="Google Shape;287;p12"/>
          <p:cNvGrpSpPr/>
          <p:nvPr/>
        </p:nvGrpSpPr>
        <p:grpSpPr>
          <a:xfrm>
            <a:off x="9158989" y="4806176"/>
            <a:ext cx="2584687" cy="436052"/>
            <a:chOff x="10016456" y="2625849"/>
            <a:chExt cx="1664680" cy="280842"/>
          </a:xfrm>
        </p:grpSpPr>
        <p:grpSp>
          <p:nvGrpSpPr>
            <p:cNvPr id="288" name="Google Shape;288;p12"/>
            <p:cNvGrpSpPr/>
            <p:nvPr/>
          </p:nvGrpSpPr>
          <p:grpSpPr>
            <a:xfrm>
              <a:off x="11054594" y="2625849"/>
              <a:ext cx="280634" cy="280634"/>
              <a:chOff x="1950027" y="2499889"/>
              <a:chExt cx="850463" cy="850463"/>
            </a:xfrm>
          </p:grpSpPr>
          <p:sp>
            <p:nvSpPr>
              <p:cNvPr id="289" name="Google Shape;289;p12"/>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0" name="Google Shape;290;p12"/>
              <p:cNvGrpSpPr/>
              <p:nvPr/>
            </p:nvGrpSpPr>
            <p:grpSpPr>
              <a:xfrm>
                <a:off x="2107521" y="2657382"/>
                <a:ext cx="535476" cy="535477"/>
                <a:chOff x="2107521" y="2657382"/>
                <a:chExt cx="535476" cy="535477"/>
              </a:xfrm>
            </p:grpSpPr>
            <p:sp>
              <p:nvSpPr>
                <p:cNvPr id="291" name="Google Shape;291;p12"/>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p12"/>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12"/>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4" name="Google Shape;294;p12"/>
            <p:cNvGrpSpPr/>
            <p:nvPr/>
          </p:nvGrpSpPr>
          <p:grpSpPr>
            <a:xfrm>
              <a:off x="10362363" y="2625849"/>
              <a:ext cx="280634" cy="280634"/>
              <a:chOff x="-147782" y="2499889"/>
              <a:chExt cx="850463" cy="850463"/>
            </a:xfrm>
          </p:grpSpPr>
          <p:sp>
            <p:nvSpPr>
              <p:cNvPr id="295" name="Google Shape;295;p12"/>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12"/>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12"/>
            <p:cNvGrpSpPr/>
            <p:nvPr/>
          </p:nvGrpSpPr>
          <p:grpSpPr>
            <a:xfrm>
              <a:off x="11400502" y="2625849"/>
              <a:ext cx="280634" cy="280634"/>
              <a:chOff x="2998302" y="2499889"/>
              <a:chExt cx="850463" cy="850463"/>
            </a:xfrm>
          </p:grpSpPr>
          <p:sp>
            <p:nvSpPr>
              <p:cNvPr id="298" name="Google Shape;298;p12"/>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12"/>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12"/>
            <p:cNvGrpSpPr/>
            <p:nvPr/>
          </p:nvGrpSpPr>
          <p:grpSpPr>
            <a:xfrm>
              <a:off x="10016456" y="2625849"/>
              <a:ext cx="280634" cy="280842"/>
              <a:chOff x="-1196056" y="2499889"/>
              <a:chExt cx="850463" cy="851092"/>
            </a:xfrm>
          </p:grpSpPr>
          <p:sp>
            <p:nvSpPr>
              <p:cNvPr id="301" name="Google Shape;301;p12"/>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2" name="Google Shape;302;p12"/>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12"/>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4" name="Google Shape;304;p12"/>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sp>
        <p:nvSpPr>
          <p:cNvPr id="305" name="Google Shape;305;p12"/>
          <p:cNvSpPr/>
          <p:nvPr/>
        </p:nvSpPr>
        <p:spPr>
          <a:xfrm>
            <a:off x="6549050" y="225775"/>
            <a:ext cx="5194500" cy="86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200" u="none" cap="none" strike="noStrike">
                <a:solidFill>
                  <a:schemeClr val="dk1"/>
                </a:solidFill>
                <a:latin typeface="Calibri"/>
                <a:ea typeface="Calibri"/>
                <a:cs typeface="Calibri"/>
                <a:sym typeface="Calibri"/>
              </a:rPr>
              <a:t>Forklaring af programmet og vidnesbyrd fra en lærer, der</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200" u="none" cap="none" strike="noStrike">
                <a:solidFill>
                  <a:schemeClr val="dk1"/>
                </a:solidFill>
                <a:latin typeface="Calibri"/>
                <a:ea typeface="Calibri"/>
                <a:cs typeface="Calibri"/>
                <a:sym typeface="Calibri"/>
              </a:rPr>
              <a:t>deltog:</a:t>
            </a:r>
            <a:r>
              <a:rPr b="0" i="0" lang="fr-FR"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https://www.youtube.com/watch?v=hLy8cTD6Wqw&amp;t=8s</a:t>
            </a:r>
            <a:endParaRPr b="0" i="0" sz="1200" u="none" cap="none" strike="noStrike">
              <a:solidFill>
                <a:schemeClr val="dk1"/>
              </a:solidFill>
              <a:latin typeface="Calibri"/>
              <a:ea typeface="Calibri"/>
              <a:cs typeface="Calibri"/>
              <a:sym typeface="Calibri"/>
            </a:endParaRPr>
          </a:p>
        </p:txBody>
      </p:sp>
      <p:pic>
        <p:nvPicPr>
          <p:cNvPr id="306" name="Google Shape;306;p12"/>
          <p:cNvPicPr preferRelativeResize="0"/>
          <p:nvPr/>
        </p:nvPicPr>
        <p:blipFill rotWithShape="1">
          <a:blip r:embed="rId5">
            <a:alphaModFix/>
          </a:blip>
          <a:srcRect b="0" l="0" r="0" t="0"/>
          <a:stretch/>
        </p:blipFill>
        <p:spPr>
          <a:xfrm>
            <a:off x="6549062" y="1244218"/>
            <a:ext cx="4599511" cy="33994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fr-FR" sz="1200" u="sng">
                <a:hlinkClick action="ppaction://hlinksldjump" r:id="rId3"/>
              </a:rPr>
              <a:t>Introduktion</a:t>
            </a:r>
            <a:endParaRPr sz="1200" u="sng"/>
          </a:p>
        </p:txBody>
      </p:sp>
      <p:sp>
        <p:nvSpPr>
          <p:cNvPr id="188" name="Google Shape;188;p2"/>
          <p:cNvSpPr txBox="1"/>
          <p:nvPr>
            <p:ph idx="5" type="body"/>
          </p:nvPr>
        </p:nvSpPr>
        <p:spPr>
          <a:xfrm>
            <a:off x="4912291" y="1283016"/>
            <a:ext cx="6562677" cy="433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fr-FR" sz="1200" u="sng">
                <a:hlinkClick action="ppaction://hlinksldjump" r:id="rId4"/>
              </a:rPr>
              <a:t>Mål</a:t>
            </a:r>
            <a:endParaRPr sz="1200" u="sng"/>
          </a:p>
        </p:txBody>
      </p:sp>
      <p:sp>
        <p:nvSpPr>
          <p:cNvPr id="189" name="Google Shape;189;p2"/>
          <p:cNvSpPr txBox="1"/>
          <p:nvPr>
            <p:ph idx="8" type="body"/>
          </p:nvPr>
        </p:nvSpPr>
        <p:spPr>
          <a:xfrm>
            <a:off x="5017159" y="2870653"/>
            <a:ext cx="6473310" cy="3423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fr-FR" sz="1200" u="sng">
                <a:hlinkClick action="ppaction://hlinksldjump" r:id="rId5"/>
              </a:rPr>
              <a:t>Teoretisk</a:t>
            </a:r>
            <a:r>
              <a:rPr lang="fr-FR" sz="1200" u="sng"/>
              <a:t> </a:t>
            </a:r>
            <a:r>
              <a:rPr lang="fr-FR" sz="1200" u="sng">
                <a:hlinkClick action="ppaction://hlinksldjump" r:id="rId6"/>
              </a:rPr>
              <a:t>viden</a:t>
            </a:r>
            <a:endParaRPr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Tips og hints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49693"/>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Casestudier og aktiviteter</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Teknikker</a:t>
            </a:r>
            <a:endParaRPr b="1" sz="1200" u="sng">
              <a:solidFill>
                <a:srgbClr val="009AC1"/>
              </a:solidFill>
              <a:latin typeface="Calibri"/>
              <a:ea typeface="Calibri"/>
              <a:cs typeface="Calibri"/>
              <a:sym typeface="Calibri"/>
            </a:endParaRPr>
          </a:p>
        </p:txBody>
      </p:sp>
      <p:sp>
        <p:nvSpPr>
          <p:cNvPr id="193" name="Google Shape;193;p2"/>
          <p:cNvSpPr txBox="1"/>
          <p:nvPr/>
        </p:nvSpPr>
        <p:spPr>
          <a:xfrm>
            <a:off x="4829820" y="1840853"/>
            <a:ext cx="664514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Færdigheder behandlet og læringsudbytte</a:t>
            </a:r>
            <a:endParaRPr b="1" sz="1200" u="sng">
              <a:solidFill>
                <a:srgbClr val="009AC1"/>
              </a:solidFill>
              <a:latin typeface="Calibri"/>
              <a:ea typeface="Calibri"/>
              <a:cs typeface="Calibri"/>
              <a:sym typeface="Calibri"/>
            </a:endParaRPr>
          </a:p>
        </p:txBody>
      </p:sp>
      <p:sp>
        <p:nvSpPr>
          <p:cNvPr id="194" name="Google Shape;194;p2"/>
          <p:cNvSpPr/>
          <p:nvPr>
            <p:ph idx="4" type="pic"/>
          </p:nvPr>
        </p:nvSpPr>
        <p:spPr>
          <a:xfrm>
            <a:off x="-126342" y="0"/>
            <a:ext cx="3669321" cy="6766560"/>
          </a:xfrm>
          <a:prstGeom prst="rect">
            <a:avLst/>
          </a:prstGeom>
          <a:solidFill>
            <a:srgbClr val="D8D8D8"/>
          </a:solidFill>
          <a:ln>
            <a:noFill/>
          </a:ln>
        </p:spPr>
      </p:sp>
      <p:pic>
        <p:nvPicPr>
          <p:cNvPr descr="C:\Users\mamendisco\Desktop\Feel Good\Feel Good - émotions.png" id="195" name="Google Shape;195;p2"/>
          <p:cNvPicPr preferRelativeResize="0"/>
          <p:nvPr/>
        </p:nvPicPr>
        <p:blipFill rotWithShape="1">
          <a:blip r:embed="rId11">
            <a:alphaModFix/>
          </a:blip>
          <a:srcRect b="0" l="1500" r="1499" t="0"/>
          <a:stretch/>
        </p:blipFill>
        <p:spPr>
          <a:xfrm>
            <a:off x="-126342" y="3355970"/>
            <a:ext cx="3669321" cy="3502030"/>
          </a:xfrm>
          <a:prstGeom prst="rect">
            <a:avLst/>
          </a:prstGeom>
          <a:noFill/>
          <a:ln>
            <a:noFill/>
          </a:ln>
        </p:spPr>
      </p:pic>
      <p:pic>
        <p:nvPicPr>
          <p:cNvPr descr="C:\Users\mamendisco\Desktop\thermomètre.png" id="196" name="Google Shape;196;p2"/>
          <p:cNvPicPr preferRelativeResize="0"/>
          <p:nvPr/>
        </p:nvPicPr>
        <p:blipFill rotWithShape="1">
          <a:blip r:embed="rId12">
            <a:alphaModFix/>
          </a:blip>
          <a:srcRect b="0" l="0" r="0" t="0"/>
          <a:stretch/>
        </p:blipFill>
        <p:spPr>
          <a:xfrm>
            <a:off x="292759" y="0"/>
            <a:ext cx="2469492" cy="33114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
          <p:cNvSpPr txBox="1"/>
          <p:nvPr>
            <p:ph idx="1" type="body"/>
          </p:nvPr>
        </p:nvSpPr>
        <p:spPr>
          <a:xfrm>
            <a:off x="323475" y="2040425"/>
            <a:ext cx="5621400" cy="44451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lt1"/>
              </a:buClr>
              <a:buSzPts val="1600"/>
              <a:buNone/>
            </a:pPr>
            <a:r>
              <a:rPr lang="fr-FR" sz="1200"/>
              <a:t>Inspireret af 'Feel Good'-projektet til at udvikle børns psykosociale færdigheder i skoler i Seine-et-Marne (77), Seine-Saint-Denis (93) og Val d'Oise (95) i Frankrig, for at fremme almen velfærd -være og forbedre skoleklimaet. I Saint-Denis har det været implementeret siden 2022, vi ønsker at hjælpe professionelle med at udvikle nye træningsprojekter for forældre også i andre sammenhænge.</a:t>
            </a:r>
            <a:endParaRPr/>
          </a:p>
          <a:p>
            <a:pPr indent="-228600" lvl="0" marL="228600" rtl="0" algn="l">
              <a:lnSpc>
                <a:spcPct val="100000"/>
              </a:lnSpc>
              <a:spcBef>
                <a:spcPts val="0"/>
              </a:spcBef>
              <a:spcAft>
                <a:spcPts val="0"/>
              </a:spcAft>
              <a:buClr>
                <a:schemeClr val="lt1"/>
              </a:buClr>
              <a:buSzPts val="1600"/>
              <a:buNone/>
            </a:pPr>
            <a:r>
              <a:rPr lang="fr-FR" sz="1200"/>
              <a:t>Dette projekt involverer specifikt uddannelse af skolelærere til at co-facilitere sessioner med CRIPS (Centre Regional Information Prévention Santé/SIDA) og støtte forældre. Psykosociale færdigheder er tværgående færdigheder som problemløsning, empati og følelseshåndtering.</a:t>
            </a:r>
            <a:endParaRPr/>
          </a:p>
          <a:p>
            <a:pPr indent="-228600" lvl="0" marL="228600" rtl="0" algn="l">
              <a:lnSpc>
                <a:spcPct val="100000"/>
              </a:lnSpc>
              <a:spcBef>
                <a:spcPts val="0"/>
              </a:spcBef>
              <a:spcAft>
                <a:spcPts val="0"/>
              </a:spcAft>
              <a:buClr>
                <a:schemeClr val="lt1"/>
              </a:buClr>
              <a:buSzPts val="1600"/>
              <a:buNone/>
            </a:pPr>
            <a:r>
              <a:rPr lang="fr-FR" sz="1200"/>
              <a:t>Projektets fremskridt:</a:t>
            </a:r>
            <a:endParaRPr/>
          </a:p>
          <a:p>
            <a:pPr indent="-228600" lvl="0" marL="228600" rtl="0" algn="l">
              <a:lnSpc>
                <a:spcPct val="100000"/>
              </a:lnSpc>
              <a:spcBef>
                <a:spcPts val="0"/>
              </a:spcBef>
              <a:spcAft>
                <a:spcPts val="0"/>
              </a:spcAft>
              <a:buClr>
                <a:schemeClr val="lt1"/>
              </a:buClr>
              <a:buSzPts val="1600"/>
              <a:buNone/>
            </a:pPr>
            <a:r>
              <a:rPr lang="fr-FR" sz="1200"/>
              <a:t>- 2 dages uddannelse for CM1/CM2 frivillige lærere.</a:t>
            </a:r>
            <a:endParaRPr/>
          </a:p>
          <a:p>
            <a:pPr indent="-228600" lvl="0" marL="228600" rtl="0" algn="l">
              <a:lnSpc>
                <a:spcPct val="100000"/>
              </a:lnSpc>
              <a:spcBef>
                <a:spcPts val="0"/>
              </a:spcBef>
              <a:spcAft>
                <a:spcPts val="0"/>
              </a:spcAft>
              <a:buClr>
                <a:schemeClr val="lt1"/>
              </a:buClr>
              <a:buSzPts val="1600"/>
              <a:buNone/>
            </a:pPr>
            <a:r>
              <a:rPr lang="fr-FR" sz="1200"/>
              <a:t>- 10 en-timers workshops med børn, ledet af den frivillige lærer.</a:t>
            </a:r>
            <a:endParaRPr/>
          </a:p>
          <a:p>
            <a:pPr indent="-228600" lvl="0" marL="228600" rtl="0" algn="l">
              <a:lnSpc>
                <a:spcPct val="100000"/>
              </a:lnSpc>
              <a:spcBef>
                <a:spcPts val="0"/>
              </a:spcBef>
              <a:spcAft>
                <a:spcPts val="0"/>
              </a:spcAft>
              <a:buClr>
                <a:schemeClr val="lt1"/>
              </a:buClr>
              <a:buSzPts val="1600"/>
              <a:buNone/>
            </a:pPr>
            <a:r>
              <a:rPr lang="fr-FR" sz="1200"/>
              <a:t>Ved at bruge denne metode også uden for skolen, kan vi hjælpe mange flere familier til at bruge de samme strategier og teknikker til at forbedre deres forældre-barn forhold og frem for alt hjælpe disse børn til at bruge skærme mindre og bedre.</a:t>
            </a:r>
            <a:endParaRPr/>
          </a:p>
          <a:p>
            <a:pPr indent="-228600" lvl="0" marL="228600" rtl="0" algn="l">
              <a:lnSpc>
                <a:spcPct val="100000"/>
              </a:lnSpc>
              <a:spcBef>
                <a:spcPts val="0"/>
              </a:spcBef>
              <a:spcAft>
                <a:spcPts val="0"/>
              </a:spcAft>
              <a:buClr>
                <a:schemeClr val="lt1"/>
              </a:buClr>
              <a:buSzPts val="1600"/>
              <a:buNone/>
            </a:pPr>
            <a:r>
              <a:t/>
            </a:r>
            <a:endParaRPr sz="1200"/>
          </a:p>
        </p:txBody>
      </p:sp>
      <p:sp>
        <p:nvSpPr>
          <p:cNvPr id="202" name="Google Shape;202;p3"/>
          <p:cNvSpPr txBox="1"/>
          <p:nvPr>
            <p:ph idx="3" type="body"/>
          </p:nvPr>
        </p:nvSpPr>
        <p:spPr>
          <a:xfrm>
            <a:off x="452074" y="890250"/>
            <a:ext cx="52038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Introduktion</a:t>
            </a:r>
            <a:endParaRPr sz="2400"/>
          </a:p>
        </p:txBody>
      </p:sp>
      <p:pic>
        <p:nvPicPr>
          <p:cNvPr id="203" name="Google Shape;203;p3"/>
          <p:cNvPicPr preferRelativeResize="0"/>
          <p:nvPr/>
        </p:nvPicPr>
        <p:blipFill rotWithShape="1">
          <a:blip r:embed="rId3">
            <a:alphaModFix/>
          </a:blip>
          <a:srcRect b="0" l="0" r="0" t="0"/>
          <a:stretch/>
        </p:blipFill>
        <p:spPr>
          <a:xfrm>
            <a:off x="6518030" y="241612"/>
            <a:ext cx="5621247" cy="6243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
          <p:cNvSpPr txBox="1"/>
          <p:nvPr>
            <p:ph idx="1" type="body"/>
          </p:nvPr>
        </p:nvSpPr>
        <p:spPr>
          <a:xfrm>
            <a:off x="5831300" y="1976125"/>
            <a:ext cx="5395500" cy="40311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lt1"/>
              </a:buClr>
              <a:buSzPts val="1800"/>
              <a:buNone/>
            </a:pPr>
            <a:r>
              <a:rPr lang="fr-FR" sz="1200"/>
              <a:t>Formålet med dette projekt er at tilvejebringe et fundament af følelsesmæssige, sociale og kognitive færdigheder, der er grundlæggende for uddannelsessucces og overordnet velvære for 8-12-årige.</a:t>
            </a:r>
            <a:endParaRPr sz="1200"/>
          </a:p>
          <a:p>
            <a:pPr indent="-228600" lvl="0" marL="228600" rtl="0" algn="l">
              <a:lnSpc>
                <a:spcPct val="100000"/>
              </a:lnSpc>
              <a:spcBef>
                <a:spcPts val="1000"/>
              </a:spcBef>
              <a:spcAft>
                <a:spcPts val="0"/>
              </a:spcAft>
              <a:buClr>
                <a:schemeClr val="lt1"/>
              </a:buClr>
              <a:buSzPts val="1800"/>
              <a:buNone/>
            </a:pPr>
            <a:r>
              <a:rPr lang="fr-FR" sz="1200"/>
              <a:t>Barnets globale miljø mobiliseres (forældre, lærere, kammerater) for at øge effektiviteten af ​​interventionen.</a:t>
            </a:r>
            <a:endParaRPr sz="1200"/>
          </a:p>
          <a:p>
            <a:pPr indent="-228600" lvl="0" marL="228600" rtl="0" algn="l">
              <a:lnSpc>
                <a:spcPct val="100000"/>
              </a:lnSpc>
              <a:spcBef>
                <a:spcPts val="1000"/>
              </a:spcBef>
              <a:spcAft>
                <a:spcPts val="0"/>
              </a:spcAft>
              <a:buClr>
                <a:schemeClr val="lt1"/>
              </a:buClr>
              <a:buSzPts val="1800"/>
              <a:buNone/>
            </a:pPr>
            <a:r>
              <a:rPr lang="fr-FR" sz="1200"/>
              <a:t>Præsentationer af programmet</a:t>
            </a:r>
            <a:endParaRPr sz="1200"/>
          </a:p>
          <a:p>
            <a:pPr indent="-228600" lvl="0" marL="228600" rtl="0" algn="l">
              <a:lnSpc>
                <a:spcPct val="100000"/>
              </a:lnSpc>
              <a:spcBef>
                <a:spcPts val="1000"/>
              </a:spcBef>
              <a:spcAft>
                <a:spcPts val="0"/>
              </a:spcAft>
              <a:buClr>
                <a:schemeClr val="lt1"/>
              </a:buClr>
              <a:buSzPts val="1800"/>
              <a:buNone/>
            </a:pPr>
            <a:r>
              <a:rPr lang="fr-FR" sz="1200" u="sng">
                <a:solidFill>
                  <a:schemeClr val="hlink"/>
                </a:solidFill>
                <a:hlinkClick r:id="rId3"/>
              </a:rPr>
              <a:t>https://www.lecrips-idf.net/le-coin-des-pros/projets-realises-avec-nos-partenaires/feel-good-100-bien-etre-un-partenariat-ars</a:t>
            </a:r>
            <a:endParaRPr sz="1200"/>
          </a:p>
          <a:p>
            <a:pPr indent="-228600" lvl="0" marL="228600" rtl="0" algn="l">
              <a:lnSpc>
                <a:spcPct val="100000"/>
              </a:lnSpc>
              <a:spcBef>
                <a:spcPts val="1000"/>
              </a:spcBef>
              <a:spcAft>
                <a:spcPts val="0"/>
              </a:spcAft>
              <a:buClr>
                <a:schemeClr val="lt1"/>
              </a:buClr>
              <a:buSzPts val="1800"/>
              <a:buNone/>
            </a:pPr>
            <a:r>
              <a:rPr lang="fr-FR" sz="1200" u="sng">
                <a:solidFill>
                  <a:schemeClr val="hlink"/>
                </a:solidFill>
                <a:hlinkClick r:id="rId4"/>
              </a:rPr>
              <a:t>https://www.youtube.com/watch?v=CNHI-3CFRys&amp;embeds_referring_euri=https%3A%2F%2Fwww.lecrips-idf.net%2F&amp;source_ve_path=OTY3MTQ&amp;feature=emb_imp_woyt</a:t>
            </a:r>
            <a:endParaRPr sz="1200"/>
          </a:p>
          <a:p>
            <a:pPr indent="-342900" lvl="0" marL="342900" rtl="0" algn="l">
              <a:lnSpc>
                <a:spcPct val="90000"/>
              </a:lnSpc>
              <a:spcBef>
                <a:spcPts val="1000"/>
              </a:spcBef>
              <a:spcAft>
                <a:spcPts val="0"/>
              </a:spcAft>
              <a:buClr>
                <a:schemeClr val="lt1"/>
              </a:buClr>
              <a:buSzPts val="1800"/>
              <a:buNone/>
            </a:pPr>
            <a:r>
              <a:t/>
            </a:r>
            <a:endParaRPr sz="1800"/>
          </a:p>
        </p:txBody>
      </p:sp>
      <p:sp>
        <p:nvSpPr>
          <p:cNvPr id="209" name="Google Shape;209;p4"/>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Mål</a:t>
            </a:r>
            <a:endParaRPr sz="2400"/>
          </a:p>
        </p:txBody>
      </p:sp>
      <p:pic>
        <p:nvPicPr>
          <p:cNvPr id="210" name="Google Shape;210;p4"/>
          <p:cNvPicPr preferRelativeResize="0"/>
          <p:nvPr/>
        </p:nvPicPr>
        <p:blipFill rotWithShape="1">
          <a:blip r:embed="rId5">
            <a:alphaModFix/>
          </a:blip>
          <a:srcRect b="0" l="0" r="0" t="0"/>
          <a:stretch/>
        </p:blipFill>
        <p:spPr>
          <a:xfrm>
            <a:off x="106656" y="1430215"/>
            <a:ext cx="5145282" cy="42320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Færdigheder adresseret</a:t>
            </a:r>
            <a:endParaRPr sz="2400"/>
          </a:p>
        </p:txBody>
      </p:sp>
      <p:sp>
        <p:nvSpPr>
          <p:cNvPr id="216" name="Google Shape;216;p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17" name="Google Shape;217;p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18" name="Google Shape;218;p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19" name="Google Shape;219;p5"/>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t/>
            </a:r>
            <a:endParaRPr b="1" i="0" sz="1200" u="none" cap="none" strike="noStrike">
              <a:solidFill>
                <a:srgbClr val="FFFFFF"/>
              </a:solidFill>
              <a:latin typeface="Calibri"/>
              <a:ea typeface="Calibri"/>
              <a:cs typeface="Calibri"/>
              <a:sym typeface="Calibri"/>
            </a:endParaRPr>
          </a:p>
        </p:txBody>
      </p:sp>
      <p:sp>
        <p:nvSpPr>
          <p:cNvPr id="220" name="Google Shape;220;p5"/>
          <p:cNvSpPr txBox="1"/>
          <p:nvPr/>
        </p:nvSpPr>
        <p:spPr>
          <a:xfrm>
            <a:off x="3669200" y="4490931"/>
            <a:ext cx="6823152" cy="71381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lt1"/>
              </a:buClr>
              <a:buSzPts val="1800"/>
              <a:buFont typeface="Arial"/>
              <a:buNone/>
            </a:pPr>
            <a:r>
              <a:t/>
            </a:r>
            <a:endParaRPr b="1" i="0" sz="1200" u="none" cap="none" strike="noStrike">
              <a:solidFill>
                <a:srgbClr val="FFFFFF"/>
              </a:solidFill>
              <a:latin typeface="Calibri"/>
              <a:ea typeface="Calibri"/>
              <a:cs typeface="Calibri"/>
              <a:sym typeface="Calibri"/>
            </a:endParaRPr>
          </a:p>
        </p:txBody>
      </p:sp>
      <p:sp>
        <p:nvSpPr>
          <p:cNvPr id="221" name="Google Shape;221;p5"/>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1" i="0" sz="4000" u="none" cap="none" strike="noStrike">
              <a:solidFill>
                <a:schemeClr val="lt1"/>
              </a:solidFill>
              <a:latin typeface="Calibri"/>
              <a:ea typeface="Calibri"/>
              <a:cs typeface="Calibri"/>
              <a:sym typeface="Calibri"/>
            </a:endParaRPr>
          </a:p>
        </p:txBody>
      </p:sp>
      <p:sp>
        <p:nvSpPr>
          <p:cNvPr id="222" name="Google Shape;222;p5"/>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23" name="Google Shape;223;p5"/>
          <p:cNvSpPr txBox="1"/>
          <p:nvPr>
            <p:ph idx="2" type="body"/>
          </p:nvPr>
        </p:nvSpPr>
        <p:spPr>
          <a:xfrm>
            <a:off x="3669200" y="3546538"/>
            <a:ext cx="6345900" cy="5135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b="1" lang="fr-FR" sz="1200">
                <a:solidFill>
                  <a:srgbClr val="FFFFFF"/>
                </a:solidFill>
              </a:rPr>
              <a:t>Kognitive færdigheder: evne til at træffe ansvarlige valg</a:t>
            </a:r>
            <a:endParaRPr b="1" sz="1200">
              <a:solidFill>
                <a:srgbClr val="FFFFFF"/>
              </a:solidFill>
            </a:endParaRPr>
          </a:p>
        </p:txBody>
      </p:sp>
      <p:sp>
        <p:nvSpPr>
          <p:cNvPr id="224" name="Google Shape;224;p5"/>
          <p:cNvSpPr/>
          <p:nvPr/>
        </p:nvSpPr>
        <p:spPr>
          <a:xfrm>
            <a:off x="3669200" y="4544475"/>
            <a:ext cx="6823200" cy="51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Følelsesmæssige færdigheder: at forstå følelser og stress, håndtere sine følelser, regulere sin stress i dagligdagen...</a:t>
            </a:r>
            <a:endParaRPr b="1" i="0" sz="1200" u="none" cap="none" strike="noStrike">
              <a:solidFill>
                <a:srgbClr val="FFFFFF"/>
              </a:solidFill>
              <a:latin typeface="Calibri"/>
              <a:ea typeface="Calibri"/>
              <a:cs typeface="Calibri"/>
              <a:sym typeface="Calibri"/>
            </a:endParaRPr>
          </a:p>
        </p:txBody>
      </p:sp>
      <p:sp>
        <p:nvSpPr>
          <p:cNvPr id="225" name="Google Shape;225;p5"/>
          <p:cNvSpPr/>
          <p:nvPr/>
        </p:nvSpPr>
        <p:spPr>
          <a:xfrm>
            <a:off x="3669200" y="5637375"/>
            <a:ext cx="6823200" cy="34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Sociale færdigheder: udvikle sociale forbindelser, vide, hvordan man beder om hjælp, empatiske lytteevner...</a:t>
            </a:r>
            <a:endParaRPr b="1" i="0" sz="1200" u="none" cap="none" strike="noStrike">
              <a:solidFill>
                <a:srgbClr val="FFFFFF"/>
              </a:solidFill>
              <a:latin typeface="Calibri"/>
              <a:ea typeface="Calibri"/>
              <a:cs typeface="Calibri"/>
              <a:sym typeface="Calibri"/>
            </a:endParaRPr>
          </a:p>
        </p:txBody>
      </p:sp>
      <p:sp>
        <p:nvSpPr>
          <p:cNvPr id="226" name="Google Shape;226;p5"/>
          <p:cNvSpPr/>
          <p:nvPr/>
        </p:nvSpPr>
        <p:spPr>
          <a:xfrm>
            <a:off x="3669197" y="1564394"/>
            <a:ext cx="6823203"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Kognitive færdigheder: evne til at være opmærksom på sig selv</a:t>
            </a:r>
            <a:endParaRPr b="1" i="0" sz="1200" u="none" cap="none" strike="noStrike">
              <a:solidFill>
                <a:schemeClr val="dk1"/>
              </a:solidFill>
              <a:latin typeface="Calibri"/>
              <a:ea typeface="Calibri"/>
              <a:cs typeface="Calibri"/>
              <a:sym typeface="Calibri"/>
            </a:endParaRPr>
          </a:p>
        </p:txBody>
      </p:sp>
      <p:sp>
        <p:nvSpPr>
          <p:cNvPr id="227" name="Google Shape;227;p5"/>
          <p:cNvSpPr/>
          <p:nvPr/>
        </p:nvSpPr>
        <p:spPr>
          <a:xfrm>
            <a:off x="3669197" y="2508787"/>
            <a:ext cx="5522703"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Kognitive færdigheder: evne til at styre sine impulser</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6"/>
          <p:cNvSpPr txBox="1"/>
          <p:nvPr>
            <p:ph idx="1" type="body"/>
          </p:nvPr>
        </p:nvSpPr>
        <p:spPr>
          <a:xfrm>
            <a:off x="452075" y="1882900"/>
            <a:ext cx="5293500" cy="46026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lt1"/>
              </a:buClr>
              <a:buSzPts val="1800"/>
              <a:buNone/>
            </a:pPr>
            <a:r>
              <a:rPr lang="fr-FR" sz="1200"/>
              <a:t>Efter endt læreruddannelse skal du kunne:</a:t>
            </a:r>
            <a:endParaRPr sz="1200"/>
          </a:p>
          <a:p>
            <a:pPr indent="-228600" lvl="0" marL="228600" rtl="0" algn="l">
              <a:lnSpc>
                <a:spcPct val="100000"/>
              </a:lnSpc>
              <a:spcBef>
                <a:spcPts val="1000"/>
              </a:spcBef>
              <a:spcAft>
                <a:spcPts val="0"/>
              </a:spcAft>
              <a:buClr>
                <a:schemeClr val="lt1"/>
              </a:buClr>
              <a:buSzPts val="1800"/>
              <a:buNone/>
            </a:pPr>
            <a:r>
              <a:rPr lang="fr-FR" sz="1200"/>
              <a:t>- Forstå begrebet livsfærdigheder; sociale, kognitive og følelsesmæssige færdigheder.</a:t>
            </a:r>
            <a:endParaRPr sz="1200"/>
          </a:p>
          <a:p>
            <a:pPr indent="-228600" lvl="0" marL="228600" rtl="0" algn="l">
              <a:lnSpc>
                <a:spcPct val="100000"/>
              </a:lnSpc>
              <a:spcBef>
                <a:spcPts val="1000"/>
              </a:spcBef>
              <a:spcAft>
                <a:spcPts val="0"/>
              </a:spcAft>
              <a:buClr>
                <a:schemeClr val="lt1"/>
              </a:buClr>
              <a:buSzPts val="1800"/>
              <a:buNone/>
            </a:pPr>
            <a:r>
              <a:rPr lang="fr-FR" sz="1200"/>
              <a:t>- Forstå begrebet "Styrker" i positiv psykologi.</a:t>
            </a:r>
            <a:endParaRPr sz="1200"/>
          </a:p>
          <a:p>
            <a:pPr indent="-228600" lvl="0" marL="228600" rtl="0" algn="l">
              <a:lnSpc>
                <a:spcPct val="100000"/>
              </a:lnSpc>
              <a:spcBef>
                <a:spcPts val="1000"/>
              </a:spcBef>
              <a:spcAft>
                <a:spcPts val="0"/>
              </a:spcAft>
              <a:buClr>
                <a:schemeClr val="lt1"/>
              </a:buClr>
              <a:buSzPts val="1800"/>
              <a:buNone/>
            </a:pPr>
            <a:r>
              <a:rPr lang="fr-FR" sz="1200"/>
              <a:t>- Vide, hvordan man indtager holdningen som en facilitator med en gruppe.</a:t>
            </a:r>
            <a:endParaRPr sz="1200"/>
          </a:p>
          <a:p>
            <a:pPr indent="-228600" lvl="0" marL="228600" rtl="0" algn="l">
              <a:lnSpc>
                <a:spcPct val="100000"/>
              </a:lnSpc>
              <a:spcBef>
                <a:spcPts val="1000"/>
              </a:spcBef>
              <a:spcAft>
                <a:spcPts val="0"/>
              </a:spcAft>
              <a:buClr>
                <a:schemeClr val="lt1"/>
              </a:buClr>
              <a:buSzPts val="1800"/>
              <a:buNone/>
            </a:pPr>
            <a:r>
              <a:rPr lang="fr-FR" sz="1200"/>
              <a:t>- Vide, hvordan man faciliterer de 10 workshops om psykosociale færdigheder i programmet "Feel Good".</a:t>
            </a:r>
            <a:endParaRPr sz="1200"/>
          </a:p>
          <a:p>
            <a:pPr indent="-228600" lvl="0" marL="228600" rtl="0" algn="l">
              <a:lnSpc>
                <a:spcPct val="100000"/>
              </a:lnSpc>
              <a:spcBef>
                <a:spcPts val="1000"/>
              </a:spcBef>
              <a:spcAft>
                <a:spcPts val="0"/>
              </a:spcAft>
              <a:buClr>
                <a:schemeClr val="lt1"/>
              </a:buClr>
              <a:buSzPts val="1800"/>
              <a:buNone/>
            </a:pPr>
            <a:r>
              <a:rPr lang="fr-FR" sz="1200"/>
              <a:t> </a:t>
            </a:r>
            <a:endParaRPr sz="1200"/>
          </a:p>
          <a:p>
            <a:pPr indent="-228600" lvl="0" marL="228600" rtl="0" algn="l">
              <a:lnSpc>
                <a:spcPct val="100000"/>
              </a:lnSpc>
              <a:spcBef>
                <a:spcPts val="1000"/>
              </a:spcBef>
              <a:spcAft>
                <a:spcPts val="0"/>
              </a:spcAft>
              <a:buClr>
                <a:schemeClr val="lt1"/>
              </a:buClr>
              <a:buSzPts val="1800"/>
              <a:buNone/>
            </a:pPr>
            <a:r>
              <a:rPr lang="fr-FR" sz="1200"/>
              <a:t>I slutningen af ​​de 10 workshops, som den frivillige lærer og den eksterne facilitator faciliterer i fællesskab, skulle børnene føle forbedringer på:</a:t>
            </a:r>
            <a:endParaRPr sz="1200"/>
          </a:p>
          <a:p>
            <a:pPr indent="-228600" lvl="0" marL="228600" rtl="0" algn="l">
              <a:lnSpc>
                <a:spcPct val="100000"/>
              </a:lnSpc>
              <a:spcBef>
                <a:spcPts val="1000"/>
              </a:spcBef>
              <a:spcAft>
                <a:spcPts val="0"/>
              </a:spcAft>
              <a:buClr>
                <a:schemeClr val="lt1"/>
              </a:buClr>
              <a:buSzPts val="1800"/>
              <a:buNone/>
            </a:pPr>
            <a:r>
              <a:rPr lang="fr-FR" sz="1200"/>
              <a:t>- Deres egne psykosociale færdigheder (kognitive, sociale og følelsesmæssige).</a:t>
            </a:r>
            <a:endParaRPr sz="1200"/>
          </a:p>
          <a:p>
            <a:pPr indent="-228600" lvl="0" marL="228600" rtl="0" algn="l">
              <a:lnSpc>
                <a:spcPct val="100000"/>
              </a:lnSpc>
              <a:spcBef>
                <a:spcPts val="1000"/>
              </a:spcBef>
              <a:spcAft>
                <a:spcPts val="0"/>
              </a:spcAft>
              <a:buClr>
                <a:schemeClr val="lt1"/>
              </a:buClr>
              <a:buSzPts val="1800"/>
              <a:buNone/>
            </a:pPr>
            <a:r>
              <a:rPr lang="fr-FR" sz="1200"/>
              <a:t>- Skoleklima: trivsel i skolen, følelser og relationer.</a:t>
            </a:r>
            <a:endParaRPr sz="1200"/>
          </a:p>
          <a:p>
            <a:pPr indent="-228600" lvl="0" marL="228600" rtl="0" algn="l">
              <a:lnSpc>
                <a:spcPct val="90000"/>
              </a:lnSpc>
              <a:spcBef>
                <a:spcPts val="1000"/>
              </a:spcBef>
              <a:spcAft>
                <a:spcPts val="0"/>
              </a:spcAft>
              <a:buClr>
                <a:schemeClr val="lt1"/>
              </a:buClr>
              <a:buSzPts val="1700"/>
              <a:buNone/>
            </a:pPr>
            <a:r>
              <a:t/>
            </a:r>
            <a:endParaRPr sz="1700"/>
          </a:p>
        </p:txBody>
      </p:sp>
      <p:sp>
        <p:nvSpPr>
          <p:cNvPr id="233" name="Google Shape;233;p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fr-FR" sz="2400"/>
              <a:t>Hvad er læringsudbyttet?</a:t>
            </a:r>
            <a:endParaRPr sz="2400"/>
          </a:p>
        </p:txBody>
      </p:sp>
      <p:pic>
        <p:nvPicPr>
          <p:cNvPr id="234" name="Google Shape;234;p6"/>
          <p:cNvPicPr preferRelativeResize="0"/>
          <p:nvPr/>
        </p:nvPicPr>
        <p:blipFill rotWithShape="1">
          <a:blip r:embed="rId3">
            <a:alphaModFix/>
          </a:blip>
          <a:srcRect b="0" l="0" r="0" t="0"/>
          <a:stretch/>
        </p:blipFill>
        <p:spPr>
          <a:xfrm>
            <a:off x="6460616" y="140677"/>
            <a:ext cx="5649322" cy="65649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7"/>
          <p:cNvSpPr txBox="1"/>
          <p:nvPr>
            <p:ph idx="1" type="body"/>
          </p:nvPr>
        </p:nvSpPr>
        <p:spPr>
          <a:xfrm>
            <a:off x="364325" y="1633226"/>
            <a:ext cx="11163000" cy="4865100"/>
          </a:xfrm>
          <a:prstGeom prst="rect">
            <a:avLst/>
          </a:prstGeom>
          <a:noFill/>
          <a:ln>
            <a:noFill/>
          </a:ln>
        </p:spPr>
        <p:txBody>
          <a:bodyPr anchorCtr="0" anchor="t" bIns="45700" lIns="91425" spcFirstLastPara="1" rIns="91425" wrap="square" tIns="45700">
            <a:noAutofit/>
          </a:bodyPr>
          <a:lstStyle/>
          <a:p>
            <a:pPr indent="-152400" lvl="0" marL="228600" rtl="0" algn="l">
              <a:lnSpc>
                <a:spcPct val="90000"/>
              </a:lnSpc>
              <a:spcBef>
                <a:spcPts val="0"/>
              </a:spcBef>
              <a:spcAft>
                <a:spcPts val="0"/>
              </a:spcAft>
              <a:buClr>
                <a:srgbClr val="262626"/>
              </a:buClr>
              <a:buSzPts val="1200"/>
              <a:buFont typeface="Arial"/>
              <a:buChar char="•"/>
            </a:pPr>
            <a:r>
              <a:rPr lang="fr-FR" sz="1200"/>
              <a:t>"Livskompetencer er en persons evne til at reagere effektivt på hverdagens krav og udfordringer. Det er en persons evne til at opretholde en tilstand af mentalt velvære, ved at opføre sig hensigtsmæssigt og positivt i forhold til andre, sin egen. kultur og miljø." [Verdenssundhedsorganisationen (WHO), 1993]</a:t>
            </a:r>
            <a:endParaRPr sz="1200"/>
          </a:p>
          <a:p>
            <a:pPr indent="-152400" lvl="0" marL="228600" rtl="0" algn="l">
              <a:lnSpc>
                <a:spcPct val="90000"/>
              </a:lnSpc>
              <a:spcBef>
                <a:spcPts val="1000"/>
              </a:spcBef>
              <a:spcAft>
                <a:spcPts val="0"/>
              </a:spcAft>
              <a:buClr>
                <a:srgbClr val="262626"/>
              </a:buClr>
              <a:buSzPts val="1200"/>
              <a:buFont typeface="Arial"/>
              <a:buChar char="•"/>
            </a:pPr>
            <a:r>
              <a:rPr lang="fr-FR" sz="1200"/>
              <a:t>2022 Santé Publique France referenceramme, baseret på en litteratursyntese og med støtte fra en komité af forskere og forebyggende fagfolk, har beriget dette koncept ved at liste 21 færdigheder, struktureret i 3 kategorier.</a:t>
            </a:r>
            <a:endParaRPr/>
          </a:p>
          <a:p>
            <a:pPr indent="-152400" lvl="0" marL="228600" rtl="0" algn="l">
              <a:lnSpc>
                <a:spcPct val="90000"/>
              </a:lnSpc>
              <a:spcBef>
                <a:spcPts val="1000"/>
              </a:spcBef>
              <a:spcAft>
                <a:spcPts val="0"/>
              </a:spcAft>
              <a:buClr>
                <a:srgbClr val="262626"/>
              </a:buClr>
              <a:buSzPts val="1200"/>
              <a:buFont typeface="Arial"/>
              <a:buChar char="•"/>
            </a:pPr>
            <a:r>
              <a:rPr lang="fr-FR" sz="1200"/>
              <a:t>1. kategori: Kognitive færdigheder: Et sæt psykologiske færdigheder, der involverer mentale aktiviteter, der sætter mennesker i stand til at styrke deres handlekraft (empowerment*), fremme optimal individuel funktion og opretholde en tilstand af psykologisk velvære. At have selvbevidsthed [ - Selverkendelse (styrker og begrænsninger, mål, værdier, intern diskurs) - Evne til at tænke kritisk (biases, påvirkninger) - Kapacitet til positiv selvevaluering - Selvbevidsthed (eller mindfulness)] - Selv- kontrol [ - Evne til at styre impulser - Evne til at nå mål - (definition, planlægning) - Konstruktiv beslutningstagning [Evne til at træffe ansvarlige valg - Evne til at løse problemer kreativt].</a:t>
            </a:r>
            <a:endParaRPr/>
          </a:p>
          <a:p>
            <a:pPr indent="-152400" lvl="0" marL="228600" rtl="0" algn="l">
              <a:lnSpc>
                <a:spcPct val="90000"/>
              </a:lnSpc>
              <a:spcBef>
                <a:spcPts val="1000"/>
              </a:spcBef>
              <a:spcAft>
                <a:spcPts val="0"/>
              </a:spcAft>
              <a:buClr>
                <a:srgbClr val="262626"/>
              </a:buClr>
              <a:buSzPts val="1200"/>
              <a:buFont typeface="Arial"/>
              <a:buChar char="•"/>
            </a:pPr>
            <a:r>
              <a:rPr lang="fr-FR" sz="1200"/>
              <a:t>2. kategori: Følelsesmæssig kompetence: Et sæt psykologiske færdigheder, der involverer affektive processer og tilstande, der hjælper med at opretholde en tilstand af psykologisk velvære, fremme optimal individuel funktion og empowerment*. At være opmærksom på sine følelser og stress [-Forstå følelser og stress -Identificering af følelser og stress] Regulering af sine følelser [-Udtrykke følelser på en positiv måde - Håndtering af følelser (især svære: vrede, angst, tristhed osv.)] Stresshåndtering [Regulering af hverdagsstress - Mestringsevner i ugunstige situationer.</a:t>
            </a:r>
            <a:endParaRPr/>
          </a:p>
          <a:p>
            <a:pPr indent="-152400" lvl="0" marL="228600" rtl="0" algn="l">
              <a:lnSpc>
                <a:spcPct val="90000"/>
              </a:lnSpc>
              <a:spcBef>
                <a:spcPts val="1000"/>
              </a:spcBef>
              <a:spcAft>
                <a:spcPts val="0"/>
              </a:spcAft>
              <a:buClr>
                <a:srgbClr val="262626"/>
              </a:buClr>
              <a:buSzPts val="1200"/>
              <a:buFont typeface="Arial"/>
              <a:buChar char="•"/>
            </a:pPr>
            <a:r>
              <a:rPr lang="fr-FR" sz="1200"/>
              <a:t>3. kategori: Et sæt psykologiske færdigheder, der involverer relationel adfærd, der tillader en at udvikle konstruktive interaktioner, for at forbedre* og opretholde en tilstand af psykologisk velvære. Kommunikere konstruktivt [Empatiske lyttefærdigheder - Effektiv kommunikation (påskønnelse, klar formulering) - Udvikling af konstruktive relationer [ sociale bånd - nå ud til andre, opbygge relationer, få venner] - Udvikling af pro-sociale holdninger og adfærd (accept, samarbejde, samarbejde, hjælp andre)]. Problemløsning [ - At vide, hvordan man beder om hjælp - Selvhævdelse og afvisningsevner - Løsning af konflikter konstruktivt.</a:t>
            </a:r>
            <a:endParaRPr sz="1200"/>
          </a:p>
          <a:p>
            <a:pPr indent="-152400" lvl="0" marL="228600" rtl="0" algn="l">
              <a:lnSpc>
                <a:spcPct val="90000"/>
              </a:lnSpc>
              <a:spcBef>
                <a:spcPts val="1000"/>
              </a:spcBef>
              <a:spcAft>
                <a:spcPts val="0"/>
              </a:spcAft>
              <a:buClr>
                <a:srgbClr val="262626"/>
              </a:buClr>
              <a:buSzPts val="1200"/>
              <a:buFont typeface="Arial"/>
              <a:buChar char="•"/>
            </a:pPr>
            <a:r>
              <a:rPr lang="fr-FR" sz="1200"/>
              <a:t>Disse færdigheder hjælper med at reducere sundhedsrisici og øger individers fleksibilitet og tilpasningsevne (Eriksson &amp; Lindström, 2008).</a:t>
            </a:r>
            <a:endParaRPr sz="1200"/>
          </a:p>
          <a:p>
            <a:pPr indent="-152400" lvl="0" marL="228600" rtl="0" algn="l">
              <a:lnSpc>
                <a:spcPct val="90000"/>
              </a:lnSpc>
              <a:spcBef>
                <a:spcPts val="1000"/>
              </a:spcBef>
              <a:spcAft>
                <a:spcPts val="0"/>
              </a:spcAft>
              <a:buClr>
                <a:srgbClr val="262626"/>
              </a:buClr>
              <a:buSzPts val="1200"/>
              <a:buFont typeface="Arial"/>
              <a:buChar char="•"/>
            </a:pPr>
            <a:r>
              <a:rPr lang="fr-FR" sz="1200"/>
              <a:t>Det har vist sig, at for at være effektiv er det nødvendigt at udvikle psykosociale færdigheder fra en tidlig alder, på en kontinuerlig måde og i livets forskellige miljøer (skole, familie, fritid osv.) (</a:t>
            </a:r>
            <a:r>
              <a:rPr lang="fr-FR" sz="1200" u="sng">
                <a:solidFill>
                  <a:schemeClr val="hlink"/>
                </a:solidFill>
                <a:hlinkClick r:id="rId3"/>
              </a:rPr>
              <a:t>https://www.promosante-idf.fr/dossier/cps</a:t>
            </a:r>
            <a:r>
              <a:rPr lang="fr-FR" sz="1200"/>
              <a:t>).</a:t>
            </a:r>
            <a:endParaRPr sz="1200">
              <a:solidFill>
                <a:srgbClr val="74659A"/>
              </a:solidFill>
            </a:endParaRPr>
          </a:p>
        </p:txBody>
      </p:sp>
      <p:sp>
        <p:nvSpPr>
          <p:cNvPr id="240" name="Google Shape;240;p7"/>
          <p:cNvSpPr txBox="1"/>
          <p:nvPr>
            <p:ph idx="2" type="body"/>
          </p:nvPr>
        </p:nvSpPr>
        <p:spPr>
          <a:xfrm>
            <a:off x="664029" y="783771"/>
            <a:ext cx="10635342" cy="5551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Teoretisk viden</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8"/>
          <p:cNvSpPr txBox="1"/>
          <p:nvPr>
            <p:ph idx="1" type="body"/>
          </p:nvPr>
        </p:nvSpPr>
        <p:spPr>
          <a:xfrm>
            <a:off x="5938475" y="1504625"/>
            <a:ext cx="6026700" cy="43524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lt2"/>
              </a:buClr>
              <a:buSzPts val="1800"/>
              <a:buNone/>
            </a:pPr>
            <a:r>
              <a:rPr lang="fr-FR" sz="1200">
                <a:solidFill>
                  <a:schemeClr val="lt2"/>
                </a:solidFill>
              </a:rPr>
              <a:t>Under workshoppene med børnene foreslår vi følelsernes mime for at genkende følelserne fysisk og tilegne os et ordforråd om følelsernes intensitet (frustreret, irriteret, vred, raseri...). Derudover er et sæt teknikker til at udtrykke følelser listet sammen med gruppen. Børnene inviteres til at prøve måder, som de ikke har brugt indtil nu.</a:t>
            </a:r>
            <a:endParaRPr sz="1200">
              <a:solidFill>
                <a:schemeClr val="lt2"/>
              </a:solidFill>
            </a:endParaRPr>
          </a:p>
          <a:p>
            <a:pPr indent="-228600" lvl="0" marL="228600" rtl="0" algn="l">
              <a:lnSpc>
                <a:spcPct val="100000"/>
              </a:lnSpc>
              <a:spcBef>
                <a:spcPts val="1000"/>
              </a:spcBef>
              <a:spcAft>
                <a:spcPts val="0"/>
              </a:spcAft>
              <a:buClr>
                <a:schemeClr val="lt2"/>
              </a:buClr>
              <a:buSzPts val="1800"/>
              <a:buNone/>
            </a:pPr>
            <a:r>
              <a:rPr lang="fr-FR" sz="1200">
                <a:solidFill>
                  <a:schemeClr val="lt2"/>
                </a:solidFill>
              </a:rPr>
              <a:t>Praktisk eksempel: Jeg spiller videospil, og jeg bliver bedt om at stoppe og gå i seng.</a:t>
            </a:r>
            <a:endParaRPr sz="1200">
              <a:solidFill>
                <a:schemeClr val="lt2"/>
              </a:solidFill>
            </a:endParaRPr>
          </a:p>
          <a:p>
            <a:pPr indent="-228600" lvl="0" marL="228600" rtl="0" algn="l">
              <a:lnSpc>
                <a:spcPct val="100000"/>
              </a:lnSpc>
              <a:spcBef>
                <a:spcPts val="1000"/>
              </a:spcBef>
              <a:spcAft>
                <a:spcPts val="0"/>
              </a:spcAft>
              <a:buClr>
                <a:schemeClr val="lt2"/>
              </a:buClr>
              <a:buSzPts val="1800"/>
              <a:buNone/>
            </a:pPr>
            <a:r>
              <a:rPr lang="fr-FR" sz="1200">
                <a:solidFill>
                  <a:schemeClr val="lt2"/>
                </a:solidFill>
              </a:rPr>
              <a:t>1. Følelsesmæssig identifikation: Jeg føler mig stresset (frygt) og frustreret (vrede).</a:t>
            </a:r>
            <a:endParaRPr sz="1200">
              <a:solidFill>
                <a:schemeClr val="lt2"/>
              </a:solidFill>
            </a:endParaRPr>
          </a:p>
          <a:p>
            <a:pPr indent="-228600" lvl="0" marL="228600" rtl="0" algn="l">
              <a:lnSpc>
                <a:spcPct val="100000"/>
              </a:lnSpc>
              <a:spcBef>
                <a:spcPts val="1000"/>
              </a:spcBef>
              <a:spcAft>
                <a:spcPts val="0"/>
              </a:spcAft>
              <a:buClr>
                <a:schemeClr val="lt2"/>
              </a:buClr>
              <a:buSzPts val="1800"/>
              <a:buNone/>
            </a:pPr>
            <a:r>
              <a:rPr lang="fr-FR" sz="1200">
                <a:solidFill>
                  <a:schemeClr val="lt2"/>
                </a:solidFill>
              </a:rPr>
              <a:t>2. Oprindelse: Jeg er ikke sikker på, om jeg vil være i stand til at afslutte mit igangværende spil: stress. Jeg har det godt, jeg ville gerne have været ved længere: frustration.</a:t>
            </a:r>
            <a:endParaRPr sz="1200">
              <a:solidFill>
                <a:schemeClr val="lt2"/>
              </a:solidFill>
            </a:endParaRPr>
          </a:p>
          <a:p>
            <a:pPr indent="-228600" lvl="0" marL="228600" rtl="0" algn="l">
              <a:lnSpc>
                <a:spcPct val="100000"/>
              </a:lnSpc>
              <a:spcBef>
                <a:spcPts val="1000"/>
              </a:spcBef>
              <a:spcAft>
                <a:spcPts val="0"/>
              </a:spcAft>
              <a:buClr>
                <a:schemeClr val="lt2"/>
              </a:buClr>
              <a:buSzPts val="1800"/>
              <a:buNone/>
            </a:pPr>
            <a:r>
              <a:rPr lang="fr-FR" sz="1200">
                <a:solidFill>
                  <a:schemeClr val="lt2"/>
                </a:solidFill>
              </a:rPr>
              <a:t>3. Følelsesmæssige udtryk: Jeg taler med mine forældre om det, og vi forsøger at finde et kompromis til de næste gange: de vil fortælle mig, hvornår jeg skal spille, jeg vil blive advaret på forhånd. Jeg kan vælge mit spil efter dette. Vi vælger sammen tidspunkter, hvor jeg kan spille videospil i løbet af ugen.</a:t>
            </a:r>
            <a:endParaRPr sz="1200">
              <a:solidFill>
                <a:schemeClr val="lt2"/>
              </a:solidFill>
            </a:endParaRPr>
          </a:p>
        </p:txBody>
      </p:sp>
      <p:sp>
        <p:nvSpPr>
          <p:cNvPr id="246" name="Google Shape;246;p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Teknikker</a:t>
            </a:r>
            <a:endParaRPr sz="2400"/>
          </a:p>
        </p:txBody>
      </p:sp>
      <p:pic>
        <p:nvPicPr>
          <p:cNvPr id="247" name="Google Shape;247;p8"/>
          <p:cNvPicPr preferRelativeResize="0"/>
          <p:nvPr/>
        </p:nvPicPr>
        <p:blipFill rotWithShape="1">
          <a:blip r:embed="rId3">
            <a:alphaModFix/>
          </a:blip>
          <a:srcRect b="0" l="0" r="0" t="0"/>
          <a:stretch/>
        </p:blipFill>
        <p:spPr>
          <a:xfrm>
            <a:off x="463297" y="97536"/>
            <a:ext cx="5084065" cy="2934457"/>
          </a:xfrm>
          <a:prstGeom prst="rect">
            <a:avLst/>
          </a:prstGeom>
          <a:noFill/>
          <a:ln>
            <a:noFill/>
          </a:ln>
        </p:spPr>
      </p:pic>
      <p:pic>
        <p:nvPicPr>
          <p:cNvPr descr="C:\Users\mamendisco\Desktop\Feel Good\Feel Good arbre qualités.png" id="248" name="Google Shape;248;p8"/>
          <p:cNvPicPr preferRelativeResize="0"/>
          <p:nvPr/>
        </p:nvPicPr>
        <p:blipFill rotWithShape="1">
          <a:blip r:embed="rId4">
            <a:alphaModFix/>
          </a:blip>
          <a:srcRect b="0" l="0" r="0" t="0"/>
          <a:stretch/>
        </p:blipFill>
        <p:spPr>
          <a:xfrm>
            <a:off x="463295" y="3141721"/>
            <a:ext cx="5084065" cy="32837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txBox="1"/>
          <p:nvPr>
            <p:ph idx="1" type="body"/>
          </p:nvPr>
        </p:nvSpPr>
        <p:spPr>
          <a:xfrm>
            <a:off x="328250" y="1461775"/>
            <a:ext cx="5767800" cy="539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4BAA2"/>
              </a:buClr>
              <a:buSzPts val="2400"/>
              <a:buNone/>
            </a:pPr>
            <a:r>
              <a:rPr b="1" lang="fr-FR" sz="1800">
                <a:solidFill>
                  <a:srgbClr val="24BAA2"/>
                </a:solidFill>
              </a:rPr>
              <a:t>Målgruppe: en klasse med børn 8/12</a:t>
            </a:r>
            <a:endParaRPr b="1" sz="1800">
              <a:solidFill>
                <a:srgbClr val="24BAA2"/>
              </a:solidFill>
            </a:endParaRPr>
          </a:p>
          <a:p>
            <a:pPr indent="-228600" lvl="0" marL="228600" rtl="0" algn="l">
              <a:lnSpc>
                <a:spcPct val="90000"/>
              </a:lnSpc>
              <a:spcBef>
                <a:spcPts val="1000"/>
              </a:spcBef>
              <a:spcAft>
                <a:spcPts val="0"/>
              </a:spcAft>
              <a:buClr>
                <a:schemeClr val="lt1"/>
              </a:buClr>
              <a:buSzPts val="1700"/>
              <a:buNone/>
            </a:pPr>
            <a:r>
              <a:t/>
            </a:r>
            <a:endParaRPr sz="1700"/>
          </a:p>
          <a:p>
            <a:pPr indent="-228600" lvl="0" marL="228600" rtl="0" algn="l">
              <a:lnSpc>
                <a:spcPct val="100000"/>
              </a:lnSpc>
              <a:spcBef>
                <a:spcPts val="1000"/>
              </a:spcBef>
              <a:spcAft>
                <a:spcPts val="0"/>
              </a:spcAft>
              <a:buClr>
                <a:schemeClr val="lt1"/>
              </a:buClr>
              <a:buSzPts val="2500"/>
              <a:buNone/>
            </a:pPr>
            <a:r>
              <a:rPr lang="fr-FR" sz="1200"/>
              <a:t>-&gt; 1. brug</a:t>
            </a:r>
            <a:endParaRPr sz="1200"/>
          </a:p>
          <a:p>
            <a:pPr indent="-228600" lvl="0" marL="228600" rtl="0" algn="l">
              <a:lnSpc>
                <a:spcPct val="100000"/>
              </a:lnSpc>
              <a:spcBef>
                <a:spcPts val="1000"/>
              </a:spcBef>
              <a:spcAft>
                <a:spcPts val="0"/>
              </a:spcAft>
              <a:buClr>
                <a:schemeClr val="lt1"/>
              </a:buClr>
              <a:buSzPts val="2500"/>
              <a:buNone/>
            </a:pPr>
            <a:r>
              <a:rPr lang="fr-FR" sz="1200"/>
              <a:t>Børn vælger deres tre største styrker forbundet med et eksempel på den konkrete brug af denne kraft på daglig basis. De og de deler dem med andre i små grupper.</a:t>
            </a:r>
            <a:endParaRPr sz="1200"/>
          </a:p>
          <a:p>
            <a:pPr indent="-228600" lvl="0" marL="228600" rtl="0" algn="l">
              <a:lnSpc>
                <a:spcPct val="100000"/>
              </a:lnSpc>
              <a:spcBef>
                <a:spcPts val="1000"/>
              </a:spcBef>
              <a:spcAft>
                <a:spcPts val="0"/>
              </a:spcAft>
              <a:buClr>
                <a:schemeClr val="lt1"/>
              </a:buClr>
              <a:buSzPts val="2500"/>
              <a:buNone/>
            </a:pPr>
            <a:r>
              <a:rPr lang="fr-FR" sz="1200"/>
              <a:t>-&gt; 2. brug</a:t>
            </a:r>
            <a:endParaRPr sz="1200"/>
          </a:p>
          <a:p>
            <a:pPr indent="-228600" lvl="0" marL="228600" rtl="0" algn="l">
              <a:lnSpc>
                <a:spcPct val="100000"/>
              </a:lnSpc>
              <a:spcBef>
                <a:spcPts val="1000"/>
              </a:spcBef>
              <a:spcAft>
                <a:spcPts val="0"/>
              </a:spcAft>
              <a:buClr>
                <a:schemeClr val="lt1"/>
              </a:buClr>
              <a:buSzPts val="2500"/>
              <a:buNone/>
            </a:pPr>
            <a:r>
              <a:rPr lang="fr-FR" sz="1200"/>
              <a:t>Børnene går i par. De vælger et styrkekort med et konkret eksempel, der svarer til deres klassekammerat. De vil så have råd til dem.</a:t>
            </a:r>
            <a:endParaRPr sz="1200"/>
          </a:p>
          <a:p>
            <a:pPr indent="-228600" lvl="0" marL="228600" rtl="0" algn="l">
              <a:lnSpc>
                <a:spcPct val="100000"/>
              </a:lnSpc>
              <a:spcBef>
                <a:spcPts val="1000"/>
              </a:spcBef>
              <a:spcAft>
                <a:spcPts val="0"/>
              </a:spcAft>
              <a:buClr>
                <a:schemeClr val="lt1"/>
              </a:buClr>
              <a:buSzPts val="2500"/>
              <a:buNone/>
            </a:pPr>
            <a:r>
              <a:rPr lang="fr-FR" sz="1200"/>
              <a:t>-&gt; 3. brug</a:t>
            </a:r>
            <a:endParaRPr sz="1200"/>
          </a:p>
          <a:p>
            <a:pPr indent="-228600" lvl="0" marL="228600" rtl="0" algn="l">
              <a:lnSpc>
                <a:spcPct val="100000"/>
              </a:lnSpc>
              <a:spcBef>
                <a:spcPts val="1000"/>
              </a:spcBef>
              <a:spcAft>
                <a:spcPts val="0"/>
              </a:spcAft>
              <a:buClr>
                <a:schemeClr val="lt1"/>
              </a:buClr>
              <a:buSzPts val="2500"/>
              <a:buNone/>
            </a:pPr>
            <a:r>
              <a:rPr lang="fr-FR" sz="1200"/>
              <a:t>Børnene skriver den styrke, de har fået, på en post-it og kan, hvis de ønsker det, sætte styrken på tavlen eller på plakaten. Alle post-its vil danne træet over klassens styrker (plakaten Træ af styrker tilgængelig på Crips hjemmeside).</a:t>
            </a:r>
            <a:endParaRPr sz="1200"/>
          </a:p>
          <a:p>
            <a:pPr indent="-228600" lvl="0" marL="228600" rtl="0" algn="l">
              <a:lnSpc>
                <a:spcPct val="100000"/>
              </a:lnSpc>
              <a:spcBef>
                <a:spcPts val="1000"/>
              </a:spcBef>
              <a:spcAft>
                <a:spcPts val="0"/>
              </a:spcAft>
              <a:buClr>
                <a:schemeClr val="lt1"/>
              </a:buClr>
              <a:buSzPts val="2500"/>
              <a:buNone/>
            </a:pPr>
            <a:r>
              <a:rPr lang="fr-FR" sz="1200"/>
              <a:t>Efter øvelserne er det vigtigt at debriefe med gruppen.</a:t>
            </a:r>
            <a:endParaRPr sz="1200"/>
          </a:p>
          <a:p>
            <a:pPr indent="-228600" lvl="0" marL="228600" rtl="0" algn="l">
              <a:lnSpc>
                <a:spcPct val="100000"/>
              </a:lnSpc>
              <a:spcBef>
                <a:spcPts val="1000"/>
              </a:spcBef>
              <a:spcAft>
                <a:spcPts val="0"/>
              </a:spcAft>
              <a:buClr>
                <a:schemeClr val="lt1"/>
              </a:buClr>
              <a:buSzPts val="2500"/>
              <a:buNone/>
            </a:pPr>
            <a:r>
              <a:rPr lang="fr-FR" sz="1200"/>
              <a:t>Spørgsmål til at hjælpe med at identificere deres styrker - Download kortspillet:</a:t>
            </a:r>
            <a:r>
              <a:rPr lang="fr-FR" sz="1200" u="sng">
                <a:solidFill>
                  <a:schemeClr val="hlink"/>
                </a:solidFill>
                <a:hlinkClick r:id="rId3"/>
              </a:rPr>
              <a:t>https://www.lecrips-idf.net/sites/default/files/2022-04/Feel_good_cartes_A4.pdf</a:t>
            </a:r>
            <a:endParaRPr sz="1200"/>
          </a:p>
        </p:txBody>
      </p:sp>
      <p:sp>
        <p:nvSpPr>
          <p:cNvPr id="254" name="Google Shape;254;p9"/>
          <p:cNvSpPr txBox="1"/>
          <p:nvPr>
            <p:ph idx="3" type="body"/>
          </p:nvPr>
        </p:nvSpPr>
        <p:spPr>
          <a:xfrm>
            <a:off x="328250" y="597400"/>
            <a:ext cx="49584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Aktivitet 1: Spil med 24 karakterstyrker</a:t>
            </a:r>
            <a:endParaRPr sz="2400"/>
          </a:p>
        </p:txBody>
      </p:sp>
      <p:pic>
        <p:nvPicPr>
          <p:cNvPr descr="C:\Users\mamendisco\Desktop\24 forces.png" id="255" name="Google Shape;255;p9"/>
          <p:cNvPicPr preferRelativeResize="0"/>
          <p:nvPr/>
        </p:nvPicPr>
        <p:blipFill rotWithShape="1">
          <a:blip r:embed="rId4">
            <a:alphaModFix/>
          </a:blip>
          <a:srcRect b="0" l="0" r="0" t="0"/>
          <a:stretch/>
        </p:blipFill>
        <p:spPr>
          <a:xfrm>
            <a:off x="6929081" y="211883"/>
            <a:ext cx="4883474" cy="64545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