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
      <p:font typeface="Quattrocen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4PlafyVAu3cpS+4SFyzauXOy7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regular.fntdata"/><Relationship Id="rId25" Type="http://schemas.openxmlformats.org/officeDocument/2006/relationships/font" Target="fonts/MontserratLight-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5"/>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5"/>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5"/>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5"/>
          <p:cNvSpPr/>
          <p:nvPr>
            <p:ph idx="4" type="pic"/>
          </p:nvPr>
        </p:nvSpPr>
        <p:spPr>
          <a:xfrm>
            <a:off x="5718875" y="423474"/>
            <a:ext cx="5982506" cy="4551482"/>
          </a:xfrm>
          <a:prstGeom prst="rect">
            <a:avLst/>
          </a:prstGeom>
          <a:solidFill>
            <a:srgbClr val="F2F2F2"/>
          </a:solidFill>
          <a:ln>
            <a:noFill/>
          </a:ln>
        </p:spPr>
      </p:sp>
      <p:pic>
        <p:nvPicPr>
          <p:cNvPr id="21" name="Google Shape;21;p15"/>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5"/>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5"/>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7"/>
          <p:cNvSpPr/>
          <p:nvPr>
            <p:ph idx="2" type="pic"/>
          </p:nvPr>
        </p:nvSpPr>
        <p:spPr>
          <a:xfrm>
            <a:off x="0" y="0"/>
            <a:ext cx="12192000" cy="6858000"/>
          </a:xfrm>
          <a:prstGeom prst="rect">
            <a:avLst/>
          </a:prstGeom>
          <a:solidFill>
            <a:srgbClr val="F2F2F2"/>
          </a:solidFill>
          <a:ln>
            <a:noFill/>
          </a:ln>
        </p:spPr>
      </p:sp>
      <p:pic>
        <p:nvPicPr>
          <p:cNvPr id="154" name="Google Shape;154;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6"/>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6"/>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6"/>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6"/>
          <p:cNvSpPr/>
          <p:nvPr>
            <p:ph idx="4" type="pic"/>
          </p:nvPr>
        </p:nvSpPr>
        <p:spPr>
          <a:xfrm>
            <a:off x="-126342" y="0"/>
            <a:ext cx="3669321" cy="6858000"/>
          </a:xfrm>
          <a:prstGeom prst="rect">
            <a:avLst/>
          </a:prstGeom>
          <a:solidFill>
            <a:srgbClr val="D8D8D8"/>
          </a:solidFill>
          <a:ln>
            <a:noFill/>
          </a:ln>
        </p:spPr>
      </p:sp>
      <p:sp>
        <p:nvSpPr>
          <p:cNvPr id="31" name="Google Shape;31;p16"/>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6"/>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6"/>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6"/>
          <p:cNvGrpSpPr/>
          <p:nvPr/>
        </p:nvGrpSpPr>
        <p:grpSpPr>
          <a:xfrm>
            <a:off x="4054159" y="721803"/>
            <a:ext cx="7578908" cy="5461417"/>
            <a:chOff x="4054159" y="721803"/>
            <a:chExt cx="7578908" cy="5461417"/>
          </a:xfrm>
        </p:grpSpPr>
        <p:grpSp>
          <p:nvGrpSpPr>
            <p:cNvPr id="38" name="Google Shape;38;p16"/>
            <p:cNvGrpSpPr/>
            <p:nvPr/>
          </p:nvGrpSpPr>
          <p:grpSpPr>
            <a:xfrm>
              <a:off x="4054161" y="721803"/>
              <a:ext cx="7547911" cy="1674487"/>
              <a:chOff x="4061909" y="1565906"/>
              <a:chExt cx="7547911" cy="1882781"/>
            </a:xfrm>
          </p:grpSpPr>
          <p:cxnSp>
            <p:nvCxnSpPr>
              <p:cNvPr id="39" name="Google Shape;39;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6"/>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6"/>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6"/>
            <p:cNvGrpSpPr/>
            <p:nvPr/>
          </p:nvGrpSpPr>
          <p:grpSpPr>
            <a:xfrm>
              <a:off x="4054160" y="2644936"/>
              <a:ext cx="7547911" cy="1674487"/>
              <a:chOff x="4061909" y="1565906"/>
              <a:chExt cx="7547911" cy="1882781"/>
            </a:xfrm>
          </p:grpSpPr>
          <p:cxnSp>
            <p:nvCxnSpPr>
              <p:cNvPr id="45" name="Google Shape;45;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6"/>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6"/>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6"/>
            <p:cNvGrpSpPr/>
            <p:nvPr/>
          </p:nvGrpSpPr>
          <p:grpSpPr>
            <a:xfrm>
              <a:off x="4069658" y="4508733"/>
              <a:ext cx="7547911" cy="1674487"/>
              <a:chOff x="4061909" y="1565906"/>
              <a:chExt cx="7547911" cy="1882781"/>
            </a:xfrm>
          </p:grpSpPr>
          <p:cxnSp>
            <p:nvCxnSpPr>
              <p:cNvPr id="51" name="Google Shape;51;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6"/>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6"/>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7"/>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7"/>
          <p:cNvSpPr/>
          <p:nvPr>
            <p:ph idx="2" type="pic"/>
          </p:nvPr>
        </p:nvSpPr>
        <p:spPr>
          <a:xfrm>
            <a:off x="5888002" y="439730"/>
            <a:ext cx="5660531" cy="6045736"/>
          </a:xfrm>
          <a:prstGeom prst="rect">
            <a:avLst/>
          </a:prstGeom>
          <a:solidFill>
            <a:srgbClr val="F2F2F2"/>
          </a:solidFill>
          <a:ln>
            <a:noFill/>
          </a:ln>
        </p:spPr>
      </p:sp>
      <p:pic>
        <p:nvPicPr>
          <p:cNvPr id="59" name="Google Shape;59;p17"/>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7"/>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7"/>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18"/>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8"/>
          <p:cNvSpPr/>
          <p:nvPr>
            <p:ph idx="2" type="pic"/>
          </p:nvPr>
        </p:nvSpPr>
        <p:spPr>
          <a:xfrm>
            <a:off x="435469" y="406132"/>
            <a:ext cx="5660531" cy="6045736"/>
          </a:xfrm>
          <a:prstGeom prst="rect">
            <a:avLst/>
          </a:prstGeom>
          <a:solidFill>
            <a:srgbClr val="F2F2F2"/>
          </a:solidFill>
          <a:ln>
            <a:noFill/>
          </a:ln>
        </p:spPr>
      </p:sp>
      <p:pic>
        <p:nvPicPr>
          <p:cNvPr id="65" name="Google Shape;65;p18"/>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18"/>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8" name="Shape 68"/>
        <p:cNvGrpSpPr/>
        <p:nvPr/>
      </p:nvGrpSpPr>
      <p:grpSpPr>
        <a:xfrm>
          <a:off x="0" y="0"/>
          <a:ext cx="0" cy="0"/>
          <a:chOff x="0" y="0"/>
          <a:chExt cx="0" cy="0"/>
        </a:xfrm>
      </p:grpSpPr>
      <p:sp>
        <p:nvSpPr>
          <p:cNvPr id="69" name="Google Shape;69;p19"/>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9"/>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9"/>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 name="Google Shape;72;p19"/>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73" name="Google Shape;73;p19"/>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74" name="Google Shape;74;p19"/>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5" name="Shape 75"/>
        <p:cNvGrpSpPr/>
        <p:nvPr/>
      </p:nvGrpSpPr>
      <p:grpSpPr>
        <a:xfrm>
          <a:off x="0" y="0"/>
          <a:ext cx="0" cy="0"/>
          <a:chOff x="0" y="0"/>
          <a:chExt cx="0" cy="0"/>
        </a:xfrm>
      </p:grpSpPr>
      <p:sp>
        <p:nvSpPr>
          <p:cNvPr id="76" name="Google Shape;76;p20"/>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0"/>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0"/>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0"/>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20"/>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3" name="Google Shape;83;p20"/>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0"/>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0"/>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20"/>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 name="Google Shape;87;p20"/>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8" name="Google Shape;88;p20"/>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0"/>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0"/>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0"/>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20"/>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3" name="Google Shape;93;p20"/>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0"/>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 name="Google Shape;95;p20"/>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6" name="Google Shape;96;p20"/>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0"/>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20"/>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9" name="Google Shape;99;p20"/>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0"/>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3" name="Shape 103"/>
        <p:cNvGrpSpPr/>
        <p:nvPr/>
      </p:nvGrpSpPr>
      <p:grpSpPr>
        <a:xfrm>
          <a:off x="0" y="0"/>
          <a:ext cx="0" cy="0"/>
          <a:chOff x="0" y="0"/>
          <a:chExt cx="0" cy="0"/>
        </a:xfrm>
      </p:grpSpPr>
      <p:sp>
        <p:nvSpPr>
          <p:cNvPr id="104" name="Google Shape;104;p21"/>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 name="Google Shape;106;p21"/>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7" name="Google Shape;107;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4"/>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2.xml"/><Relationship Id="rId8"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275422" y="4602997"/>
            <a:ext cx="5393916" cy="100839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 5 – Lav mad og relatere</a:t>
            </a:r>
            <a:endParaRPr b="1" sz="2400"/>
          </a:p>
        </p:txBody>
      </p:sp>
      <p:sp>
        <p:nvSpPr>
          <p:cNvPr id="179" name="Google Shape;179;p1"/>
          <p:cNvSpPr txBox="1"/>
          <p:nvPr>
            <p:ph idx="2" type="body"/>
          </p:nvPr>
        </p:nvSpPr>
        <p:spPr>
          <a:xfrm>
            <a:off x="198303" y="3294043"/>
            <a:ext cx="4878371" cy="5067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Træningsforløb: Overlev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descr="Une image contenant personne, habits, intérieur, meubles  Description générée automatiquement" id="182" name="Google Shape;182;p1"/>
          <p:cNvPicPr preferRelativeResize="0"/>
          <p:nvPr/>
        </p:nvPicPr>
        <p:blipFill rotWithShape="1">
          <a:blip r:embed="rId3">
            <a:alphaModFix/>
          </a:blip>
          <a:srcRect b="0" l="0" r="0" t="0"/>
          <a:stretch/>
        </p:blipFill>
        <p:spPr>
          <a:xfrm>
            <a:off x="5702762" y="694304"/>
            <a:ext cx="6014732" cy="4009821"/>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0"/>
          <p:cNvPicPr preferRelativeResize="0"/>
          <p:nvPr/>
        </p:nvPicPr>
        <p:blipFill rotWithShape="1">
          <a:blip r:embed="rId3">
            <a:alphaModFix/>
          </a:blip>
          <a:srcRect b="-1" l="36587" r="1150" t="0"/>
          <a:stretch/>
        </p:blipFill>
        <p:spPr>
          <a:xfrm>
            <a:off x="5888002" y="439730"/>
            <a:ext cx="5660531" cy="6045736"/>
          </a:xfrm>
          <a:prstGeom prst="rect">
            <a:avLst/>
          </a:prstGeom>
          <a:solidFill>
            <a:srgbClr val="FFFFFF"/>
          </a:solidFill>
          <a:ln>
            <a:noFill/>
          </a:ln>
        </p:spPr>
      </p:pic>
      <p:sp>
        <p:nvSpPr>
          <p:cNvPr id="256" name="Google Shape;256;p10"/>
          <p:cNvSpPr txBox="1"/>
          <p:nvPr>
            <p:ph idx="1" type="body"/>
          </p:nvPr>
        </p:nvSpPr>
        <p:spPr>
          <a:xfrm>
            <a:off x="72775" y="1911825"/>
            <a:ext cx="5660400" cy="4348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Målgruppe: Børn fra 4 år</a:t>
            </a:r>
            <a:endParaRPr sz="1800"/>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l">
              <a:lnSpc>
                <a:spcPct val="100000"/>
              </a:lnSpc>
              <a:spcBef>
                <a:spcPts val="1000"/>
              </a:spcBef>
              <a:spcAft>
                <a:spcPts val="0"/>
              </a:spcAft>
              <a:buClr>
                <a:schemeClr val="lt1"/>
              </a:buClr>
              <a:buSzPts val="1800"/>
              <a:buNone/>
            </a:pPr>
            <a:r>
              <a:rPr lang="fr-FR" sz="1200"/>
              <a:t>I en multikulturel skole samarbejdede elever med forskellige baggrunde om at lave en kogebog, der viste opskrifter fra deres respektive kulturer.</a:t>
            </a:r>
            <a:endParaRPr sz="1200"/>
          </a:p>
          <a:p>
            <a:pPr indent="-228600" lvl="0" marL="228600" rtl="0" algn="l">
              <a:lnSpc>
                <a:spcPct val="100000"/>
              </a:lnSpc>
              <a:spcBef>
                <a:spcPts val="1000"/>
              </a:spcBef>
              <a:spcAft>
                <a:spcPts val="0"/>
              </a:spcAft>
              <a:buClr>
                <a:schemeClr val="lt1"/>
              </a:buClr>
              <a:buSzPts val="1800"/>
              <a:buNone/>
            </a:pPr>
            <a:r>
              <a:rPr lang="fr-FR" sz="1200"/>
              <a:t>Projektet har til formål at fremme kulturel udveksling, sprogudvikling og samfundsengagement. Eleverne arbejdede sammen om at indsamle opskrifter, skrive beskrivelser på flere sprog og designe kogebogen. Projektet hylder ikke kun mangfoldighed, men gav også en platform for eleverne til at dele deres kulinariske arv og udvikle deres sprog- og kommunikationsevner.</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57" name="Google Shape;257;p10"/>
          <p:cNvSpPr txBox="1"/>
          <p:nvPr>
            <p:ph idx="3" type="body"/>
          </p:nvPr>
        </p:nvSpPr>
        <p:spPr>
          <a:xfrm>
            <a:off x="323475" y="597400"/>
            <a:ext cx="49581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Aktivitet 1: Smag på hjemmet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idx="1" type="body"/>
          </p:nvPr>
        </p:nvSpPr>
        <p:spPr>
          <a:xfrm>
            <a:off x="439277" y="1322827"/>
            <a:ext cx="514326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4BAA2"/>
              </a:buClr>
              <a:buSzPts val="2400"/>
              <a:buNone/>
            </a:pPr>
            <a:r>
              <a:rPr b="1" lang="fr-FR" sz="1800">
                <a:solidFill>
                  <a:srgbClr val="24BAA2"/>
                </a:solidFill>
              </a:rPr>
              <a:t>Målgruppe: fra 6 år</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l">
              <a:lnSpc>
                <a:spcPct val="100000"/>
              </a:lnSpc>
              <a:spcBef>
                <a:spcPts val="1000"/>
              </a:spcBef>
              <a:spcAft>
                <a:spcPts val="0"/>
              </a:spcAft>
              <a:buClr>
                <a:schemeClr val="lt1"/>
              </a:buClr>
              <a:buSzPts val="1800"/>
              <a:buNone/>
            </a:pPr>
            <a:r>
              <a:rPr lang="fr-FR" sz="1200">
                <a:latin typeface="Quattrocento Sans"/>
                <a:ea typeface="Quattrocento Sans"/>
                <a:cs typeface="Quattrocento Sans"/>
                <a:sym typeface="Quattrocento Sans"/>
              </a:rPr>
              <a:t> </a:t>
            </a:r>
            <a:r>
              <a:rPr lang="fr-FR" sz="1200"/>
              <a:t>Chef for a Day"-programmet samarbejder med lokale restauranter og kulinariske institutter for at tilbyde underprivilegerede studerende en chance for at opleve en verden af ​​professionel madlavning.</a:t>
            </a:r>
            <a:endParaRPr sz="1200"/>
          </a:p>
          <a:p>
            <a:pPr indent="-228600" lvl="0" marL="228600" rtl="0" algn="l">
              <a:lnSpc>
                <a:spcPct val="100000"/>
              </a:lnSpc>
              <a:spcBef>
                <a:spcPts val="1000"/>
              </a:spcBef>
              <a:spcAft>
                <a:spcPts val="0"/>
              </a:spcAft>
              <a:buClr>
                <a:schemeClr val="lt1"/>
              </a:buClr>
              <a:buSzPts val="1800"/>
              <a:buNone/>
            </a:pPr>
            <a:r>
              <a:rPr lang="fr-FR" sz="1200"/>
              <a:t>Studerende bruger en dag på at skygge kokke, lære om køkkendrift og hjælpe med tilberedning af måltider.</a:t>
            </a:r>
            <a:endParaRPr sz="1200"/>
          </a:p>
          <a:p>
            <a:pPr indent="-228600" lvl="0" marL="228600" rtl="0" algn="l">
              <a:lnSpc>
                <a:spcPct val="100000"/>
              </a:lnSpc>
              <a:spcBef>
                <a:spcPts val="1000"/>
              </a:spcBef>
              <a:spcAft>
                <a:spcPts val="0"/>
              </a:spcAft>
              <a:buClr>
                <a:schemeClr val="lt1"/>
              </a:buClr>
              <a:buSzPts val="1800"/>
              <a:buNone/>
            </a:pPr>
            <a:r>
              <a:rPr lang="fr-FR" sz="1200"/>
              <a:t>Programmet har til formål at inspirere studerende, fremme deres passion for madlavning og udsætte dem for karrieremuligheder i den kulinariske industri. Ved at fordybe sig i et virkeligt madlavningsmiljø udviklede eleverne færdigheder i teamwork, tidsstyring og kulinariske teknikker.</a:t>
            </a:r>
            <a:endParaRPr sz="1200"/>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63" name="Google Shape;263;p11"/>
          <p:cNvSpPr txBox="1"/>
          <p:nvPr>
            <p:ph idx="3" type="body"/>
          </p:nvPr>
        </p:nvSpPr>
        <p:spPr>
          <a:xfrm>
            <a:off x="602075" y="330506"/>
            <a:ext cx="5481900" cy="8005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Aktivitet 2: Kokkens dag</a:t>
            </a:r>
            <a:endParaRPr sz="2400"/>
          </a:p>
        </p:txBody>
      </p:sp>
      <p:pic>
        <p:nvPicPr>
          <p:cNvPr descr="Une image contenant personne, habits, intérieur, Transformation alimentaire  Description générée automatiquement" id="264" name="Google Shape;264;p11"/>
          <p:cNvPicPr preferRelativeResize="0"/>
          <p:nvPr/>
        </p:nvPicPr>
        <p:blipFill rotWithShape="1">
          <a:blip r:embed="rId3">
            <a:alphaModFix/>
          </a:blip>
          <a:srcRect b="0" l="0" r="0" t="0"/>
          <a:stretch/>
        </p:blipFill>
        <p:spPr>
          <a:xfrm>
            <a:off x="5873481" y="1322827"/>
            <a:ext cx="6318519" cy="4212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Tips og hints til professionelle</a:t>
            </a:r>
            <a:endParaRPr sz="2400"/>
          </a:p>
        </p:txBody>
      </p:sp>
      <p:sp>
        <p:nvSpPr>
          <p:cNvPr id="270" name="Google Shape;270;p12"/>
          <p:cNvSpPr txBox="1"/>
          <p:nvPr>
            <p:ph idx="2" type="body"/>
          </p:nvPr>
        </p:nvSpPr>
        <p:spPr>
          <a:xfrm>
            <a:off x="3669200" y="1466419"/>
            <a:ext cx="7117619" cy="71381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400"/>
              <a:buNone/>
            </a:pPr>
            <a:r>
              <a:rPr b="1" lang="fr-FR" sz="1200"/>
              <a:t>Klare og visuelle instruktioner</a:t>
            </a:r>
            <a:endParaRPr b="1" sz="1200"/>
          </a:p>
        </p:txBody>
      </p:sp>
      <p:sp>
        <p:nvSpPr>
          <p:cNvPr id="271" name="Google Shape;271;p12"/>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72" name="Google Shape;272;p12"/>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3" name="Google Shape;273;p12"/>
          <p:cNvSpPr txBox="1"/>
          <p:nvPr/>
        </p:nvSpPr>
        <p:spPr>
          <a:xfrm>
            <a:off x="3669200" y="2570425"/>
            <a:ext cx="6928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Opret en kulturel ressourcebank med information om køkkener, traditionelle opskrifter og kulinariske praksisser fra forskellige lande</a:t>
            </a:r>
            <a:endParaRPr b="1" i="0" sz="1200" u="none" cap="none" strike="noStrike">
              <a:solidFill>
                <a:schemeClr val="lt1"/>
              </a:solidFill>
              <a:latin typeface="Calibri"/>
              <a:ea typeface="Calibri"/>
              <a:cs typeface="Calibri"/>
              <a:sym typeface="Calibri"/>
            </a:endParaRPr>
          </a:p>
        </p:txBody>
      </p:sp>
      <p:sp>
        <p:nvSpPr>
          <p:cNvPr id="274" name="Google Shape;274;p12"/>
          <p:cNvSpPr txBox="1"/>
          <p:nvPr/>
        </p:nvSpPr>
        <p:spPr>
          <a:xfrm>
            <a:off x="3753550" y="3560575"/>
            <a:ext cx="6556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Tilpasning og inklusion: imødekomme kostrestriktioner, kulturelle præferencer</a:t>
            </a:r>
            <a:endParaRPr b="1" i="0" sz="1200" u="none" cap="none" strike="noStrike">
              <a:solidFill>
                <a:schemeClr val="lt1"/>
              </a:solidFill>
              <a:latin typeface="Calibri"/>
              <a:ea typeface="Calibri"/>
              <a:cs typeface="Calibri"/>
              <a:sym typeface="Calibri"/>
            </a:endParaRPr>
          </a:p>
        </p:txBody>
      </p:sp>
      <p:sp>
        <p:nvSpPr>
          <p:cNvPr id="275" name="Google Shape;275;p12"/>
          <p:cNvSpPr txBox="1"/>
          <p:nvPr/>
        </p:nvSpPr>
        <p:spPr>
          <a:xfrm>
            <a:off x="3650725" y="4536147"/>
            <a:ext cx="6823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Kommunikation med familier fra starten, så de ikke får nogen overraskelse</a:t>
            </a:r>
            <a:endParaRPr b="1" i="0" sz="1200" u="none" cap="none" strike="noStrike">
              <a:solidFill>
                <a:schemeClr val="lt1"/>
              </a:solidFill>
              <a:latin typeface="Calibri"/>
              <a:ea typeface="Calibri"/>
              <a:cs typeface="Calibri"/>
              <a:sym typeface="Calibri"/>
            </a:endParaRPr>
          </a:p>
        </p:txBody>
      </p:sp>
      <p:sp>
        <p:nvSpPr>
          <p:cNvPr id="276" name="Google Shape;276;p12"/>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7" name="Google Shape;277;p12"/>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753550" y="5597525"/>
            <a:ext cx="7179000" cy="71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Tidsstyring: Planlæg workshopaktiviteterne og afsæt tilstrækkelig tid</a:t>
            </a:r>
            <a:endParaRPr b="1" i="0" sz="1200" u="none" cap="none" strike="noStrike">
              <a:solidFill>
                <a:schemeClr val="lt1"/>
              </a:solidFill>
              <a:latin typeface="Calibri"/>
              <a:ea typeface="Calibri"/>
              <a:cs typeface="Calibri"/>
              <a:sym typeface="Calibri"/>
            </a:endParaRPr>
          </a:p>
        </p:txBody>
      </p:sp>
      <p:sp>
        <p:nvSpPr>
          <p:cNvPr id="279" name="Google Shape;279;p12"/>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1" type="body"/>
          </p:nvPr>
        </p:nvSpPr>
        <p:spPr>
          <a:xfrm>
            <a:off x="302050" y="3848100"/>
            <a:ext cx="5708100" cy="1894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None/>
            </a:pPr>
            <a:r>
              <a:rPr lang="fr-FR"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286" name="Google Shape;286;p13"/>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Slut på modul</a:t>
            </a:r>
            <a:endParaRPr sz="2400"/>
          </a:p>
        </p:txBody>
      </p:sp>
      <p:sp>
        <p:nvSpPr>
          <p:cNvPr id="287" name="Google Shape;287;p1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fr-FR" sz="2400"/>
              <a:t>www.survivingdigital.eu</a:t>
            </a:r>
            <a:endParaRPr b="1" sz="2400"/>
          </a:p>
        </p:txBody>
      </p:sp>
      <p:grpSp>
        <p:nvGrpSpPr>
          <p:cNvPr id="288" name="Google Shape;288;p13"/>
          <p:cNvGrpSpPr/>
          <p:nvPr/>
        </p:nvGrpSpPr>
        <p:grpSpPr>
          <a:xfrm>
            <a:off x="9158989" y="4806176"/>
            <a:ext cx="2584687" cy="436052"/>
            <a:chOff x="10016456" y="2625849"/>
            <a:chExt cx="1664680" cy="280842"/>
          </a:xfrm>
        </p:grpSpPr>
        <p:grpSp>
          <p:nvGrpSpPr>
            <p:cNvPr id="289" name="Google Shape;289;p13"/>
            <p:cNvGrpSpPr/>
            <p:nvPr/>
          </p:nvGrpSpPr>
          <p:grpSpPr>
            <a:xfrm>
              <a:off x="11054594" y="2625849"/>
              <a:ext cx="280634" cy="280634"/>
              <a:chOff x="1950027" y="2499889"/>
              <a:chExt cx="850463" cy="850463"/>
            </a:xfrm>
          </p:grpSpPr>
          <p:sp>
            <p:nvSpPr>
              <p:cNvPr id="290" name="Google Shape;290;p1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1" name="Google Shape;291;p13"/>
              <p:cNvGrpSpPr/>
              <p:nvPr/>
            </p:nvGrpSpPr>
            <p:grpSpPr>
              <a:xfrm>
                <a:off x="2107521" y="2657382"/>
                <a:ext cx="535476" cy="535477"/>
                <a:chOff x="2107521" y="2657382"/>
                <a:chExt cx="535476" cy="535477"/>
              </a:xfrm>
            </p:grpSpPr>
            <p:sp>
              <p:nvSpPr>
                <p:cNvPr id="292" name="Google Shape;292;p1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5" name="Google Shape;295;p13"/>
            <p:cNvGrpSpPr/>
            <p:nvPr/>
          </p:nvGrpSpPr>
          <p:grpSpPr>
            <a:xfrm>
              <a:off x="10362363" y="2625849"/>
              <a:ext cx="280634" cy="280634"/>
              <a:chOff x="-147782" y="2499889"/>
              <a:chExt cx="850463" cy="850463"/>
            </a:xfrm>
          </p:grpSpPr>
          <p:sp>
            <p:nvSpPr>
              <p:cNvPr id="296" name="Google Shape;296;p1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3"/>
            <p:cNvGrpSpPr/>
            <p:nvPr/>
          </p:nvGrpSpPr>
          <p:grpSpPr>
            <a:xfrm>
              <a:off x="11400502" y="2625849"/>
              <a:ext cx="280634" cy="280634"/>
              <a:chOff x="2998302" y="2499889"/>
              <a:chExt cx="850463" cy="850463"/>
            </a:xfrm>
          </p:grpSpPr>
          <p:sp>
            <p:nvSpPr>
              <p:cNvPr id="299" name="Google Shape;299;p1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3"/>
            <p:cNvGrpSpPr/>
            <p:nvPr/>
          </p:nvGrpSpPr>
          <p:grpSpPr>
            <a:xfrm>
              <a:off x="10016456" y="2625849"/>
              <a:ext cx="280634" cy="280842"/>
              <a:chOff x="-1196056" y="2499889"/>
              <a:chExt cx="850463" cy="851092"/>
            </a:xfrm>
          </p:grpSpPr>
          <p:sp>
            <p:nvSpPr>
              <p:cNvPr id="302" name="Google Shape;302;p1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1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1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5" name="Google Shape;305;p13"/>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06" name="Google Shape;306;p13"/>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FR" sz="1200" u="sng">
                <a:hlinkClick action="ppaction://hlinksldjump" r:id="rId3"/>
              </a:rPr>
              <a:t>Introduktion</a:t>
            </a:r>
            <a:endParaRPr sz="1200" u="sng"/>
          </a:p>
        </p:txBody>
      </p:sp>
      <p:sp>
        <p:nvSpPr>
          <p:cNvPr id="188" name="Google Shape;188;p2"/>
          <p:cNvSpPr txBox="1"/>
          <p:nvPr>
            <p:ph idx="5" type="body"/>
          </p:nvPr>
        </p:nvSpPr>
        <p:spPr>
          <a:xfrm>
            <a:off x="4912291" y="1294336"/>
            <a:ext cx="6562677" cy="4220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4"/>
              </a:rPr>
              <a:t>Mål</a:t>
            </a:r>
            <a:endParaRPr sz="1200" u="sng"/>
          </a:p>
        </p:txBody>
      </p:sp>
      <p:sp>
        <p:nvSpPr>
          <p:cNvPr id="189" name="Google Shape;189;p2"/>
          <p:cNvSpPr txBox="1"/>
          <p:nvPr>
            <p:ph idx="8" type="body"/>
          </p:nvPr>
        </p:nvSpPr>
        <p:spPr>
          <a:xfrm>
            <a:off x="5017158" y="2756609"/>
            <a:ext cx="6562677" cy="4563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fr-FR" sz="1200" u="sng">
                <a:hlinkClick action="ppaction://hlinksldjump" r:id="rId5"/>
              </a:rPr>
              <a:t>Teoretisk</a:t>
            </a:r>
            <a:r>
              <a:rPr lang="fr-FR" sz="1200" u="sng"/>
              <a:t> </a:t>
            </a:r>
            <a:r>
              <a:rPr lang="fr-FR" sz="1200" u="sng">
                <a:hlinkClick action="ppaction://hlinksldjump" r:id="rId6"/>
              </a:rPr>
              <a:t>viden</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og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Casestudier og aktiviteter</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Teknikker</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Færdigheder behandlet og læringsudbytte</a:t>
            </a:r>
            <a:endParaRPr b="1" sz="1200" u="sng">
              <a:solidFill>
                <a:srgbClr val="009AC1"/>
              </a:solidFill>
              <a:latin typeface="Calibri"/>
              <a:ea typeface="Calibri"/>
              <a:cs typeface="Calibri"/>
              <a:sym typeface="Calibri"/>
            </a:endParaRPr>
          </a:p>
        </p:txBody>
      </p:sp>
      <p:pic>
        <p:nvPicPr>
          <p:cNvPr descr="Une image contenant habits, personne, plein air, plante  Description générée automatiquement" id="194" name="Google Shape;194;p2"/>
          <p:cNvPicPr preferRelativeResize="0"/>
          <p:nvPr/>
        </p:nvPicPr>
        <p:blipFill rotWithShape="1">
          <a:blip r:embed="rId11">
            <a:alphaModFix/>
          </a:blip>
          <a:srcRect b="0" l="0" r="0" t="0"/>
          <a:stretch/>
        </p:blipFill>
        <p:spPr>
          <a:xfrm rot="5400000">
            <a:off x="-47687" y="1310726"/>
            <a:ext cx="4729475" cy="4236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Une image contenant personne, habits, bol, Saladier  Description générée automatiquement" id="199" name="Google Shape;199;p3"/>
          <p:cNvPicPr preferRelativeResize="0"/>
          <p:nvPr/>
        </p:nvPicPr>
        <p:blipFill rotWithShape="1">
          <a:blip r:embed="rId3">
            <a:alphaModFix/>
          </a:blip>
          <a:srcRect b="-1" l="12151" r="25347" t="0"/>
          <a:stretch/>
        </p:blipFill>
        <p:spPr>
          <a:xfrm>
            <a:off x="5888002" y="439730"/>
            <a:ext cx="5660531" cy="6045736"/>
          </a:xfrm>
          <a:prstGeom prst="rect">
            <a:avLst/>
          </a:prstGeom>
          <a:noFill/>
          <a:ln>
            <a:noFill/>
          </a:ln>
        </p:spPr>
      </p:pic>
      <p:sp>
        <p:nvSpPr>
          <p:cNvPr id="200" name="Google Shape;200;p3"/>
          <p:cNvSpPr txBox="1"/>
          <p:nvPr>
            <p:ph idx="1" type="body"/>
          </p:nvPr>
        </p:nvSpPr>
        <p:spPr>
          <a:xfrm>
            <a:off x="194900" y="1882900"/>
            <a:ext cx="5342700" cy="4602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500"/>
              <a:buNone/>
            </a:pPr>
            <a:r>
              <a:rPr lang="fr-FR" sz="1200"/>
              <a:t>I en sammenhæng, hvor skærme er overalt, er en af ​​løsningerne at gøre noget andet. Men hvad og hvordan?</a:t>
            </a:r>
            <a:endParaRPr sz="1200"/>
          </a:p>
          <a:p>
            <a:pPr indent="-228600" lvl="0" marL="228600" rtl="0" algn="l">
              <a:lnSpc>
                <a:spcPct val="90000"/>
              </a:lnSpc>
              <a:spcBef>
                <a:spcPts val="1000"/>
              </a:spcBef>
              <a:spcAft>
                <a:spcPts val="0"/>
              </a:spcAft>
              <a:buClr>
                <a:schemeClr val="lt1"/>
              </a:buClr>
              <a:buSzPts val="1500"/>
              <a:buNone/>
            </a:pPr>
            <a:r>
              <a:rPr lang="fr-FR" sz="1200"/>
              <a:t>Vores forslag til professionelle er at hjælpe forældre til at værdsætte sig selv i de færdigheder, de allerede har, og hvor der også er et dagligt brugbart formål.</a:t>
            </a:r>
            <a:endParaRPr sz="1200"/>
          </a:p>
          <a:p>
            <a:pPr indent="-228600" lvl="0" marL="228600" rtl="0" algn="l">
              <a:lnSpc>
                <a:spcPct val="90000"/>
              </a:lnSpc>
              <a:spcBef>
                <a:spcPts val="1000"/>
              </a:spcBef>
              <a:spcAft>
                <a:spcPts val="0"/>
              </a:spcAft>
              <a:buClr>
                <a:schemeClr val="lt1"/>
              </a:buClr>
              <a:buSzPts val="1500"/>
              <a:buNone/>
            </a:pPr>
            <a:r>
              <a:rPr lang="fr-FR" sz="1200"/>
              <a:t>Madlavning er for os, et af svarene.</a:t>
            </a:r>
            <a:endParaRPr sz="1200"/>
          </a:p>
          <a:p>
            <a:pPr indent="-228600" lvl="0" marL="228600" rtl="0" algn="l">
              <a:lnSpc>
                <a:spcPct val="90000"/>
              </a:lnSpc>
              <a:spcBef>
                <a:spcPts val="1000"/>
              </a:spcBef>
              <a:spcAft>
                <a:spcPts val="0"/>
              </a:spcAft>
              <a:buClr>
                <a:schemeClr val="lt1"/>
              </a:buClr>
              <a:buSzPts val="1500"/>
              <a:buNone/>
            </a:pPr>
            <a:r>
              <a:rPr lang="fr-FR" sz="1200"/>
              <a:t>Definitionen af ​​madlavning er ret let: øvelsen eller færdigheden til at tilberede mad ved at kombinere, blande og opvarme ingredienser.</a:t>
            </a:r>
            <a:endParaRPr sz="1200"/>
          </a:p>
          <a:p>
            <a:pPr indent="-228600" lvl="0" marL="228600" rtl="0" algn="l">
              <a:lnSpc>
                <a:spcPct val="90000"/>
              </a:lnSpc>
              <a:spcBef>
                <a:spcPts val="1000"/>
              </a:spcBef>
              <a:spcAft>
                <a:spcPts val="0"/>
              </a:spcAft>
              <a:buClr>
                <a:schemeClr val="lt1"/>
              </a:buClr>
              <a:buSzPts val="1500"/>
              <a:buNone/>
            </a:pPr>
            <a:r>
              <a:rPr lang="fr-FR" sz="1200"/>
              <a:t>Derfor er de mange dimensioner i madlavning, der interesserer os til at værdsætte færdigheder:</a:t>
            </a:r>
            <a:endParaRPr sz="1200"/>
          </a:p>
          <a:p>
            <a:pPr indent="-228600" lvl="0" marL="228600" rtl="0" algn="l">
              <a:lnSpc>
                <a:spcPct val="90000"/>
              </a:lnSpc>
              <a:spcBef>
                <a:spcPts val="1000"/>
              </a:spcBef>
              <a:spcAft>
                <a:spcPts val="0"/>
              </a:spcAft>
              <a:buClr>
                <a:schemeClr val="lt1"/>
              </a:buClr>
              <a:buSzPts val="1500"/>
              <a:buNone/>
            </a:pPr>
            <a:r>
              <a:rPr lang="fr-FR" sz="1200"/>
              <a:t>-handlingen med at kombinere ingredienser åbner derfor viden om oprindelse og navngiver dem</a:t>
            </a:r>
            <a:endParaRPr sz="1200"/>
          </a:p>
          <a:p>
            <a:pPr indent="-228600" lvl="0" marL="228600" rtl="0" algn="l">
              <a:lnSpc>
                <a:spcPct val="90000"/>
              </a:lnSpc>
              <a:spcBef>
                <a:spcPts val="1000"/>
              </a:spcBef>
              <a:spcAft>
                <a:spcPts val="0"/>
              </a:spcAft>
              <a:buClr>
                <a:schemeClr val="lt1"/>
              </a:buClr>
              <a:buSzPts val="1500"/>
              <a:buNone/>
            </a:pPr>
            <a:r>
              <a:rPr lang="fr-FR" sz="1200"/>
              <a:t>-handlingen af ​​at være i aktion med andre mennesker, det er en aktivitet, der kan gøres i fællesskab</a:t>
            </a:r>
            <a:endParaRPr sz="1200"/>
          </a:p>
          <a:p>
            <a:pPr indent="-228600" lvl="0" marL="228600" rtl="0" algn="l">
              <a:lnSpc>
                <a:spcPct val="90000"/>
              </a:lnSpc>
              <a:spcBef>
                <a:spcPts val="1000"/>
              </a:spcBef>
              <a:spcAft>
                <a:spcPts val="0"/>
              </a:spcAft>
              <a:buClr>
                <a:schemeClr val="lt1"/>
              </a:buClr>
              <a:buSzPts val="1500"/>
              <a:buNone/>
            </a:pPr>
            <a:r>
              <a:rPr lang="fr-FR" sz="1200"/>
              <a:t>-det at nyde maden, dele den.</a:t>
            </a:r>
            <a:endParaRPr sz="1200"/>
          </a:p>
          <a:p>
            <a:pPr indent="-228600" lvl="0" marL="228600" rtl="0" algn="l">
              <a:lnSpc>
                <a:spcPct val="90000"/>
              </a:lnSpc>
              <a:spcBef>
                <a:spcPts val="1000"/>
              </a:spcBef>
              <a:spcAft>
                <a:spcPts val="0"/>
              </a:spcAft>
              <a:buClr>
                <a:schemeClr val="lt1"/>
              </a:buClr>
              <a:buSzPts val="1500"/>
              <a:buNone/>
            </a:pPr>
            <a:r>
              <a:t/>
            </a:r>
            <a:endParaRPr sz="1500"/>
          </a:p>
        </p:txBody>
      </p:sp>
      <p:sp>
        <p:nvSpPr>
          <p:cNvPr id="201" name="Google Shape;201;p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Introduktion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Une image contenant texte, Produit en papier, papier, Post-it  Description générée automatiquement" id="206" name="Google Shape;206;p4"/>
          <p:cNvPicPr preferRelativeResize="0"/>
          <p:nvPr>
            <p:ph idx="2" type="pic"/>
          </p:nvPr>
        </p:nvPicPr>
        <p:blipFill rotWithShape="1">
          <a:blip r:embed="rId3">
            <a:alphaModFix/>
          </a:blip>
          <a:srcRect b="-1" l="15346" r="22157" t="0"/>
          <a:stretch/>
        </p:blipFill>
        <p:spPr>
          <a:xfrm>
            <a:off x="435469" y="406132"/>
            <a:ext cx="5660531" cy="6045736"/>
          </a:xfrm>
          <a:prstGeom prst="rect">
            <a:avLst/>
          </a:prstGeom>
          <a:noFill/>
          <a:ln>
            <a:noFill/>
          </a:ln>
        </p:spPr>
      </p:pic>
      <p:sp>
        <p:nvSpPr>
          <p:cNvPr id="207" name="Google Shape;207;p4"/>
          <p:cNvSpPr txBox="1"/>
          <p:nvPr>
            <p:ph idx="1" type="body"/>
          </p:nvPr>
        </p:nvSpPr>
        <p:spPr>
          <a:xfrm>
            <a:off x="6452825" y="1654650"/>
            <a:ext cx="5229300" cy="47733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1500"/>
              <a:buNone/>
            </a:pPr>
            <a:r>
              <a:rPr lang="fr-FR" sz="1200"/>
              <a:t>Dette modul har til hensigt at overføre et vellykket europæisk projekt, hvor madlavning var en af ​​de aktiviteter, der hjalp med at forbedre forbindelsen mellem forældre og børn og derfor undgå mulig skadelig skærmtid.</a:t>
            </a:r>
            <a:endParaRPr sz="1200"/>
          </a:p>
          <a:p>
            <a:pPr indent="-228600" lvl="0" marL="228600" rtl="0" algn="l">
              <a:lnSpc>
                <a:spcPct val="100000"/>
              </a:lnSpc>
              <a:spcBef>
                <a:spcPts val="1000"/>
              </a:spcBef>
              <a:spcAft>
                <a:spcPts val="0"/>
              </a:spcAft>
              <a:buClr>
                <a:schemeClr val="lt1"/>
              </a:buClr>
              <a:buSzPts val="1500"/>
              <a:buNone/>
            </a:pPr>
            <a:r>
              <a:rPr lang="fr-FR" sz="1200"/>
              <a:t>Day One er et Erasmus+-projekt udviklet til at støtte integrationen af ​​nyankomne unge studerende i Frankrig.</a:t>
            </a:r>
            <a:endParaRPr sz="1200"/>
          </a:p>
          <a:p>
            <a:pPr indent="-228600" lvl="0" marL="228600" rtl="0" algn="l">
              <a:lnSpc>
                <a:spcPct val="100000"/>
              </a:lnSpc>
              <a:spcBef>
                <a:spcPts val="1000"/>
              </a:spcBef>
              <a:spcAft>
                <a:spcPts val="0"/>
              </a:spcAft>
              <a:buClr>
                <a:schemeClr val="lt1"/>
              </a:buClr>
              <a:buSzPts val="1500"/>
              <a:buNone/>
            </a:pPr>
            <a:r>
              <a:rPr lang="fr-FR" sz="1200"/>
              <a:t>Projektet fokuserer på at skabe pædagogiske værktøjskasser til lærere, der skal lette integrationsprocessen gennem forskellige aktiviteter. Sang, madlavning, korrespondance og spil er de vigtigste arbejdsrum, hvor børn kan udtrykke sig, dele deres sprog og kultur og udvikle færdigheder til livslang læring.</a:t>
            </a:r>
            <a:endParaRPr sz="1200"/>
          </a:p>
          <a:p>
            <a:pPr indent="-228600" lvl="0" marL="228600" rtl="0" algn="l">
              <a:lnSpc>
                <a:spcPct val="100000"/>
              </a:lnSpc>
              <a:spcBef>
                <a:spcPts val="1000"/>
              </a:spcBef>
              <a:spcAft>
                <a:spcPts val="0"/>
              </a:spcAft>
              <a:buClr>
                <a:schemeClr val="lt1"/>
              </a:buClr>
              <a:buSzPts val="1500"/>
              <a:buNone/>
            </a:pPr>
            <a:r>
              <a:rPr lang="fr-FR" sz="1200"/>
              <a:t>I dette modul vil vi fokusere på madlavningsværkstedet, der har været en fuld og komplet proces, hvor familier trin for trin har været i stand til at skabe en ny forbindelse og fællesskab omkring mad.</a:t>
            </a:r>
            <a:endParaRPr sz="1200"/>
          </a:p>
        </p:txBody>
      </p:sp>
      <p:sp>
        <p:nvSpPr>
          <p:cNvPr id="208" name="Google Shape;208;p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Introduktion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5398265" y="2094075"/>
            <a:ext cx="5828610" cy="39132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1800"/>
              <a:buNone/>
            </a:pPr>
            <a:r>
              <a:rPr lang="fr-FR" sz="1200"/>
              <a:t>Opmuntre familier til at have praktiske aktiviteter og mindre tid brugt på skærmen</a:t>
            </a:r>
            <a:endParaRPr sz="1200"/>
          </a:p>
          <a:p>
            <a:pPr indent="-342900" lvl="0" marL="342900" rtl="0" algn="l">
              <a:lnSpc>
                <a:spcPct val="100000"/>
              </a:lnSpc>
              <a:spcBef>
                <a:spcPts val="1000"/>
              </a:spcBef>
              <a:spcAft>
                <a:spcPts val="0"/>
              </a:spcAft>
              <a:buClr>
                <a:schemeClr val="lt1"/>
              </a:buClr>
              <a:buSzPts val="1800"/>
              <a:buNone/>
            </a:pPr>
            <a:r>
              <a:rPr lang="fr-FR" sz="1200"/>
              <a:t>Opmuntre børn og forældre til at udforske og dele deres egen kulinariske viden og traditioner, være stolte af det og dele det med andre</a:t>
            </a:r>
            <a:endParaRPr sz="1200"/>
          </a:p>
          <a:p>
            <a:pPr indent="-342900" lvl="0" marL="342900" rtl="0" algn="l">
              <a:lnSpc>
                <a:spcPct val="100000"/>
              </a:lnSpc>
              <a:spcBef>
                <a:spcPts val="1000"/>
              </a:spcBef>
              <a:spcAft>
                <a:spcPts val="0"/>
              </a:spcAft>
              <a:buClr>
                <a:schemeClr val="lt1"/>
              </a:buClr>
              <a:buSzPts val="1800"/>
              <a:buNone/>
            </a:pPr>
            <a:r>
              <a:rPr lang="fr-FR" sz="1200"/>
              <a:t>Udvikling af sprogfærdigheder gennem kommunikation og udtryk under madlavningsprocessen.</a:t>
            </a:r>
            <a:endParaRPr sz="1200"/>
          </a:p>
          <a:p>
            <a:pPr indent="-342900" lvl="0" marL="342900" rtl="0" algn="l">
              <a:lnSpc>
                <a:spcPct val="100000"/>
              </a:lnSpc>
              <a:spcBef>
                <a:spcPts val="1000"/>
              </a:spcBef>
              <a:spcAft>
                <a:spcPts val="0"/>
              </a:spcAft>
              <a:buClr>
                <a:schemeClr val="lt1"/>
              </a:buClr>
              <a:buSzPts val="1800"/>
              <a:buNone/>
            </a:pPr>
            <a:r>
              <a:rPr lang="fr-FR" sz="1200"/>
              <a:t>Fremme teamwork og samarbejde mellem børn med forskellig baggrund.</a:t>
            </a:r>
            <a:endParaRPr sz="1200"/>
          </a:p>
          <a:p>
            <a:pPr indent="-342900" lvl="0" marL="342900" rtl="0" algn="l">
              <a:lnSpc>
                <a:spcPct val="100000"/>
              </a:lnSpc>
              <a:spcBef>
                <a:spcPts val="1000"/>
              </a:spcBef>
              <a:spcAft>
                <a:spcPts val="0"/>
              </a:spcAft>
              <a:buClr>
                <a:schemeClr val="lt1"/>
              </a:buClr>
              <a:buSzPts val="1800"/>
              <a:buNone/>
            </a:pPr>
            <a:r>
              <a:rPr lang="fr-FR" sz="1200"/>
              <a:t>Fremme kulturel bevidsthed og påskønnelse af forskellige køkkener.</a:t>
            </a:r>
            <a:endParaRPr sz="1200"/>
          </a:p>
          <a:p>
            <a:pPr indent="-342900" lvl="0" marL="342900" rtl="0" algn="l">
              <a:lnSpc>
                <a:spcPct val="100000"/>
              </a:lnSpc>
              <a:spcBef>
                <a:spcPts val="1000"/>
              </a:spcBef>
              <a:spcAft>
                <a:spcPts val="0"/>
              </a:spcAft>
              <a:buClr>
                <a:schemeClr val="lt1"/>
              </a:buClr>
              <a:buSzPts val="1800"/>
              <a:buNone/>
            </a:pPr>
            <a:r>
              <a:rPr lang="fr-FR" sz="1200"/>
              <a:t>Forbedre børn og familiers integration i skolefællesskabet og deres generelle trivsel.</a:t>
            </a:r>
            <a:endParaRPr sz="1200"/>
          </a:p>
          <a:p>
            <a:pPr indent="-342900" lvl="0" marL="342900" rtl="0" algn="l">
              <a:lnSpc>
                <a:spcPct val="100000"/>
              </a:lnSpc>
              <a:spcBef>
                <a:spcPts val="1000"/>
              </a:spcBef>
              <a:spcAft>
                <a:spcPts val="0"/>
              </a:spcAft>
              <a:buClr>
                <a:schemeClr val="lt1"/>
              </a:buClr>
              <a:buSzPts val="1800"/>
              <a:buNone/>
            </a:pPr>
            <a:r>
              <a:rPr lang="fr-FR" sz="1200"/>
              <a:t> </a:t>
            </a:r>
            <a:r>
              <a:rPr lang="fr-FR" sz="1200"/>
              <a:t>Styrkelse</a:t>
            </a:r>
            <a:r>
              <a:rPr lang="fr-FR" sz="1200"/>
              <a:t>forbindelsen mellem skole og familie</a:t>
            </a:r>
            <a:endParaRPr sz="1200"/>
          </a:p>
        </p:txBody>
      </p:sp>
      <p:sp>
        <p:nvSpPr>
          <p:cNvPr id="214" name="Google Shape;214;p5"/>
          <p:cNvSpPr txBox="1"/>
          <p:nvPr>
            <p:ph idx="2" type="body"/>
          </p:nvPr>
        </p:nvSpPr>
        <p:spPr>
          <a:xfrm>
            <a:off x="5803819" y="980501"/>
            <a:ext cx="5130780" cy="6591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Mål</a:t>
            </a:r>
            <a:endParaRPr sz="2400"/>
          </a:p>
        </p:txBody>
      </p:sp>
      <p:pic>
        <p:nvPicPr>
          <p:cNvPr descr="Une image contenant habits, personne, plein air, ciel  Description générée automatiquement" id="215" name="Google Shape;215;p5"/>
          <p:cNvPicPr preferRelativeResize="0"/>
          <p:nvPr/>
        </p:nvPicPr>
        <p:blipFill rotWithShape="1">
          <a:blip r:embed="rId3">
            <a:alphaModFix/>
          </a:blip>
          <a:srcRect b="0" l="1664" r="0" t="0"/>
          <a:stretch/>
        </p:blipFill>
        <p:spPr>
          <a:xfrm>
            <a:off x="20" y="1561018"/>
            <a:ext cx="5130780" cy="3913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Færdigheder adresseret</a:t>
            </a:r>
            <a:endParaRPr sz="2400"/>
          </a:p>
        </p:txBody>
      </p:sp>
      <p:sp>
        <p:nvSpPr>
          <p:cNvPr id="221" name="Google Shape;221;p6"/>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Sprog udtryk</a:t>
            </a:r>
            <a:endParaRPr b="1" sz="1200"/>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198" y="1590088"/>
            <a:ext cx="6823153" cy="578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Kulinarisk viden</a:t>
            </a:r>
            <a:endParaRPr b="0"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Kulturel udveksling</a:t>
            </a:r>
            <a:endParaRPr b="0"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545545"/>
            <a:ext cx="6823152" cy="659199"/>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Samarbejde</a:t>
            </a:r>
            <a:endParaRPr b="0" i="0" sz="1200" u="none" cap="none" strike="noStrike">
              <a:solidFill>
                <a:schemeClr val="lt1"/>
              </a:solidFill>
              <a:latin typeface="Times New Roman"/>
              <a:ea typeface="Times New Roman"/>
              <a:cs typeface="Times New Roman"/>
              <a:sym typeface="Times New Roman"/>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3585985"/>
            <a:ext cx="6823152" cy="578808"/>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Kreativitet</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Une image contenant personne, habits, Snack, intérieur  Description générée automatiquement" id="235" name="Google Shape;235;p7"/>
          <p:cNvPicPr preferRelativeResize="0"/>
          <p:nvPr/>
        </p:nvPicPr>
        <p:blipFill rotWithShape="1">
          <a:blip r:embed="rId3">
            <a:alphaModFix/>
          </a:blip>
          <a:srcRect b="3" l="0" r="7779" t="0"/>
          <a:stretch/>
        </p:blipFill>
        <p:spPr>
          <a:xfrm>
            <a:off x="5888002" y="439730"/>
            <a:ext cx="5660531" cy="6045736"/>
          </a:xfrm>
          <a:prstGeom prst="rect">
            <a:avLst/>
          </a:prstGeom>
          <a:noFill/>
          <a:ln>
            <a:noFill/>
          </a:ln>
        </p:spPr>
      </p:pic>
      <p:sp>
        <p:nvSpPr>
          <p:cNvPr id="236" name="Google Shape;236;p7"/>
          <p:cNvSpPr txBox="1"/>
          <p:nvPr>
            <p:ph idx="1" type="body"/>
          </p:nvPr>
        </p:nvSpPr>
        <p:spPr>
          <a:xfrm>
            <a:off x="205325" y="2040425"/>
            <a:ext cx="5332200" cy="4445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1700"/>
              <a:buNone/>
            </a:pPr>
            <a:r>
              <a:rPr lang="fr-FR" sz="1200"/>
              <a:t>Forstå potentialet og værdien af ​​madlavning i stedet for at være bag en skærm</a:t>
            </a:r>
            <a:endParaRPr sz="1200"/>
          </a:p>
          <a:p>
            <a:pPr indent="-342900" lvl="0" marL="342900" rtl="0" algn="l">
              <a:lnSpc>
                <a:spcPct val="100000"/>
              </a:lnSpc>
              <a:spcBef>
                <a:spcPts val="1800"/>
              </a:spcBef>
              <a:spcAft>
                <a:spcPts val="0"/>
              </a:spcAft>
              <a:buClr>
                <a:schemeClr val="lt1"/>
              </a:buClr>
              <a:buSzPts val="1700"/>
              <a:buNone/>
            </a:pPr>
            <a:r>
              <a:rPr lang="fr-FR" sz="1200"/>
              <a:t>Forbedre sprogfærdigheder gennem verbale udtryk under madlavningsaktiviteter.</a:t>
            </a:r>
            <a:endParaRPr sz="1200"/>
          </a:p>
          <a:p>
            <a:pPr indent="-342900" lvl="0" marL="342900" rtl="0" algn="l">
              <a:lnSpc>
                <a:spcPct val="100000"/>
              </a:lnSpc>
              <a:spcBef>
                <a:spcPts val="1800"/>
              </a:spcBef>
              <a:spcAft>
                <a:spcPts val="0"/>
              </a:spcAft>
              <a:buClr>
                <a:schemeClr val="lt1"/>
              </a:buClr>
              <a:buSzPts val="1700"/>
              <a:buNone/>
            </a:pPr>
            <a:r>
              <a:rPr lang="fr-FR" sz="1200"/>
              <a:t>Forbedre kulturel bevidsthed og forståelse gennem udforskning af forskellige køkkener.</a:t>
            </a:r>
            <a:endParaRPr sz="1200"/>
          </a:p>
          <a:p>
            <a:pPr indent="-342900" lvl="0" marL="342900" rtl="0" algn="l">
              <a:lnSpc>
                <a:spcPct val="100000"/>
              </a:lnSpc>
              <a:spcBef>
                <a:spcPts val="1800"/>
              </a:spcBef>
              <a:spcAft>
                <a:spcPts val="0"/>
              </a:spcAft>
              <a:buClr>
                <a:schemeClr val="lt1"/>
              </a:buClr>
              <a:buSzPts val="1700"/>
              <a:buNone/>
            </a:pPr>
            <a:r>
              <a:rPr lang="fr-FR" sz="1200"/>
              <a:t>Udvikling af teamwork og samarbejdsevner, mens du arbejder sammen i køkkenet.</a:t>
            </a:r>
            <a:endParaRPr sz="1200"/>
          </a:p>
          <a:p>
            <a:pPr indent="-342900" lvl="0" marL="342900" rtl="0" algn="l">
              <a:lnSpc>
                <a:spcPct val="100000"/>
              </a:lnSpc>
              <a:spcBef>
                <a:spcPts val="1800"/>
              </a:spcBef>
              <a:spcAft>
                <a:spcPts val="0"/>
              </a:spcAft>
              <a:buClr>
                <a:schemeClr val="lt1"/>
              </a:buClr>
              <a:buSzPts val="1700"/>
              <a:buNone/>
            </a:pPr>
            <a:r>
              <a:rPr lang="fr-FR" sz="1200"/>
              <a:t>Øget selvtillid og selvudfoldelse blandt børn ved at dele deres kulinariske viden.</a:t>
            </a:r>
            <a:endParaRPr sz="1200"/>
          </a:p>
          <a:p>
            <a:pPr indent="-342900" lvl="0" marL="342900" rtl="0" algn="l">
              <a:lnSpc>
                <a:spcPct val="100000"/>
              </a:lnSpc>
              <a:spcBef>
                <a:spcPts val="1800"/>
              </a:spcBef>
              <a:spcAft>
                <a:spcPts val="0"/>
              </a:spcAft>
              <a:buClr>
                <a:schemeClr val="lt1"/>
              </a:buClr>
              <a:buSzPts val="1700"/>
              <a:buNone/>
            </a:pPr>
            <a:r>
              <a:rPr lang="fr-FR" sz="1200"/>
              <a:t>Styrket integration i skolefællesskabet ved at deltage i en meningsfuld og fornøjelig aktivitet.</a:t>
            </a:r>
            <a:endParaRPr sz="1200"/>
          </a:p>
          <a:p>
            <a:pPr indent="-228600" lvl="0" marL="228600" rtl="0" algn="l">
              <a:lnSpc>
                <a:spcPct val="90000"/>
              </a:lnSpc>
              <a:spcBef>
                <a:spcPts val="1800"/>
              </a:spcBef>
              <a:spcAft>
                <a:spcPts val="0"/>
              </a:spcAft>
              <a:buClr>
                <a:schemeClr val="lt1"/>
              </a:buClr>
              <a:buSzPts val="1700"/>
              <a:buNone/>
            </a:pPr>
            <a:r>
              <a:t/>
            </a:r>
            <a:endParaRPr sz="1700"/>
          </a:p>
        </p:txBody>
      </p:sp>
      <p:sp>
        <p:nvSpPr>
          <p:cNvPr id="237" name="Google Shape;237;p7"/>
          <p:cNvSpPr txBox="1"/>
          <p:nvPr>
            <p:ph idx="3" type="body"/>
          </p:nvPr>
        </p:nvSpPr>
        <p:spPr>
          <a:xfrm>
            <a:off x="323474" y="890250"/>
            <a:ext cx="53322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Hvad er læringsudbyttet?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697525"/>
            <a:ext cx="11163000" cy="3315900"/>
          </a:xfrm>
          <a:prstGeom prst="rect">
            <a:avLst/>
          </a:prstGeom>
          <a:noFill/>
          <a:ln>
            <a:noFill/>
          </a:ln>
        </p:spPr>
        <p:txBody>
          <a:bodyPr anchorCtr="0" anchor="t" bIns="45700" lIns="91425" spcFirstLastPara="1" rIns="91425" wrap="square" tIns="45700">
            <a:noAutofit/>
          </a:bodyPr>
          <a:lstStyle/>
          <a:p>
            <a:pPr indent="-177800" lvl="0" marL="228600" rtl="0" algn="l">
              <a:lnSpc>
                <a:spcPct val="100000"/>
              </a:lnSpc>
              <a:spcBef>
                <a:spcPts val="0"/>
              </a:spcBef>
              <a:spcAft>
                <a:spcPts val="0"/>
              </a:spcAft>
              <a:buClr>
                <a:srgbClr val="74659A"/>
              </a:buClr>
              <a:buSzPts val="1200"/>
              <a:buFont typeface="Arial"/>
              <a:buChar char="•"/>
            </a:pPr>
            <a:r>
              <a:rPr lang="fr-FR" sz="1200">
                <a:solidFill>
                  <a:srgbClr val="74659A"/>
                </a:solidFill>
              </a:rPr>
              <a:t>Mad og madlavning bruges som redskaber til at stimulere læring hos børn.</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Gennem tilberedning af forskellige opskrifter lærer børn fortolkning og realiserer deres potentiale til at gøre mere med det, de har.</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Denne proces fremmer udviklingen af ​​deres fantasi og kreativitet.</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Madlavning lærer også værdien af ​​opmærksomhed og fokus.</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Mad er et væsentligt aspekt af livet, der former tilværelsen og bringer glæde.</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At dele måltider med andre, herunder forældre, i trygge rammer bidrager til en positiv oplevelse af livet.</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Børn har brug for stimulering og anerkendelse for at trives.</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At udforske minder gennem rejsejournaler og diskutere repræsentation gennem kartografi forbedrer læringsoplevelsen yderligere, som det ses med skolemenuen, der bliver et middel til udveksling og spænding blandt børnene.</a:t>
            </a:r>
            <a:endParaRPr sz="1200"/>
          </a:p>
          <a:p>
            <a:pPr indent="-177800" lvl="0" marL="228600" rtl="0" algn="l">
              <a:lnSpc>
                <a:spcPct val="100000"/>
              </a:lnSpc>
              <a:spcBef>
                <a:spcPts val="1000"/>
              </a:spcBef>
              <a:spcAft>
                <a:spcPts val="0"/>
              </a:spcAft>
              <a:buClr>
                <a:srgbClr val="74659A"/>
              </a:buClr>
              <a:buSzPts val="1200"/>
              <a:buFont typeface="Arial"/>
              <a:buChar char="•"/>
            </a:pPr>
            <a:r>
              <a:rPr lang="fr-FR" sz="1200">
                <a:solidFill>
                  <a:srgbClr val="74659A"/>
                </a:solidFill>
              </a:rPr>
              <a:t>Mad er afgørende for fremskridt. Mad og migration hænger sammen, og når vi spiser godt, lever vi bedre sammen. Mad er det ultimative sociale led. Al adfærd udspringer af det..</a:t>
            </a:r>
            <a:endParaRPr sz="1200"/>
          </a:p>
          <a:p>
            <a:pPr indent="-101600" lvl="0" marL="228600" rtl="0" algn="l">
              <a:lnSpc>
                <a:spcPct val="90000"/>
              </a:lnSpc>
              <a:spcBef>
                <a:spcPts val="1000"/>
              </a:spcBef>
              <a:spcAft>
                <a:spcPts val="0"/>
              </a:spcAft>
              <a:buClr>
                <a:srgbClr val="262626"/>
              </a:buClr>
              <a:buSzPts val="2000"/>
              <a:buFont typeface="Arial"/>
              <a:buNone/>
            </a:pPr>
            <a:r>
              <a:t/>
            </a:r>
            <a:endParaRPr sz="2000">
              <a:solidFill>
                <a:srgbClr val="74659A"/>
              </a:solidFill>
            </a:endParaRPr>
          </a:p>
        </p:txBody>
      </p:sp>
      <p:sp>
        <p:nvSpPr>
          <p:cNvPr id="243" name="Google Shape;243;p8"/>
          <p:cNvSpPr txBox="1"/>
          <p:nvPr>
            <p:ph idx="2" type="body"/>
          </p:nvPr>
        </p:nvSpPr>
        <p:spPr>
          <a:xfrm>
            <a:off x="649994" y="647375"/>
            <a:ext cx="10877305" cy="70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Teoretisk viden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Une image contenant habits, personne, Visage humain, sourire  Description générée automatiquement" id="248" name="Google Shape;248;p9"/>
          <p:cNvPicPr preferRelativeResize="0"/>
          <p:nvPr/>
        </p:nvPicPr>
        <p:blipFill rotWithShape="1">
          <a:blip r:embed="rId3">
            <a:alphaModFix/>
          </a:blip>
          <a:srcRect b="-1" l="8436" r="29066" t="0"/>
          <a:stretch/>
        </p:blipFill>
        <p:spPr>
          <a:xfrm>
            <a:off x="435469" y="406132"/>
            <a:ext cx="5660531" cy="6045736"/>
          </a:xfrm>
          <a:prstGeom prst="rect">
            <a:avLst/>
          </a:prstGeom>
          <a:noFill/>
          <a:ln>
            <a:noFill/>
          </a:ln>
        </p:spPr>
      </p:pic>
      <p:sp>
        <p:nvSpPr>
          <p:cNvPr id="249" name="Google Shape;249;p9"/>
          <p:cNvSpPr txBox="1"/>
          <p:nvPr>
            <p:ph idx="1" type="body"/>
          </p:nvPr>
        </p:nvSpPr>
        <p:spPr>
          <a:xfrm>
            <a:off x="6096000" y="1504624"/>
            <a:ext cx="5869050" cy="4352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lt1"/>
              </a:buClr>
              <a:buSzPts val="1800"/>
              <a:buNone/>
            </a:pPr>
            <a:r>
              <a:rPr b="1" lang="fr-FR" sz="1200"/>
              <a:t>Første fase: Undersøgelser og spørgeskemaer</a:t>
            </a:r>
            <a:endParaRPr sz="1200"/>
          </a:p>
          <a:p>
            <a:pPr indent="-228600" lvl="0" marL="228600" rtl="0" algn="l">
              <a:lnSpc>
                <a:spcPct val="100000"/>
              </a:lnSpc>
              <a:spcBef>
                <a:spcPts val="1000"/>
              </a:spcBef>
              <a:spcAft>
                <a:spcPts val="0"/>
              </a:spcAft>
              <a:buClr>
                <a:schemeClr val="lt1"/>
              </a:buClr>
              <a:buSzPts val="1800"/>
              <a:buNone/>
            </a:pPr>
            <a:r>
              <a:rPr b="0" lang="fr-FR" sz="1200"/>
              <a:t>Gennem spørgeskemaer og undersøgelser om madpraksis for børn i deres familier afslører Madpakken hver persons praksis og skikke.</a:t>
            </a:r>
            <a:endParaRPr sz="1200"/>
          </a:p>
          <a:p>
            <a:pPr indent="-228600" lvl="0" marL="228600" rtl="0" algn="l">
              <a:lnSpc>
                <a:spcPct val="100000"/>
              </a:lnSpc>
              <a:spcBef>
                <a:spcPts val="1000"/>
              </a:spcBef>
              <a:spcAft>
                <a:spcPts val="0"/>
              </a:spcAft>
              <a:buClr>
                <a:schemeClr val="lt1"/>
              </a:buClr>
              <a:buSzPts val="1800"/>
              <a:buNone/>
            </a:pPr>
            <a:r>
              <a:rPr lang="fr-FR" sz="1200"/>
              <a:t>Børn laver deres madlogbog, hvor de tegner og skriver ned, hvad de kan lide og drømmer om vedrørende mad.</a:t>
            </a:r>
            <a:endParaRPr b="0" sz="1200"/>
          </a:p>
          <a:p>
            <a:pPr indent="-228600" lvl="0" marL="228600" rtl="0" algn="l">
              <a:lnSpc>
                <a:spcPct val="100000"/>
              </a:lnSpc>
              <a:spcBef>
                <a:spcPts val="1000"/>
              </a:spcBef>
              <a:spcAft>
                <a:spcPts val="0"/>
              </a:spcAft>
              <a:buClr>
                <a:schemeClr val="lt1"/>
              </a:buClr>
              <a:buSzPts val="1800"/>
              <a:buNone/>
            </a:pPr>
            <a:r>
              <a:t/>
            </a:r>
            <a:endParaRPr b="1" sz="1200"/>
          </a:p>
          <a:p>
            <a:pPr indent="-228600" lvl="0" marL="228600" rtl="0" algn="l">
              <a:lnSpc>
                <a:spcPct val="100000"/>
              </a:lnSpc>
              <a:spcBef>
                <a:spcPts val="1000"/>
              </a:spcBef>
              <a:spcAft>
                <a:spcPts val="0"/>
              </a:spcAft>
              <a:buClr>
                <a:schemeClr val="lt1"/>
              </a:buClr>
              <a:buSzPts val="1800"/>
              <a:buNone/>
            </a:pPr>
            <a:r>
              <a:rPr b="1" lang="fr-FR" sz="1200"/>
              <a:t>Anden fase fantasi, madforsyning og madlavningspraksis</a:t>
            </a:r>
            <a:endParaRPr sz="1200"/>
          </a:p>
          <a:p>
            <a:pPr indent="-228600" lvl="0" marL="228600" rtl="0" algn="l">
              <a:lnSpc>
                <a:spcPct val="100000"/>
              </a:lnSpc>
              <a:spcBef>
                <a:spcPts val="1000"/>
              </a:spcBef>
              <a:spcAft>
                <a:spcPts val="0"/>
              </a:spcAft>
              <a:buClr>
                <a:schemeClr val="lt1"/>
              </a:buClr>
              <a:buSzPts val="1800"/>
              <a:buNone/>
            </a:pPr>
            <a:r>
              <a:rPr b="0" lang="fr-FR" sz="1200"/>
              <a:t> </a:t>
            </a:r>
            <a:r>
              <a:rPr lang="fr-FR" sz="1200"/>
              <a:t> </a:t>
            </a:r>
            <a:r>
              <a:rPr b="0" lang="fr-FR" sz="1200"/>
              <a:t>Den anden fase fokuserer og adresserer forestillingerne om fødevareforarbejdning gennem praksis og børns forståelse af måden, hvorpå mad skæres op og tilberedes.</a:t>
            </a:r>
            <a:endParaRPr sz="1200"/>
          </a:p>
          <a:p>
            <a:pPr indent="-228600" lvl="0" marL="228600" rtl="0" algn="l">
              <a:lnSpc>
                <a:spcPct val="100000"/>
              </a:lnSpc>
              <a:spcBef>
                <a:spcPts val="1000"/>
              </a:spcBef>
              <a:spcAft>
                <a:spcPts val="0"/>
              </a:spcAft>
              <a:buClr>
                <a:schemeClr val="lt1"/>
              </a:buClr>
              <a:buSzPts val="1800"/>
              <a:buNone/>
            </a:pPr>
            <a:r>
              <a:t/>
            </a:r>
            <a:endParaRPr b="0" sz="1200"/>
          </a:p>
          <a:p>
            <a:pPr indent="-228600" lvl="0" marL="228600" rtl="0" algn="l">
              <a:lnSpc>
                <a:spcPct val="100000"/>
              </a:lnSpc>
              <a:spcBef>
                <a:spcPts val="1000"/>
              </a:spcBef>
              <a:spcAft>
                <a:spcPts val="0"/>
              </a:spcAft>
              <a:buClr>
                <a:schemeClr val="lt1"/>
              </a:buClr>
              <a:buSzPts val="1800"/>
              <a:buNone/>
            </a:pPr>
            <a:r>
              <a:rPr b="1" lang="fr-FR" sz="1200"/>
              <a:t>Tredje fase Forståelse af kulturer</a:t>
            </a:r>
            <a:endParaRPr sz="1200"/>
          </a:p>
          <a:p>
            <a:pPr indent="-228600" lvl="0" marL="228600" rtl="0" algn="l">
              <a:lnSpc>
                <a:spcPct val="100000"/>
              </a:lnSpc>
              <a:spcBef>
                <a:spcPts val="1000"/>
              </a:spcBef>
              <a:spcAft>
                <a:spcPts val="0"/>
              </a:spcAft>
              <a:buClr>
                <a:schemeClr val="lt1"/>
              </a:buClr>
              <a:buSzPts val="1800"/>
              <a:buNone/>
            </a:pPr>
            <a:r>
              <a:rPr b="0" lang="fr-FR" sz="1200"/>
              <a:t>Den tredje udveksling fokuserer på at "forstå" kulturer og vaner og også vigtigheden af ​​at samles omkring et måltid</a:t>
            </a:r>
            <a:r>
              <a:rPr lang="fr-FR" sz="1200"/>
              <a:t> </a:t>
            </a:r>
            <a:endParaRPr sz="1200"/>
          </a:p>
        </p:txBody>
      </p:sp>
      <p:sp>
        <p:nvSpPr>
          <p:cNvPr id="250" name="Google Shape;250;p9"/>
          <p:cNvSpPr txBox="1"/>
          <p:nvPr>
            <p:ph idx="3" type="body"/>
          </p:nvPr>
        </p:nvSpPr>
        <p:spPr>
          <a:xfrm>
            <a:off x="6758909" y="517792"/>
            <a:ext cx="4757375" cy="7940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Teknikker fra dag ét</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