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Montserrat"/>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IxBxkhXbdbqpDvkPdA4HFhBAD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Light-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a1f600301e_0_3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a1f600301e_0_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1"/>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1"/>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1"/>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1"/>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1"/>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1"/>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1"/>
          <p:cNvSpPr/>
          <p:nvPr>
            <p:ph idx="4" type="pic"/>
          </p:nvPr>
        </p:nvSpPr>
        <p:spPr>
          <a:xfrm>
            <a:off x="5718875" y="423474"/>
            <a:ext cx="5982506" cy="4551482"/>
          </a:xfrm>
          <a:prstGeom prst="rect">
            <a:avLst/>
          </a:prstGeom>
          <a:solidFill>
            <a:srgbClr val="F2F2F2"/>
          </a:solidFill>
          <a:ln>
            <a:noFill/>
          </a:ln>
        </p:spPr>
      </p:sp>
      <p:pic>
        <p:nvPicPr>
          <p:cNvPr id="21" name="Google Shape;21;p21"/>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21"/>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2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3" name="Shape 123"/>
        <p:cNvGrpSpPr/>
        <p:nvPr/>
      </p:nvGrpSpPr>
      <p:grpSpPr>
        <a:xfrm>
          <a:off x="0" y="0"/>
          <a:ext cx="0" cy="0"/>
          <a:chOff x="0" y="0"/>
          <a:chExt cx="0" cy="0"/>
        </a:xfrm>
      </p:grpSpPr>
      <p:sp>
        <p:nvSpPr>
          <p:cNvPr id="124" name="Google Shape;124;p30"/>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30"/>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30"/>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30"/>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30"/>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0"/>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30"/>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0"/>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0"/>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0"/>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0"/>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5" name="Google Shape;135;p30"/>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0"/>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30"/>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38" name="Google Shape;138;p30"/>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9" name="Shape 139"/>
        <p:cNvGrpSpPr/>
        <p:nvPr/>
      </p:nvGrpSpPr>
      <p:grpSpPr>
        <a:xfrm>
          <a:off x="0" y="0"/>
          <a:ext cx="0" cy="0"/>
          <a:chOff x="0" y="0"/>
          <a:chExt cx="0" cy="0"/>
        </a:xfrm>
      </p:grpSpPr>
      <p:sp>
        <p:nvSpPr>
          <p:cNvPr id="140" name="Google Shape;140;p31"/>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31"/>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31"/>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3" name="Google Shape;143;p31"/>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4" name="Shape 144"/>
        <p:cNvGrpSpPr/>
        <p:nvPr/>
      </p:nvGrpSpPr>
      <p:grpSpPr>
        <a:xfrm>
          <a:off x="0" y="0"/>
          <a:ext cx="0" cy="0"/>
          <a:chOff x="0" y="0"/>
          <a:chExt cx="0" cy="0"/>
        </a:xfrm>
      </p:grpSpPr>
      <p:sp>
        <p:nvSpPr>
          <p:cNvPr id="145" name="Google Shape;145;p32"/>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32"/>
          <p:cNvSpPr/>
          <p:nvPr>
            <p:ph idx="2" type="pic"/>
          </p:nvPr>
        </p:nvSpPr>
        <p:spPr>
          <a:xfrm>
            <a:off x="0" y="0"/>
            <a:ext cx="12192000" cy="6858000"/>
          </a:xfrm>
          <a:prstGeom prst="rect">
            <a:avLst/>
          </a:prstGeom>
          <a:solidFill>
            <a:srgbClr val="F2F2F2"/>
          </a:solidFill>
          <a:ln>
            <a:noFill/>
          </a:ln>
        </p:spPr>
      </p:sp>
      <p:pic>
        <p:nvPicPr>
          <p:cNvPr id="147" name="Google Shape;147;p32"/>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48" name="Google Shape;148;p32"/>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49" name="Shape 149"/>
        <p:cNvGrpSpPr/>
        <p:nvPr/>
      </p:nvGrpSpPr>
      <p:grpSpPr>
        <a:xfrm>
          <a:off x="0" y="0"/>
          <a:ext cx="0" cy="0"/>
          <a:chOff x="0" y="0"/>
          <a:chExt cx="0" cy="0"/>
        </a:xfrm>
      </p:grpSpPr>
      <p:sp>
        <p:nvSpPr>
          <p:cNvPr id="150" name="Google Shape;150;p33"/>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33"/>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3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3" name="Shape 153"/>
        <p:cNvGrpSpPr/>
        <p:nvPr/>
      </p:nvGrpSpPr>
      <p:grpSpPr>
        <a:xfrm>
          <a:off x="0" y="0"/>
          <a:ext cx="0" cy="0"/>
          <a:chOff x="0" y="0"/>
          <a:chExt cx="0" cy="0"/>
        </a:xfrm>
      </p:grpSpPr>
      <p:sp>
        <p:nvSpPr>
          <p:cNvPr id="154" name="Google Shape;154;p34"/>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34"/>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34"/>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34"/>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34"/>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9" name="Google Shape;159;p34"/>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0" name="Shape 160"/>
        <p:cNvGrpSpPr/>
        <p:nvPr/>
      </p:nvGrpSpPr>
      <p:grpSpPr>
        <a:xfrm>
          <a:off x="0" y="0"/>
          <a:ext cx="0" cy="0"/>
          <a:chOff x="0" y="0"/>
          <a:chExt cx="0" cy="0"/>
        </a:xfrm>
      </p:grpSpPr>
      <p:sp>
        <p:nvSpPr>
          <p:cNvPr id="161" name="Google Shape;161;p35"/>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35"/>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5"/>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4" name="Google Shape;164;p35"/>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5" name="Google Shape;165;p35"/>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66" name="Google Shape;166;p35"/>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6"/>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6"/>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6"/>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6"/>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6"/>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22"/>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2"/>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2"/>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2"/>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2"/>
          <p:cNvSpPr/>
          <p:nvPr>
            <p:ph idx="4" type="pic"/>
          </p:nvPr>
        </p:nvSpPr>
        <p:spPr>
          <a:xfrm>
            <a:off x="-126342" y="0"/>
            <a:ext cx="3669321" cy="6858000"/>
          </a:xfrm>
          <a:prstGeom prst="rect">
            <a:avLst/>
          </a:prstGeom>
          <a:solidFill>
            <a:srgbClr val="D8D8D8"/>
          </a:solidFill>
          <a:ln>
            <a:noFill/>
          </a:ln>
        </p:spPr>
      </p:sp>
      <p:sp>
        <p:nvSpPr>
          <p:cNvPr id="31" name="Google Shape;31;p22"/>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2"/>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2"/>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2"/>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2"/>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2"/>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22"/>
          <p:cNvGrpSpPr/>
          <p:nvPr/>
        </p:nvGrpSpPr>
        <p:grpSpPr>
          <a:xfrm>
            <a:off x="4054159" y="721803"/>
            <a:ext cx="7578908" cy="5461417"/>
            <a:chOff x="4054159" y="721803"/>
            <a:chExt cx="7578908" cy="5461417"/>
          </a:xfrm>
        </p:grpSpPr>
        <p:grpSp>
          <p:nvGrpSpPr>
            <p:cNvPr id="38" name="Google Shape;38;p22"/>
            <p:cNvGrpSpPr/>
            <p:nvPr/>
          </p:nvGrpSpPr>
          <p:grpSpPr>
            <a:xfrm>
              <a:off x="4054161" y="721803"/>
              <a:ext cx="7547911" cy="1674487"/>
              <a:chOff x="4061909" y="1565906"/>
              <a:chExt cx="7547911" cy="1882781"/>
            </a:xfrm>
          </p:grpSpPr>
          <p:cxnSp>
            <p:nvCxnSpPr>
              <p:cNvPr id="39" name="Google Shape;39;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22"/>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22"/>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22"/>
            <p:cNvGrpSpPr/>
            <p:nvPr/>
          </p:nvGrpSpPr>
          <p:grpSpPr>
            <a:xfrm>
              <a:off x="4054160" y="2644936"/>
              <a:ext cx="7547911" cy="1674487"/>
              <a:chOff x="4061909" y="1565906"/>
              <a:chExt cx="7547911" cy="1882781"/>
            </a:xfrm>
          </p:grpSpPr>
          <p:cxnSp>
            <p:nvCxnSpPr>
              <p:cNvPr id="45" name="Google Shape;45;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22"/>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22"/>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22"/>
            <p:cNvGrpSpPr/>
            <p:nvPr/>
          </p:nvGrpSpPr>
          <p:grpSpPr>
            <a:xfrm>
              <a:off x="4069658" y="4508733"/>
              <a:ext cx="7547911" cy="1674487"/>
              <a:chOff x="4061909" y="1565906"/>
              <a:chExt cx="7547911" cy="1882781"/>
            </a:xfrm>
          </p:grpSpPr>
          <p:cxnSp>
            <p:nvCxnSpPr>
              <p:cNvPr id="51" name="Google Shape;51;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22"/>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22"/>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23"/>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3"/>
          <p:cNvSpPr/>
          <p:nvPr>
            <p:ph idx="2" type="pic"/>
          </p:nvPr>
        </p:nvSpPr>
        <p:spPr>
          <a:xfrm>
            <a:off x="5888002" y="439730"/>
            <a:ext cx="5660531" cy="6045736"/>
          </a:xfrm>
          <a:prstGeom prst="rect">
            <a:avLst/>
          </a:prstGeom>
          <a:solidFill>
            <a:srgbClr val="F2F2F2"/>
          </a:solidFill>
          <a:ln>
            <a:noFill/>
          </a:ln>
        </p:spPr>
      </p:sp>
      <p:pic>
        <p:nvPicPr>
          <p:cNvPr id="59" name="Google Shape;59;p23"/>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23"/>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24"/>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4"/>
          <p:cNvSpPr/>
          <p:nvPr>
            <p:ph idx="2" type="pic"/>
          </p:nvPr>
        </p:nvSpPr>
        <p:spPr>
          <a:xfrm>
            <a:off x="435469" y="406132"/>
            <a:ext cx="5660531" cy="6045736"/>
          </a:xfrm>
          <a:prstGeom prst="rect">
            <a:avLst/>
          </a:prstGeom>
          <a:solidFill>
            <a:srgbClr val="F2F2F2"/>
          </a:solidFill>
          <a:ln>
            <a:noFill/>
          </a:ln>
        </p:spPr>
      </p:sp>
      <p:pic>
        <p:nvPicPr>
          <p:cNvPr id="65" name="Google Shape;65;p24"/>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24"/>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8" name="Shape 68"/>
        <p:cNvGrpSpPr/>
        <p:nvPr/>
      </p:nvGrpSpPr>
      <p:grpSpPr>
        <a:xfrm>
          <a:off x="0" y="0"/>
          <a:ext cx="0" cy="0"/>
          <a:chOff x="0" y="0"/>
          <a:chExt cx="0" cy="0"/>
        </a:xfrm>
      </p:grpSpPr>
      <p:sp>
        <p:nvSpPr>
          <p:cNvPr id="69" name="Google Shape;69;p25"/>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25"/>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25"/>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25"/>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25"/>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25"/>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 name="Google Shape;75;p25"/>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6" name="Google Shape;76;p25"/>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25"/>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5"/>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 name="Google Shape;80;p25"/>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1" name="Google Shape;81;p25"/>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2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5"/>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5"/>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25"/>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6" name="Google Shape;86;p25"/>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2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 name="Google Shape;88;p25"/>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9" name="Google Shape;89;p25"/>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25"/>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 name="Google Shape;91;p25"/>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2" name="Google Shape;92;p25"/>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25"/>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5"/>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5"/>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6" name="Shape 96"/>
        <p:cNvGrpSpPr/>
        <p:nvPr/>
      </p:nvGrpSpPr>
      <p:grpSpPr>
        <a:xfrm>
          <a:off x="0" y="0"/>
          <a:ext cx="0" cy="0"/>
          <a:chOff x="0" y="0"/>
          <a:chExt cx="0" cy="0"/>
        </a:xfrm>
      </p:grpSpPr>
      <p:sp>
        <p:nvSpPr>
          <p:cNvPr id="97" name="Google Shape;97;p26"/>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6"/>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9" name="Google Shape;99;p2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0" name="Google Shape;100;p26"/>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2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3" name="Shape 103"/>
        <p:cNvGrpSpPr/>
        <p:nvPr/>
      </p:nvGrpSpPr>
      <p:grpSpPr>
        <a:xfrm>
          <a:off x="0" y="0"/>
          <a:ext cx="0" cy="0"/>
          <a:chOff x="0" y="0"/>
          <a:chExt cx="0" cy="0"/>
        </a:xfrm>
      </p:grpSpPr>
      <p:sp>
        <p:nvSpPr>
          <p:cNvPr id="104" name="Google Shape;104;p27"/>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5" name="Google Shape;105;p27"/>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06" name="Google Shape;106;p27"/>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7"/>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7"/>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9" name="Google Shape;109;p27"/>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0" name="Google Shape;110;p27"/>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1" name="Google Shape;111;p27"/>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2" name="Shape 112"/>
        <p:cNvGrpSpPr/>
        <p:nvPr/>
      </p:nvGrpSpPr>
      <p:grpSpPr>
        <a:xfrm>
          <a:off x="0" y="0"/>
          <a:ext cx="0" cy="0"/>
          <a:chOff x="0" y="0"/>
          <a:chExt cx="0" cy="0"/>
        </a:xfrm>
      </p:grpSpPr>
      <p:sp>
        <p:nvSpPr>
          <p:cNvPr id="113" name="Google Shape;113;p28"/>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5" name="Google Shape;115;p2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16" name="Google Shape;116;p2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17" name="Google Shape;117;p2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18" name="Google Shape;118;p2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19" name="Google Shape;119;p2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0" name="Google Shape;120;p2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1" name="Shape 121"/>
        <p:cNvGrpSpPr/>
        <p:nvPr/>
      </p:nvGrpSpPr>
      <p:grpSpPr>
        <a:xfrm>
          <a:off x="0" y="0"/>
          <a:ext cx="0" cy="0"/>
          <a:chOff x="0" y="0"/>
          <a:chExt cx="0" cy="0"/>
        </a:xfrm>
      </p:grpSpPr>
      <p:sp>
        <p:nvSpPr>
          <p:cNvPr id="122" name="Google Shape;122;p29"/>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20"/>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calameo.com/read/001480121cb4f78e64c68"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bordeaux.fr/p152867/defi-10-jours-sans-ecran" TargetMode="External"/><Relationship Id="rId4" Type="http://schemas.openxmlformats.org/officeDocument/2006/relationships/hyperlink" Target="https://10jourssansecrans.org/en/page/2/?et_blo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1" Type="http://schemas.openxmlformats.org/officeDocument/2006/relationships/image" Target="../media/image30.jpg"/><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9.xml"/><Relationship Id="rId5" Type="http://schemas.openxmlformats.org/officeDocument/2006/relationships/slide" Target="/ppt/slides/slide8.xml"/><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slide" Target="/ppt/slid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334225" y="4373696"/>
            <a:ext cx="5335200" cy="1237604"/>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b="1" lang="fr-FR" sz="2400"/>
              <a:t>Modul 6 – Skærmfrit liv for et bedre helbred</a:t>
            </a:r>
            <a:endParaRPr b="1" sz="2400"/>
          </a:p>
        </p:txBody>
      </p:sp>
      <p:sp>
        <p:nvSpPr>
          <p:cNvPr id="179" name="Google Shape;179;p1"/>
          <p:cNvSpPr txBox="1"/>
          <p:nvPr>
            <p:ph idx="2" type="body"/>
          </p:nvPr>
        </p:nvSpPr>
        <p:spPr>
          <a:xfrm>
            <a:off x="334225" y="3084722"/>
            <a:ext cx="4742400" cy="49575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Træningskursus: Overlev digital</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fr-FR" sz="2400"/>
              <a:t>www.survivingdigital.eu</a:t>
            </a:r>
            <a:endParaRPr b="1" sz="2400"/>
          </a:p>
        </p:txBody>
      </p:sp>
      <p:pic>
        <p:nvPicPr>
          <p:cNvPr id="181" name="Google Shape;181;p1"/>
          <p:cNvPicPr preferRelativeResize="0"/>
          <p:nvPr/>
        </p:nvPicPr>
        <p:blipFill rotWithShape="1">
          <a:blip r:embed="rId3">
            <a:alphaModFix/>
          </a:blip>
          <a:srcRect b="0" l="0" r="0" t="0"/>
          <a:stretch/>
        </p:blipFill>
        <p:spPr>
          <a:xfrm>
            <a:off x="5514175" y="786725"/>
            <a:ext cx="6376826" cy="3586975"/>
          </a:xfrm>
          <a:prstGeom prst="rect">
            <a:avLst/>
          </a:prstGeom>
          <a:noFill/>
          <a:ln>
            <a:noFill/>
          </a:ln>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idx="1" type="body"/>
          </p:nvPr>
        </p:nvSpPr>
        <p:spPr>
          <a:xfrm>
            <a:off x="133950" y="1204600"/>
            <a:ext cx="5660700" cy="42435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100000"/>
              </a:lnSpc>
              <a:spcBef>
                <a:spcPts val="2300"/>
              </a:spcBef>
              <a:spcAft>
                <a:spcPts val="0"/>
              </a:spcAft>
              <a:buClr>
                <a:schemeClr val="lt1"/>
              </a:buClr>
              <a:buSzPts val="1800"/>
              <a:buNone/>
            </a:pPr>
            <a:r>
              <a:rPr lang="fr-FR" sz="1200"/>
              <a:t>En udstilling af disse billeder kan tjene som en platform for forældre til at engagere sig dybere i emnet. At se fotografierne samlet kan skabe en stærk visuel indvirkning, fremkalde følelser og tilskynde til refleksion. Udstillingen kan ledsages af informativt materiale, herunder statistik, forskningsresultater og ekspertudtalelser om de negative virkninger af skærmovereksponering. Disse supplerende oplysninger kan yderligere understøtte de visuelle budskaber og give en mere omfattende forståelse af problemet.</a:t>
            </a:r>
            <a:endParaRPr sz="1200"/>
          </a:p>
          <a:p>
            <a:pPr indent="-228600" lvl="0" marL="228600" rtl="0" algn="l">
              <a:lnSpc>
                <a:spcPct val="100000"/>
              </a:lnSpc>
              <a:spcBef>
                <a:spcPts val="2300"/>
              </a:spcBef>
              <a:spcAft>
                <a:spcPts val="0"/>
              </a:spcAft>
              <a:buClr>
                <a:schemeClr val="lt1"/>
              </a:buClr>
              <a:buSzPts val="1800"/>
              <a:buNone/>
            </a:pPr>
            <a:r>
              <a:rPr lang="fr-FR" sz="1200"/>
              <a:t>Udstillingen kan også suppleres med interaktive komponenter, såsom guidede diskussioner, workshops eller paneldiskussioner. Disse aktiviteter kan tilskynde forældre til at dele deres erfaringer, bekymringer og indsigter vedrørende skærmbrug og dens indvirkning på deres børn. Det kan give et sikkert rum for åben dialog, hvilket giver forældre mulighed for at lære af hinanden, udveksle perspektiver og udforske alternative strategier til styring af skærmtid.</a:t>
            </a:r>
            <a:endParaRPr sz="1200"/>
          </a:p>
        </p:txBody>
      </p:sp>
      <p:sp>
        <p:nvSpPr>
          <p:cNvPr id="258" name="Google Shape;258;p10"/>
          <p:cNvSpPr txBox="1"/>
          <p:nvPr>
            <p:ph idx="3" type="body"/>
          </p:nvPr>
        </p:nvSpPr>
        <p:spPr>
          <a:xfrm>
            <a:off x="451318" y="372534"/>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Fotosprog teknik</a:t>
            </a:r>
            <a:endParaRPr sz="2400"/>
          </a:p>
        </p:txBody>
      </p:sp>
      <p:pic>
        <p:nvPicPr>
          <p:cNvPr id="259" name="Google Shape;259;p10"/>
          <p:cNvPicPr preferRelativeResize="0"/>
          <p:nvPr>
            <p:ph idx="2" type="pic"/>
          </p:nvPr>
        </p:nvPicPr>
        <p:blipFill rotWithShape="1">
          <a:blip r:embed="rId3">
            <a:alphaModFix/>
          </a:blip>
          <a:srcRect b="0" l="18785" r="18785" t="0"/>
          <a:stretch/>
        </p:blipFill>
        <p:spPr>
          <a:xfrm>
            <a:off x="6205733" y="517789"/>
            <a:ext cx="5660531" cy="6045736"/>
          </a:xfrm>
          <a:prstGeom prst="rect">
            <a:avLst/>
          </a:prstGeom>
          <a:solidFill>
            <a:srgbClr val="F2F2F2"/>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ph idx="1" type="body"/>
          </p:nvPr>
        </p:nvSpPr>
        <p:spPr>
          <a:xfrm>
            <a:off x="6461150" y="1718950"/>
            <a:ext cx="5489400" cy="410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4BAA2"/>
              </a:buClr>
              <a:buSzPts val="2400"/>
              <a:buNone/>
            </a:pPr>
            <a:r>
              <a:rPr b="1" lang="fr-FR" sz="1200">
                <a:solidFill>
                  <a:srgbClr val="24BAA2"/>
                </a:solidFill>
              </a:rPr>
              <a:t>Casestudie 1:</a:t>
            </a:r>
            <a:r>
              <a:rPr lang="fr-FR" sz="1200"/>
              <a:t>Nul skærm</a:t>
            </a:r>
            <a:endParaRPr sz="1200"/>
          </a:p>
          <a:p>
            <a:pPr indent="-228600" lvl="0" marL="228600" rtl="0" algn="l">
              <a:lnSpc>
                <a:spcPct val="100000"/>
              </a:lnSpc>
              <a:spcBef>
                <a:spcPts val="1000"/>
              </a:spcBef>
              <a:spcAft>
                <a:spcPts val="0"/>
              </a:spcAft>
              <a:buClr>
                <a:srgbClr val="24BAA2"/>
              </a:buClr>
              <a:buSzPts val="2400"/>
              <a:buNone/>
            </a:pPr>
            <a:r>
              <a:rPr b="1" lang="fr-FR" sz="1200">
                <a:solidFill>
                  <a:srgbClr val="24BAA2"/>
                </a:solidFill>
              </a:rPr>
              <a:t>Målgruppe</a:t>
            </a:r>
            <a:r>
              <a:rPr lang="fr-FR" sz="1200">
                <a:latin typeface="Calibri"/>
                <a:ea typeface="Calibri"/>
                <a:cs typeface="Calibri"/>
                <a:sym typeface="Calibri"/>
              </a:rPr>
              <a:t>: Forældre og omsorgspersoner til små børn (småbørn og førskolebørn)</a:t>
            </a:r>
            <a:endParaRPr sz="1200"/>
          </a:p>
          <a:p>
            <a:pPr indent="-228600" lvl="0" marL="228600" rtl="0" algn="l">
              <a:lnSpc>
                <a:spcPct val="100000"/>
              </a:lnSpc>
              <a:spcBef>
                <a:spcPts val="1000"/>
              </a:spcBef>
              <a:spcAft>
                <a:spcPts val="0"/>
              </a:spcAft>
              <a:buClr>
                <a:srgbClr val="24BAA2"/>
              </a:buClr>
              <a:buSzPts val="2400"/>
              <a:buNone/>
            </a:pPr>
            <a:r>
              <a:rPr b="1" lang="fr-FR" sz="1200">
                <a:solidFill>
                  <a:srgbClr val="24BAA2"/>
                </a:solidFill>
              </a:rPr>
              <a:t>Mål</a:t>
            </a:r>
            <a:r>
              <a:rPr lang="fr-FR" sz="1200">
                <a:latin typeface="Calibri"/>
                <a:ea typeface="Calibri"/>
                <a:cs typeface="Calibri"/>
                <a:sym typeface="Calibri"/>
              </a:rPr>
              <a:t>: øge bevidstheden blandt forældre og omsorgspersoner om de potentielle negative virkninger af overdreven skærmeksponering på små børn.</a:t>
            </a:r>
            <a:endParaRPr sz="1200"/>
          </a:p>
          <a:p>
            <a:pPr indent="-228600" lvl="0" marL="228600" rtl="0" algn="l">
              <a:lnSpc>
                <a:spcPct val="100000"/>
              </a:lnSpc>
              <a:spcBef>
                <a:spcPts val="1000"/>
              </a:spcBef>
              <a:spcAft>
                <a:spcPts val="0"/>
              </a:spcAft>
              <a:buClr>
                <a:schemeClr val="lt1"/>
              </a:buClr>
              <a:buSzPts val="1800"/>
              <a:buNone/>
            </a:pPr>
            <a:r>
              <a:rPr lang="fr-FR" sz="1200">
                <a:latin typeface="Calibri"/>
                <a:ea typeface="Calibri"/>
                <a:cs typeface="Calibri"/>
                <a:sym typeface="Calibri"/>
              </a:rPr>
              <a:t>Projektet understreger vigtigheden af ​​at skabe et skærmfrit miljø for børn i alderen 0 til 6 år og tilskynder til alternative aktiviteter, der fremmer en sund udvikling.</a:t>
            </a:r>
            <a:endParaRPr sz="1200"/>
          </a:p>
          <a:p>
            <a:pPr indent="-228600" lvl="0" marL="228600" rtl="0" algn="l">
              <a:lnSpc>
                <a:spcPct val="100000"/>
              </a:lnSpc>
              <a:spcBef>
                <a:spcPts val="1000"/>
              </a:spcBef>
              <a:spcAft>
                <a:spcPts val="0"/>
              </a:spcAft>
              <a:buClr>
                <a:schemeClr val="lt1"/>
              </a:buClr>
              <a:buSzPts val="1800"/>
              <a:buNone/>
            </a:pPr>
            <a:r>
              <a:rPr lang="fr-FR" sz="1200"/>
              <a:t> </a:t>
            </a:r>
            <a:r>
              <a:rPr lang="fr-FR" sz="1200">
                <a:latin typeface="Calibri"/>
                <a:ea typeface="Calibri"/>
                <a:cs typeface="Calibri"/>
                <a:sym typeface="Calibri"/>
              </a:rPr>
              <a:t>Projektet giver information, ressourcer og støtte til forældre og omsorgspersoner gennem forskellige kanaler, herunder workshops, konferencer, onlinematerialer og samarbejder med lokale organisationer.</a:t>
            </a:r>
            <a:endParaRPr sz="1200"/>
          </a:p>
        </p:txBody>
      </p:sp>
      <p:sp>
        <p:nvSpPr>
          <p:cNvPr id="265" name="Google Shape;265;p11"/>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Ressourcer og casestudier</a:t>
            </a:r>
            <a:endParaRPr sz="2400"/>
          </a:p>
        </p:txBody>
      </p:sp>
      <p:pic>
        <p:nvPicPr>
          <p:cNvPr id="266" name="Google Shape;266;p11"/>
          <p:cNvPicPr preferRelativeResize="0"/>
          <p:nvPr>
            <p:ph idx="2" type="pic"/>
          </p:nvPr>
        </p:nvPicPr>
        <p:blipFill rotWithShape="1">
          <a:blip r:embed="rId3">
            <a:alphaModFix/>
          </a:blip>
          <a:srcRect b="0" l="18785" r="18785" t="0"/>
          <a:stretch/>
        </p:blipFill>
        <p:spPr>
          <a:xfrm>
            <a:off x="435469" y="406132"/>
            <a:ext cx="5660531" cy="6045736"/>
          </a:xfrm>
          <a:prstGeom prst="rect">
            <a:avLst/>
          </a:prstGeom>
          <a:solidFill>
            <a:srgbClr val="F2F2F2"/>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ph idx="1" type="body"/>
          </p:nvPr>
        </p:nvSpPr>
        <p:spPr>
          <a:xfrm>
            <a:off x="272200" y="2083275"/>
            <a:ext cx="5644800" cy="3534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24BAA2"/>
              </a:buClr>
              <a:buSzPts val="2400"/>
              <a:buNone/>
            </a:pPr>
            <a:r>
              <a:rPr b="1" lang="fr-FR" sz="1200">
                <a:solidFill>
                  <a:srgbClr val="24BAA2"/>
                </a:solidFill>
              </a:rPr>
              <a:t>Effekt/resultater</a:t>
            </a:r>
            <a:r>
              <a:rPr b="1" lang="fr-FR" sz="1200">
                <a:solidFill>
                  <a:srgbClr val="24BAA2"/>
                </a:solidFill>
                <a:latin typeface="Calibri"/>
                <a:ea typeface="Calibri"/>
                <a:cs typeface="Calibri"/>
                <a:sym typeface="Calibri"/>
              </a:rPr>
              <a:t> </a:t>
            </a:r>
            <a:r>
              <a:rPr lang="fr-FR" sz="1200">
                <a:latin typeface="Calibri"/>
                <a:ea typeface="Calibri"/>
                <a:cs typeface="Calibri"/>
                <a:sym typeface="Calibri"/>
              </a:rPr>
              <a:t>:Projektet har haft en betydelig indvirkning på samfundet i Bordeaux. Det har været med til at øge bevidstheden blandt forældre og omsorgspersoner om de potentielle negative effekter af overdreven skærmeksponering på små børns udvikling. Gennem workshops og ressourcer har forældre fået viden og praktiske værktøjer til at begrænse skærmtiden og engagere deres børn i skærmfrie aktiviteter, der understøtter deres kognitive, fysiske og social-emotionelle vækst. Projektet har også fremmet en følelse af fællesskab og samarbejde blandt forældre, og skabt et støttende netværk, hvor de kan dele erfaringer, ideer og udfordringer i forbindelse med styring af skærmtid.</a:t>
            </a:r>
            <a:endParaRPr sz="1200"/>
          </a:p>
          <a:p>
            <a:pPr indent="-228600" lvl="0" marL="228600" rtl="0" algn="l">
              <a:lnSpc>
                <a:spcPct val="100000"/>
              </a:lnSpc>
              <a:spcBef>
                <a:spcPts val="1000"/>
              </a:spcBef>
              <a:spcAft>
                <a:spcPts val="0"/>
              </a:spcAft>
              <a:buClr>
                <a:srgbClr val="24BAA2"/>
              </a:buClr>
              <a:buSzPts val="2400"/>
              <a:buNone/>
            </a:pPr>
            <a:r>
              <a:rPr b="1" lang="fr-FR" sz="1200">
                <a:solidFill>
                  <a:srgbClr val="24BAA2"/>
                </a:solidFill>
              </a:rPr>
              <a:t>Online referencer:</a:t>
            </a:r>
            <a:endParaRPr sz="1200"/>
          </a:p>
          <a:p>
            <a:pPr indent="-228600" lvl="0" marL="228600" rtl="0" algn="l">
              <a:lnSpc>
                <a:spcPct val="100000"/>
              </a:lnSpc>
              <a:spcBef>
                <a:spcPts val="1000"/>
              </a:spcBef>
              <a:spcAft>
                <a:spcPts val="0"/>
              </a:spcAft>
              <a:buClr>
                <a:schemeClr val="lt1"/>
              </a:buClr>
              <a:buSzPts val="2000"/>
              <a:buNone/>
            </a:pPr>
            <a:r>
              <a:rPr lang="fr-FR" sz="1200"/>
              <a:t> </a:t>
            </a:r>
            <a:r>
              <a:rPr lang="fr-FR" sz="1200">
                <a:latin typeface="Calibri"/>
                <a:ea typeface="Calibri"/>
                <a:cs typeface="Calibri"/>
                <a:sym typeface="Calibri"/>
              </a:rPr>
              <a:t>Fransk forældrevejledning:</a:t>
            </a:r>
            <a:r>
              <a:rPr lang="fr-FR" sz="1200" u="sng">
                <a:solidFill>
                  <a:schemeClr val="hlink"/>
                </a:solidFill>
                <a:latin typeface="Calibri"/>
                <a:ea typeface="Calibri"/>
                <a:cs typeface="Calibri"/>
                <a:sym typeface="Calibri"/>
                <a:hlinkClick r:id="rId3"/>
              </a:rPr>
              <a:t>Https://www.calameo.com/read/001480121cb4f78e64c68</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72" name="Google Shape;272;p12"/>
          <p:cNvSpPr txBox="1"/>
          <p:nvPr>
            <p:ph idx="3" type="body"/>
          </p:nvPr>
        </p:nvSpPr>
        <p:spPr>
          <a:xfrm>
            <a:off x="439275" y="406128"/>
            <a:ext cx="5644800" cy="72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Ressourcer: Zero Screen Casestudie</a:t>
            </a:r>
            <a:endParaRPr sz="2400"/>
          </a:p>
        </p:txBody>
      </p:sp>
      <p:pic>
        <p:nvPicPr>
          <p:cNvPr id="273" name="Google Shape;273;p12"/>
          <p:cNvPicPr preferRelativeResize="0"/>
          <p:nvPr>
            <p:ph idx="2" type="pic"/>
          </p:nvPr>
        </p:nvPicPr>
        <p:blipFill rotWithShape="1">
          <a:blip r:embed="rId4">
            <a:alphaModFix/>
          </a:blip>
          <a:srcRect b="14405" l="0" r="0" t="14405"/>
          <a:stretch/>
        </p:blipFill>
        <p:spPr>
          <a:xfrm>
            <a:off x="6204920" y="406132"/>
            <a:ext cx="5547803" cy="6045736"/>
          </a:xfrm>
          <a:prstGeom prst="rect">
            <a:avLst/>
          </a:prstGeom>
          <a:solidFill>
            <a:srgbClr val="F2F2F2"/>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Une image contenant personne, habits, chaussures, plein air  Description générée automatiquement" id="278" name="Google Shape;278;p13"/>
          <p:cNvPicPr preferRelativeResize="0"/>
          <p:nvPr/>
        </p:nvPicPr>
        <p:blipFill rotWithShape="1">
          <a:blip r:embed="rId3">
            <a:alphaModFix/>
          </a:blip>
          <a:srcRect b="0" l="5238" r="-822" t="0"/>
          <a:stretch/>
        </p:blipFill>
        <p:spPr>
          <a:xfrm>
            <a:off x="-4053" y="0"/>
            <a:ext cx="6100053" cy="3779681"/>
          </a:xfrm>
          <a:prstGeom prst="rect">
            <a:avLst/>
          </a:prstGeom>
          <a:noFill/>
          <a:ln>
            <a:noFill/>
          </a:ln>
        </p:spPr>
      </p:pic>
      <p:pic>
        <p:nvPicPr>
          <p:cNvPr descr="Une image contenant jeune enfant, personne, habits, garçon  Description générée automatiquement" id="279" name="Google Shape;279;p13"/>
          <p:cNvPicPr preferRelativeResize="0"/>
          <p:nvPr/>
        </p:nvPicPr>
        <p:blipFill rotWithShape="1">
          <a:blip r:embed="rId4">
            <a:alphaModFix/>
          </a:blip>
          <a:srcRect b="0" l="0" r="884" t="0"/>
          <a:stretch/>
        </p:blipFill>
        <p:spPr>
          <a:xfrm>
            <a:off x="530883" y="3779681"/>
            <a:ext cx="5565117" cy="3078319"/>
          </a:xfrm>
          <a:prstGeom prst="rect">
            <a:avLst/>
          </a:prstGeom>
          <a:noFill/>
          <a:ln>
            <a:noFill/>
          </a:ln>
        </p:spPr>
      </p:pic>
      <p:sp>
        <p:nvSpPr>
          <p:cNvPr id="280" name="Google Shape;280;p13"/>
          <p:cNvSpPr txBox="1"/>
          <p:nvPr>
            <p:ph idx="1" type="body"/>
          </p:nvPr>
        </p:nvSpPr>
        <p:spPr>
          <a:xfrm>
            <a:off x="6385275" y="1397475"/>
            <a:ext cx="5565000" cy="400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4BAA2"/>
              </a:buClr>
              <a:buSzPts val="2400"/>
              <a:buNone/>
            </a:pPr>
            <a:r>
              <a:rPr b="1" lang="fr-FR" sz="1200">
                <a:solidFill>
                  <a:srgbClr val="24BAA2"/>
                </a:solidFill>
              </a:rPr>
              <a:t>Casestudie 2:</a:t>
            </a:r>
            <a:r>
              <a:rPr lang="fr-FR" sz="1200"/>
              <a:t>10 dages skærmfri udfordring</a:t>
            </a:r>
            <a:endParaRPr sz="1200"/>
          </a:p>
          <a:p>
            <a:pPr indent="-228600" lvl="0" marL="228600" rtl="0" algn="l">
              <a:lnSpc>
                <a:spcPct val="100000"/>
              </a:lnSpc>
              <a:spcBef>
                <a:spcPts val="1000"/>
              </a:spcBef>
              <a:spcAft>
                <a:spcPts val="0"/>
              </a:spcAft>
              <a:buClr>
                <a:srgbClr val="24BAA2"/>
              </a:buClr>
              <a:buSzPts val="2400"/>
              <a:buNone/>
            </a:pPr>
            <a:r>
              <a:rPr b="1" lang="fr-FR" sz="1200">
                <a:solidFill>
                  <a:srgbClr val="24BAA2"/>
                </a:solidFill>
              </a:rPr>
              <a:t>Målgruppe</a:t>
            </a:r>
            <a:r>
              <a:rPr lang="fr-FR" sz="1200">
                <a:latin typeface="Calibri"/>
                <a:ea typeface="Calibri"/>
                <a:cs typeface="Calibri"/>
                <a:sym typeface="Calibri"/>
              </a:rPr>
              <a:t>: børn, forældre og professionelle</a:t>
            </a:r>
            <a:endParaRPr sz="1200">
              <a:latin typeface="Calibri"/>
              <a:ea typeface="Calibri"/>
              <a:cs typeface="Calibri"/>
              <a:sym typeface="Calibri"/>
            </a:endParaRPr>
          </a:p>
          <a:p>
            <a:pPr indent="-228600" lvl="0" marL="228600" rtl="0" algn="l">
              <a:lnSpc>
                <a:spcPct val="100000"/>
              </a:lnSpc>
              <a:spcBef>
                <a:spcPts val="1500"/>
              </a:spcBef>
              <a:spcAft>
                <a:spcPts val="0"/>
              </a:spcAft>
              <a:buClr>
                <a:srgbClr val="24BAA2"/>
              </a:buClr>
              <a:buSzPts val="2400"/>
              <a:buNone/>
            </a:pPr>
            <a:r>
              <a:rPr b="1" lang="fr-FR" sz="1200">
                <a:solidFill>
                  <a:srgbClr val="24BAA2"/>
                </a:solidFill>
              </a:rPr>
              <a:t>Mål</a:t>
            </a:r>
            <a:r>
              <a:rPr lang="fr-FR" sz="1200">
                <a:latin typeface="Calibri"/>
                <a:ea typeface="Calibri"/>
                <a:cs typeface="Calibri"/>
                <a:sym typeface="Calibri"/>
              </a:rPr>
              <a:t>:</a:t>
            </a:r>
            <a:endParaRPr sz="1200"/>
          </a:p>
          <a:p>
            <a:pPr indent="-304800" lvl="0" marL="342900" rtl="0" algn="l">
              <a:lnSpc>
                <a:spcPct val="100000"/>
              </a:lnSpc>
              <a:spcBef>
                <a:spcPts val="2500"/>
              </a:spcBef>
              <a:spcAft>
                <a:spcPts val="0"/>
              </a:spcAft>
              <a:buClr>
                <a:schemeClr val="lt1"/>
              </a:buClr>
              <a:buSzPts val="1200"/>
              <a:buFont typeface="Calibri"/>
              <a:buAutoNum type="arabicPeriod"/>
            </a:pPr>
            <a:r>
              <a:rPr lang="fr-FR" sz="1200">
                <a:latin typeface="Calibri"/>
                <a:ea typeface="Calibri"/>
                <a:cs typeface="Calibri"/>
                <a:sym typeface="Calibri"/>
              </a:rPr>
              <a:t>Øget bevidsthed: Undervisning af børn, forældre og fagfolk om virkningerne af overdreven skærmtid på forskellige aspekter af udvikling, såsom sprog, kommunikation, motoriske færdigheder og problemløsning.</a:t>
            </a:r>
            <a:endParaRPr sz="1200">
              <a:latin typeface="Times New Roman"/>
              <a:ea typeface="Times New Roman"/>
              <a:cs typeface="Times New Roman"/>
              <a:sym typeface="Times New Roman"/>
            </a:endParaRPr>
          </a:p>
          <a:p>
            <a:pPr indent="-304800" lvl="0" marL="342900" rtl="0" algn="l">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Adfærdsændring: Tilskyndelse af deltagere til at reducere rekreativ skærmtid og engagere sig i alternative aktiviteter, såsom udendørs leg, kulturelle aktiviteter og kunsthåndværk.</a:t>
            </a:r>
            <a:endParaRPr sz="1200">
              <a:latin typeface="Times New Roman"/>
              <a:ea typeface="Times New Roman"/>
              <a:cs typeface="Times New Roman"/>
              <a:sym typeface="Times New Roman"/>
            </a:endParaRPr>
          </a:p>
          <a:p>
            <a:pPr indent="-304800" lvl="0" marL="342900" rtl="0" algn="l">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Samarbejde: At skabe en kollektiv oplevelse og fremme samarbejde mellem deltagere, herunder skoler, familier og fagfolk, for at støtte hinanden i at implementere udfordringen og dele ideer og ressourcer.</a:t>
            </a:r>
            <a:endParaRPr sz="1200">
              <a:latin typeface="Times New Roman"/>
              <a:ea typeface="Times New Roman"/>
              <a:cs typeface="Times New Roman"/>
              <a:sym typeface="Times New Roman"/>
            </a:endParaRPr>
          </a:p>
          <a:p>
            <a:pPr indent="-228600" lvl="0" marL="228600" rtl="0" algn="l">
              <a:lnSpc>
                <a:spcPct val="90000"/>
              </a:lnSpc>
              <a:spcBef>
                <a:spcPts val="15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1" name="Google Shape;281;p13"/>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Ressourcer</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4"/>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24BAA2"/>
              </a:buClr>
              <a:buSzPts val="2400"/>
              <a:buNone/>
            </a:pPr>
            <a:r>
              <a:rPr b="1" lang="fr-FR" sz="1200">
                <a:solidFill>
                  <a:srgbClr val="24BAA2"/>
                </a:solidFill>
              </a:rPr>
              <a:t>Effekt/resultater</a:t>
            </a:r>
            <a:r>
              <a:rPr b="1" lang="fr-FR" sz="1200">
                <a:solidFill>
                  <a:srgbClr val="24BAA2"/>
                </a:solidFill>
                <a:latin typeface="Calibri"/>
                <a:ea typeface="Calibri"/>
                <a:cs typeface="Calibri"/>
                <a:sym typeface="Calibri"/>
              </a:rPr>
              <a:t> </a:t>
            </a:r>
            <a:r>
              <a:rPr lang="fr-FR" sz="1200">
                <a:latin typeface="Calibri"/>
                <a:ea typeface="Calibri"/>
                <a:cs typeface="Calibri"/>
                <a:sym typeface="Calibri"/>
              </a:rPr>
              <a:t>:Ved at deltage i alternative aktiviteter har deltagerne oplevet fordelene ved reduceret skærmbrug, såsom forbedret kommunikation, øget fysisk aktivitet og forbedret familieinteraktion</a:t>
            </a:r>
            <a:endParaRPr sz="1200">
              <a:latin typeface="Calibri"/>
              <a:ea typeface="Calibri"/>
              <a:cs typeface="Calibri"/>
              <a:sym typeface="Calibri"/>
            </a:endParaRPr>
          </a:p>
          <a:p>
            <a:pPr indent="-228600" lvl="0" marL="228600" rtl="0" algn="l">
              <a:lnSpc>
                <a:spcPct val="100000"/>
              </a:lnSpc>
              <a:spcBef>
                <a:spcPts val="1000"/>
              </a:spcBef>
              <a:spcAft>
                <a:spcPts val="0"/>
              </a:spcAft>
              <a:buClr>
                <a:schemeClr val="lt1"/>
              </a:buClr>
              <a:buSzPts val="1800"/>
              <a:buNone/>
            </a:pPr>
            <a:r>
              <a:rPr lang="fr-FR" sz="1200"/>
              <a:t> </a:t>
            </a:r>
            <a:r>
              <a:rPr lang="fr-FR" sz="1200">
                <a:latin typeface="Calibri"/>
                <a:ea typeface="Calibri"/>
                <a:cs typeface="Calibri"/>
                <a:sym typeface="Calibri"/>
              </a:rPr>
              <a:t>10-Day Screen-Free Challenge, initieret i 2003 af Quebecs Jacques Brodeur, har bevist sit værd i Frankrig, og prøvekørslen i Bordeaux i 2019 og 2022 har bekræftet merværdien af ​​dette initiativ.</a:t>
            </a:r>
            <a:endParaRPr sz="1200"/>
          </a:p>
          <a:p>
            <a:pPr indent="-228600" lvl="0" marL="228600" rtl="0" algn="l">
              <a:lnSpc>
                <a:spcPct val="100000"/>
              </a:lnSpc>
              <a:spcBef>
                <a:spcPts val="1000"/>
              </a:spcBef>
              <a:spcAft>
                <a:spcPts val="0"/>
              </a:spcAft>
              <a:buClr>
                <a:schemeClr val="lt1"/>
              </a:buClr>
              <a:buSzPts val="1800"/>
              <a:buNone/>
            </a:pPr>
            <a:r>
              <a:rPr lang="fr-FR" sz="1200"/>
              <a:t> </a:t>
            </a:r>
            <a:r>
              <a:rPr lang="fr-FR" sz="1200">
                <a:latin typeface="Calibri"/>
                <a:ea typeface="Calibri"/>
                <a:cs typeface="Calibri"/>
                <a:sym typeface="Calibri"/>
              </a:rPr>
              <a:t>Partnerne og forældrene, der deltog i udfordringen, er enige: De ti skærmfri dage er med til bedre at afgrænse grænsen mellem skærme, der leverer tjenester, og dem, der slavebinder. Og fordelene i forhold til skoleklima, søvn og tættere familiebånd er reelle. 70 % af lærerne er klar til at gentage eksperimentet.</a:t>
            </a:r>
            <a:endParaRPr sz="1200"/>
          </a:p>
          <a:p>
            <a:pPr indent="-228600" lvl="0" marL="228600" rtl="0" algn="l">
              <a:lnSpc>
                <a:spcPct val="100000"/>
              </a:lnSpc>
              <a:spcBef>
                <a:spcPts val="1000"/>
              </a:spcBef>
              <a:spcAft>
                <a:spcPts val="0"/>
              </a:spcAft>
              <a:buClr>
                <a:schemeClr val="lt1"/>
              </a:buClr>
              <a:buSzPts val="1800"/>
              <a:buNone/>
            </a:pPr>
            <a:r>
              <a:rPr lang="fr-FR" sz="1200"/>
              <a:t> </a:t>
            </a:r>
            <a:r>
              <a:rPr lang="fr-FR" sz="1200">
                <a:latin typeface="Calibri"/>
                <a:ea typeface="Calibri"/>
                <a:cs typeface="Calibri"/>
                <a:sym typeface="Calibri"/>
              </a:rPr>
              <a:t>Udfordringen sætter atter fokus på simple, sjove aktiviteter for at opretholde fysisk aktivitet, reducere stillesiddende skærmtid og bevare søvntid og kvalitet.</a:t>
            </a:r>
            <a:endParaRPr sz="1200"/>
          </a:p>
          <a:p>
            <a:pPr indent="-228600" lvl="0" marL="228600" rtl="0" algn="l">
              <a:lnSpc>
                <a:spcPct val="90000"/>
              </a:lnSpc>
              <a:spcBef>
                <a:spcPts val="100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87" name="Google Shape;287;p14"/>
          <p:cNvSpPr txBox="1"/>
          <p:nvPr>
            <p:ph idx="3" type="body"/>
          </p:nvPr>
        </p:nvSpPr>
        <p:spPr>
          <a:xfrm>
            <a:off x="439275" y="475928"/>
            <a:ext cx="5644800" cy="65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Ressourcer: 10 dages skærmfri udfordring Casestudie</a:t>
            </a:r>
            <a:endParaRPr sz="2400"/>
          </a:p>
        </p:txBody>
      </p:sp>
      <p:sp>
        <p:nvSpPr>
          <p:cNvPr id="288" name="Google Shape;288;p14"/>
          <p:cNvSpPr txBox="1"/>
          <p:nvPr/>
        </p:nvSpPr>
        <p:spPr>
          <a:xfrm>
            <a:off x="6600275" y="1598122"/>
            <a:ext cx="5333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24BAA2"/>
                </a:solidFill>
                <a:latin typeface="Calibri"/>
                <a:ea typeface="Calibri"/>
                <a:cs typeface="Calibri"/>
                <a:sym typeface="Calibri"/>
              </a:rPr>
              <a:t>RESULTATER i Bordeaux:</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I 2022 viste en undersøgelse af børn meget positive resultater:</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40% sov bedre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85 % brugte mere tid på at lege og chatte med deres familier</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86 % reducerede deres skærmtid</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I 2019, i en undersøgelse blandt forældre 2 måneder efter udfordringen, sagde 75 % af forældrene, at deres barns skærmforbrug var faldet.</a:t>
            </a:r>
            <a:endParaRPr b="0" i="0" sz="1200" u="none" cap="none" strike="noStrike">
              <a:solidFill>
                <a:srgbClr val="000000"/>
              </a:solidFill>
              <a:latin typeface="Calibri"/>
              <a:ea typeface="Calibri"/>
              <a:cs typeface="Calibri"/>
              <a:sym typeface="Calibri"/>
            </a:endParaRPr>
          </a:p>
        </p:txBody>
      </p:sp>
      <p:sp>
        <p:nvSpPr>
          <p:cNvPr id="289" name="Google Shape;289;p14"/>
          <p:cNvSpPr txBox="1"/>
          <p:nvPr/>
        </p:nvSpPr>
        <p:spPr>
          <a:xfrm>
            <a:off x="6685500" y="4012096"/>
            <a:ext cx="5163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 </a:t>
            </a:r>
            <a:r>
              <a:rPr b="1" i="0" lang="fr-FR" sz="1200" u="none" cap="none" strike="noStrike">
                <a:solidFill>
                  <a:srgbClr val="24BAA2"/>
                </a:solidFill>
                <a:latin typeface="Calibri"/>
                <a:ea typeface="Calibri"/>
                <a:cs typeface="Calibri"/>
                <a:sym typeface="Calibri"/>
              </a:rPr>
              <a:t>Online referencer:</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Fransk :</a:t>
            </a:r>
            <a:r>
              <a:rPr b="0" i="0" lang="fr-FR"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https://www.bordeaux.fr/p152867/defi-10-jours-sans-ecran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engelsk</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https://10jourssansecrans.org/en/page/2/?et_blog</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5"/>
          <p:cNvSpPr txBox="1"/>
          <p:nvPr>
            <p:ph idx="1" type="body"/>
          </p:nvPr>
        </p:nvSpPr>
        <p:spPr>
          <a:xfrm>
            <a:off x="121550" y="1397475"/>
            <a:ext cx="6009900" cy="3801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24BAA2"/>
              </a:buClr>
              <a:buSzPts val="2400"/>
              <a:buNone/>
            </a:pPr>
            <a:r>
              <a:rPr b="1" lang="fr-FR" sz="1200">
                <a:solidFill>
                  <a:srgbClr val="24BAA2"/>
                </a:solidFill>
              </a:rPr>
              <a:t>Estimeret varighed:</a:t>
            </a:r>
            <a:r>
              <a:rPr lang="fr-FR" sz="1200">
                <a:latin typeface="Calibri"/>
                <a:ea typeface="Calibri"/>
                <a:cs typeface="Calibri"/>
                <a:sym typeface="Calibri"/>
              </a:rPr>
              <a:t>10 dage Nødvendigt materiale: Gridded point-ark (leveret som PDF-download), adgang til online kommunikationsplatform, hvor deltagerne kan registrere deres fremskridt og interagere med hinanden.</a:t>
            </a:r>
            <a:endParaRPr sz="1200"/>
          </a:p>
          <a:p>
            <a:pPr indent="-228600" lvl="0" marL="228600" rtl="0" algn="l">
              <a:lnSpc>
                <a:spcPct val="100000"/>
              </a:lnSpc>
              <a:spcBef>
                <a:spcPts val="1500"/>
              </a:spcBef>
              <a:spcAft>
                <a:spcPts val="0"/>
              </a:spcAft>
              <a:buClr>
                <a:srgbClr val="24BAA2"/>
              </a:buClr>
              <a:buSzPts val="2400"/>
              <a:buNone/>
            </a:pPr>
            <a:r>
              <a:rPr b="1" lang="fr-FR" sz="1200">
                <a:solidFill>
                  <a:srgbClr val="24BAA2"/>
                </a:solidFill>
              </a:rPr>
              <a:t>Instruktioner:</a:t>
            </a:r>
            <a:endParaRPr b="1" sz="1200">
              <a:solidFill>
                <a:srgbClr val="24BAA2"/>
              </a:solidFill>
            </a:endParaRPr>
          </a:p>
          <a:p>
            <a:pPr indent="-304800" lvl="0" marL="342900" rtl="0" algn="l">
              <a:lnSpc>
                <a:spcPct val="100000"/>
              </a:lnSpc>
              <a:spcBef>
                <a:spcPts val="2500"/>
              </a:spcBef>
              <a:spcAft>
                <a:spcPts val="0"/>
              </a:spcAft>
              <a:buClr>
                <a:schemeClr val="lt1"/>
              </a:buClr>
              <a:buSzPts val="1200"/>
              <a:buFont typeface="Calibri"/>
              <a:buAutoNum type="arabicPeriod"/>
            </a:pPr>
            <a:r>
              <a:rPr lang="fr-FR" sz="1200">
                <a:latin typeface="Calibri"/>
                <a:ea typeface="Calibri"/>
                <a:cs typeface="Calibri"/>
                <a:sym typeface="Calibri"/>
              </a:rPr>
              <a:t>Introducer udfordringen som et kollektivt spil. Forklar, at hver deltager vil optjene point til deres hold (klasse), hver gang de afholder sig fra at bruge skærme i bestemte tidsperioder i løbet af dagen.</a:t>
            </a:r>
            <a:endParaRPr sz="1200"/>
          </a:p>
          <a:p>
            <a:pPr indent="-304800" lvl="0" marL="342900" rtl="0" algn="l">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Fremhæv den frivillige karakter af deltagelse, så den enkelte kan tilpasse udfordringen efter deres egne forhold.</a:t>
            </a:r>
            <a:endParaRPr sz="1200">
              <a:latin typeface="Times New Roman"/>
              <a:ea typeface="Times New Roman"/>
              <a:cs typeface="Times New Roman"/>
              <a:sym typeface="Times New Roman"/>
            </a:endParaRPr>
          </a:p>
          <a:p>
            <a:pPr indent="-304800" lvl="0" marL="342900" rtl="0" algn="l">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Giv deltagerne pointlisten med gitter til at spore deres fremskridt. Forklar, at point vil blive talt dagligt i klasseværelset (eller næsten for online-deltagere).</a:t>
            </a:r>
            <a:endParaRPr sz="1200">
              <a:latin typeface="Times New Roman"/>
              <a:ea typeface="Times New Roman"/>
              <a:cs typeface="Times New Roman"/>
              <a:sym typeface="Times New Roman"/>
            </a:endParaRPr>
          </a:p>
          <a:p>
            <a:pPr indent="-304800" lvl="0" marL="342900" rtl="0" algn="l">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Tilskynd deltagerne til at deltage i forskellige aktiviteter under udfordringen, såsom at lege, udveksle ideer, deltage i sport, tage på kulturelle udflugter og tilbringe kvalitetstid sammen med familie og venner.</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95" name="Google Shape;295;p15"/>
          <p:cNvSpPr txBox="1"/>
          <p:nvPr>
            <p:ph idx="3" type="body"/>
          </p:nvPr>
        </p:nvSpPr>
        <p:spPr>
          <a:xfrm>
            <a:off x="121550" y="368774"/>
            <a:ext cx="6775200" cy="79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2800"/>
              <a:buNone/>
            </a:pPr>
            <a:r>
              <a:rPr lang="fr-FR" sz="2400"/>
              <a:t>Aktivitet 1:</a:t>
            </a:r>
            <a:r>
              <a:rPr lang="fr-FR" sz="2400">
                <a:latin typeface="Calibri"/>
                <a:ea typeface="Calibri"/>
                <a:cs typeface="Calibri"/>
                <a:sym typeface="Calibri"/>
              </a:rPr>
              <a:t>10-dages skærmfri udfordring</a:t>
            </a:r>
            <a:r>
              <a:rPr lang="fr-FR" sz="2400"/>
              <a:t> </a:t>
            </a:r>
            <a:endParaRPr sz="2400"/>
          </a:p>
          <a:p>
            <a:pPr indent="0" lvl="0" marL="0" rtl="0" algn="l">
              <a:lnSpc>
                <a:spcPct val="90000"/>
              </a:lnSpc>
              <a:spcBef>
                <a:spcPts val="1000"/>
              </a:spcBef>
              <a:spcAft>
                <a:spcPts val="0"/>
              </a:spcAft>
              <a:buClr>
                <a:srgbClr val="00B6E6"/>
              </a:buClr>
              <a:buSzPts val="2800"/>
              <a:buNone/>
            </a:pPr>
            <a:r>
              <a:t/>
            </a:r>
            <a:endParaRPr sz="2800"/>
          </a:p>
        </p:txBody>
      </p:sp>
      <p:sp>
        <p:nvSpPr>
          <p:cNvPr id="296" name="Google Shape;296;p15"/>
          <p:cNvSpPr txBox="1"/>
          <p:nvPr/>
        </p:nvSpPr>
        <p:spPr>
          <a:xfrm>
            <a:off x="6691400" y="1280575"/>
            <a:ext cx="4890900" cy="2401200"/>
          </a:xfrm>
          <a:prstGeom prst="rect">
            <a:avLst/>
          </a:prstGeom>
          <a:noFill/>
          <a:ln>
            <a:noFill/>
          </a:ln>
        </p:spPr>
        <p:txBody>
          <a:bodyPr anchorCtr="0" anchor="t" bIns="45700" lIns="91425" spcFirstLastPara="1" rIns="91425" wrap="square" tIns="45700">
            <a:spAutoFit/>
          </a:bodyPr>
          <a:lstStyle/>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5. I løbet af de 10 dage, tilskynd deltagerne til at dele deres erfaringer, udfordringer og succeser. Dette vil fremme en følelse af kollektiv deltagelse og give et støttenetværk.</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6. I slutningen af ​​udfordringen, faciliter en refleksionssession, hvor deltagerne kan diskutere virkningen af ​​skærmfri på deres dagligdag, de alternative aktiviteter, de nød, og enhver opnået indsigt.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7. Afslut aktiviteten ved at opsummere de opnåede mål: øge bevidstheden om skærmpåvirkning, fremme alternative aktiviteter og give familier redskaber til positiv og kontrolleret skærmbrug.</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idx="1" type="body"/>
          </p:nvPr>
        </p:nvSpPr>
        <p:spPr>
          <a:xfrm>
            <a:off x="121550" y="1847525"/>
            <a:ext cx="5974500" cy="37704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24BAA2"/>
              </a:buClr>
              <a:buSzPts val="2400"/>
              <a:buNone/>
            </a:pPr>
            <a:r>
              <a:rPr b="1" lang="fr-FR" sz="1200">
                <a:solidFill>
                  <a:srgbClr val="24BAA2"/>
                </a:solidFill>
              </a:rPr>
              <a:t>Mål:</a:t>
            </a:r>
            <a:r>
              <a:rPr lang="fr-FR" sz="1200">
                <a:latin typeface="Calibri"/>
                <a:ea typeface="Calibri"/>
                <a:cs typeface="Calibri"/>
                <a:sym typeface="Calibri"/>
              </a:rPr>
              <a:t>Hovedmålet med aktiviteten "Naboeventyrlogbog" er at tilskynde familier til at udforske og deltage i skærmfrie aktiviteter i deres nabolag. Ved at oprette en logbog, der samler en række aktiviteter, såsom kulturelle begivenheder, udendørs eventyr, kunsthåndværk og naturoplevelser, vil eleverne have en ressource, der inspirerer dem til at undgå skærme og omfavne alternative former for underholdning. Gennem denne aktivitet vil deltagerne øve forsknings- og organisationsfærdigheder, opdage lokale muligheder og fremme en følelse af samfundsengagement.</a:t>
            </a:r>
            <a:endParaRPr sz="1200">
              <a:latin typeface="Times New Roman"/>
              <a:ea typeface="Times New Roman"/>
              <a:cs typeface="Times New Roman"/>
              <a:sym typeface="Times New Roman"/>
            </a:endParaRPr>
          </a:p>
          <a:p>
            <a:pPr indent="-228600" lvl="0" marL="228600" rtl="0" algn="l">
              <a:lnSpc>
                <a:spcPct val="100000"/>
              </a:lnSpc>
              <a:spcBef>
                <a:spcPts val="1000"/>
              </a:spcBef>
              <a:spcAft>
                <a:spcPts val="0"/>
              </a:spcAft>
              <a:buClr>
                <a:srgbClr val="24BAA2"/>
              </a:buClr>
              <a:buSzPts val="1800"/>
              <a:buNone/>
            </a:pPr>
            <a:r>
              <a:rPr b="1" lang="fr-FR" sz="1200">
                <a:solidFill>
                  <a:srgbClr val="24BAA2"/>
                </a:solidFill>
              </a:rPr>
              <a:t>Estimeret varighed:</a:t>
            </a:r>
            <a:r>
              <a:rPr lang="fr-FR" sz="1200">
                <a:latin typeface="Calibri"/>
                <a:ea typeface="Calibri"/>
                <a:cs typeface="Calibri"/>
                <a:sym typeface="Calibri"/>
              </a:rPr>
              <a:t>Aktiviteten kan gennemføres i løbet af en uge eller længere, afhængig af tilgængeligheden af ​​lokale arrangementer og den ønskede detaljeringsgrad i logbogen. Nødvendige materialer inkluderer papir eller et digitalt dokument til oprettelse af logbogen, skriveredskaber eller digitale værktøjer til registrering af information, adgang til internet- eller samfundsressourcer til forskning i nabolagsaktiviteter og valgfri håndværksforsyning til at tilpasse logbogen.</a:t>
            </a:r>
            <a:endParaRPr sz="1200">
              <a:latin typeface="Times New Roman"/>
              <a:ea typeface="Times New Roman"/>
              <a:cs typeface="Times New Roman"/>
              <a:sym typeface="Times New Roman"/>
            </a:endParaRPr>
          </a:p>
          <a:p>
            <a:pPr indent="-228600" lvl="0" marL="228600" rtl="0" algn="l">
              <a:lnSpc>
                <a:spcPct val="90000"/>
              </a:lnSpc>
              <a:spcBef>
                <a:spcPts val="25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302" name="Google Shape;302;p16"/>
          <p:cNvSpPr txBox="1"/>
          <p:nvPr>
            <p:ph idx="3" type="body"/>
          </p:nvPr>
        </p:nvSpPr>
        <p:spPr>
          <a:xfrm>
            <a:off x="121550" y="411648"/>
            <a:ext cx="6570000" cy="814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2800"/>
              <a:buNone/>
            </a:pPr>
            <a:r>
              <a:rPr lang="fr-FR" sz="2400"/>
              <a:t>Aktivitet 2: Logbog for kvartereventyr</a:t>
            </a:r>
            <a:endParaRPr sz="2400"/>
          </a:p>
          <a:p>
            <a:pPr indent="0" lvl="0" marL="0" rtl="0" algn="l">
              <a:lnSpc>
                <a:spcPct val="90000"/>
              </a:lnSpc>
              <a:spcBef>
                <a:spcPts val="1000"/>
              </a:spcBef>
              <a:spcAft>
                <a:spcPts val="0"/>
              </a:spcAft>
              <a:buClr>
                <a:srgbClr val="00B6E6"/>
              </a:buClr>
              <a:buSzPts val="2800"/>
              <a:buNone/>
            </a:pPr>
            <a:r>
              <a:t/>
            </a:r>
            <a:endParaRPr sz="2800"/>
          </a:p>
        </p:txBody>
      </p:sp>
      <p:pic>
        <p:nvPicPr>
          <p:cNvPr descr="Livre de journaux d'observation d'oiseaux avec de minuscules caractères - illustration vectorielle à plat isolée sur fond blanc. Groupe d'ornithologues observant les oiseaux et faisant des notes scientifiques." id="303" name="Google Shape;303;p16"/>
          <p:cNvPicPr preferRelativeResize="0"/>
          <p:nvPr/>
        </p:nvPicPr>
        <p:blipFill rotWithShape="1">
          <a:blip r:embed="rId3">
            <a:alphaModFix/>
          </a:blip>
          <a:srcRect b="6859" l="0" r="0" t="0"/>
          <a:stretch/>
        </p:blipFill>
        <p:spPr>
          <a:xfrm>
            <a:off x="6414025" y="1403672"/>
            <a:ext cx="5777975" cy="40506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7"/>
          <p:cNvSpPr txBox="1"/>
          <p:nvPr>
            <p:ph idx="1" type="body"/>
          </p:nvPr>
        </p:nvSpPr>
        <p:spPr>
          <a:xfrm>
            <a:off x="6042000" y="625950"/>
            <a:ext cx="5854500" cy="3993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lt1"/>
              </a:buClr>
              <a:buSzPts val="1800"/>
              <a:buNone/>
            </a:pPr>
            <a:r>
              <a:rPr lang="fr-FR" sz="1200">
                <a:latin typeface="Calibri"/>
                <a:ea typeface="Calibri"/>
                <a:cs typeface="Calibri"/>
                <a:sym typeface="Calibri"/>
              </a:rPr>
              <a:t>1.Begynd med at introducere konceptet "Naboskabseventyrlogbogen"</a:t>
            </a:r>
            <a:endParaRPr sz="1200">
              <a:latin typeface="Calibri"/>
              <a:ea typeface="Calibri"/>
              <a:cs typeface="Calibri"/>
              <a:sym typeface="Calibri"/>
            </a:endParaRPr>
          </a:p>
          <a:p>
            <a:pPr indent="-228600" lvl="0" marL="228600" rtl="0" algn="l">
              <a:lnSpc>
                <a:spcPct val="100000"/>
              </a:lnSpc>
              <a:spcBef>
                <a:spcPts val="2500"/>
              </a:spcBef>
              <a:spcAft>
                <a:spcPts val="0"/>
              </a:spcAft>
              <a:buClr>
                <a:schemeClr val="lt1"/>
              </a:buClr>
              <a:buSzPts val="1800"/>
              <a:buNone/>
            </a:pPr>
            <a:r>
              <a:rPr lang="fr-FR" sz="1200">
                <a:latin typeface="Calibri"/>
                <a:ea typeface="Calibri"/>
                <a:cs typeface="Calibri"/>
                <a:sym typeface="Calibri"/>
              </a:rPr>
              <a:t>2.Forklar logbogens afsnit, såsom kulturelle aktiviteter, friluftsliv, håndværk og natur. Diskuter formålet med hvert afsnit</a:t>
            </a:r>
            <a:endParaRPr sz="1200"/>
          </a:p>
          <a:p>
            <a:pPr indent="-228600" lvl="0" marL="228600" rtl="0" algn="l">
              <a:lnSpc>
                <a:spcPct val="100000"/>
              </a:lnSpc>
              <a:spcBef>
                <a:spcPts val="2500"/>
              </a:spcBef>
              <a:spcAft>
                <a:spcPts val="0"/>
              </a:spcAft>
              <a:buClr>
                <a:schemeClr val="lt1"/>
              </a:buClr>
              <a:buSzPts val="1800"/>
              <a:buNone/>
            </a:pPr>
            <a:r>
              <a:rPr lang="fr-FR" sz="1200">
                <a:latin typeface="Calibri"/>
                <a:ea typeface="Calibri"/>
                <a:cs typeface="Calibri"/>
                <a:sym typeface="Calibri"/>
              </a:rPr>
              <a:t>3. Tilskynd deltagerne til at undersøge og indsamle oplysninger om begivenheder, attraktioner og ressourcer i deres nabolag. Dette kan gøres gennem onlinesøgninger, community opslagstavler, lokale aviser eller ved at kontakte lokale organisationer.</a:t>
            </a:r>
            <a:endParaRPr sz="1200"/>
          </a:p>
          <a:p>
            <a:pPr indent="-228600" lvl="0" marL="228600" rtl="0" algn="l">
              <a:lnSpc>
                <a:spcPct val="100000"/>
              </a:lnSpc>
              <a:spcBef>
                <a:spcPts val="2500"/>
              </a:spcBef>
              <a:spcAft>
                <a:spcPts val="0"/>
              </a:spcAft>
              <a:buClr>
                <a:schemeClr val="lt1"/>
              </a:buClr>
              <a:buSzPts val="1800"/>
              <a:buNone/>
            </a:pPr>
            <a:r>
              <a:rPr lang="fr-FR" sz="1200">
                <a:latin typeface="Calibri"/>
                <a:ea typeface="Calibri"/>
                <a:cs typeface="Calibri"/>
                <a:sym typeface="Calibri"/>
              </a:rPr>
              <a:t>4. Instruer deltagerne i at organisere den indsamlede information i de relevante sektioner af deres logbog. De kan omfatte detaljer såsom begivenhedsdatoer, lokationer, beskrivelser, kontaktoplysninger og eventuelle yderligere bemærkninger eller anbefalinger.</a:t>
            </a:r>
            <a:endParaRPr sz="1200">
              <a:latin typeface="Times New Roman"/>
              <a:ea typeface="Times New Roman"/>
              <a:cs typeface="Times New Roman"/>
              <a:sym typeface="Times New Roman"/>
            </a:endParaRPr>
          </a:p>
          <a:p>
            <a:pPr indent="-228600" lvl="0" marL="228600" rtl="0" algn="l">
              <a:lnSpc>
                <a:spcPct val="100000"/>
              </a:lnSpc>
              <a:spcBef>
                <a:spcPts val="2500"/>
              </a:spcBef>
              <a:spcAft>
                <a:spcPts val="0"/>
              </a:spcAft>
              <a:buClr>
                <a:schemeClr val="lt1"/>
              </a:buClr>
              <a:buSzPts val="1800"/>
              <a:buNone/>
            </a:pPr>
            <a:r>
              <a:rPr lang="fr-FR" sz="1200">
                <a:latin typeface="Calibri"/>
                <a:ea typeface="Calibri"/>
                <a:cs typeface="Calibri"/>
                <a:sym typeface="Calibri"/>
              </a:rPr>
              <a:t>5. Deltagerne kan være kreative og personliggøre deres logbog ved at tilføje illustrationer, fotografier eller dekorative elementer, der afspejler ånden i nabolaget</a:t>
            </a:r>
            <a:endParaRPr sz="1200"/>
          </a:p>
          <a:p>
            <a:pPr indent="-228600" lvl="0" marL="228600" rtl="0" algn="l">
              <a:lnSpc>
                <a:spcPct val="100000"/>
              </a:lnSpc>
              <a:spcBef>
                <a:spcPts val="2500"/>
              </a:spcBef>
              <a:spcAft>
                <a:spcPts val="0"/>
              </a:spcAft>
              <a:buClr>
                <a:schemeClr val="lt1"/>
              </a:buClr>
              <a:buSzPts val="1800"/>
              <a:buNone/>
            </a:pPr>
            <a:r>
              <a:rPr lang="fr-FR" sz="1200">
                <a:latin typeface="Calibri"/>
                <a:ea typeface="Calibri"/>
                <a:cs typeface="Calibri"/>
                <a:sym typeface="Calibri"/>
              </a:rPr>
              <a:t>6. Når logbogen er færdig, opfordrer du deltagerne til at dele den med andre og opdatere den regelmæssigt med nye aktiviteter, anbefalinger og oplevelser.</a:t>
            </a:r>
            <a:endParaRPr sz="1200">
              <a:latin typeface="Times New Roman"/>
              <a:ea typeface="Times New Roman"/>
              <a:cs typeface="Times New Roman"/>
              <a:sym typeface="Times New Roman"/>
            </a:endParaRPr>
          </a:p>
        </p:txBody>
      </p:sp>
      <p:sp>
        <p:nvSpPr>
          <p:cNvPr id="309" name="Google Shape;309;p17"/>
          <p:cNvSpPr txBox="1"/>
          <p:nvPr>
            <p:ph idx="3" type="body"/>
          </p:nvPr>
        </p:nvSpPr>
        <p:spPr>
          <a:xfrm>
            <a:off x="1635162" y="242046"/>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Instruktioner</a:t>
            </a:r>
            <a:endParaRPr sz="2400"/>
          </a:p>
        </p:txBody>
      </p:sp>
      <p:pic>
        <p:nvPicPr>
          <p:cNvPr descr="Pensione, Vuoto, Regola, Regolamento" id="310" name="Google Shape;310;p17"/>
          <p:cNvPicPr preferRelativeResize="0"/>
          <p:nvPr>
            <p:ph idx="2" type="pic"/>
          </p:nvPr>
        </p:nvPicPr>
        <p:blipFill rotWithShape="1">
          <a:blip r:embed="rId3">
            <a:alphaModFix/>
          </a:blip>
          <a:srcRect b="0" l="19712" r="19712" t="0"/>
          <a:stretch/>
        </p:blipFill>
        <p:spPr>
          <a:xfrm>
            <a:off x="295500" y="812264"/>
            <a:ext cx="5392454" cy="56876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a1f600301e_0_364"/>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a:t>Tips og hints til professionelle</a:t>
            </a:r>
            <a:endParaRPr/>
          </a:p>
          <a:p>
            <a:pPr indent="0" lvl="0" marL="0" rtl="0" algn="l">
              <a:lnSpc>
                <a:spcPct val="90000"/>
              </a:lnSpc>
              <a:spcBef>
                <a:spcPts val="0"/>
              </a:spcBef>
              <a:spcAft>
                <a:spcPts val="0"/>
              </a:spcAft>
              <a:buClr>
                <a:srgbClr val="74659A"/>
              </a:buClr>
              <a:buSzPts val="3600"/>
              <a:buNone/>
            </a:pPr>
            <a:r>
              <a:t/>
            </a:r>
            <a:endParaRPr/>
          </a:p>
        </p:txBody>
      </p:sp>
      <p:sp>
        <p:nvSpPr>
          <p:cNvPr id="316" name="Google Shape;316;g2a1f600301e_0_364"/>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Arial"/>
              <a:buNone/>
            </a:pPr>
            <a:r>
              <a:rPr b="1" lang="fr-FR" sz="1200"/>
              <a:t>Skærmfri morgener: fremmer en mere fokuseret og opmærksom tilgang til daglige aktiviteter.</a:t>
            </a:r>
            <a:endParaRPr b="1" sz="1200"/>
          </a:p>
        </p:txBody>
      </p:sp>
      <p:sp>
        <p:nvSpPr>
          <p:cNvPr id="317" name="Google Shape;317;g2a1f600301e_0_364"/>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318" name="Google Shape;318;g2a1f600301e_0_364"/>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319" name="Google Shape;319;g2a1f600301e_0_364"/>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320" name="Google Shape;320;g2a1f600301e_0_364"/>
          <p:cNvSpPr txBox="1"/>
          <p:nvPr/>
        </p:nvSpPr>
        <p:spPr>
          <a:xfrm>
            <a:off x="3594075" y="1455025"/>
            <a:ext cx="7124100" cy="71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Lær familierne de 4 “skærmfri” perioder – Sabine Duflo koncept</a:t>
            </a:r>
            <a:endParaRPr b="0" i="0" sz="1200" u="none" cap="none" strike="noStrike">
              <a:solidFill>
                <a:schemeClr val="lt1"/>
              </a:solidFill>
              <a:latin typeface="Calibri"/>
              <a:ea typeface="Calibri"/>
              <a:cs typeface="Calibri"/>
              <a:sym typeface="Calibri"/>
            </a:endParaRPr>
          </a:p>
        </p:txBody>
      </p:sp>
      <p:sp>
        <p:nvSpPr>
          <p:cNvPr id="321" name="Google Shape;321;g2a1f600301e_0_364"/>
          <p:cNvSpPr txBox="1"/>
          <p:nvPr/>
        </p:nvSpPr>
        <p:spPr>
          <a:xfrm>
            <a:off x="3594050" y="5503075"/>
            <a:ext cx="7192500" cy="848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Skærmfri sengetid: At skabe en skærmfri sengetid kan fremme bedre søvnkvalitet og generelt velvære.</a:t>
            </a:r>
            <a:endParaRPr b="1" i="0" sz="1200" u="none" cap="none" strike="noStrike">
              <a:solidFill>
                <a:schemeClr val="lt1"/>
              </a:solidFill>
              <a:latin typeface="Calibri"/>
              <a:ea typeface="Calibri"/>
              <a:cs typeface="Calibri"/>
              <a:sym typeface="Calibri"/>
            </a:endParaRPr>
          </a:p>
        </p:txBody>
      </p:sp>
      <p:sp>
        <p:nvSpPr>
          <p:cNvPr id="322" name="Google Shape;322;g2a1f600301e_0_364"/>
          <p:cNvSpPr txBox="1"/>
          <p:nvPr/>
        </p:nvSpPr>
        <p:spPr>
          <a:xfrm>
            <a:off x="3525800" y="4490925"/>
            <a:ext cx="7192500" cy="7137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Skærmfri værelser: Ikke på børneværelset</a:t>
            </a:r>
            <a:endParaRPr b="1" i="0" sz="1200" u="none" cap="none" strike="noStrike">
              <a:solidFill>
                <a:schemeClr val="lt1"/>
              </a:solidFill>
              <a:latin typeface="Calibri"/>
              <a:ea typeface="Calibri"/>
              <a:cs typeface="Calibri"/>
              <a:sym typeface="Calibri"/>
            </a:endParaRPr>
          </a:p>
          <a:p>
            <a:pPr indent="-228600" lvl="0" marL="228600" marR="0" rtl="0" algn="l">
              <a:lnSpc>
                <a:spcPct val="100000"/>
              </a:lnSpc>
              <a:spcBef>
                <a:spcPts val="1800"/>
              </a:spcBef>
              <a:spcAft>
                <a:spcPts val="0"/>
              </a:spcAft>
              <a:buClr>
                <a:schemeClr val="lt1"/>
              </a:buClr>
              <a:buSzPts val="1800"/>
              <a:buFont typeface="Arial"/>
              <a:buNone/>
            </a:pPr>
            <a:r>
              <a:t/>
            </a:r>
            <a:endParaRPr b="0" i="0" sz="1200" u="none" cap="none" strike="noStrike">
              <a:solidFill>
                <a:schemeClr val="lt1"/>
              </a:solidFill>
              <a:latin typeface="Calibri"/>
              <a:ea typeface="Calibri"/>
              <a:cs typeface="Calibri"/>
              <a:sym typeface="Calibri"/>
            </a:endParaRPr>
          </a:p>
        </p:txBody>
      </p:sp>
      <p:sp>
        <p:nvSpPr>
          <p:cNvPr id="323" name="Google Shape;323;g2a1f600301e_0_364"/>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24" name="Google Shape;324;g2a1f600301e_0_364"/>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25" name="Google Shape;325;g2a1f600301e_0_364"/>
          <p:cNvSpPr txBox="1"/>
          <p:nvPr/>
        </p:nvSpPr>
        <p:spPr>
          <a:xfrm>
            <a:off x="3560000" y="3388900"/>
            <a:ext cx="7124100" cy="787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Skærmfri måltider: opfordrer enkeltpersoner til at være fuldt ud til stede og engageret under måltiderne, hvilket fremmer bedre kommunikation.</a:t>
            </a:r>
            <a:endParaRPr b="1" i="0" sz="1200" u="none" cap="none" strike="noStrike">
              <a:solidFill>
                <a:schemeClr val="lt1"/>
              </a:solidFill>
              <a:latin typeface="Calibri"/>
              <a:ea typeface="Calibri"/>
              <a:cs typeface="Calibri"/>
              <a:sym typeface="Calibri"/>
            </a:endParaRPr>
          </a:p>
          <a:p>
            <a:pPr indent="-228600" lvl="0" marL="228600" marR="0" rtl="0" algn="l">
              <a:lnSpc>
                <a:spcPct val="100000"/>
              </a:lnSpc>
              <a:spcBef>
                <a:spcPts val="1000"/>
              </a:spcBef>
              <a:spcAft>
                <a:spcPts val="0"/>
              </a:spcAft>
              <a:buClr>
                <a:schemeClr val="lt1"/>
              </a:buClr>
              <a:buSzPts val="1800"/>
              <a:buFont typeface="Arial"/>
              <a:buNone/>
            </a:pPr>
            <a:r>
              <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9"/>
          <p:cNvSpPr txBox="1"/>
          <p:nvPr>
            <p:ph idx="1" type="body"/>
          </p:nvPr>
        </p:nvSpPr>
        <p:spPr>
          <a:xfrm>
            <a:off x="464425" y="3671900"/>
            <a:ext cx="5109300" cy="1873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None/>
            </a:pPr>
            <a:r>
              <a:rPr lang="fr-FR" sz="1200"/>
              <a:t>Tak fordi du læste dette modul,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sz="1200"/>
          </a:p>
        </p:txBody>
      </p:sp>
      <p:sp>
        <p:nvSpPr>
          <p:cNvPr id="332" name="Google Shape;332;p19"/>
          <p:cNvSpPr txBox="1"/>
          <p:nvPr>
            <p:ph idx="2" type="body"/>
          </p:nvPr>
        </p:nvSpPr>
        <p:spPr>
          <a:xfrm>
            <a:off x="520881" y="2901647"/>
            <a:ext cx="3542700" cy="1054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Slut på modul</a:t>
            </a:r>
            <a:endParaRPr sz="2400"/>
          </a:p>
        </p:txBody>
      </p:sp>
      <p:sp>
        <p:nvSpPr>
          <p:cNvPr id="333" name="Google Shape;333;p19"/>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fr-FR" sz="2400"/>
              <a:t>www.survivingdigital.eu</a:t>
            </a:r>
            <a:endParaRPr b="1" sz="2400"/>
          </a:p>
        </p:txBody>
      </p:sp>
      <p:grpSp>
        <p:nvGrpSpPr>
          <p:cNvPr id="334" name="Google Shape;334;p19"/>
          <p:cNvGrpSpPr/>
          <p:nvPr/>
        </p:nvGrpSpPr>
        <p:grpSpPr>
          <a:xfrm>
            <a:off x="9120941" y="4417168"/>
            <a:ext cx="2584687" cy="540421"/>
            <a:chOff x="10016456" y="2625849"/>
            <a:chExt cx="1664680" cy="280842"/>
          </a:xfrm>
        </p:grpSpPr>
        <p:grpSp>
          <p:nvGrpSpPr>
            <p:cNvPr id="335" name="Google Shape;335;p19"/>
            <p:cNvGrpSpPr/>
            <p:nvPr/>
          </p:nvGrpSpPr>
          <p:grpSpPr>
            <a:xfrm>
              <a:off x="11054594" y="2625849"/>
              <a:ext cx="280634" cy="280634"/>
              <a:chOff x="1950027" y="2499889"/>
              <a:chExt cx="850463" cy="850463"/>
            </a:xfrm>
          </p:grpSpPr>
          <p:sp>
            <p:nvSpPr>
              <p:cNvPr id="336" name="Google Shape;336;p19"/>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37" name="Google Shape;337;p19"/>
              <p:cNvGrpSpPr/>
              <p:nvPr/>
            </p:nvGrpSpPr>
            <p:grpSpPr>
              <a:xfrm>
                <a:off x="2107521" y="2657382"/>
                <a:ext cx="535476" cy="535477"/>
                <a:chOff x="2107521" y="2657382"/>
                <a:chExt cx="535476" cy="535477"/>
              </a:xfrm>
            </p:grpSpPr>
            <p:sp>
              <p:nvSpPr>
                <p:cNvPr id="338" name="Google Shape;338;p19"/>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19"/>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19"/>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41" name="Google Shape;341;p19"/>
            <p:cNvGrpSpPr/>
            <p:nvPr/>
          </p:nvGrpSpPr>
          <p:grpSpPr>
            <a:xfrm>
              <a:off x="10362363" y="2625849"/>
              <a:ext cx="280634" cy="280634"/>
              <a:chOff x="-147782" y="2499889"/>
              <a:chExt cx="850463" cy="850463"/>
            </a:xfrm>
          </p:grpSpPr>
          <p:sp>
            <p:nvSpPr>
              <p:cNvPr id="342" name="Google Shape;342;p19"/>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19"/>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19"/>
            <p:cNvGrpSpPr/>
            <p:nvPr/>
          </p:nvGrpSpPr>
          <p:grpSpPr>
            <a:xfrm>
              <a:off x="11400502" y="2625849"/>
              <a:ext cx="280634" cy="280634"/>
              <a:chOff x="2998302" y="2499889"/>
              <a:chExt cx="850463" cy="850463"/>
            </a:xfrm>
          </p:grpSpPr>
          <p:sp>
            <p:nvSpPr>
              <p:cNvPr id="345" name="Google Shape;345;p19"/>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19"/>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19"/>
            <p:cNvGrpSpPr/>
            <p:nvPr/>
          </p:nvGrpSpPr>
          <p:grpSpPr>
            <a:xfrm>
              <a:off x="10016456" y="2625849"/>
              <a:ext cx="280634" cy="280842"/>
              <a:chOff x="-1196056" y="2499889"/>
              <a:chExt cx="850463" cy="851092"/>
            </a:xfrm>
          </p:grpSpPr>
          <p:sp>
            <p:nvSpPr>
              <p:cNvPr id="348" name="Google Shape;348;p19"/>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19"/>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19"/>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51" name="Google Shape;351;p19"/>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Figli, Sorelle, Carino, Ragazze" id="352" name="Google Shape;352;p19"/>
          <p:cNvPicPr preferRelativeResize="0"/>
          <p:nvPr/>
        </p:nvPicPr>
        <p:blipFill rotWithShape="1">
          <a:blip r:embed="rId4">
            <a:alphaModFix/>
          </a:blip>
          <a:srcRect b="0" l="0" r="0" t="0"/>
          <a:stretch/>
        </p:blipFill>
        <p:spPr>
          <a:xfrm>
            <a:off x="5986922" y="395950"/>
            <a:ext cx="5212700" cy="347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fr-FR" sz="1200" u="sng">
                <a:hlinkClick action="ppaction://hlinksldjump" r:id="rId3"/>
              </a:rPr>
              <a:t>Introduktion</a:t>
            </a:r>
            <a:endParaRPr sz="1200" u="sng"/>
          </a:p>
        </p:txBody>
      </p:sp>
      <p:sp>
        <p:nvSpPr>
          <p:cNvPr id="187" name="Google Shape;187;p2"/>
          <p:cNvSpPr txBox="1"/>
          <p:nvPr>
            <p:ph idx="5" type="body"/>
          </p:nvPr>
        </p:nvSpPr>
        <p:spPr>
          <a:xfrm>
            <a:off x="4912291" y="1284514"/>
            <a:ext cx="6562677" cy="4318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fr-FR" sz="1200" u="sng">
                <a:hlinkClick action="ppaction://hlinksldjump" r:id="rId4"/>
              </a:rPr>
              <a:t>Mål</a:t>
            </a:r>
            <a:endParaRPr sz="1200" u="sng"/>
          </a:p>
        </p:txBody>
      </p:sp>
      <p:sp>
        <p:nvSpPr>
          <p:cNvPr id="188" name="Google Shape;188;p2"/>
          <p:cNvSpPr txBox="1"/>
          <p:nvPr>
            <p:ph idx="8" type="body"/>
          </p:nvPr>
        </p:nvSpPr>
        <p:spPr>
          <a:xfrm>
            <a:off x="5046325" y="2896377"/>
            <a:ext cx="6444143" cy="3040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fr-FR" sz="1200" u="sng">
                <a:hlinkClick action="ppaction://hlinksldjump" r:id="rId5"/>
              </a:rPr>
              <a:t>Teoretisk</a:t>
            </a:r>
            <a:r>
              <a:rPr lang="fr-FR" sz="1200" u="sng"/>
              <a:t> </a:t>
            </a:r>
            <a:r>
              <a:rPr lang="fr-FR" sz="1200" u="sng">
                <a:hlinkClick action="ppaction://hlinksldjump" r:id="rId6"/>
              </a:rPr>
              <a:t>viden</a:t>
            </a:r>
            <a:endParaRPr sz="1200" u="sng"/>
          </a:p>
        </p:txBody>
      </p:sp>
      <p:sp>
        <p:nvSpPr>
          <p:cNvPr id="189" name="Google Shape;189;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Tips og hints</a:t>
            </a:r>
            <a:endParaRPr b="1" i="0" sz="1200" u="sng" cap="none" strike="noStrike">
              <a:solidFill>
                <a:srgbClr val="009AC1"/>
              </a:solidFill>
              <a:latin typeface="Calibri"/>
              <a:ea typeface="Calibri"/>
              <a:cs typeface="Calibri"/>
              <a:sym typeface="Calibri"/>
            </a:endParaRPr>
          </a:p>
        </p:txBody>
      </p:sp>
      <p:sp>
        <p:nvSpPr>
          <p:cNvPr id="190" name="Google Shape;190;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Casestudier og aktiviteter</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5008062" y="3624534"/>
            <a:ext cx="6466906"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t/>
            </a:r>
            <a:endParaRPr b="1" sz="1200" u="sng">
              <a:solidFill>
                <a:srgbClr val="009AC1"/>
              </a:solidFill>
              <a:latin typeface="Calibri"/>
              <a:ea typeface="Calibri"/>
              <a:cs typeface="Calibri"/>
              <a:sym typeface="Calibri"/>
            </a:endParaRPr>
          </a:p>
        </p:txBody>
      </p:sp>
      <p:sp>
        <p:nvSpPr>
          <p:cNvPr id="192" name="Google Shape;192;p2"/>
          <p:cNvSpPr txBox="1"/>
          <p:nvPr/>
        </p:nvSpPr>
        <p:spPr>
          <a:xfrm>
            <a:off x="4927791" y="3311378"/>
            <a:ext cx="6562677" cy="3131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Teknikker</a:t>
            </a:r>
            <a:endParaRPr b="1" sz="1200" u="sng">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Færdigheder behandlet og læringsudbytte</a:t>
            </a:r>
            <a:endParaRPr b="1" sz="1200" u="sng">
              <a:solidFill>
                <a:srgbClr val="009AC1"/>
              </a:solidFill>
              <a:latin typeface="Calibri"/>
              <a:ea typeface="Calibri"/>
              <a:cs typeface="Calibri"/>
              <a:sym typeface="Calibri"/>
            </a:endParaRPr>
          </a:p>
        </p:txBody>
      </p:sp>
      <p:pic>
        <p:nvPicPr>
          <p:cNvPr descr="Orario, Carta, Governate" id="194" name="Google Shape;194;p2"/>
          <p:cNvPicPr preferRelativeResize="0"/>
          <p:nvPr/>
        </p:nvPicPr>
        <p:blipFill rotWithShape="1">
          <a:blip r:embed="rId11">
            <a:alphaModFix/>
          </a:blip>
          <a:srcRect b="0" l="0" r="0" t="0"/>
          <a:stretch/>
        </p:blipFill>
        <p:spPr>
          <a:xfrm>
            <a:off x="121925" y="360299"/>
            <a:ext cx="4924400" cy="613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177550" y="1868975"/>
            <a:ext cx="5496000" cy="37152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lt1"/>
              </a:buClr>
              <a:buSzPts val="2000"/>
              <a:buNone/>
            </a:pPr>
            <a:r>
              <a:rPr lang="fr-FR" sz="1200"/>
              <a:t> </a:t>
            </a:r>
            <a:r>
              <a:rPr lang="fr-FR" sz="1200">
                <a:latin typeface="Calibri"/>
                <a:ea typeface="Calibri"/>
                <a:cs typeface="Calibri"/>
                <a:sym typeface="Calibri"/>
              </a:rPr>
              <a:t>Skærme er blevet en væsentlig del af vores dagligdag. De er vores værktøjer til arbejde, kommunikation, fritid, spil og læring. De er også gode redskaber til familieudveksling og opdagelse af verden. Men før 2-års alderen tilbyder skærme ingenting. De opfylder ikke de grundlæggende behov hos små børn. Alligevel er skærme en del af en babys miljø. Du tror måske, det er praktisk at give et barn en skærm til at berolige dem, holde dem beskæftiget, stoppe dem med at græde... Vi er også forledt til at tro, at skærme vil gøre småbørn intelligente, og at udsætte dem for digital teknologi i en meget tidlig alder vil hjælpe dem med at mestre disse værktøjer. Men intet af dette er sandt – tværtimod!</a:t>
            </a:r>
            <a:endParaRPr sz="1200">
              <a:latin typeface="Times New Roman"/>
              <a:ea typeface="Times New Roman"/>
              <a:cs typeface="Times New Roman"/>
              <a:sym typeface="Times New Roman"/>
            </a:endParaRPr>
          </a:p>
          <a:p>
            <a:pPr indent="-228600" lvl="0" marL="228600" rtl="0" algn="l">
              <a:lnSpc>
                <a:spcPct val="107000"/>
              </a:lnSpc>
              <a:spcBef>
                <a:spcPts val="18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00" name="Google Shape;200;p3"/>
          <p:cNvSpPr txBox="1"/>
          <p:nvPr>
            <p:ph idx="3" type="body"/>
          </p:nvPr>
        </p:nvSpPr>
        <p:spPr>
          <a:xfrm>
            <a:off x="364715" y="428227"/>
            <a:ext cx="4757400"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fr-FR" sz="2400"/>
              <a:t>Introduktion</a:t>
            </a:r>
            <a:endParaRPr sz="2400"/>
          </a:p>
        </p:txBody>
      </p:sp>
      <p:pic>
        <p:nvPicPr>
          <p:cNvPr descr="Figli, Vincita, Successo, Video Gioco" id="201" name="Google Shape;201;p3"/>
          <p:cNvPicPr preferRelativeResize="0"/>
          <p:nvPr/>
        </p:nvPicPr>
        <p:blipFill rotWithShape="1">
          <a:blip r:embed="rId3">
            <a:alphaModFix/>
          </a:blip>
          <a:srcRect b="0" l="0" r="0" t="0"/>
          <a:stretch/>
        </p:blipFill>
        <p:spPr>
          <a:xfrm>
            <a:off x="5888000" y="577400"/>
            <a:ext cx="5442602" cy="5680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4"/>
          <p:cNvPicPr preferRelativeResize="0"/>
          <p:nvPr>
            <p:ph idx="2" type="pic"/>
          </p:nvPr>
        </p:nvPicPr>
        <p:blipFill rotWithShape="1">
          <a:blip r:embed="rId3">
            <a:alphaModFix/>
          </a:blip>
          <a:srcRect b="9670" l="0" r="0" t="9670"/>
          <a:stretch/>
        </p:blipFill>
        <p:spPr>
          <a:xfrm>
            <a:off x="435469" y="406132"/>
            <a:ext cx="5660531" cy="6045738"/>
          </a:xfrm>
          <a:prstGeom prst="rect">
            <a:avLst/>
          </a:prstGeom>
          <a:solidFill>
            <a:srgbClr val="F2F2F2"/>
          </a:solidFill>
          <a:ln>
            <a:noFill/>
          </a:ln>
        </p:spPr>
      </p:pic>
      <p:sp>
        <p:nvSpPr>
          <p:cNvPr id="207" name="Google Shape;207;p4"/>
          <p:cNvSpPr txBox="1"/>
          <p:nvPr>
            <p:ph idx="1" type="body"/>
          </p:nvPr>
        </p:nvSpPr>
        <p:spPr>
          <a:xfrm>
            <a:off x="6327350" y="1418899"/>
            <a:ext cx="5571000" cy="39345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lt1"/>
              </a:buClr>
              <a:buSzPts val="1800"/>
              <a:buNone/>
            </a:pPr>
            <a:r>
              <a:rPr lang="fr-FR" sz="1200"/>
              <a:t> </a:t>
            </a:r>
            <a:r>
              <a:rPr lang="fr-FR" sz="1200">
                <a:latin typeface="Calibri"/>
                <a:ea typeface="Calibri"/>
                <a:cs typeface="Calibri"/>
                <a:sym typeface="Calibri"/>
              </a:rPr>
              <a:t>I nogle år nu har mange sundheds- og uddannelsesprofessionelle slået alarm, bakket op af en række videnskabelige undersøgelser. Helt små børns liv bliver invaderet af skærme, hvilket nogle gange efterlader for lidt plads til de konkrete oplevelser og interaktioner med tilgængelige voksne, som er så essentielle i denne fase af deres liv.</a:t>
            </a:r>
            <a:endParaRPr sz="1200">
              <a:latin typeface="Times New Roman"/>
              <a:ea typeface="Times New Roman"/>
              <a:cs typeface="Times New Roman"/>
              <a:sym typeface="Times New Roman"/>
            </a:endParaRPr>
          </a:p>
          <a:p>
            <a:pPr indent="-228600" lvl="0" marL="228600" rtl="0" algn="l">
              <a:lnSpc>
                <a:spcPct val="100000"/>
              </a:lnSpc>
              <a:spcBef>
                <a:spcPts val="1800"/>
              </a:spcBef>
              <a:spcAft>
                <a:spcPts val="0"/>
              </a:spcAft>
              <a:buClr>
                <a:schemeClr val="lt1"/>
              </a:buClr>
              <a:buSzPts val="1800"/>
              <a:buNone/>
            </a:pPr>
            <a:r>
              <a:rPr lang="fr-FR" sz="1200"/>
              <a:t> </a:t>
            </a:r>
            <a:r>
              <a:rPr lang="fr-FR" sz="1200">
                <a:latin typeface="Calibri"/>
                <a:ea typeface="Calibri"/>
                <a:cs typeface="Calibri"/>
                <a:sym typeface="Calibri"/>
              </a:rPr>
              <a:t>Misbrug af skærme (for lang, for ofte og uden støtte) af meget små børn kan have konsekvenser for deres helbred og udvikling på kort sigt, men også på længere sigt (søvnforstyrrelser, overvægt, sproglige forsinkelser, psykomotoriske forsinkelser, vanskeligheder koncentration, psykomotoriske forsinkelser, koncentrationsbesvær, vanskeligheder med at lære i skolen osv.).</a:t>
            </a:r>
            <a:endParaRPr sz="1200">
              <a:latin typeface="Times New Roman"/>
              <a:ea typeface="Times New Roman"/>
              <a:cs typeface="Times New Roman"/>
              <a:sym typeface="Times New Roman"/>
            </a:endParaRPr>
          </a:p>
          <a:p>
            <a:pPr indent="-228600" lvl="0" marL="228600" rtl="0" algn="l">
              <a:lnSpc>
                <a:spcPct val="100000"/>
              </a:lnSpc>
              <a:spcBef>
                <a:spcPts val="1800"/>
              </a:spcBef>
              <a:spcAft>
                <a:spcPts val="0"/>
              </a:spcAft>
              <a:buClr>
                <a:schemeClr val="lt1"/>
              </a:buClr>
              <a:buSzPts val="1800"/>
              <a:buNone/>
            </a:pPr>
            <a:r>
              <a:rPr lang="fr-FR" sz="1200"/>
              <a:t> </a:t>
            </a:r>
            <a:r>
              <a:rPr lang="fr-FR" sz="1200">
                <a:latin typeface="Calibri"/>
                <a:ea typeface="Calibri"/>
                <a:cs typeface="Calibri"/>
                <a:sym typeface="Calibri"/>
              </a:rPr>
              <a:t>Heldigvis kan det at identificere overdreven brug af skærme på et tidligt tidspunkt og give forældrene støtte hjælpe dem til at genetablere normal udvikling.</a:t>
            </a:r>
            <a:endParaRPr sz="1200">
              <a:latin typeface="Times New Roman"/>
              <a:ea typeface="Times New Roman"/>
              <a:cs typeface="Times New Roman"/>
              <a:sym typeface="Times New Roman"/>
            </a:endParaRPr>
          </a:p>
        </p:txBody>
      </p:sp>
      <p:sp>
        <p:nvSpPr>
          <p:cNvPr id="208" name="Google Shape;208;p4"/>
          <p:cNvSpPr txBox="1"/>
          <p:nvPr>
            <p:ph idx="3" type="body"/>
          </p:nvPr>
        </p:nvSpPr>
        <p:spPr>
          <a:xfrm>
            <a:off x="6211229" y="319224"/>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fr-FR" sz="2400"/>
              <a:t>Introduktion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6307325" y="1697522"/>
            <a:ext cx="5660400" cy="33408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lt1"/>
              </a:buClr>
              <a:buSzPts val="1800"/>
              <a:buNone/>
            </a:pPr>
            <a:r>
              <a:rPr lang="fr-FR" sz="1200"/>
              <a:t> </a:t>
            </a:r>
            <a:r>
              <a:rPr lang="fr-FR" sz="1200">
                <a:latin typeface="Calibri"/>
                <a:ea typeface="Calibri"/>
                <a:cs typeface="Calibri"/>
                <a:sym typeface="Calibri"/>
              </a:rPr>
              <a:t>At se på spørgsmålet om børn og skærme betyder også at se på forholdet mellem voksne og skærme, som bliver en stadig vigtigere del af vores liv. De monopoliserer vores opmærksomhed og afbryder vores aktiviteter. Så når baby ankommer, er det ikke altid let at ændre vores vaner, og det kan forstyrre forældre-barn-forholdet, der er ved at udvikle sig. Men bevidsthed om skærmes påvirkning er langt fra en realitet i alles sind.</a:t>
            </a:r>
            <a:endParaRPr sz="1200">
              <a:latin typeface="Times New Roman"/>
              <a:ea typeface="Times New Roman"/>
              <a:cs typeface="Times New Roman"/>
              <a:sym typeface="Times New Roman"/>
            </a:endParaRPr>
          </a:p>
          <a:p>
            <a:pPr indent="-228600" lvl="0" marL="228600" rtl="0" algn="l">
              <a:lnSpc>
                <a:spcPct val="100000"/>
              </a:lnSpc>
              <a:spcBef>
                <a:spcPts val="1800"/>
              </a:spcBef>
              <a:spcAft>
                <a:spcPts val="0"/>
              </a:spcAft>
              <a:buClr>
                <a:schemeClr val="lt1"/>
              </a:buClr>
              <a:buSzPts val="1800"/>
              <a:buNone/>
            </a:pPr>
            <a:r>
              <a:rPr lang="fr-FR" sz="1200"/>
              <a:t> </a:t>
            </a:r>
            <a:r>
              <a:rPr lang="fr-FR" sz="1200">
                <a:latin typeface="Calibri"/>
                <a:ea typeface="Calibri"/>
                <a:cs typeface="Calibri"/>
                <a:sym typeface="Calibri"/>
              </a:rPr>
              <a:t>Formålet med dette modul er at øge bevidstheden om risici ved digital teknologi, støtte fagfolk til at have ressourcer til at hjælpe forældre og foreslå passende alternativer.</a:t>
            </a:r>
            <a:endParaRPr sz="1200"/>
          </a:p>
          <a:p>
            <a:pPr indent="-228600" lvl="0" marL="228600" rtl="0" algn="l">
              <a:lnSpc>
                <a:spcPct val="100000"/>
              </a:lnSpc>
              <a:spcBef>
                <a:spcPts val="1800"/>
              </a:spcBef>
              <a:spcAft>
                <a:spcPts val="0"/>
              </a:spcAft>
              <a:buClr>
                <a:schemeClr val="lt1"/>
              </a:buClr>
              <a:buSzPts val="1800"/>
              <a:buNone/>
            </a:pPr>
            <a:r>
              <a:rPr lang="fr-FR" sz="1200"/>
              <a:t> </a:t>
            </a:r>
            <a:r>
              <a:rPr lang="fr-FR" sz="1200">
                <a:latin typeface="Calibri"/>
                <a:ea typeface="Calibri"/>
                <a:cs typeface="Calibri"/>
                <a:sym typeface="Calibri"/>
              </a:rPr>
              <a:t>Målet er på ingen måde at dømme forældre eller få dem til at føle sig skyldige, men at bruge dette værktøj i forhold til anbefalingerne fra Verdenssundhedsorganisationen: forbyd eksponering for skærme for børn under 2 år, og begræns det så meget som muligt mellem 2 og 3 år.</a:t>
            </a:r>
            <a:endParaRPr sz="1200">
              <a:latin typeface="Times New Roman"/>
              <a:ea typeface="Times New Roman"/>
              <a:cs typeface="Times New Roman"/>
              <a:sym typeface="Times New Roman"/>
            </a:endParaRPr>
          </a:p>
          <a:p>
            <a:pPr indent="-228600" lvl="0" marL="228600" rtl="0" algn="l">
              <a:lnSpc>
                <a:spcPct val="107000"/>
              </a:lnSpc>
              <a:spcBef>
                <a:spcPts val="180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14" name="Google Shape;214;p5"/>
          <p:cNvSpPr txBox="1"/>
          <p:nvPr>
            <p:ph idx="3" type="body"/>
          </p:nvPr>
        </p:nvSpPr>
        <p:spPr>
          <a:xfrm>
            <a:off x="6758907" y="406131"/>
            <a:ext cx="4757375" cy="7507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Mål</a:t>
            </a:r>
            <a:endParaRPr sz="2400"/>
          </a:p>
        </p:txBody>
      </p:sp>
      <p:pic>
        <p:nvPicPr>
          <p:cNvPr id="215" name="Google Shape;215;p5"/>
          <p:cNvPicPr preferRelativeResize="0"/>
          <p:nvPr/>
        </p:nvPicPr>
        <p:blipFill rotWithShape="1">
          <a:blip r:embed="rId3">
            <a:alphaModFix/>
          </a:blip>
          <a:srcRect b="0" l="0" r="0" t="0"/>
          <a:stretch/>
        </p:blipFill>
        <p:spPr>
          <a:xfrm>
            <a:off x="304800" y="1038200"/>
            <a:ext cx="6002525" cy="4000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3600"/>
              <a:t>Kompetencer adresseret</a:t>
            </a:r>
            <a:endParaRPr/>
          </a:p>
        </p:txBody>
      </p:sp>
      <p:sp>
        <p:nvSpPr>
          <p:cNvPr id="221" name="Google Shape;221;p6"/>
          <p:cNvSpPr txBox="1"/>
          <p:nvPr>
            <p:ph idx="2" type="body"/>
          </p:nvPr>
        </p:nvSpPr>
        <p:spPr>
          <a:xfrm>
            <a:off x="3669201" y="1492709"/>
            <a:ext cx="7117619" cy="5788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fr-FR" sz="1200"/>
              <a:t>Digital læsefærdighed Forståelse af risikoen og virkningen af ​​overeksponering for skærme for professionelle</a:t>
            </a:r>
            <a:endParaRPr b="1" sz="1200"/>
          </a:p>
          <a:p>
            <a:pPr indent="0" lvl="0" marL="0" rtl="0" algn="l">
              <a:lnSpc>
                <a:spcPct val="90000"/>
              </a:lnSpc>
              <a:spcBef>
                <a:spcPts val="1000"/>
              </a:spcBef>
              <a:spcAft>
                <a:spcPts val="0"/>
              </a:spcAft>
              <a:buClr>
                <a:schemeClr val="lt1"/>
              </a:buClr>
              <a:buSzPts val="1800"/>
              <a:buNone/>
            </a:pPr>
            <a:r>
              <a:t/>
            </a:r>
            <a:endParaRPr/>
          </a:p>
        </p:txBody>
      </p:sp>
      <p:sp>
        <p:nvSpPr>
          <p:cNvPr id="222" name="Google Shape;222;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23" name="Google Shape;223;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24" name="Google Shape;224;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25" name="Google Shape;225;p6"/>
          <p:cNvSpPr txBox="1"/>
          <p:nvPr/>
        </p:nvSpPr>
        <p:spPr>
          <a:xfrm>
            <a:off x="3669200" y="2532263"/>
            <a:ext cx="6823153" cy="6171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Forældrefærdigheder Viden om de mulige alternativer at give til forældre med vejledning</a:t>
            </a:r>
            <a:endParaRPr b="1" i="0" sz="1200" u="none" cap="none" strike="noStrike">
              <a:solidFill>
                <a:schemeClr val="lt1"/>
              </a:solidFill>
              <a:latin typeface="Calibri"/>
              <a:ea typeface="Calibri"/>
              <a:cs typeface="Calibri"/>
              <a:sym typeface="Calibri"/>
            </a:endParaRPr>
          </a:p>
        </p:txBody>
      </p:sp>
      <p:sp>
        <p:nvSpPr>
          <p:cNvPr id="226" name="Google Shape;226;p6"/>
          <p:cNvSpPr txBox="1"/>
          <p:nvPr/>
        </p:nvSpPr>
        <p:spPr>
          <a:xfrm>
            <a:off x="3669200" y="3548596"/>
            <a:ext cx="7117619" cy="6100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Selvspørgsmålsevner om voksnes adfærd for at forbedre børnenes miljø og sundhed</a:t>
            </a:r>
            <a:endParaRPr b="1" i="0" sz="1200" u="none" cap="none" strike="noStrike">
              <a:solidFill>
                <a:schemeClr val="lt1"/>
              </a:solidFill>
              <a:latin typeface="Calibri"/>
              <a:ea typeface="Calibri"/>
              <a:cs typeface="Calibri"/>
              <a:sym typeface="Calibri"/>
            </a:endParaRPr>
          </a:p>
        </p:txBody>
      </p:sp>
      <p:sp>
        <p:nvSpPr>
          <p:cNvPr id="227" name="Google Shape;227;p6"/>
          <p:cNvSpPr txBox="1"/>
          <p:nvPr/>
        </p:nvSpPr>
        <p:spPr>
          <a:xfrm>
            <a:off x="3669200" y="4434921"/>
            <a:ext cx="6823152" cy="61004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Kommunikationsevner: Støt fagfolk til at navigere i forældrenes udfordringer for at udvikle et positivt forældre-barn-forhold</a:t>
            </a:r>
            <a:endParaRPr b="1" i="0" sz="1200" u="none" cap="none" strike="noStrike">
              <a:solidFill>
                <a:schemeClr val="lt1"/>
              </a:solidFill>
              <a:latin typeface="Calibri"/>
              <a:ea typeface="Calibri"/>
              <a:cs typeface="Calibri"/>
              <a:sym typeface="Calibri"/>
            </a:endParaRPr>
          </a:p>
        </p:txBody>
      </p:sp>
      <p:sp>
        <p:nvSpPr>
          <p:cNvPr id="228" name="Google Shape;228;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9" name="Google Shape;229;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30" name="Google Shape;230;p6"/>
          <p:cNvSpPr txBox="1"/>
          <p:nvPr/>
        </p:nvSpPr>
        <p:spPr>
          <a:xfrm>
            <a:off x="3669200" y="5579152"/>
            <a:ext cx="6823152" cy="578808"/>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Kreative færdigheder: Støt fagfolk til at hjælpe forældre med at lave håndværk og kreative aktiviteter og opdage nye passioner!</a:t>
            </a:r>
            <a:endParaRPr b="1" i="0" sz="12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txBox="1"/>
          <p:nvPr>
            <p:ph idx="1" type="body"/>
          </p:nvPr>
        </p:nvSpPr>
        <p:spPr>
          <a:xfrm>
            <a:off x="172350" y="1783248"/>
            <a:ext cx="5923800" cy="3664800"/>
          </a:xfrm>
          <a:prstGeom prst="rect">
            <a:avLst/>
          </a:prstGeom>
          <a:noFill/>
          <a:ln>
            <a:noFill/>
          </a:ln>
        </p:spPr>
        <p:txBody>
          <a:bodyPr anchorCtr="0" anchor="t" bIns="45700" lIns="91425" spcFirstLastPara="1" rIns="91425" wrap="square" tIns="45700">
            <a:noAutofit/>
          </a:bodyPr>
          <a:lstStyle/>
          <a:p>
            <a:pPr indent="-304800" lvl="0" marL="342900" rtl="0" algn="l">
              <a:lnSpc>
                <a:spcPct val="100000"/>
              </a:lnSpc>
              <a:spcBef>
                <a:spcPts val="0"/>
              </a:spcBef>
              <a:spcAft>
                <a:spcPts val="0"/>
              </a:spcAft>
              <a:buClr>
                <a:schemeClr val="lt1"/>
              </a:buClr>
              <a:buSzPts val="1200"/>
              <a:buFont typeface="Noto Sans Symbols"/>
              <a:buChar char="∙"/>
            </a:pPr>
            <a:r>
              <a:rPr lang="fr-FR" sz="1200">
                <a:latin typeface="Calibri"/>
                <a:ea typeface="Calibri"/>
                <a:cs typeface="Calibri"/>
                <a:sym typeface="Calibri"/>
              </a:rPr>
              <a:t>Forstå de potentielle risici og konsekvenser af overeksponering for skærme på sundhed og udvikling, især hos små børn.</a:t>
            </a:r>
            <a:endParaRPr sz="1200">
              <a:latin typeface="Times New Roman"/>
              <a:ea typeface="Times New Roman"/>
              <a:cs typeface="Times New Roman"/>
              <a:sym typeface="Times New Roman"/>
            </a:endParaRPr>
          </a:p>
          <a:p>
            <a:pPr indent="-304800" lvl="0" marL="342900" rtl="0" algn="l">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Genkend tegnene på overdreven skærmtid og identificer strategier til at administrere og reducere skærmbrug effektivt.</a:t>
            </a:r>
            <a:endParaRPr sz="1200">
              <a:latin typeface="Times New Roman"/>
              <a:ea typeface="Times New Roman"/>
              <a:cs typeface="Times New Roman"/>
              <a:sym typeface="Times New Roman"/>
            </a:endParaRPr>
          </a:p>
          <a:p>
            <a:pPr indent="-304800" lvl="0" marL="342900" rtl="0" algn="l">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Opnå viden om alternative aktiviteter og ressourcer, der fremmer sund udvikling og engagement for små børn, uden at være afhængig af skærme.</a:t>
            </a:r>
            <a:endParaRPr sz="1200">
              <a:latin typeface="Times New Roman"/>
              <a:ea typeface="Times New Roman"/>
              <a:cs typeface="Times New Roman"/>
              <a:sym typeface="Times New Roman"/>
            </a:endParaRPr>
          </a:p>
          <a:p>
            <a:pPr indent="-304800" lvl="0" marL="342900" rtl="0" algn="l">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Udvikle færdigheder i at sætte passende skærmtidsgrænser og skabe et afbalanceret digitalt miljø for børn, under hensyntagen til deres alder og udviklingsbehov.</a:t>
            </a:r>
            <a:endParaRPr sz="1200">
              <a:latin typeface="Times New Roman"/>
              <a:ea typeface="Times New Roman"/>
              <a:cs typeface="Times New Roman"/>
              <a:sym typeface="Times New Roman"/>
            </a:endParaRPr>
          </a:p>
          <a:p>
            <a:pPr indent="-304800" lvl="0" marL="342900" rtl="0" algn="l">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Forbedre kommunikations- og relationsskabende færdigheder med børn, fremme meningsfulde interaktioner og oplevelser, der prioriterer engagement fra det virkelige liv frem for skærmbaseret underholdning.</a:t>
            </a:r>
            <a:endParaRPr sz="12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36" name="Google Shape;236;p7"/>
          <p:cNvSpPr txBox="1"/>
          <p:nvPr>
            <p:ph idx="3" type="body"/>
          </p:nvPr>
        </p:nvSpPr>
        <p:spPr>
          <a:xfrm>
            <a:off x="280625" y="518800"/>
            <a:ext cx="6598800" cy="83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Hvad er læringsudbyttet?</a:t>
            </a:r>
            <a:endParaRPr sz="2400"/>
          </a:p>
        </p:txBody>
      </p:sp>
      <p:pic>
        <p:nvPicPr>
          <p:cNvPr id="237" name="Google Shape;237;p7"/>
          <p:cNvPicPr preferRelativeResize="0"/>
          <p:nvPr>
            <p:ph idx="2" type="pic"/>
          </p:nvPr>
        </p:nvPicPr>
        <p:blipFill rotWithShape="1">
          <a:blip r:embed="rId3">
            <a:alphaModFix/>
          </a:blip>
          <a:srcRect b="14405" l="0" r="0" t="14405"/>
          <a:stretch/>
        </p:blipFill>
        <p:spPr>
          <a:xfrm>
            <a:off x="6268348" y="853936"/>
            <a:ext cx="5342725" cy="5706303"/>
          </a:xfrm>
          <a:prstGeom prst="rect">
            <a:avLst/>
          </a:prstGeom>
          <a:solidFill>
            <a:srgbClr val="F2F2F2"/>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 type="body"/>
          </p:nvPr>
        </p:nvSpPr>
        <p:spPr>
          <a:xfrm>
            <a:off x="364325" y="1761800"/>
            <a:ext cx="11163000" cy="2970300"/>
          </a:xfrm>
          <a:prstGeom prst="rect">
            <a:avLst/>
          </a:prstGeom>
          <a:noFill/>
          <a:ln>
            <a:noFill/>
          </a:ln>
        </p:spPr>
        <p:txBody>
          <a:bodyPr anchorCtr="0" anchor="t" bIns="45700" lIns="91425" spcFirstLastPara="1" rIns="91425" wrap="square" tIns="45700">
            <a:noAutofit/>
          </a:bodyPr>
          <a:lstStyle/>
          <a:p>
            <a:pPr indent="-177800" lvl="0" marL="228600" rtl="0" algn="l">
              <a:lnSpc>
                <a:spcPct val="100000"/>
              </a:lnSpc>
              <a:spcBef>
                <a:spcPts val="0"/>
              </a:spcBef>
              <a:spcAft>
                <a:spcPts val="0"/>
              </a:spcAft>
              <a:buClr>
                <a:srgbClr val="74659A"/>
              </a:buClr>
              <a:buSzPts val="1200"/>
              <a:buFont typeface="Arial"/>
              <a:buChar char="•"/>
            </a:pPr>
            <a:r>
              <a:rPr b="0" i="0" lang="fr-FR" sz="1200">
                <a:solidFill>
                  <a:srgbClr val="74659A"/>
                </a:solidFill>
              </a:rPr>
              <a:t>De første år af et barns liv er afgørende for hjernens udvikling med tusindvis af synaptiske forbindelser, der dannes mellem neuroner.</a:t>
            </a:r>
            <a:endParaRPr sz="1200"/>
          </a:p>
          <a:p>
            <a:pPr indent="-177800" lvl="0" marL="228600" rtl="0" algn="l">
              <a:lnSpc>
                <a:spcPct val="100000"/>
              </a:lnSpc>
              <a:spcBef>
                <a:spcPts val="1000"/>
              </a:spcBef>
              <a:spcAft>
                <a:spcPts val="0"/>
              </a:spcAft>
              <a:buClr>
                <a:srgbClr val="74659A"/>
              </a:buClr>
              <a:buSzPts val="1200"/>
              <a:buFont typeface="Arial"/>
              <a:buChar char="•"/>
            </a:pPr>
            <a:r>
              <a:rPr b="0" i="0" lang="fr-FR" sz="1200">
                <a:solidFill>
                  <a:srgbClr val="74659A"/>
                </a:solidFill>
              </a:rPr>
              <a:t>Overdreven skærmeksponering kan føre til tab af væsentlige synaptiske forbindelser, hvilket hindrer korrekt udvikling i sprog, kommunikation, motoriske færdigheder og problemløsning.</a:t>
            </a:r>
            <a:endParaRPr sz="1200"/>
          </a:p>
          <a:p>
            <a:pPr indent="-177800" lvl="0" marL="228600" rtl="0" algn="l">
              <a:lnSpc>
                <a:spcPct val="100000"/>
              </a:lnSpc>
              <a:spcBef>
                <a:spcPts val="1000"/>
              </a:spcBef>
              <a:spcAft>
                <a:spcPts val="0"/>
              </a:spcAft>
              <a:buClr>
                <a:srgbClr val="74659A"/>
              </a:buClr>
              <a:buSzPts val="1200"/>
              <a:buFont typeface="Arial"/>
              <a:buChar char="•"/>
            </a:pPr>
            <a:r>
              <a:rPr b="0" i="0" lang="fr-FR" sz="1200">
                <a:solidFill>
                  <a:srgbClr val="74659A"/>
                </a:solidFill>
              </a:rPr>
              <a:t>For at fremme cerebral plasticitet bør små børn holdes væk fra skærme og i stedet engagere sig i forskellige oplevelser med voksne.</a:t>
            </a:r>
            <a:endParaRPr sz="1200"/>
          </a:p>
          <a:p>
            <a:pPr indent="-177800" lvl="0" marL="228600" rtl="0" algn="l">
              <a:lnSpc>
                <a:spcPct val="100000"/>
              </a:lnSpc>
              <a:spcBef>
                <a:spcPts val="1000"/>
              </a:spcBef>
              <a:spcAft>
                <a:spcPts val="0"/>
              </a:spcAft>
              <a:buClr>
                <a:srgbClr val="74659A"/>
              </a:buClr>
              <a:buSzPts val="1200"/>
              <a:buFont typeface="Arial"/>
              <a:buChar char="•"/>
            </a:pPr>
            <a:r>
              <a:rPr b="0" i="0" lang="fr-FR" sz="1200">
                <a:solidFill>
                  <a:srgbClr val="74659A"/>
                </a:solidFill>
              </a:rPr>
              <a:t>Manipulering af objekter, observation, imitation og problemløsning er væsentlige aktiviteter for at bevare og berige synaptiske forbindelser.</a:t>
            </a:r>
            <a:endParaRPr sz="1200"/>
          </a:p>
          <a:p>
            <a:pPr indent="-177800" lvl="0" marL="228600" rtl="0" algn="l">
              <a:lnSpc>
                <a:spcPct val="100000"/>
              </a:lnSpc>
              <a:spcBef>
                <a:spcPts val="1000"/>
              </a:spcBef>
              <a:spcAft>
                <a:spcPts val="0"/>
              </a:spcAft>
              <a:buClr>
                <a:srgbClr val="74659A"/>
              </a:buClr>
              <a:buSzPts val="1200"/>
              <a:buFont typeface="Arial"/>
              <a:buChar char="•"/>
            </a:pPr>
            <a:r>
              <a:rPr b="0" i="0" lang="fr-FR" sz="1200">
                <a:solidFill>
                  <a:srgbClr val="74659A"/>
                </a:solidFill>
              </a:rPr>
              <a:t>Skærme hindrer aktiv udforskning, og børn har brug for proaktive opdagelser, interaktion med andre og sansestimulering for korrekt udvikling.</a:t>
            </a:r>
            <a:endParaRPr sz="1200"/>
          </a:p>
          <a:p>
            <a:pPr indent="-177800" lvl="0" marL="228600" rtl="0" algn="l">
              <a:lnSpc>
                <a:spcPct val="100000"/>
              </a:lnSpc>
              <a:spcBef>
                <a:spcPts val="1000"/>
              </a:spcBef>
              <a:spcAft>
                <a:spcPts val="0"/>
              </a:spcAft>
              <a:buClr>
                <a:srgbClr val="74659A"/>
              </a:buClr>
              <a:buSzPts val="1200"/>
              <a:buFont typeface="Arial"/>
              <a:buChar char="•"/>
            </a:pPr>
            <a:r>
              <a:rPr b="0" i="0" lang="fr-FR" sz="1200">
                <a:solidFill>
                  <a:srgbClr val="74659A"/>
                </a:solidFill>
              </a:rPr>
              <a:t>Skærme bør ikke bruges som en måde at berolige børn på; i stedet er det afgørende at have en tilgængelig voksen til at hjælpe dem med at navigere i følelser.</a:t>
            </a:r>
            <a:endParaRPr sz="1200"/>
          </a:p>
          <a:p>
            <a:pPr indent="-177800" lvl="0" marL="228600" rtl="0" algn="l">
              <a:lnSpc>
                <a:spcPct val="100000"/>
              </a:lnSpc>
              <a:spcBef>
                <a:spcPts val="1000"/>
              </a:spcBef>
              <a:spcAft>
                <a:spcPts val="0"/>
              </a:spcAft>
              <a:buClr>
                <a:srgbClr val="74659A"/>
              </a:buClr>
              <a:buSzPts val="1200"/>
              <a:buFont typeface="Arial"/>
              <a:buChar char="•"/>
            </a:pPr>
            <a:r>
              <a:rPr b="0" i="0" lang="fr-FR" sz="1200">
                <a:solidFill>
                  <a:srgbClr val="74659A"/>
                </a:solidFill>
              </a:rPr>
              <a:t>Fysisk aktivitet som bevægelse, løb, hop og udendørs leg bidrager til en sund udvikling og giver et berigende miljø.</a:t>
            </a:r>
            <a:endParaRPr sz="1200"/>
          </a:p>
          <a:p>
            <a:pPr indent="-177800" lvl="0" marL="228600" rtl="0" algn="l">
              <a:lnSpc>
                <a:spcPct val="100000"/>
              </a:lnSpc>
              <a:spcBef>
                <a:spcPts val="1000"/>
              </a:spcBef>
              <a:spcAft>
                <a:spcPts val="0"/>
              </a:spcAft>
              <a:buClr>
                <a:srgbClr val="74659A"/>
              </a:buClr>
              <a:buSzPts val="1200"/>
              <a:buFont typeface="Arial"/>
              <a:buChar char="•"/>
            </a:pPr>
            <a:r>
              <a:rPr b="0" i="0" lang="fr-FR" sz="1200">
                <a:solidFill>
                  <a:srgbClr val="74659A"/>
                </a:solidFill>
              </a:rPr>
              <a:t>At forstå begrænsningerne ved overdreven skærmbrug giver forældre og omsorgspersoner mulighed for at skabe et nærende miljø, der fremmer sund udvikling ud over skærme.</a:t>
            </a:r>
            <a:endParaRPr sz="1200"/>
          </a:p>
        </p:txBody>
      </p:sp>
      <p:sp>
        <p:nvSpPr>
          <p:cNvPr id="243" name="Google Shape;243;p8"/>
          <p:cNvSpPr txBox="1"/>
          <p:nvPr>
            <p:ph idx="2" type="body"/>
          </p:nvPr>
        </p:nvSpPr>
        <p:spPr>
          <a:xfrm>
            <a:off x="537800" y="797400"/>
            <a:ext cx="10989600" cy="36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Teoretisk viden</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txBox="1"/>
          <p:nvPr>
            <p:ph idx="1" type="body"/>
          </p:nvPr>
        </p:nvSpPr>
        <p:spPr>
          <a:xfrm>
            <a:off x="6302800" y="1954700"/>
            <a:ext cx="5465100" cy="37554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lt1"/>
              </a:buClr>
              <a:buSzPts val="1800"/>
              <a:buNone/>
            </a:pPr>
            <a:r>
              <a:rPr lang="fr-FR" sz="1200"/>
              <a:t>Fotosprog refererer til brugen af ​​fotografier eller billeder som en form for visuel kommunikation til at formidle budskaber, vække følelser og stimulere diskussioner. I forbindelse med at sensibilisere forældre om den negative indvirkning af skærme, kan fotosprog være et stærkt værktøj til at øge bevidstheden og sætte gang i samtaler omkring problemet.</a:t>
            </a:r>
            <a:endParaRPr sz="1200"/>
          </a:p>
          <a:p>
            <a:pPr indent="-228600" lvl="0" marL="228600" rtl="0" algn="l">
              <a:lnSpc>
                <a:spcPct val="100000"/>
              </a:lnSpc>
              <a:spcBef>
                <a:spcPts val="2300"/>
              </a:spcBef>
              <a:spcAft>
                <a:spcPts val="0"/>
              </a:spcAft>
              <a:buClr>
                <a:schemeClr val="lt1"/>
              </a:buClr>
              <a:buSzPts val="1800"/>
              <a:buNone/>
            </a:pPr>
            <a:r>
              <a:rPr lang="fr-FR" sz="1200"/>
              <a:t>For at sensibilisere forældre kan der oprettes en samling af omhyggeligt kuraterede fotografier, der viser de forskellige negative virkninger af overdreven skærmbrug på børn. Disse fotografier kan skildre scenarier som isolerede børn klistret til skærme, manglende interaktion med andre, begrænset fysisk aktivitet og følelsesmæssig afbrydelse. Ved visuelt at repræsentere disse konsekvenser kan fotosprog effektivt kommunikere de potentielle risici og konsekvenser på en overbevisende og tankevækkende måde. Se eksempler her.</a:t>
            </a:r>
            <a:endParaRPr sz="1200"/>
          </a:p>
        </p:txBody>
      </p:sp>
      <p:sp>
        <p:nvSpPr>
          <p:cNvPr id="249" name="Google Shape;249;p9"/>
          <p:cNvSpPr txBox="1"/>
          <p:nvPr>
            <p:ph idx="3" type="body"/>
          </p:nvPr>
        </p:nvSpPr>
        <p:spPr>
          <a:xfrm>
            <a:off x="6302800" y="518800"/>
            <a:ext cx="6012900" cy="9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Fotosprog teknik til at engagere fagfolk</a:t>
            </a:r>
            <a:endParaRPr sz="2400"/>
          </a:p>
        </p:txBody>
      </p:sp>
      <p:sp>
        <p:nvSpPr>
          <p:cNvPr id="250" name="Google Shape;250;p9"/>
          <p:cNvSpPr/>
          <p:nvPr>
            <p:ph idx="2" type="pic"/>
          </p:nvPr>
        </p:nvSpPr>
        <p:spPr>
          <a:xfrm>
            <a:off x="-340963" y="-1"/>
            <a:ext cx="6199322" cy="6858001"/>
          </a:xfrm>
          <a:prstGeom prst="rect">
            <a:avLst/>
          </a:prstGeom>
          <a:solidFill>
            <a:srgbClr val="F2F2F2"/>
          </a:solidFill>
          <a:ln>
            <a:noFill/>
          </a:ln>
        </p:spPr>
      </p:sp>
      <p:pic>
        <p:nvPicPr>
          <p:cNvPr descr="Une image contenant Visage humain, personne, bébé, jeune enfant  Description générée automatiquement" id="251" name="Google Shape;251;p9"/>
          <p:cNvPicPr preferRelativeResize="0"/>
          <p:nvPr/>
        </p:nvPicPr>
        <p:blipFill rotWithShape="1">
          <a:blip r:embed="rId3">
            <a:alphaModFix/>
          </a:blip>
          <a:srcRect b="0" l="0" r="0" t="0"/>
          <a:stretch/>
        </p:blipFill>
        <p:spPr>
          <a:xfrm>
            <a:off x="-18291" y="14613"/>
            <a:ext cx="5050931" cy="3414387"/>
          </a:xfrm>
          <a:prstGeom prst="rect">
            <a:avLst/>
          </a:prstGeom>
          <a:noFill/>
          <a:ln>
            <a:noFill/>
          </a:ln>
        </p:spPr>
      </p:pic>
      <p:pic>
        <p:nvPicPr>
          <p:cNvPr descr="Une image contenant personne, Visage humain, habits, intérieur  Description générée automatiquement" id="252" name="Google Shape;252;p9"/>
          <p:cNvPicPr preferRelativeResize="0"/>
          <p:nvPr/>
        </p:nvPicPr>
        <p:blipFill rotWithShape="1">
          <a:blip r:embed="rId4">
            <a:alphaModFix/>
          </a:blip>
          <a:srcRect b="0" l="0" r="0" t="0"/>
          <a:stretch/>
        </p:blipFill>
        <p:spPr>
          <a:xfrm>
            <a:off x="836908" y="3428999"/>
            <a:ext cx="5322852" cy="34320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