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RYbCqyHDGT4dP5X2B/wzbfke/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0"/>
  </p:normalViewPr>
  <p:slideViewPr>
    <p:cSldViewPr snapToGrid="0">
      <p:cViewPr varScale="1">
        <p:scale>
          <a:sx n="118" d="100"/>
          <a:sy n="118"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itle">
  <p:cSld name="TITLE">
    <p:spTree>
      <p:nvGrpSpPr>
        <p:cNvPr id="1" name="Shape 19"/>
        <p:cNvGrpSpPr/>
        <p:nvPr/>
      </p:nvGrpSpPr>
      <p:grpSpPr>
        <a:xfrm>
          <a:off x="0" y="0"/>
          <a:ext cx="0" cy="0"/>
          <a:chOff x="0" y="0"/>
          <a:chExt cx="0" cy="0"/>
        </a:xfrm>
      </p:grpSpPr>
      <p:sp>
        <p:nvSpPr>
          <p:cNvPr id="20" name="Google Shape;20;p18"/>
          <p:cNvSpPr/>
          <p:nvPr/>
        </p:nvSpPr>
        <p:spPr>
          <a:xfrm>
            <a:off x="-1" y="2727436"/>
            <a:ext cx="12172695" cy="3159780"/>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1" name="Google Shape;21;p18"/>
          <p:cNvSpPr txBox="1">
            <a:spLocks noGrp="1"/>
          </p:cNvSpPr>
          <p:nvPr>
            <p:ph type="body" idx="1"/>
          </p:nvPr>
        </p:nvSpPr>
        <p:spPr>
          <a:xfrm>
            <a:off x="575886" y="3922845"/>
            <a:ext cx="3354127" cy="1008398"/>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8"/>
          <p:cNvSpPr txBox="1">
            <a:spLocks noGrp="1"/>
          </p:cNvSpPr>
          <p:nvPr>
            <p:ph type="body" idx="2"/>
          </p:nvPr>
        </p:nvSpPr>
        <p:spPr>
          <a:xfrm>
            <a:off x="618011" y="3232382"/>
            <a:ext cx="3311990" cy="5331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8"/>
          <p:cNvSpPr/>
          <p:nvPr/>
        </p:nvSpPr>
        <p:spPr>
          <a:xfrm>
            <a:off x="12192000" y="153500"/>
            <a:ext cx="3690981" cy="7687733"/>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4" name="Google Shape;24;p18"/>
          <p:cNvSpPr/>
          <p:nvPr/>
        </p:nvSpPr>
        <p:spPr>
          <a:xfrm>
            <a:off x="6903718" y="5585902"/>
            <a:ext cx="5257379" cy="756632"/>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25" name="Google Shape;25;p18"/>
          <p:cNvSpPr txBox="1">
            <a:spLocks noGrp="1"/>
          </p:cNvSpPr>
          <p:nvPr>
            <p:ph type="body" idx="3"/>
          </p:nvPr>
        </p:nvSpPr>
        <p:spPr>
          <a:xfrm>
            <a:off x="8345333" y="5611393"/>
            <a:ext cx="3195487"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8" descr="Google Shape;22;p18"/>
          <p:cNvPicPr preferRelativeResize="0"/>
          <p:nvPr/>
        </p:nvPicPr>
        <p:blipFill rotWithShape="1">
          <a:blip r:embed="rId2">
            <a:alphaModFix amt="29000"/>
          </a:blip>
          <a:srcRect l="67223" t="24637" b="11452"/>
          <a:stretch/>
        </p:blipFill>
        <p:spPr>
          <a:xfrm>
            <a:off x="4285391" y="2624088"/>
            <a:ext cx="3127570" cy="3263128"/>
          </a:xfrm>
          <a:prstGeom prst="rect">
            <a:avLst/>
          </a:prstGeom>
          <a:noFill/>
          <a:ln>
            <a:noFill/>
          </a:ln>
        </p:spPr>
      </p:pic>
      <p:sp>
        <p:nvSpPr>
          <p:cNvPr id="27" name="Google Shape;27;p18"/>
          <p:cNvSpPr>
            <a:spLocks noGrp="1"/>
          </p:cNvSpPr>
          <p:nvPr>
            <p:ph type="pic" idx="4"/>
          </p:nvPr>
        </p:nvSpPr>
        <p:spPr>
          <a:xfrm>
            <a:off x="5718874" y="423474"/>
            <a:ext cx="5982508" cy="4551482"/>
          </a:xfrm>
          <a:prstGeom prst="rect">
            <a:avLst/>
          </a:prstGeom>
          <a:noFill/>
          <a:ln>
            <a:noFill/>
          </a:ln>
        </p:spPr>
      </p:sp>
      <p:pic>
        <p:nvPicPr>
          <p:cNvPr id="28" name="Google Shape;28;p18" descr="Google Shape;24;p18"/>
          <p:cNvPicPr preferRelativeResize="0"/>
          <p:nvPr/>
        </p:nvPicPr>
        <p:blipFill rotWithShape="1">
          <a:blip r:embed="rId2">
            <a:alphaModFix/>
          </a:blip>
          <a:srcRect/>
          <a:stretch/>
        </p:blipFill>
        <p:spPr>
          <a:xfrm>
            <a:off x="420344" y="249536"/>
            <a:ext cx="4437443" cy="2374552"/>
          </a:xfrm>
          <a:prstGeom prst="rect">
            <a:avLst/>
          </a:prstGeom>
          <a:noFill/>
          <a:ln>
            <a:noFill/>
          </a:ln>
        </p:spPr>
      </p:pic>
      <p:sp>
        <p:nvSpPr>
          <p:cNvPr id="29" name="Google Shape;29;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8"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8"/>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8"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45"/>
        <p:cNvGrpSpPr/>
        <p:nvPr/>
      </p:nvGrpSpPr>
      <p:grpSpPr>
        <a:xfrm>
          <a:off x="0" y="0"/>
          <a:ext cx="0" cy="0"/>
          <a:chOff x="0" y="0"/>
          <a:chExt cx="0" cy="0"/>
        </a:xfrm>
      </p:grpSpPr>
      <p:sp>
        <p:nvSpPr>
          <p:cNvPr id="146" name="Google Shape;146;p2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7" name="Google Shape;147;p2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8" name="Google Shape;148;p27"/>
          <p:cNvSpPr txBox="1">
            <a:spLocks noGrp="1"/>
          </p:cNvSpPr>
          <p:nvPr>
            <p:ph type="body" idx="1"/>
          </p:nvPr>
        </p:nvSpPr>
        <p:spPr>
          <a:xfrm>
            <a:off x="565672" y="2544495"/>
            <a:ext cx="700388" cy="689519"/>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9" name="Google Shape;149;p27"/>
          <p:cNvSpPr txBox="1">
            <a:spLocks noGrp="1"/>
          </p:cNvSpPr>
          <p:nvPr>
            <p:ph type="body" idx="2"/>
          </p:nvPr>
        </p:nvSpPr>
        <p:spPr>
          <a:xfrm>
            <a:off x="1400969" y="2544495"/>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0" name="Google Shape;150;p27"/>
          <p:cNvSpPr txBox="1">
            <a:spLocks noGrp="1"/>
          </p:cNvSpPr>
          <p:nvPr>
            <p:ph type="body" idx="3"/>
          </p:nvPr>
        </p:nvSpPr>
        <p:spPr>
          <a:xfrm>
            <a:off x="565672" y="3256284"/>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1" name="Google Shape;151;p27"/>
          <p:cNvSpPr txBox="1">
            <a:spLocks noGrp="1"/>
          </p:cNvSpPr>
          <p:nvPr>
            <p:ph type="body" idx="4"/>
          </p:nvPr>
        </p:nvSpPr>
        <p:spPr>
          <a:xfrm>
            <a:off x="1400969" y="3256284"/>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2" name="Google Shape;152;p27"/>
          <p:cNvSpPr txBox="1">
            <a:spLocks noGrp="1"/>
          </p:cNvSpPr>
          <p:nvPr>
            <p:ph type="body" idx="5"/>
          </p:nvPr>
        </p:nvSpPr>
        <p:spPr>
          <a:xfrm>
            <a:off x="565672" y="3968072"/>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3" name="Google Shape;153;p27"/>
          <p:cNvSpPr txBox="1">
            <a:spLocks noGrp="1"/>
          </p:cNvSpPr>
          <p:nvPr>
            <p:ph type="body" idx="6"/>
          </p:nvPr>
        </p:nvSpPr>
        <p:spPr>
          <a:xfrm>
            <a:off x="1400969" y="3968072"/>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4" name="Google Shape;154;p27"/>
          <p:cNvSpPr txBox="1">
            <a:spLocks noGrp="1"/>
          </p:cNvSpPr>
          <p:nvPr>
            <p:ph type="body" idx="7"/>
          </p:nvPr>
        </p:nvSpPr>
        <p:spPr>
          <a:xfrm>
            <a:off x="565672" y="4679863"/>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p27"/>
          <p:cNvSpPr txBox="1">
            <a:spLocks noGrp="1"/>
          </p:cNvSpPr>
          <p:nvPr>
            <p:ph type="body" idx="8"/>
          </p:nvPr>
        </p:nvSpPr>
        <p:spPr>
          <a:xfrm>
            <a:off x="1400969" y="4679863"/>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6" name="Google Shape;156;p27"/>
          <p:cNvSpPr txBox="1">
            <a:spLocks noGrp="1"/>
          </p:cNvSpPr>
          <p:nvPr>
            <p:ph type="body" idx="9"/>
          </p:nvPr>
        </p:nvSpPr>
        <p:spPr>
          <a:xfrm>
            <a:off x="565672" y="5374716"/>
            <a:ext cx="700388" cy="68951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7" name="Google Shape;157;p27"/>
          <p:cNvSpPr txBox="1">
            <a:spLocks noGrp="1"/>
          </p:cNvSpPr>
          <p:nvPr>
            <p:ph type="body" idx="13"/>
          </p:nvPr>
        </p:nvSpPr>
        <p:spPr>
          <a:xfrm>
            <a:off x="1400969" y="5374716"/>
            <a:ext cx="6874662"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8" name="Google Shape;158;p27"/>
          <p:cNvSpPr txBox="1"/>
          <p:nvPr/>
        </p:nvSpPr>
        <p:spPr>
          <a:xfrm>
            <a:off x="8947681" y="2543260"/>
            <a:ext cx="2531289" cy="134870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59" name="Google Shape;159;p27"/>
          <p:cNvSpPr/>
          <p:nvPr/>
        </p:nvSpPr>
        <p:spPr>
          <a:xfrm rot="10800000">
            <a:off x="12799" y="5622"/>
            <a:ext cx="12189954" cy="1762218"/>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27"/>
          <p:cNvSpPr txBox="1">
            <a:spLocks noGrp="1"/>
          </p:cNvSpPr>
          <p:nvPr>
            <p:ph type="body" idx="14"/>
          </p:nvPr>
        </p:nvSpPr>
        <p:spPr>
          <a:xfrm>
            <a:off x="565672" y="659661"/>
            <a:ext cx="5041925" cy="720754"/>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1" name="Google Shape;161;p27" descr="Google Shape;139;p27"/>
          <p:cNvPicPr preferRelativeResize="0"/>
          <p:nvPr/>
        </p:nvPicPr>
        <p:blipFill rotWithShape="1">
          <a:blip r:embed="rId2">
            <a:alphaModFix amt="29000"/>
          </a:blip>
          <a:srcRect l="65274" t="34454" r="1949" b="30919"/>
          <a:stretch/>
        </p:blipFill>
        <p:spPr>
          <a:xfrm>
            <a:off x="7847425" y="0"/>
            <a:ext cx="3127570" cy="1767839"/>
          </a:xfrm>
          <a:prstGeom prst="rect">
            <a:avLst/>
          </a:prstGeom>
          <a:noFill/>
          <a:ln>
            <a:noFill/>
          </a:ln>
        </p:spPr>
      </p:pic>
      <p:sp>
        <p:nvSpPr>
          <p:cNvPr id="162" name="Google Shape;162;p27"/>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3" name="Google Shape;163;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64"/>
        <p:cNvGrpSpPr/>
        <p:nvPr/>
      </p:nvGrpSpPr>
      <p:grpSpPr>
        <a:xfrm>
          <a:off x="0" y="0"/>
          <a:ext cx="0" cy="0"/>
          <a:chOff x="0" y="0"/>
          <a:chExt cx="0" cy="0"/>
        </a:xfrm>
      </p:grpSpPr>
      <p:sp>
        <p:nvSpPr>
          <p:cNvPr id="165" name="Google Shape;165;p28"/>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66" name="Google Shape;166;p28"/>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67" name="Google Shape;167;p28"/>
          <p:cNvSpPr/>
          <p:nvPr/>
        </p:nvSpPr>
        <p:spPr>
          <a:xfrm>
            <a:off x="4884043"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8" name="Google Shape;168;p28"/>
          <p:cNvSpPr txBox="1">
            <a:spLocks noGrp="1"/>
          </p:cNvSpPr>
          <p:nvPr>
            <p:ph type="body" idx="1"/>
          </p:nvPr>
        </p:nvSpPr>
        <p:spPr>
          <a:xfrm>
            <a:off x="6096001" y="593578"/>
            <a:ext cx="4724401" cy="5604023"/>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69" name="Google Shape;169;p28" descr="Google Shape;144;p28"/>
          <p:cNvPicPr preferRelativeResize="0"/>
          <p:nvPr/>
        </p:nvPicPr>
        <p:blipFill rotWithShape="1">
          <a:blip r:embed="rId2">
            <a:alphaModFix amt="29000"/>
          </a:blip>
          <a:srcRect l="70895" t="1095" r="1946" b="16283"/>
          <a:stretch/>
        </p:blipFill>
        <p:spPr>
          <a:xfrm>
            <a:off x="4884044" y="2639355"/>
            <a:ext cx="2591269" cy="4218645"/>
          </a:xfrm>
          <a:prstGeom prst="rect">
            <a:avLst/>
          </a:prstGeom>
          <a:noFill/>
          <a:ln>
            <a:noFill/>
          </a:ln>
        </p:spPr>
      </p:pic>
      <p:sp>
        <p:nvSpPr>
          <p:cNvPr id="170" name="Google Shape;170;p28"/>
          <p:cNvSpPr>
            <a:spLocks noGrp="1"/>
          </p:cNvSpPr>
          <p:nvPr>
            <p:ph type="pic" idx="2"/>
          </p:nvPr>
        </p:nvSpPr>
        <p:spPr>
          <a:xfrm>
            <a:off x="414116" y="352414"/>
            <a:ext cx="5497413" cy="6099184"/>
          </a:xfrm>
          <a:prstGeom prst="rect">
            <a:avLst/>
          </a:prstGeom>
          <a:noFill/>
          <a:ln>
            <a:noFill/>
          </a:ln>
        </p:spPr>
      </p:sp>
      <p:sp>
        <p:nvSpPr>
          <p:cNvPr id="171" name="Google Shape;171;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2"/>
        <p:cNvGrpSpPr/>
        <p:nvPr/>
      </p:nvGrpSpPr>
      <p:grpSpPr>
        <a:xfrm>
          <a:off x="0" y="0"/>
          <a:ext cx="0" cy="0"/>
          <a:chOff x="0" y="0"/>
          <a:chExt cx="0" cy="0"/>
        </a:xfrm>
      </p:grpSpPr>
      <p:sp>
        <p:nvSpPr>
          <p:cNvPr id="173" name="Google Shape;173;p29"/>
          <p:cNvSpPr/>
          <p:nvPr/>
        </p:nvSpPr>
        <p:spPr>
          <a:xfrm>
            <a:off x="0" y="1352384"/>
            <a:ext cx="6096008"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4" name="Google Shape;174;p29"/>
          <p:cNvSpPr>
            <a:spLocks noGrp="1"/>
          </p:cNvSpPr>
          <p:nvPr>
            <p:ph type="pic" idx="2"/>
          </p:nvPr>
        </p:nvSpPr>
        <p:spPr>
          <a:xfrm>
            <a:off x="0" y="0"/>
            <a:ext cx="12192000" cy="6858000"/>
          </a:xfrm>
          <a:prstGeom prst="rect">
            <a:avLst/>
          </a:prstGeom>
          <a:noFill/>
          <a:ln>
            <a:noFill/>
          </a:ln>
        </p:spPr>
      </p:sp>
      <p:pic>
        <p:nvPicPr>
          <p:cNvPr id="175" name="Google Shape;175;p29" descr="Google Shape;149;p29"/>
          <p:cNvPicPr preferRelativeResize="0"/>
          <p:nvPr/>
        </p:nvPicPr>
        <p:blipFill rotWithShape="1">
          <a:blip r:embed="rId2">
            <a:alphaModFix amt="29000"/>
          </a:blip>
          <a:srcRect l="70895" t="1095" r="1946" b="16283"/>
          <a:stretch/>
        </p:blipFill>
        <p:spPr>
          <a:xfrm>
            <a:off x="-1" y="1521756"/>
            <a:ext cx="2591270" cy="4218645"/>
          </a:xfrm>
          <a:prstGeom prst="rect">
            <a:avLst/>
          </a:prstGeom>
          <a:noFill/>
          <a:ln>
            <a:noFill/>
          </a:ln>
        </p:spPr>
      </p:pic>
      <p:sp>
        <p:nvSpPr>
          <p:cNvPr id="176" name="Google Shape;176;p29"/>
          <p:cNvSpPr txBox="1">
            <a:spLocks noGrp="1"/>
          </p:cNvSpPr>
          <p:nvPr>
            <p:ph type="body" idx="1"/>
          </p:nvPr>
        </p:nvSpPr>
        <p:spPr>
          <a:xfrm>
            <a:off x="427670" y="1747125"/>
            <a:ext cx="5126464" cy="3565652"/>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7" name="Google Shape;177;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78"/>
        <p:cNvGrpSpPr/>
        <p:nvPr/>
      </p:nvGrpSpPr>
      <p:grpSpPr>
        <a:xfrm>
          <a:off x="0" y="0"/>
          <a:ext cx="0" cy="0"/>
          <a:chOff x="0" y="0"/>
          <a:chExt cx="0" cy="0"/>
        </a:xfrm>
      </p:grpSpPr>
      <p:sp>
        <p:nvSpPr>
          <p:cNvPr id="179" name="Google Shape;179;p3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80" name="Google Shape;180;p3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1" name="Google Shape;181;p30"/>
          <p:cNvSpPr txBox="1">
            <a:spLocks noGrp="1"/>
          </p:cNvSpPr>
          <p:nvPr>
            <p:ph type="body" idx="1"/>
          </p:nvPr>
        </p:nvSpPr>
        <p:spPr>
          <a:xfrm>
            <a:off x="1553582" y="1623404"/>
            <a:ext cx="9778142" cy="489592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2" name="Google Shape;182;p30"/>
          <p:cNvSpPr txBox="1">
            <a:spLocks noGrp="1"/>
          </p:cNvSpPr>
          <p:nvPr>
            <p:ph type="body" idx="2"/>
          </p:nvPr>
        </p:nvSpPr>
        <p:spPr>
          <a:xfrm>
            <a:off x="1503335" y="604433"/>
            <a:ext cx="9886399" cy="101897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3" name="Google Shape;183;p3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85"/>
        <p:cNvGrpSpPr/>
        <p:nvPr/>
      </p:nvGrpSpPr>
      <p:grpSpPr>
        <a:xfrm>
          <a:off x="0" y="0"/>
          <a:ext cx="0" cy="0"/>
          <a:chOff x="0" y="0"/>
          <a:chExt cx="0" cy="0"/>
        </a:xfrm>
      </p:grpSpPr>
      <p:sp>
        <p:nvSpPr>
          <p:cNvPr id="186" name="Google Shape;186;p31"/>
          <p:cNvSpPr/>
          <p:nvPr/>
        </p:nvSpPr>
        <p:spPr>
          <a:xfrm>
            <a:off x="3776133" y="644598"/>
            <a:ext cx="8415878" cy="5509462"/>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7" name="Google Shape;187;p31"/>
          <p:cNvSpPr/>
          <p:nvPr/>
        </p:nvSpPr>
        <p:spPr>
          <a:xfrm>
            <a:off x="23805" y="9076427"/>
            <a:ext cx="7535870" cy="161538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31"/>
          <p:cNvSpPr txBox="1">
            <a:spLocks noGrp="1"/>
          </p:cNvSpPr>
          <p:nvPr>
            <p:ph type="body" idx="1"/>
          </p:nvPr>
        </p:nvSpPr>
        <p:spPr>
          <a:xfrm>
            <a:off x="5297322" y="2639355"/>
            <a:ext cx="6484269" cy="22530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9" name="Google Shape;189;p31"/>
          <p:cNvSpPr txBox="1">
            <a:spLocks noGrp="1"/>
          </p:cNvSpPr>
          <p:nvPr>
            <p:ph type="body" idx="2"/>
          </p:nvPr>
        </p:nvSpPr>
        <p:spPr>
          <a:xfrm>
            <a:off x="891654" y="1020927"/>
            <a:ext cx="2066907" cy="582222"/>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0" name="Google Shape;190;p31"/>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91" name="Google Shape;191;p31" descr="Google Shape;161;p31"/>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192" name="Google Shape;192;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193"/>
        <p:cNvGrpSpPr/>
        <p:nvPr/>
      </p:nvGrpSpPr>
      <p:grpSpPr>
        <a:xfrm>
          <a:off x="0" y="0"/>
          <a:ext cx="0" cy="0"/>
          <a:chOff x="0" y="0"/>
          <a:chExt cx="0" cy="0"/>
        </a:xfrm>
      </p:grpSpPr>
      <p:sp>
        <p:nvSpPr>
          <p:cNvPr id="194" name="Google Shape;194;p3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95" name="Google Shape;195;p3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96" name="Google Shape;196;p32"/>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97" name="Google Shape;197;p32"/>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8" name="Google Shape;198;p32"/>
          <p:cNvSpPr txBox="1">
            <a:spLocks noGrp="1"/>
          </p:cNvSpPr>
          <p:nvPr>
            <p:ph type="body" idx="2"/>
          </p:nvPr>
        </p:nvSpPr>
        <p:spPr>
          <a:xfrm>
            <a:off x="5943601" y="647038"/>
            <a:ext cx="499099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99" name="Google Shape;199;p32" descr="Google Shape;166;p32"/>
          <p:cNvPicPr preferRelativeResize="0"/>
          <p:nvPr/>
        </p:nvPicPr>
        <p:blipFill rotWithShape="1">
          <a:blip r:embed="rId2">
            <a:alphaModFix amt="29000"/>
          </a:blip>
          <a:srcRect l="65356" b="20546"/>
          <a:stretch/>
        </p:blipFill>
        <p:spPr>
          <a:xfrm>
            <a:off x="2993627" y="2801223"/>
            <a:ext cx="3305793" cy="4056777"/>
          </a:xfrm>
          <a:prstGeom prst="rect">
            <a:avLst/>
          </a:prstGeom>
          <a:noFill/>
          <a:ln>
            <a:noFill/>
          </a:ln>
        </p:spPr>
      </p:pic>
      <p:pic>
        <p:nvPicPr>
          <p:cNvPr id="200" name="Google Shape;200;p32" descr="Google Shape;167;p32"/>
          <p:cNvPicPr preferRelativeResize="0"/>
          <p:nvPr/>
        </p:nvPicPr>
        <p:blipFill rotWithShape="1">
          <a:blip r:embed="rId3">
            <a:alphaModFix/>
          </a:blip>
          <a:srcRect t="15976" r="29196" b="11083"/>
          <a:stretch/>
        </p:blipFill>
        <p:spPr>
          <a:xfrm flipH="1">
            <a:off x="-1" y="1333922"/>
            <a:ext cx="6704767" cy="5375658"/>
          </a:xfrm>
          <a:prstGeom prst="rect">
            <a:avLst/>
          </a:prstGeom>
          <a:noFill/>
          <a:ln>
            <a:noFill/>
          </a:ln>
        </p:spPr>
      </p:pic>
      <p:sp>
        <p:nvSpPr>
          <p:cNvPr id="201" name="Google Shape;201;p32"/>
          <p:cNvSpPr>
            <a:spLocks noGrp="1"/>
          </p:cNvSpPr>
          <p:nvPr>
            <p:ph type="pic" idx="3"/>
          </p:nvPr>
        </p:nvSpPr>
        <p:spPr>
          <a:xfrm>
            <a:off x="0" y="1561017"/>
            <a:ext cx="5130800" cy="3913189"/>
          </a:xfrm>
          <a:prstGeom prst="rect">
            <a:avLst/>
          </a:prstGeom>
          <a:noFill/>
          <a:ln>
            <a:noFill/>
          </a:ln>
        </p:spPr>
      </p:sp>
      <p:sp>
        <p:nvSpPr>
          <p:cNvPr id="202" name="Google Shape;202;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05" name="Google Shape;205;p3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3"/>
          <p:cNvSpPr/>
          <p:nvPr/>
        </p:nvSpPr>
        <p:spPr>
          <a:xfrm>
            <a:off x="0" y="882026"/>
            <a:ext cx="12192015" cy="143727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7" name="Google Shape;207;p33"/>
          <p:cNvSpPr txBox="1">
            <a:spLocks noGrp="1"/>
          </p:cNvSpPr>
          <p:nvPr>
            <p:ph type="body" idx="1"/>
          </p:nvPr>
        </p:nvSpPr>
        <p:spPr>
          <a:xfrm>
            <a:off x="835670" y="2727701"/>
            <a:ext cx="7178176" cy="3311642"/>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3"/>
          <p:cNvSpPr txBox="1">
            <a:spLocks noGrp="1"/>
          </p:cNvSpPr>
          <p:nvPr>
            <p:ph type="body" idx="2"/>
          </p:nvPr>
        </p:nvSpPr>
        <p:spPr>
          <a:xfrm>
            <a:off x="835671" y="1104336"/>
            <a:ext cx="7178174" cy="10316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3" descr="Google Shape;173;p33"/>
          <p:cNvPicPr preferRelativeResize="0"/>
          <p:nvPr/>
        </p:nvPicPr>
        <p:blipFill rotWithShape="1">
          <a:blip r:embed="rId2">
            <a:alphaModFix/>
          </a:blip>
          <a:srcRect/>
          <a:stretch/>
        </p:blipFill>
        <p:spPr>
          <a:xfrm>
            <a:off x="7768849" y="226918"/>
            <a:ext cx="4094255" cy="6404165"/>
          </a:xfrm>
          <a:prstGeom prst="rect">
            <a:avLst/>
          </a:prstGeom>
          <a:noFill/>
          <a:ln>
            <a:noFill/>
          </a:ln>
        </p:spPr>
      </p:pic>
      <p:sp>
        <p:nvSpPr>
          <p:cNvPr id="210" name="Google Shape;210;p33"/>
          <p:cNvSpPr>
            <a:spLocks noGrp="1"/>
          </p:cNvSpPr>
          <p:nvPr>
            <p:ph type="pic" idx="3"/>
          </p:nvPr>
        </p:nvSpPr>
        <p:spPr>
          <a:xfrm>
            <a:off x="8583306" y="1246695"/>
            <a:ext cx="2444128" cy="4336989"/>
          </a:xfrm>
          <a:prstGeom prst="rect">
            <a:avLst/>
          </a:prstGeom>
          <a:noFill/>
          <a:ln>
            <a:noFill/>
          </a:ln>
        </p:spPr>
      </p:sp>
      <p:sp>
        <p:nvSpPr>
          <p:cNvPr id="211" name="Google Shape;211;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ullet Point x3 slide with photo" type="tx">
  <p:cSld name="TITLE_AND_BODY">
    <p:spTree>
      <p:nvGrpSpPr>
        <p:cNvPr id="1" name="Shape 33"/>
        <p:cNvGrpSpPr/>
        <p:nvPr/>
      </p:nvGrpSpPr>
      <p:grpSpPr>
        <a:xfrm>
          <a:off x="0" y="0"/>
          <a:ext cx="0" cy="0"/>
          <a:chOff x="0" y="0"/>
          <a:chExt cx="0" cy="0"/>
        </a:xfrm>
      </p:grpSpPr>
      <p:sp>
        <p:nvSpPr>
          <p:cNvPr id="34" name="Google Shape;34;p19"/>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35" name="Google Shape;35;p19"/>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9"/>
          <p:cNvSpPr/>
          <p:nvPr/>
        </p:nvSpPr>
        <p:spPr>
          <a:xfrm>
            <a:off x="-110112" y="-777"/>
            <a:ext cx="4885863" cy="685878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 name="Google Shape;37;p19"/>
          <p:cNvSpPr txBox="1">
            <a:spLocks noGrp="1"/>
          </p:cNvSpPr>
          <p:nvPr>
            <p:ph type="body" idx="1"/>
          </p:nvPr>
        </p:nvSpPr>
        <p:spPr>
          <a:xfrm>
            <a:off x="4912293" y="846902"/>
            <a:ext cx="6562678" cy="339416"/>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9"/>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9"/>
          <p:cNvSpPr txBox="1">
            <a:spLocks noGrp="1"/>
          </p:cNvSpPr>
          <p:nvPr>
            <p:ph type="body" idx="3"/>
          </p:nvPr>
        </p:nvSpPr>
        <p:spPr>
          <a:xfrm>
            <a:off x="3431554" y="986639"/>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9"/>
          <p:cNvSpPr>
            <a:spLocks noGrp="1"/>
          </p:cNvSpPr>
          <p:nvPr>
            <p:ph type="pic" idx="4"/>
          </p:nvPr>
        </p:nvSpPr>
        <p:spPr>
          <a:xfrm>
            <a:off x="-126342" y="0"/>
            <a:ext cx="3669321" cy="6858000"/>
          </a:xfrm>
          <a:prstGeom prst="rect">
            <a:avLst/>
          </a:prstGeom>
          <a:noFill/>
          <a:ln>
            <a:noFill/>
          </a:ln>
        </p:spPr>
      </p:sp>
      <p:sp>
        <p:nvSpPr>
          <p:cNvPr id="41" name="Google Shape;41;p19"/>
          <p:cNvSpPr txBox="1">
            <a:spLocks noGrp="1"/>
          </p:cNvSpPr>
          <p:nvPr>
            <p:ph type="body" idx="5"/>
          </p:nvPr>
        </p:nvSpPr>
        <p:spPr>
          <a:xfrm>
            <a:off x="4912292" y="2770035"/>
            <a:ext cx="6562677"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9"/>
          <p:cNvSpPr txBox="1">
            <a:spLocks noGrp="1"/>
          </p:cNvSpPr>
          <p:nvPr>
            <p:ph type="body" idx="6"/>
          </p:nvPr>
        </p:nvSpPr>
        <p:spPr>
          <a:xfrm>
            <a:off x="4912293" y="3268748"/>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9"/>
          <p:cNvSpPr txBox="1">
            <a:spLocks noGrp="1"/>
          </p:cNvSpPr>
          <p:nvPr>
            <p:ph type="body" idx="7"/>
          </p:nvPr>
        </p:nvSpPr>
        <p:spPr>
          <a:xfrm>
            <a:off x="3431554" y="2940768"/>
            <a:ext cx="1096216"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9"/>
          <p:cNvSpPr txBox="1">
            <a:spLocks noGrp="1"/>
          </p:cNvSpPr>
          <p:nvPr>
            <p:ph type="body" idx="8"/>
          </p:nvPr>
        </p:nvSpPr>
        <p:spPr>
          <a:xfrm>
            <a:off x="4927789" y="4633833"/>
            <a:ext cx="6562678" cy="3394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9"/>
          <p:cNvSpPr txBox="1">
            <a:spLocks noGrp="1"/>
          </p:cNvSpPr>
          <p:nvPr>
            <p:ph type="body" idx="9"/>
          </p:nvPr>
        </p:nvSpPr>
        <p:spPr>
          <a:xfrm>
            <a:off x="4927791" y="5132546"/>
            <a:ext cx="6553235"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9"/>
          <p:cNvSpPr txBox="1">
            <a:spLocks noGrp="1"/>
          </p:cNvSpPr>
          <p:nvPr>
            <p:ph type="body" idx="13"/>
          </p:nvPr>
        </p:nvSpPr>
        <p:spPr>
          <a:xfrm>
            <a:off x="3447052" y="4804566"/>
            <a:ext cx="1096215"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9"/>
          <p:cNvGrpSpPr/>
          <p:nvPr/>
        </p:nvGrpSpPr>
        <p:grpSpPr>
          <a:xfrm>
            <a:off x="4054158" y="721803"/>
            <a:ext cx="7578910" cy="5461420"/>
            <a:chOff x="-1" y="0"/>
            <a:chExt cx="7578909" cy="5461418"/>
          </a:xfrm>
        </p:grpSpPr>
        <p:grpSp>
          <p:nvGrpSpPr>
            <p:cNvPr id="48" name="Google Shape;48;p19"/>
            <p:cNvGrpSpPr/>
            <p:nvPr/>
          </p:nvGrpSpPr>
          <p:grpSpPr>
            <a:xfrm>
              <a:off x="0" y="0"/>
              <a:ext cx="7547915" cy="1674488"/>
              <a:chOff x="-1" y="0"/>
              <a:chExt cx="7547913" cy="1674487"/>
            </a:xfrm>
          </p:grpSpPr>
          <p:cxnSp>
            <p:nvCxnSpPr>
              <p:cNvPr id="49" name="Google Shape;49;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9"/>
            <p:cNvCxnSpPr/>
            <p:nvPr/>
          </p:nvCxnSpPr>
          <p:spPr>
            <a:xfrm flipH="1">
              <a:off x="0" y="1278486"/>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9"/>
            <p:cNvCxnSpPr/>
            <p:nvPr/>
          </p:nvCxnSpPr>
          <p:spPr>
            <a:xfrm>
              <a:off x="15499" y="1666441"/>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9"/>
            <p:cNvGrpSpPr/>
            <p:nvPr/>
          </p:nvGrpSpPr>
          <p:grpSpPr>
            <a:xfrm>
              <a:off x="-1" y="1923133"/>
              <a:ext cx="7547915" cy="1674488"/>
              <a:chOff x="-1" y="0"/>
              <a:chExt cx="7547913" cy="1674487"/>
            </a:xfrm>
          </p:grpSpPr>
          <p:cxnSp>
            <p:nvCxnSpPr>
              <p:cNvPr id="55" name="Google Shape;55;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9"/>
            <p:cNvCxnSpPr/>
            <p:nvPr/>
          </p:nvCxnSpPr>
          <p:spPr>
            <a:xfrm flipH="1">
              <a:off x="-1" y="3201620"/>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9"/>
            <p:cNvCxnSpPr/>
            <p:nvPr/>
          </p:nvCxnSpPr>
          <p:spPr>
            <a:xfrm>
              <a:off x="15498" y="3589575"/>
              <a:ext cx="7547912" cy="1"/>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9"/>
            <p:cNvGrpSpPr/>
            <p:nvPr/>
          </p:nvGrpSpPr>
          <p:grpSpPr>
            <a:xfrm>
              <a:off x="15497" y="3786930"/>
              <a:ext cx="7547915" cy="1674488"/>
              <a:chOff x="-1" y="0"/>
              <a:chExt cx="7547913" cy="1674487"/>
            </a:xfrm>
          </p:grpSpPr>
          <p:cxnSp>
            <p:nvCxnSpPr>
              <p:cNvPr id="61" name="Google Shape;61;p19"/>
              <p:cNvCxnSpPr/>
              <p:nvPr/>
            </p:nvCxnSpPr>
            <p:spPr>
              <a:xfrm>
                <a:off x="7547911" y="15065"/>
                <a:ext cx="1" cy="1659422"/>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9"/>
              <p:cNvCxnSpPr/>
              <p:nvPr/>
            </p:nvCxnSpPr>
            <p:spPr>
              <a:xfrm>
                <a:off x="-1" y="10669"/>
                <a:ext cx="7547912" cy="1"/>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9"/>
              <p:cNvCxnSpPr/>
              <p:nvPr/>
            </p:nvCxnSpPr>
            <p:spPr>
              <a:xfrm flipH="1">
                <a:off x="0" y="0"/>
                <a:ext cx="1" cy="396001"/>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9"/>
            <p:cNvCxnSpPr/>
            <p:nvPr/>
          </p:nvCxnSpPr>
          <p:spPr>
            <a:xfrm flipH="1">
              <a:off x="15497" y="5065417"/>
              <a:ext cx="1" cy="396001"/>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9"/>
            <p:cNvCxnSpPr/>
            <p:nvPr/>
          </p:nvCxnSpPr>
          <p:spPr>
            <a:xfrm>
              <a:off x="30996" y="5453372"/>
              <a:ext cx="7547912" cy="1"/>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0"/>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69" name="Google Shape;69;p20"/>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0"/>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1" name="Google Shape;71;p20"/>
          <p:cNvSpPr>
            <a:spLocks noGrp="1"/>
          </p:cNvSpPr>
          <p:nvPr>
            <p:ph type="pic" idx="2"/>
          </p:nvPr>
        </p:nvSpPr>
        <p:spPr>
          <a:xfrm>
            <a:off x="5888001" y="439729"/>
            <a:ext cx="5660532" cy="6045738"/>
          </a:xfrm>
          <a:prstGeom prst="rect">
            <a:avLst/>
          </a:prstGeom>
          <a:noFill/>
          <a:ln>
            <a:noFill/>
          </a:ln>
        </p:spPr>
      </p:sp>
      <p:pic>
        <p:nvPicPr>
          <p:cNvPr id="72" name="Google Shape;72;p20" descr="Google Shape;59;p20"/>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73" name="Google Shape;73;p20"/>
          <p:cNvSpPr txBox="1">
            <a:spLocks noGrp="1"/>
          </p:cNvSpPr>
          <p:nvPr>
            <p:ph type="body" idx="1"/>
          </p:nvPr>
        </p:nvSpPr>
        <p:spPr>
          <a:xfrm>
            <a:off x="898357" y="2107769"/>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20"/>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1"/>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8" name="Google Shape;78;p21"/>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1"/>
          <p:cNvSpPr/>
          <p:nvPr/>
        </p:nvSpPr>
        <p:spPr>
          <a:xfrm>
            <a:off x="3557439" y="5448534"/>
            <a:ext cx="7208078" cy="713815"/>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 name="Google Shape;80;p21"/>
          <p:cNvSpPr/>
          <p:nvPr/>
        </p:nvSpPr>
        <p:spPr>
          <a:xfrm>
            <a:off x="3543994" y="4392459"/>
            <a:ext cx="7208078" cy="71381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21"/>
          <p:cNvSpPr/>
          <p:nvPr/>
        </p:nvSpPr>
        <p:spPr>
          <a:xfrm>
            <a:off x="0" y="6342926"/>
            <a:ext cx="11586117" cy="515074"/>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 name="Google Shape;82;p21"/>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21"/>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4" name="Google Shape;84;p21"/>
          <p:cNvSpPr txBox="1">
            <a:spLocks noGrp="1"/>
          </p:cNvSpPr>
          <p:nvPr>
            <p:ph type="body" idx="2"/>
          </p:nvPr>
        </p:nvSpPr>
        <p:spPr>
          <a:xfrm>
            <a:off x="3557441" y="1530044"/>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5" name="Google Shape;85;p21" descr="Google Shape;69;p21"/>
          <p:cNvPicPr preferRelativeResize="0"/>
          <p:nvPr/>
        </p:nvPicPr>
        <p:blipFill rotWithShape="1">
          <a:blip r:embed="rId2">
            <a:alphaModFix/>
          </a:blip>
          <a:srcRect/>
          <a:stretch/>
        </p:blipFill>
        <p:spPr>
          <a:xfrm rot="-3300097">
            <a:off x="1074325" y="937959"/>
            <a:ext cx="826672" cy="889518"/>
          </a:xfrm>
          <a:prstGeom prst="rect">
            <a:avLst/>
          </a:prstGeom>
          <a:noFill/>
          <a:ln>
            <a:noFill/>
          </a:ln>
        </p:spPr>
      </p:pic>
      <p:sp>
        <p:nvSpPr>
          <p:cNvPr id="86" name="Google Shape;86;p21"/>
          <p:cNvSpPr/>
          <p:nvPr/>
        </p:nvSpPr>
        <p:spPr>
          <a:xfrm>
            <a:off x="1426482" y="1233411"/>
            <a:ext cx="1036070"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21"/>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8" name="Google Shape;88;p21"/>
          <p:cNvSpPr/>
          <p:nvPr/>
        </p:nvSpPr>
        <p:spPr>
          <a:xfrm>
            <a:off x="3557440" y="2384514"/>
            <a:ext cx="7208079" cy="713815"/>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21"/>
          <p:cNvSpPr txBox="1">
            <a:spLocks noGrp="1"/>
          </p:cNvSpPr>
          <p:nvPr>
            <p:ph type="body" idx="4"/>
          </p:nvPr>
        </p:nvSpPr>
        <p:spPr>
          <a:xfrm>
            <a:off x="3520254" y="2423523"/>
            <a:ext cx="6457660"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0" name="Google Shape;90;p21" descr="Google Shape;74;p21"/>
          <p:cNvPicPr preferRelativeResize="0"/>
          <p:nvPr/>
        </p:nvPicPr>
        <p:blipFill rotWithShape="1">
          <a:blip r:embed="rId2">
            <a:alphaModFix/>
          </a:blip>
          <a:srcRect/>
          <a:stretch/>
        </p:blipFill>
        <p:spPr>
          <a:xfrm rot="-3300097">
            <a:off x="1058304" y="1912041"/>
            <a:ext cx="826671" cy="889518"/>
          </a:xfrm>
          <a:prstGeom prst="rect">
            <a:avLst/>
          </a:prstGeom>
          <a:noFill/>
          <a:ln>
            <a:noFill/>
          </a:ln>
        </p:spPr>
      </p:pic>
      <p:sp>
        <p:nvSpPr>
          <p:cNvPr id="91" name="Google Shape;91;p21"/>
          <p:cNvSpPr/>
          <p:nvPr/>
        </p:nvSpPr>
        <p:spPr>
          <a:xfrm>
            <a:off x="1380540" y="2266698"/>
            <a:ext cx="1036070" cy="878763"/>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21"/>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3" name="Google Shape;93;p21"/>
          <p:cNvSpPr/>
          <p:nvPr/>
        </p:nvSpPr>
        <p:spPr>
          <a:xfrm>
            <a:off x="3543994" y="3383476"/>
            <a:ext cx="7208078" cy="713815"/>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21"/>
          <p:cNvSpPr txBox="1">
            <a:spLocks noGrp="1"/>
          </p:cNvSpPr>
          <p:nvPr>
            <p:ph type="body" idx="6"/>
          </p:nvPr>
        </p:nvSpPr>
        <p:spPr>
          <a:xfrm>
            <a:off x="3543994" y="3421960"/>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21" descr="Google Shape;79;p21"/>
          <p:cNvPicPr preferRelativeResize="0"/>
          <p:nvPr/>
        </p:nvPicPr>
        <p:blipFill rotWithShape="1">
          <a:blip r:embed="rId2">
            <a:alphaModFix/>
          </a:blip>
          <a:srcRect/>
          <a:stretch/>
        </p:blipFill>
        <p:spPr>
          <a:xfrm rot="-3300097">
            <a:off x="1079034" y="2964457"/>
            <a:ext cx="826671" cy="889518"/>
          </a:xfrm>
          <a:prstGeom prst="rect">
            <a:avLst/>
          </a:prstGeom>
          <a:noFill/>
          <a:ln>
            <a:noFill/>
          </a:ln>
        </p:spPr>
      </p:pic>
      <p:sp>
        <p:nvSpPr>
          <p:cNvPr id="96" name="Google Shape;96;p21"/>
          <p:cNvSpPr/>
          <p:nvPr/>
        </p:nvSpPr>
        <p:spPr>
          <a:xfrm>
            <a:off x="1401270" y="3319114"/>
            <a:ext cx="1036069" cy="878763"/>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97;p21"/>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8" name="Google Shape;98;p21" descr="Google Shape;82;p21"/>
          <p:cNvPicPr preferRelativeResize="0"/>
          <p:nvPr/>
        </p:nvPicPr>
        <p:blipFill rotWithShape="1">
          <a:blip r:embed="rId2">
            <a:alphaModFix/>
          </a:blip>
          <a:srcRect/>
          <a:stretch/>
        </p:blipFill>
        <p:spPr>
          <a:xfrm rot="-3300097">
            <a:off x="1079034" y="3983368"/>
            <a:ext cx="826671" cy="889518"/>
          </a:xfrm>
          <a:prstGeom prst="rect">
            <a:avLst/>
          </a:prstGeom>
          <a:noFill/>
          <a:ln>
            <a:noFill/>
          </a:ln>
        </p:spPr>
      </p:pic>
      <p:sp>
        <p:nvSpPr>
          <p:cNvPr id="99" name="Google Shape;99;p21"/>
          <p:cNvSpPr/>
          <p:nvPr/>
        </p:nvSpPr>
        <p:spPr>
          <a:xfrm>
            <a:off x="1401270" y="4338025"/>
            <a:ext cx="1036069" cy="878763"/>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21"/>
          <p:cNvSpPr txBox="1">
            <a:spLocks noGrp="1"/>
          </p:cNvSpPr>
          <p:nvPr>
            <p:ph type="body" idx="8"/>
          </p:nvPr>
        </p:nvSpPr>
        <p:spPr>
          <a:xfrm>
            <a:off x="3596099" y="5503614"/>
            <a:ext cx="6457660"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1" name="Google Shape;101;p21" descr="Google Shape;85;p21"/>
          <p:cNvPicPr preferRelativeResize="0"/>
          <p:nvPr/>
        </p:nvPicPr>
        <p:blipFill rotWithShape="1">
          <a:blip r:embed="rId2">
            <a:alphaModFix/>
          </a:blip>
          <a:srcRect/>
          <a:stretch/>
        </p:blipFill>
        <p:spPr>
          <a:xfrm rot="-3300097">
            <a:off x="1117691" y="5039443"/>
            <a:ext cx="826672" cy="889518"/>
          </a:xfrm>
          <a:prstGeom prst="rect">
            <a:avLst/>
          </a:prstGeom>
          <a:noFill/>
          <a:ln>
            <a:noFill/>
          </a:ln>
        </p:spPr>
      </p:pic>
      <p:sp>
        <p:nvSpPr>
          <p:cNvPr id="102" name="Google Shape;102;p21"/>
          <p:cNvSpPr/>
          <p:nvPr/>
        </p:nvSpPr>
        <p:spPr>
          <a:xfrm>
            <a:off x="1439928" y="5394100"/>
            <a:ext cx="1036069" cy="878764"/>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1"/>
          <p:cNvSpPr txBox="1">
            <a:spLocks noGrp="1"/>
          </p:cNvSpPr>
          <p:nvPr>
            <p:ph type="body" idx="9"/>
          </p:nvPr>
        </p:nvSpPr>
        <p:spPr>
          <a:xfrm>
            <a:off x="1616673" y="5525966"/>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p21"/>
          <p:cNvSpPr txBox="1">
            <a:spLocks noGrp="1"/>
          </p:cNvSpPr>
          <p:nvPr>
            <p:ph type="body" idx="13"/>
          </p:nvPr>
        </p:nvSpPr>
        <p:spPr>
          <a:xfrm>
            <a:off x="1578015" y="4469889"/>
            <a:ext cx="738347" cy="578809"/>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5" name="Google Shape;105;p21"/>
          <p:cNvSpPr txBox="1">
            <a:spLocks noGrp="1"/>
          </p:cNvSpPr>
          <p:nvPr>
            <p:ph type="body" idx="14"/>
          </p:nvPr>
        </p:nvSpPr>
        <p:spPr>
          <a:xfrm>
            <a:off x="3557441" y="4447537"/>
            <a:ext cx="6457659" cy="71381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6" name="Google Shape;106;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2"/>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09" name="Google Shape;109;p22"/>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2"/>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2"/>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2" name="Google Shape;112;p22" descr="Google Shape;93;p22"/>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113" name="Google Shape;113;p22"/>
          <p:cNvSpPr/>
          <p:nvPr/>
        </p:nvSpPr>
        <p:spPr>
          <a:xfrm>
            <a:off x="370687" y="323519"/>
            <a:ext cx="11450626" cy="621096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2"/>
          <p:cNvSpPr txBox="1">
            <a:spLocks noGrp="1"/>
          </p:cNvSpPr>
          <p:nvPr>
            <p:ph type="body" idx="1"/>
          </p:nvPr>
        </p:nvSpPr>
        <p:spPr>
          <a:xfrm>
            <a:off x="798379" y="2045704"/>
            <a:ext cx="10595238"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22"/>
          <p:cNvSpPr txBox="1">
            <a:spLocks noGrp="1"/>
          </p:cNvSpPr>
          <p:nvPr>
            <p:ph type="body" idx="2"/>
          </p:nvPr>
        </p:nvSpPr>
        <p:spPr>
          <a:xfrm>
            <a:off x="798381" y="761602"/>
            <a:ext cx="10595238" cy="80365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17"/>
        <p:cNvGrpSpPr/>
        <p:nvPr/>
      </p:nvGrpSpPr>
      <p:grpSpPr>
        <a:xfrm>
          <a:off x="0" y="0"/>
          <a:ext cx="0" cy="0"/>
          <a:chOff x="0" y="0"/>
          <a:chExt cx="0" cy="0"/>
        </a:xfrm>
      </p:grpSpPr>
      <p:sp>
        <p:nvSpPr>
          <p:cNvPr id="118" name="Google Shape;118;p23"/>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9" name="Google Shape;119;p23"/>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3"/>
          <p:cNvSpPr/>
          <p:nvPr/>
        </p:nvSpPr>
        <p:spPr>
          <a:xfrm>
            <a:off x="5761459"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1" name="Google Shape;121;p23"/>
          <p:cNvSpPr>
            <a:spLocks noGrp="1"/>
          </p:cNvSpPr>
          <p:nvPr>
            <p:ph type="pic" idx="2"/>
          </p:nvPr>
        </p:nvSpPr>
        <p:spPr>
          <a:xfrm>
            <a:off x="435469" y="406131"/>
            <a:ext cx="5660531" cy="6045738"/>
          </a:xfrm>
          <a:prstGeom prst="rect">
            <a:avLst/>
          </a:prstGeom>
          <a:noFill/>
          <a:ln>
            <a:noFill/>
          </a:ln>
        </p:spPr>
      </p:sp>
      <p:pic>
        <p:nvPicPr>
          <p:cNvPr id="122" name="Google Shape;122;p23" descr="Google Shape;100;p23"/>
          <p:cNvPicPr preferRelativeResize="0"/>
          <p:nvPr/>
        </p:nvPicPr>
        <p:blipFill rotWithShape="1">
          <a:blip r:embed="rId2">
            <a:alphaModFix amt="29000"/>
          </a:blip>
          <a:srcRect l="75767" b="17435"/>
          <a:stretch/>
        </p:blipFill>
        <p:spPr>
          <a:xfrm>
            <a:off x="9998008" y="2562702"/>
            <a:ext cx="2312352" cy="4215785"/>
          </a:xfrm>
          <a:prstGeom prst="rect">
            <a:avLst/>
          </a:prstGeom>
          <a:noFill/>
          <a:ln>
            <a:noFill/>
          </a:ln>
        </p:spPr>
      </p:pic>
      <p:sp>
        <p:nvSpPr>
          <p:cNvPr id="123" name="Google Shape;123;p23"/>
          <p:cNvSpPr txBox="1">
            <a:spLocks noGrp="1"/>
          </p:cNvSpPr>
          <p:nvPr>
            <p:ph type="body" idx="1"/>
          </p:nvPr>
        </p:nvSpPr>
        <p:spPr>
          <a:xfrm>
            <a:off x="6818000" y="2050158"/>
            <a:ext cx="4639193" cy="437769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4" name="Google Shape;124;p23"/>
          <p:cNvSpPr txBox="1">
            <a:spLocks noGrp="1"/>
          </p:cNvSpPr>
          <p:nvPr>
            <p:ph type="body" idx="3"/>
          </p:nvPr>
        </p:nvSpPr>
        <p:spPr>
          <a:xfrm>
            <a:off x="6758909" y="319223"/>
            <a:ext cx="4757376"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24"/>
          <p:cNvSpPr/>
          <p:nvPr/>
        </p:nvSpPr>
        <p:spPr>
          <a:xfrm>
            <a:off x="-32400" y="2956987"/>
            <a:ext cx="12193511" cy="2809045"/>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28" name="Google Shape;128;p24" descr="Google Shape;105;p24"/>
          <p:cNvPicPr preferRelativeResize="0"/>
          <p:nvPr/>
        </p:nvPicPr>
        <p:blipFill rotWithShape="1">
          <a:blip r:embed="rId2">
            <a:alphaModFix amt="29000"/>
          </a:blip>
          <a:srcRect l="58846" t="29191" r="6418" b="18716"/>
          <a:stretch/>
        </p:blipFill>
        <p:spPr>
          <a:xfrm>
            <a:off x="8444679" y="2956987"/>
            <a:ext cx="3747322" cy="3007231"/>
          </a:xfrm>
          <a:prstGeom prst="rect">
            <a:avLst/>
          </a:prstGeom>
          <a:noFill/>
          <a:ln>
            <a:noFill/>
          </a:ln>
        </p:spPr>
      </p:pic>
      <p:sp>
        <p:nvSpPr>
          <p:cNvPr id="129" name="Google Shape;129;p24"/>
          <p:cNvSpPr txBox="1">
            <a:spLocks noGrp="1"/>
          </p:cNvSpPr>
          <p:nvPr>
            <p:ph type="body" idx="1"/>
          </p:nvPr>
        </p:nvSpPr>
        <p:spPr>
          <a:xfrm>
            <a:off x="605556" y="4238576"/>
            <a:ext cx="319548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0" name="Google Shape;130;p24"/>
          <p:cNvSpPr txBox="1">
            <a:spLocks noGrp="1"/>
          </p:cNvSpPr>
          <p:nvPr>
            <p:ph type="body" idx="2"/>
          </p:nvPr>
        </p:nvSpPr>
        <p:spPr>
          <a:xfrm>
            <a:off x="605556" y="3428999"/>
            <a:ext cx="3195486" cy="83726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4"/>
          <p:cNvSpPr/>
          <p:nvPr/>
        </p:nvSpPr>
        <p:spPr>
          <a:xfrm>
            <a:off x="6934623" y="5423818"/>
            <a:ext cx="5257379" cy="756632"/>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p:txBody>
      </p:sp>
      <p:sp>
        <p:nvSpPr>
          <p:cNvPr id="135" name="Google Shape;135;p24"/>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36" name="Google Shape;136;p24" descr="Google Shape;113;p24"/>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37" name="Google Shape;137;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46287286-9C1D-056F-A0B6-D102B7A2558C}"/>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8"/>
        <p:cNvGrpSpPr/>
        <p:nvPr/>
      </p:nvGrpSpPr>
      <p:grpSpPr>
        <a:xfrm>
          <a:off x="0" y="0"/>
          <a:ext cx="0" cy="0"/>
          <a:chOff x="0" y="0"/>
          <a:chExt cx="0" cy="0"/>
        </a:xfrm>
      </p:grpSpPr>
      <p:sp>
        <p:nvSpPr>
          <p:cNvPr id="139" name="Google Shape;139;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0"/>
        <p:cNvGrpSpPr/>
        <p:nvPr/>
      </p:nvGrpSpPr>
      <p:grpSpPr>
        <a:xfrm>
          <a:off x="0" y="0"/>
          <a:ext cx="0" cy="0"/>
          <a:chOff x="0" y="0"/>
          <a:chExt cx="0" cy="0"/>
        </a:xfrm>
      </p:grpSpPr>
      <p:sp>
        <p:nvSpPr>
          <p:cNvPr id="141" name="Google Shape;141;p26"/>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2" name="Google Shape;142;p26"/>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3" name="Google Shape;143;p26"/>
          <p:cNvSpPr/>
          <p:nvPr/>
        </p:nvSpPr>
        <p:spPr>
          <a:xfrm rot="5400000">
            <a:off x="5693238" y="7996032"/>
            <a:ext cx="476912" cy="3282248"/>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endParaRPr sz="1200" b="0" i="0" u="none" strike="noStrike" cap="none">
              <a:solidFill>
                <a:schemeClr val="accent1"/>
              </a:solidFill>
              <a:latin typeface="Calibri"/>
              <a:ea typeface="Calibri"/>
              <a:cs typeface="Calibri"/>
              <a:sym typeface="Calibri"/>
            </a:endParaRPr>
          </a:p>
        </p:txBody>
      </p:sp>
      <p:sp>
        <p:nvSpPr>
          <p:cNvPr id="144" name="Google Shape;144;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7"/>
          <p:cNvSpPr txBox="1"/>
          <p:nvPr/>
        </p:nvSpPr>
        <p:spPr>
          <a:xfrm rot="-5400000">
            <a:off x="10305512" y="4843384"/>
            <a:ext cx="3173497" cy="231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7"/>
          <p:cNvCxnSpPr/>
          <p:nvPr/>
        </p:nvCxnSpPr>
        <p:spPr>
          <a:xfrm flipH="1">
            <a:off x="11791088" y="660981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7"/>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7"/>
          <p:cNvSpPr txBox="1"/>
          <p:nvPr/>
        </p:nvSpPr>
        <p:spPr>
          <a:xfrm>
            <a:off x="424668" y="528534"/>
            <a:ext cx="6498647" cy="7391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7"/>
          <p:cNvSpPr txBox="1"/>
          <p:nvPr/>
        </p:nvSpPr>
        <p:spPr>
          <a:xfrm>
            <a:off x="7347983" y="564842"/>
            <a:ext cx="4589208" cy="54000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7"/>
          <p:cNvSpPr txBox="1"/>
          <p:nvPr/>
        </p:nvSpPr>
        <p:spPr>
          <a:xfrm>
            <a:off x="424669" y="2014903"/>
            <a:ext cx="5845501" cy="275840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7"/>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7"/>
          <p:cNvCxnSpPr/>
          <p:nvPr/>
        </p:nvCxnSpPr>
        <p:spPr>
          <a:xfrm rot="10800000">
            <a:off x="1" y="162148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7"/>
          <p:cNvSpPr txBox="1"/>
          <p:nvPr/>
        </p:nvSpPr>
        <p:spPr>
          <a:xfrm>
            <a:off x="0" y="5968370"/>
            <a:ext cx="12192000" cy="80260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7"/>
          <p:cNvCxnSpPr/>
          <p:nvPr/>
        </p:nvCxnSpPr>
        <p:spPr>
          <a:xfrm rot="10800000">
            <a:off x="1" y="554167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7"/>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VNU0VR2ET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UCp9N6wD_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334225" y="4397674"/>
            <a:ext cx="5335200" cy="1213802"/>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8850"/>
              </a:lnSpc>
              <a:spcBef>
                <a:spcPts val="0"/>
              </a:spcBef>
              <a:spcAft>
                <a:spcPts val="0"/>
              </a:spcAft>
              <a:buClr>
                <a:srgbClr val="FFFFFF"/>
              </a:buClr>
              <a:buSzPts val="2400"/>
              <a:buFont typeface="Calibri"/>
              <a:buNone/>
            </a:pPr>
            <a:r xmlns:a="http://schemas.openxmlformats.org/drawingml/2006/main">
              <a:rPr lang="el" sz="2400" b="1" i="0" u="none" strike="noStrike" cap="none">
                <a:solidFill>
                  <a:srgbClr val="FFFFFF"/>
                </a:solidFill>
                <a:latin typeface="Calibri"/>
                <a:ea typeface="Calibri"/>
                <a:cs typeface="Calibri"/>
                <a:sym typeface="Calibri"/>
              </a:rPr>
              <a:t>Ενότητα 3 – Μουσική για κοινωνική σύνδεση</a:t>
            </a:r>
            <a:endParaRPr xmlns:a="http://schemas.openxmlformats.org/drawingml/2006/main" sz="2400" i="0" u="none" strike="noStrike" cap="none">
              <a:solidFill>
                <a:srgbClr val="000000"/>
              </a:solidFill>
              <a:latin typeface="Calibri"/>
              <a:ea typeface="Calibri"/>
              <a:cs typeface="Calibri"/>
              <a:sym typeface="Calibri"/>
            </a:endParaRPr>
          </a:p>
        </p:txBody>
      </p:sp>
      <p:sp>
        <p:nvSpPr>
          <p:cNvPr id="217" name="Google Shape;217;p1"/>
          <p:cNvSpPr txBox="1">
            <a:spLocks noGrp="1"/>
          </p:cNvSpPr>
          <p:nvPr>
            <p:ph type="body" idx="2"/>
          </p:nvPr>
        </p:nvSpPr>
        <p:spPr>
          <a:xfrm>
            <a:off x="334224" y="3015500"/>
            <a:ext cx="4742402" cy="368101"/>
          </a:xfrm>
          <a:prstGeom prst="rect">
            <a:avLst/>
          </a:prstGeom>
          <a:noFill/>
          <a:ln>
            <a:noFill/>
          </a:ln>
        </p:spPr>
        <p:txBody>
          <a:bodyPr spcFirstLastPara="1" wrap="square" lIns="45675" tIns="45675" rIns="45675" bIns="45675" anchor="t" anchorCtr="0">
            <a:noAutofit/>
          </a:bodyPr>
          <a:lstStyle/>
          <a:p>
            <a:pPr xmlns:a="http://schemas.openxmlformats.org/drawingml/2006/main" marL="0" marR="0" lvl="0" indent="0" algn="l" rtl="0">
              <a:lnSpc>
                <a:spcPct val="100000"/>
              </a:lnSpc>
              <a:spcBef>
                <a:spcPts val="0"/>
              </a:spcBef>
              <a:spcAft>
                <a:spcPts val="0"/>
              </a:spcAft>
              <a:buClr>
                <a:srgbClr val="FFFFFF"/>
              </a:buClr>
              <a:buSzPts val="1968"/>
              <a:buFont typeface="Calibri"/>
              <a:buNone/>
            </a:pPr>
            <a:r xmlns:a="http://schemas.openxmlformats.org/drawingml/2006/main">
              <a:rPr lang="el" sz="2400" b="1">
                <a:solidFill>
                  <a:srgbClr val="FFFFFF"/>
                </a:solidFill>
                <a:latin typeface="Calibri"/>
                <a:ea typeface="Calibri"/>
                <a:cs typeface="Calibri"/>
                <a:sym typeface="Calibri"/>
              </a:rPr>
              <a:t>Εκπαιδευτικό μάθημα: Surviving digital</a:t>
            </a:r>
            <a:endParaRPr xmlns:a="http://schemas.openxmlformats.org/drawingml/2006/main" sz="2400">
              <a:latin typeface="Calibri"/>
              <a:ea typeface="Calibri"/>
              <a:cs typeface="Calibri"/>
              <a:sym typeface="Calibri"/>
            </a:endParaRPr>
          </a:p>
        </p:txBody>
      </p:sp>
      <p:sp>
        <p:nvSpPr>
          <p:cNvPr id="218" name="Google Shape;218;p1"/>
          <p:cNvSpPr txBox="1">
            <a:spLocks noGrp="1"/>
          </p:cNvSpPr>
          <p:nvPr>
            <p:ph type="body" idx="3"/>
          </p:nvPr>
        </p:nvSpPr>
        <p:spPr>
          <a:xfrm>
            <a:off x="7840716" y="5611393"/>
            <a:ext cx="3700103" cy="731141"/>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90000"/>
              </a:lnSpc>
              <a:spcBef>
                <a:spcPts val="0"/>
              </a:spcBef>
              <a:spcAft>
                <a:spcPts val="0"/>
              </a:spcAft>
              <a:buClr>
                <a:srgbClr val="FFFFFF"/>
              </a:buClr>
              <a:buSzPts val="2500"/>
              <a:buFont typeface="Calibri"/>
              <a:buNone/>
            </a:pPr>
            <a:r xmlns:a="http://schemas.openxmlformats.org/drawingml/2006/main">
              <a:rPr lang="el" sz="2400" b="1">
                <a:solidFill>
                  <a:schemeClr val="lt1"/>
                </a:solidFill>
                <a:latin typeface="Calibri"/>
                <a:ea typeface="Calibri"/>
                <a:cs typeface="Calibri"/>
                <a:sym typeface="Calibri"/>
              </a:rPr>
              <a:t>www.survivingdigital.eu</a:t>
            </a:r>
            <a:endParaRPr xmlns:a="http://schemas.openxmlformats.org/drawingml/2006/main" sz="2400" b="1">
              <a:solidFill>
                <a:schemeClr val="lt1"/>
              </a:solidFill>
              <a:latin typeface="Calibri"/>
              <a:ea typeface="Calibri"/>
              <a:cs typeface="Calibri"/>
              <a:sym typeface="Calibri"/>
            </a:endParaRPr>
          </a:p>
        </p:txBody>
      </p:sp>
      <p:grpSp>
        <p:nvGrpSpPr>
          <p:cNvPr id="219" name="Google Shape;219;p1"/>
          <p:cNvGrpSpPr/>
          <p:nvPr/>
        </p:nvGrpSpPr>
        <p:grpSpPr>
          <a:xfrm>
            <a:off x="5718874" y="423474"/>
            <a:ext cx="5982509" cy="4551483"/>
            <a:chOff x="0" y="0"/>
            <a:chExt cx="5982507" cy="4551482"/>
          </a:xfrm>
        </p:grpSpPr>
        <p:sp>
          <p:nvSpPr>
            <p:cNvPr id="220" name="Google Shape;220;p1"/>
            <p:cNvSpPr/>
            <p:nvPr/>
          </p:nvSpPr>
          <p:spPr>
            <a:xfrm>
              <a:off x="0" y="0"/>
              <a:ext cx="5982507" cy="4551482"/>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21" name="Google Shape;221;p1" descr="image13.jpeg"/>
            <p:cNvPicPr preferRelativeResize="0"/>
            <p:nvPr/>
          </p:nvPicPr>
          <p:blipFill rotWithShape="1">
            <a:blip r:embed="rId3">
              <a:alphaModFix/>
            </a:blip>
            <a:srcRect l="6267" r="6264"/>
            <a:stretch/>
          </p:blipFill>
          <p:spPr>
            <a:xfrm>
              <a:off x="0" y="0"/>
              <a:ext cx="5982506"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0" descr="Google Shape;259;p10"/>
          <p:cNvPicPr preferRelativeResize="0"/>
          <p:nvPr/>
        </p:nvPicPr>
        <p:blipFill rotWithShape="1">
          <a:blip r:embed="rId3">
            <a:alphaModFix/>
          </a:blip>
          <a:srcRect l="8255" r="29479"/>
          <a:stretch/>
        </p:blipFill>
        <p:spPr>
          <a:xfrm>
            <a:off x="5888002" y="439729"/>
            <a:ext cx="5660531" cy="6045677"/>
          </a:xfrm>
          <a:prstGeom prst="rect">
            <a:avLst/>
          </a:prstGeom>
          <a:noFill/>
          <a:ln>
            <a:noFill/>
          </a:ln>
        </p:spPr>
      </p:pic>
      <p:sp>
        <p:nvSpPr>
          <p:cNvPr id="303" name="Google Shape;303;p10"/>
          <p:cNvSpPr txBox="1">
            <a:spLocks noGrp="1"/>
          </p:cNvSpPr>
          <p:nvPr>
            <p:ph type="body" idx="1"/>
          </p:nvPr>
        </p:nvSpPr>
        <p:spPr>
          <a:xfrm>
            <a:off x="323624" y="2116124"/>
            <a:ext cx="4981802" cy="41445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FFFFFF"/>
              </a:buClr>
              <a:buSzPts val="1200"/>
              <a:buFont typeface="Calibri"/>
              <a:buNone/>
            </a:pPr>
            <a:r xmlns:a="http://schemas.openxmlformats.org/drawingml/2006/main">
              <a:rPr lang="el" sz="1200" b="1"/>
              <a:t>Ομάδα στόχος: Παιδιά από 2 ετών με γονείς</a:t>
            </a:r>
            <a:endParaRPr xmlns:a="http://schemas.openxmlformats.org/drawingml/2006/main"/>
          </a:p>
          <a:p>
            <a:pPr marL="228600" lvl="0" indent="-228600" algn="l" rtl="0">
              <a:lnSpc>
                <a:spcPct val="90000"/>
              </a:lnSpc>
              <a:spcBef>
                <a:spcPts val="1000"/>
              </a:spcBef>
              <a:spcAft>
                <a:spcPts val="0"/>
              </a:spcAft>
              <a:buClr>
                <a:srgbClr val="FFFFFF"/>
              </a:buClr>
              <a:buSzPts val="1200"/>
              <a:buFont typeface="Calibri"/>
              <a:buNone/>
            </a:pPr>
            <a:endParaRPr sz="1200"/>
          </a:p>
          <a:p>
            <a:pPr xmlns:a="http://schemas.openxmlformats.org/drawingml/2006/main" marL="228600" lvl="0" indent="-228600" algn="just" rtl="0">
              <a:lnSpc>
                <a:spcPct val="90000"/>
              </a:lnSpc>
              <a:spcBef>
                <a:spcPts val="1500"/>
              </a:spcBef>
              <a:spcAft>
                <a:spcPts val="0"/>
              </a:spcAft>
              <a:buClr>
                <a:srgbClr val="FFFFFF"/>
              </a:buClr>
              <a:buSzPts val="1200"/>
              <a:buFont typeface="Calibri"/>
              <a:buNone/>
            </a:pPr>
            <a:r xmlns:a="http://schemas.openxmlformats.org/drawingml/2006/main">
              <a:rPr lang="el" sz="1200"/>
              <a:t>α) Family Music Jam Session: Ενθαρρύνετε τις οικογένειες να συγκεντρωθούν και να δημιουργήσουν τις δικές τους μουσικές τζαμαρίες. Δώστε τους απλά όργανα όπως σέικερ, ντραμς ή ακόμα και αυτοσχέδια όργανα. Ενθαρρύνετε κάθε μέλος της οικογένειας να συνεισφέρει στον ρυθμό και τη μελωδία, ενισχύοντας τη συνεργασία και τη δημιουργικότητα.</a:t>
            </a:r>
            <a:endParaRPr xmlns:a="http://schemas.openxmlformats.org/drawingml/2006/main"/>
          </a:p>
          <a:p>
            <a:pPr xmlns:a="http://schemas.openxmlformats.org/drawingml/2006/main" marL="228600" lvl="0" indent="-228600" algn="just" rtl="0">
              <a:lnSpc>
                <a:spcPct val="90000"/>
              </a:lnSpc>
              <a:spcBef>
                <a:spcPts val="3000"/>
              </a:spcBef>
              <a:spcAft>
                <a:spcPts val="0"/>
              </a:spcAft>
              <a:buClr>
                <a:srgbClr val="FFFFFF"/>
              </a:buClr>
              <a:buSzPts val="1200"/>
              <a:buFont typeface="Calibri"/>
              <a:buNone/>
            </a:pPr>
            <a:r xmlns:a="http://schemas.openxmlformats.org/drawingml/2006/main">
              <a:rPr lang="el" sz="1200"/>
              <a:t>β) Μουσική αφήγηση: Προσκαλέστε οικογένειες να δημιουργήσουν τις δικές τους μουσικές ιστορίες. Δώστε τους ένα θέμα ή μια συγκεκριμένη προτροπή ιστορίας και ζητήστε τους να συνθέσουν ένα σύντομο μουσικό κομμάτι που αντιπροσωπεύει την αφήγηση. Αυτή η δραστηριότητα προάγει τη φαντασία, την επικοινωνία και τις δεξιότητες σύνθεσης μουσικής.</a:t>
            </a:r>
            <a:endParaRPr xmlns:a="http://schemas.openxmlformats.org/drawingml/2006/main"/>
          </a:p>
        </p:txBody>
      </p:sp>
      <p:sp>
        <p:nvSpPr>
          <p:cNvPr id="304" name="Google Shape;304;p10"/>
          <p:cNvSpPr txBox="1">
            <a:spLocks noGrp="1"/>
          </p:cNvSpPr>
          <p:nvPr>
            <p:ph type="body" idx="3"/>
          </p:nvPr>
        </p:nvSpPr>
        <p:spPr>
          <a:xfrm>
            <a:off x="226199" y="861575"/>
            <a:ext cx="5429401" cy="1021201"/>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Δραστηριότητες: Jam Session και Μουσική αφήγηση</a:t>
            </a:r>
            <a:endParaRPr xmlns:a="http://schemas.openxmlformats.org/drawingml/2006/ma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txBox="1">
            <a:spLocks noGrp="1"/>
          </p:cNvSpPr>
          <p:nvPr>
            <p:ph type="body" idx="1"/>
          </p:nvPr>
        </p:nvSpPr>
        <p:spPr>
          <a:xfrm>
            <a:off x="6227999" y="981199"/>
            <a:ext cx="5457902" cy="54447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FFFFFF"/>
              </a:buClr>
              <a:buSzPts val="1400"/>
              <a:buFont typeface="Calibri"/>
              <a:buNone/>
            </a:pPr>
            <a:endParaRPr sz="1400">
              <a:solidFill>
                <a:srgbClr val="262626"/>
              </a:solidFill>
            </a:endParaRPr>
          </a:p>
          <a:p>
            <a:pPr xmlns:a="http://schemas.openxmlformats.org/drawingml/2006/main" marL="0" lvl="0" indent="0" algn="just" rtl="0">
              <a:lnSpc>
                <a:spcPct val="100000"/>
              </a:lnSpc>
              <a:spcBef>
                <a:spcPts val="3000"/>
              </a:spcBef>
              <a:spcAft>
                <a:spcPts val="0"/>
              </a:spcAft>
              <a:buClr>
                <a:srgbClr val="FFFFFF"/>
              </a:buClr>
              <a:buSzPts val="1200"/>
              <a:buFont typeface="Calibri"/>
              <a:buNone/>
            </a:pPr>
            <a:r xmlns:a="http://schemas.openxmlformats.org/drawingml/2006/main">
              <a:rPr lang="el" sz="1200"/>
              <a:t>Στόχος αυτών των εργαστηρίων είναι να απελευθερώσουν την αίσθηση του ρυθμού στα παιδιά, μέσα από την εξάσκηση απλών παραδοσιακών κρουστών οργάνων. Αυτά τα εργαστήρια φέρνουν τα παιδιά σε επαφή με την προφορική κουλτούρα, δείχνοντάς τους άλλους τρόπους εκμάθησης πραγμάτων και άλλους τρόπους θέασης της μουσικής.</a:t>
            </a:r>
            <a:endParaRPr xmlns:a="http://schemas.openxmlformats.org/drawingml/2006/main" sz="4800"/>
          </a:p>
          <a:p>
            <a:pPr xmlns:a="http://schemas.openxmlformats.org/drawingml/2006/main" marL="0" lvl="0" indent="0" algn="just" rtl="0">
              <a:lnSpc>
                <a:spcPct val="100000"/>
              </a:lnSpc>
              <a:spcBef>
                <a:spcPts val="3000"/>
              </a:spcBef>
              <a:spcAft>
                <a:spcPts val="0"/>
              </a:spcAft>
              <a:buClr>
                <a:srgbClr val="FFFFFF"/>
              </a:buClr>
              <a:buSzPts val="1200"/>
              <a:buFont typeface="Calibri"/>
              <a:buNone/>
            </a:pPr>
            <a:r xmlns:a="http://schemas.openxmlformats.org/drawingml/2006/main">
              <a:rPr lang="el" sz="1200" b="1" u="sng"/>
              <a:t>Βήμα 1: Δώστε το πλαίσιο</a:t>
            </a:r>
            <a:endParaRPr xmlns:a="http://schemas.openxmlformats.org/drawingml/2006/main" sz="4800"/>
          </a:p>
          <a:p>
            <a:pPr xmlns:a="http://schemas.openxmlformats.org/drawingml/2006/main" marL="0" lvl="0" indent="0" algn="just" rtl="0">
              <a:lnSpc>
                <a:spcPct val="100000"/>
              </a:lnSpc>
              <a:spcBef>
                <a:spcPts val="2500"/>
              </a:spcBef>
              <a:spcAft>
                <a:spcPts val="0"/>
              </a:spcAft>
              <a:buClr>
                <a:srgbClr val="FFFFFF"/>
              </a:buClr>
              <a:buSzPts val="1200"/>
              <a:buFont typeface="Calibri"/>
              <a:buNone/>
            </a:pPr>
            <a:r xmlns:a="http://schemas.openxmlformats.org/drawingml/2006/main">
              <a:rPr lang="el" sz="1200" b="1"/>
              <a:t>Τι είναι το Batucada;</a:t>
            </a:r>
            <a:endParaRPr xmlns:a="http://schemas.openxmlformats.org/drawingml/2006/main" sz="4800"/>
          </a:p>
          <a:p>
            <a:pPr xmlns:a="http://schemas.openxmlformats.org/drawingml/2006/main" marL="0" lvl="0" indent="0" algn="just" rtl="0">
              <a:lnSpc>
                <a:spcPct val="100000"/>
              </a:lnSpc>
              <a:spcBef>
                <a:spcPts val="1000"/>
              </a:spcBef>
              <a:spcAft>
                <a:spcPts val="0"/>
              </a:spcAft>
              <a:buClr>
                <a:srgbClr val="FFFFFF"/>
              </a:buClr>
              <a:buSzPts val="1200"/>
              <a:buFont typeface="Calibri"/>
              <a:buNone/>
            </a:pPr>
            <a:r xmlns:a="http://schemas.openxmlformats.org/drawingml/2006/main">
              <a:rPr lang="el" sz="1200"/>
              <a:t>Το Batucada είναι ένα βραζιλιάνικο κρουστό μουσικό και χορευτικό στυλ με τις ρίζες του σε αφρικανικούς ρυθμούς, γνωστό για τον ενεργητικό και ρυθμικό ήχο του.</a:t>
            </a:r>
            <a:endParaRPr xmlns:a="http://schemas.openxmlformats.org/drawingml/2006/main" sz="4800"/>
          </a:p>
          <a:p>
            <a:pPr xmlns:a="http://schemas.openxmlformats.org/drawingml/2006/main" marL="228600" lvl="0" indent="-222566"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a:t>Carnival Highlight: Παίζει εξέχοντα ρόλο στους εορτασμούς του καρναβαλιού της Βραζιλίας, όπου μεγάλα σύνολα batucada παρελαύνουν στους δρόμους, δημιουργώντας μια εορταστική ατμόσφαιρα.</a:t>
            </a:r>
            <a:endParaRPr xmlns:a="http://schemas.openxmlformats.org/drawingml/2006/main" sz="4800"/>
          </a:p>
          <a:p>
            <a:pPr xmlns:a="http://schemas.openxmlformats.org/drawingml/2006/main" marL="228600" lvl="0" indent="-222566"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a:t>Όργανα: Το Batucada βασίζεται σε μεγάλο βαθμό σε κρουστά όργανα όπως surdo drums, tamborims, cuícas και agogô bells για να δημιουργήσει τους χαρακτηριστικούς ρυθμούς του.</a:t>
            </a:r>
            <a:endParaRPr xmlns:a="http://schemas.openxmlformats.org/drawingml/2006/main" sz="4800"/>
          </a:p>
          <a:p>
            <a:pPr xmlns:a="http://schemas.openxmlformats.org/drawingml/2006/main" marL="228600" lvl="0" indent="-222566"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a:t>Στοιχείο χορού: Εκτός από τη μουσική, το batucada ενσωματώνει συγχρονισμένες χορευτικές κινήσεις που εκτελούνται από χορευτές, ενισχύοντας τη ζωντανή και δυναμική παρουσίασή του.</a:t>
            </a:r>
            <a:endParaRPr xmlns:a="http://schemas.openxmlformats.org/drawingml/2006/main" sz="4800"/>
          </a:p>
          <a:p>
            <a:pPr xmlns:a="http://schemas.openxmlformats.org/drawingml/2006/main" marL="228600" lvl="0" indent="-222566"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a:t>Πολιτιστική σημασία: Το Batucada χρησιμεύει ως πολιτιστική έκφραση της ταυτότητας της Βραζιλίας, αντικατοπτρίζοντας την ποικιλόμορφη κληρονομιά της χώρας και φέρνοντας τις κοινότητες κοντά σε εορτασμούς.</a:t>
            </a:r>
            <a:endParaRPr xmlns:a="http://schemas.openxmlformats.org/drawingml/2006/main"/>
          </a:p>
        </p:txBody>
      </p:sp>
      <p:sp>
        <p:nvSpPr>
          <p:cNvPr id="310" name="Google Shape;310;p11"/>
          <p:cNvSpPr txBox="1">
            <a:spLocks noGrp="1"/>
          </p:cNvSpPr>
          <p:nvPr>
            <p:ph type="body" idx="3"/>
          </p:nvPr>
        </p:nvSpPr>
        <p:spPr>
          <a:xfrm>
            <a:off x="6282799" y="167400"/>
            <a:ext cx="4940401"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Δραστηριότητα Hands On: Εργαστήριο Batucada</a:t>
            </a:r>
            <a:endParaRPr xmlns:a="http://schemas.openxmlformats.org/drawingml/2006/main"/>
          </a:p>
        </p:txBody>
      </p:sp>
      <p:pic>
        <p:nvPicPr>
          <p:cNvPr id="311" name="Google Shape;311;p11" descr="Google Shape;268;p11"/>
          <p:cNvPicPr preferRelativeResize="0"/>
          <p:nvPr/>
        </p:nvPicPr>
        <p:blipFill rotWithShape="1">
          <a:blip r:embed="rId3">
            <a:alphaModFix/>
          </a:blip>
          <a:srcRect/>
          <a:stretch/>
        </p:blipFill>
        <p:spPr>
          <a:xfrm>
            <a:off x="218249" y="981199"/>
            <a:ext cx="5742700" cy="4214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body" idx="1"/>
          </p:nvPr>
        </p:nvSpPr>
        <p:spPr>
          <a:xfrm>
            <a:off x="433949" y="1534324"/>
            <a:ext cx="5558100" cy="51201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100000"/>
              </a:lnSpc>
              <a:spcBef>
                <a:spcPts val="0"/>
              </a:spcBef>
              <a:spcAft>
                <a:spcPts val="0"/>
              </a:spcAft>
              <a:buClr>
                <a:srgbClr val="FFFFFF"/>
              </a:buClr>
              <a:buSzPts val="1548"/>
              <a:buFont typeface="Calibri"/>
              <a:buNone/>
            </a:pPr>
            <a:r xmlns:a="http://schemas.openxmlformats.org/drawingml/2006/main">
              <a:rPr lang="el" sz="1200" b="1" u="sng"/>
              <a:t>Βήμα 2: Πηγαίνετε πιο βαθιά</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FFFFFF"/>
              </a:buClr>
              <a:buSzPts val="1548"/>
              <a:buFont typeface="Calibri"/>
              <a:buNone/>
            </a:pPr>
            <a:r xmlns:a="http://schemas.openxmlformats.org/drawingml/2006/main">
              <a:rPr lang="el" sz="1200" b="1"/>
              <a:t>Δώστε παραδείγματα των οργάνων και δείξτε τα</a:t>
            </a:r>
            <a:endParaRPr xmlns:a="http://schemas.openxmlformats.org/drawingml/2006/main" sz="1200" b="1"/>
          </a:p>
          <a:p>
            <a:pPr marL="0" lvl="0" indent="0" algn="just" rtl="0">
              <a:lnSpc>
                <a:spcPct val="100000"/>
              </a:lnSpc>
              <a:spcBef>
                <a:spcPts val="1000"/>
              </a:spcBef>
              <a:spcAft>
                <a:spcPts val="0"/>
              </a:spcAft>
              <a:buClr>
                <a:srgbClr val="FFFFFF"/>
              </a:buClr>
              <a:buSzPts val="1548"/>
              <a:buFont typeface="Calibri"/>
              <a:buNone/>
            </a:pPr>
            <a:endParaRPr sz="1200" b="1"/>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Surdo </a:t>
            </a:r>
            <a:r xmlns:a="http://schemas.openxmlformats.org/drawingml/2006/main">
              <a:rPr lang="el" sz="1200" b="0"/>
              <a:t>: Μεγάλο μπάσο τύμπανο που παρέχει τον βασικό ρυθμό.</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Caixa </a:t>
            </a:r>
            <a:r xmlns:a="http://schemas.openxmlformats.org/drawingml/2006/main">
              <a:rPr lang="el" sz="1200" b="0"/>
              <a:t>: Παγίδα με μια τραγανή, ρυθμική αντίστιξη.</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Repinique </a:t>
            </a:r>
            <a:r xmlns:a="http://schemas.openxmlformats.org/drawingml/2006/main">
              <a:rPr lang="el" sz="1200" b="0"/>
              <a:t>: Κυλινδρικό τύμπανο με υψηλούς τόνους που παίζει πολύπλοκους, συγχρονισμένους ρυθμούς.</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Tamborim </a:t>
            </a:r>
            <a:r xmlns:a="http://schemas.openxmlformats.org/drawingml/2006/main">
              <a:rPr lang="el" sz="1200" b="0"/>
              <a:t>: Μικρό τύμπανο χειρός που παράγει έναν φωτεινό, οξύ ήχο.</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Agogô </a:t>
            </a:r>
            <a:r xmlns:a="http://schemas.openxmlformats.org/drawingml/2006/main">
              <a:rPr lang="el" sz="1200" b="0"/>
              <a:t>: Σετ από σιδερένιες καμπάνες σε λαβή για τονισμό του ρυθμού.</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Cuíca </a:t>
            </a:r>
            <a:r xmlns:a="http://schemas.openxmlformats.org/drawingml/2006/main">
              <a:rPr lang="el" sz="1200" b="0"/>
              <a:t>: Τύμπανο τριβής με χαρακτηριστικό ήχο γέλιου ή κλάματος.</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Reco-reco </a:t>
            </a:r>
            <a:r xmlns:a="http://schemas.openxmlformats.org/drawingml/2006/main">
              <a:rPr lang="el" sz="1200" b="0"/>
              <a:t>: Ο σωλήνας με εγκοπές ξύνεται για να δημιουργήσει έναν ήχο κροτάλισμα.</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Pandeiro </a:t>
            </a:r>
            <a:r xmlns:a="http://schemas.openxmlformats.org/drawingml/2006/main">
              <a:rPr lang="el" sz="1200" b="0"/>
              <a:t>: Ντέφι με κουδουνίσματα, που χρησιμοποιείται για ρυθμό και υφή.</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Shakers </a:t>
            </a:r>
            <a:r xmlns:a="http://schemas.openxmlformats.org/drawingml/2006/main">
              <a:rPr lang="el" sz="1200" b="0"/>
              <a:t>: Διάφορα shakers και σφυρίχτρες samba για πρόσθετο ρυθμό.</a:t>
            </a:r>
            <a:endParaRPr xmlns:a="http://schemas.openxmlformats.org/drawingml/2006/main" sz="1200"/>
          </a:p>
          <a:p>
            <a:pPr xmlns:a="http://schemas.openxmlformats.org/drawingml/2006/main" marL="228600" lvl="0" indent="-203200" algn="just" rtl="0">
              <a:lnSpc>
                <a:spcPct val="100000"/>
              </a:lnSpc>
              <a:spcBef>
                <a:spcPts val="1000"/>
              </a:spcBef>
              <a:spcAft>
                <a:spcPts val="0"/>
              </a:spcAft>
              <a:buClr>
                <a:srgbClr val="FFFFFF"/>
              </a:buClr>
              <a:buSzPts val="1200"/>
              <a:buFont typeface="Calibri"/>
              <a:buAutoNum type="arabicPeriod"/>
            </a:pPr>
            <a:r xmlns:a="http://schemas.openxmlformats.org/drawingml/2006/main">
              <a:rPr lang="el" sz="1200" b="1"/>
              <a:t>Cavaco </a:t>
            </a:r>
            <a:r xmlns:a="http://schemas.openxmlformats.org/drawingml/2006/main">
              <a:rPr lang="el" sz="1200" b="0"/>
              <a:t>: Μικρό έγχορδο όργανο, παρόμοιο με το γιουκαλίλι</a:t>
            </a:r>
            <a:endParaRPr xmlns:a="http://schemas.openxmlformats.org/drawingml/2006/main" sz="1200"/>
          </a:p>
        </p:txBody>
      </p:sp>
      <p:sp>
        <p:nvSpPr>
          <p:cNvPr id="317" name="Google Shape;317;p12"/>
          <p:cNvSpPr txBox="1">
            <a:spLocks noGrp="1"/>
          </p:cNvSpPr>
          <p:nvPr>
            <p:ph type="body" idx="3"/>
          </p:nvPr>
        </p:nvSpPr>
        <p:spPr>
          <a:xfrm>
            <a:off x="433949" y="621774"/>
            <a:ext cx="5221802" cy="516901"/>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Εργαστήριο BATUCADA</a:t>
            </a:r>
            <a:endParaRPr xmlns:a="http://schemas.openxmlformats.org/drawingml/2006/main"/>
          </a:p>
        </p:txBody>
      </p:sp>
      <p:pic>
        <p:nvPicPr>
          <p:cNvPr id="318" name="Google Shape;318;p12" descr="Google Shape;275;p12"/>
          <p:cNvPicPr preferRelativeResize="0"/>
          <p:nvPr/>
        </p:nvPicPr>
        <p:blipFill rotWithShape="1">
          <a:blip r:embed="rId3">
            <a:alphaModFix/>
          </a:blip>
          <a:srcRect/>
          <a:stretch/>
        </p:blipFill>
        <p:spPr>
          <a:xfrm>
            <a:off x="6825712" y="1534332"/>
            <a:ext cx="4709955" cy="4066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body" idx="1"/>
          </p:nvPr>
        </p:nvSpPr>
        <p:spPr>
          <a:xfrm>
            <a:off x="6987350" y="145949"/>
            <a:ext cx="4556101"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Εργαστήριο BATUCADA</a:t>
            </a:r>
            <a:endParaRPr xmlns:a="http://schemas.openxmlformats.org/drawingml/2006/main"/>
          </a:p>
        </p:txBody>
      </p:sp>
      <p:sp>
        <p:nvSpPr>
          <p:cNvPr id="324" name="Google Shape;324;p13"/>
          <p:cNvSpPr txBox="1"/>
          <p:nvPr/>
        </p:nvSpPr>
        <p:spPr>
          <a:xfrm>
            <a:off x="620474" y="1302224"/>
            <a:ext cx="5122502" cy="59588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100000"/>
              </a:lnSpc>
              <a:spcBef>
                <a:spcPts val="0"/>
              </a:spcBef>
              <a:spcAft>
                <a:spcPts val="0"/>
              </a:spcAft>
              <a:buClr>
                <a:srgbClr val="FFFFFF"/>
              </a:buClr>
              <a:buSzPts val="1200"/>
              <a:buFont typeface="Calibri"/>
              <a:buNone/>
            </a:pPr>
            <a:r xmlns:a="http://schemas.openxmlformats.org/drawingml/2006/main">
              <a:rPr lang="el" sz="1200" b="1" i="0" u="sng" strike="noStrike" cap="none">
                <a:solidFill>
                  <a:srgbClr val="FFFFFF"/>
                </a:solidFill>
                <a:latin typeface="Calibri"/>
                <a:ea typeface="Calibri"/>
                <a:cs typeface="Calibri"/>
                <a:sym typeface="Calibri"/>
              </a:rPr>
              <a:t>Βήμα 3: Συμπληρωματικές Δραστηριότητες</a:t>
            </a:r>
            <a:endParaRPr xmlns:a="http://schemas.openxmlformats.org/drawingml/2006/main"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0" marR="0" lvl="0" indent="0" algn="l" rtl="0">
              <a:lnSpc>
                <a:spcPct val="10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Εκτός από την εκμάθηση και την αναπαραγωγή μουσικής:</a:t>
            </a:r>
            <a:endParaRPr xmlns:a="http://schemas.openxmlformats.org/drawingml/2006/main"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Οργανώστε ένα πικ-νικ με θέμα τη Βραζιλία</a:t>
            </a:r>
            <a:endParaRPr xmlns:a="http://schemas.openxmlformats.org/drawingml/2006/main"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Μαγειρέψτε μαζί και μάθετε βραζιλιάνικες συνταγές</a:t>
            </a:r>
            <a:endParaRPr xmlns:a="http://schemas.openxmlformats.org/drawingml/2006/main"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Προσκαλέστε έναν γνωστό Βραζιλιάνο μουσικό</a:t>
            </a:r>
            <a:endParaRPr xmlns:a="http://schemas.openxmlformats.org/drawingml/2006/main"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Προσκαλέστε έναν Βραζιλιάνο χορευτή, για παράδειγμα Capoeira</a:t>
            </a:r>
            <a:endParaRPr xmlns:a="http://schemas.openxmlformats.org/drawingml/2006/main"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Κάντε την ίδια δραστηριότητα με τη χώρα ενός από τους συμμετέχοντες</a:t>
            </a:r>
            <a:endParaRPr xmlns:a="http://schemas.openxmlformats.org/drawingml/2006/main" sz="1400" b="0" i="0" u="none" strike="noStrike" cap="none">
              <a:solidFill>
                <a:srgbClr val="000000"/>
              </a:solidFill>
              <a:latin typeface="Arial"/>
              <a:ea typeface="Arial"/>
              <a:cs typeface="Arial"/>
              <a:sym typeface="Arial"/>
            </a:endParaRPr>
          </a:p>
          <a:p>
            <a:pPr marL="158750" marR="0" lvl="0" indent="-31750" algn="l"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Calibri"/>
              <a:ea typeface="Calibri"/>
              <a:cs typeface="Calibri"/>
              <a:sym typeface="Calibri"/>
            </a:endParaRPr>
          </a:p>
          <a:p>
            <a:pPr xmlns:a="http://schemas.openxmlformats.org/drawingml/2006/main" marL="285750" marR="0" lvl="0" indent="-234950" algn="l" rtl="0">
              <a:lnSpc>
                <a:spcPct val="100000"/>
              </a:lnSpc>
              <a:spcBef>
                <a:spcPts val="0"/>
              </a:spcBef>
              <a:spcAft>
                <a:spcPts val="0"/>
              </a:spcAft>
              <a:buClr>
                <a:srgbClr val="FFFFFF"/>
              </a:buClr>
              <a:buSzPts val="1200"/>
              <a:buFont typeface="Arial"/>
              <a:buChar char="•"/>
            </a:pPr>
            <a:r xmlns:a="http://schemas.openxmlformats.org/drawingml/2006/main">
              <a:rPr lang="el" sz="1200" b="1" i="0" u="none" strike="noStrike" cap="none">
                <a:solidFill>
                  <a:srgbClr val="FFFFFF"/>
                </a:solidFill>
                <a:latin typeface="Calibri"/>
                <a:ea typeface="Calibri"/>
                <a:cs typeface="Calibri"/>
                <a:sym typeface="Calibri"/>
              </a:rPr>
              <a:t>Κάντε τους να δημιουργήσουν ένα εύκολο όργανο: για παράδειγμα Μαράκας</a:t>
            </a:r>
            <a:endParaRPr xmlns:a="http://schemas.openxmlformats.org/drawingml/2006/main" sz="1400" b="0" i="0" u="none" strike="noStrike" cap="none">
              <a:solidFill>
                <a:srgbClr val="000000"/>
              </a:solidFill>
              <a:latin typeface="Arial"/>
              <a:ea typeface="Arial"/>
              <a:cs typeface="Arial"/>
              <a:sym typeface="Arial"/>
            </a:endParaRPr>
          </a:p>
          <a:p>
            <a:pPr marL="171450" marR="0" lvl="0" indent="-5715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Calibri"/>
              <a:ea typeface="Calibri"/>
              <a:cs typeface="Calibri"/>
              <a:sym typeface="Calibri"/>
            </a:endParaRPr>
          </a:p>
        </p:txBody>
      </p:sp>
      <p:sp>
        <p:nvSpPr>
          <p:cNvPr id="325" name="Google Shape;325;p13"/>
          <p:cNvSpPr txBox="1"/>
          <p:nvPr/>
        </p:nvSpPr>
        <p:spPr>
          <a:xfrm>
            <a:off x="6987350" y="1086850"/>
            <a:ext cx="4722301" cy="1696800"/>
          </a:xfrm>
          <a:prstGeom prst="rect">
            <a:avLst/>
          </a:prstGeom>
          <a:noFill/>
          <a:ln>
            <a:noFill/>
          </a:ln>
        </p:spPr>
        <p:txBody>
          <a:bodyPr spcFirstLastPara="1" wrap="square" lIns="45675" tIns="45675" rIns="45675" bIns="45675" anchor="t" anchorCtr="0">
            <a:normAutofit/>
          </a:bodyPr>
          <a:lstStyle/>
          <a:p>
            <a:pPr xmlns:a="http://schemas.openxmlformats.org/drawingml/2006/main" marL="228600" marR="0" lvl="0" indent="-228600" algn="l" rtl="0">
              <a:lnSpc>
                <a:spcPct val="90000"/>
              </a:lnSpc>
              <a:spcBef>
                <a:spcPts val="0"/>
              </a:spcBef>
              <a:spcAft>
                <a:spcPts val="0"/>
              </a:spcAft>
              <a:buClr>
                <a:srgbClr val="262626"/>
              </a:buClr>
              <a:buSzPts val="2400"/>
              <a:buFont typeface="Calibri"/>
              <a:buNone/>
            </a:pPr>
            <a:r xmlns:a="http://schemas.openxmlformats.org/drawingml/2006/main">
              <a:rPr lang="el" sz="2400" b="1" i="0" u="none" strike="noStrike" cap="none">
                <a:solidFill>
                  <a:srgbClr val="262626"/>
                </a:solidFill>
                <a:latin typeface="Calibri"/>
                <a:ea typeface="Calibri"/>
                <a:cs typeface="Calibri"/>
                <a:sym typeface="Calibri"/>
              </a:rPr>
              <a:t>Δείτε αυτό το βίντεο για το </a:t>
            </a:r>
            <a:r xmlns:a="http://schemas.openxmlformats.org/drawingml/2006/main" xmlns:r="http://schemas.openxmlformats.org/officeDocument/2006/relationships">
              <a:rPr lang="el" sz="2400" b="1" i="0" u="sng" strike="noStrike" cap="none">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πώς να φτιάξετε τα δικά σας Maracas</a:t>
            </a:r>
            <a:endParaRPr xmlns:a="http://schemas.openxmlformats.org/drawingml/2006/main" sz="1400" b="0" i="0" u="none" strike="noStrike" cap="none">
              <a:solidFill>
                <a:srgbClr val="000000"/>
              </a:solidFill>
              <a:latin typeface="Arial"/>
              <a:ea typeface="Arial"/>
              <a:cs typeface="Arial"/>
              <a:sym typeface="Arial"/>
            </a:endParaRPr>
          </a:p>
        </p:txBody>
      </p:sp>
      <p:pic>
        <p:nvPicPr>
          <p:cNvPr id="326" name="Google Shape;326;p13" descr="Google Shape;283;p13"/>
          <p:cNvPicPr preferRelativeResize="0"/>
          <p:nvPr/>
        </p:nvPicPr>
        <p:blipFill rotWithShape="1">
          <a:blip r:embed="rId4">
            <a:alphaModFix/>
          </a:blip>
          <a:srcRect/>
          <a:stretch/>
        </p:blipFill>
        <p:spPr>
          <a:xfrm>
            <a:off x="6362849" y="2783650"/>
            <a:ext cx="5346801" cy="32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1"/>
          </p:nvPr>
        </p:nvSpPr>
        <p:spPr>
          <a:xfrm>
            <a:off x="6323145" y="755999"/>
            <a:ext cx="5244301" cy="53460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400"/>
              <a:buFont typeface="Calibri"/>
              <a:buNone/>
            </a:pPr>
            <a:endParaRPr sz="1400" b="1"/>
          </a:p>
          <a:p>
            <a:pPr marL="0" lvl="0" indent="0" algn="l" rtl="0">
              <a:lnSpc>
                <a:spcPct val="90000"/>
              </a:lnSpc>
              <a:spcBef>
                <a:spcPts val="1000"/>
              </a:spcBef>
              <a:spcAft>
                <a:spcPts val="0"/>
              </a:spcAft>
              <a:buClr>
                <a:srgbClr val="FFFFFF"/>
              </a:buClr>
              <a:buSzPts val="1800"/>
              <a:buFont typeface="Calibri"/>
              <a:buNone/>
            </a:pPr>
            <a:endParaRPr sz="1800" b="1"/>
          </a:p>
          <a:p>
            <a:pPr xmlns:a="http://schemas.openxmlformats.org/drawingml/2006/main" marL="0" lvl="0" indent="0" algn="l" rtl="0">
              <a:lnSpc>
                <a:spcPct val="90000"/>
              </a:lnSpc>
              <a:spcBef>
                <a:spcPts val="1000"/>
              </a:spcBef>
              <a:spcAft>
                <a:spcPts val="0"/>
              </a:spcAft>
              <a:buClr>
                <a:srgbClr val="FFFFFF"/>
              </a:buClr>
              <a:buSzPts val="1200"/>
              <a:buFont typeface="Calibri"/>
              <a:buNone/>
            </a:pPr>
            <a:r xmlns:a="http://schemas.openxmlformats.org/drawingml/2006/main">
              <a:rPr lang="el" sz="1200" b="1"/>
              <a:t>Δείτε αυτό το βίντεο, μια περίληψη ενός εργαστηρίου Batucada:</a:t>
            </a:r>
            <a:endParaRPr xmlns:a="http://schemas.openxmlformats.org/drawingml/2006/main"/>
          </a:p>
          <a:p>
            <a:pPr xmlns:a="http://schemas.openxmlformats.org/drawingml/2006/main" marL="0" lvl="0" indent="0" algn="l" rtl="0">
              <a:lnSpc>
                <a:spcPct val="90000"/>
              </a:lnSpc>
              <a:spcBef>
                <a:spcPts val="1000"/>
              </a:spcBef>
              <a:spcAft>
                <a:spcPts val="0"/>
              </a:spcAft>
              <a:buClr>
                <a:schemeClr val="accent3"/>
              </a:buClr>
              <a:buSzPts val="1200"/>
              <a:buFont typeface="Calibri"/>
              <a:buNone/>
            </a:pPr>
            <a:r xmlns:a="http://schemas.openxmlformats.org/drawingml/2006/main" xmlns:r="http://schemas.openxmlformats.org/officeDocument/2006/relationships">
              <a:rPr lang="el" sz="1200" u="sng">
                <a:solidFill>
                  <a:schemeClr val="accent3"/>
                </a:solidFill>
                <a:hlinkClick r:id="rId3">
                  <a:extLst>
                    <a:ext uri="{A12FA001-AC4F-418D-AE19-62706E023703}">
                      <ahyp:hlinkClr xmlns:ahyp="http://schemas.microsoft.com/office/drawing/2018/hyperlinkcolor" val="tx"/>
                    </a:ext>
                  </a:extLst>
                </a:hlinkClick>
              </a:rPr>
              <a:t>https://www.youtube.com/watch?v=OUCp9N6wD_k</a:t>
            </a:r>
            <a:endParaRPr xmlns:a="http://schemas.openxmlformats.org/drawingml/2006/main" sz="1200"/>
          </a:p>
          <a:p>
            <a:pPr marL="0" lvl="0" indent="0" algn="l" rtl="0">
              <a:lnSpc>
                <a:spcPct val="90000"/>
              </a:lnSpc>
              <a:spcBef>
                <a:spcPts val="1000"/>
              </a:spcBef>
              <a:spcAft>
                <a:spcPts val="0"/>
              </a:spcAft>
              <a:buClr>
                <a:srgbClr val="FFFFFF"/>
              </a:buClr>
              <a:buSzPts val="1200"/>
              <a:buFont typeface="Calibri"/>
              <a:buNone/>
            </a:pPr>
            <a:endParaRPr sz="1200" b="1"/>
          </a:p>
          <a:p>
            <a:pPr marL="0" lvl="0" indent="0" algn="l" rtl="0">
              <a:lnSpc>
                <a:spcPct val="90000"/>
              </a:lnSpc>
              <a:spcBef>
                <a:spcPts val="1000"/>
              </a:spcBef>
              <a:spcAft>
                <a:spcPts val="0"/>
              </a:spcAft>
              <a:buClr>
                <a:srgbClr val="FFFFFF"/>
              </a:buClr>
              <a:buSzPts val="1200"/>
              <a:buFont typeface="Calibri"/>
              <a:buNone/>
            </a:pPr>
            <a:endParaRPr sz="1200" b="1"/>
          </a:p>
          <a:p>
            <a:pPr xmlns:a="http://schemas.openxmlformats.org/drawingml/2006/main" marL="0" lvl="0" indent="0" algn="l" rtl="0">
              <a:lnSpc>
                <a:spcPct val="90000"/>
              </a:lnSpc>
              <a:spcBef>
                <a:spcPts val="1000"/>
              </a:spcBef>
              <a:spcAft>
                <a:spcPts val="0"/>
              </a:spcAft>
              <a:buClr>
                <a:srgbClr val="FFFFFF"/>
              </a:buClr>
              <a:buSzPts val="1200"/>
              <a:buFont typeface="Calibri"/>
              <a:buNone/>
            </a:pPr>
            <a:r xmlns:a="http://schemas.openxmlformats.org/drawingml/2006/main">
              <a:rPr lang="el" sz="1200" b="1" u="sng"/>
              <a:t>Συμβουλές για ένα καλό εργαστήριο:</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Τουλάχιστον 2 ώρες για κάθε συνεδρία, μία φορά την εβδομάδα</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Τέλειο κοινό: 6-12 ετών</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2 μήνες και μισό συνολικά για να σημειωθεί πρόοδος</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Κάντε μια συναυλία ή μια παράσταση</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μανία στο τέλος</a:t>
            </a:r>
            <a:endParaRPr xmlns:a="http://schemas.openxmlformats.org/drawingml/2006/main"/>
          </a:p>
          <a:p>
            <a:pPr xmlns:a="http://schemas.openxmlformats.org/drawingml/2006/main" marL="228600" lvl="0" indent="-228600" algn="l" rtl="0">
              <a:lnSpc>
                <a:spcPct val="90000"/>
              </a:lnSpc>
              <a:spcBef>
                <a:spcPts val="1000"/>
              </a:spcBef>
              <a:spcAft>
                <a:spcPts val="0"/>
              </a:spcAft>
              <a:buClr>
                <a:srgbClr val="FFFFFF"/>
              </a:buClr>
              <a:buSzPts val="1200"/>
              <a:buFont typeface="Arial"/>
              <a:buChar char="•"/>
            </a:pPr>
            <a:r xmlns:a="http://schemas.openxmlformats.org/drawingml/2006/main">
              <a:rPr lang="el" sz="1200" b="1"/>
              <a:t>Από 7 έως 10 παιδιά ανά ομάδα</a:t>
            </a:r>
            <a:endParaRPr xmlns:a="http://schemas.openxmlformats.org/drawingml/2006/main"/>
          </a:p>
        </p:txBody>
      </p:sp>
      <p:sp>
        <p:nvSpPr>
          <p:cNvPr id="332" name="Google Shape;332;p14"/>
          <p:cNvSpPr txBox="1">
            <a:spLocks noGrp="1"/>
          </p:cNvSpPr>
          <p:nvPr>
            <p:ph type="body" idx="3"/>
          </p:nvPr>
        </p:nvSpPr>
        <p:spPr>
          <a:xfrm>
            <a:off x="6566606" y="203008"/>
            <a:ext cx="4757401"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Δραστηριότητα Hands On: Εργαστήριο Batucada</a:t>
            </a:r>
            <a:endParaRPr xmlns:a="http://schemas.openxmlformats.org/drawingml/2006/main" sz="2400">
              <a:latin typeface="Calibri"/>
              <a:ea typeface="Calibri"/>
              <a:cs typeface="Calibri"/>
              <a:sym typeface="Calibri"/>
            </a:endParaRPr>
          </a:p>
        </p:txBody>
      </p:sp>
      <p:pic>
        <p:nvPicPr>
          <p:cNvPr id="333" name="Google Shape;333;p14" descr="Google Shape;290;p14"/>
          <p:cNvPicPr preferRelativeResize="0"/>
          <p:nvPr/>
        </p:nvPicPr>
        <p:blipFill rotWithShape="1">
          <a:blip r:embed="rId4">
            <a:alphaModFix/>
          </a:blip>
          <a:srcRect/>
          <a:stretch/>
        </p:blipFill>
        <p:spPr>
          <a:xfrm>
            <a:off x="198350" y="1137825"/>
            <a:ext cx="5792702" cy="4010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74659A"/>
              </a:buClr>
              <a:buSzPts val="2400"/>
              <a:buFont typeface="Calibri"/>
              <a:buNone/>
            </a:pPr>
            <a:r xmlns:a="http://schemas.openxmlformats.org/drawingml/2006/main">
              <a:rPr lang="el" sz="2400"/>
              <a:t>Συμβουλές και υποδείξεις</a:t>
            </a:r>
            <a:endParaRPr xmlns:a="http://schemas.openxmlformats.org/drawingml/2006/main"/>
          </a:p>
        </p:txBody>
      </p:sp>
      <p:sp>
        <p:nvSpPr>
          <p:cNvPr id="339" name="Google Shape;339;p15"/>
          <p:cNvSpPr txBox="1">
            <a:spLocks noGrp="1"/>
          </p:cNvSpPr>
          <p:nvPr>
            <p:ph type="body" idx="2"/>
          </p:nvPr>
        </p:nvSpPr>
        <p:spPr>
          <a:xfrm>
            <a:off x="3650724" y="1595746"/>
            <a:ext cx="7117500" cy="510001"/>
          </a:xfrm>
          <a:prstGeom prst="rect">
            <a:avLst/>
          </a:prstGeom>
          <a:noFill/>
          <a:ln>
            <a:noFill/>
          </a:ln>
        </p:spPr>
        <p:txBody>
          <a:bodyPr spcFirstLastPara="1" wrap="square" lIns="45675" tIns="45675" rIns="45675" bIns="45675" anchor="t" anchorCtr="0">
            <a:normAutofit/>
          </a:bodyPr>
          <a:lstStyle/>
          <a:p>
            <a:pPr xmlns:a="http://schemas.openxmlformats.org/drawingml/2006/main" marL="342900" marR="0" lvl="0" indent="-342900" algn="l" rtl="0">
              <a:lnSpc>
                <a:spcPct val="90000"/>
              </a:lnSpc>
              <a:spcBef>
                <a:spcPts val="0"/>
              </a:spcBef>
              <a:spcAft>
                <a:spcPts val="0"/>
              </a:spcAft>
              <a:buClr>
                <a:srgbClr val="FFFFFF"/>
              </a:buClr>
              <a:buSzPts val="1200"/>
              <a:buFont typeface="Calibri"/>
              <a:buNone/>
            </a:pPr>
            <a:r xmlns:a="http://schemas.openxmlformats.org/drawingml/2006/main">
              <a:rPr lang="el" sz="1200" b="1">
                <a:solidFill>
                  <a:srgbClr val="FFFFFF"/>
                </a:solidFill>
                <a:latin typeface="Calibri"/>
                <a:ea typeface="Calibri"/>
                <a:cs typeface="Calibri"/>
                <a:sym typeface="Calibri"/>
              </a:rPr>
              <a:t>Φιλόξενο και χωρίς αποκλεισμούς περιβάλλον</a:t>
            </a:r>
            <a:endParaRPr xmlns:a="http://schemas.openxmlformats.org/drawingml/2006/main"/>
          </a:p>
        </p:txBody>
      </p:sp>
      <p:sp>
        <p:nvSpPr>
          <p:cNvPr id="340" name="Google Shape;340;p15"/>
          <p:cNvSpPr txBox="1">
            <a:spLocks noGrp="1"/>
          </p:cNvSpPr>
          <p:nvPr>
            <p:ph type="body" idx="5"/>
          </p:nvPr>
        </p:nvSpPr>
        <p:spPr>
          <a:xfrm>
            <a:off x="1575713" y="1425125"/>
            <a:ext cx="738347" cy="578810"/>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ctr" rtl="0">
              <a:lnSpc>
                <a:spcPct val="90000"/>
              </a:lnSpc>
              <a:spcBef>
                <a:spcPts val="0"/>
              </a:spcBef>
              <a:spcAft>
                <a:spcPts val="0"/>
              </a:spcAft>
              <a:buClr>
                <a:srgbClr val="FFFFFF"/>
              </a:buClr>
              <a:buSzPts val="3359"/>
              <a:buFont typeface="Calibri"/>
              <a:buNone/>
            </a:pPr>
            <a:r xmlns:a="http://schemas.openxmlformats.org/drawingml/2006/main">
              <a:rPr lang="el" sz="3359" b="1">
                <a:solidFill>
                  <a:srgbClr val="FFFFFF"/>
                </a:solidFill>
                <a:latin typeface="Calibri"/>
                <a:ea typeface="Calibri"/>
                <a:cs typeface="Calibri"/>
                <a:sym typeface="Calibri"/>
              </a:rPr>
              <a:t>01</a:t>
            </a:r>
            <a:endParaRPr xmlns:a="http://schemas.openxmlformats.org/drawingml/2006/main"/>
          </a:p>
        </p:txBody>
      </p:sp>
      <p:sp>
        <p:nvSpPr>
          <p:cNvPr id="341" name="Google Shape;341;p15"/>
          <p:cNvSpPr txBox="1">
            <a:spLocks noGrp="1"/>
          </p:cNvSpPr>
          <p:nvPr>
            <p:ph type="body" idx="7"/>
          </p:nvPr>
        </p:nvSpPr>
        <p:spPr>
          <a:xfrm>
            <a:off x="1575713" y="2441838"/>
            <a:ext cx="738347" cy="578809"/>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ctr" rtl="0">
              <a:lnSpc>
                <a:spcPct val="90000"/>
              </a:lnSpc>
              <a:spcBef>
                <a:spcPts val="0"/>
              </a:spcBef>
              <a:spcAft>
                <a:spcPts val="0"/>
              </a:spcAft>
              <a:buClr>
                <a:srgbClr val="FFFFFF"/>
              </a:buClr>
              <a:buSzPts val="3359"/>
              <a:buFont typeface="Calibri"/>
              <a:buNone/>
            </a:pPr>
            <a:r xmlns:a="http://schemas.openxmlformats.org/drawingml/2006/main">
              <a:rPr lang="el" sz="3359" b="1">
                <a:solidFill>
                  <a:srgbClr val="FFFFFF"/>
                </a:solidFill>
                <a:latin typeface="Calibri"/>
                <a:ea typeface="Calibri"/>
                <a:cs typeface="Calibri"/>
                <a:sym typeface="Calibri"/>
              </a:rPr>
              <a:t>02</a:t>
            </a:r>
            <a:endParaRPr xmlns:a="http://schemas.openxmlformats.org/drawingml/2006/main"/>
          </a:p>
        </p:txBody>
      </p:sp>
      <p:sp>
        <p:nvSpPr>
          <p:cNvPr id="342" name="Google Shape;342;p15"/>
          <p:cNvSpPr txBox="1"/>
          <p:nvPr/>
        </p:nvSpPr>
        <p:spPr>
          <a:xfrm>
            <a:off x="3577824" y="2594699"/>
            <a:ext cx="7263302"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Ενσωματώστε διαφορετικά μουσικά είδη και πολιτιστικά στοιχεία</a:t>
            </a:r>
            <a:endParaRPr xmlns:a="http://schemas.openxmlformats.org/drawingml/2006/main" sz="1400" b="0" i="0" u="none" strike="noStrike" cap="none">
              <a:solidFill>
                <a:srgbClr val="000000"/>
              </a:solidFill>
              <a:latin typeface="Arial"/>
              <a:ea typeface="Arial"/>
              <a:cs typeface="Arial"/>
              <a:sym typeface="Arial"/>
            </a:endParaRPr>
          </a:p>
        </p:txBody>
      </p:sp>
      <p:sp>
        <p:nvSpPr>
          <p:cNvPr id="343" name="Google Shape;343;p15"/>
          <p:cNvSpPr txBox="1"/>
          <p:nvPr/>
        </p:nvSpPr>
        <p:spPr>
          <a:xfrm>
            <a:off x="3574700" y="3543051"/>
            <a:ext cx="7117499"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Ενθαρρύνετε την ενεργό συμμετοχή και τη συνεργασία μεταξύ των μελών της οικογένειας</a:t>
            </a:r>
            <a:endParaRPr xmlns:a="http://schemas.openxmlformats.org/drawingml/2006/main" sz="1400" b="0" i="0" u="none" strike="noStrike" cap="none">
              <a:solidFill>
                <a:srgbClr val="000000"/>
              </a:solidFill>
              <a:latin typeface="Arial"/>
              <a:ea typeface="Arial"/>
              <a:cs typeface="Arial"/>
              <a:sym typeface="Arial"/>
            </a:endParaRPr>
          </a:p>
        </p:txBody>
      </p:sp>
      <p:sp>
        <p:nvSpPr>
          <p:cNvPr id="344" name="Google Shape;344;p15"/>
          <p:cNvSpPr txBox="1"/>
          <p:nvPr/>
        </p:nvSpPr>
        <p:spPr>
          <a:xfrm>
            <a:off x="3650600" y="4613840"/>
            <a:ext cx="6965699"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Προσαρμόστε τις δραστηριότητες στην ηλικία και το επίπεδο δεξιοτήτων των συμμετεχόντων</a:t>
            </a:r>
            <a:endParaRPr xmlns:a="http://schemas.openxmlformats.org/drawingml/2006/main" sz="1400" b="0" i="0" u="none" strike="noStrike" cap="none">
              <a:solidFill>
                <a:srgbClr val="000000"/>
              </a:solidFill>
              <a:latin typeface="Arial"/>
              <a:ea typeface="Arial"/>
              <a:cs typeface="Arial"/>
              <a:sym typeface="Arial"/>
            </a:endParaRPr>
          </a:p>
        </p:txBody>
      </p:sp>
      <p:sp>
        <p:nvSpPr>
          <p:cNvPr id="345" name="Google Shape;345;p15"/>
          <p:cNvSpPr txBox="1"/>
          <p:nvPr/>
        </p:nvSpPr>
        <p:spPr>
          <a:xfrm>
            <a:off x="1575713" y="3408760"/>
            <a:ext cx="738347" cy="68830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03</a:t>
            </a:r>
            <a:endParaRPr xmlns:a="http://schemas.openxmlformats.org/drawingml/2006/main" sz="1400" b="0" i="0" u="none" strike="noStrike" cap="none">
              <a:solidFill>
                <a:srgbClr val="000000"/>
              </a:solidFill>
              <a:latin typeface="Arial"/>
              <a:ea typeface="Arial"/>
              <a:cs typeface="Arial"/>
              <a:sym typeface="Arial"/>
            </a:endParaRPr>
          </a:p>
        </p:txBody>
      </p:sp>
      <p:sp>
        <p:nvSpPr>
          <p:cNvPr id="346" name="Google Shape;346;p15"/>
          <p:cNvSpPr txBox="1"/>
          <p:nvPr/>
        </p:nvSpPr>
        <p:spPr>
          <a:xfrm>
            <a:off x="1575713" y="4437860"/>
            <a:ext cx="738347" cy="68830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sz="1400" b="0" i="0" u="none" strike="noStrike" cap="none">
              <a:solidFill>
                <a:srgbClr val="000000"/>
              </a:solidFill>
              <a:latin typeface="Arial"/>
              <a:ea typeface="Arial"/>
              <a:cs typeface="Arial"/>
              <a:sym typeface="Arial"/>
            </a:endParaRPr>
          </a:p>
        </p:txBody>
      </p:sp>
      <p:sp>
        <p:nvSpPr>
          <p:cNvPr id="347" name="Google Shape;347;p15"/>
          <p:cNvSpPr txBox="1"/>
          <p:nvPr/>
        </p:nvSpPr>
        <p:spPr>
          <a:xfrm>
            <a:off x="3263189" y="5615914"/>
            <a:ext cx="7740634"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45720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Δώστε ευκαιρίες για προβληματισμό και συζήτηση</a:t>
            </a:r>
            <a:endParaRPr xmlns:a="http://schemas.openxmlformats.org/drawingml/2006/main" sz="1400" b="0" i="0" u="none" strike="noStrike" cap="none">
              <a:solidFill>
                <a:srgbClr val="000000"/>
              </a:solidFill>
              <a:latin typeface="Arial"/>
              <a:ea typeface="Arial"/>
              <a:cs typeface="Arial"/>
              <a:sym typeface="Arial"/>
            </a:endParaRPr>
          </a:p>
        </p:txBody>
      </p:sp>
      <p:sp>
        <p:nvSpPr>
          <p:cNvPr id="348" name="Google Shape;348;p15"/>
          <p:cNvSpPr txBox="1"/>
          <p:nvPr/>
        </p:nvSpPr>
        <p:spPr>
          <a:xfrm>
            <a:off x="1575713" y="5466959"/>
            <a:ext cx="738347" cy="68830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a:spLocks noGrp="1"/>
          </p:cNvSpPr>
          <p:nvPr>
            <p:ph type="body" idx="1"/>
          </p:nvPr>
        </p:nvSpPr>
        <p:spPr>
          <a:xfrm>
            <a:off x="605550" y="3623800"/>
            <a:ext cx="5404500" cy="2119201"/>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a:p>
        </p:txBody>
      </p:sp>
      <p:sp>
        <p:nvSpPr>
          <p:cNvPr id="354" name="Google Shape;354;p16"/>
          <p:cNvSpPr txBox="1">
            <a:spLocks noGrp="1"/>
          </p:cNvSpPr>
          <p:nvPr>
            <p:ph type="body" idx="2"/>
          </p:nvPr>
        </p:nvSpPr>
        <p:spPr>
          <a:xfrm>
            <a:off x="605555" y="2943922"/>
            <a:ext cx="3542700" cy="1054708"/>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Τέλος ενότητας</a:t>
            </a:r>
            <a:endParaRPr xmlns:a="http://schemas.openxmlformats.org/drawingml/2006/main"/>
          </a:p>
        </p:txBody>
      </p:sp>
      <p:sp>
        <p:nvSpPr>
          <p:cNvPr id="355" name="Google Shape;355;p16"/>
          <p:cNvSpPr txBox="1">
            <a:spLocks noGrp="1"/>
          </p:cNvSpPr>
          <p:nvPr>
            <p:ph type="body" idx="3"/>
          </p:nvPr>
        </p:nvSpPr>
        <p:spPr>
          <a:xfrm>
            <a:off x="6934623" y="5436563"/>
            <a:ext cx="4771006" cy="731141"/>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90000"/>
              </a:lnSpc>
              <a:spcBef>
                <a:spcPts val="0"/>
              </a:spcBef>
              <a:spcAft>
                <a:spcPts val="0"/>
              </a:spcAft>
              <a:buClr>
                <a:schemeClr val="lt1"/>
              </a:buClr>
              <a:buSzPts val="2500"/>
              <a:buFont typeface="Calibri"/>
              <a:buNone/>
            </a:pPr>
            <a:r xmlns:a="http://schemas.openxmlformats.org/drawingml/2006/main">
              <a:rPr lang="el" sz="2400" b="1">
                <a:solidFill>
                  <a:schemeClr val="lt1"/>
                </a:solidFill>
                <a:latin typeface="Calibri"/>
                <a:ea typeface="Calibri"/>
                <a:cs typeface="Calibri"/>
                <a:sym typeface="Calibri"/>
              </a:rPr>
              <a:t>www. </a:t>
            </a:r>
            <a:r xmlns:a="http://schemas.openxmlformats.org/drawingml/2006/main">
              <a:rPr lang="el" sz="2400" b="1">
                <a:solidFill>
                  <a:schemeClr val="lt1"/>
                </a:solidFill>
              </a:rPr>
              <a:t>survivingdigital. </a:t>
            </a:r>
            <a:r xmlns:a="http://schemas.openxmlformats.org/drawingml/2006/main">
              <a:rPr lang="el" sz="2400" b="1">
                <a:solidFill>
                  <a:schemeClr val="lt1"/>
                </a:solidFill>
                <a:latin typeface="Calibri"/>
                <a:ea typeface="Calibri"/>
                <a:cs typeface="Calibri"/>
                <a:sym typeface="Calibri"/>
              </a:rPr>
              <a:t>ΕΕ</a:t>
            </a:r>
            <a:endParaRPr xmlns:a="http://schemas.openxmlformats.org/drawingml/2006/main"/>
          </a:p>
        </p:txBody>
      </p:sp>
      <p:grpSp>
        <p:nvGrpSpPr>
          <p:cNvPr id="356" name="Google Shape;356;p16"/>
          <p:cNvGrpSpPr/>
          <p:nvPr/>
        </p:nvGrpSpPr>
        <p:grpSpPr>
          <a:xfrm>
            <a:off x="9158986" y="4806174"/>
            <a:ext cx="2584692" cy="436057"/>
            <a:chOff x="-2" y="-2"/>
            <a:chExt cx="2584690" cy="436056"/>
          </a:xfrm>
        </p:grpSpPr>
        <p:grpSp>
          <p:nvGrpSpPr>
            <p:cNvPr id="357" name="Google Shape;357;p16"/>
            <p:cNvGrpSpPr/>
            <p:nvPr/>
          </p:nvGrpSpPr>
          <p:grpSpPr>
            <a:xfrm>
              <a:off x="1611878" y="0"/>
              <a:ext cx="435732" cy="435731"/>
              <a:chOff x="0" y="0"/>
              <a:chExt cx="435731" cy="435730"/>
            </a:xfrm>
          </p:grpSpPr>
          <p:sp>
            <p:nvSpPr>
              <p:cNvPr id="358" name="Google Shape;358;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359" name="Google Shape;359;p16"/>
              <p:cNvGrpSpPr/>
              <p:nvPr/>
            </p:nvGrpSpPr>
            <p:grpSpPr>
              <a:xfrm>
                <a:off x="80691" y="80689"/>
                <a:ext cx="274350" cy="274351"/>
                <a:chOff x="0" y="-1"/>
                <a:chExt cx="274349" cy="274350"/>
              </a:xfrm>
            </p:grpSpPr>
            <p:sp>
              <p:nvSpPr>
                <p:cNvPr id="360" name="Google Shape;360;p16"/>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1" name="Google Shape;361;p16"/>
                <p:cNvSpPr/>
                <p:nvPr/>
              </p:nvSpPr>
              <p:spPr>
                <a:xfrm>
                  <a:off x="66811" y="66811"/>
                  <a:ext cx="140726" cy="140725"/>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2" name="Google Shape;362;p16"/>
                <p:cNvSpPr/>
                <p:nvPr/>
              </p:nvSpPr>
              <p:spPr>
                <a:xfrm>
                  <a:off x="193980" y="47446"/>
                  <a:ext cx="32923" cy="32922"/>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grpSp>
          <p:nvGrpSpPr>
            <p:cNvPr id="363" name="Google Shape;363;p16"/>
            <p:cNvGrpSpPr/>
            <p:nvPr/>
          </p:nvGrpSpPr>
          <p:grpSpPr>
            <a:xfrm>
              <a:off x="537076" y="0"/>
              <a:ext cx="435733" cy="435731"/>
              <a:chOff x="0" y="0"/>
              <a:chExt cx="435731" cy="435730"/>
            </a:xfrm>
          </p:grpSpPr>
          <p:sp>
            <p:nvSpPr>
              <p:cNvPr id="364" name="Google Shape;364;p16"/>
              <p:cNvSpPr/>
              <p:nvPr/>
            </p:nvSpPr>
            <p:spPr>
              <a:xfrm>
                <a:off x="0" y="0"/>
                <a:ext cx="435731"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5" name="Google Shape;365;p16"/>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6" name="Google Shape;366;p16"/>
            <p:cNvGrpSpPr/>
            <p:nvPr/>
          </p:nvGrpSpPr>
          <p:grpSpPr>
            <a:xfrm>
              <a:off x="2148955" y="0"/>
              <a:ext cx="435733" cy="435731"/>
              <a:chOff x="-1" y="0"/>
              <a:chExt cx="435732" cy="435730"/>
            </a:xfrm>
          </p:grpSpPr>
          <p:sp>
            <p:nvSpPr>
              <p:cNvPr id="367" name="Google Shape;367;p16"/>
              <p:cNvSpPr/>
              <p:nvPr/>
            </p:nvSpPr>
            <p:spPr>
              <a:xfrm>
                <a:off x="-1"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8" name="Google Shape;368;p16"/>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9" name="Google Shape;369;p16"/>
            <p:cNvGrpSpPr/>
            <p:nvPr/>
          </p:nvGrpSpPr>
          <p:grpSpPr>
            <a:xfrm>
              <a:off x="-2" y="-2"/>
              <a:ext cx="435734" cy="436056"/>
              <a:chOff x="-1" y="-1"/>
              <a:chExt cx="435732" cy="436054"/>
            </a:xfrm>
          </p:grpSpPr>
          <p:sp>
            <p:nvSpPr>
              <p:cNvPr id="370" name="Google Shape;370;p16"/>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71" name="Google Shape;371;p16"/>
              <p:cNvSpPr/>
              <p:nvPr/>
            </p:nvSpPr>
            <p:spPr>
              <a:xfrm>
                <a:off x="128459" y="85208"/>
                <a:ext cx="186235" cy="350845"/>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72" name="Google Shape;372;p16"/>
            <p:cNvSpPr/>
            <p:nvPr/>
          </p:nvSpPr>
          <p:spPr>
            <a:xfrm>
              <a:off x="1074478" y="0"/>
              <a:ext cx="435732" cy="435730"/>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73" name="Google Shape;373;p16" descr="Google Shape;331;p16"/>
            <p:cNvPicPr preferRelativeResize="0"/>
            <p:nvPr/>
          </p:nvPicPr>
          <p:blipFill rotWithShape="1">
            <a:blip r:embed="rId3">
              <a:alphaModFix/>
            </a:blip>
            <a:srcRect/>
            <a:stretch/>
          </p:blipFill>
          <p:spPr>
            <a:xfrm>
              <a:off x="1099921" y="24614"/>
              <a:ext cx="382076" cy="382075"/>
            </a:xfrm>
            <a:prstGeom prst="rect">
              <a:avLst/>
            </a:prstGeom>
            <a:noFill/>
            <a:ln>
              <a:noFill/>
            </a:ln>
          </p:spPr>
        </p:pic>
      </p:grpSp>
      <p:pic>
        <p:nvPicPr>
          <p:cNvPr id="374" name="Google Shape;374;p16" descr="Google Shape;332;p16"/>
          <p:cNvPicPr preferRelativeResize="0"/>
          <p:nvPr/>
        </p:nvPicPr>
        <p:blipFill rotWithShape="1">
          <a:blip r:embed="rId4">
            <a:alphaModFix/>
          </a:blip>
          <a:srcRect/>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6"/>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Εισαγωγή</a:t>
            </a:r>
            <a:endParaRPr xmlns:a="http://schemas.openxmlformats.org/drawingml/2006/main"/>
          </a:p>
        </p:txBody>
      </p:sp>
      <p:sp>
        <p:nvSpPr>
          <p:cNvPr id="227" name="Google Shape;227;p2"/>
          <p:cNvSpPr txBox="1">
            <a:spLocks noGrp="1"/>
          </p:cNvSpPr>
          <p:nvPr>
            <p:ph type="body" idx="5"/>
          </p:nvPr>
        </p:nvSpPr>
        <p:spPr>
          <a:xfrm>
            <a:off x="4912290" y="1270205"/>
            <a:ext cx="6562801" cy="339301"/>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Στόχοι</a:t>
            </a:r>
            <a:endParaRPr xmlns:a="http://schemas.openxmlformats.org/drawingml/2006/main" sz="1200">
              <a:latin typeface="Calibri"/>
              <a:ea typeface="Calibri"/>
              <a:cs typeface="Calibri"/>
              <a:sym typeface="Calibri"/>
            </a:endParaRPr>
          </a:p>
        </p:txBody>
      </p:sp>
      <p:sp>
        <p:nvSpPr>
          <p:cNvPr id="228" name="Google Shape;228;p2"/>
          <p:cNvSpPr txBox="1">
            <a:spLocks noGrp="1"/>
          </p:cNvSpPr>
          <p:nvPr>
            <p:ph type="body" idx="8"/>
          </p:nvPr>
        </p:nvSpPr>
        <p:spPr>
          <a:xfrm>
            <a:off x="5017158" y="2756609"/>
            <a:ext cx="6562678" cy="45635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u="sng">
                <a:solidFill>
                  <a:schemeClr val="accent3"/>
                </a:solidFill>
                <a:latin typeface="Calibri"/>
                <a:ea typeface="Calibri"/>
                <a:cs typeface="Calibri"/>
                <a:sym typeface="Calibri"/>
              </a:rPr>
              <a:t>Θεωρητικές </a:t>
            </a:r>
            <a:r xmlns:a="http://schemas.openxmlformats.org/drawingml/2006/main">
              <a:rPr lang="el" sz="1200" b="1" i="0" u="sng" strike="noStrike" cap="none">
                <a:solidFill>
                  <a:schemeClr val="accent3"/>
                </a:solidFill>
                <a:latin typeface="Calibri"/>
                <a:ea typeface="Calibri"/>
                <a:cs typeface="Calibri"/>
                <a:sym typeface="Calibri"/>
              </a:rPr>
              <a:t>γνώσεις</a:t>
            </a:r>
            <a:endParaRPr xmlns:a="http://schemas.openxmlformats.org/drawingml/2006/main"/>
          </a:p>
        </p:txBody>
      </p:sp>
      <p:sp>
        <p:nvSpPr>
          <p:cNvPr id="229" name="Google Shape;229;p2"/>
          <p:cNvSpPr txBox="1"/>
          <p:nvPr/>
        </p:nvSpPr>
        <p:spPr>
          <a:xfrm>
            <a:off x="5440324" y="5218000"/>
            <a:ext cx="6139500" cy="2769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Συμβουλές και υποδείξεις</a:t>
            </a:r>
            <a:endParaRPr xmlns:a="http://schemas.openxmlformats.org/drawingml/2006/main" sz="1200" i="0" u="none" strike="noStrike" cap="none">
              <a:solidFill>
                <a:srgbClr val="000000"/>
              </a:solidFill>
              <a:latin typeface="Calibri"/>
              <a:ea typeface="Calibri"/>
              <a:cs typeface="Calibri"/>
              <a:sym typeface="Calibri"/>
            </a:endParaRPr>
          </a:p>
        </p:txBody>
      </p:sp>
      <p:sp>
        <p:nvSpPr>
          <p:cNvPr id="230" name="Google Shape;230;p2">
            <a:hlinkClick r:id="rId3" action="ppaction://hlinksldjump"/>
          </p:cNvPr>
          <p:cNvSpPr txBox="1"/>
          <p:nvPr/>
        </p:nvSpPr>
        <p:spPr>
          <a:xfrm>
            <a:off x="5017158" y="4805002"/>
            <a:ext cx="6562678"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Μελέτη περίπτωσης και Δραστηριότητες</a:t>
            </a:r>
            <a:endParaRPr xmlns:a="http://schemas.openxmlformats.org/drawingml/2006/main" sz="1400" b="0" i="0" u="none" strike="noStrike" cap="none">
              <a:solidFill>
                <a:srgbClr val="000000"/>
              </a:solidFill>
              <a:latin typeface="Arial"/>
              <a:ea typeface="Arial"/>
              <a:cs typeface="Arial"/>
              <a:sym typeface="Arial"/>
            </a:endParaRPr>
          </a:p>
        </p:txBody>
      </p:sp>
      <p:sp>
        <p:nvSpPr>
          <p:cNvPr id="231" name="Google Shape;231;p2"/>
          <p:cNvSpPr txBox="1"/>
          <p:nvPr/>
        </p:nvSpPr>
        <p:spPr>
          <a:xfrm>
            <a:off x="5017075" y="3212949"/>
            <a:ext cx="6562801"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Τεχνικές</a:t>
            </a:r>
            <a:endParaRPr xmlns:a="http://schemas.openxmlformats.org/drawingml/2006/main" sz="1400" b="0" i="0" u="none" strike="noStrike" cap="none">
              <a:solidFill>
                <a:srgbClr val="000000"/>
              </a:solidFill>
              <a:latin typeface="Arial"/>
              <a:ea typeface="Arial"/>
              <a:cs typeface="Arial"/>
              <a:sym typeface="Arial"/>
            </a:endParaRPr>
          </a:p>
        </p:txBody>
      </p:sp>
      <p:sp>
        <p:nvSpPr>
          <p:cNvPr id="232" name="Google Shape;232;p2"/>
          <p:cNvSpPr txBox="1"/>
          <p:nvPr/>
        </p:nvSpPr>
        <p:spPr>
          <a:xfrm>
            <a:off x="4927799" y="1738824"/>
            <a:ext cx="6562802"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Αντιμετώπιση δεξιοτήτων και μαθησιακά αποτελέσματα</a:t>
            </a:r>
            <a:endParaRPr xmlns:a="http://schemas.openxmlformats.org/drawingml/2006/main" sz="1400" b="0" i="0" u="none" strike="noStrike" cap="none">
              <a:solidFill>
                <a:srgbClr val="000000"/>
              </a:solidFill>
              <a:latin typeface="Arial"/>
              <a:ea typeface="Arial"/>
              <a:cs typeface="Arial"/>
              <a:sym typeface="Arial"/>
            </a:endParaRPr>
          </a:p>
        </p:txBody>
      </p:sp>
      <p:grpSp>
        <p:nvGrpSpPr>
          <p:cNvPr id="233" name="Google Shape;233;p2"/>
          <p:cNvGrpSpPr/>
          <p:nvPr/>
        </p:nvGrpSpPr>
        <p:grpSpPr>
          <a:xfrm>
            <a:off x="-126342" y="0"/>
            <a:ext cx="3669322" cy="6858000"/>
            <a:chOff x="0" y="0"/>
            <a:chExt cx="3669321" cy="6858000"/>
          </a:xfrm>
        </p:grpSpPr>
        <p:sp>
          <p:nvSpPr>
            <p:cNvPr id="234" name="Google Shape;234;p2"/>
            <p:cNvSpPr/>
            <p:nvPr/>
          </p:nvSpPr>
          <p:spPr>
            <a:xfrm>
              <a:off x="0" y="0"/>
              <a:ext cx="3669321" cy="6858000"/>
            </a:xfrm>
            <a:prstGeom prst="rect">
              <a:avLst/>
            </a:prstGeom>
            <a:solidFill>
              <a:srgbClr val="D8D8D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5" name="Google Shape;235;p2" descr="image9.jpeg"/>
            <p:cNvPicPr preferRelativeResize="0"/>
            <p:nvPr/>
          </p:nvPicPr>
          <p:blipFill rotWithShape="1">
            <a:blip r:embed="rId4">
              <a:alphaModFix/>
            </a:blip>
            <a:srcRect l="28221" r="28221"/>
            <a:stretch/>
          </p:blipFill>
          <p:spPr>
            <a:xfrm>
              <a:off x="0" y="0"/>
              <a:ext cx="3669321" cy="6858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1" y="1435649"/>
            <a:ext cx="5757002" cy="5616602"/>
          </a:xfrm>
          <a:prstGeom prst="rect">
            <a:avLst/>
          </a:prstGeom>
          <a:noFill/>
          <a:ln>
            <a:noFill/>
          </a:ln>
        </p:spPr>
        <p:txBody>
          <a:bodyPr spcFirstLastPara="1" wrap="square" lIns="45675" tIns="45675" rIns="45675" bIns="45675" anchor="t" anchorCtr="0">
            <a:normAutofit/>
          </a:bodyPr>
          <a:lstStyle/>
          <a:p>
            <a:pPr xmlns:a="http://schemas.openxmlformats.org/drawingml/2006/main" marL="228600" lvl="0" indent="-228600" algn="just" rtl="0">
              <a:lnSpc>
                <a:spcPct val="90000"/>
              </a:lnSpc>
              <a:spcBef>
                <a:spcPts val="0"/>
              </a:spcBef>
              <a:spcAft>
                <a:spcPts val="0"/>
              </a:spcAft>
              <a:buClr>
                <a:srgbClr val="FFFFFF"/>
              </a:buClr>
              <a:buSzPts val="1200"/>
              <a:buFont typeface="Calibri"/>
              <a:buNone/>
            </a:pPr>
            <a:r xmlns:a="http://schemas.openxmlformats.org/drawingml/2006/main">
              <a:rPr lang="el" sz="1200"/>
              <a:t>Σε ένα πλαίσιο όπου οι οθόνες είναι παντού, μια από τις λύσεις είναι να κάνουμε κάτι άλλο. Τι και πώς όμως;</a:t>
            </a:r>
            <a:endParaRPr xmlns:a="http://schemas.openxmlformats.org/drawingml/2006/main"/>
          </a:p>
          <a:p>
            <a:pPr marL="228600" lvl="0" indent="-228600" algn="just" rtl="0">
              <a:lnSpc>
                <a:spcPct val="90000"/>
              </a:lnSpc>
              <a:spcBef>
                <a:spcPts val="1000"/>
              </a:spcBef>
              <a:spcAft>
                <a:spcPts val="0"/>
              </a:spcAft>
              <a:buClr>
                <a:srgbClr val="FFFFFF"/>
              </a:buClr>
              <a:buSzPts val="1200"/>
              <a:buFont typeface="Calibri"/>
              <a:buNone/>
            </a:pPr>
            <a:endParaRPr sz="1200"/>
          </a:p>
          <a:p>
            <a:pPr xmlns:a="http://schemas.openxmlformats.org/drawingml/2006/main" marL="228600" lvl="0" indent="-228600" algn="just" rtl="0">
              <a:lnSpc>
                <a:spcPct val="90000"/>
              </a:lnSpc>
              <a:spcBef>
                <a:spcPts val="1500"/>
              </a:spcBef>
              <a:spcAft>
                <a:spcPts val="0"/>
              </a:spcAft>
              <a:buClr>
                <a:srgbClr val="FFFFFF"/>
              </a:buClr>
              <a:buSzPts val="1200"/>
              <a:buFont typeface="Calibri"/>
              <a:buNone/>
            </a:pPr>
            <a:r xmlns:a="http://schemas.openxmlformats.org/drawingml/2006/main">
              <a:rPr lang="el" sz="1200"/>
              <a:t>Το Ricochet Sonore είναι ένας σύλλογος που δημιουργήθηκε στα τέλη του 2014, αφιερωμένος στην προώθηση της μουσικής ως μέσου προώθησης κοινωνικών συνδέσεων, συναντήσεων και ατομικής ανάπτυξης. Με επίκεντρο την εγγύτητα και τη δέσμευση, ο σύνδεσμος δραστηριοποιείται εντός του τμήματος και των μητροπολιτικών περιοχών, στοχεύοντας ιδιαίτερα σε γειτονιές προτεραιότητας.</a:t>
            </a:r>
            <a:endParaRPr xmlns:a="http://schemas.openxmlformats.org/drawingml/2006/main"/>
          </a:p>
          <a:p>
            <a:pPr xmlns:a="http://schemas.openxmlformats.org/drawingml/2006/main" marL="228600" lvl="0" indent="-228600" algn="just" rtl="0">
              <a:lnSpc>
                <a:spcPct val="90000"/>
              </a:lnSpc>
              <a:spcBef>
                <a:spcPts val="3000"/>
              </a:spcBef>
              <a:spcAft>
                <a:spcPts val="0"/>
              </a:spcAft>
              <a:buClr>
                <a:srgbClr val="FFFFFF"/>
              </a:buClr>
              <a:buSzPts val="1200"/>
              <a:buFont typeface="Calibri"/>
              <a:buNone/>
            </a:pPr>
            <a:r xmlns:a="http://schemas.openxmlformats.org/drawingml/2006/main">
              <a:rPr lang="el" sz="1200"/>
              <a:t>Αναγνωρίζοντας ότι η μουσική δεν είναι απλώς αυτοσκοπός αλλά και ένα ισχυρό εργαλείο για την οικοδόμηση κοινότητας, ο Ricochet Sonore συνεργάζεται με διάφορους κοινωνικούς και πολιτιστικούς φορείς, όπως κοινοτικά κέντρα, τοπικές αρχές, παρόχους κοινωνικής στέγασης, νοσοκομεία, βιβλιοθήκες και γηροκομεία.</a:t>
            </a:r>
            <a:endParaRPr xmlns:a="http://schemas.openxmlformats.org/drawingml/2006/main"/>
          </a:p>
          <a:p>
            <a:pPr xmlns:a="http://schemas.openxmlformats.org/drawingml/2006/main" marL="228600" lvl="0" indent="-228600" algn="just" rtl="0">
              <a:lnSpc>
                <a:spcPct val="90000"/>
              </a:lnSpc>
              <a:spcBef>
                <a:spcPts val="3000"/>
              </a:spcBef>
              <a:spcAft>
                <a:spcPts val="0"/>
              </a:spcAft>
              <a:buClr>
                <a:srgbClr val="FFFFFF"/>
              </a:buClr>
              <a:buSzPts val="1200"/>
              <a:buFont typeface="Calibri"/>
              <a:buNone/>
            </a:pPr>
            <a:r xmlns:a="http://schemas.openxmlformats.org/drawingml/2006/main">
              <a:rPr lang="el" sz="1200"/>
              <a:t>Οι δραστηριότητες του συλλόγου περιλαμβάνουν πολλαπλούς τομείς, συμπεριλαμβανομένων διαδραστικών και εκπαιδευτικών μουσικών κινούμενων σχεδίων, διοργάνωσης συναυλιών σε δημόσιους χώρους, ιδιωτικές κατοικίες και ιδρύματα, καθώς και τμήμα δημιουργίας ήχου που παράγει podcast και παρέχει εκπαίδευση σε τεχνικές και διαπροσωπικές δεξιότητες. Ο Ricochet Sonore ασχολείται ενεργά με άτομα που μπορεί να μην έχουν εύκολη πρόσβαση σε πολιτιστικές εμπειρίες, με στόχο να γεφυρώσει το χάσμα και να κάνει τη μουσική αναπόσπαστο μέρος της ζωής τους.</a:t>
            </a:r>
            <a:endParaRPr xmlns:a="http://schemas.openxmlformats.org/drawingml/2006/main"/>
          </a:p>
        </p:txBody>
      </p:sp>
      <p:sp>
        <p:nvSpPr>
          <p:cNvPr id="241" name="Google Shape;241;p3"/>
          <p:cNvSpPr txBox="1">
            <a:spLocks noGrp="1"/>
          </p:cNvSpPr>
          <p:nvPr>
            <p:ph type="body" idx="3"/>
          </p:nvPr>
        </p:nvSpPr>
        <p:spPr>
          <a:xfrm>
            <a:off x="303150" y="271149"/>
            <a:ext cx="4757400"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Εισαγωγή</a:t>
            </a:r>
            <a:endParaRPr xmlns:a="http://schemas.openxmlformats.org/drawingml/2006/main"/>
          </a:p>
        </p:txBody>
      </p:sp>
      <p:pic>
        <p:nvPicPr>
          <p:cNvPr id="242" name="Google Shape;242;p3" descr="Google Shape;205;p3"/>
          <p:cNvPicPr preferRelativeResize="0"/>
          <p:nvPr/>
        </p:nvPicPr>
        <p:blipFill rotWithShape="1">
          <a:blip r:embed="rId3">
            <a:alphaModFix/>
          </a:blip>
          <a:srcRect/>
          <a:stretch/>
        </p:blipFill>
        <p:spPr>
          <a:xfrm>
            <a:off x="5998910" y="0"/>
            <a:ext cx="617696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4"/>
          <p:cNvGrpSpPr/>
          <p:nvPr/>
        </p:nvGrpSpPr>
        <p:grpSpPr>
          <a:xfrm>
            <a:off x="5888000" y="439729"/>
            <a:ext cx="5660534" cy="6045739"/>
            <a:chOff x="-1" y="0"/>
            <a:chExt cx="5660532" cy="6045737"/>
          </a:xfrm>
        </p:grpSpPr>
        <p:sp>
          <p:nvSpPr>
            <p:cNvPr id="248" name="Google Shape;248;p4"/>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49" name="Google Shape;249;p4" descr="image20.jpeg"/>
            <p:cNvPicPr preferRelativeResize="0"/>
            <p:nvPr/>
          </p:nvPicPr>
          <p:blipFill rotWithShape="1">
            <a:blip r:embed="rId3">
              <a:alphaModFix/>
            </a:blip>
            <a:srcRect t="6120" b="22585"/>
            <a:stretch/>
          </p:blipFill>
          <p:spPr>
            <a:xfrm>
              <a:off x="-1" y="0"/>
              <a:ext cx="5660419" cy="6045736"/>
            </a:xfrm>
            <a:prstGeom prst="rect">
              <a:avLst/>
            </a:prstGeom>
            <a:noFill/>
            <a:ln>
              <a:noFill/>
            </a:ln>
          </p:spPr>
        </p:pic>
      </p:grpSp>
      <p:sp>
        <p:nvSpPr>
          <p:cNvPr id="250" name="Google Shape;250;p4"/>
          <p:cNvSpPr txBox="1">
            <a:spLocks noGrp="1"/>
          </p:cNvSpPr>
          <p:nvPr>
            <p:ph type="body" idx="1"/>
          </p:nvPr>
        </p:nvSpPr>
        <p:spPr>
          <a:xfrm>
            <a:off x="358749" y="1715849"/>
            <a:ext cx="5178900" cy="4545000"/>
          </a:xfrm>
          <a:prstGeom prst="rect">
            <a:avLst/>
          </a:prstGeom>
          <a:noFill/>
          <a:ln>
            <a:noFill/>
          </a:ln>
        </p:spPr>
        <p:txBody>
          <a:bodyPr spcFirstLastPara="1" wrap="square" lIns="45675" tIns="45675" rIns="45675" bIns="45675" anchor="t" anchorCtr="0">
            <a:normAutofit/>
          </a:bodyPr>
          <a:lstStyle/>
          <a:p>
            <a:pPr xmlns:a="http://schemas.openxmlformats.org/drawingml/2006/main" marL="228600" lvl="0" indent="-228600" algn="just" rtl="0">
              <a:lnSpc>
                <a:spcPct val="90000"/>
              </a:lnSpc>
              <a:spcBef>
                <a:spcPts val="0"/>
              </a:spcBef>
              <a:spcAft>
                <a:spcPts val="0"/>
              </a:spcAft>
              <a:buClr>
                <a:srgbClr val="FFFFFF"/>
              </a:buClr>
              <a:buSzPts val="1200"/>
              <a:buFont typeface="Calibri"/>
              <a:buNone/>
            </a:pPr>
            <a:r xmlns:a="http://schemas.openxmlformats.org/drawingml/2006/main">
              <a:rPr lang="el" sz="1200"/>
              <a:t>Η ενότητα παρουσιάζει την έννοια της πολιτιστικής ευαισθητοποίησης μέσω της μουσικής.</a:t>
            </a:r>
            <a:endParaRPr xmlns:a="http://schemas.openxmlformats.org/drawingml/2006/main"/>
          </a:p>
          <a:p>
            <a:pPr xmlns:a="http://schemas.openxmlformats.org/drawingml/2006/main" marL="228600" lvl="0" indent="-228600" algn="just" rtl="0">
              <a:lnSpc>
                <a:spcPct val="90000"/>
              </a:lnSpc>
              <a:spcBef>
                <a:spcPts val="1000"/>
              </a:spcBef>
              <a:spcAft>
                <a:spcPts val="0"/>
              </a:spcAft>
              <a:buClr>
                <a:srgbClr val="FFFFFF"/>
              </a:buClr>
              <a:buSzPts val="1200"/>
              <a:buFont typeface="Calibri"/>
              <a:buNone/>
            </a:pPr>
            <a:r xmlns:a="http://schemas.openxmlformats.org/drawingml/2006/main">
              <a:rPr lang="el" sz="1200"/>
              <a:t>Ο γενικός στόχος είναι να παρασχεθούν ορισμένες μεθοδολογίες για το πώς να εκτιμάται η μουσική και οι κοινωνικοί δεσμοί μεταξύ των οικογενειών, ώστε οι οικογένειες να είναι ενεργές αντί να είναι πίσω από τις οθόνες.</a:t>
            </a:r>
            <a:endParaRPr xmlns:a="http://schemas.openxmlformats.org/drawingml/2006/main"/>
          </a:p>
          <a:p>
            <a:pPr marL="342900" lvl="0" indent="-342900" algn="just" rtl="0">
              <a:lnSpc>
                <a:spcPct val="90000"/>
              </a:lnSpc>
              <a:spcBef>
                <a:spcPts val="1000"/>
              </a:spcBef>
              <a:spcAft>
                <a:spcPts val="0"/>
              </a:spcAft>
              <a:buClr>
                <a:srgbClr val="FFFFFF"/>
              </a:buClr>
              <a:buSzPts val="1200"/>
              <a:buFont typeface="Calibri"/>
              <a:buNone/>
            </a:pPr>
            <a:endParaRPr sz="1200"/>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Προώθηση της πολιτιστικής συνείδησης και της κοινωνικής συνοχής μέσω της μουσικής.</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Ενθάρρυνση των οικογενειών και των παιδιών, ιδιαίτερα εκείνων που συνήθως δεν αναζητούν πολιτιστικές εμπειρίες, να συμμετέχουν ενεργά σε μουσικές δραστηριότητες.</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Παροχή εκπαιδευτικών και ψυχαγωγικών ευκαιριών σε παιδιά και ενήλικες να μάθουν για διαφορετικά μουσικά στυλ, όργανα και ρυθμούς.</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Δημιουργία αξέχαστων εμπειριών που μπορούν να μεταφέρουν οι οικογένειες πέρα από το έργο, ενισχύοντας τη συνεχή ενασχόληση με τη μουσική και την πολιτιστική εξερεύνηση.</a:t>
            </a:r>
            <a:endParaRPr xmlns:a="http://schemas.openxmlformats.org/drawingml/2006/main"/>
          </a:p>
        </p:txBody>
      </p:sp>
      <p:sp>
        <p:nvSpPr>
          <p:cNvPr id="251" name="Google Shape;251;p4"/>
          <p:cNvSpPr txBox="1">
            <a:spLocks noGrp="1"/>
          </p:cNvSpPr>
          <p:nvPr>
            <p:ph type="body" idx="3"/>
          </p:nvPr>
        </p:nvSpPr>
        <p:spPr>
          <a:xfrm>
            <a:off x="898357" y="890241"/>
            <a:ext cx="4757377" cy="992653"/>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Στόχοι</a:t>
            </a:r>
            <a:endParaRPr xmlns:a="http://schemas.openxmlformats.org/drawingml/2006/ma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1286722" y="183146"/>
            <a:ext cx="11222616" cy="713815"/>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74659A"/>
              </a:buClr>
              <a:buSzPts val="2400"/>
              <a:buFont typeface="Calibri"/>
              <a:buNone/>
            </a:pPr>
            <a:r xmlns:a="http://schemas.openxmlformats.org/drawingml/2006/main">
              <a:rPr lang="el" sz="2400"/>
              <a:t>Απευθυνόμενες δεξιότητες</a:t>
            </a:r>
            <a:endParaRPr xmlns:a="http://schemas.openxmlformats.org/drawingml/2006/main"/>
          </a:p>
        </p:txBody>
      </p:sp>
      <p:sp>
        <p:nvSpPr>
          <p:cNvPr id="257" name="Google Shape;257;p5"/>
          <p:cNvSpPr txBox="1">
            <a:spLocks noGrp="1"/>
          </p:cNvSpPr>
          <p:nvPr>
            <p:ph type="body" idx="2"/>
          </p:nvPr>
        </p:nvSpPr>
        <p:spPr>
          <a:xfrm>
            <a:off x="3669200" y="2609774"/>
            <a:ext cx="7117500" cy="650702"/>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a:solidFill>
                  <a:srgbClr val="FFFFFF"/>
                </a:solidFill>
                <a:latin typeface="Calibri"/>
                <a:ea typeface="Calibri"/>
                <a:cs typeface="Calibri"/>
                <a:sym typeface="Calibri"/>
              </a:rPr>
              <a:t>Πολιτιστική συνείδηση</a:t>
            </a:r>
            <a:endParaRPr xmlns:a="http://schemas.openxmlformats.org/drawingml/2006/main"/>
          </a:p>
        </p:txBody>
      </p:sp>
      <p:sp>
        <p:nvSpPr>
          <p:cNvPr id="258" name="Google Shape;258;p5"/>
          <p:cNvSpPr txBox="1">
            <a:spLocks noGrp="1"/>
          </p:cNvSpPr>
          <p:nvPr>
            <p:ph type="body" idx="3"/>
          </p:nvPr>
        </p:nvSpPr>
        <p:spPr>
          <a:xfrm>
            <a:off x="1573306" y="1424480"/>
            <a:ext cx="738347" cy="578809"/>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ctr" rtl="0">
              <a:lnSpc>
                <a:spcPct val="90000"/>
              </a:lnSpc>
              <a:spcBef>
                <a:spcPts val="0"/>
              </a:spcBef>
              <a:spcAft>
                <a:spcPts val="0"/>
              </a:spcAft>
              <a:buClr>
                <a:srgbClr val="FFFFFF"/>
              </a:buClr>
              <a:buSzPts val="3359"/>
              <a:buFont typeface="Calibri"/>
              <a:buNone/>
            </a:pPr>
            <a:r xmlns:a="http://schemas.openxmlformats.org/drawingml/2006/main">
              <a:rPr lang="el" sz="3359" b="1">
                <a:solidFill>
                  <a:srgbClr val="FFFFFF"/>
                </a:solidFill>
                <a:latin typeface="Calibri"/>
                <a:ea typeface="Calibri"/>
                <a:cs typeface="Calibri"/>
                <a:sym typeface="Calibri"/>
              </a:rPr>
              <a:t>01</a:t>
            </a:r>
            <a:endParaRPr xmlns:a="http://schemas.openxmlformats.org/drawingml/2006/main"/>
          </a:p>
        </p:txBody>
      </p:sp>
      <p:sp>
        <p:nvSpPr>
          <p:cNvPr id="259" name="Google Shape;259;p5"/>
          <p:cNvSpPr txBox="1">
            <a:spLocks noGrp="1"/>
          </p:cNvSpPr>
          <p:nvPr>
            <p:ph type="body" idx="5"/>
          </p:nvPr>
        </p:nvSpPr>
        <p:spPr>
          <a:xfrm>
            <a:off x="1557284" y="2398563"/>
            <a:ext cx="738347" cy="578809"/>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ctr" rtl="0">
              <a:lnSpc>
                <a:spcPct val="90000"/>
              </a:lnSpc>
              <a:spcBef>
                <a:spcPts val="0"/>
              </a:spcBef>
              <a:spcAft>
                <a:spcPts val="0"/>
              </a:spcAft>
              <a:buClr>
                <a:srgbClr val="FFFFFF"/>
              </a:buClr>
              <a:buSzPts val="3359"/>
              <a:buFont typeface="Calibri"/>
              <a:buNone/>
            </a:pPr>
            <a:r xmlns:a="http://schemas.openxmlformats.org/drawingml/2006/main">
              <a:rPr lang="el" sz="3359" b="1">
                <a:solidFill>
                  <a:srgbClr val="FFFFFF"/>
                </a:solidFill>
                <a:latin typeface="Calibri"/>
                <a:ea typeface="Calibri"/>
                <a:cs typeface="Calibri"/>
                <a:sym typeface="Calibri"/>
              </a:rPr>
              <a:t>02</a:t>
            </a:r>
            <a:endParaRPr xmlns:a="http://schemas.openxmlformats.org/drawingml/2006/main"/>
          </a:p>
        </p:txBody>
      </p:sp>
      <p:sp>
        <p:nvSpPr>
          <p:cNvPr id="260" name="Google Shape;260;p5"/>
          <p:cNvSpPr txBox="1">
            <a:spLocks noGrp="1"/>
          </p:cNvSpPr>
          <p:nvPr>
            <p:ph type="body" idx="7"/>
          </p:nvPr>
        </p:nvSpPr>
        <p:spPr>
          <a:xfrm>
            <a:off x="1578015" y="3450978"/>
            <a:ext cx="738347" cy="578809"/>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ctr" rtl="0">
              <a:lnSpc>
                <a:spcPct val="90000"/>
              </a:lnSpc>
              <a:spcBef>
                <a:spcPts val="0"/>
              </a:spcBef>
              <a:spcAft>
                <a:spcPts val="0"/>
              </a:spcAft>
              <a:buClr>
                <a:srgbClr val="FFFFFF"/>
              </a:buClr>
              <a:buSzPts val="3359"/>
              <a:buFont typeface="Calibri"/>
              <a:buNone/>
            </a:pPr>
            <a:r xmlns:a="http://schemas.openxmlformats.org/drawingml/2006/main">
              <a:rPr lang="el" sz="3359" b="1">
                <a:solidFill>
                  <a:srgbClr val="FFFFFF"/>
                </a:solidFill>
                <a:latin typeface="Calibri"/>
                <a:ea typeface="Calibri"/>
                <a:cs typeface="Calibri"/>
                <a:sym typeface="Calibri"/>
              </a:rPr>
              <a:t>03</a:t>
            </a:r>
            <a:endParaRPr xmlns:a="http://schemas.openxmlformats.org/drawingml/2006/main"/>
          </a:p>
        </p:txBody>
      </p:sp>
      <p:sp>
        <p:nvSpPr>
          <p:cNvPr id="261" name="Google Shape;261;p5"/>
          <p:cNvSpPr txBox="1"/>
          <p:nvPr/>
        </p:nvSpPr>
        <p:spPr>
          <a:xfrm>
            <a:off x="3669197" y="1455082"/>
            <a:ext cx="6823155" cy="4470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ΜΟΥΣΙΚΗ</a:t>
            </a:r>
            <a:r xmlns:a="http://schemas.openxmlformats.org/drawingml/2006/main">
              <a:rPr lang="el" sz="2400" b="1" i="0" u="none" strike="noStrike" cap="none">
                <a:solidFill>
                  <a:srgbClr val="FFFFFF"/>
                </a:solidFill>
                <a:latin typeface="Calibri"/>
                <a:ea typeface="Calibri"/>
                <a:cs typeface="Calibri"/>
                <a:sym typeface="Calibri"/>
              </a:rPr>
              <a:t> </a:t>
            </a:r>
            <a:r xmlns:a="http://schemas.openxmlformats.org/drawingml/2006/main">
              <a:rPr lang="el" sz="1200" b="1" i="0" u="none" strike="noStrike" cap="none">
                <a:solidFill>
                  <a:srgbClr val="FFFFFF"/>
                </a:solidFill>
                <a:latin typeface="Calibri"/>
                <a:ea typeface="Calibri"/>
                <a:cs typeface="Calibri"/>
                <a:sym typeface="Calibri"/>
              </a:rPr>
              <a:t>η γνώση</a:t>
            </a:r>
            <a:endParaRPr xmlns:a="http://schemas.openxmlformats.org/drawingml/2006/main" sz="1400" b="0" i="0" u="none" strike="noStrike" cap="none">
              <a:solidFill>
                <a:srgbClr val="000000"/>
              </a:solidFill>
              <a:latin typeface="Arial"/>
              <a:ea typeface="Arial"/>
              <a:cs typeface="Arial"/>
              <a:sym typeface="Arial"/>
            </a:endParaRPr>
          </a:p>
        </p:txBody>
      </p:sp>
      <p:sp>
        <p:nvSpPr>
          <p:cNvPr id="262" name="Google Shape;262;p5"/>
          <p:cNvSpPr txBox="1"/>
          <p:nvPr/>
        </p:nvSpPr>
        <p:spPr>
          <a:xfrm>
            <a:off x="3669196" y="5637381"/>
            <a:ext cx="7117620"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Προσοχή και Εστίαση</a:t>
            </a:r>
            <a:endParaRPr xmlns:a="http://schemas.openxmlformats.org/drawingml/2006/main" sz="1400" b="0" i="0" u="none" strike="noStrike" cap="none">
              <a:solidFill>
                <a:srgbClr val="000000"/>
              </a:solidFill>
              <a:latin typeface="Arial"/>
              <a:ea typeface="Arial"/>
              <a:cs typeface="Arial"/>
              <a:sym typeface="Arial"/>
            </a:endParaRPr>
          </a:p>
        </p:txBody>
      </p:sp>
      <p:sp>
        <p:nvSpPr>
          <p:cNvPr id="263" name="Google Shape;263;p5"/>
          <p:cNvSpPr txBox="1"/>
          <p:nvPr/>
        </p:nvSpPr>
        <p:spPr>
          <a:xfrm>
            <a:off x="3669200" y="4644185"/>
            <a:ext cx="6823200"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Ομαδική εργασία και διαπροσωπικές σχέσεις</a:t>
            </a:r>
            <a:endParaRPr xmlns:a="http://schemas.openxmlformats.org/drawingml/2006/main" sz="1400" b="0" i="0" u="none" strike="noStrike" cap="none">
              <a:solidFill>
                <a:srgbClr val="000000"/>
              </a:solidFill>
              <a:latin typeface="Arial"/>
              <a:ea typeface="Arial"/>
              <a:cs typeface="Arial"/>
              <a:sym typeface="Arial"/>
            </a:endParaRPr>
          </a:p>
        </p:txBody>
      </p:sp>
      <p:sp>
        <p:nvSpPr>
          <p:cNvPr id="264" name="Google Shape;264;p5"/>
          <p:cNvSpPr txBox="1"/>
          <p:nvPr/>
        </p:nvSpPr>
        <p:spPr>
          <a:xfrm>
            <a:off x="1562617" y="4424596"/>
            <a:ext cx="738348" cy="68830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1575713" y="5476643"/>
            <a:ext cx="738347" cy="68830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sz="1400" b="0" i="0" u="none" strike="noStrike" cap="none">
              <a:solidFill>
                <a:srgbClr val="000000"/>
              </a:solidFill>
              <a:latin typeface="Arial"/>
              <a:ea typeface="Arial"/>
              <a:cs typeface="Arial"/>
              <a:sym typeface="Arial"/>
            </a:endParaRPr>
          </a:p>
        </p:txBody>
      </p:sp>
      <p:sp>
        <p:nvSpPr>
          <p:cNvPr id="266" name="Google Shape;266;p5"/>
          <p:cNvSpPr txBox="1"/>
          <p:nvPr/>
        </p:nvSpPr>
        <p:spPr>
          <a:xfrm>
            <a:off x="3669200" y="3585848"/>
            <a:ext cx="6823200" cy="26920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Δημιουργικότητα</a:t>
            </a:r>
            <a:endParaRPr xmlns:a="http://schemas.openxmlformats.org/drawingml/2006/main"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 descr="Google Shape;232;p6"/>
          <p:cNvPicPr preferRelativeResize="0"/>
          <p:nvPr/>
        </p:nvPicPr>
        <p:blipFill rotWithShape="1">
          <a:blip r:embed="rId3">
            <a:alphaModFix/>
          </a:blip>
          <a:srcRect l="26822" r="10678"/>
          <a:stretch/>
        </p:blipFill>
        <p:spPr>
          <a:xfrm>
            <a:off x="5888001" y="439729"/>
            <a:ext cx="5660532" cy="6045677"/>
          </a:xfrm>
          <a:prstGeom prst="rect">
            <a:avLst/>
          </a:prstGeom>
          <a:noFill/>
          <a:ln>
            <a:noFill/>
          </a:ln>
        </p:spPr>
      </p:pic>
      <p:sp>
        <p:nvSpPr>
          <p:cNvPr id="272" name="Google Shape;272;p6"/>
          <p:cNvSpPr txBox="1">
            <a:spLocks noGrp="1"/>
          </p:cNvSpPr>
          <p:nvPr>
            <p:ph type="body" idx="1"/>
          </p:nvPr>
        </p:nvSpPr>
        <p:spPr>
          <a:xfrm>
            <a:off x="898349" y="2222850"/>
            <a:ext cx="4639202" cy="4262700"/>
          </a:xfrm>
          <a:prstGeom prst="rect">
            <a:avLst/>
          </a:prstGeom>
          <a:noFill/>
          <a:ln>
            <a:noFill/>
          </a:ln>
        </p:spPr>
        <p:txBody>
          <a:bodyPr spcFirstLastPara="1" wrap="square" lIns="45675" tIns="45675" rIns="45675" bIns="45675" anchor="t" anchorCtr="0">
            <a:normAutofit/>
          </a:bodyPr>
          <a:lstStyle/>
          <a:p>
            <a:pPr xmlns:a="http://schemas.openxmlformats.org/drawingml/2006/main" marL="342900" lvl="0" indent="-342900" algn="just" rtl="0">
              <a:lnSpc>
                <a:spcPct val="90000"/>
              </a:lnSpc>
              <a:spcBef>
                <a:spcPts val="0"/>
              </a:spcBef>
              <a:spcAft>
                <a:spcPts val="0"/>
              </a:spcAft>
              <a:buClr>
                <a:srgbClr val="FFFFFF"/>
              </a:buClr>
              <a:buSzPts val="1200"/>
              <a:buFont typeface="Calibri"/>
              <a:buNone/>
            </a:pPr>
            <a:r xmlns:a="http://schemas.openxmlformats.org/drawingml/2006/main">
              <a:rPr lang="el" sz="1200"/>
              <a:t>Αυξημένη πολιτιστική ευαισθητοποίηση και εκτίμηση για τη μουσική μεταξύ των συμμετεχόντων.</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Ενισχυμένες κοινωνικές συνδέσεις και αίσθηση κοινότητας μέσω κοινών μουσικών εμπειριών.</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Βελτιωμένες μουσικές γνώσεις, συμπεριλαμβανομένης της κατανόησης διαφορετικών μουσικών στυλ, οργάνων και ρυθμών.</a:t>
            </a:r>
            <a:endParaRPr xmlns:a="http://schemas.openxmlformats.org/drawingml/2006/main"/>
          </a:p>
          <a:p>
            <a:pPr xmlns:a="http://schemas.openxmlformats.org/drawingml/2006/main" marL="342900" lvl="0" indent="-342900" algn="just" rtl="0">
              <a:lnSpc>
                <a:spcPct val="90000"/>
              </a:lnSpc>
              <a:spcBef>
                <a:spcPts val="1000"/>
              </a:spcBef>
              <a:spcAft>
                <a:spcPts val="0"/>
              </a:spcAft>
              <a:buClr>
                <a:srgbClr val="FFFFFF"/>
              </a:buClr>
              <a:buSzPts val="1200"/>
              <a:buFont typeface="Calibri"/>
              <a:buNone/>
            </a:pPr>
            <a:r xmlns:a="http://schemas.openxmlformats.org/drawingml/2006/main">
              <a:rPr lang="el" sz="1200"/>
              <a:t>Ενίσχυση των σχέσεων γονέα-παιδιού μέσω της κοινής συμμετοχής και της κοινής απόλαυσης της μουσικής.</a:t>
            </a:r>
            <a:endParaRPr xmlns:a="http://schemas.openxmlformats.org/drawingml/2006/main"/>
          </a:p>
        </p:txBody>
      </p:sp>
      <p:sp>
        <p:nvSpPr>
          <p:cNvPr id="273" name="Google Shape;273;p6"/>
          <p:cNvSpPr txBox="1">
            <a:spLocks noGrp="1"/>
          </p:cNvSpPr>
          <p:nvPr>
            <p:ph type="body" idx="3"/>
          </p:nvPr>
        </p:nvSpPr>
        <p:spPr>
          <a:xfrm>
            <a:off x="898350" y="1155447"/>
            <a:ext cx="4757400" cy="727501"/>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376"/>
              <a:buFont typeface="Calibri"/>
              <a:buNone/>
            </a:pPr>
            <a:r xmlns:a="http://schemas.openxmlformats.org/drawingml/2006/main">
              <a:rPr lang="el" sz="2376" b="1">
                <a:solidFill>
                  <a:srgbClr val="00B6E6"/>
                </a:solidFill>
                <a:latin typeface="Calibri"/>
                <a:ea typeface="Calibri"/>
                <a:cs typeface="Calibri"/>
                <a:sym typeface="Calibri"/>
              </a:rPr>
              <a:t>Ποια είναι τα μαθησιακά αποτελέσματα;</a:t>
            </a:r>
            <a:endParaRPr xmlns:a="http://schemas.openxmlformats.org/drawingml/2006/ma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364324" y="1542400"/>
            <a:ext cx="11163002" cy="3811800"/>
          </a:xfrm>
          <a:prstGeom prst="rect">
            <a:avLst/>
          </a:prstGeom>
          <a:noFill/>
          <a:ln>
            <a:noFill/>
          </a:ln>
        </p:spPr>
        <p:txBody>
          <a:bodyPr spcFirstLastPara="1" wrap="square" lIns="45675" tIns="45675" rIns="45675" bIns="45675" anchor="t" anchorCtr="0">
            <a:normAutofit/>
          </a:bodyPr>
          <a:lstStyle/>
          <a:p>
            <a:pPr xmlns:a="http://schemas.openxmlformats.org/drawingml/2006/main" marL="228600" lvl="0" indent="-177800"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Η πολιτιστική συνειδητοποίηση μέσω της μουσικής βασίζεται στην ιδέα ότι η μουσική είναι μια παγκόσμια γλώσσα που ενώνει τους ανθρώπους παρά τα πολιτισμικά εμπόδια. Είναι σίγουρα μια έκφραση της πολιτιστικής ταυτότητας μιας ομάδας επειδή αντανακλά τις παραδόσεις, τις πεποιθήσεις και τις αξίες αυτής της κοινωνίας, αλλά ακριβώς λόγω αυτού επιτρέπει σε άλλες ομάδες να συνδεθούν πιο βαθιά με τις ρίζες τους και να προωθήσουν την ενσωμάτωση.</a:t>
            </a:r>
            <a:endParaRPr xmlns:a="http://schemas.openxmlformats.org/drawingml/2006/main"/>
          </a:p>
          <a:p>
            <a:pPr xmlns:a="http://schemas.openxmlformats.org/drawingml/2006/main" marL="228600" lvl="0" indent="-177800" algn="just" rtl="0">
              <a:lnSpc>
                <a:spcPct val="9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Αναγνωρίζει τη δύναμη της μουσικής να συνδέει, να γεφυρώνει τα πολιτισμικά κενά και να ενθαρρύνει την κατανόηση μεταξύ των ατόμων.</a:t>
            </a:r>
            <a:endParaRPr xmlns:a="http://schemas.openxmlformats.org/drawingml/2006/main"/>
          </a:p>
          <a:p>
            <a:pPr xmlns:a="http://schemas.openxmlformats.org/drawingml/2006/main" marL="228600" lvl="0" indent="-177800" algn="just" rtl="0">
              <a:lnSpc>
                <a:spcPct val="9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συνάντηση μουσικής από διαφορετικούς πολιτισμούς διευρύνει τις προοπτικές, προάγει την εκτίμηση για τη διαφορετικότητα και αναπτύσσει την ενσυναίσθηση. Πολλές μουσικές φόρμες προκύπτουν από ένα μείγμα πολιτισμικών επιρροών, δημιουργώντας έτσι νέα είδη και στυλ. Αυτή η διαδικασία βοηθά στην προώθηση της κατανόησης και της αποδοχής των πολιτισμικών διαφορών.</a:t>
            </a:r>
            <a:endParaRPr xmlns:a="http://schemas.openxmlformats.org/drawingml/2006/main"/>
          </a:p>
          <a:p>
            <a:pPr xmlns:a="http://schemas.openxmlformats.org/drawingml/2006/main" marL="228600" lvl="0" indent="-177800" algn="just" rtl="0">
              <a:lnSpc>
                <a:spcPct val="9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μουσική διεγείρει τις γνωστικές λειτουργίες, αυξάνει την εσωτερική ισορροπία και ενισχύει τη δημιουργικότητα. Η μουσική ξεπερνά τα γλωσσικά εμπόδια, επιτρέποντας στους ανθρώπους να επικοινωνούν και να συνδέονται συναισθηματικά ακόμη και χωρίς να γνωρίζουν τη γλώσσα ενός τραγουδιού. Τα συναισθήματα που μεταφέρονται μέσω της μουσικής είναι καθολικά και μπορούν να γίνουν κατανοητά από ανθρώπους από διαφορετικούς πολιτισμούς.</a:t>
            </a:r>
            <a:endParaRPr xmlns:a="http://schemas.openxmlformats.org/drawingml/2006/main"/>
          </a:p>
          <a:p>
            <a:pPr xmlns:a="http://schemas.openxmlformats.org/drawingml/2006/main" marL="228600" lvl="0" indent="-177800" algn="just" rtl="0">
              <a:lnSpc>
                <a:spcPct val="9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ενεργός συμμετοχή σε μουσικές δραστηριότητες επιτρέπει την αυτοέκφραση, αυξάνει την αυτοπεποίθηση και καλλιεργεί την αίσθηση της ταυτότητας. Η μουσική είναι ένα εξαιρετικό όχημα έκφρασης συναισθημάτων, συναισθημάτων και σκέψεων χωρίς απαραίτητα να καταφεύγουμε σε λέξεις. Μέσα από τη μουσική δημιουργία, ο κάθε άνθρωπος μπορεί να βρει έναν μοναδικό τρόπο έκφρασης. Η ενεργή συμμετοχή στη μουσική απαιτεί αφοσίωση και αφοσίωση. Το να ξεπερνά κανείς τις προκλήσεις, να βελτιώνει τις δεξιότητές του και να επιδεικνύει τις μουσικές του ικανότητες μπροστά σε άλλους μπορεί να αυξήσει πολύ την αυτοπεποίθησή του.</a:t>
            </a:r>
            <a:endParaRPr xmlns:a="http://schemas.openxmlformats.org/drawingml/2006/main"/>
          </a:p>
          <a:p>
            <a:pPr xmlns:a="http://schemas.openxmlformats.org/drawingml/2006/main" marL="228600" lvl="0" indent="-177800" algn="just" rtl="0">
              <a:lnSpc>
                <a:spcPct val="90000"/>
              </a:lnSpc>
              <a:spcBef>
                <a:spcPts val="1000"/>
              </a:spcBef>
              <a:spcAft>
                <a:spcPts val="0"/>
              </a:spcAft>
              <a:buClr>
                <a:srgbClr val="74659A"/>
              </a:buClr>
              <a:buSzPts val="1200"/>
              <a:buFont typeface="Arial"/>
              <a:buChar char="•"/>
            </a:pPr>
            <a:r xmlns:a="http://schemas.openxmlformats.org/drawingml/2006/main">
              <a:rPr lang="el" sz="1200">
                <a:solidFill>
                  <a:srgbClr val="74659A"/>
                </a:solidFill>
              </a:rPr>
              <a:t>Η μουσική μπορεί να ενισχύσει τους κοινωνικούς δεσμούς και να καλλιεργήσει την αίσθηση του ανήκειν, ειδικά όταν βιώνεται συλλογικά. Σας επιτρέπει να γίνετε αναπόσπαστο μέρος των μουσικών ομάδων ή να συνεργαστείτε δημιουργώντας ισχυρούς κοινωνικούς δεσμούς. Η συνεργασία τόσο σε άτυπες όσο και σε πιο δομημένες ομάδες βοηθά στη δημιουργία μιας αίσθησης του ανήκειν και της κοινότητας.</a:t>
            </a:r>
            <a:endParaRPr xmlns:a="http://schemas.openxmlformats.org/drawingml/2006/main"/>
          </a:p>
        </p:txBody>
      </p:sp>
      <p:sp>
        <p:nvSpPr>
          <p:cNvPr id="279" name="Google Shape;279;p7"/>
          <p:cNvSpPr txBox="1">
            <a:spLocks noGrp="1"/>
          </p:cNvSpPr>
          <p:nvPr>
            <p:ph type="body" idx="2"/>
          </p:nvPr>
        </p:nvSpPr>
        <p:spPr>
          <a:xfrm>
            <a:off x="625625" y="581750"/>
            <a:ext cx="10821600" cy="581701"/>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9AC1"/>
              </a:buClr>
              <a:buSzPts val="2400"/>
              <a:buFont typeface="Calibri"/>
              <a:buNone/>
            </a:pPr>
            <a:r xmlns:a="http://schemas.openxmlformats.org/drawingml/2006/main">
              <a:rPr lang="el" sz="2400" b="1">
                <a:solidFill>
                  <a:srgbClr val="009AC1"/>
                </a:solidFill>
                <a:latin typeface="Calibri"/>
                <a:ea typeface="Calibri"/>
                <a:cs typeface="Calibri"/>
                <a:sym typeface="Calibri"/>
              </a:rPr>
              <a:t>Θεωρητικές γνώσεις</a:t>
            </a:r>
            <a:endParaRPr xmlns:a="http://schemas.openxmlformats.org/drawingml/2006/ma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8"/>
          <p:cNvGrpSpPr/>
          <p:nvPr/>
        </p:nvGrpSpPr>
        <p:grpSpPr>
          <a:xfrm>
            <a:off x="435468" y="406131"/>
            <a:ext cx="5660533" cy="6045739"/>
            <a:chOff x="-1" y="0"/>
            <a:chExt cx="5660532" cy="6045737"/>
          </a:xfrm>
        </p:grpSpPr>
        <p:sp>
          <p:nvSpPr>
            <p:cNvPr id="285" name="Google Shape;285;p8"/>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86" name="Google Shape;286;p8" descr="image22.jpeg"/>
            <p:cNvPicPr preferRelativeResize="0"/>
            <p:nvPr/>
          </p:nvPicPr>
          <p:blipFill rotWithShape="1">
            <a:blip r:embed="rId3">
              <a:alphaModFix/>
            </a:blip>
            <a:srcRect l="13862" r="23640"/>
            <a:stretch/>
          </p:blipFill>
          <p:spPr>
            <a:xfrm>
              <a:off x="-1" y="0"/>
              <a:ext cx="5660532" cy="6045676"/>
            </a:xfrm>
            <a:prstGeom prst="rect">
              <a:avLst/>
            </a:prstGeom>
            <a:noFill/>
            <a:ln>
              <a:noFill/>
            </a:ln>
          </p:spPr>
        </p:pic>
      </p:grpSp>
      <p:sp>
        <p:nvSpPr>
          <p:cNvPr id="287" name="Google Shape;287;p8"/>
          <p:cNvSpPr txBox="1">
            <a:spLocks noGrp="1"/>
          </p:cNvSpPr>
          <p:nvPr>
            <p:ph type="body" idx="1"/>
          </p:nvPr>
        </p:nvSpPr>
        <p:spPr>
          <a:xfrm>
            <a:off x="6521776" y="1689550"/>
            <a:ext cx="4994400" cy="4377600"/>
          </a:xfrm>
          <a:prstGeom prst="rect">
            <a:avLst/>
          </a:prstGeom>
          <a:noFill/>
          <a:ln>
            <a:noFill/>
          </a:ln>
        </p:spPr>
        <p:txBody>
          <a:bodyPr spcFirstLastPara="1" wrap="square" lIns="45675" tIns="45675" rIns="45675" bIns="45675" anchor="t" anchorCtr="0">
            <a:normAutofit/>
          </a:bodyPr>
          <a:lstStyle/>
          <a:p>
            <a:pPr xmlns:a="http://schemas.openxmlformats.org/drawingml/2006/main" marL="285750" lvl="0" indent="-285750" algn="just" rtl="0">
              <a:lnSpc>
                <a:spcPct val="90000"/>
              </a:lnSpc>
              <a:spcBef>
                <a:spcPts val="0"/>
              </a:spcBef>
              <a:spcAft>
                <a:spcPts val="0"/>
              </a:spcAft>
              <a:buClr>
                <a:srgbClr val="FFFFFF"/>
              </a:buClr>
              <a:buSzPts val="1600"/>
              <a:buFont typeface="Calibri"/>
              <a:buNone/>
            </a:pPr>
            <a:r xmlns:a="http://schemas.openxmlformats.org/drawingml/2006/main">
              <a:rPr lang="el" sz="1600"/>
              <a:t>  </a:t>
            </a:r>
            <a:r xmlns:a="http://schemas.openxmlformats.org/drawingml/2006/main">
              <a:rPr lang="el" sz="1200"/>
              <a:t>Διαδραστικά Μουσικά Εργαστήρια: Το Ricochet Sonore διοργανώνει διαδραστικά εργαστήρια μουσικής σε δημόσιους χώρους και στους πρόποδες κτιρίων κατοικιών, προσφέροντας δωρεάν είσοδο σε οικογένειες. Αυτά τα εργαστήρια παρέχουν ευκαιρίες στους συμμετέχοντες να εξερευνήσουν τη δημιουργία μουσικής χρησιμοποιώντας διάφορα εργαλεία όπως υπολογιστές, tablet και λογισμικό για παραγωγή μουσικής. Παρέχοντας προσβάσιμα και ελκυστικά εργαλεία, όπως το λογισμικό Joué Play που αναπτύχθηκε στο Μπορντό, το Ricochet Sonore δίνει τη δυνατότητα στους συμμετέχοντες να πειραματιστούν με beatmaking και άλλες μορφές δημιουργίας ήχου και να έχουν μια νέα προσέγγιση ψηφιακών εργαλείων που βοηθά στην καταπολέμηση της υπερβολικής έκθεσης στην οθόνη.</a:t>
            </a:r>
            <a:endParaRPr xmlns:a="http://schemas.openxmlformats.org/drawingml/2006/main" sz="1200"/>
          </a:p>
          <a:p>
            <a:pPr xmlns:a="http://schemas.openxmlformats.org/drawingml/2006/main" marL="285750" lvl="0" indent="-285750" algn="just" rtl="0">
              <a:lnSpc>
                <a:spcPct val="90000"/>
              </a:lnSpc>
              <a:spcBef>
                <a:spcPts val="2500"/>
              </a:spcBef>
              <a:spcAft>
                <a:spcPts val="0"/>
              </a:spcAft>
              <a:buClr>
                <a:srgbClr val="FFFFFF"/>
              </a:buClr>
              <a:buSzPts val="1200"/>
              <a:buFont typeface="Calibri"/>
              <a:buNone/>
            </a:pPr>
            <a:r xmlns:a="http://schemas.openxmlformats.org/drawingml/2006/main">
              <a:rPr lang="el" sz="1200"/>
              <a:t>Μουσικά ταξίδια γονέα-παιδιού: Στο πρόγραμμα Explora'Son, το Ricochet Sonore προσφέρει μουσικά ταξίδια γονέα-παιδιού που ενσωματώνουν στοιχεία αφήγησης, καθηλωτικά ηχητικά τοπία και οπτικές εικόνες. Οι οικογένειες συμμετέχουν σε συνεδρίες όπου μαθαίνουν για διαφορετικούς πολιτισμούς και μουσικές παραδόσεις, συμμετέχοντας σε δραστηριότητες όπως η ακρόαση, η εξήγηση, το τραγούδι και ο χορός.</a:t>
            </a:r>
            <a:endParaRPr xmlns:a="http://schemas.openxmlformats.org/drawingml/2006/main"/>
          </a:p>
        </p:txBody>
      </p:sp>
      <p:sp>
        <p:nvSpPr>
          <p:cNvPr id="288" name="Google Shape;288;p8"/>
          <p:cNvSpPr txBox="1">
            <a:spLocks noGrp="1"/>
          </p:cNvSpPr>
          <p:nvPr>
            <p:ph type="body" idx="3"/>
          </p:nvPr>
        </p:nvSpPr>
        <p:spPr>
          <a:xfrm>
            <a:off x="6758899" y="406124"/>
            <a:ext cx="4757401" cy="905702"/>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Τεχνικές του Ricochet Sonore</a:t>
            </a:r>
            <a:endParaRPr xmlns:a="http://schemas.openxmlformats.org/drawingml/2006/ma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9"/>
          <p:cNvGrpSpPr/>
          <p:nvPr/>
        </p:nvGrpSpPr>
        <p:grpSpPr>
          <a:xfrm>
            <a:off x="374427" y="406130"/>
            <a:ext cx="5660534" cy="6045740"/>
            <a:chOff x="-1" y="-1"/>
            <a:chExt cx="5660532" cy="6045738"/>
          </a:xfrm>
        </p:grpSpPr>
        <p:sp>
          <p:nvSpPr>
            <p:cNvPr id="294" name="Google Shape;294;p9"/>
            <p:cNvSpPr/>
            <p:nvPr/>
          </p:nvSpPr>
          <p:spPr>
            <a:xfrm>
              <a:off x="0" y="0"/>
              <a:ext cx="5660531" cy="6045737"/>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95" name="Google Shape;295;p9" descr="image15.jpeg"/>
            <p:cNvPicPr preferRelativeResize="0"/>
            <p:nvPr/>
          </p:nvPicPr>
          <p:blipFill rotWithShape="1">
            <a:blip r:embed="rId3">
              <a:alphaModFix/>
            </a:blip>
            <a:srcRect l="3139" r="5106" b="1"/>
            <a:stretch/>
          </p:blipFill>
          <p:spPr>
            <a:xfrm>
              <a:off x="-1" y="-1"/>
              <a:ext cx="5660532" cy="6045738"/>
            </a:xfrm>
            <a:prstGeom prst="rect">
              <a:avLst/>
            </a:prstGeom>
            <a:noFill/>
            <a:ln>
              <a:noFill/>
            </a:ln>
          </p:spPr>
        </p:pic>
      </p:grpSp>
      <p:sp>
        <p:nvSpPr>
          <p:cNvPr id="296" name="Google Shape;296;p9"/>
          <p:cNvSpPr txBox="1">
            <a:spLocks noGrp="1"/>
          </p:cNvSpPr>
          <p:nvPr>
            <p:ph type="body" idx="1"/>
          </p:nvPr>
        </p:nvSpPr>
        <p:spPr>
          <a:xfrm>
            <a:off x="6541275" y="1105850"/>
            <a:ext cx="5191800" cy="53460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90000"/>
              </a:lnSpc>
              <a:spcBef>
                <a:spcPts val="0"/>
              </a:spcBef>
              <a:spcAft>
                <a:spcPts val="0"/>
              </a:spcAft>
              <a:buClr>
                <a:srgbClr val="FFFFFF"/>
              </a:buClr>
              <a:buSzPts val="1200"/>
              <a:buFont typeface="Calibri"/>
              <a:buNone/>
            </a:pPr>
            <a:r xmlns:a="http://schemas.openxmlformats.org/drawingml/2006/main">
              <a:rPr lang="el" sz="1200"/>
              <a:t>Ανακαλύψτε τον κόσμο και τους πολιτισμούς του! Ακολουθώντας τις περιπέτειες της μασκότ Toco μέσα από τη μουσική και το τραγούδι, από την ακρόαση οργάνων μέχρι την εκμάθηση παιδικών ρυθμών και στροφών.</a:t>
            </a:r>
            <a:endParaRPr xmlns:a="http://schemas.openxmlformats.org/drawingml/2006/main"/>
          </a:p>
          <a:p>
            <a:pPr xmlns:a="http://schemas.openxmlformats.org/drawingml/2006/main" marL="0" lvl="0" indent="0" algn="just" rtl="0">
              <a:lnSpc>
                <a:spcPct val="90000"/>
              </a:lnSpc>
              <a:spcBef>
                <a:spcPts val="3000"/>
              </a:spcBef>
              <a:spcAft>
                <a:spcPts val="0"/>
              </a:spcAft>
              <a:buClr>
                <a:srgbClr val="FFFFFF"/>
              </a:buClr>
              <a:buSzPts val="1200"/>
              <a:buFont typeface="Calibri"/>
              <a:buNone/>
            </a:pPr>
            <a:r xmlns:a="http://schemas.openxmlformats.org/drawingml/2006/main">
              <a:rPr lang="el" sz="1200"/>
              <a:t>Το Explora'son της Ricocher Sonore προσφέρει ηχητικές εξερευνήσεις μέσω της καθοδηγούμενης ακρόασης μουσικής, επιτρέποντας σε άτομα να ανακαλύψουν διαφορετικά μουσικά στυλ, καλλιτέχνες και χώρες μέσω της μουσικής τους. Διευκολύνει επίσης συναντήσεις με καλλιτέχνες που παρουσιάζουν το μουσικό τους σύμπαν. Στο τέλος κάθε συνεδρίας δίνεται στα παιδιά ένα φυλλάδιο δραστηριοτήτων «ταξιδιωτικό ημερολόγιο».</a:t>
            </a:r>
            <a:endParaRPr xmlns:a="http://schemas.openxmlformats.org/drawingml/2006/main"/>
          </a:p>
          <a:p>
            <a:pPr xmlns:a="http://schemas.openxmlformats.org/drawingml/2006/main" marL="0" lvl="0" indent="0" algn="just" rtl="0">
              <a:lnSpc>
                <a:spcPct val="90000"/>
              </a:lnSpc>
              <a:spcBef>
                <a:spcPts val="3000"/>
              </a:spcBef>
              <a:spcAft>
                <a:spcPts val="0"/>
              </a:spcAft>
              <a:buClr>
                <a:srgbClr val="FFFFFF"/>
              </a:buClr>
              <a:buSzPts val="1200"/>
              <a:buFont typeface="Calibri"/>
              <a:buNone/>
            </a:pPr>
            <a:r xmlns:a="http://schemas.openxmlformats.org/drawingml/2006/main">
              <a:rPr lang="el" sz="1200"/>
              <a:t>Γιατί είναι η καλύτερη μελέτη περίπτωσης;</a:t>
            </a:r>
            <a:endParaRPr xmlns:a="http://schemas.openxmlformats.org/drawingml/2006/main"/>
          </a:p>
          <a:p>
            <a:pPr xmlns:a="http://schemas.openxmlformats.org/drawingml/2006/main" marL="285750" lvl="0" indent="-279717" algn="just" rtl="0">
              <a:lnSpc>
                <a:spcPct val="90000"/>
              </a:lnSpc>
              <a:spcBef>
                <a:spcPts val="3000"/>
              </a:spcBef>
              <a:spcAft>
                <a:spcPts val="0"/>
              </a:spcAft>
              <a:buClr>
                <a:srgbClr val="FFFFFF"/>
              </a:buClr>
              <a:buSzPts val="1200"/>
              <a:buFont typeface="Arial"/>
              <a:buChar char="•"/>
            </a:pPr>
            <a:r xmlns:a="http://schemas.openxmlformats.org/drawingml/2006/main">
              <a:rPr lang="el" sz="1200"/>
              <a:t>Προωθεί την ενεργό δέσμευση, την πολιτιστική ευαισθητοποίηση και την ανταλλαγή γνώσεων μέσω της καθοδηγούμενης ακρόασης μουσικής. Ενθαρρύνει τις οικογένειες να συμμετέχουν μαζί, μειώνοντας τον χρόνο οθόνης και καλλιεργώντας ουσιαστικές συνδέσεις. Εξερευνώντας μουσική από διάφορους πολιτισμούς και στυλ, οι συμμετέχοντες αναπτύσσουν μια ευρύτερη προοπτική και εκτίμηση για τη διαφορετικότητα.</a:t>
            </a:r>
            <a:endParaRPr xmlns:a="http://schemas.openxmlformats.org/drawingml/2006/main"/>
          </a:p>
          <a:p>
            <a:pPr xmlns:a="http://schemas.openxmlformats.org/drawingml/2006/main" marL="285750" lvl="0" indent="-279717" algn="just" rtl="0">
              <a:lnSpc>
                <a:spcPct val="90000"/>
              </a:lnSpc>
              <a:spcBef>
                <a:spcPts val="3000"/>
              </a:spcBef>
              <a:spcAft>
                <a:spcPts val="0"/>
              </a:spcAft>
              <a:buClr>
                <a:srgbClr val="FFFFFF"/>
              </a:buClr>
              <a:buSzPts val="1200"/>
              <a:buFont typeface="Arial"/>
              <a:buChar char="•"/>
            </a:pPr>
            <a:r xmlns:a="http://schemas.openxmlformats.org/drawingml/2006/main">
              <a:rPr lang="el" sz="1200"/>
              <a:t>Διεγείρει τις γνωστικές ικανότητες και τη δημιουργικότητα, ενσταλάσσοντας μια προσέγγιση μάθησης με γνώμονα την περιέργεια, μπορούν να επαναλάβουν ρυθμούς και τραγούδια που έχουν μάθει στο σπίτι.</a:t>
            </a:r>
            <a:endParaRPr xmlns:a="http://schemas.openxmlformats.org/drawingml/2006/main"/>
          </a:p>
          <a:p>
            <a:pPr xmlns:a="http://schemas.openxmlformats.org/drawingml/2006/main" marL="285750" lvl="0" indent="-279717" algn="just" rtl="0">
              <a:lnSpc>
                <a:spcPct val="90000"/>
              </a:lnSpc>
              <a:spcBef>
                <a:spcPts val="3000"/>
              </a:spcBef>
              <a:spcAft>
                <a:spcPts val="0"/>
              </a:spcAft>
              <a:buClr>
                <a:srgbClr val="FFFFFF"/>
              </a:buClr>
              <a:buSzPts val="1200"/>
              <a:buFont typeface="Arial"/>
              <a:buChar char="•"/>
            </a:pPr>
            <a:r xmlns:a="http://schemas.openxmlformats.org/drawingml/2006/main">
              <a:rPr lang="el" sz="1200"/>
              <a:t>Προσφέρει μια ισορροπημένη και πνευματικά διεγερτική εναλλακτική λύση στον εθισμό στην οθόνη, προωθώντας την κοινωνική αλληλεπίδραση και τις εμπειρίες δια βίου μάθησης εκτός του ψηφιακού χώρου.</a:t>
            </a:r>
            <a:endParaRPr xmlns:a="http://schemas.openxmlformats.org/drawingml/2006/main"/>
          </a:p>
        </p:txBody>
      </p:sp>
      <p:sp>
        <p:nvSpPr>
          <p:cNvPr id="297" name="Google Shape;297;p9"/>
          <p:cNvSpPr txBox="1">
            <a:spLocks noGrp="1"/>
          </p:cNvSpPr>
          <p:nvPr>
            <p:ph type="body" idx="3"/>
          </p:nvPr>
        </p:nvSpPr>
        <p:spPr>
          <a:xfrm>
            <a:off x="6431624" y="319224"/>
            <a:ext cx="5084701"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Μελέτη περίπτωσης Explora'son</a:t>
            </a:r>
            <a:endParaRPr xmlns:a="http://schemas.openxmlformats.org/drawingml/2006/main"/>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1801</Words>
  <Application>Microsoft Macintosh PowerPoint</Application>
  <PresentationFormat>Widescreen</PresentationFormat>
  <Paragraphs>140</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Annamaria Guarino</cp:lastModifiedBy>
  <cp:revision>1</cp:revision>
  <dcterms:modified xsi:type="dcterms:W3CDTF">2024-02-19T22:51:47Z</dcterms:modified>
</cp:coreProperties>
</file>