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Helvetica Neue" panose="02000503000000020004" pitchFamily="2" charset="0"/>
      <p:regular r:id="rId16"/>
      <p:bold r:id="rId17"/>
      <p:italic r:id="rId18"/>
      <p:boldItalic r:id="rId19"/>
    </p:embeddedFont>
    <p:embeddedFont>
      <p:font typeface="Roboto" panose="02000000000000000000" pitchFamily="2" charset="0"/>
      <p:regular r:id="rId20"/>
    </p:embeddedFont>
    <p:embeddedFont>
      <p:font typeface="Trebuchet MS" panose="020B0703020202090204" pitchFamily="34" charset="0"/>
      <p:regular r:id="rId21"/>
      <p:bold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hOAbfeU/5VkeABqSg+h5knOEX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30"/>
  </p:normalViewPr>
  <p:slideViewPr>
    <p:cSldViewPr snapToGrid="0">
      <p:cViewPr varScale="1">
        <p:scale>
          <a:sx n="96" d="100"/>
          <a:sy n="96" d="100"/>
        </p:scale>
        <p:origin x="200"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9"/>
        <p:cNvGrpSpPr/>
        <p:nvPr/>
      </p:nvGrpSpPr>
      <p:grpSpPr>
        <a:xfrm>
          <a:off x="0" y="0"/>
          <a:ext cx="0" cy="0"/>
          <a:chOff x="0" y="0"/>
          <a:chExt cx="0" cy="0"/>
        </a:xfrm>
      </p:grpSpPr>
      <p:sp>
        <p:nvSpPr>
          <p:cNvPr id="20" name="Google Shape;20;p15"/>
          <p:cNvSpPr/>
          <p:nvPr/>
        </p:nvSpPr>
        <p:spPr>
          <a:xfrm>
            <a:off x="-1" y="2727436"/>
            <a:ext cx="12172695" cy="315978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1" name="Google Shape;21;p15"/>
          <p:cNvSpPr txBox="1">
            <a:spLocks noGrp="1"/>
          </p:cNvSpPr>
          <p:nvPr>
            <p:ph type="body" idx="1"/>
          </p:nvPr>
        </p:nvSpPr>
        <p:spPr>
          <a:xfrm>
            <a:off x="575886" y="3922845"/>
            <a:ext cx="3354128" cy="1008399"/>
          </a:xfrm>
          <a:prstGeom prst="rect">
            <a:avLst/>
          </a:prstGeom>
          <a:noFill/>
          <a:ln>
            <a:noFill/>
          </a:ln>
        </p:spPr>
        <p:txBody>
          <a:bodyPr spcFirstLastPara="1" wrap="square" lIns="45675" tIns="45675" rIns="45675" bIns="45675" anchor="t" anchorCtr="0">
            <a:normAutofit/>
          </a:bodyPr>
          <a:lstStyle>
            <a:lvl1pPr marL="457200" lvl="0"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marL="914400" lvl="1"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marL="1371600" lvl="2"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marL="1828800" lvl="3"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marL="2286000" lvl="4"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2" name="Google Shape;22;p15"/>
          <p:cNvSpPr txBox="1">
            <a:spLocks noGrp="1"/>
          </p:cNvSpPr>
          <p:nvPr>
            <p:ph type="body" idx="2"/>
          </p:nvPr>
        </p:nvSpPr>
        <p:spPr>
          <a:xfrm>
            <a:off x="618010" y="3232381"/>
            <a:ext cx="3311992" cy="533190"/>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3" name="Google Shape;23;p15"/>
          <p:cNvSpPr/>
          <p:nvPr/>
        </p:nvSpPr>
        <p:spPr>
          <a:xfrm>
            <a:off x="12192000" y="153499"/>
            <a:ext cx="3690981" cy="7687735"/>
          </a:xfrm>
          <a:prstGeom prst="rect">
            <a:avLst/>
          </a:prstGeom>
          <a:solidFill>
            <a:srgbClr val="EBEBE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4" name="Google Shape;24;p15"/>
          <p:cNvSpPr/>
          <p:nvPr/>
        </p:nvSpPr>
        <p:spPr>
          <a:xfrm>
            <a:off x="6903718" y="5585902"/>
            <a:ext cx="5257380" cy="756633"/>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5" name="Google Shape;25;p15"/>
          <p:cNvSpPr txBox="1">
            <a:spLocks noGrp="1"/>
          </p:cNvSpPr>
          <p:nvPr>
            <p:ph type="body" idx="3"/>
          </p:nvPr>
        </p:nvSpPr>
        <p:spPr>
          <a:xfrm>
            <a:off x="8345333" y="5611393"/>
            <a:ext cx="3195488" cy="731142"/>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6" name="Google Shape;26;p15" descr="Google Shape;29;p16"/>
          <p:cNvPicPr preferRelativeResize="0"/>
          <p:nvPr/>
        </p:nvPicPr>
        <p:blipFill rotWithShape="1">
          <a:blip r:embed="rId2">
            <a:alphaModFix amt="29000"/>
          </a:blip>
          <a:srcRect l="67223" t="24638" b="11451"/>
          <a:stretch/>
        </p:blipFill>
        <p:spPr>
          <a:xfrm>
            <a:off x="4285391" y="2624088"/>
            <a:ext cx="3127571" cy="3263129"/>
          </a:xfrm>
          <a:prstGeom prst="rect">
            <a:avLst/>
          </a:prstGeom>
          <a:noFill/>
          <a:ln>
            <a:noFill/>
          </a:ln>
        </p:spPr>
      </p:pic>
      <p:sp>
        <p:nvSpPr>
          <p:cNvPr id="27" name="Google Shape;27;p15"/>
          <p:cNvSpPr>
            <a:spLocks noGrp="1"/>
          </p:cNvSpPr>
          <p:nvPr>
            <p:ph type="pic" idx="4"/>
          </p:nvPr>
        </p:nvSpPr>
        <p:spPr>
          <a:xfrm>
            <a:off x="5718874" y="423474"/>
            <a:ext cx="5982509" cy="4551482"/>
          </a:xfrm>
          <a:prstGeom prst="rect">
            <a:avLst/>
          </a:prstGeom>
          <a:noFill/>
          <a:ln>
            <a:noFill/>
          </a:ln>
        </p:spPr>
      </p:sp>
      <p:pic>
        <p:nvPicPr>
          <p:cNvPr id="28" name="Google Shape;28;p15" descr="Google Shape;31;p16"/>
          <p:cNvPicPr preferRelativeResize="0"/>
          <p:nvPr/>
        </p:nvPicPr>
        <p:blipFill rotWithShape="1">
          <a:blip r:embed="rId2">
            <a:alphaModFix/>
          </a:blip>
          <a:srcRect/>
          <a:stretch/>
        </p:blipFill>
        <p:spPr>
          <a:xfrm>
            <a:off x="420344" y="249536"/>
            <a:ext cx="4437444" cy="2374552"/>
          </a:xfrm>
          <a:prstGeom prst="rect">
            <a:avLst/>
          </a:prstGeom>
          <a:noFill/>
          <a:ln>
            <a:noFill/>
          </a:ln>
        </p:spPr>
      </p:pic>
      <p:sp>
        <p:nvSpPr>
          <p:cNvPr id="29" name="Google Shape;29;p15"/>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30" name="Google Shape;30;p15"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
        <p:nvSpPr>
          <p:cNvPr id="31" name="Google Shape;31;p15"/>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510"/>
              </a:buClr>
              <a:buSzPts val="800"/>
              <a:buFont typeface="Arial"/>
              <a:buNone/>
            </a:pPr>
            <a:r>
              <a:rPr lang="en-US"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2" name="Google Shape;32;p15"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50"/>
        <p:cNvGrpSpPr/>
        <p:nvPr/>
      </p:nvGrpSpPr>
      <p:grpSpPr>
        <a:xfrm>
          <a:off x="0" y="0"/>
          <a:ext cx="0" cy="0"/>
          <a:chOff x="0" y="0"/>
          <a:chExt cx="0" cy="0"/>
        </a:xfrm>
      </p:grpSpPr>
      <p:sp>
        <p:nvSpPr>
          <p:cNvPr id="151" name="Google Shape;151;p24"/>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52" name="Google Shape;152;p24"/>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53" name="Google Shape;153;p24"/>
          <p:cNvSpPr/>
          <p:nvPr/>
        </p:nvSpPr>
        <p:spPr>
          <a:xfrm rot="5400000">
            <a:off x="5693238" y="7996032"/>
            <a:ext cx="476913" cy="3282249"/>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54" name="Google Shape;154;p24"/>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55"/>
        <p:cNvGrpSpPr/>
        <p:nvPr/>
      </p:nvGrpSpPr>
      <p:grpSpPr>
        <a:xfrm>
          <a:off x="0" y="0"/>
          <a:ext cx="0" cy="0"/>
          <a:chOff x="0" y="0"/>
          <a:chExt cx="0" cy="0"/>
        </a:xfrm>
      </p:grpSpPr>
      <p:sp>
        <p:nvSpPr>
          <p:cNvPr id="156" name="Google Shape;156;p25"/>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57" name="Google Shape;157;p25"/>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58" name="Google Shape;158;p25"/>
          <p:cNvSpPr txBox="1">
            <a:spLocks noGrp="1"/>
          </p:cNvSpPr>
          <p:nvPr>
            <p:ph type="body" idx="1"/>
          </p:nvPr>
        </p:nvSpPr>
        <p:spPr>
          <a:xfrm>
            <a:off x="565672" y="2544495"/>
            <a:ext cx="700389" cy="689520"/>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9" name="Google Shape;159;p25"/>
          <p:cNvSpPr txBox="1">
            <a:spLocks noGrp="1"/>
          </p:cNvSpPr>
          <p:nvPr>
            <p:ph type="body" idx="2"/>
          </p:nvPr>
        </p:nvSpPr>
        <p:spPr>
          <a:xfrm>
            <a:off x="1400969" y="2544495"/>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0" name="Google Shape;160;p25"/>
          <p:cNvSpPr txBox="1">
            <a:spLocks noGrp="1"/>
          </p:cNvSpPr>
          <p:nvPr>
            <p:ph type="body" idx="3"/>
          </p:nvPr>
        </p:nvSpPr>
        <p:spPr>
          <a:xfrm>
            <a:off x="565672" y="3256284"/>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1" name="Google Shape;161;p25"/>
          <p:cNvSpPr txBox="1">
            <a:spLocks noGrp="1"/>
          </p:cNvSpPr>
          <p:nvPr>
            <p:ph type="body" idx="4"/>
          </p:nvPr>
        </p:nvSpPr>
        <p:spPr>
          <a:xfrm>
            <a:off x="1400969" y="3256284"/>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2" name="Google Shape;162;p25"/>
          <p:cNvSpPr txBox="1">
            <a:spLocks noGrp="1"/>
          </p:cNvSpPr>
          <p:nvPr>
            <p:ph type="body" idx="5"/>
          </p:nvPr>
        </p:nvSpPr>
        <p:spPr>
          <a:xfrm>
            <a:off x="565672" y="3968072"/>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3" name="Google Shape;163;p25"/>
          <p:cNvSpPr txBox="1">
            <a:spLocks noGrp="1"/>
          </p:cNvSpPr>
          <p:nvPr>
            <p:ph type="body" idx="6"/>
          </p:nvPr>
        </p:nvSpPr>
        <p:spPr>
          <a:xfrm>
            <a:off x="1400969" y="3968072"/>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4" name="Google Shape;164;p25"/>
          <p:cNvSpPr txBox="1">
            <a:spLocks noGrp="1"/>
          </p:cNvSpPr>
          <p:nvPr>
            <p:ph type="body" idx="7"/>
          </p:nvPr>
        </p:nvSpPr>
        <p:spPr>
          <a:xfrm>
            <a:off x="565672" y="4679863"/>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5" name="Google Shape;165;p25"/>
          <p:cNvSpPr txBox="1">
            <a:spLocks noGrp="1"/>
          </p:cNvSpPr>
          <p:nvPr>
            <p:ph type="body" idx="8"/>
          </p:nvPr>
        </p:nvSpPr>
        <p:spPr>
          <a:xfrm>
            <a:off x="1400969" y="4679863"/>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6" name="Google Shape;166;p25"/>
          <p:cNvSpPr txBox="1">
            <a:spLocks noGrp="1"/>
          </p:cNvSpPr>
          <p:nvPr>
            <p:ph type="body" idx="9"/>
          </p:nvPr>
        </p:nvSpPr>
        <p:spPr>
          <a:xfrm>
            <a:off x="565672" y="5374716"/>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7" name="Google Shape;167;p25"/>
          <p:cNvSpPr txBox="1">
            <a:spLocks noGrp="1"/>
          </p:cNvSpPr>
          <p:nvPr>
            <p:ph type="body" idx="13"/>
          </p:nvPr>
        </p:nvSpPr>
        <p:spPr>
          <a:xfrm>
            <a:off x="1400969" y="5374716"/>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8" name="Google Shape;168;p25"/>
          <p:cNvSpPr txBox="1"/>
          <p:nvPr/>
        </p:nvSpPr>
        <p:spPr>
          <a:xfrm>
            <a:off x="8947681" y="2543260"/>
            <a:ext cx="2531289" cy="1348651"/>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a:p>
        </p:txBody>
      </p:sp>
      <p:sp>
        <p:nvSpPr>
          <p:cNvPr id="169" name="Google Shape;169;p25"/>
          <p:cNvSpPr/>
          <p:nvPr/>
        </p:nvSpPr>
        <p:spPr>
          <a:xfrm rot="10800000">
            <a:off x="12799" y="5622"/>
            <a:ext cx="12189954" cy="1762219"/>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0" name="Google Shape;170;p25"/>
          <p:cNvSpPr txBox="1">
            <a:spLocks noGrp="1"/>
          </p:cNvSpPr>
          <p:nvPr>
            <p:ph type="body" idx="14"/>
          </p:nvPr>
        </p:nvSpPr>
        <p:spPr>
          <a:xfrm>
            <a:off x="565671" y="659660"/>
            <a:ext cx="5041927" cy="72075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71" name="Google Shape;171;p25" descr="Google Shape;171;p26"/>
          <p:cNvPicPr preferRelativeResize="0"/>
          <p:nvPr/>
        </p:nvPicPr>
        <p:blipFill rotWithShape="1">
          <a:blip r:embed="rId2">
            <a:alphaModFix amt="29000"/>
          </a:blip>
          <a:srcRect l="65274" t="34454" r="1949" b="30919"/>
          <a:stretch/>
        </p:blipFill>
        <p:spPr>
          <a:xfrm>
            <a:off x="7847424" y="0"/>
            <a:ext cx="3127571" cy="1767839"/>
          </a:xfrm>
          <a:prstGeom prst="rect">
            <a:avLst/>
          </a:prstGeom>
          <a:noFill/>
          <a:ln>
            <a:noFill/>
          </a:ln>
        </p:spPr>
      </p:pic>
      <p:sp>
        <p:nvSpPr>
          <p:cNvPr id="172" name="Google Shape;172;p25"/>
          <p:cNvSpPr/>
          <p:nvPr/>
        </p:nvSpPr>
        <p:spPr>
          <a:xfrm rot="5400000">
            <a:off x="1331469" y="926544"/>
            <a:ext cx="108005" cy="1685651"/>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3" name="Google Shape;173;p25"/>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74"/>
        <p:cNvGrpSpPr/>
        <p:nvPr/>
      </p:nvGrpSpPr>
      <p:grpSpPr>
        <a:xfrm>
          <a:off x="0" y="0"/>
          <a:ext cx="0" cy="0"/>
          <a:chOff x="0" y="0"/>
          <a:chExt cx="0" cy="0"/>
        </a:xfrm>
      </p:grpSpPr>
      <p:sp>
        <p:nvSpPr>
          <p:cNvPr id="175" name="Google Shape;175;p26"/>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76" name="Google Shape;176;p26"/>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77" name="Google Shape;177;p26"/>
          <p:cNvSpPr/>
          <p:nvPr/>
        </p:nvSpPr>
        <p:spPr>
          <a:xfrm>
            <a:off x="4884042" y="0"/>
            <a:ext cx="6417745"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8" name="Google Shape;178;p26"/>
          <p:cNvSpPr txBox="1">
            <a:spLocks noGrp="1"/>
          </p:cNvSpPr>
          <p:nvPr>
            <p:ph type="body" idx="1"/>
          </p:nvPr>
        </p:nvSpPr>
        <p:spPr>
          <a:xfrm>
            <a:off x="6096001" y="593578"/>
            <a:ext cx="4724402" cy="560402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79" name="Google Shape;179;p26" descr="Google Shape;179;p27"/>
          <p:cNvPicPr preferRelativeResize="0"/>
          <p:nvPr/>
        </p:nvPicPr>
        <p:blipFill rotWithShape="1">
          <a:blip r:embed="rId2">
            <a:alphaModFix amt="29000"/>
          </a:blip>
          <a:srcRect l="70895" t="1095" r="1946" b="16283"/>
          <a:stretch/>
        </p:blipFill>
        <p:spPr>
          <a:xfrm>
            <a:off x="4884044" y="2639355"/>
            <a:ext cx="2591270" cy="4218645"/>
          </a:xfrm>
          <a:prstGeom prst="rect">
            <a:avLst/>
          </a:prstGeom>
          <a:noFill/>
          <a:ln>
            <a:noFill/>
          </a:ln>
        </p:spPr>
      </p:pic>
      <p:sp>
        <p:nvSpPr>
          <p:cNvPr id="180" name="Google Shape;180;p26"/>
          <p:cNvSpPr>
            <a:spLocks noGrp="1"/>
          </p:cNvSpPr>
          <p:nvPr>
            <p:ph type="pic" idx="2"/>
          </p:nvPr>
        </p:nvSpPr>
        <p:spPr>
          <a:xfrm>
            <a:off x="414116" y="352414"/>
            <a:ext cx="5497413" cy="6099184"/>
          </a:xfrm>
          <a:prstGeom prst="rect">
            <a:avLst/>
          </a:prstGeom>
          <a:noFill/>
          <a:ln>
            <a:noFill/>
          </a:ln>
        </p:spPr>
      </p:sp>
      <p:sp>
        <p:nvSpPr>
          <p:cNvPr id="181" name="Google Shape;181;p26"/>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82"/>
        <p:cNvGrpSpPr/>
        <p:nvPr/>
      </p:nvGrpSpPr>
      <p:grpSpPr>
        <a:xfrm>
          <a:off x="0" y="0"/>
          <a:ext cx="0" cy="0"/>
          <a:chOff x="0" y="0"/>
          <a:chExt cx="0" cy="0"/>
        </a:xfrm>
      </p:grpSpPr>
      <p:sp>
        <p:nvSpPr>
          <p:cNvPr id="183" name="Google Shape;183;p27"/>
          <p:cNvSpPr/>
          <p:nvPr/>
        </p:nvSpPr>
        <p:spPr>
          <a:xfrm>
            <a:off x="-1" y="1352384"/>
            <a:ext cx="6096010" cy="438802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84" name="Google Shape;184;p27"/>
          <p:cNvSpPr>
            <a:spLocks noGrp="1"/>
          </p:cNvSpPr>
          <p:nvPr>
            <p:ph type="pic" idx="2"/>
          </p:nvPr>
        </p:nvSpPr>
        <p:spPr>
          <a:xfrm>
            <a:off x="0" y="0"/>
            <a:ext cx="12192000" cy="6858000"/>
          </a:xfrm>
          <a:prstGeom prst="rect">
            <a:avLst/>
          </a:prstGeom>
          <a:noFill/>
          <a:ln>
            <a:noFill/>
          </a:ln>
        </p:spPr>
      </p:sp>
      <p:pic>
        <p:nvPicPr>
          <p:cNvPr id="185" name="Google Shape;185;p27" descr="Google Shape;185;p28"/>
          <p:cNvPicPr preferRelativeResize="0"/>
          <p:nvPr/>
        </p:nvPicPr>
        <p:blipFill rotWithShape="1">
          <a:blip r:embed="rId2">
            <a:alphaModFix amt="29000"/>
          </a:blip>
          <a:srcRect l="70895" t="1095" r="1946" b="16283"/>
          <a:stretch/>
        </p:blipFill>
        <p:spPr>
          <a:xfrm>
            <a:off x="-2" y="1521756"/>
            <a:ext cx="2591271" cy="4218645"/>
          </a:xfrm>
          <a:prstGeom prst="rect">
            <a:avLst/>
          </a:prstGeom>
          <a:noFill/>
          <a:ln>
            <a:noFill/>
          </a:ln>
        </p:spPr>
      </p:pic>
      <p:sp>
        <p:nvSpPr>
          <p:cNvPr id="186" name="Google Shape;186;p27"/>
          <p:cNvSpPr txBox="1">
            <a:spLocks noGrp="1"/>
          </p:cNvSpPr>
          <p:nvPr>
            <p:ph type="body" idx="1"/>
          </p:nvPr>
        </p:nvSpPr>
        <p:spPr>
          <a:xfrm>
            <a:off x="427670" y="1747124"/>
            <a:ext cx="5126464" cy="356565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7" name="Google Shape;187;p27"/>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188"/>
        <p:cNvGrpSpPr/>
        <p:nvPr/>
      </p:nvGrpSpPr>
      <p:grpSpPr>
        <a:xfrm>
          <a:off x="0" y="0"/>
          <a:ext cx="0" cy="0"/>
          <a:chOff x="0" y="0"/>
          <a:chExt cx="0" cy="0"/>
        </a:xfrm>
      </p:grpSpPr>
      <p:sp>
        <p:nvSpPr>
          <p:cNvPr id="189" name="Google Shape;189;p28"/>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90" name="Google Shape;190;p28"/>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91" name="Google Shape;191;p28"/>
          <p:cNvSpPr txBox="1">
            <a:spLocks noGrp="1"/>
          </p:cNvSpPr>
          <p:nvPr>
            <p:ph type="body" idx="1"/>
          </p:nvPr>
        </p:nvSpPr>
        <p:spPr>
          <a:xfrm>
            <a:off x="1553582" y="1623404"/>
            <a:ext cx="9778142" cy="489593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2" name="Google Shape;192;p28"/>
          <p:cNvSpPr txBox="1">
            <a:spLocks noGrp="1"/>
          </p:cNvSpPr>
          <p:nvPr>
            <p:ph type="body" idx="2"/>
          </p:nvPr>
        </p:nvSpPr>
        <p:spPr>
          <a:xfrm>
            <a:off x="1503335" y="604433"/>
            <a:ext cx="9886399" cy="101897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3" name="Google Shape;193;p28"/>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4" name="Google Shape;194;p28"/>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95"/>
        <p:cNvGrpSpPr/>
        <p:nvPr/>
      </p:nvGrpSpPr>
      <p:grpSpPr>
        <a:xfrm>
          <a:off x="0" y="0"/>
          <a:ext cx="0" cy="0"/>
          <a:chOff x="0" y="0"/>
          <a:chExt cx="0" cy="0"/>
        </a:xfrm>
      </p:grpSpPr>
      <p:sp>
        <p:nvSpPr>
          <p:cNvPr id="196" name="Google Shape;196;p29"/>
          <p:cNvSpPr/>
          <p:nvPr/>
        </p:nvSpPr>
        <p:spPr>
          <a:xfrm>
            <a:off x="3776133" y="644597"/>
            <a:ext cx="8415878" cy="5509464"/>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7" name="Google Shape;197;p29"/>
          <p:cNvSpPr/>
          <p:nvPr/>
        </p:nvSpPr>
        <p:spPr>
          <a:xfrm>
            <a:off x="23805" y="9076427"/>
            <a:ext cx="7535870" cy="1615388"/>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8" name="Google Shape;198;p29"/>
          <p:cNvSpPr txBox="1">
            <a:spLocks noGrp="1"/>
          </p:cNvSpPr>
          <p:nvPr>
            <p:ph type="body" idx="1"/>
          </p:nvPr>
        </p:nvSpPr>
        <p:spPr>
          <a:xfrm>
            <a:off x="5297322" y="2639354"/>
            <a:ext cx="6484269" cy="2253046"/>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9" name="Google Shape;199;p29"/>
          <p:cNvSpPr txBox="1">
            <a:spLocks noGrp="1"/>
          </p:cNvSpPr>
          <p:nvPr>
            <p:ph type="body" idx="2"/>
          </p:nvPr>
        </p:nvSpPr>
        <p:spPr>
          <a:xfrm>
            <a:off x="891654" y="1020927"/>
            <a:ext cx="2066907" cy="58222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00" name="Google Shape;200;p29"/>
          <p:cNvSpPr/>
          <p:nvPr/>
        </p:nvSpPr>
        <p:spPr>
          <a:xfrm>
            <a:off x="-1" y="2892986"/>
            <a:ext cx="5040003" cy="72002"/>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201" name="Google Shape;201;p29" descr="Google Shape;201;p30"/>
          <p:cNvPicPr preferRelativeResize="0"/>
          <p:nvPr/>
        </p:nvPicPr>
        <p:blipFill rotWithShape="1">
          <a:blip r:embed="rId2">
            <a:alphaModFix amt="29000"/>
          </a:blip>
          <a:srcRect l="65356" r="5409" b="20548"/>
          <a:stretch/>
        </p:blipFill>
        <p:spPr>
          <a:xfrm>
            <a:off x="9402416" y="2097299"/>
            <a:ext cx="2789583" cy="4056756"/>
          </a:xfrm>
          <a:prstGeom prst="rect">
            <a:avLst/>
          </a:prstGeom>
          <a:noFill/>
          <a:ln>
            <a:noFill/>
          </a:ln>
        </p:spPr>
      </p:pic>
      <p:sp>
        <p:nvSpPr>
          <p:cNvPr id="202" name="Google Shape;202;p29"/>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203"/>
        <p:cNvGrpSpPr/>
        <p:nvPr/>
      </p:nvGrpSpPr>
      <p:grpSpPr>
        <a:xfrm>
          <a:off x="0" y="0"/>
          <a:ext cx="0" cy="0"/>
          <a:chOff x="0" y="0"/>
          <a:chExt cx="0" cy="0"/>
        </a:xfrm>
      </p:grpSpPr>
      <p:sp>
        <p:nvSpPr>
          <p:cNvPr id="204" name="Google Shape;204;p30"/>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205" name="Google Shape;205;p30"/>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206" name="Google Shape;206;p30"/>
          <p:cNvSpPr/>
          <p:nvPr/>
        </p:nvSpPr>
        <p:spPr>
          <a:xfrm>
            <a:off x="-1" y="882026"/>
            <a:ext cx="12192017" cy="1437278"/>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07" name="Google Shape;207;p30"/>
          <p:cNvSpPr txBox="1">
            <a:spLocks noGrp="1"/>
          </p:cNvSpPr>
          <p:nvPr>
            <p:ph type="body" idx="1"/>
          </p:nvPr>
        </p:nvSpPr>
        <p:spPr>
          <a:xfrm>
            <a:off x="835670" y="2727700"/>
            <a:ext cx="7178176" cy="3311643"/>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08" name="Google Shape;208;p30"/>
          <p:cNvSpPr txBox="1">
            <a:spLocks noGrp="1"/>
          </p:cNvSpPr>
          <p:nvPr>
            <p:ph type="body" idx="2"/>
          </p:nvPr>
        </p:nvSpPr>
        <p:spPr>
          <a:xfrm>
            <a:off x="835671" y="1104335"/>
            <a:ext cx="7178174" cy="1031627"/>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09" name="Google Shape;209;p30" descr="Google Shape;209;p31"/>
          <p:cNvPicPr preferRelativeResize="0"/>
          <p:nvPr/>
        </p:nvPicPr>
        <p:blipFill rotWithShape="1">
          <a:blip r:embed="rId2">
            <a:alphaModFix/>
          </a:blip>
          <a:srcRect/>
          <a:stretch/>
        </p:blipFill>
        <p:spPr>
          <a:xfrm>
            <a:off x="7768849" y="226918"/>
            <a:ext cx="4094256" cy="6404165"/>
          </a:xfrm>
          <a:prstGeom prst="rect">
            <a:avLst/>
          </a:prstGeom>
          <a:noFill/>
          <a:ln>
            <a:noFill/>
          </a:ln>
        </p:spPr>
      </p:pic>
      <p:sp>
        <p:nvSpPr>
          <p:cNvPr id="210" name="Google Shape;210;p30"/>
          <p:cNvSpPr>
            <a:spLocks noGrp="1"/>
          </p:cNvSpPr>
          <p:nvPr>
            <p:ph type="pic" idx="3"/>
          </p:nvPr>
        </p:nvSpPr>
        <p:spPr>
          <a:xfrm>
            <a:off x="8583306" y="1246695"/>
            <a:ext cx="2444129" cy="4336990"/>
          </a:xfrm>
          <a:prstGeom prst="rect">
            <a:avLst/>
          </a:prstGeom>
          <a:noFill/>
          <a:ln>
            <a:noFill/>
          </a:ln>
        </p:spPr>
      </p:sp>
      <p:sp>
        <p:nvSpPr>
          <p:cNvPr id="211" name="Google Shape;211;p30"/>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spTree>
      <p:nvGrpSpPr>
        <p:cNvPr id="1" name="Shape 33"/>
        <p:cNvGrpSpPr/>
        <p:nvPr/>
      </p:nvGrpSpPr>
      <p:grpSpPr>
        <a:xfrm>
          <a:off x="0" y="0"/>
          <a:ext cx="0" cy="0"/>
          <a:chOff x="0" y="0"/>
          <a:chExt cx="0" cy="0"/>
        </a:xfrm>
      </p:grpSpPr>
      <p:sp>
        <p:nvSpPr>
          <p:cNvPr id="34" name="Google Shape;34;p16"/>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35" name="Google Shape;35;p16"/>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36" name="Google Shape;36;p16"/>
          <p:cNvSpPr/>
          <p:nvPr/>
        </p:nvSpPr>
        <p:spPr>
          <a:xfrm>
            <a:off x="-110113" y="-777"/>
            <a:ext cx="4885865" cy="6858783"/>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 name="Google Shape;37;p16"/>
          <p:cNvSpPr txBox="1">
            <a:spLocks noGrp="1"/>
          </p:cNvSpPr>
          <p:nvPr>
            <p:ph type="body" idx="1"/>
          </p:nvPr>
        </p:nvSpPr>
        <p:spPr>
          <a:xfrm>
            <a:off x="4912293" y="846901"/>
            <a:ext cx="6562678" cy="339417"/>
          </a:xfrm>
          <a:prstGeom prst="rect">
            <a:avLst/>
          </a:prstGeom>
          <a:noFill/>
          <a:ln>
            <a:noFill/>
          </a:ln>
        </p:spPr>
        <p:txBody>
          <a:bodyPr spcFirstLastPara="1" wrap="square" lIns="45675" tIns="45675" rIns="45675" bIns="45675" anchor="t" anchorCtr="0">
            <a:normAutofit/>
          </a:bodyPr>
          <a:lstStyle>
            <a:lvl1pPr marL="457200" lvl="0" indent="-228600" algn="r">
              <a:lnSpc>
                <a:spcPct val="100000"/>
              </a:lnSpc>
              <a:spcBef>
                <a:spcPts val="1000"/>
              </a:spcBef>
              <a:spcAft>
                <a:spcPts val="0"/>
              </a:spcAft>
              <a:buClr>
                <a:srgbClr val="009AC1"/>
              </a:buClr>
              <a:buSzPts val="2400"/>
              <a:buFont typeface="Calibri"/>
              <a:buNone/>
              <a:defRPr sz="2400" b="1">
                <a:solidFill>
                  <a:srgbClr val="009AC1"/>
                </a:solidFill>
                <a:latin typeface="Calibri"/>
                <a:ea typeface="Calibri"/>
                <a:cs typeface="Calibri"/>
                <a:sym typeface="Calibri"/>
              </a:defRPr>
            </a:lvl1pPr>
            <a:lvl2pPr marL="914400" lvl="1"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2pPr>
            <a:lvl3pPr marL="1371600" lvl="2"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3pPr>
            <a:lvl4pPr marL="1828800" lvl="3"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4pPr>
            <a:lvl5pPr marL="2286000" lvl="4"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6"/>
          <p:cNvSpPr txBox="1">
            <a:spLocks noGrp="1"/>
          </p:cNvSpPr>
          <p:nvPr>
            <p:ph type="body" idx="2"/>
          </p:nvPr>
        </p:nvSpPr>
        <p:spPr>
          <a:xfrm>
            <a:off x="4912293" y="134561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6"/>
          <p:cNvSpPr txBox="1">
            <a:spLocks noGrp="1"/>
          </p:cNvSpPr>
          <p:nvPr>
            <p:ph type="body" idx="3"/>
          </p:nvPr>
        </p:nvSpPr>
        <p:spPr>
          <a:xfrm>
            <a:off x="3431554" y="986639"/>
            <a:ext cx="1096217"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6"/>
          <p:cNvSpPr>
            <a:spLocks noGrp="1"/>
          </p:cNvSpPr>
          <p:nvPr>
            <p:ph type="pic" idx="4"/>
          </p:nvPr>
        </p:nvSpPr>
        <p:spPr>
          <a:xfrm>
            <a:off x="-126342" y="0"/>
            <a:ext cx="3669321" cy="6858000"/>
          </a:xfrm>
          <a:prstGeom prst="rect">
            <a:avLst/>
          </a:prstGeom>
          <a:noFill/>
          <a:ln>
            <a:noFill/>
          </a:ln>
        </p:spPr>
      </p:sp>
      <p:sp>
        <p:nvSpPr>
          <p:cNvPr id="41" name="Google Shape;41;p16"/>
          <p:cNvSpPr txBox="1">
            <a:spLocks noGrp="1"/>
          </p:cNvSpPr>
          <p:nvPr>
            <p:ph type="body" idx="5"/>
          </p:nvPr>
        </p:nvSpPr>
        <p:spPr>
          <a:xfrm>
            <a:off x="4912292" y="2770034"/>
            <a:ext cx="6562677" cy="339417"/>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2" name="Google Shape;42;p16"/>
          <p:cNvSpPr txBox="1">
            <a:spLocks noGrp="1"/>
          </p:cNvSpPr>
          <p:nvPr>
            <p:ph type="body" idx="6"/>
          </p:nvPr>
        </p:nvSpPr>
        <p:spPr>
          <a:xfrm>
            <a:off x="4912293" y="3268748"/>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3" name="Google Shape;43;p16"/>
          <p:cNvSpPr txBox="1">
            <a:spLocks noGrp="1"/>
          </p:cNvSpPr>
          <p:nvPr>
            <p:ph type="body" idx="7"/>
          </p:nvPr>
        </p:nvSpPr>
        <p:spPr>
          <a:xfrm>
            <a:off x="3431554" y="2940767"/>
            <a:ext cx="1096217" cy="955627"/>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4" name="Google Shape;44;p16"/>
          <p:cNvSpPr txBox="1">
            <a:spLocks noGrp="1"/>
          </p:cNvSpPr>
          <p:nvPr>
            <p:ph type="body" idx="8"/>
          </p:nvPr>
        </p:nvSpPr>
        <p:spPr>
          <a:xfrm>
            <a:off x="4927789" y="4633833"/>
            <a:ext cx="6562678" cy="339417"/>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16"/>
          <p:cNvSpPr txBox="1">
            <a:spLocks noGrp="1"/>
          </p:cNvSpPr>
          <p:nvPr>
            <p:ph type="body" idx="9"/>
          </p:nvPr>
        </p:nvSpPr>
        <p:spPr>
          <a:xfrm>
            <a:off x="4927791" y="513254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6"/>
          <p:cNvSpPr txBox="1">
            <a:spLocks noGrp="1"/>
          </p:cNvSpPr>
          <p:nvPr>
            <p:ph type="body" idx="13"/>
          </p:nvPr>
        </p:nvSpPr>
        <p:spPr>
          <a:xfrm>
            <a:off x="3447052" y="4804566"/>
            <a:ext cx="1096215" cy="955627"/>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grpSp>
        <p:nvGrpSpPr>
          <p:cNvPr id="47" name="Google Shape;47;p16"/>
          <p:cNvGrpSpPr/>
          <p:nvPr/>
        </p:nvGrpSpPr>
        <p:grpSpPr>
          <a:xfrm>
            <a:off x="4054156" y="721800"/>
            <a:ext cx="7578913" cy="5461425"/>
            <a:chOff x="-1" y="-2"/>
            <a:chExt cx="7578911" cy="5461423"/>
          </a:xfrm>
        </p:grpSpPr>
        <p:grpSp>
          <p:nvGrpSpPr>
            <p:cNvPr id="48" name="Google Shape;48;p16"/>
            <p:cNvGrpSpPr/>
            <p:nvPr/>
          </p:nvGrpSpPr>
          <p:grpSpPr>
            <a:xfrm>
              <a:off x="1" y="-2"/>
              <a:ext cx="7547918" cy="1674491"/>
              <a:chOff x="0" y="-1"/>
              <a:chExt cx="7547917" cy="1674489"/>
            </a:xfrm>
          </p:grpSpPr>
          <p:cxnSp>
            <p:nvCxnSpPr>
              <p:cNvPr id="49" name="Google Shape;49;p16"/>
              <p:cNvCxnSpPr/>
              <p:nvPr/>
            </p:nvCxnSpPr>
            <p:spPr>
              <a:xfrm>
                <a:off x="7547915" y="15065"/>
                <a:ext cx="2" cy="1659423"/>
              </a:xfrm>
              <a:prstGeom prst="straightConnector1">
                <a:avLst/>
              </a:prstGeom>
              <a:noFill/>
              <a:ln w="28575" cap="flat" cmpd="sng">
                <a:solidFill>
                  <a:srgbClr val="009AC1"/>
                </a:solidFill>
                <a:prstDash val="solid"/>
                <a:miter lim="800000"/>
                <a:headEnd type="none" w="sm" len="sm"/>
                <a:tailEnd type="none" w="sm" len="sm"/>
              </a:ln>
            </p:spPr>
          </p:cxnSp>
          <p:cxnSp>
            <p:nvCxnSpPr>
              <p:cNvPr id="50" name="Google Shape;50;p16"/>
              <p:cNvCxnSpPr/>
              <p:nvPr/>
            </p:nvCxnSpPr>
            <p:spPr>
              <a:xfrm>
                <a:off x="0" y="10668"/>
                <a:ext cx="7547915" cy="2"/>
              </a:xfrm>
              <a:prstGeom prst="straightConnector1">
                <a:avLst/>
              </a:prstGeom>
              <a:noFill/>
              <a:ln w="28575" cap="flat" cmpd="sng">
                <a:solidFill>
                  <a:srgbClr val="009AC1"/>
                </a:solidFill>
                <a:prstDash val="solid"/>
                <a:miter lim="800000"/>
                <a:headEnd type="none" w="sm" len="sm"/>
                <a:tailEnd type="none" w="sm" len="sm"/>
              </a:ln>
            </p:spPr>
          </p:cxnSp>
          <p:cxnSp>
            <p:nvCxnSpPr>
              <p:cNvPr id="51" name="Google Shape;51;p16"/>
              <p:cNvCxnSpPr/>
              <p:nvPr/>
            </p:nvCxnSpPr>
            <p:spPr>
              <a:xfrm flipH="1">
                <a:off x="1" y="-1"/>
                <a:ext cx="2" cy="396002"/>
              </a:xfrm>
              <a:prstGeom prst="straightConnector1">
                <a:avLst/>
              </a:prstGeom>
              <a:noFill/>
              <a:ln w="28575" cap="flat" cmpd="sng">
                <a:solidFill>
                  <a:srgbClr val="009AC1"/>
                </a:solidFill>
                <a:prstDash val="solid"/>
                <a:miter lim="800000"/>
                <a:headEnd type="none" w="sm" len="sm"/>
                <a:tailEnd type="none" w="sm" len="sm"/>
              </a:ln>
            </p:spPr>
          </p:cxnSp>
        </p:grpSp>
        <p:cxnSp>
          <p:nvCxnSpPr>
            <p:cNvPr id="52" name="Google Shape;52;p16"/>
            <p:cNvCxnSpPr/>
            <p:nvPr/>
          </p:nvCxnSpPr>
          <p:spPr>
            <a:xfrm flipH="1">
              <a:off x="0" y="1278486"/>
              <a:ext cx="2" cy="396002"/>
            </a:xfrm>
            <a:prstGeom prst="straightConnector1">
              <a:avLst/>
            </a:prstGeom>
            <a:noFill/>
            <a:ln w="28575" cap="flat" cmpd="sng">
              <a:solidFill>
                <a:srgbClr val="009AC1"/>
              </a:solidFill>
              <a:prstDash val="solid"/>
              <a:miter lim="800000"/>
              <a:headEnd type="none" w="sm" len="sm"/>
              <a:tailEnd type="none" w="sm" len="sm"/>
            </a:ln>
          </p:spPr>
        </p:cxnSp>
        <p:cxnSp>
          <p:nvCxnSpPr>
            <p:cNvPr id="53" name="Google Shape;53;p16"/>
            <p:cNvCxnSpPr/>
            <p:nvPr/>
          </p:nvCxnSpPr>
          <p:spPr>
            <a:xfrm>
              <a:off x="15499" y="1666441"/>
              <a:ext cx="7547914" cy="2"/>
            </a:xfrm>
            <a:prstGeom prst="straightConnector1">
              <a:avLst/>
            </a:prstGeom>
            <a:noFill/>
            <a:ln w="28575" cap="flat" cmpd="sng">
              <a:solidFill>
                <a:srgbClr val="009AC1"/>
              </a:solidFill>
              <a:prstDash val="solid"/>
              <a:miter lim="800000"/>
              <a:headEnd type="none" w="sm" len="sm"/>
              <a:tailEnd type="none" w="sm" len="sm"/>
            </a:ln>
          </p:spPr>
        </p:cxnSp>
        <p:grpSp>
          <p:nvGrpSpPr>
            <p:cNvPr id="54" name="Google Shape;54;p16"/>
            <p:cNvGrpSpPr/>
            <p:nvPr/>
          </p:nvGrpSpPr>
          <p:grpSpPr>
            <a:xfrm>
              <a:off x="0" y="1923132"/>
              <a:ext cx="7547918" cy="1674491"/>
              <a:chOff x="0" y="-1"/>
              <a:chExt cx="7547917" cy="1674489"/>
            </a:xfrm>
          </p:grpSpPr>
          <p:cxnSp>
            <p:nvCxnSpPr>
              <p:cNvPr id="55" name="Google Shape;55;p16"/>
              <p:cNvCxnSpPr/>
              <p:nvPr/>
            </p:nvCxnSpPr>
            <p:spPr>
              <a:xfrm>
                <a:off x="7547915" y="15065"/>
                <a:ext cx="2" cy="1659423"/>
              </a:xfrm>
              <a:prstGeom prst="straightConnector1">
                <a:avLst/>
              </a:prstGeom>
              <a:noFill/>
              <a:ln w="28575" cap="flat" cmpd="sng">
                <a:solidFill>
                  <a:srgbClr val="009AC1"/>
                </a:solidFill>
                <a:prstDash val="solid"/>
                <a:miter lim="800000"/>
                <a:headEnd type="none" w="sm" len="sm"/>
                <a:tailEnd type="none" w="sm" len="sm"/>
              </a:ln>
            </p:spPr>
          </p:cxnSp>
          <p:cxnSp>
            <p:nvCxnSpPr>
              <p:cNvPr id="56" name="Google Shape;56;p16"/>
              <p:cNvCxnSpPr/>
              <p:nvPr/>
            </p:nvCxnSpPr>
            <p:spPr>
              <a:xfrm>
                <a:off x="0" y="10668"/>
                <a:ext cx="7547915" cy="2"/>
              </a:xfrm>
              <a:prstGeom prst="straightConnector1">
                <a:avLst/>
              </a:prstGeom>
              <a:noFill/>
              <a:ln w="28575" cap="flat" cmpd="sng">
                <a:solidFill>
                  <a:srgbClr val="009AC1"/>
                </a:solidFill>
                <a:prstDash val="solid"/>
                <a:miter lim="800000"/>
                <a:headEnd type="none" w="sm" len="sm"/>
                <a:tailEnd type="none" w="sm" len="sm"/>
              </a:ln>
            </p:spPr>
          </p:cxnSp>
          <p:cxnSp>
            <p:nvCxnSpPr>
              <p:cNvPr id="57" name="Google Shape;57;p16"/>
              <p:cNvCxnSpPr/>
              <p:nvPr/>
            </p:nvCxnSpPr>
            <p:spPr>
              <a:xfrm flipH="1">
                <a:off x="1" y="-1"/>
                <a:ext cx="2" cy="396002"/>
              </a:xfrm>
              <a:prstGeom prst="straightConnector1">
                <a:avLst/>
              </a:prstGeom>
              <a:noFill/>
              <a:ln w="28575" cap="flat" cmpd="sng">
                <a:solidFill>
                  <a:srgbClr val="009AC1"/>
                </a:solidFill>
                <a:prstDash val="solid"/>
                <a:miter lim="800000"/>
                <a:headEnd type="none" w="sm" len="sm"/>
                <a:tailEnd type="none" w="sm" len="sm"/>
              </a:ln>
            </p:spPr>
          </p:cxnSp>
        </p:grpSp>
        <p:cxnSp>
          <p:nvCxnSpPr>
            <p:cNvPr id="58" name="Google Shape;58;p16"/>
            <p:cNvCxnSpPr/>
            <p:nvPr/>
          </p:nvCxnSpPr>
          <p:spPr>
            <a:xfrm flipH="1">
              <a:off x="-1" y="3201621"/>
              <a:ext cx="2" cy="396002"/>
            </a:xfrm>
            <a:prstGeom prst="straightConnector1">
              <a:avLst/>
            </a:prstGeom>
            <a:noFill/>
            <a:ln w="28575" cap="flat" cmpd="sng">
              <a:solidFill>
                <a:srgbClr val="009AC1"/>
              </a:solidFill>
              <a:prstDash val="solid"/>
              <a:miter lim="800000"/>
              <a:headEnd type="none" w="sm" len="sm"/>
              <a:tailEnd type="none" w="sm" len="sm"/>
            </a:ln>
          </p:spPr>
        </p:cxnSp>
        <p:cxnSp>
          <p:nvCxnSpPr>
            <p:cNvPr id="59" name="Google Shape;59;p16"/>
            <p:cNvCxnSpPr/>
            <p:nvPr/>
          </p:nvCxnSpPr>
          <p:spPr>
            <a:xfrm>
              <a:off x="15498" y="3589576"/>
              <a:ext cx="7547914" cy="2"/>
            </a:xfrm>
            <a:prstGeom prst="straightConnector1">
              <a:avLst/>
            </a:prstGeom>
            <a:noFill/>
            <a:ln w="28575" cap="flat" cmpd="sng">
              <a:solidFill>
                <a:srgbClr val="009AC1"/>
              </a:solidFill>
              <a:prstDash val="solid"/>
              <a:miter lim="800000"/>
              <a:headEnd type="none" w="sm" len="sm"/>
              <a:tailEnd type="none" w="sm" len="sm"/>
            </a:ln>
          </p:spPr>
        </p:cxnSp>
        <p:grpSp>
          <p:nvGrpSpPr>
            <p:cNvPr id="60" name="Google Shape;60;p16"/>
            <p:cNvGrpSpPr/>
            <p:nvPr/>
          </p:nvGrpSpPr>
          <p:grpSpPr>
            <a:xfrm>
              <a:off x="15498" y="3786930"/>
              <a:ext cx="7547918" cy="1674491"/>
              <a:chOff x="0" y="-1"/>
              <a:chExt cx="7547917" cy="1674489"/>
            </a:xfrm>
          </p:grpSpPr>
          <p:cxnSp>
            <p:nvCxnSpPr>
              <p:cNvPr id="61" name="Google Shape;61;p16"/>
              <p:cNvCxnSpPr/>
              <p:nvPr/>
            </p:nvCxnSpPr>
            <p:spPr>
              <a:xfrm>
                <a:off x="7547915" y="15065"/>
                <a:ext cx="2" cy="1659423"/>
              </a:xfrm>
              <a:prstGeom prst="straightConnector1">
                <a:avLst/>
              </a:prstGeom>
              <a:noFill/>
              <a:ln w="28575" cap="flat" cmpd="sng">
                <a:solidFill>
                  <a:srgbClr val="009AC1"/>
                </a:solidFill>
                <a:prstDash val="solid"/>
                <a:miter lim="800000"/>
                <a:headEnd type="none" w="sm" len="sm"/>
                <a:tailEnd type="none" w="sm" len="sm"/>
              </a:ln>
            </p:spPr>
          </p:cxnSp>
          <p:cxnSp>
            <p:nvCxnSpPr>
              <p:cNvPr id="62" name="Google Shape;62;p16"/>
              <p:cNvCxnSpPr/>
              <p:nvPr/>
            </p:nvCxnSpPr>
            <p:spPr>
              <a:xfrm>
                <a:off x="0" y="10668"/>
                <a:ext cx="7547915" cy="2"/>
              </a:xfrm>
              <a:prstGeom prst="straightConnector1">
                <a:avLst/>
              </a:prstGeom>
              <a:noFill/>
              <a:ln w="28575" cap="flat" cmpd="sng">
                <a:solidFill>
                  <a:srgbClr val="009AC1"/>
                </a:solidFill>
                <a:prstDash val="solid"/>
                <a:miter lim="800000"/>
                <a:headEnd type="none" w="sm" len="sm"/>
                <a:tailEnd type="none" w="sm" len="sm"/>
              </a:ln>
            </p:spPr>
          </p:cxnSp>
          <p:cxnSp>
            <p:nvCxnSpPr>
              <p:cNvPr id="63" name="Google Shape;63;p16"/>
              <p:cNvCxnSpPr/>
              <p:nvPr/>
            </p:nvCxnSpPr>
            <p:spPr>
              <a:xfrm flipH="1">
                <a:off x="1" y="-1"/>
                <a:ext cx="2" cy="396002"/>
              </a:xfrm>
              <a:prstGeom prst="straightConnector1">
                <a:avLst/>
              </a:prstGeom>
              <a:noFill/>
              <a:ln w="28575" cap="flat" cmpd="sng">
                <a:solidFill>
                  <a:srgbClr val="009AC1"/>
                </a:solidFill>
                <a:prstDash val="solid"/>
                <a:miter lim="800000"/>
                <a:headEnd type="none" w="sm" len="sm"/>
                <a:tailEnd type="none" w="sm" len="sm"/>
              </a:ln>
            </p:spPr>
          </p:cxnSp>
        </p:grpSp>
        <p:cxnSp>
          <p:nvCxnSpPr>
            <p:cNvPr id="64" name="Google Shape;64;p16"/>
            <p:cNvCxnSpPr/>
            <p:nvPr/>
          </p:nvCxnSpPr>
          <p:spPr>
            <a:xfrm flipH="1">
              <a:off x="15497" y="5065418"/>
              <a:ext cx="2" cy="396002"/>
            </a:xfrm>
            <a:prstGeom prst="straightConnector1">
              <a:avLst/>
            </a:prstGeom>
            <a:noFill/>
            <a:ln w="28575" cap="flat" cmpd="sng">
              <a:solidFill>
                <a:srgbClr val="009AC1"/>
              </a:solidFill>
              <a:prstDash val="solid"/>
              <a:miter lim="800000"/>
              <a:headEnd type="none" w="sm" len="sm"/>
              <a:tailEnd type="none" w="sm" len="sm"/>
            </a:ln>
          </p:spPr>
        </p:cxnSp>
        <p:cxnSp>
          <p:nvCxnSpPr>
            <p:cNvPr id="65" name="Google Shape;65;p16"/>
            <p:cNvCxnSpPr/>
            <p:nvPr/>
          </p:nvCxnSpPr>
          <p:spPr>
            <a:xfrm>
              <a:off x="30996" y="5453374"/>
              <a:ext cx="7547914" cy="2"/>
            </a:xfrm>
            <a:prstGeom prst="straightConnector1">
              <a:avLst/>
            </a:prstGeom>
            <a:noFill/>
            <a:ln w="28575" cap="flat" cmpd="sng">
              <a:solidFill>
                <a:srgbClr val="009AC1"/>
              </a:solidFill>
              <a:prstDash val="solid"/>
              <a:miter lim="800000"/>
              <a:headEnd type="none" w="sm" len="sm"/>
              <a:tailEnd type="none" w="sm" len="sm"/>
            </a:ln>
          </p:spPr>
        </p:cxnSp>
      </p:grpSp>
      <p:sp>
        <p:nvSpPr>
          <p:cNvPr id="66" name="Google Shape;66;p16"/>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67"/>
        <p:cNvGrpSpPr/>
        <p:nvPr/>
      </p:nvGrpSpPr>
      <p:grpSpPr>
        <a:xfrm>
          <a:off x="0" y="0"/>
          <a:ext cx="0" cy="0"/>
          <a:chOff x="0" y="0"/>
          <a:chExt cx="0" cy="0"/>
        </a:xfrm>
      </p:grpSpPr>
      <p:sp>
        <p:nvSpPr>
          <p:cNvPr id="68" name="Google Shape;68;p17"/>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69" name="Google Shape;69;p17"/>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70" name="Google Shape;70;p17"/>
          <p:cNvSpPr/>
          <p:nvPr/>
        </p:nvSpPr>
        <p:spPr>
          <a:xfrm>
            <a:off x="-1"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71" name="Google Shape;71;p17"/>
          <p:cNvSpPr>
            <a:spLocks noGrp="1"/>
          </p:cNvSpPr>
          <p:nvPr>
            <p:ph type="pic" idx="2"/>
          </p:nvPr>
        </p:nvSpPr>
        <p:spPr>
          <a:xfrm>
            <a:off x="5888001" y="439729"/>
            <a:ext cx="5660533" cy="6045738"/>
          </a:xfrm>
          <a:prstGeom prst="rect">
            <a:avLst/>
          </a:prstGeom>
          <a:noFill/>
          <a:ln>
            <a:noFill/>
          </a:ln>
        </p:spPr>
      </p:sp>
      <p:pic>
        <p:nvPicPr>
          <p:cNvPr id="72" name="Google Shape;72;p17" descr="Google Shape;72;p18"/>
          <p:cNvPicPr preferRelativeResize="0"/>
          <p:nvPr/>
        </p:nvPicPr>
        <p:blipFill rotWithShape="1">
          <a:blip r:embed="rId2">
            <a:alphaModFix amt="29000"/>
          </a:blip>
          <a:srcRect l="75767" b="17435"/>
          <a:stretch/>
        </p:blipFill>
        <p:spPr>
          <a:xfrm>
            <a:off x="-1" y="2642214"/>
            <a:ext cx="2312353" cy="4215787"/>
          </a:xfrm>
          <a:prstGeom prst="rect">
            <a:avLst/>
          </a:prstGeom>
          <a:noFill/>
          <a:ln>
            <a:noFill/>
          </a:ln>
        </p:spPr>
      </p:pic>
      <p:sp>
        <p:nvSpPr>
          <p:cNvPr id="73" name="Google Shape;73;p17"/>
          <p:cNvSpPr txBox="1">
            <a:spLocks noGrp="1"/>
          </p:cNvSpPr>
          <p:nvPr>
            <p:ph type="body" idx="1"/>
          </p:nvPr>
        </p:nvSpPr>
        <p:spPr>
          <a:xfrm>
            <a:off x="898356" y="2107769"/>
            <a:ext cx="4639195"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4" name="Google Shape;74;p17"/>
          <p:cNvSpPr txBox="1">
            <a:spLocks noGrp="1"/>
          </p:cNvSpPr>
          <p:nvPr>
            <p:ph type="body" idx="3"/>
          </p:nvPr>
        </p:nvSpPr>
        <p:spPr>
          <a:xfrm>
            <a:off x="898356" y="890241"/>
            <a:ext cx="4757379"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5" name="Google Shape;75;p17"/>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76"/>
        <p:cNvGrpSpPr/>
        <p:nvPr/>
      </p:nvGrpSpPr>
      <p:grpSpPr>
        <a:xfrm>
          <a:off x="0" y="0"/>
          <a:ext cx="0" cy="0"/>
          <a:chOff x="0" y="0"/>
          <a:chExt cx="0" cy="0"/>
        </a:xfrm>
      </p:grpSpPr>
      <p:sp>
        <p:nvSpPr>
          <p:cNvPr id="77" name="Google Shape;77;p18"/>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78" name="Google Shape;78;p18"/>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79" name="Google Shape;79;p18"/>
          <p:cNvSpPr/>
          <p:nvPr/>
        </p:nvSpPr>
        <p:spPr>
          <a:xfrm>
            <a:off x="3058634" y="1"/>
            <a:ext cx="843910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0" name="Google Shape;80;p18"/>
          <p:cNvSpPr txBox="1">
            <a:spLocks noGrp="1"/>
          </p:cNvSpPr>
          <p:nvPr>
            <p:ph type="body" idx="1"/>
          </p:nvPr>
        </p:nvSpPr>
        <p:spPr>
          <a:xfrm>
            <a:off x="5943600" y="2076098"/>
            <a:ext cx="4867012" cy="3913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1" name="Google Shape;81;p18"/>
          <p:cNvSpPr txBox="1">
            <a:spLocks noGrp="1"/>
          </p:cNvSpPr>
          <p:nvPr>
            <p:ph type="body" idx="2"/>
          </p:nvPr>
        </p:nvSpPr>
        <p:spPr>
          <a:xfrm>
            <a:off x="5943601" y="647037"/>
            <a:ext cx="4991000" cy="99265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82" name="Google Shape;82;p18" descr="Google Shape;82;p19"/>
          <p:cNvPicPr preferRelativeResize="0"/>
          <p:nvPr/>
        </p:nvPicPr>
        <p:blipFill rotWithShape="1">
          <a:blip r:embed="rId2">
            <a:alphaModFix amt="29000"/>
          </a:blip>
          <a:srcRect l="65356" b="20546"/>
          <a:stretch/>
        </p:blipFill>
        <p:spPr>
          <a:xfrm>
            <a:off x="2993626" y="2801223"/>
            <a:ext cx="3305795" cy="4056778"/>
          </a:xfrm>
          <a:prstGeom prst="rect">
            <a:avLst/>
          </a:prstGeom>
          <a:noFill/>
          <a:ln>
            <a:noFill/>
          </a:ln>
        </p:spPr>
      </p:pic>
      <p:pic>
        <p:nvPicPr>
          <p:cNvPr id="83" name="Google Shape;83;p18" descr="Google Shape;83;p19"/>
          <p:cNvPicPr preferRelativeResize="0"/>
          <p:nvPr/>
        </p:nvPicPr>
        <p:blipFill rotWithShape="1">
          <a:blip r:embed="rId3">
            <a:alphaModFix/>
          </a:blip>
          <a:srcRect t="15976" r="29196" b="11083"/>
          <a:stretch/>
        </p:blipFill>
        <p:spPr>
          <a:xfrm flipH="1">
            <a:off x="-2" y="1333921"/>
            <a:ext cx="6704768" cy="5375660"/>
          </a:xfrm>
          <a:prstGeom prst="rect">
            <a:avLst/>
          </a:prstGeom>
          <a:noFill/>
          <a:ln>
            <a:noFill/>
          </a:ln>
        </p:spPr>
      </p:pic>
      <p:sp>
        <p:nvSpPr>
          <p:cNvPr id="84" name="Google Shape;84;p18"/>
          <p:cNvSpPr>
            <a:spLocks noGrp="1"/>
          </p:cNvSpPr>
          <p:nvPr>
            <p:ph type="pic" idx="3"/>
          </p:nvPr>
        </p:nvSpPr>
        <p:spPr>
          <a:xfrm>
            <a:off x="0" y="1561017"/>
            <a:ext cx="5130800" cy="3913190"/>
          </a:xfrm>
          <a:prstGeom prst="rect">
            <a:avLst/>
          </a:prstGeom>
          <a:noFill/>
          <a:ln>
            <a:noFill/>
          </a:ln>
        </p:spPr>
      </p:sp>
      <p:sp>
        <p:nvSpPr>
          <p:cNvPr id="85" name="Google Shape;85;p18"/>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86"/>
        <p:cNvGrpSpPr/>
        <p:nvPr/>
      </p:nvGrpSpPr>
      <p:grpSpPr>
        <a:xfrm>
          <a:off x="0" y="0"/>
          <a:ext cx="0" cy="0"/>
          <a:chOff x="0" y="0"/>
          <a:chExt cx="0" cy="0"/>
        </a:xfrm>
      </p:grpSpPr>
      <p:sp>
        <p:nvSpPr>
          <p:cNvPr id="87" name="Google Shape;87;p19"/>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88" name="Google Shape;88;p19"/>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89" name="Google Shape;89;p19"/>
          <p:cNvSpPr/>
          <p:nvPr/>
        </p:nvSpPr>
        <p:spPr>
          <a:xfrm>
            <a:off x="3557439" y="5448534"/>
            <a:ext cx="7208078" cy="713816"/>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0" name="Google Shape;90;p19"/>
          <p:cNvSpPr/>
          <p:nvPr/>
        </p:nvSpPr>
        <p:spPr>
          <a:xfrm>
            <a:off x="3543994" y="4392459"/>
            <a:ext cx="7208079" cy="713816"/>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1" name="Google Shape;91;p19"/>
          <p:cNvSpPr/>
          <p:nvPr/>
        </p:nvSpPr>
        <p:spPr>
          <a:xfrm>
            <a:off x="0" y="6342926"/>
            <a:ext cx="11586117" cy="515075"/>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2" name="Google Shape;92;p19"/>
          <p:cNvSpPr/>
          <p:nvPr/>
        </p:nvSpPr>
        <p:spPr>
          <a:xfrm>
            <a:off x="3557439" y="1339741"/>
            <a:ext cx="7208078" cy="713814"/>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3" name="Google Shape;93;p19"/>
          <p:cNvSpPr txBox="1">
            <a:spLocks noGrp="1"/>
          </p:cNvSpPr>
          <p:nvPr>
            <p:ph type="body" idx="1"/>
          </p:nvPr>
        </p:nvSpPr>
        <p:spPr>
          <a:xfrm>
            <a:off x="447065" y="309492"/>
            <a:ext cx="11222616"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latin typeface="Calibri"/>
                <a:ea typeface="Calibri"/>
                <a:cs typeface="Calibri"/>
                <a:sym typeface="Calibri"/>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4" name="Google Shape;94;p19"/>
          <p:cNvSpPr txBox="1">
            <a:spLocks noGrp="1"/>
          </p:cNvSpPr>
          <p:nvPr>
            <p:ph type="body" idx="2"/>
          </p:nvPr>
        </p:nvSpPr>
        <p:spPr>
          <a:xfrm>
            <a:off x="3557441" y="1530044"/>
            <a:ext cx="6457659"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5" name="Google Shape;95;p19" descr="Google Shape;95;p20"/>
          <p:cNvPicPr preferRelativeResize="0"/>
          <p:nvPr/>
        </p:nvPicPr>
        <p:blipFill rotWithShape="1">
          <a:blip r:embed="rId2">
            <a:alphaModFix/>
          </a:blip>
          <a:srcRect/>
          <a:stretch/>
        </p:blipFill>
        <p:spPr>
          <a:xfrm rot="-3300097">
            <a:off x="1074325" y="937959"/>
            <a:ext cx="826673" cy="889519"/>
          </a:xfrm>
          <a:prstGeom prst="rect">
            <a:avLst/>
          </a:prstGeom>
          <a:noFill/>
          <a:ln>
            <a:noFill/>
          </a:ln>
        </p:spPr>
      </p:pic>
      <p:sp>
        <p:nvSpPr>
          <p:cNvPr id="96" name="Google Shape;96;p19"/>
          <p:cNvSpPr/>
          <p:nvPr/>
        </p:nvSpPr>
        <p:spPr>
          <a:xfrm>
            <a:off x="1426482" y="1233410"/>
            <a:ext cx="1036071"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7" name="Google Shape;97;p19"/>
          <p:cNvSpPr txBox="1">
            <a:spLocks noGrp="1"/>
          </p:cNvSpPr>
          <p:nvPr>
            <p:ph type="body" idx="3"/>
          </p:nvPr>
        </p:nvSpPr>
        <p:spPr>
          <a:xfrm>
            <a:off x="1573305" y="1424480"/>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8" name="Google Shape;98;p19"/>
          <p:cNvSpPr/>
          <p:nvPr/>
        </p:nvSpPr>
        <p:spPr>
          <a:xfrm>
            <a:off x="3557439" y="2384513"/>
            <a:ext cx="7208079" cy="713816"/>
          </a:xfrm>
          <a:prstGeom prst="rect">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9" name="Google Shape;99;p19"/>
          <p:cNvSpPr txBox="1">
            <a:spLocks noGrp="1"/>
          </p:cNvSpPr>
          <p:nvPr>
            <p:ph type="body" idx="4"/>
          </p:nvPr>
        </p:nvSpPr>
        <p:spPr>
          <a:xfrm>
            <a:off x="3520254" y="2423523"/>
            <a:ext cx="6457661" cy="71381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0" name="Google Shape;100;p19" descr="Google Shape;100;p20"/>
          <p:cNvPicPr preferRelativeResize="0"/>
          <p:nvPr/>
        </p:nvPicPr>
        <p:blipFill rotWithShape="1">
          <a:blip r:embed="rId2">
            <a:alphaModFix/>
          </a:blip>
          <a:srcRect/>
          <a:stretch/>
        </p:blipFill>
        <p:spPr>
          <a:xfrm rot="-3300097">
            <a:off x="1058304" y="1912041"/>
            <a:ext cx="826671" cy="889519"/>
          </a:xfrm>
          <a:prstGeom prst="rect">
            <a:avLst/>
          </a:prstGeom>
          <a:noFill/>
          <a:ln>
            <a:noFill/>
          </a:ln>
        </p:spPr>
      </p:pic>
      <p:sp>
        <p:nvSpPr>
          <p:cNvPr id="101" name="Google Shape;101;p19"/>
          <p:cNvSpPr/>
          <p:nvPr/>
        </p:nvSpPr>
        <p:spPr>
          <a:xfrm>
            <a:off x="1380539" y="2266698"/>
            <a:ext cx="1036071" cy="878765"/>
          </a:xfrm>
          <a:prstGeom prst="ellipse">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2" name="Google Shape;102;p19"/>
          <p:cNvSpPr txBox="1">
            <a:spLocks noGrp="1"/>
          </p:cNvSpPr>
          <p:nvPr>
            <p:ph type="body" idx="5"/>
          </p:nvPr>
        </p:nvSpPr>
        <p:spPr>
          <a:xfrm>
            <a:off x="1557283" y="2398563"/>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3" name="Google Shape;103;p19"/>
          <p:cNvSpPr/>
          <p:nvPr/>
        </p:nvSpPr>
        <p:spPr>
          <a:xfrm>
            <a:off x="3543994" y="3383476"/>
            <a:ext cx="7208079" cy="713816"/>
          </a:xfrm>
          <a:prstGeom prst="rect">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4" name="Google Shape;104;p19"/>
          <p:cNvSpPr txBox="1">
            <a:spLocks noGrp="1"/>
          </p:cNvSpPr>
          <p:nvPr>
            <p:ph type="body" idx="6"/>
          </p:nvPr>
        </p:nvSpPr>
        <p:spPr>
          <a:xfrm>
            <a:off x="3543994" y="3421960"/>
            <a:ext cx="6457661"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5" name="Google Shape;105;p19" descr="Google Shape;105;p20"/>
          <p:cNvPicPr preferRelativeResize="0"/>
          <p:nvPr/>
        </p:nvPicPr>
        <p:blipFill rotWithShape="1">
          <a:blip r:embed="rId2">
            <a:alphaModFix/>
          </a:blip>
          <a:srcRect/>
          <a:stretch/>
        </p:blipFill>
        <p:spPr>
          <a:xfrm rot="-3300097">
            <a:off x="1079034" y="2964457"/>
            <a:ext cx="826671" cy="889519"/>
          </a:xfrm>
          <a:prstGeom prst="rect">
            <a:avLst/>
          </a:prstGeom>
          <a:noFill/>
          <a:ln>
            <a:noFill/>
          </a:ln>
        </p:spPr>
      </p:pic>
      <p:sp>
        <p:nvSpPr>
          <p:cNvPr id="106" name="Google Shape;106;p19"/>
          <p:cNvSpPr/>
          <p:nvPr/>
        </p:nvSpPr>
        <p:spPr>
          <a:xfrm>
            <a:off x="1401269" y="3319114"/>
            <a:ext cx="1036071" cy="878765"/>
          </a:xfrm>
          <a:prstGeom prst="ellipse">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7" name="Google Shape;107;p19"/>
          <p:cNvSpPr txBox="1">
            <a:spLocks noGrp="1"/>
          </p:cNvSpPr>
          <p:nvPr>
            <p:ph type="body" idx="7"/>
          </p:nvPr>
        </p:nvSpPr>
        <p:spPr>
          <a:xfrm>
            <a:off x="1578014" y="3450978"/>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8" name="Google Shape;108;p19" descr="Google Shape;108;p20"/>
          <p:cNvPicPr preferRelativeResize="0"/>
          <p:nvPr/>
        </p:nvPicPr>
        <p:blipFill rotWithShape="1">
          <a:blip r:embed="rId2">
            <a:alphaModFix/>
          </a:blip>
          <a:srcRect/>
          <a:stretch/>
        </p:blipFill>
        <p:spPr>
          <a:xfrm rot="-3300097">
            <a:off x="1079034" y="3983368"/>
            <a:ext cx="826671" cy="889519"/>
          </a:xfrm>
          <a:prstGeom prst="rect">
            <a:avLst/>
          </a:prstGeom>
          <a:noFill/>
          <a:ln>
            <a:noFill/>
          </a:ln>
        </p:spPr>
      </p:pic>
      <p:sp>
        <p:nvSpPr>
          <p:cNvPr id="109" name="Google Shape;109;p19"/>
          <p:cNvSpPr/>
          <p:nvPr/>
        </p:nvSpPr>
        <p:spPr>
          <a:xfrm>
            <a:off x="1401269" y="4338025"/>
            <a:ext cx="1036071" cy="878765"/>
          </a:xfrm>
          <a:prstGeom prst="ellipse">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0" name="Google Shape;110;p19"/>
          <p:cNvSpPr txBox="1">
            <a:spLocks noGrp="1"/>
          </p:cNvSpPr>
          <p:nvPr>
            <p:ph type="body" idx="8"/>
          </p:nvPr>
        </p:nvSpPr>
        <p:spPr>
          <a:xfrm>
            <a:off x="3596099" y="5503614"/>
            <a:ext cx="6457661"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11" name="Google Shape;111;p19" descr="Google Shape;111;p20"/>
          <p:cNvPicPr preferRelativeResize="0"/>
          <p:nvPr/>
        </p:nvPicPr>
        <p:blipFill rotWithShape="1">
          <a:blip r:embed="rId2">
            <a:alphaModFix/>
          </a:blip>
          <a:srcRect/>
          <a:stretch/>
        </p:blipFill>
        <p:spPr>
          <a:xfrm rot="-3300097">
            <a:off x="1117690" y="5039443"/>
            <a:ext cx="826674" cy="889519"/>
          </a:xfrm>
          <a:prstGeom prst="rect">
            <a:avLst/>
          </a:prstGeom>
          <a:noFill/>
          <a:ln>
            <a:noFill/>
          </a:ln>
        </p:spPr>
      </p:pic>
      <p:sp>
        <p:nvSpPr>
          <p:cNvPr id="112" name="Google Shape;112;p19"/>
          <p:cNvSpPr/>
          <p:nvPr/>
        </p:nvSpPr>
        <p:spPr>
          <a:xfrm>
            <a:off x="1439928" y="5394099"/>
            <a:ext cx="1036070"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3" name="Google Shape;113;p19"/>
          <p:cNvSpPr txBox="1">
            <a:spLocks noGrp="1"/>
          </p:cNvSpPr>
          <p:nvPr>
            <p:ph type="body" idx="9"/>
          </p:nvPr>
        </p:nvSpPr>
        <p:spPr>
          <a:xfrm>
            <a:off x="1616673" y="5525966"/>
            <a:ext cx="738348"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4" name="Google Shape;114;p19"/>
          <p:cNvSpPr txBox="1">
            <a:spLocks noGrp="1"/>
          </p:cNvSpPr>
          <p:nvPr>
            <p:ph type="body" idx="13"/>
          </p:nvPr>
        </p:nvSpPr>
        <p:spPr>
          <a:xfrm>
            <a:off x="1578014" y="4469889"/>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5" name="Google Shape;115;p19"/>
          <p:cNvSpPr txBox="1">
            <a:spLocks noGrp="1"/>
          </p:cNvSpPr>
          <p:nvPr>
            <p:ph type="body" idx="14"/>
          </p:nvPr>
        </p:nvSpPr>
        <p:spPr>
          <a:xfrm>
            <a:off x="3557441" y="4447537"/>
            <a:ext cx="6457659"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6" name="Google Shape;116;p19"/>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17"/>
        <p:cNvGrpSpPr/>
        <p:nvPr/>
      </p:nvGrpSpPr>
      <p:grpSpPr>
        <a:xfrm>
          <a:off x="0" y="0"/>
          <a:ext cx="0" cy="0"/>
          <a:chOff x="0" y="0"/>
          <a:chExt cx="0" cy="0"/>
        </a:xfrm>
      </p:grpSpPr>
      <p:sp>
        <p:nvSpPr>
          <p:cNvPr id="118" name="Google Shape;118;p20"/>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19" name="Google Shape;119;p20"/>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20" name="Google Shape;120;p20"/>
          <p:cNvSpPr/>
          <p:nvPr/>
        </p:nvSpPr>
        <p:spPr>
          <a:xfrm>
            <a:off x="0" y="0"/>
            <a:ext cx="12192000" cy="685800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21" name="Google Shape;121;p20"/>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22" name="Google Shape;122;p20" descr="Google Shape;122;p21"/>
          <p:cNvPicPr preferRelativeResize="0"/>
          <p:nvPr/>
        </p:nvPicPr>
        <p:blipFill rotWithShape="1">
          <a:blip r:embed="rId2">
            <a:alphaModFix amt="29000"/>
          </a:blip>
          <a:srcRect l="75767" b="17435"/>
          <a:stretch/>
        </p:blipFill>
        <p:spPr>
          <a:xfrm>
            <a:off x="-1" y="2642214"/>
            <a:ext cx="2312353" cy="4215787"/>
          </a:xfrm>
          <a:prstGeom prst="rect">
            <a:avLst/>
          </a:prstGeom>
          <a:noFill/>
          <a:ln>
            <a:noFill/>
          </a:ln>
        </p:spPr>
      </p:pic>
      <p:sp>
        <p:nvSpPr>
          <p:cNvPr id="123" name="Google Shape;123;p20"/>
          <p:cNvSpPr/>
          <p:nvPr/>
        </p:nvSpPr>
        <p:spPr>
          <a:xfrm>
            <a:off x="370687" y="323518"/>
            <a:ext cx="11450626" cy="6210965"/>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24" name="Google Shape;124;p20"/>
          <p:cNvSpPr txBox="1">
            <a:spLocks noGrp="1"/>
          </p:cNvSpPr>
          <p:nvPr>
            <p:ph type="body" idx="1"/>
          </p:nvPr>
        </p:nvSpPr>
        <p:spPr>
          <a:xfrm>
            <a:off x="798378" y="2045704"/>
            <a:ext cx="10595239" cy="384991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5" name="Google Shape;125;p20"/>
          <p:cNvSpPr txBox="1">
            <a:spLocks noGrp="1"/>
          </p:cNvSpPr>
          <p:nvPr>
            <p:ph type="body" idx="2"/>
          </p:nvPr>
        </p:nvSpPr>
        <p:spPr>
          <a:xfrm>
            <a:off x="798381" y="761602"/>
            <a:ext cx="10595238" cy="80365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6" name="Google Shape;126;p20"/>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127"/>
        <p:cNvGrpSpPr/>
        <p:nvPr/>
      </p:nvGrpSpPr>
      <p:grpSpPr>
        <a:xfrm>
          <a:off x="0" y="0"/>
          <a:ext cx="0" cy="0"/>
          <a:chOff x="0" y="0"/>
          <a:chExt cx="0" cy="0"/>
        </a:xfrm>
      </p:grpSpPr>
      <p:sp>
        <p:nvSpPr>
          <p:cNvPr id="128" name="Google Shape;128;p21"/>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29" name="Google Shape;129;p21"/>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30" name="Google Shape;130;p21"/>
          <p:cNvSpPr/>
          <p:nvPr/>
        </p:nvSpPr>
        <p:spPr>
          <a:xfrm>
            <a:off x="5761459" y="0"/>
            <a:ext cx="6417743"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31" name="Google Shape;131;p21"/>
          <p:cNvSpPr>
            <a:spLocks noGrp="1"/>
          </p:cNvSpPr>
          <p:nvPr>
            <p:ph type="pic" idx="2"/>
          </p:nvPr>
        </p:nvSpPr>
        <p:spPr>
          <a:xfrm>
            <a:off x="435469" y="406130"/>
            <a:ext cx="5660531" cy="6045739"/>
          </a:xfrm>
          <a:prstGeom prst="rect">
            <a:avLst/>
          </a:prstGeom>
          <a:noFill/>
          <a:ln>
            <a:noFill/>
          </a:ln>
        </p:spPr>
      </p:sp>
      <p:pic>
        <p:nvPicPr>
          <p:cNvPr id="132" name="Google Shape;132;p21" descr="Google Shape;132;p22"/>
          <p:cNvPicPr preferRelativeResize="0"/>
          <p:nvPr/>
        </p:nvPicPr>
        <p:blipFill rotWithShape="1">
          <a:blip r:embed="rId2">
            <a:alphaModFix amt="29000"/>
          </a:blip>
          <a:srcRect l="75767" b="17435"/>
          <a:stretch/>
        </p:blipFill>
        <p:spPr>
          <a:xfrm>
            <a:off x="9998008" y="2562701"/>
            <a:ext cx="2312353" cy="4215786"/>
          </a:xfrm>
          <a:prstGeom prst="rect">
            <a:avLst/>
          </a:prstGeom>
          <a:noFill/>
          <a:ln>
            <a:noFill/>
          </a:ln>
        </p:spPr>
      </p:pic>
      <p:sp>
        <p:nvSpPr>
          <p:cNvPr id="133" name="Google Shape;133;p21"/>
          <p:cNvSpPr txBox="1">
            <a:spLocks noGrp="1"/>
          </p:cNvSpPr>
          <p:nvPr>
            <p:ph type="body" idx="1"/>
          </p:nvPr>
        </p:nvSpPr>
        <p:spPr>
          <a:xfrm>
            <a:off x="6818000" y="2050158"/>
            <a:ext cx="4639194"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4" name="Google Shape;134;p21"/>
          <p:cNvSpPr txBox="1">
            <a:spLocks noGrp="1"/>
          </p:cNvSpPr>
          <p:nvPr>
            <p:ph type="body" idx="3"/>
          </p:nvPr>
        </p:nvSpPr>
        <p:spPr>
          <a:xfrm>
            <a:off x="6758909" y="319222"/>
            <a:ext cx="4757377" cy="99265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5" name="Google Shape;135;p21"/>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36"/>
        <p:cNvGrpSpPr/>
        <p:nvPr/>
      </p:nvGrpSpPr>
      <p:grpSpPr>
        <a:xfrm>
          <a:off x="0" y="0"/>
          <a:ext cx="0" cy="0"/>
          <a:chOff x="0" y="0"/>
          <a:chExt cx="0" cy="0"/>
        </a:xfrm>
      </p:grpSpPr>
      <p:sp>
        <p:nvSpPr>
          <p:cNvPr id="137" name="Google Shape;137;p22"/>
          <p:cNvSpPr/>
          <p:nvPr/>
        </p:nvSpPr>
        <p:spPr>
          <a:xfrm>
            <a:off x="-32401" y="2956986"/>
            <a:ext cx="12193513" cy="2809046"/>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38" name="Google Shape;138;p22" descr="Google Shape;138;p23"/>
          <p:cNvPicPr preferRelativeResize="0"/>
          <p:nvPr/>
        </p:nvPicPr>
        <p:blipFill rotWithShape="1">
          <a:blip r:embed="rId2">
            <a:alphaModFix amt="29000"/>
          </a:blip>
          <a:srcRect l="58846" t="29191" r="6418" b="18716"/>
          <a:stretch/>
        </p:blipFill>
        <p:spPr>
          <a:xfrm>
            <a:off x="8444679" y="2956986"/>
            <a:ext cx="3747323" cy="3007232"/>
          </a:xfrm>
          <a:prstGeom prst="rect">
            <a:avLst/>
          </a:prstGeom>
          <a:noFill/>
          <a:ln>
            <a:noFill/>
          </a:ln>
        </p:spPr>
      </p:pic>
      <p:sp>
        <p:nvSpPr>
          <p:cNvPr id="139" name="Google Shape;139;p22"/>
          <p:cNvSpPr txBox="1">
            <a:spLocks noGrp="1"/>
          </p:cNvSpPr>
          <p:nvPr>
            <p:ph type="body" idx="1"/>
          </p:nvPr>
        </p:nvSpPr>
        <p:spPr>
          <a:xfrm>
            <a:off x="605556" y="4238576"/>
            <a:ext cx="3195486" cy="731142"/>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marL="914400" lvl="1"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marL="1371600" lvl="2"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marL="1828800" lvl="3"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marL="2286000" lvl="4"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0" name="Google Shape;140;p22"/>
          <p:cNvSpPr txBox="1">
            <a:spLocks noGrp="1"/>
          </p:cNvSpPr>
          <p:nvPr>
            <p:ph type="body" idx="2"/>
          </p:nvPr>
        </p:nvSpPr>
        <p:spPr>
          <a:xfrm>
            <a:off x="605556" y="3428998"/>
            <a:ext cx="3195486" cy="83726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4" name="Google Shape;144;p22"/>
          <p:cNvSpPr/>
          <p:nvPr/>
        </p:nvSpPr>
        <p:spPr>
          <a:xfrm>
            <a:off x="6934623" y="5423818"/>
            <a:ext cx="5257380" cy="756633"/>
          </a:xfrm>
          <a:prstGeom prst="rect">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45" name="Google Shape;145;p22"/>
          <p:cNvSpPr txBox="1">
            <a:spLocks noGrp="1"/>
          </p:cNvSpPr>
          <p:nvPr>
            <p:ph type="body" idx="3"/>
          </p:nvPr>
        </p:nvSpPr>
        <p:spPr>
          <a:xfrm>
            <a:off x="6934623" y="5436563"/>
            <a:ext cx="4771007" cy="731142"/>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46" name="Google Shape;146;p22" descr="Google Shape;146;p23"/>
          <p:cNvPicPr preferRelativeResize="0"/>
          <p:nvPr/>
        </p:nvPicPr>
        <p:blipFill rotWithShape="1">
          <a:blip r:embed="rId2">
            <a:alphaModFix/>
          </a:blip>
          <a:srcRect/>
          <a:stretch/>
        </p:blipFill>
        <p:spPr>
          <a:xfrm>
            <a:off x="605556" y="384248"/>
            <a:ext cx="4437442" cy="2374551"/>
          </a:xfrm>
          <a:prstGeom prst="rect">
            <a:avLst/>
          </a:prstGeom>
          <a:noFill/>
          <a:ln>
            <a:noFill/>
          </a:ln>
        </p:spPr>
      </p:pic>
      <p:sp>
        <p:nvSpPr>
          <p:cNvPr id="147" name="Google Shape;147;p22"/>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2" name="Google Shape;30;p21" descr="Blue text on a white background&#10;&#10;Description automatically generated">
            <a:extLst>
              <a:ext uri="{FF2B5EF4-FFF2-40B4-BE49-F238E27FC236}">
                <a16:creationId xmlns:a16="http://schemas.microsoft.com/office/drawing/2014/main" id="{CB8780E9-4A91-5C5A-B4A6-C7B1540966B5}"/>
              </a:ext>
            </a:extLst>
          </p:cNvPr>
          <p:cNvPicPr preferRelativeResize="0"/>
          <p:nvPr userDrawn="1"/>
        </p:nvPicPr>
        <p:blipFill rotWithShape="1">
          <a:blip r:embed="rId3">
            <a:alphaModFix/>
          </a:blip>
          <a:srcRect/>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8"/>
        <p:cNvGrpSpPr/>
        <p:nvPr/>
      </p:nvGrpSpPr>
      <p:grpSpPr>
        <a:xfrm>
          <a:off x="0" y="0"/>
          <a:ext cx="0" cy="0"/>
          <a:chOff x="0" y="0"/>
          <a:chExt cx="0" cy="0"/>
        </a:xfrm>
      </p:grpSpPr>
      <p:sp>
        <p:nvSpPr>
          <p:cNvPr id="149" name="Google Shape;149;p23"/>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4"/>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7" name="Google Shape;7;p14"/>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14"/>
          <p:cNvSpPr/>
          <p:nvPr/>
        </p:nvSpPr>
        <p:spPr>
          <a:xfrm>
            <a:off x="0" y="0"/>
            <a:ext cx="12192000" cy="685800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 name="Google Shape;9;p14"/>
          <p:cNvSpPr txBox="1"/>
          <p:nvPr/>
        </p:nvSpPr>
        <p:spPr>
          <a:xfrm>
            <a:off x="424667" y="528534"/>
            <a:ext cx="6498649" cy="739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FONT TYPEFACE &amp; SIZE</a:t>
            </a:r>
            <a:endParaRPr/>
          </a:p>
        </p:txBody>
      </p:sp>
      <p:sp>
        <p:nvSpPr>
          <p:cNvPr id="10" name="Google Shape;10;p14"/>
          <p:cNvSpPr txBox="1"/>
          <p:nvPr/>
        </p:nvSpPr>
        <p:spPr>
          <a:xfrm>
            <a:off x="7347983" y="564841"/>
            <a:ext cx="4589209" cy="49554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24 point  -  Main Text Body </a:t>
            </a:r>
            <a:endParaRPr/>
          </a:p>
        </p:txBody>
      </p:sp>
      <p:sp>
        <p:nvSpPr>
          <p:cNvPr id="11" name="Google Shape;11;p14"/>
          <p:cNvSpPr txBox="1"/>
          <p:nvPr/>
        </p:nvSpPr>
        <p:spPr>
          <a:xfrm>
            <a:off x="424669" y="2014902"/>
            <a:ext cx="5845501" cy="27583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FFFFFF"/>
                </a:solidFill>
                <a:latin typeface="Calibri"/>
                <a:ea typeface="Calibri"/>
                <a:cs typeface="Calibri"/>
                <a:sym typeface="Calibri"/>
              </a:rPr>
              <a:t>Surviving Digital </a:t>
            </a:r>
            <a:r>
              <a:rPr lang="en-US"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600"/>
              <a:buFont typeface="Calibri"/>
              <a:buNone/>
            </a:pPr>
            <a:r>
              <a:rPr lang="en-US" sz="3600" b="1" i="1" u="none" strike="noStrike" cap="none">
                <a:solidFill>
                  <a:srgbClr val="FFFFFF"/>
                </a:solidFill>
                <a:latin typeface="Calibri"/>
                <a:ea typeface="Calibri"/>
                <a:cs typeface="Calibri"/>
                <a:sym typeface="Calibri"/>
              </a:rPr>
              <a:t>Calibri</a:t>
            </a:r>
            <a:endParaRPr/>
          </a:p>
        </p:txBody>
      </p:sp>
      <p:cxnSp>
        <p:nvCxnSpPr>
          <p:cNvPr id="12" name="Google Shape;12;p14"/>
          <p:cNvCxnSpPr/>
          <p:nvPr/>
        </p:nvCxnSpPr>
        <p:spPr>
          <a:xfrm flipH="1">
            <a:off x="7098716" y="-2"/>
            <a:ext cx="2" cy="5540411"/>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14"/>
          <p:cNvCxnSpPr/>
          <p:nvPr/>
        </p:nvCxnSpPr>
        <p:spPr>
          <a:xfrm rot="10800000">
            <a:off x="1" y="1621486"/>
            <a:ext cx="7098715" cy="2"/>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14"/>
          <p:cNvSpPr txBox="1"/>
          <p:nvPr/>
        </p:nvSpPr>
        <p:spPr>
          <a:xfrm>
            <a:off x="0" y="5968370"/>
            <a:ext cx="12192000" cy="80255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FF"/>
                </a:solidFill>
                <a:latin typeface="Calibri"/>
                <a:ea typeface="Calibri"/>
                <a:cs typeface="Calibri"/>
                <a:sym typeface="Calibri"/>
              </a:rPr>
              <a:t>PLEASE DELETE THIS INSTRUCTION SLIDE BEFORE PRESENTING FINAL PRESENTATION </a:t>
            </a:r>
            <a:r>
              <a:rPr lang="en-US" sz="2400" b="0" i="0" u="none" strike="noStrike" cap="none">
                <a:solidFill>
                  <a:srgbClr val="FFFFFF"/>
                </a:solidFill>
                <a:latin typeface="Calibri"/>
                <a:ea typeface="Calibri"/>
                <a:cs typeface="Calibri"/>
                <a:sym typeface="Calibri"/>
              </a:rPr>
              <a:t>*** </a:t>
            </a:r>
            <a:endParaRPr/>
          </a:p>
        </p:txBody>
      </p:sp>
      <p:cxnSp>
        <p:nvCxnSpPr>
          <p:cNvPr id="15" name="Google Shape;15;p14"/>
          <p:cNvCxnSpPr/>
          <p:nvPr/>
        </p:nvCxnSpPr>
        <p:spPr>
          <a:xfrm rot="10800000">
            <a:off x="1" y="5541676"/>
            <a:ext cx="12192000" cy="2"/>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14"/>
          <p:cNvSpPr txBox="1">
            <a:spLocks noGrp="1"/>
          </p:cNvSpPr>
          <p:nvPr>
            <p:ph type="title"/>
          </p:nvPr>
        </p:nvSpPr>
        <p:spPr>
          <a:xfrm>
            <a:off x="609600" y="92074"/>
            <a:ext cx="10972800" cy="1508127"/>
          </a:xfrm>
          <a:prstGeom prst="rect">
            <a:avLst/>
          </a:prstGeom>
          <a:noFill/>
          <a:ln>
            <a:noFill/>
          </a:ln>
        </p:spPr>
        <p:txBody>
          <a:bodyPr spcFirstLastPara="1" wrap="square" lIns="45675" tIns="45675" rIns="45675" bIns="456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4"/>
          <p:cNvSpPr txBox="1">
            <a:spLocks noGrp="1"/>
          </p:cNvSpPr>
          <p:nvPr>
            <p:ph type="body" idx="1"/>
          </p:nvPr>
        </p:nvSpPr>
        <p:spPr>
          <a:xfrm>
            <a:off x="609600" y="1600200"/>
            <a:ext cx="10972800" cy="5257800"/>
          </a:xfrm>
          <a:prstGeom prst="rect">
            <a:avLst/>
          </a:prstGeom>
          <a:noFill/>
          <a:ln>
            <a:noFill/>
          </a:ln>
        </p:spPr>
        <p:txBody>
          <a:bodyPr spcFirstLastPara="1" wrap="square" lIns="45675" tIns="45675" rIns="45675" bIns="456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4"/>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J03KjwiIVMMoving/dancing%20song%20time"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seinesaintdenis.fr/" TargetMode="External"/><Relationship Id="rId5" Type="http://schemas.openxmlformats.org/officeDocument/2006/relationships/hyperlink" Target="https://ville-saint-denis.fr/journal" TargetMode="Externa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dLDeOczqC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
          <p:cNvSpPr txBox="1">
            <a:spLocks noGrp="1"/>
          </p:cNvSpPr>
          <p:nvPr>
            <p:ph type="subTitle" idx="4294967295"/>
          </p:nvPr>
        </p:nvSpPr>
        <p:spPr>
          <a:xfrm>
            <a:off x="57973" y="4239502"/>
            <a:ext cx="5611504" cy="1371902"/>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100000"/>
              </a:lnSpc>
              <a:spcBef>
                <a:spcPts val="0"/>
              </a:spcBef>
              <a:spcAft>
                <a:spcPts val="0"/>
              </a:spcAft>
              <a:buClr>
                <a:srgbClr val="FFFFFF"/>
              </a:buClr>
              <a:buSzPts val="2400"/>
              <a:buFont typeface="Helvetica Neue"/>
              <a:buNone/>
            </a:pPr>
            <a:r xmlns:a="http://schemas.openxmlformats.org/drawingml/2006/main">
              <a:rPr lang="el" sz="2400" b="1" i="0" u="none" strike="noStrike" cap="none">
                <a:solidFill>
                  <a:srgbClr val="FFFFFF"/>
                </a:solidFill>
                <a:latin typeface="Helvetica Neue"/>
                <a:ea typeface="Helvetica Neue"/>
                <a:cs typeface="Helvetica Neue"/>
                <a:sym typeface="Helvetica Neue"/>
              </a:rPr>
              <a:t>Ενότητα 4 - Ομάδα γλώσσας γονέα-παιδιού</a:t>
            </a:r>
            <a:endParaRPr xmlns:a="http://schemas.openxmlformats.org/drawingml/2006/main"/>
          </a:p>
        </p:txBody>
      </p:sp>
      <p:sp>
        <p:nvSpPr>
          <p:cNvPr id="217" name="Google Shape;217;p1"/>
          <p:cNvSpPr txBox="1">
            <a:spLocks noGrp="1"/>
          </p:cNvSpPr>
          <p:nvPr>
            <p:ph type="body" idx="2"/>
          </p:nvPr>
        </p:nvSpPr>
        <p:spPr>
          <a:xfrm>
            <a:off x="119563" y="2787125"/>
            <a:ext cx="5382462" cy="533102"/>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100000"/>
              </a:lnSpc>
              <a:spcBef>
                <a:spcPts val="0"/>
              </a:spcBef>
              <a:spcAft>
                <a:spcPts val="0"/>
              </a:spcAft>
              <a:buClr>
                <a:srgbClr val="FFFFFF"/>
              </a:buClr>
              <a:buSzPts val="2400"/>
              <a:buFont typeface="Calibri"/>
              <a:buNone/>
            </a:pPr>
            <a:r xmlns:a="http://schemas.openxmlformats.org/drawingml/2006/main">
              <a:rPr lang="el" sz="2400" b="1">
                <a:solidFill>
                  <a:srgbClr val="FFFFFF"/>
                </a:solidFill>
                <a:latin typeface="Calibri"/>
                <a:ea typeface="Calibri"/>
                <a:cs typeface="Calibri"/>
                <a:sym typeface="Calibri"/>
              </a:rPr>
              <a:t>Training Course: Surviving Digital</a:t>
            </a:r>
            <a:endParaRPr xmlns:a="http://schemas.openxmlformats.org/drawingml/2006/main"/>
          </a:p>
        </p:txBody>
      </p:sp>
      <p:sp>
        <p:nvSpPr>
          <p:cNvPr id="218" name="Google Shape;218;p1"/>
          <p:cNvSpPr txBox="1">
            <a:spLocks noGrp="1"/>
          </p:cNvSpPr>
          <p:nvPr>
            <p:ph type="body" idx="3"/>
          </p:nvPr>
        </p:nvSpPr>
        <p:spPr>
          <a:xfrm>
            <a:off x="7840715" y="5611393"/>
            <a:ext cx="3700104" cy="731142"/>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r" rtl="0">
              <a:lnSpc>
                <a:spcPct val="90000"/>
              </a:lnSpc>
              <a:spcBef>
                <a:spcPts val="0"/>
              </a:spcBef>
              <a:spcAft>
                <a:spcPts val="0"/>
              </a:spcAft>
              <a:buClr>
                <a:srgbClr val="FFFFFF"/>
              </a:buClr>
              <a:buSzPts val="2500"/>
              <a:buFont typeface="Calibri"/>
              <a:buNone/>
            </a:pPr>
            <a:r xmlns:a="http://schemas.openxmlformats.org/drawingml/2006/main">
              <a:rPr lang="el" sz="2400" b="1">
                <a:solidFill>
                  <a:srgbClr val="FFFFFF"/>
                </a:solidFill>
                <a:latin typeface="Calibri"/>
                <a:ea typeface="Calibri"/>
                <a:cs typeface="Calibri"/>
                <a:sym typeface="Calibri"/>
              </a:rPr>
              <a:t>www.survivingdigital.eu</a:t>
            </a:r>
            <a:endParaRPr xmlns:a="http://schemas.openxmlformats.org/drawingml/2006/main" sz="2400">
              <a:latin typeface="Calibri"/>
              <a:ea typeface="Calibri"/>
              <a:cs typeface="Calibri"/>
              <a:sym typeface="Calibri"/>
            </a:endParaRPr>
          </a:p>
        </p:txBody>
      </p:sp>
      <p:pic>
        <p:nvPicPr>
          <p:cNvPr id="219" name="Google Shape;219;p1" descr="Google Shape;220;p1"/>
          <p:cNvPicPr preferRelativeResize="0"/>
          <p:nvPr/>
        </p:nvPicPr>
        <p:blipFill rotWithShape="1">
          <a:blip r:embed="rId3">
            <a:alphaModFix/>
          </a:blip>
          <a:srcRect/>
          <a:stretch/>
        </p:blipFill>
        <p:spPr>
          <a:xfrm>
            <a:off x="5846886" y="368947"/>
            <a:ext cx="4725914" cy="3484061"/>
          </a:xfrm>
          <a:prstGeom prst="rect">
            <a:avLst/>
          </a:prstGeom>
          <a:noFill/>
          <a:ln>
            <a:noFill/>
          </a:ln>
        </p:spPr>
      </p:pic>
      <p:pic>
        <p:nvPicPr>
          <p:cNvPr id="220" name="Google Shape;220;p1" descr="Google Shape;221;p1"/>
          <p:cNvPicPr preferRelativeResize="0"/>
          <p:nvPr/>
        </p:nvPicPr>
        <p:blipFill rotWithShape="1">
          <a:blip r:embed="rId4">
            <a:alphaModFix/>
          </a:blip>
          <a:srcRect/>
          <a:stretch/>
        </p:blipFill>
        <p:spPr>
          <a:xfrm>
            <a:off x="5846886" y="3333160"/>
            <a:ext cx="2102299" cy="1859726"/>
          </a:xfrm>
          <a:prstGeom prst="rect">
            <a:avLst/>
          </a:prstGeom>
          <a:noFill/>
          <a:ln>
            <a:noFill/>
          </a:ln>
        </p:spPr>
      </p:pic>
      <p:pic>
        <p:nvPicPr>
          <p:cNvPr id="221" name="Google Shape;221;p1" descr="Google Shape;222;p1"/>
          <p:cNvPicPr preferRelativeResize="0"/>
          <p:nvPr/>
        </p:nvPicPr>
        <p:blipFill rotWithShape="1">
          <a:blip r:embed="rId5">
            <a:alphaModFix/>
          </a:blip>
          <a:srcRect/>
          <a:stretch/>
        </p:blipFill>
        <p:spPr>
          <a:xfrm>
            <a:off x="7949183" y="3404472"/>
            <a:ext cx="2623617" cy="1788413"/>
          </a:xfrm>
          <a:prstGeom prst="rect">
            <a:avLst/>
          </a:prstGeom>
          <a:noFill/>
          <a:ln>
            <a:noFill/>
          </a:ln>
          <a:effectLst>
            <a:outerShdw blurRad="292100" dist="139700" dir="2700000" rotWithShape="0">
              <a:srgbClr val="333333">
                <a:alpha val="63921"/>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0"/>
          <p:cNvSpPr txBox="1">
            <a:spLocks noGrp="1"/>
          </p:cNvSpPr>
          <p:nvPr>
            <p:ph type="body" idx="1"/>
          </p:nvPr>
        </p:nvSpPr>
        <p:spPr>
          <a:xfrm>
            <a:off x="300324" y="1312949"/>
            <a:ext cx="5795702" cy="5064302"/>
          </a:xfrm>
          <a:prstGeom prst="rect">
            <a:avLst/>
          </a:prstGeom>
          <a:noFill/>
          <a:ln>
            <a:noFill/>
          </a:ln>
        </p:spPr>
        <p:txBody>
          <a:bodyPr spcFirstLastPara="1" wrap="square" lIns="45675" tIns="45675" rIns="45675" bIns="45675" anchor="t" anchorCtr="0">
            <a:normAutofit/>
          </a:bodyPr>
          <a:lstStyle/>
          <a:p>
            <a:pPr xmlns:a="http://schemas.openxmlformats.org/drawingml/2006/main" marL="228600" lvl="0" indent="-228600" algn="just" rtl="0">
              <a:lnSpc>
                <a:spcPct val="100000"/>
              </a:lnSpc>
              <a:spcBef>
                <a:spcPts val="0"/>
              </a:spcBef>
              <a:spcAft>
                <a:spcPts val="0"/>
              </a:spcAft>
              <a:buClr>
                <a:srgbClr val="FFFFFF"/>
              </a:buClr>
              <a:buSzPts val="1200"/>
              <a:buFont typeface="Calibri"/>
              <a:buNone/>
            </a:pPr>
            <a:r xmlns:a="http://schemas.openxmlformats.org/drawingml/2006/main">
              <a:rPr lang="el" sz="1200"/>
              <a:t>Μέγιστο 10 λεπτά - ετοιμάστε ζωγραφικές εικόνες σχετικές με το θέμα - κάθε παιδί επιλέγει μια εικόνα, πρέπει να την ονομάσει - και επιλέγει τα χρώματα χρωματισμού ονομάζοντάς τα - βάλτε τους να επαναλάβουν τις εικόνες και τα χρώματα στον εμψυχωτή και στον γονέα - βάλτε τα να χρωματίσουν η εικόνα- στο τέλος, επιστρέψτε στον κύκλο και κάθε παιδί ανακαλεί το όνομα της εικόνας του και τα χρώματα που έχουν επιλέξει.</a:t>
            </a:r>
            <a:endParaRPr xmlns:a="http://schemas.openxmlformats.org/drawingml/2006/main"/>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a:t>Ή μπορείτε επίσης να συλλέξετε παλιά περιοδικά ή φωτοτυπίες με διαφορετικές εικόνες - ζητήστε από τα παιδιά να βρουν μια εικόνα σχετική με το θέμα - ζητήστε τους να την ονομάσουν, κόψτε την και κολλήστε τη σε ένα μεγάλο φύλλο με τις εικόνες των άλλων παιδιών, χωρίζοντάς τις με θέμα.</a:t>
            </a:r>
            <a:endParaRPr xmlns:a="http://schemas.openxmlformats.org/drawingml/2006/main"/>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a:t>Μέγιστο 10 λεπτά - Επιλογή πρόκλησης για την επόμενη συνεδρία στους γονείς, με βάση τις ασκήσεις της ημέρας - συζητήστε με τους γονείς (και τα παιδιά) για να επιλέξετε μαζί μια πρόκληση που θα κάνετε κατά τη διάρκεια της εβδομάδας - θα μπορούσε να είναι η εκμάθηση της παιδικής ομοιοκαταληξίας ή να χρωματίσετε μια άλλη εικόνα, να επαναλάβετε τα ονόματα που μάθαμε κατά τη διάρκεια της συνεδρίας….</a:t>
            </a:r>
            <a:endParaRPr xmlns:a="http://schemas.openxmlformats.org/drawingml/2006/main"/>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a:t>Αποφασίστε μαζί για το θέμα της επόμενης συνεδρίας - για να τους βοηθήσετε, προτείνετε διαφορετικά θέματα συνεδρίας (εξηγώντας το θέμα) και δείτε αν κάποιος έχει άλλη ιδέα - μετά κάντε ψηφοφορία (σηκώνοντας το χέρι σας για να επιλέξετε το θέμα εάν χρειάζεται) και για τα δύο παιδιά και γονείς</a:t>
            </a:r>
            <a:endParaRPr xmlns:a="http://schemas.openxmlformats.org/drawingml/2006/main"/>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a:t>5 λεπτά: μια τελετουργία λήξης, ένα τραγούδι για να πούμε αντίο (πάντα το ίδιο).</a:t>
            </a:r>
            <a:endParaRPr xmlns:a="http://schemas.openxmlformats.org/drawingml/2006/main"/>
          </a:p>
        </p:txBody>
      </p:sp>
      <p:sp>
        <p:nvSpPr>
          <p:cNvPr id="311" name="Google Shape;311;p10"/>
          <p:cNvSpPr txBox="1">
            <a:spLocks noGrp="1"/>
          </p:cNvSpPr>
          <p:nvPr>
            <p:ph type="body" idx="3"/>
          </p:nvPr>
        </p:nvSpPr>
        <p:spPr>
          <a:xfrm>
            <a:off x="300324" y="330075"/>
            <a:ext cx="5795702" cy="8865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Δραστηριότητα: Χρήση χρωματιστικών εικόνων…</a:t>
            </a:r>
            <a:endParaRPr xmlns:a="http://schemas.openxmlformats.org/drawingml/2006/main"/>
          </a:p>
        </p:txBody>
      </p:sp>
      <p:pic>
        <p:nvPicPr>
          <p:cNvPr id="312" name="Google Shape;312;p10" descr="Google Shape;313;p10"/>
          <p:cNvPicPr preferRelativeResize="0"/>
          <p:nvPr/>
        </p:nvPicPr>
        <p:blipFill rotWithShape="1">
          <a:blip r:embed="rId3">
            <a:alphaModFix/>
          </a:blip>
          <a:srcRect/>
          <a:stretch/>
        </p:blipFill>
        <p:spPr>
          <a:xfrm>
            <a:off x="7519199" y="1033375"/>
            <a:ext cx="2482002" cy="1704751"/>
          </a:xfrm>
          <a:prstGeom prst="rect">
            <a:avLst/>
          </a:prstGeom>
          <a:noFill/>
          <a:ln>
            <a:noFill/>
          </a:ln>
        </p:spPr>
      </p:pic>
      <p:pic>
        <p:nvPicPr>
          <p:cNvPr id="313" name="Google Shape;313;p10" descr="Google Shape;314;p10"/>
          <p:cNvPicPr preferRelativeResize="0"/>
          <p:nvPr/>
        </p:nvPicPr>
        <p:blipFill rotWithShape="1">
          <a:blip r:embed="rId4">
            <a:alphaModFix/>
          </a:blip>
          <a:srcRect/>
          <a:stretch/>
        </p:blipFill>
        <p:spPr>
          <a:xfrm>
            <a:off x="7001198" y="2738117"/>
            <a:ext cx="3684205" cy="1481027"/>
          </a:xfrm>
          <a:prstGeom prst="rect">
            <a:avLst/>
          </a:prstGeom>
          <a:noFill/>
          <a:ln>
            <a:noFill/>
          </a:ln>
        </p:spPr>
      </p:pic>
      <p:pic>
        <p:nvPicPr>
          <p:cNvPr id="314" name="Google Shape;314;p10" descr="Google Shape;315;p10"/>
          <p:cNvPicPr preferRelativeResize="0"/>
          <p:nvPr/>
        </p:nvPicPr>
        <p:blipFill rotWithShape="1">
          <a:blip r:embed="rId5">
            <a:alphaModFix/>
          </a:blip>
          <a:srcRect/>
          <a:stretch/>
        </p:blipFill>
        <p:spPr>
          <a:xfrm>
            <a:off x="7001199" y="4219149"/>
            <a:ext cx="3684201" cy="1244476"/>
          </a:xfrm>
          <a:prstGeom prst="rect">
            <a:avLst/>
          </a:prstGeom>
          <a:noFill/>
          <a:ln>
            <a:noFill/>
          </a:ln>
        </p:spPr>
      </p:pic>
      <p:sp>
        <p:nvSpPr>
          <p:cNvPr id="315" name="Google Shape;315;p10"/>
          <p:cNvSpPr txBox="1"/>
          <p:nvPr/>
        </p:nvSpPr>
        <p:spPr>
          <a:xfrm>
            <a:off x="2055724" y="1639958"/>
            <a:ext cx="3000001" cy="380234"/>
          </a:xfrm>
          <a:prstGeom prst="rect">
            <a:avLst/>
          </a:prstGeom>
          <a:noFill/>
          <a:ln>
            <a:noFill/>
          </a:ln>
        </p:spPr>
        <p:txBody>
          <a:bodyPr spcFirstLastPara="1" wrap="square" lIns="91400" tIns="91400" rIns="91400" bIns="91400" anchor="ctr" anchorCtr="0">
            <a:spAutoFit/>
          </a:bodyPr>
          <a:lstStyle/>
          <a:p>
            <a:pPr xmlns:a="http://schemas.openxmlformats.org/drawingml/2006/main" marL="0" marR="0" lvl="0" indent="0" algn="l" rtl="0">
              <a:lnSpc>
                <a:spcPct val="100000"/>
              </a:lnSpc>
              <a:spcBef>
                <a:spcPts val="0"/>
              </a:spcBef>
              <a:spcAft>
                <a:spcPts val="0"/>
              </a:spcAft>
              <a:buClr>
                <a:srgbClr val="000000"/>
              </a:buClr>
              <a:buSzPts val="1400"/>
              <a:buFont typeface="Arial"/>
              <a:buNone/>
            </a:pPr>
            <a:r xmlns:a="http://schemas.openxmlformats.org/drawingml/2006/main">
              <a:rPr lang="el" sz="1400" b="0" i="0" u="none" strike="noStrike" cap="none">
                <a:solidFill>
                  <a:srgbClr val="000000"/>
                </a:solidFill>
                <a:latin typeface="Arial"/>
                <a:ea typeface="Arial"/>
                <a:cs typeface="Arial"/>
                <a:sym typeface="Arial"/>
              </a:rPr>
              <a:t> </a:t>
            </a:r>
            <a:endParaRPr xmlns:a="http://schemas.openxmlformats.org/drawingml/2006/main"/>
          </a:p>
        </p:txBody>
      </p:sp>
      <p:sp>
        <p:nvSpPr>
          <p:cNvPr id="316" name="Google Shape;316;p10"/>
          <p:cNvSpPr txBox="1"/>
          <p:nvPr/>
        </p:nvSpPr>
        <p:spPr>
          <a:xfrm>
            <a:off x="1969374" y="-2513442"/>
            <a:ext cx="3000001" cy="380234"/>
          </a:xfrm>
          <a:prstGeom prst="rect">
            <a:avLst/>
          </a:prstGeom>
          <a:noFill/>
          <a:ln>
            <a:noFill/>
          </a:ln>
        </p:spPr>
        <p:txBody>
          <a:bodyPr spcFirstLastPara="1" wrap="square" lIns="91400" tIns="91400" rIns="91400" bIns="91400" anchor="ctr" anchorCtr="0">
            <a:spAutoFit/>
          </a:bodyPr>
          <a:lstStyle/>
          <a:p>
            <a:pPr xmlns:a="http://schemas.openxmlformats.org/drawingml/2006/main" marL="0" marR="0" lvl="0" indent="0" algn="l" rtl="0">
              <a:lnSpc>
                <a:spcPct val="100000"/>
              </a:lnSpc>
              <a:spcBef>
                <a:spcPts val="0"/>
              </a:spcBef>
              <a:spcAft>
                <a:spcPts val="0"/>
              </a:spcAft>
              <a:buClr>
                <a:srgbClr val="000000"/>
              </a:buClr>
              <a:buSzPts val="1400"/>
              <a:buFont typeface="Arial"/>
              <a:buNone/>
            </a:pPr>
            <a:r xmlns:a="http://schemas.openxmlformats.org/drawingml/2006/main">
              <a:rPr lang="el" sz="1400" b="0" i="0" u="none" strike="noStrike" cap="none">
                <a:solidFill>
                  <a:srgbClr val="000000"/>
                </a:solidFill>
                <a:latin typeface="Arial"/>
                <a:ea typeface="Arial"/>
                <a:cs typeface="Arial"/>
                <a:sym typeface="Arial"/>
              </a:rPr>
              <a:t> </a:t>
            </a:r>
            <a:endParaRPr xmlns:a="http://schemas.openxmlformats.org/drawingml/2006/ma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
          <p:cNvSpPr txBox="1">
            <a:spLocks noGrp="1"/>
          </p:cNvSpPr>
          <p:nvPr>
            <p:ph type="body" idx="1"/>
          </p:nvPr>
        </p:nvSpPr>
        <p:spPr>
          <a:xfrm>
            <a:off x="439274" y="1192224"/>
            <a:ext cx="5370302" cy="47625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just" rtl="0">
              <a:lnSpc>
                <a:spcPct val="80000"/>
              </a:lnSpc>
              <a:spcBef>
                <a:spcPts val="0"/>
              </a:spcBef>
              <a:spcAft>
                <a:spcPts val="0"/>
              </a:spcAft>
              <a:buClr>
                <a:srgbClr val="FFFFFF"/>
              </a:buClr>
              <a:buSzPts val="1200"/>
              <a:buFont typeface="Calibri"/>
              <a:buNone/>
            </a:pPr>
            <a:r xmlns:a="http://schemas.openxmlformats.org/drawingml/2006/main">
              <a:rPr lang="el" sz="1200"/>
              <a:t>5 λεπτά: κάθε γονιός και παιδί στέκονται σε κύκλο, λένε γεια (δώστε το μικρό του όνομα) - όλοι μαζί τραγουδούν το αρχικό τελετουργικό τραγούδι. Βάλτε τους να καθίσουν σε κύκλο.</a:t>
            </a:r>
            <a:endParaRPr xmlns:a="http://schemas.openxmlformats.org/drawingml/2006/main" sz="1200">
              <a:solidFill>
                <a:schemeClr val="accent1"/>
              </a:solidFill>
            </a:endParaRPr>
          </a:p>
          <a:p>
            <a:pPr xmlns:a="http://schemas.openxmlformats.org/drawingml/2006/main" marL="0" lvl="0" indent="0" algn="just" rtl="0">
              <a:lnSpc>
                <a:spcPct val="80000"/>
              </a:lnSpc>
              <a:spcBef>
                <a:spcPts val="0"/>
              </a:spcBef>
              <a:spcAft>
                <a:spcPts val="0"/>
              </a:spcAft>
              <a:buClr>
                <a:srgbClr val="FFFFFF"/>
              </a:buClr>
              <a:buSzPts val="1200"/>
              <a:buFont typeface="Calibri"/>
              <a:buNone/>
            </a:pPr>
            <a:r xmlns:a="http://schemas.openxmlformats.org/drawingml/2006/main">
              <a:rPr lang="el" sz="1200"/>
              <a:t>5 λεπτά - τραβήξτε μια φωτογραφία από το θέμα της προηγούμενης συνεδρίας και ρωτήστε τους με τη σειρά τους αν θυμούνται - βάλτε όλα τα παιδιά να επαναλάβουν το όνομα της εικόνας.</a:t>
            </a:r>
            <a:endParaRPr xmlns:a="http://schemas.openxmlformats.org/drawingml/2006/main" sz="1200">
              <a:solidFill>
                <a:srgbClr val="000000"/>
              </a:solidFill>
            </a:endParaRPr>
          </a:p>
          <a:p>
            <a:pPr marL="0" lvl="0" indent="0" algn="just" rtl="0">
              <a:lnSpc>
                <a:spcPct val="80000"/>
              </a:lnSpc>
              <a:spcBef>
                <a:spcPts val="0"/>
              </a:spcBef>
              <a:spcAft>
                <a:spcPts val="0"/>
              </a:spcAft>
              <a:buClr>
                <a:srgbClr val="FFFFFF"/>
              </a:buClr>
              <a:buSzPts val="1200"/>
              <a:buFont typeface="Calibri"/>
              <a:buNone/>
            </a:pPr>
            <a:endParaRPr sz="1200"/>
          </a:p>
          <a:p>
            <a:pPr xmlns:a="http://schemas.openxmlformats.org/drawingml/2006/main" marL="0" lvl="0" indent="0" algn="just" rtl="0">
              <a:lnSpc>
                <a:spcPct val="80000"/>
              </a:lnSpc>
              <a:spcBef>
                <a:spcPts val="0"/>
              </a:spcBef>
              <a:spcAft>
                <a:spcPts val="0"/>
              </a:spcAft>
              <a:buClr>
                <a:srgbClr val="FFFFFF"/>
              </a:buClr>
              <a:buSzPts val="1200"/>
              <a:buFont typeface="Calibri"/>
              <a:buNone/>
            </a:pPr>
            <a:r xmlns:a="http://schemas.openxmlformats.org/drawingml/2006/main">
              <a:rPr lang="el" sz="1200"/>
              <a:t>10 λεπτά : Κάντε μαντέψτε εικόνες με κοινά φρούτα (μέγιστο 8 έως 10) : μήλο, μπανάνα, σταφύλι, βερίκοκο, φράουλα, λεμόνι, ... μπορείτε επίσης να έχετε αντικείμενα/παιχνίδια για το θέμα, ώστε τα παιδιά να τα αγγίζουν και να τα χειρίζονται , δίνοντας το όνομα.</a:t>
            </a:r>
            <a:endParaRPr xmlns:a="http://schemas.openxmlformats.org/drawingml/2006/main" sz="1200">
              <a:solidFill>
                <a:srgbClr val="000000"/>
              </a:solidFill>
            </a:endParaRPr>
          </a:p>
          <a:p>
            <a:pPr xmlns:a="http://schemas.openxmlformats.org/drawingml/2006/main" marL="0" lvl="0" indent="0" algn="just" rtl="0">
              <a:lnSpc>
                <a:spcPct val="80000"/>
              </a:lnSpc>
              <a:spcBef>
                <a:spcPts val="0"/>
              </a:spcBef>
              <a:spcAft>
                <a:spcPts val="0"/>
              </a:spcAft>
              <a:buClr>
                <a:srgbClr val="FFFFFF"/>
              </a:buClr>
              <a:buSzPts val="1200"/>
              <a:buFont typeface="Calibri"/>
              <a:buNone/>
            </a:pPr>
            <a:r xmlns:a="http://schemas.openxmlformats.org/drawingml/2006/main">
              <a:rPr lang="el" sz="1200"/>
              <a:t>Ζητήστε τους να μαντέψουν και να επαναλάβουν τα ονόματα όλα μαζί και μετά με τη σειρά - ρωτήστε όλους ποιο φρούτο προτιμούν (παιδιά και γονείς)</a:t>
            </a:r>
            <a:endParaRPr xmlns:a="http://schemas.openxmlformats.org/drawingml/2006/main" sz="1200">
              <a:solidFill>
                <a:srgbClr val="000000"/>
              </a:solidFill>
            </a:endParaRPr>
          </a:p>
          <a:p>
            <a:pPr xmlns:a="http://schemas.openxmlformats.org/drawingml/2006/main" marL="0" lvl="0" indent="0" algn="just" rtl="0">
              <a:lnSpc>
                <a:spcPct val="80000"/>
              </a:lnSpc>
              <a:spcBef>
                <a:spcPts val="0"/>
              </a:spcBef>
              <a:spcAft>
                <a:spcPts val="0"/>
              </a:spcAft>
              <a:buClr>
                <a:srgbClr val="FFFFFF"/>
              </a:buClr>
              <a:buSzPts val="1200"/>
              <a:buFont typeface="Calibri"/>
              <a:buNone/>
            </a:pPr>
            <a:r xmlns:a="http://schemas.openxmlformats.org/drawingml/2006/main">
              <a:rPr lang="el" sz="1200"/>
              <a:t> </a:t>
            </a:r>
            <a:endParaRPr xmlns:a="http://schemas.openxmlformats.org/drawingml/2006/main" sz="1200">
              <a:solidFill>
                <a:srgbClr val="000000"/>
              </a:solidFill>
            </a:endParaRPr>
          </a:p>
          <a:p>
            <a:pPr xmlns:a="http://schemas.openxmlformats.org/drawingml/2006/main" marL="0" lvl="0" indent="0" algn="just" rtl="0">
              <a:lnSpc>
                <a:spcPct val="80000"/>
              </a:lnSpc>
              <a:spcBef>
                <a:spcPts val="0"/>
              </a:spcBef>
              <a:spcAft>
                <a:spcPts val="0"/>
              </a:spcAft>
              <a:buClr>
                <a:srgbClr val="FFFFFF"/>
              </a:buClr>
              <a:buSzPts val="1200"/>
              <a:buFont typeface="Calibri"/>
              <a:buNone/>
            </a:pPr>
            <a:r xmlns:a="http://schemas.openxmlformats.org/drawingml/2006/main" xmlns:r="http://schemas.openxmlformats.org/officeDocument/2006/relationships">
              <a:rPr lang="el" sz="1200" u="sng">
                <a:solidFill>
                  <a:srgbClr val="0000FF"/>
                </a:solidFill>
                <a:hlinkClick r:id="rId3">
                  <a:extLst>
                    <a:ext uri="{A12FA001-AC4F-418D-AE19-62706E023703}">
                      <ahyp:hlinkClr xmlns:ahyp="http://schemas.microsoft.com/office/drawing/2018/hyperlinkcolor" val="tx"/>
                    </a:ext>
                  </a:extLst>
                </a:hlinkClick>
              </a:rPr>
              <a:t>Παράδειγμα </a:t>
            </a:r>
            <a:r xmlns:a="http://schemas.openxmlformats.org/drawingml/2006/main">
              <a:rPr lang="el" sz="1200"/>
              <a:t>χρόνου κινούμενου/χορευτικού τραγουδιού </a:t>
            </a:r>
            <a:r xmlns:a="http://schemas.openxmlformats.org/drawingml/2006/main">
              <a:rPr lang="el" sz="1200"/>
              <a:t>ακούστε το τραγούδι (χωρίς να εμφανίζεται το βίντεο, μόνο ο ήχος) - προσπαθήστε να βρείτε τα φρούτα που ονομάζονται στο τραγούδι και μαζέψτε τις εικόνες - κολλήστε τα σε μια σειρά σε ένα μεγάλο φύλλο χαρτιού. ο τοίχος - επαναλάβετε το τραγούδι όσες φορές χρειάζεται</a:t>
            </a:r>
            <a:r xmlns:a="http://schemas.openxmlformats.org/drawingml/2006/main">
              <a:rPr lang="el" sz="1200">
                <a:solidFill>
                  <a:srgbClr val="000000"/>
                </a:solidFill>
              </a:rPr>
              <a:t> </a:t>
            </a:r>
            <a:r xmlns:a="http://schemas.openxmlformats.org/drawingml/2006/main">
              <a:rPr lang="el" sz="1200"/>
              <a:t>το παιδί ρωτάει τον γονιό τι θέλει να φάει, και του το δίνει επαναλαμβάνοντας το όνομα του φρούτου.</a:t>
            </a:r>
            <a:endParaRPr xmlns:a="http://schemas.openxmlformats.org/drawingml/2006/main" sz="1200"/>
          </a:p>
          <a:p>
            <a:pPr marL="0" lvl="0" indent="0" algn="just" rtl="0">
              <a:lnSpc>
                <a:spcPct val="80000"/>
              </a:lnSpc>
              <a:spcBef>
                <a:spcPts val="0"/>
              </a:spcBef>
              <a:spcAft>
                <a:spcPts val="0"/>
              </a:spcAft>
              <a:buClr>
                <a:srgbClr val="FFFFFF"/>
              </a:buClr>
              <a:buSzPts val="1200"/>
              <a:buFont typeface="Calibri"/>
              <a:buNone/>
            </a:pPr>
            <a:endParaRPr sz="1200"/>
          </a:p>
          <a:p>
            <a:pPr xmlns:a="http://schemas.openxmlformats.org/drawingml/2006/main" marL="0" lvl="0" indent="0" algn="just" rtl="0">
              <a:lnSpc>
                <a:spcPct val="80000"/>
              </a:lnSpc>
              <a:spcBef>
                <a:spcPts val="0"/>
              </a:spcBef>
              <a:spcAft>
                <a:spcPts val="0"/>
              </a:spcAft>
              <a:buClr>
                <a:srgbClr val="FFFFFF"/>
              </a:buClr>
              <a:buSzPts val="1200"/>
              <a:buFont typeface="Calibri"/>
              <a:buNone/>
            </a:pPr>
            <a:r xmlns:a="http://schemas.openxmlformats.org/drawingml/2006/main">
              <a:rPr lang="el" sz="1200"/>
              <a:t>Μέγιστο 10 λεπτά - ετοιμάστε ζωγραφικές εικόνες φρούτων - κάθε παιδί διαλέγει μια εικόνα, πρέπει να την ονομάσει - και επιλέγει τα χρώματα χρωματισμού ονομάζοντάς τα - ζητήστε τους να επαναλάβουν τις εικόνες και τα χρώματα στον εμψυχωτή και στον γονέα - βάλτε τους να χρωματίσουν την εικόνα - στο τέλος, επιστρέψτε στον κύκλο και κάθε παιδί ανακαλεί το όνομα της εικόνας του και τα χρώματα που έχουν επιλέξει.</a:t>
            </a:r>
            <a:endParaRPr xmlns:a="http://schemas.openxmlformats.org/drawingml/2006/main" sz="1200"/>
          </a:p>
          <a:p>
            <a:pPr marL="0" lvl="0" indent="0" algn="just" rtl="0">
              <a:lnSpc>
                <a:spcPct val="80000"/>
              </a:lnSpc>
              <a:spcBef>
                <a:spcPts val="0"/>
              </a:spcBef>
              <a:spcAft>
                <a:spcPts val="0"/>
              </a:spcAft>
              <a:buClr>
                <a:srgbClr val="FFFFFF"/>
              </a:buClr>
              <a:buSzPts val="1200"/>
              <a:buFont typeface="Calibri"/>
              <a:buNone/>
            </a:pPr>
            <a:endParaRPr sz="1200"/>
          </a:p>
          <a:p>
            <a:pPr xmlns:a="http://schemas.openxmlformats.org/drawingml/2006/main" marL="0" lvl="0" indent="0" algn="just" rtl="0">
              <a:lnSpc>
                <a:spcPct val="80000"/>
              </a:lnSpc>
              <a:spcBef>
                <a:spcPts val="0"/>
              </a:spcBef>
              <a:spcAft>
                <a:spcPts val="0"/>
              </a:spcAft>
              <a:buClr>
                <a:srgbClr val="FFFFFF"/>
              </a:buClr>
              <a:buSzPts val="1200"/>
              <a:buFont typeface="Calibri"/>
              <a:buNone/>
            </a:pPr>
            <a:r xmlns:a="http://schemas.openxmlformats.org/drawingml/2006/main">
              <a:rPr lang="el" sz="1200" b="1"/>
              <a:t>10 λεπτά</a:t>
            </a:r>
            <a:endParaRPr xmlns:a="http://schemas.openxmlformats.org/drawingml/2006/main" sz="1200">
              <a:solidFill>
                <a:srgbClr val="000000"/>
              </a:solidFill>
            </a:endParaRPr>
          </a:p>
          <a:p>
            <a:pPr xmlns:a="http://schemas.openxmlformats.org/drawingml/2006/main" marL="0" lvl="0" indent="0" algn="just" rtl="0">
              <a:lnSpc>
                <a:spcPct val="80000"/>
              </a:lnSpc>
              <a:spcBef>
                <a:spcPts val="0"/>
              </a:spcBef>
              <a:spcAft>
                <a:spcPts val="0"/>
              </a:spcAft>
              <a:buClr>
                <a:srgbClr val="FFFFFF"/>
              </a:buClr>
              <a:buSzPts val="1200"/>
              <a:buFont typeface="Calibri"/>
              <a:buNone/>
            </a:pPr>
            <a:r xmlns:a="http://schemas.openxmlformats.org/drawingml/2006/main">
              <a:rPr lang="el" sz="1200" b="1"/>
              <a:t>Στόχος για την επόμενη συνεδρία </a:t>
            </a:r>
            <a:r xmlns:a="http://schemas.openxmlformats.org/drawingml/2006/main">
              <a:rPr lang="el" sz="1200" b="0"/>
              <a:t>: συζήτηση με την ομάδα – για πρώην προσπαθήστε να θυμηθείτε και να ονομάσετε τα φρούτα που έχουν φάει κατά τη διάρκεια της εβδομάδας. Κάθε παιδί φέρνει στο σπίτι 3 εικόνες με φρούτα που θα χρωματιστούν και θα εμφανιστούν στην επόμενη συνεδρία</a:t>
            </a:r>
            <a:endParaRPr xmlns:a="http://schemas.openxmlformats.org/drawingml/2006/main" sz="1200">
              <a:solidFill>
                <a:schemeClr val="accent1"/>
              </a:solidFill>
            </a:endParaRPr>
          </a:p>
          <a:p>
            <a:pPr xmlns:a="http://schemas.openxmlformats.org/drawingml/2006/main" marL="0" lvl="0" indent="0" algn="just" rtl="0">
              <a:lnSpc>
                <a:spcPct val="80000"/>
              </a:lnSpc>
              <a:spcBef>
                <a:spcPts val="0"/>
              </a:spcBef>
              <a:spcAft>
                <a:spcPts val="0"/>
              </a:spcAft>
              <a:buClr>
                <a:srgbClr val="FFFFFF"/>
              </a:buClr>
              <a:buSzPts val="1200"/>
              <a:buFont typeface="Calibri"/>
              <a:buNone/>
            </a:pPr>
            <a:r xmlns:a="http://schemas.openxmlformats.org/drawingml/2006/main">
              <a:rPr lang="el" sz="1200"/>
              <a:t>μια τελετουργία λήξης, ένα τραγούδι για να πούμε αντίο (πάντα το ίδιο) και όλοι λένε «αντίο» στον κύκλο.</a:t>
            </a:r>
            <a:endParaRPr xmlns:a="http://schemas.openxmlformats.org/drawingml/2006/main" sz="1200"/>
          </a:p>
        </p:txBody>
      </p:sp>
      <p:sp>
        <p:nvSpPr>
          <p:cNvPr id="322" name="Google Shape;322;p11"/>
          <p:cNvSpPr txBox="1">
            <a:spLocks noGrp="1"/>
          </p:cNvSpPr>
          <p:nvPr>
            <p:ph type="body" idx="3"/>
          </p:nvPr>
        </p:nvSpPr>
        <p:spPr>
          <a:xfrm>
            <a:off x="439274" y="210875"/>
            <a:ext cx="5644501" cy="8226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Δραστηριότητα : μία συνεδρία με θέμα τα φρούτα</a:t>
            </a:r>
            <a:endParaRPr xmlns:a="http://schemas.openxmlformats.org/drawingml/2006/main"/>
          </a:p>
        </p:txBody>
      </p:sp>
      <p:pic>
        <p:nvPicPr>
          <p:cNvPr id="323" name="Google Shape;323;p11" descr="Google Shape;324;p11"/>
          <p:cNvPicPr preferRelativeResize="0"/>
          <p:nvPr/>
        </p:nvPicPr>
        <p:blipFill rotWithShape="1">
          <a:blip r:embed="rId4">
            <a:alphaModFix/>
          </a:blip>
          <a:srcRect/>
          <a:stretch/>
        </p:blipFill>
        <p:spPr>
          <a:xfrm>
            <a:off x="7280519" y="2577365"/>
            <a:ext cx="3797302" cy="1217468"/>
          </a:xfrm>
          <a:prstGeom prst="rect">
            <a:avLst/>
          </a:prstGeom>
          <a:noFill/>
          <a:ln>
            <a:noFill/>
          </a:ln>
        </p:spPr>
      </p:pic>
      <p:pic>
        <p:nvPicPr>
          <p:cNvPr id="324" name="Google Shape;324;p11" descr="Google Shape;325;p11"/>
          <p:cNvPicPr preferRelativeResize="0"/>
          <p:nvPr/>
        </p:nvPicPr>
        <p:blipFill rotWithShape="1">
          <a:blip r:embed="rId5">
            <a:alphaModFix/>
          </a:blip>
          <a:srcRect/>
          <a:stretch/>
        </p:blipFill>
        <p:spPr>
          <a:xfrm>
            <a:off x="7280519" y="3818304"/>
            <a:ext cx="1949452" cy="1568452"/>
          </a:xfrm>
          <a:prstGeom prst="rect">
            <a:avLst/>
          </a:prstGeom>
          <a:noFill/>
          <a:ln>
            <a:noFill/>
          </a:ln>
        </p:spPr>
      </p:pic>
      <p:pic>
        <p:nvPicPr>
          <p:cNvPr id="325" name="Google Shape;325;p11" descr="Google Shape;326;p11"/>
          <p:cNvPicPr preferRelativeResize="0"/>
          <p:nvPr/>
        </p:nvPicPr>
        <p:blipFill rotWithShape="1">
          <a:blip r:embed="rId6">
            <a:alphaModFix/>
          </a:blip>
          <a:srcRect/>
          <a:stretch/>
        </p:blipFill>
        <p:spPr>
          <a:xfrm>
            <a:off x="7280519" y="691417"/>
            <a:ext cx="3797302" cy="1885951"/>
          </a:xfrm>
          <a:prstGeom prst="rect">
            <a:avLst/>
          </a:prstGeom>
          <a:noFill/>
          <a:ln>
            <a:noFill/>
          </a:ln>
        </p:spPr>
      </p:pic>
      <p:pic>
        <p:nvPicPr>
          <p:cNvPr id="326" name="Google Shape;326;p11" descr="Google Shape;327;p11"/>
          <p:cNvPicPr preferRelativeResize="0"/>
          <p:nvPr/>
        </p:nvPicPr>
        <p:blipFill rotWithShape="1">
          <a:blip r:embed="rId7">
            <a:alphaModFix/>
          </a:blip>
          <a:srcRect/>
          <a:stretch/>
        </p:blipFill>
        <p:spPr>
          <a:xfrm>
            <a:off x="9229969" y="3818304"/>
            <a:ext cx="1847852" cy="15735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2"/>
          <p:cNvSpPr txBox="1">
            <a:spLocks noGrp="1"/>
          </p:cNvSpPr>
          <p:nvPr>
            <p:ph type="body" idx="1"/>
          </p:nvPr>
        </p:nvSpPr>
        <p:spPr>
          <a:xfrm>
            <a:off x="1286721" y="183146"/>
            <a:ext cx="11222618" cy="713816"/>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74659A"/>
              </a:buClr>
              <a:buSzPts val="3600"/>
              <a:buFont typeface="Calibri"/>
              <a:buNone/>
            </a:pPr>
            <a:r xmlns:a="http://schemas.openxmlformats.org/drawingml/2006/main">
              <a:rPr lang="el" sz="3600" b="1">
                <a:solidFill>
                  <a:srgbClr val="74659A"/>
                </a:solidFill>
                <a:latin typeface="Calibri"/>
                <a:ea typeface="Calibri"/>
                <a:cs typeface="Calibri"/>
                <a:sym typeface="Calibri"/>
              </a:rPr>
              <a:t>Συμβουλές και προτάσεις</a:t>
            </a:r>
            <a:endParaRPr xmlns:a="http://schemas.openxmlformats.org/drawingml/2006/main"/>
          </a:p>
        </p:txBody>
      </p:sp>
      <p:sp>
        <p:nvSpPr>
          <p:cNvPr id="332" name="Google Shape;332;p12"/>
          <p:cNvSpPr txBox="1">
            <a:spLocks noGrp="1"/>
          </p:cNvSpPr>
          <p:nvPr>
            <p:ph type="body" idx="2"/>
          </p:nvPr>
        </p:nvSpPr>
        <p:spPr>
          <a:xfrm>
            <a:off x="3669200" y="1504250"/>
            <a:ext cx="7011301" cy="675901"/>
          </a:xfrm>
          <a:prstGeom prst="rect">
            <a:avLst/>
          </a:prstGeom>
          <a:noFill/>
          <a:ln>
            <a:noFill/>
          </a:ln>
        </p:spPr>
        <p:txBody>
          <a:bodyPr spcFirstLastPara="1" wrap="square" lIns="45675" tIns="45675" rIns="45675" bIns="45675" anchor="t" anchorCtr="0">
            <a:normAutofit/>
          </a:bodyPr>
          <a:lstStyle/>
          <a:p>
            <a:pPr xmlns:a="http://schemas.openxmlformats.org/drawingml/2006/main" marL="342900" lvl="0" indent="-342900" algn="just" rtl="0">
              <a:lnSpc>
                <a:spcPct val="90000"/>
              </a:lnSpc>
              <a:spcBef>
                <a:spcPts val="0"/>
              </a:spcBef>
              <a:spcAft>
                <a:spcPts val="0"/>
              </a:spcAft>
              <a:buClr>
                <a:srgbClr val="FFFFFF"/>
              </a:buClr>
              <a:buSzPts val="1200"/>
              <a:buFont typeface="Calibri"/>
              <a:buNone/>
            </a:pPr>
            <a:r xmlns:a="http://schemas.openxmlformats.org/drawingml/2006/main">
              <a:rPr lang="el" sz="1200" b="1">
                <a:solidFill>
                  <a:schemeClr val="lt1"/>
                </a:solidFill>
                <a:latin typeface="Calibri"/>
                <a:ea typeface="Calibri"/>
                <a:cs typeface="Calibri"/>
                <a:sym typeface="Calibri"/>
              </a:rPr>
              <a:t>Διάρκεια συνεδριών: αφήστε 45 λεπτά αντί για 1 ώρα, για να έχετε την πλήρη προσοχή των παιδιών και των γονέων</a:t>
            </a:r>
            <a:endParaRPr xmlns:a="http://schemas.openxmlformats.org/drawingml/2006/main" sz="1200" b="1">
              <a:solidFill>
                <a:schemeClr val="lt1"/>
              </a:solidFill>
              <a:highlight>
                <a:schemeClr val="lt1"/>
              </a:highlight>
              <a:latin typeface="Calibri"/>
              <a:ea typeface="Calibri"/>
              <a:cs typeface="Calibri"/>
              <a:sym typeface="Calibri"/>
            </a:endParaRPr>
          </a:p>
        </p:txBody>
      </p:sp>
      <p:sp>
        <p:nvSpPr>
          <p:cNvPr id="333" name="Google Shape;333;p12"/>
          <p:cNvSpPr txBox="1">
            <a:spLocks noGrp="1"/>
          </p:cNvSpPr>
          <p:nvPr>
            <p:ph type="body" idx="5"/>
          </p:nvPr>
        </p:nvSpPr>
        <p:spPr>
          <a:xfrm>
            <a:off x="1575713" y="1425125"/>
            <a:ext cx="738348" cy="578811"/>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ctr" rtl="0">
              <a:lnSpc>
                <a:spcPct val="90000"/>
              </a:lnSpc>
              <a:spcBef>
                <a:spcPts val="0"/>
              </a:spcBef>
              <a:spcAft>
                <a:spcPts val="0"/>
              </a:spcAft>
              <a:buClr>
                <a:srgbClr val="FFFFFF"/>
              </a:buClr>
              <a:buSzPts val="3300"/>
              <a:buFont typeface="Calibri"/>
              <a:buNone/>
            </a:pPr>
            <a:r xmlns:a="http://schemas.openxmlformats.org/drawingml/2006/main">
              <a:rPr lang="el" sz="3300" b="1">
                <a:solidFill>
                  <a:srgbClr val="FFFFFF"/>
                </a:solidFill>
                <a:latin typeface="Calibri"/>
                <a:ea typeface="Calibri"/>
                <a:cs typeface="Calibri"/>
                <a:sym typeface="Calibri"/>
              </a:rPr>
              <a:t>01</a:t>
            </a:r>
            <a:endParaRPr xmlns:a="http://schemas.openxmlformats.org/drawingml/2006/main"/>
          </a:p>
        </p:txBody>
      </p:sp>
      <p:sp>
        <p:nvSpPr>
          <p:cNvPr id="334" name="Google Shape;334;p12"/>
          <p:cNvSpPr txBox="1">
            <a:spLocks noGrp="1"/>
          </p:cNvSpPr>
          <p:nvPr>
            <p:ph type="body" idx="7"/>
          </p:nvPr>
        </p:nvSpPr>
        <p:spPr>
          <a:xfrm>
            <a:off x="1575713" y="2441837"/>
            <a:ext cx="738348" cy="578810"/>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ctr" rtl="0">
              <a:lnSpc>
                <a:spcPct val="90000"/>
              </a:lnSpc>
              <a:spcBef>
                <a:spcPts val="0"/>
              </a:spcBef>
              <a:spcAft>
                <a:spcPts val="0"/>
              </a:spcAft>
              <a:buClr>
                <a:srgbClr val="FFFFFF"/>
              </a:buClr>
              <a:buSzPts val="3300"/>
              <a:buFont typeface="Calibri"/>
              <a:buNone/>
            </a:pPr>
            <a:r xmlns:a="http://schemas.openxmlformats.org/drawingml/2006/main">
              <a:rPr lang="el" sz="3300" b="1">
                <a:solidFill>
                  <a:srgbClr val="FFFFFF"/>
                </a:solidFill>
                <a:latin typeface="Calibri"/>
                <a:ea typeface="Calibri"/>
                <a:cs typeface="Calibri"/>
                <a:sym typeface="Calibri"/>
              </a:rPr>
              <a:t>02</a:t>
            </a:r>
            <a:endParaRPr xmlns:a="http://schemas.openxmlformats.org/drawingml/2006/main"/>
          </a:p>
        </p:txBody>
      </p:sp>
      <p:sp>
        <p:nvSpPr>
          <p:cNvPr id="335" name="Google Shape;335;p12"/>
          <p:cNvSpPr txBox="1"/>
          <p:nvPr/>
        </p:nvSpPr>
        <p:spPr>
          <a:xfrm>
            <a:off x="3669200" y="2509223"/>
            <a:ext cx="7011300" cy="4248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Οργάνωση των συνεδριών: ορίστε στόχους πριν από κάθε συνεδρία (στόχοι με τα παιδιά / στόχοι με τους γονείς)</a:t>
            </a:r>
            <a:endParaRPr xmlns:a="http://schemas.openxmlformats.org/drawingml/2006/main" sz="1200">
              <a:latin typeface="Calibri"/>
              <a:ea typeface="Calibri"/>
              <a:cs typeface="Calibri"/>
              <a:sym typeface="Calibri"/>
            </a:endParaRPr>
          </a:p>
        </p:txBody>
      </p:sp>
      <p:sp>
        <p:nvSpPr>
          <p:cNvPr id="336" name="Google Shape;336;p12"/>
          <p:cNvSpPr txBox="1"/>
          <p:nvPr/>
        </p:nvSpPr>
        <p:spPr>
          <a:xfrm>
            <a:off x="3191974" y="3560700"/>
            <a:ext cx="7117500" cy="2586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45720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Εργαλεία: χρήση διαφορετικών μέσων για να μιλήσετε για το ίδιο θέμα</a:t>
            </a:r>
            <a:endParaRPr xmlns:a="http://schemas.openxmlformats.org/drawingml/2006/main" sz="1200">
              <a:latin typeface="Calibri"/>
              <a:ea typeface="Calibri"/>
              <a:cs typeface="Calibri"/>
              <a:sym typeface="Calibri"/>
            </a:endParaRPr>
          </a:p>
        </p:txBody>
      </p:sp>
      <p:sp>
        <p:nvSpPr>
          <p:cNvPr id="337" name="Google Shape;337;p12"/>
          <p:cNvSpPr txBox="1"/>
          <p:nvPr/>
        </p:nvSpPr>
        <p:spPr>
          <a:xfrm>
            <a:off x="3650724" y="4536025"/>
            <a:ext cx="6823200" cy="2769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107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Δραστηριότητες: φανταστείτε δραστηριότητες που μπορούν να αναπαραχθούν εύκολα στο σπίτι και χωρίς κόστος για τις οικογένειες</a:t>
            </a:r>
            <a:endParaRPr xmlns:a="http://schemas.openxmlformats.org/drawingml/2006/main" sz="1200">
              <a:latin typeface="Calibri"/>
              <a:ea typeface="Calibri"/>
              <a:cs typeface="Calibri"/>
              <a:sym typeface="Calibri"/>
            </a:endParaRPr>
          </a:p>
        </p:txBody>
      </p:sp>
      <p:sp>
        <p:nvSpPr>
          <p:cNvPr id="338" name="Google Shape;338;p12"/>
          <p:cNvSpPr txBox="1"/>
          <p:nvPr/>
        </p:nvSpPr>
        <p:spPr>
          <a:xfrm>
            <a:off x="1575713" y="3408760"/>
            <a:ext cx="738348" cy="68825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03</a:t>
            </a:r>
            <a:endParaRPr xmlns:a="http://schemas.openxmlformats.org/drawingml/2006/main"/>
          </a:p>
        </p:txBody>
      </p:sp>
      <p:sp>
        <p:nvSpPr>
          <p:cNvPr id="339" name="Google Shape;339;p12"/>
          <p:cNvSpPr txBox="1"/>
          <p:nvPr/>
        </p:nvSpPr>
        <p:spPr>
          <a:xfrm>
            <a:off x="1575713" y="4437860"/>
            <a:ext cx="738348" cy="68825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04</a:t>
            </a:r>
            <a:endParaRPr xmlns:a="http://schemas.openxmlformats.org/drawingml/2006/main"/>
          </a:p>
        </p:txBody>
      </p:sp>
      <p:sp>
        <p:nvSpPr>
          <p:cNvPr id="340" name="Google Shape;340;p12"/>
          <p:cNvSpPr txBox="1"/>
          <p:nvPr/>
        </p:nvSpPr>
        <p:spPr>
          <a:xfrm>
            <a:off x="3595199" y="5600975"/>
            <a:ext cx="7337400" cy="2586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Ομάδα: κάντε τον γονέα να εργαστεί με άλλα παιδιά και βοηθήστε στα εργαστήρια να περιορίσουν το αποτέλεσμα του ανταγωνισμού</a:t>
            </a:r>
            <a:endParaRPr xmlns:a="http://schemas.openxmlformats.org/drawingml/2006/main" sz="1200">
              <a:latin typeface="Calibri"/>
              <a:ea typeface="Calibri"/>
              <a:cs typeface="Calibri"/>
              <a:sym typeface="Calibri"/>
            </a:endParaRPr>
          </a:p>
        </p:txBody>
      </p:sp>
      <p:sp>
        <p:nvSpPr>
          <p:cNvPr id="341" name="Google Shape;341;p12"/>
          <p:cNvSpPr txBox="1"/>
          <p:nvPr/>
        </p:nvSpPr>
        <p:spPr>
          <a:xfrm>
            <a:off x="1575713" y="5466958"/>
            <a:ext cx="738348" cy="68825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05</a:t>
            </a:r>
            <a:endParaRPr xmlns:a="http://schemas.openxmlformats.org/drawingml/2006/ma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3"/>
          <p:cNvSpPr txBox="1">
            <a:spLocks noGrp="1"/>
          </p:cNvSpPr>
          <p:nvPr>
            <p:ph type="body" idx="1"/>
          </p:nvPr>
        </p:nvSpPr>
        <p:spPr>
          <a:xfrm>
            <a:off x="605553" y="3848100"/>
            <a:ext cx="5404468" cy="1894778"/>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just" rtl="0">
              <a:lnSpc>
                <a:spcPct val="100000"/>
              </a:lnSpc>
              <a:spcBef>
                <a:spcPts val="0"/>
              </a:spcBef>
              <a:spcAft>
                <a:spcPts val="0"/>
              </a:spcAft>
              <a:buClr>
                <a:srgbClr val="FFFFFF"/>
              </a:buClr>
              <a:buSzPts val="1200"/>
              <a:buFont typeface="Calibri"/>
              <a:buNone/>
            </a:pPr>
            <a:r xmlns:a="http://schemas.openxmlformats.org/drawingml/2006/main">
              <a:rPr lang="el" sz="1200"/>
              <a:t>Σας ευχαριστούμε που διαβάσατε αυτήν την ενότητα και ελπίζουμε να σας άρεσε και να μάθατε χρήσιμες πληροφορίες. Αυτή η ενότητα είναι μέρος του Surviving Digital Training Course, μπορείτε να βρείτε τις υπόλοιπες ενότητες στον ιστότοπό μας. Φροντίστε να ενημερώνεστε για το έργο ακολουθώντας μας στα κανάλια μας στα μέσα κοινωνικής δικτύωσης!</a:t>
            </a:r>
            <a:endParaRPr xmlns:a="http://schemas.openxmlformats.org/drawingml/2006/main" sz="1200"/>
          </a:p>
        </p:txBody>
      </p:sp>
      <p:sp>
        <p:nvSpPr>
          <p:cNvPr id="347" name="Google Shape;347;p13"/>
          <p:cNvSpPr txBox="1">
            <a:spLocks noGrp="1"/>
          </p:cNvSpPr>
          <p:nvPr>
            <p:ph type="body" idx="2"/>
          </p:nvPr>
        </p:nvSpPr>
        <p:spPr>
          <a:xfrm>
            <a:off x="605554" y="2943922"/>
            <a:ext cx="3542702" cy="1054709"/>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Τέλος ενότητας</a:t>
            </a:r>
            <a:endParaRPr xmlns:a="http://schemas.openxmlformats.org/drawingml/2006/main"/>
          </a:p>
        </p:txBody>
      </p:sp>
      <p:sp>
        <p:nvSpPr>
          <p:cNvPr id="348" name="Google Shape;348;p13"/>
          <p:cNvSpPr txBox="1">
            <a:spLocks noGrp="1"/>
          </p:cNvSpPr>
          <p:nvPr>
            <p:ph type="body" idx="3"/>
          </p:nvPr>
        </p:nvSpPr>
        <p:spPr>
          <a:xfrm>
            <a:off x="6934623" y="5436563"/>
            <a:ext cx="4771007" cy="731142"/>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r" rtl="0">
              <a:lnSpc>
                <a:spcPct val="90000"/>
              </a:lnSpc>
              <a:spcBef>
                <a:spcPts val="0"/>
              </a:spcBef>
              <a:spcAft>
                <a:spcPts val="0"/>
              </a:spcAft>
              <a:buClr>
                <a:srgbClr val="FFFFFF"/>
              </a:buClr>
              <a:buSzPts val="2800"/>
              <a:buFont typeface="Calibri"/>
              <a:buNone/>
            </a:pPr>
            <a:r xmlns:a="http://schemas.openxmlformats.org/drawingml/2006/main">
              <a:rPr lang="el" sz="2400" b="1">
                <a:solidFill>
                  <a:srgbClr val="FFFFFF"/>
                </a:solidFill>
                <a:latin typeface="Calibri"/>
                <a:ea typeface="Calibri"/>
                <a:cs typeface="Calibri"/>
                <a:sym typeface="Calibri"/>
              </a:rPr>
              <a:t>www.survivingdigital.eu</a:t>
            </a:r>
            <a:endParaRPr xmlns:a="http://schemas.openxmlformats.org/drawingml/2006/main" sz="2400">
              <a:latin typeface="Calibri"/>
              <a:ea typeface="Calibri"/>
              <a:cs typeface="Calibri"/>
              <a:sym typeface="Calibri"/>
            </a:endParaRPr>
          </a:p>
        </p:txBody>
      </p:sp>
      <p:grpSp>
        <p:nvGrpSpPr>
          <p:cNvPr id="349" name="Google Shape;349;p13"/>
          <p:cNvGrpSpPr/>
          <p:nvPr/>
        </p:nvGrpSpPr>
        <p:grpSpPr>
          <a:xfrm>
            <a:off x="9158984" y="4806172"/>
            <a:ext cx="2584697" cy="436060"/>
            <a:chOff x="-1" y="-2"/>
            <a:chExt cx="2584695" cy="436059"/>
          </a:xfrm>
        </p:grpSpPr>
        <p:grpSp>
          <p:nvGrpSpPr>
            <p:cNvPr id="350" name="Google Shape;350;p13"/>
            <p:cNvGrpSpPr/>
            <p:nvPr/>
          </p:nvGrpSpPr>
          <p:grpSpPr>
            <a:xfrm>
              <a:off x="1611880" y="0"/>
              <a:ext cx="435735" cy="435736"/>
              <a:chOff x="-1" y="-1"/>
              <a:chExt cx="435734" cy="435734"/>
            </a:xfrm>
          </p:grpSpPr>
          <p:sp>
            <p:nvSpPr>
              <p:cNvPr id="351" name="Google Shape;351;p13"/>
              <p:cNvSpPr/>
              <p:nvPr/>
            </p:nvSpPr>
            <p:spPr>
              <a:xfrm>
                <a:off x="-1" y="-1"/>
                <a:ext cx="435734"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nvGrpSpPr>
              <p:cNvPr id="352" name="Google Shape;352;p13"/>
              <p:cNvGrpSpPr/>
              <p:nvPr/>
            </p:nvGrpSpPr>
            <p:grpSpPr>
              <a:xfrm>
                <a:off x="80690" y="80689"/>
                <a:ext cx="274354" cy="274354"/>
                <a:chOff x="-1" y="0"/>
                <a:chExt cx="274352" cy="274353"/>
              </a:xfrm>
            </p:grpSpPr>
            <p:sp>
              <p:nvSpPr>
                <p:cNvPr id="353" name="Google Shape;353;p13"/>
                <p:cNvSpPr/>
                <p:nvPr/>
              </p:nvSpPr>
              <p:spPr>
                <a:xfrm>
                  <a:off x="-1" y="0"/>
                  <a:ext cx="274352" cy="274353"/>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54" name="Google Shape;354;p13"/>
                <p:cNvSpPr/>
                <p:nvPr/>
              </p:nvSpPr>
              <p:spPr>
                <a:xfrm>
                  <a:off x="66811" y="66812"/>
                  <a:ext cx="140728" cy="140727"/>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55" name="Google Shape;355;p13"/>
                <p:cNvSpPr/>
                <p:nvPr/>
              </p:nvSpPr>
              <p:spPr>
                <a:xfrm>
                  <a:off x="193981" y="47447"/>
                  <a:ext cx="32925" cy="32923"/>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grpSp>
          <p:nvGrpSpPr>
            <p:cNvPr id="356" name="Google Shape;356;p13"/>
            <p:cNvGrpSpPr/>
            <p:nvPr/>
          </p:nvGrpSpPr>
          <p:grpSpPr>
            <a:xfrm>
              <a:off x="537077" y="0"/>
              <a:ext cx="435737" cy="435736"/>
              <a:chOff x="-1" y="-1"/>
              <a:chExt cx="435736" cy="435734"/>
            </a:xfrm>
          </p:grpSpPr>
          <p:sp>
            <p:nvSpPr>
              <p:cNvPr id="357" name="Google Shape;357;p13"/>
              <p:cNvSpPr/>
              <p:nvPr/>
            </p:nvSpPr>
            <p:spPr>
              <a:xfrm>
                <a:off x="-1" y="-1"/>
                <a:ext cx="435736"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58" name="Google Shape;358;p13"/>
              <p:cNvSpPr/>
              <p:nvPr/>
            </p:nvSpPr>
            <p:spPr>
              <a:xfrm>
                <a:off x="85209" y="114257"/>
                <a:ext cx="281775" cy="229165"/>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59" name="Google Shape;359;p13"/>
            <p:cNvGrpSpPr/>
            <p:nvPr/>
          </p:nvGrpSpPr>
          <p:grpSpPr>
            <a:xfrm>
              <a:off x="2148957" y="0"/>
              <a:ext cx="435737" cy="435736"/>
              <a:chOff x="-1" y="-1"/>
              <a:chExt cx="435736" cy="435734"/>
            </a:xfrm>
          </p:grpSpPr>
          <p:sp>
            <p:nvSpPr>
              <p:cNvPr id="360" name="Google Shape;360;p13"/>
              <p:cNvSpPr/>
              <p:nvPr/>
            </p:nvSpPr>
            <p:spPr>
              <a:xfrm>
                <a:off x="-1" y="-1"/>
                <a:ext cx="435736"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61" name="Google Shape;361;p13"/>
              <p:cNvSpPr/>
              <p:nvPr/>
            </p:nvSpPr>
            <p:spPr>
              <a:xfrm>
                <a:off x="72299" y="116194"/>
                <a:ext cx="291136" cy="203989"/>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62" name="Google Shape;362;p13"/>
            <p:cNvGrpSpPr/>
            <p:nvPr/>
          </p:nvGrpSpPr>
          <p:grpSpPr>
            <a:xfrm>
              <a:off x="-1" y="-2"/>
              <a:ext cx="435737" cy="436059"/>
              <a:chOff x="-1" y="-1"/>
              <a:chExt cx="435736" cy="436058"/>
            </a:xfrm>
          </p:grpSpPr>
          <p:sp>
            <p:nvSpPr>
              <p:cNvPr id="363" name="Google Shape;363;p13"/>
              <p:cNvSpPr/>
              <p:nvPr/>
            </p:nvSpPr>
            <p:spPr>
              <a:xfrm>
                <a:off x="-1" y="-1"/>
                <a:ext cx="435736" cy="433154"/>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64" name="Google Shape;364;p13"/>
              <p:cNvSpPr/>
              <p:nvPr/>
            </p:nvSpPr>
            <p:spPr>
              <a:xfrm>
                <a:off x="128460" y="85209"/>
                <a:ext cx="186237" cy="350848"/>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sp>
          <p:nvSpPr>
            <p:cNvPr id="365" name="Google Shape;365;p13"/>
            <p:cNvSpPr/>
            <p:nvPr/>
          </p:nvSpPr>
          <p:spPr>
            <a:xfrm>
              <a:off x="1074480" y="1"/>
              <a:ext cx="435733"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366" name="Google Shape;366;p13" descr="Google Shape;367;p14"/>
            <p:cNvPicPr preferRelativeResize="0"/>
            <p:nvPr/>
          </p:nvPicPr>
          <p:blipFill rotWithShape="1">
            <a:blip r:embed="rId3">
              <a:alphaModFix/>
            </a:blip>
            <a:srcRect/>
            <a:stretch/>
          </p:blipFill>
          <p:spPr>
            <a:xfrm>
              <a:off x="1099923" y="24616"/>
              <a:ext cx="382078" cy="382076"/>
            </a:xfrm>
            <a:prstGeom prst="rect">
              <a:avLst/>
            </a:prstGeom>
            <a:noFill/>
            <a:ln>
              <a:noFill/>
            </a:ln>
          </p:spPr>
        </p:pic>
      </p:grpSp>
      <p:pic>
        <p:nvPicPr>
          <p:cNvPr id="367" name="Google Shape;367;p13" descr="Google Shape;368;p14"/>
          <p:cNvPicPr preferRelativeResize="0"/>
          <p:nvPr/>
        </p:nvPicPr>
        <p:blipFill rotWithShape="1">
          <a:blip r:embed="rId4">
            <a:alphaModFix/>
          </a:blip>
          <a:srcRect/>
          <a:stretch/>
        </p:blipFill>
        <p:spPr>
          <a:xfrm>
            <a:off x="7984000" y="1539375"/>
            <a:ext cx="3042451" cy="2790026"/>
          </a:xfrm>
          <a:prstGeom prst="rect">
            <a:avLst/>
          </a:prstGeom>
          <a:noFill/>
          <a:ln>
            <a:noFill/>
          </a:ln>
        </p:spPr>
      </p:pic>
      <p:sp>
        <p:nvSpPr>
          <p:cNvPr id="368" name="Google Shape;368;p13"/>
          <p:cNvSpPr txBox="1"/>
          <p:nvPr/>
        </p:nvSpPr>
        <p:spPr>
          <a:xfrm>
            <a:off x="7984000" y="265043"/>
            <a:ext cx="3222600" cy="1271429"/>
          </a:xfrm>
          <a:prstGeom prst="rect">
            <a:avLst/>
          </a:prstGeom>
          <a:noFill/>
          <a:ln>
            <a:noFill/>
          </a:ln>
        </p:spPr>
        <p:txBody>
          <a:bodyPr spcFirstLastPara="1" wrap="square" lIns="45675" tIns="45675" rIns="45675" bIns="45675" anchor="ctr" anchorCtr="0">
            <a:normAutofit/>
          </a:bodyPr>
          <a:lstStyle/>
          <a:p>
            <a:pPr xmlns:a="http://schemas.openxmlformats.org/drawingml/2006/main" marL="0" marR="0" lvl="0" indent="0" algn="l" rtl="0">
              <a:lnSpc>
                <a:spcPct val="81000"/>
              </a:lnSpc>
              <a:spcBef>
                <a:spcPts val="0"/>
              </a:spcBef>
              <a:spcAft>
                <a:spcPts val="0"/>
              </a:spcAft>
              <a:buClr>
                <a:schemeClr val="accent2"/>
              </a:buClr>
              <a:buSzPts val="1200"/>
              <a:buFont typeface="Calibri"/>
              <a:buNone/>
            </a:pPr>
            <a:r xmlns:a="http://schemas.openxmlformats.org/drawingml/2006/main">
              <a:rPr lang="el" sz="1200" i="0" u="none" strike="noStrike" cap="none" dirty="0">
                <a:solidFill>
                  <a:schemeClr val="accent2"/>
                </a:solidFill>
                <a:latin typeface="Calibri"/>
                <a:ea typeface="Calibri"/>
                <a:cs typeface="Calibri"/>
                <a:sym typeface="Calibri"/>
              </a:rPr>
              <a:t>πίστωση φωτογραφίας Journal de Saint Denis </a:t>
            </a:r>
            <a:r xmlns:a="http://schemas.openxmlformats.org/drawingml/2006/main" xmlns:r="http://schemas.openxmlformats.org/officeDocument/2006/relationships">
              <a:rPr lang="el" sz="1200" i="0" u="sng" strike="noStrike" cap="none" dirty="0">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https://ville-saint-denis.fr/journal</a:t>
            </a:r>
            <a:endParaRPr xmlns:a="http://schemas.openxmlformats.org/drawingml/2006/main" sz="1200" i="0" u="none" strike="noStrike" cap="none" dirty="0">
              <a:solidFill>
                <a:srgbClr val="000000"/>
              </a:solidFill>
              <a:latin typeface="Calibri"/>
              <a:ea typeface="Calibri"/>
              <a:cs typeface="Calibri"/>
              <a:sym typeface="Calibri"/>
            </a:endParaRPr>
          </a:p>
          <a:p>
            <a:pPr xmlns:a="http://schemas.openxmlformats.org/drawingml/2006/main" marL="0" marR="0" lvl="0" indent="0" algn="l" rtl="0">
              <a:lnSpc>
                <a:spcPct val="81000"/>
              </a:lnSpc>
              <a:spcBef>
                <a:spcPts val="700"/>
              </a:spcBef>
              <a:spcAft>
                <a:spcPts val="0"/>
              </a:spcAft>
              <a:buClr>
                <a:schemeClr val="accent2"/>
              </a:buClr>
              <a:buSzPts val="1200"/>
              <a:buFont typeface="Calibri"/>
              <a:buNone/>
            </a:pPr>
            <a:r xmlns:a="http://schemas.openxmlformats.org/drawingml/2006/main">
              <a:rPr lang="el" sz="1200" i="0" u="none" strike="noStrike" cap="none" dirty="0">
                <a:solidFill>
                  <a:schemeClr val="accent2"/>
                </a:solidFill>
                <a:latin typeface="Calibri"/>
                <a:ea typeface="Calibri"/>
                <a:cs typeface="Calibri"/>
                <a:sym typeface="Calibri"/>
              </a:rPr>
              <a:t>Νομαρχιακό Συμβούλιο Seine Saint Denis</a:t>
            </a:r>
            <a:endParaRPr xmlns:a="http://schemas.openxmlformats.org/drawingml/2006/main" sz="1200" i="0" u="none" strike="noStrike" cap="none" dirty="0">
              <a:solidFill>
                <a:srgbClr val="000000"/>
              </a:solidFill>
              <a:latin typeface="Calibri"/>
              <a:ea typeface="Calibri"/>
              <a:cs typeface="Calibri"/>
              <a:sym typeface="Calibri"/>
            </a:endParaRPr>
          </a:p>
          <a:p>
            <a:pPr xmlns:a="http://schemas.openxmlformats.org/drawingml/2006/main" marL="0" marR="0" lvl="0" indent="0" algn="l" rtl="0">
              <a:lnSpc>
                <a:spcPct val="81000"/>
              </a:lnSpc>
              <a:spcBef>
                <a:spcPts val="700"/>
              </a:spcBef>
              <a:spcAft>
                <a:spcPts val="0"/>
              </a:spcAft>
              <a:buClr>
                <a:srgbClr val="0000FF"/>
              </a:buClr>
              <a:buSzPts val="1200"/>
              <a:buFont typeface="Calibri"/>
              <a:buNone/>
            </a:pPr>
            <a:r xmlns:a="http://schemas.openxmlformats.org/drawingml/2006/main" xmlns:r="http://schemas.openxmlformats.org/officeDocument/2006/relationships">
              <a:rPr lang="el" sz="1200" i="0" u="sng" strike="noStrike" cap="none" dirty="0">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https://seinesaintdenis.fr/</a:t>
            </a:r>
            <a:endParaRPr xmlns:a="http://schemas.openxmlformats.org/drawingml/2006/main" sz="1200"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body" idx="1"/>
          </p:nvPr>
        </p:nvSpPr>
        <p:spPr>
          <a:xfrm>
            <a:off x="4912290" y="800589"/>
            <a:ext cx="6562678" cy="339417"/>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u="sng">
                <a:solidFill>
                  <a:schemeClr val="accent3"/>
                </a:solidFill>
              </a:rPr>
              <a:t>Εισαγωγή</a:t>
            </a:r>
            <a:endParaRPr xmlns:a="http://schemas.openxmlformats.org/drawingml/2006/main"/>
          </a:p>
        </p:txBody>
      </p:sp>
      <p:sp>
        <p:nvSpPr>
          <p:cNvPr id="227" name="Google Shape;227;p2"/>
          <p:cNvSpPr txBox="1">
            <a:spLocks noGrp="1"/>
          </p:cNvSpPr>
          <p:nvPr>
            <p:ph type="body" idx="5"/>
          </p:nvPr>
        </p:nvSpPr>
        <p:spPr>
          <a:xfrm>
            <a:off x="4912290" y="1376929"/>
            <a:ext cx="6562678" cy="339418"/>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u="sng">
                <a:solidFill>
                  <a:schemeClr val="accent3"/>
                </a:solidFill>
                <a:latin typeface="Calibri"/>
                <a:ea typeface="Calibri"/>
                <a:cs typeface="Calibri"/>
                <a:sym typeface="Calibri"/>
              </a:rPr>
              <a:t>Στόχοι</a:t>
            </a:r>
            <a:endParaRPr xmlns:a="http://schemas.openxmlformats.org/drawingml/2006/main"/>
          </a:p>
        </p:txBody>
      </p:sp>
      <p:sp>
        <p:nvSpPr>
          <p:cNvPr id="228" name="Google Shape;228;p2"/>
          <p:cNvSpPr txBox="1">
            <a:spLocks noGrp="1"/>
          </p:cNvSpPr>
          <p:nvPr>
            <p:ph type="body" idx="8"/>
          </p:nvPr>
        </p:nvSpPr>
        <p:spPr>
          <a:xfrm>
            <a:off x="5017158" y="2756609"/>
            <a:ext cx="6562678" cy="45635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u="sng">
                <a:solidFill>
                  <a:schemeClr val="accent3"/>
                </a:solidFill>
                <a:latin typeface="Calibri"/>
                <a:ea typeface="Calibri"/>
                <a:cs typeface="Calibri"/>
                <a:sym typeface="Calibri"/>
              </a:rPr>
              <a:t>Θεωρητικές γνώσεις</a:t>
            </a:r>
            <a:endParaRPr xmlns:a="http://schemas.openxmlformats.org/drawingml/2006/main"/>
          </a:p>
        </p:txBody>
      </p:sp>
      <p:sp>
        <p:nvSpPr>
          <p:cNvPr id="229" name="Google Shape;229;p2"/>
          <p:cNvSpPr txBox="1"/>
          <p:nvPr/>
        </p:nvSpPr>
        <p:spPr>
          <a:xfrm>
            <a:off x="4912290" y="5457137"/>
            <a:ext cx="6562678"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Συμβουλές και συμβουλές</a:t>
            </a:r>
            <a:endParaRPr xmlns:a="http://schemas.openxmlformats.org/drawingml/2006/main"/>
          </a:p>
        </p:txBody>
      </p:sp>
      <p:sp>
        <p:nvSpPr>
          <p:cNvPr id="230" name="Google Shape;230;p2"/>
          <p:cNvSpPr txBox="1"/>
          <p:nvPr/>
        </p:nvSpPr>
        <p:spPr>
          <a:xfrm>
            <a:off x="4927791" y="4804566"/>
            <a:ext cx="6562678"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Δραστηριότητες</a:t>
            </a:r>
            <a:endParaRPr xmlns:a="http://schemas.openxmlformats.org/drawingml/2006/main"/>
          </a:p>
        </p:txBody>
      </p:sp>
      <p:sp>
        <p:nvSpPr>
          <p:cNvPr id="231" name="Google Shape;231;p2"/>
          <p:cNvSpPr txBox="1"/>
          <p:nvPr/>
        </p:nvSpPr>
        <p:spPr>
          <a:xfrm>
            <a:off x="4927791" y="3355969"/>
            <a:ext cx="6562678"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Τεχνικές</a:t>
            </a:r>
            <a:endParaRPr xmlns:a="http://schemas.openxmlformats.org/drawingml/2006/main"/>
          </a:p>
        </p:txBody>
      </p:sp>
      <p:sp>
        <p:nvSpPr>
          <p:cNvPr id="232" name="Google Shape;232;p2"/>
          <p:cNvSpPr txBox="1"/>
          <p:nvPr/>
        </p:nvSpPr>
        <p:spPr>
          <a:xfrm>
            <a:off x="4394124" y="1907375"/>
            <a:ext cx="7096501"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Αντιμετώπιση δεξιοτήτων και μαθησιακά αποτελέσματα</a:t>
            </a:r>
            <a:endParaRPr xmlns:a="http://schemas.openxmlformats.org/drawingml/2006/main"/>
          </a:p>
        </p:txBody>
      </p:sp>
      <p:pic>
        <p:nvPicPr>
          <p:cNvPr id="233" name="Google Shape;233;p2" descr="Google Shape;234;p2"/>
          <p:cNvPicPr preferRelativeResize="0"/>
          <p:nvPr/>
        </p:nvPicPr>
        <p:blipFill rotWithShape="1">
          <a:blip r:embed="rId3">
            <a:alphaModFix/>
          </a:blip>
          <a:srcRect/>
          <a:stretch/>
        </p:blipFill>
        <p:spPr>
          <a:xfrm>
            <a:off x="143198" y="4403468"/>
            <a:ext cx="3684205" cy="1481027"/>
          </a:xfrm>
          <a:prstGeom prst="rect">
            <a:avLst/>
          </a:prstGeom>
          <a:noFill/>
          <a:ln>
            <a:noFill/>
          </a:ln>
        </p:spPr>
      </p:pic>
      <p:pic>
        <p:nvPicPr>
          <p:cNvPr id="234" name="Google Shape;234;p2" descr="Google Shape;235;p2"/>
          <p:cNvPicPr preferRelativeResize="0"/>
          <p:nvPr/>
        </p:nvPicPr>
        <p:blipFill rotWithShape="1">
          <a:blip r:embed="rId4">
            <a:alphaModFix/>
          </a:blip>
          <a:srcRect/>
          <a:stretch/>
        </p:blipFill>
        <p:spPr>
          <a:xfrm>
            <a:off x="1585425" y="2354638"/>
            <a:ext cx="2241976" cy="2048826"/>
          </a:xfrm>
          <a:prstGeom prst="rect">
            <a:avLst/>
          </a:prstGeom>
          <a:noFill/>
          <a:ln>
            <a:noFill/>
          </a:ln>
        </p:spPr>
      </p:pic>
      <p:pic>
        <p:nvPicPr>
          <p:cNvPr id="235" name="Google Shape;235;p2" descr="Google Shape;236;p2"/>
          <p:cNvPicPr preferRelativeResize="0"/>
          <p:nvPr/>
        </p:nvPicPr>
        <p:blipFill rotWithShape="1">
          <a:blip r:embed="rId5">
            <a:alphaModFix/>
          </a:blip>
          <a:srcRect/>
          <a:stretch/>
        </p:blipFill>
        <p:spPr>
          <a:xfrm>
            <a:off x="1585425" y="759874"/>
            <a:ext cx="2241976" cy="1573526"/>
          </a:xfrm>
          <a:prstGeom prst="rect">
            <a:avLst/>
          </a:prstGeom>
          <a:noFill/>
          <a:ln>
            <a:noFill/>
          </a:ln>
        </p:spPr>
      </p:pic>
      <p:pic>
        <p:nvPicPr>
          <p:cNvPr id="236" name="Google Shape;236;p2" descr="Google Shape;237;p2"/>
          <p:cNvPicPr preferRelativeResize="0"/>
          <p:nvPr/>
        </p:nvPicPr>
        <p:blipFill rotWithShape="1">
          <a:blip r:embed="rId6">
            <a:alphaModFix/>
          </a:blip>
          <a:srcRect/>
          <a:stretch/>
        </p:blipFill>
        <p:spPr>
          <a:xfrm>
            <a:off x="0" y="759874"/>
            <a:ext cx="1783027" cy="3643602"/>
          </a:xfrm>
          <a:prstGeom prst="rect">
            <a:avLst/>
          </a:prstGeom>
          <a:noFill/>
          <a:ln>
            <a:noFill/>
          </a:ln>
          <a:effectLst>
            <a:outerShdw blurRad="292100" dist="139700" dir="2700000" rotWithShape="0">
              <a:srgbClr val="333333">
                <a:alpha val="63921"/>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197998" y="844950"/>
            <a:ext cx="5710504" cy="5564400"/>
          </a:xfrm>
          <a:prstGeom prst="rect">
            <a:avLst/>
          </a:prstGeom>
          <a:noFill/>
          <a:ln>
            <a:noFill/>
          </a:ln>
        </p:spPr>
        <p:txBody>
          <a:bodyPr spcFirstLastPara="1" wrap="square" lIns="45675" tIns="45675" rIns="45675" bIns="45675" anchor="t" anchorCtr="0">
            <a:normAutofit fontScale="92500" lnSpcReduction="10000"/>
          </a:bodyPr>
          <a:lstStyle/>
          <a:p>
            <a:pPr xmlns:a="http://schemas.openxmlformats.org/drawingml/2006/main" marL="221615" lvl="0" indent="-221615" algn="just" rtl="0">
              <a:lnSpc>
                <a:spcPct val="100000"/>
              </a:lnSpc>
              <a:spcBef>
                <a:spcPts val="0"/>
              </a:spcBef>
              <a:spcAft>
                <a:spcPts val="0"/>
              </a:spcAft>
              <a:buClr>
                <a:srgbClr val="FFFFFF"/>
              </a:buClr>
              <a:buSzPts val="1150"/>
              <a:buFont typeface="Calibri"/>
              <a:buNone/>
            </a:pPr>
            <a:r xmlns:a="http://schemas.openxmlformats.org/drawingml/2006/main">
              <a:rPr lang="el" sz="1150" dirty="0"/>
              <a:t> </a:t>
            </a:r>
            <a:r xmlns:a="http://schemas.openxmlformats.org/drawingml/2006/main">
              <a:rPr lang="el" sz="1200" dirty="0"/>
              <a:t>Σε περιοχές με εκατοντάδες ξένους πληθυσμούς με διαφορετικές μητρικές γλώσσες, πολλά από τα παιδιά δεν μπορούν να μιλήσουν σωστά ή δεν μπορούν να μιλήσουν καθόλου την επίσημη γλώσσα της Νέας Χώρας όπου ζουν μέχρι την έναρξη του νηπιαγωγείου (2½/3 χρόνια). Αυτό ισχύει ιδιαίτερα εάν είχαν μικρή αλληλεπίδραση με άλλους ενήλικες και παιδιά στο πλαίσιο της παιδικής φροντίδας ή συλλογικών δραστηριοτήτων ή στο οικογενειακό περιβάλλον. Και για αυτό το λόγο οι γονείς μπαίνουν στον πειρασμό να τους δώσουν τεχνολογικές συσκευές για να τους απασχολούν.</a:t>
            </a:r>
            <a:endParaRPr xmlns:a="http://schemas.openxmlformats.org/drawingml/2006/main" sz="1200" dirty="0"/>
          </a:p>
          <a:p>
            <a:pPr marL="221741" lvl="0" indent="-221741" algn="just" rtl="0">
              <a:lnSpc>
                <a:spcPct val="100000"/>
              </a:lnSpc>
              <a:spcBef>
                <a:spcPts val="0"/>
              </a:spcBef>
              <a:spcAft>
                <a:spcPts val="0"/>
              </a:spcAft>
              <a:buClr>
                <a:srgbClr val="FFFFFF"/>
              </a:buClr>
              <a:buSzPts val="1164"/>
              <a:buFont typeface="Calibri"/>
              <a:buNone/>
            </a:pPr>
            <a:endParaRPr sz="1200" dirty="0"/>
          </a:p>
          <a:p>
            <a:pPr xmlns:a="http://schemas.openxmlformats.org/drawingml/2006/main" marL="221615" lvl="0" indent="-221615" algn="just" rtl="0">
              <a:lnSpc>
                <a:spcPct val="100000"/>
              </a:lnSpc>
              <a:spcBef>
                <a:spcPts val="0"/>
              </a:spcBef>
              <a:spcAft>
                <a:spcPts val="0"/>
              </a:spcAft>
              <a:buClr>
                <a:srgbClr val="FFFFFF"/>
              </a:buClr>
              <a:buSzPts val="1150"/>
              <a:buFont typeface="Calibri"/>
              <a:buNone/>
            </a:pPr>
            <a:r xmlns:a="http://schemas.openxmlformats.org/drawingml/2006/main">
              <a:rPr lang="el" sz="1200" dirty="0"/>
              <a:t>Αυτή η εκπαιδευτική ενότητα βασίζεται σε ένα </a:t>
            </a:r>
            <a:r xmlns:a="http://schemas.openxmlformats.org/drawingml/2006/main">
              <a:rPr lang="el" sz="1200" dirty="0" err="1"/>
              <a:t>πρόγραμμα </a:t>
            </a:r>
            <a:r xmlns:a="http://schemas.openxmlformats.org/drawingml/2006/main">
              <a:rPr lang="el" sz="1200" dirty="0"/>
              <a:t>που εφαρμόστηκε σε έναν από τους γαλλικούς δήμους με το υψηλότερο ποσοστό ξένων πληθυσμών και προτείνει να βοηθήσει στον εντοπισμό παιδιών με γλωσσικές καθυστερήσεις και να στηρίξει τους γονείς τους να βελτιώσουν την προφορική κατάκτηση της γλώσσας και να επιτρέψουν σε αυτά τα παιδιά να ενσωματωθούν περισσότερο στο τοπικό κοινωνικο-πολιτιστικό πλαίσιο αποφεύγοντας επίσης την υπερβολική έκθεση σε οθόνες.</a:t>
            </a:r>
            <a:endParaRPr xmlns:a="http://schemas.openxmlformats.org/drawingml/2006/main" sz="1200" dirty="0"/>
          </a:p>
          <a:p>
            <a:pPr xmlns:a="http://schemas.openxmlformats.org/drawingml/2006/main" marL="221615" lvl="0" indent="-221615" algn="just" rtl="0">
              <a:lnSpc>
                <a:spcPct val="100000"/>
              </a:lnSpc>
              <a:spcBef>
                <a:spcPts val="0"/>
              </a:spcBef>
              <a:spcAft>
                <a:spcPts val="0"/>
              </a:spcAft>
              <a:buClr>
                <a:srgbClr val="FFFFFF"/>
              </a:buClr>
              <a:buSzPts val="1150"/>
              <a:buFont typeface="Calibri"/>
              <a:buNone/>
            </a:pPr>
            <a:r xmlns:a="http://schemas.openxmlformats.org/drawingml/2006/main">
              <a:rPr lang="el" sz="1200" dirty="0"/>
              <a:t>Αυτό το πρόγραμμα εφαρμόστηκε στην αστική συνοικία Franc </a:t>
            </a:r>
            <a:r xmlns:a="http://schemas.openxmlformats.org/drawingml/2006/main">
              <a:rPr lang="el" sz="1200" dirty="0" err="1"/>
              <a:t>Moisin </a:t>
            </a:r>
            <a:r xmlns:a="http://schemas.openxmlformats.org/drawingml/2006/main">
              <a:rPr lang="el" sz="1200" dirty="0"/>
              <a:t>του Saint-Denis, που χαρακτηρίζεται από τον επισφαλή πληθυσμό της, με μεγάλο ξένο πληθυσμό.</a:t>
            </a:r>
            <a:endParaRPr xmlns:a="http://schemas.openxmlformats.org/drawingml/2006/main" sz="1200" dirty="0"/>
          </a:p>
          <a:p>
            <a:pPr xmlns:a="http://schemas.openxmlformats.org/drawingml/2006/main" marL="221615" lvl="0" indent="-221615" algn="just" rtl="0">
              <a:lnSpc>
                <a:spcPct val="100000"/>
              </a:lnSpc>
              <a:spcBef>
                <a:spcPts val="0"/>
              </a:spcBef>
              <a:spcAft>
                <a:spcPts val="0"/>
              </a:spcAft>
              <a:buClr>
                <a:srgbClr val="FFFFFF"/>
              </a:buClr>
              <a:buSzPts val="1150"/>
              <a:buFont typeface="Calibri"/>
              <a:buNone/>
            </a:pPr>
            <a:r xmlns:a="http://schemas.openxmlformats.org/drawingml/2006/main">
              <a:rPr lang="el" sz="1200" dirty="0"/>
              <a:t>Εδώ και αρκετά χρόνια, οι επαγγελματίες και ειδικότερα οι δάσκαλοι προειδοποιούν για γλωσσικά προβλήματα σε μικρά παιδιά (ηλικίας 2/4). Για ορισμένους, αυτά τα προβλήματα συνδέονται επίσης με τη μαζική χρήση οθονών.</a:t>
            </a:r>
            <a:endParaRPr xmlns:a="http://schemas.openxmlformats.org/drawingml/2006/main" sz="1200" dirty="0"/>
          </a:p>
          <a:p>
            <a:pPr xmlns:a="http://schemas.openxmlformats.org/drawingml/2006/main" marL="210184" lvl="0" indent="-210184" algn="just" rtl="0">
              <a:lnSpc>
                <a:spcPct val="100000"/>
              </a:lnSpc>
              <a:spcBef>
                <a:spcPts val="800"/>
              </a:spcBef>
              <a:spcAft>
                <a:spcPts val="0"/>
              </a:spcAft>
              <a:buClr>
                <a:srgbClr val="FFFFFF"/>
              </a:buClr>
              <a:buSzPts val="1150"/>
              <a:buFont typeface="Calibri"/>
              <a:buNone/>
            </a:pPr>
            <a:r xmlns:a="http://schemas.openxmlformats.org/drawingml/2006/main">
              <a:rPr lang="el" sz="1200" dirty="0"/>
              <a:t>Επαγγελματίες (λογοθεραπευτές, επαγγελματίες της πρώιμης παιδικής ηλικίας PMI) έχουν προτείνει ένα πρόγραμμα σπουδών για την ενίσχυση των γλωσσικών δεξιοτήτων των παιδιών, με τη συμμετοχή των γονέων</a:t>
            </a:r>
            <a:endParaRPr xmlns:a="http://schemas.openxmlformats.org/drawingml/2006/main" sz="1200" dirty="0"/>
          </a:p>
          <a:p>
            <a:pPr xmlns:a="http://schemas.openxmlformats.org/drawingml/2006/main" marL="210184" lvl="0" indent="-210184" algn="just" rtl="0">
              <a:lnSpc>
                <a:spcPct val="100000"/>
              </a:lnSpc>
              <a:spcBef>
                <a:spcPts val="800"/>
              </a:spcBef>
              <a:spcAft>
                <a:spcPts val="0"/>
              </a:spcAft>
              <a:buClr>
                <a:srgbClr val="FFFFFF"/>
              </a:buClr>
              <a:buSzPts val="1150"/>
              <a:buFont typeface="Calibri"/>
              <a:buNone/>
            </a:pPr>
            <a:r xmlns:a="http://schemas.openxmlformats.org/drawingml/2006/main">
              <a:rPr lang="el" sz="1200" dirty="0"/>
              <a:t>Η προπόνηση:</a:t>
            </a:r>
            <a:endParaRPr xmlns:a="http://schemas.openxmlformats.org/drawingml/2006/main" sz="1200" dirty="0"/>
          </a:p>
          <a:p>
            <a:pPr xmlns:a="http://schemas.openxmlformats.org/drawingml/2006/main" marL="210184" lvl="0" indent="-210184" algn="just" rtl="0">
              <a:lnSpc>
                <a:spcPct val="100000"/>
              </a:lnSpc>
              <a:spcBef>
                <a:spcPts val="800"/>
              </a:spcBef>
              <a:spcAft>
                <a:spcPts val="0"/>
              </a:spcAft>
              <a:buClr>
                <a:srgbClr val="FFFFFF"/>
              </a:buClr>
              <a:buSzPts val="1150"/>
              <a:buFont typeface="Calibri"/>
              <a:buNone/>
            </a:pPr>
            <a:r xmlns:a="http://schemas.openxmlformats.org/drawingml/2006/main">
              <a:rPr lang="el" sz="1200" dirty="0"/>
              <a:t>μια ομάδα γλωσσικής ευαισθητοποίησης - 5 παιδιά (με γονείς) που αναγνωρίστηκαν από τον δάσκαλό τους ότι έχουν καθυστέρηση στην προφορική γλώσσα</a:t>
            </a:r>
            <a:endParaRPr xmlns:a="http://schemas.openxmlformats.org/drawingml/2006/main" sz="1200" dirty="0"/>
          </a:p>
          <a:p>
            <a:pPr xmlns:a="http://schemas.openxmlformats.org/drawingml/2006/main" marL="210184" lvl="0" indent="-210184" algn="just" rtl="0">
              <a:lnSpc>
                <a:spcPct val="100000"/>
              </a:lnSpc>
              <a:spcBef>
                <a:spcPts val="800"/>
              </a:spcBef>
              <a:spcAft>
                <a:spcPts val="0"/>
              </a:spcAft>
              <a:buClr>
                <a:srgbClr val="FFFFFF"/>
              </a:buClr>
              <a:buSzPts val="1150"/>
              <a:buFont typeface="Calibri"/>
              <a:buNone/>
            </a:pPr>
            <a:r xmlns:a="http://schemas.openxmlformats.org/drawingml/2006/main">
              <a:rPr lang="el" sz="1200" dirty="0"/>
              <a:t>1 ώρα (45 λεπτά κινουμένων σχεδίων) - συνεδρία 3 μηνών - Κάθε εβδομάδα: συνιστάται ανεπιφύλακτα η συμμετοχή, προκειμένου να ενημερωθούν οι γονείς για το ρόλο τους</a:t>
            </a:r>
            <a:endParaRPr xmlns:a="http://schemas.openxmlformats.org/drawingml/2006/main" sz="1200" dirty="0"/>
          </a:p>
          <a:p>
            <a:pPr xmlns:a="http://schemas.openxmlformats.org/drawingml/2006/main" marL="210184" lvl="0" indent="-210184" algn="just" rtl="0">
              <a:lnSpc>
                <a:spcPct val="100000"/>
              </a:lnSpc>
              <a:spcBef>
                <a:spcPts val="800"/>
              </a:spcBef>
              <a:spcAft>
                <a:spcPts val="0"/>
              </a:spcAft>
              <a:buClr>
                <a:srgbClr val="FFFFFF"/>
              </a:buClr>
              <a:buSzPts val="1150"/>
              <a:buFont typeface="Calibri"/>
              <a:buNone/>
            </a:pPr>
            <a:r xmlns:a="http://schemas.openxmlformats.org/drawingml/2006/main">
              <a:rPr lang="el" sz="1200" dirty="0"/>
              <a:t>Μικρά εργαστήρια κατά τη διάρκεια της συνεδρίας, που προωθούν την ατομική και διαπροσωπική διέγερση, ειδικά μεταξύ γονέα και παιδιού</a:t>
            </a:r>
            <a:endParaRPr xmlns:a="http://schemas.openxmlformats.org/drawingml/2006/main" sz="1200" dirty="0"/>
          </a:p>
          <a:p>
            <a:pPr xmlns:a="http://schemas.openxmlformats.org/drawingml/2006/main" marL="210184" lvl="0" indent="-210184" algn="just" rtl="0">
              <a:lnSpc>
                <a:spcPct val="100000"/>
              </a:lnSpc>
              <a:spcBef>
                <a:spcPts val="800"/>
              </a:spcBef>
              <a:spcAft>
                <a:spcPts val="0"/>
              </a:spcAft>
              <a:buClr>
                <a:srgbClr val="FFFFFF"/>
              </a:buClr>
              <a:buSzPts val="1150"/>
              <a:buFont typeface="Calibri"/>
              <a:buNone/>
            </a:pPr>
            <a:r xmlns:a="http://schemas.openxmlformats.org/drawingml/2006/main">
              <a:rPr lang="el" sz="1200" dirty="0"/>
              <a:t>1 ή 2 εργαστήρια κατά τη διάρκεια της συνεδρίας, που προωθούν την ατομική και διαπροσωπική διέγερση, ειδικά μεταξύ γονέα και παιδιού</a:t>
            </a:r>
            <a:endParaRPr xmlns:a="http://schemas.openxmlformats.org/drawingml/2006/main" sz="1200" dirty="0"/>
          </a:p>
          <a:p>
            <a:pPr xmlns:a="http://schemas.openxmlformats.org/drawingml/2006/main" marL="210184" lvl="0" indent="-210184" algn="just" rtl="0">
              <a:lnSpc>
                <a:spcPct val="100000"/>
              </a:lnSpc>
              <a:spcBef>
                <a:spcPts val="800"/>
              </a:spcBef>
              <a:spcAft>
                <a:spcPts val="0"/>
              </a:spcAft>
              <a:buClr>
                <a:srgbClr val="FFFFFF"/>
              </a:buClr>
              <a:buSzPts val="1150"/>
              <a:buFont typeface="Calibri"/>
              <a:buNone/>
            </a:pPr>
            <a:r xmlns:a="http://schemas.openxmlformats.org/drawingml/2006/main">
              <a:rPr lang="el" sz="1200" dirty="0"/>
              <a:t>Κινούμενα σχέδια από επαγγελματίες προσχολικής ηλικίας με την υποστήριξη τοπικού λογοθεραπευτή.</a:t>
            </a:r>
            <a:endParaRPr xmlns:a="http://schemas.openxmlformats.org/drawingml/2006/main" sz="1200" dirty="0"/>
          </a:p>
        </p:txBody>
      </p:sp>
      <p:sp>
        <p:nvSpPr>
          <p:cNvPr id="242" name="Google Shape;242;p3"/>
          <p:cNvSpPr txBox="1">
            <a:spLocks noGrp="1"/>
          </p:cNvSpPr>
          <p:nvPr>
            <p:ph type="body" idx="3"/>
          </p:nvPr>
        </p:nvSpPr>
        <p:spPr>
          <a:xfrm>
            <a:off x="344849" y="307949"/>
            <a:ext cx="5310902" cy="613202"/>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Εισαγωγή</a:t>
            </a:r>
            <a:endParaRPr xmlns:a="http://schemas.openxmlformats.org/drawingml/2006/main"/>
          </a:p>
        </p:txBody>
      </p:sp>
      <p:pic>
        <p:nvPicPr>
          <p:cNvPr id="243" name="Google Shape;243;p3" descr="Google Shape;244;p3"/>
          <p:cNvPicPr preferRelativeResize="0"/>
          <p:nvPr/>
        </p:nvPicPr>
        <p:blipFill rotWithShape="1">
          <a:blip r:embed="rId3">
            <a:alphaModFix/>
          </a:blip>
          <a:srcRect/>
          <a:stretch/>
        </p:blipFill>
        <p:spPr>
          <a:xfrm>
            <a:off x="9540878" y="3513604"/>
            <a:ext cx="2021710" cy="2157076"/>
          </a:xfrm>
          <a:prstGeom prst="rect">
            <a:avLst/>
          </a:prstGeom>
          <a:noFill/>
          <a:ln>
            <a:noFill/>
          </a:ln>
        </p:spPr>
      </p:pic>
      <p:pic>
        <p:nvPicPr>
          <p:cNvPr id="244" name="Google Shape;244;p3" descr="Google Shape;245;p3"/>
          <p:cNvPicPr preferRelativeResize="0"/>
          <p:nvPr/>
        </p:nvPicPr>
        <p:blipFill rotWithShape="1">
          <a:blip r:embed="rId4">
            <a:alphaModFix/>
          </a:blip>
          <a:srcRect/>
          <a:stretch/>
        </p:blipFill>
        <p:spPr>
          <a:xfrm>
            <a:off x="6726801" y="969176"/>
            <a:ext cx="4835789" cy="2486007"/>
          </a:xfrm>
          <a:prstGeom prst="rect">
            <a:avLst/>
          </a:prstGeom>
          <a:noFill/>
          <a:ln>
            <a:noFill/>
          </a:ln>
        </p:spPr>
      </p:pic>
      <p:pic>
        <p:nvPicPr>
          <p:cNvPr id="245" name="Google Shape;245;p3" descr="Google Shape;246;p3"/>
          <p:cNvPicPr preferRelativeResize="0"/>
          <p:nvPr/>
        </p:nvPicPr>
        <p:blipFill rotWithShape="1">
          <a:blip r:embed="rId5">
            <a:alphaModFix/>
          </a:blip>
          <a:srcRect/>
          <a:stretch/>
        </p:blipFill>
        <p:spPr>
          <a:xfrm>
            <a:off x="6673523" y="3455180"/>
            <a:ext cx="2834155" cy="2273915"/>
          </a:xfrm>
          <a:prstGeom prst="rect">
            <a:avLst/>
          </a:prstGeom>
          <a:noFill/>
          <a:ln>
            <a:noFill/>
          </a:ln>
        </p:spPr>
      </p:pic>
      <p:pic>
        <p:nvPicPr>
          <p:cNvPr id="246" name="Google Shape;246;p3" descr="Google Shape;247;p3"/>
          <p:cNvPicPr preferRelativeResize="0"/>
          <p:nvPr/>
        </p:nvPicPr>
        <p:blipFill rotWithShape="1">
          <a:blip r:embed="rId6">
            <a:alphaModFix/>
          </a:blip>
          <a:srcRect/>
          <a:stretch/>
        </p:blipFill>
        <p:spPr>
          <a:xfrm>
            <a:off x="9834344" y="921159"/>
            <a:ext cx="1728268" cy="2514435"/>
          </a:xfrm>
          <a:prstGeom prst="rect">
            <a:avLst/>
          </a:prstGeom>
          <a:noFill/>
          <a:ln>
            <a:noFill/>
          </a:ln>
          <a:effectLst>
            <a:outerShdw blurRad="292100" dist="139700" dir="2700000" rotWithShape="0">
              <a:srgbClr val="333333">
                <a:alpha val="63921"/>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
          <p:cNvSpPr txBox="1">
            <a:spLocks noGrp="1"/>
          </p:cNvSpPr>
          <p:nvPr>
            <p:ph type="body" idx="1"/>
          </p:nvPr>
        </p:nvSpPr>
        <p:spPr>
          <a:xfrm>
            <a:off x="5756500" y="1468899"/>
            <a:ext cx="5470500" cy="4538402"/>
          </a:xfrm>
          <a:prstGeom prst="rect">
            <a:avLst/>
          </a:prstGeom>
          <a:noFill/>
          <a:ln>
            <a:noFill/>
          </a:ln>
        </p:spPr>
        <p:txBody>
          <a:bodyPr spcFirstLastPara="1" wrap="square" lIns="45675" tIns="45675" rIns="45675" bIns="45675" anchor="t" anchorCtr="0">
            <a:normAutofit/>
          </a:bodyPr>
          <a:lstStyle/>
          <a:p>
            <a:pPr xmlns:a="http://schemas.openxmlformats.org/drawingml/2006/main" marL="342900" lvl="0" indent="-342900" algn="just" rtl="0">
              <a:lnSpc>
                <a:spcPct val="100000"/>
              </a:lnSpc>
              <a:spcBef>
                <a:spcPts val="0"/>
              </a:spcBef>
              <a:spcAft>
                <a:spcPts val="0"/>
              </a:spcAft>
              <a:buClr>
                <a:srgbClr val="FFFFFF"/>
              </a:buClr>
              <a:buSzPts val="1200"/>
              <a:buFont typeface="Calibri"/>
              <a:buNone/>
            </a:pPr>
            <a:r xmlns:a="http://schemas.openxmlformats.org/drawingml/2006/main">
              <a:rPr lang="el" sz="1200"/>
              <a:t>Οι κύριοι στόχοι αυτής της ενότητας είναι:</a:t>
            </a:r>
            <a:endParaRPr xmlns:a="http://schemas.openxmlformats.org/drawingml/2006/main"/>
          </a:p>
          <a:p>
            <a:pPr marL="342900" lvl="0" indent="-342900" algn="just" rtl="0">
              <a:lnSpc>
                <a:spcPct val="100000"/>
              </a:lnSpc>
              <a:spcBef>
                <a:spcPts val="0"/>
              </a:spcBef>
              <a:spcAft>
                <a:spcPts val="0"/>
              </a:spcAft>
              <a:buClr>
                <a:srgbClr val="FFFFFF"/>
              </a:buClr>
              <a:buSzPts val="1200"/>
              <a:buFont typeface="Calibri"/>
              <a:buNone/>
            </a:pPr>
            <a:endParaRPr sz="1200"/>
          </a:p>
          <a:p>
            <a:pPr xmlns:a="http://schemas.openxmlformats.org/drawingml/2006/main" marL="342900" lvl="0" indent="-342900" algn="just" rtl="0">
              <a:lnSpc>
                <a:spcPct val="100000"/>
              </a:lnSpc>
              <a:spcBef>
                <a:spcPts val="0"/>
              </a:spcBef>
              <a:spcAft>
                <a:spcPts val="0"/>
              </a:spcAft>
              <a:buClr>
                <a:srgbClr val="FFFFFF"/>
              </a:buClr>
              <a:buSzPts val="1200"/>
              <a:buFont typeface="Calibri"/>
              <a:buNone/>
            </a:pPr>
            <a:r xmlns:a="http://schemas.openxmlformats.org/drawingml/2006/main">
              <a:rPr lang="el" sz="1200"/>
              <a:t>Ανάπτυξη της προφορικής γλώσσας των μικρών παιδιών. Ενίσχυση των γλωσσικών δεξιοτήτων εστιάζοντας στις ικανότητες των παιδιών.</a:t>
            </a:r>
            <a:endParaRPr xmlns:a="http://schemas.openxmlformats.org/drawingml/2006/main"/>
          </a:p>
          <a:p>
            <a:pPr xmlns:a="http://schemas.openxmlformats.org/drawingml/2006/main" marL="342900" lvl="0" indent="-342900" algn="just" rtl="0">
              <a:lnSpc>
                <a:spcPct val="100000"/>
              </a:lnSpc>
              <a:spcBef>
                <a:spcPts val="0"/>
              </a:spcBef>
              <a:spcAft>
                <a:spcPts val="0"/>
              </a:spcAft>
              <a:buClr>
                <a:srgbClr val="FFFFFF"/>
              </a:buClr>
              <a:buSzPts val="1200"/>
              <a:buFont typeface="Calibri"/>
              <a:buNone/>
            </a:pPr>
            <a:r xmlns:a="http://schemas.openxmlformats.org/drawingml/2006/main">
              <a:rPr lang="el" sz="1200"/>
              <a:t>     </a:t>
            </a:r>
            <a:endParaRPr xmlns:a="http://schemas.openxmlformats.org/drawingml/2006/main"/>
          </a:p>
          <a:p>
            <a:pPr xmlns:a="http://schemas.openxmlformats.org/drawingml/2006/main" marL="342900" lvl="0" indent="-342900" algn="just" rtl="0">
              <a:lnSpc>
                <a:spcPct val="100000"/>
              </a:lnSpc>
              <a:spcBef>
                <a:spcPts val="0"/>
              </a:spcBef>
              <a:spcAft>
                <a:spcPts val="0"/>
              </a:spcAft>
              <a:buClr>
                <a:srgbClr val="FFFFFF"/>
              </a:buClr>
              <a:buSzPts val="1200"/>
              <a:buFont typeface="Calibri"/>
              <a:buNone/>
            </a:pPr>
            <a:r xmlns:a="http://schemas.openxmlformats.org/drawingml/2006/main">
              <a:rPr lang="el" sz="1200"/>
              <a:t>      </a:t>
            </a:r>
            <a:endParaRPr xmlns:a="http://schemas.openxmlformats.org/drawingml/2006/main"/>
          </a:p>
          <a:p>
            <a:pPr xmlns:a="http://schemas.openxmlformats.org/drawingml/2006/main" marL="342900" lvl="0" indent="-342900" algn="just" rtl="0">
              <a:lnSpc>
                <a:spcPct val="100000"/>
              </a:lnSpc>
              <a:spcBef>
                <a:spcPts val="0"/>
              </a:spcBef>
              <a:spcAft>
                <a:spcPts val="0"/>
              </a:spcAft>
              <a:buClr>
                <a:srgbClr val="FFFFFF"/>
              </a:buClr>
              <a:buSzPts val="1200"/>
              <a:buFont typeface="Calibri"/>
              <a:buNone/>
            </a:pPr>
            <a:r xmlns:a="http://schemas.openxmlformats.org/drawingml/2006/main">
              <a:rPr lang="el" sz="1200"/>
              <a:t>Συμμετοχή των γονέων ενεργά στη βοήθεια της γλωσσικής ανάπτυξης μέσω συνεδριών και εργαστηρίων που ενθαρρύνουν την ατομική και διαπροσωπική αλληλεπίδραση και διέγερση μεταξύ γονέα και παιδιού.</a:t>
            </a:r>
            <a:endParaRPr xmlns:a="http://schemas.openxmlformats.org/drawingml/2006/main"/>
          </a:p>
          <a:p>
            <a:pPr marL="342900" lvl="0" indent="-342900" algn="just" rtl="0">
              <a:lnSpc>
                <a:spcPct val="100000"/>
              </a:lnSpc>
              <a:spcBef>
                <a:spcPts val="0"/>
              </a:spcBef>
              <a:spcAft>
                <a:spcPts val="0"/>
              </a:spcAft>
              <a:buClr>
                <a:srgbClr val="FFFFFF"/>
              </a:buClr>
              <a:buSzPts val="1200"/>
              <a:buFont typeface="Calibri"/>
              <a:buNone/>
            </a:pPr>
            <a:endParaRPr sz="1200"/>
          </a:p>
          <a:p>
            <a:pPr xmlns:a="http://schemas.openxmlformats.org/drawingml/2006/main" marL="342900" lvl="0" indent="-342900" algn="just" rtl="0">
              <a:lnSpc>
                <a:spcPct val="100000"/>
              </a:lnSpc>
              <a:spcBef>
                <a:spcPts val="0"/>
              </a:spcBef>
              <a:spcAft>
                <a:spcPts val="0"/>
              </a:spcAft>
              <a:buClr>
                <a:srgbClr val="FFFFFF"/>
              </a:buClr>
              <a:buSzPts val="1200"/>
              <a:buFont typeface="Calibri"/>
              <a:buNone/>
            </a:pPr>
            <a:r xmlns:a="http://schemas.openxmlformats.org/drawingml/2006/main">
              <a:rPr lang="el" sz="1200"/>
              <a:t>Δίνοντας στους ενήλικες τα εργαλεία για να συνεχίσουν αυτή τη δουλειά και να ενισχύσουν τον εαυτό τους στο γονικό τους ρόλο οργανώνοντας τακτικά εργαστήρια και ενημερωτικές συναντήσεις, συνεχείς εκπαιδευτικές συνεδρίες, εκπαιδευτικό υλικό όπως βιβλία, παιχνίδια ή διαδικτυακές πηγές που μπορούν να χρησιμοποιηθούν στο σπίτι για να συνεχίσουν να τονώνουν τη γλώσσα και να ενθαρρύνουν αλληλεπίδραση με τα παιδιά τους.</a:t>
            </a:r>
            <a:endParaRPr xmlns:a="http://schemas.openxmlformats.org/drawingml/2006/main"/>
          </a:p>
          <a:p>
            <a:pPr marL="342900" lvl="0" indent="-342900" algn="just" rtl="0">
              <a:lnSpc>
                <a:spcPct val="100000"/>
              </a:lnSpc>
              <a:spcBef>
                <a:spcPts val="0"/>
              </a:spcBef>
              <a:spcAft>
                <a:spcPts val="0"/>
              </a:spcAft>
              <a:buClr>
                <a:srgbClr val="FFFFFF"/>
              </a:buClr>
              <a:buSzPts val="1200"/>
              <a:buFont typeface="Calibri"/>
              <a:buNone/>
            </a:pPr>
            <a:endParaRPr sz="1200"/>
          </a:p>
          <a:p>
            <a:pPr xmlns:a="http://schemas.openxmlformats.org/drawingml/2006/main" marL="342900" lvl="0" indent="-342900" algn="just" rtl="0">
              <a:lnSpc>
                <a:spcPct val="100000"/>
              </a:lnSpc>
              <a:spcBef>
                <a:spcPts val="0"/>
              </a:spcBef>
              <a:spcAft>
                <a:spcPts val="0"/>
              </a:spcAft>
              <a:buClr>
                <a:srgbClr val="FFFFFF"/>
              </a:buClr>
              <a:buSzPts val="1200"/>
              <a:buFont typeface="Calibri"/>
              <a:buNone/>
            </a:pPr>
            <a:r xmlns:a="http://schemas.openxmlformats.org/drawingml/2006/main">
              <a:rPr lang="el" sz="1200"/>
              <a:t>   </a:t>
            </a:r>
            <a:endParaRPr xmlns:a="http://schemas.openxmlformats.org/drawingml/2006/main"/>
          </a:p>
          <a:p>
            <a:pPr xmlns:a="http://schemas.openxmlformats.org/drawingml/2006/main" marL="342900" lvl="0" indent="-342900" algn="just" rtl="0">
              <a:lnSpc>
                <a:spcPct val="100000"/>
              </a:lnSpc>
              <a:spcBef>
                <a:spcPts val="0"/>
              </a:spcBef>
              <a:spcAft>
                <a:spcPts val="0"/>
              </a:spcAft>
              <a:buClr>
                <a:srgbClr val="FFFFFF"/>
              </a:buClr>
              <a:buSzPts val="1200"/>
              <a:buFont typeface="Calibri"/>
              <a:buNone/>
            </a:pPr>
            <a:r xmlns:a="http://schemas.openxmlformats.org/drawingml/2006/main">
              <a:rPr lang="el" sz="1200"/>
              <a:t>Δημιουργήστε υποστηρικτικές κοινότητες μεταξύ των γονέων που συμμετέχουν στο πρόγραμμα, όπου μπορούν να μοιραστούν εμπειρίες, αποτελεσματικές στρατηγικές και να προσφέρουν ο ένας στον άλλο υποστήριξη και ενθάρρυνση για την επίτευξη του ίδιου στόχου.</a:t>
            </a:r>
            <a:endParaRPr xmlns:a="http://schemas.openxmlformats.org/drawingml/2006/main"/>
          </a:p>
          <a:p>
            <a:pPr xmlns:a="http://schemas.openxmlformats.org/drawingml/2006/main" marL="342900" lvl="0" indent="-342900" algn="just" rtl="0">
              <a:lnSpc>
                <a:spcPct val="100000"/>
              </a:lnSpc>
              <a:spcBef>
                <a:spcPts val="1000"/>
              </a:spcBef>
              <a:spcAft>
                <a:spcPts val="0"/>
              </a:spcAft>
              <a:buClr>
                <a:srgbClr val="FFFFFF"/>
              </a:buClr>
              <a:buSzPts val="1200"/>
              <a:buFont typeface="Calibri"/>
              <a:buNone/>
            </a:pPr>
            <a:r xmlns:a="http://schemas.openxmlformats.org/drawingml/2006/main">
              <a:rPr lang="el" sz="1200"/>
              <a:t>.</a:t>
            </a:r>
            <a:endParaRPr xmlns:a="http://schemas.openxmlformats.org/drawingml/2006/main"/>
          </a:p>
        </p:txBody>
      </p:sp>
      <p:sp>
        <p:nvSpPr>
          <p:cNvPr id="252" name="Google Shape;252;p4"/>
          <p:cNvSpPr txBox="1">
            <a:spLocks noGrp="1"/>
          </p:cNvSpPr>
          <p:nvPr>
            <p:ph type="body" idx="2"/>
          </p:nvPr>
        </p:nvSpPr>
        <p:spPr>
          <a:xfrm>
            <a:off x="6102024" y="781725"/>
            <a:ext cx="4832701" cy="8577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Στόχοι</a:t>
            </a:r>
            <a:endParaRPr xmlns:a="http://schemas.openxmlformats.org/drawingml/2006/main"/>
          </a:p>
        </p:txBody>
      </p:sp>
      <p:pic>
        <p:nvPicPr>
          <p:cNvPr id="253" name="Google Shape;253;p4" descr="Google Shape;254;p4"/>
          <p:cNvPicPr preferRelativeResize="0"/>
          <p:nvPr/>
        </p:nvPicPr>
        <p:blipFill rotWithShape="1">
          <a:blip r:embed="rId3">
            <a:alphaModFix/>
          </a:blip>
          <a:srcRect/>
          <a:stretch/>
        </p:blipFill>
        <p:spPr>
          <a:xfrm>
            <a:off x="0" y="1468899"/>
            <a:ext cx="5152100" cy="2264901"/>
          </a:xfrm>
          <a:prstGeom prst="rect">
            <a:avLst/>
          </a:prstGeom>
          <a:noFill/>
          <a:ln>
            <a:noFill/>
          </a:ln>
        </p:spPr>
      </p:pic>
      <p:pic>
        <p:nvPicPr>
          <p:cNvPr id="254" name="Google Shape;254;p4" descr="Google Shape;255;p4"/>
          <p:cNvPicPr preferRelativeResize="0"/>
          <p:nvPr/>
        </p:nvPicPr>
        <p:blipFill rotWithShape="1">
          <a:blip r:embed="rId4">
            <a:alphaModFix/>
          </a:blip>
          <a:srcRect/>
          <a:stretch/>
        </p:blipFill>
        <p:spPr>
          <a:xfrm>
            <a:off x="0" y="3711575"/>
            <a:ext cx="2608384" cy="1825370"/>
          </a:xfrm>
          <a:prstGeom prst="rect">
            <a:avLst/>
          </a:prstGeom>
          <a:noFill/>
          <a:ln>
            <a:noFill/>
          </a:ln>
        </p:spPr>
      </p:pic>
      <p:pic>
        <p:nvPicPr>
          <p:cNvPr id="255" name="Google Shape;255;p4" descr="Google Shape;256;p4"/>
          <p:cNvPicPr preferRelativeResize="0"/>
          <p:nvPr/>
        </p:nvPicPr>
        <p:blipFill rotWithShape="1">
          <a:blip r:embed="rId5">
            <a:alphaModFix/>
          </a:blip>
          <a:srcRect/>
          <a:stretch/>
        </p:blipFill>
        <p:spPr>
          <a:xfrm>
            <a:off x="2273974" y="3733800"/>
            <a:ext cx="2878126" cy="1780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
          <p:cNvSpPr txBox="1">
            <a:spLocks noGrp="1"/>
          </p:cNvSpPr>
          <p:nvPr>
            <p:ph type="body" idx="1"/>
          </p:nvPr>
        </p:nvSpPr>
        <p:spPr>
          <a:xfrm>
            <a:off x="1286721" y="183146"/>
            <a:ext cx="11222618" cy="713816"/>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74659A"/>
              </a:buClr>
              <a:buSzPts val="3600"/>
              <a:buFont typeface="Calibri"/>
              <a:buNone/>
            </a:pPr>
            <a:r xmlns:a="http://schemas.openxmlformats.org/drawingml/2006/main">
              <a:rPr lang="el" sz="3600" b="1">
                <a:solidFill>
                  <a:srgbClr val="74659A"/>
                </a:solidFill>
                <a:latin typeface="Calibri"/>
                <a:ea typeface="Calibri"/>
                <a:cs typeface="Calibri"/>
                <a:sym typeface="Calibri"/>
              </a:rPr>
              <a:t>Καλυπτόμενες δεξιότητες</a:t>
            </a:r>
            <a:endParaRPr xmlns:a="http://schemas.openxmlformats.org/drawingml/2006/main"/>
          </a:p>
        </p:txBody>
      </p:sp>
      <p:sp>
        <p:nvSpPr>
          <p:cNvPr id="261" name="Google Shape;261;p5"/>
          <p:cNvSpPr txBox="1">
            <a:spLocks noGrp="1"/>
          </p:cNvSpPr>
          <p:nvPr>
            <p:ph type="body" idx="2"/>
          </p:nvPr>
        </p:nvSpPr>
        <p:spPr>
          <a:xfrm>
            <a:off x="3669200" y="2546750"/>
            <a:ext cx="7117500" cy="713702"/>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FFFFFF"/>
              </a:buClr>
              <a:buSzPts val="1200"/>
              <a:buFont typeface="Calibri"/>
              <a:buNone/>
            </a:pPr>
            <a:r xmlns:a="http://schemas.openxmlformats.org/drawingml/2006/main">
              <a:rPr lang="el" sz="1200" b="1">
                <a:solidFill>
                  <a:srgbClr val="FFFFFF"/>
                </a:solidFill>
                <a:latin typeface="Calibri"/>
                <a:ea typeface="Calibri"/>
                <a:cs typeface="Calibri"/>
                <a:sym typeface="Calibri"/>
              </a:rPr>
              <a:t>Παιδιά: Μάθετε να βάζετε λέξεις στην καθημερινή ζωή</a:t>
            </a:r>
            <a:endParaRPr xmlns:a="http://schemas.openxmlformats.org/drawingml/2006/main" sz="1200" b="1">
              <a:latin typeface="Calibri"/>
              <a:ea typeface="Calibri"/>
              <a:cs typeface="Calibri"/>
              <a:sym typeface="Calibri"/>
            </a:endParaRPr>
          </a:p>
        </p:txBody>
      </p:sp>
      <p:sp>
        <p:nvSpPr>
          <p:cNvPr id="262" name="Google Shape;262;p5"/>
          <p:cNvSpPr txBox="1">
            <a:spLocks noGrp="1"/>
          </p:cNvSpPr>
          <p:nvPr>
            <p:ph type="body" idx="3"/>
          </p:nvPr>
        </p:nvSpPr>
        <p:spPr>
          <a:xfrm>
            <a:off x="1573305" y="1424480"/>
            <a:ext cx="738349" cy="578810"/>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ctr" rtl="0">
              <a:lnSpc>
                <a:spcPct val="90000"/>
              </a:lnSpc>
              <a:spcBef>
                <a:spcPts val="0"/>
              </a:spcBef>
              <a:spcAft>
                <a:spcPts val="0"/>
              </a:spcAft>
              <a:buClr>
                <a:srgbClr val="FFFFFF"/>
              </a:buClr>
              <a:buSzPts val="3300"/>
              <a:buFont typeface="Calibri"/>
              <a:buNone/>
            </a:pPr>
            <a:r xmlns:a="http://schemas.openxmlformats.org/drawingml/2006/main">
              <a:rPr lang="el" sz="3300" b="1">
                <a:solidFill>
                  <a:srgbClr val="FFFFFF"/>
                </a:solidFill>
                <a:latin typeface="Calibri"/>
                <a:ea typeface="Calibri"/>
                <a:cs typeface="Calibri"/>
                <a:sym typeface="Calibri"/>
              </a:rPr>
              <a:t>01</a:t>
            </a:r>
            <a:endParaRPr xmlns:a="http://schemas.openxmlformats.org/drawingml/2006/main"/>
          </a:p>
        </p:txBody>
      </p:sp>
      <p:sp>
        <p:nvSpPr>
          <p:cNvPr id="263" name="Google Shape;263;p5"/>
          <p:cNvSpPr txBox="1">
            <a:spLocks noGrp="1"/>
          </p:cNvSpPr>
          <p:nvPr>
            <p:ph type="body" idx="5"/>
          </p:nvPr>
        </p:nvSpPr>
        <p:spPr>
          <a:xfrm>
            <a:off x="1557283" y="2398563"/>
            <a:ext cx="738349" cy="578810"/>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ctr" rtl="0">
              <a:lnSpc>
                <a:spcPct val="90000"/>
              </a:lnSpc>
              <a:spcBef>
                <a:spcPts val="0"/>
              </a:spcBef>
              <a:spcAft>
                <a:spcPts val="0"/>
              </a:spcAft>
              <a:buClr>
                <a:srgbClr val="FFFFFF"/>
              </a:buClr>
              <a:buSzPts val="3300"/>
              <a:buFont typeface="Calibri"/>
              <a:buNone/>
            </a:pPr>
            <a:r xmlns:a="http://schemas.openxmlformats.org/drawingml/2006/main">
              <a:rPr lang="el" sz="3300" b="1">
                <a:solidFill>
                  <a:srgbClr val="FFFFFF"/>
                </a:solidFill>
                <a:latin typeface="Calibri"/>
                <a:ea typeface="Calibri"/>
                <a:cs typeface="Calibri"/>
                <a:sym typeface="Calibri"/>
              </a:rPr>
              <a:t>02</a:t>
            </a:r>
            <a:endParaRPr xmlns:a="http://schemas.openxmlformats.org/drawingml/2006/main"/>
          </a:p>
        </p:txBody>
      </p:sp>
      <p:sp>
        <p:nvSpPr>
          <p:cNvPr id="264" name="Google Shape;264;p5"/>
          <p:cNvSpPr txBox="1">
            <a:spLocks noGrp="1"/>
          </p:cNvSpPr>
          <p:nvPr>
            <p:ph type="body" idx="7"/>
          </p:nvPr>
        </p:nvSpPr>
        <p:spPr>
          <a:xfrm>
            <a:off x="1578014" y="3450978"/>
            <a:ext cx="738349" cy="578810"/>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ctr" rtl="0">
              <a:lnSpc>
                <a:spcPct val="90000"/>
              </a:lnSpc>
              <a:spcBef>
                <a:spcPts val="0"/>
              </a:spcBef>
              <a:spcAft>
                <a:spcPts val="0"/>
              </a:spcAft>
              <a:buClr>
                <a:srgbClr val="FFFFFF"/>
              </a:buClr>
              <a:buSzPts val="3300"/>
              <a:buFont typeface="Calibri"/>
              <a:buNone/>
            </a:pPr>
            <a:r xmlns:a="http://schemas.openxmlformats.org/drawingml/2006/main">
              <a:rPr lang="el" sz="3300" b="1">
                <a:solidFill>
                  <a:srgbClr val="FFFFFF"/>
                </a:solidFill>
                <a:latin typeface="Calibri"/>
                <a:ea typeface="Calibri"/>
                <a:cs typeface="Calibri"/>
                <a:sym typeface="Calibri"/>
              </a:rPr>
              <a:t>03</a:t>
            </a:r>
            <a:endParaRPr xmlns:a="http://schemas.openxmlformats.org/drawingml/2006/main"/>
          </a:p>
        </p:txBody>
      </p:sp>
      <p:sp>
        <p:nvSpPr>
          <p:cNvPr id="265" name="Google Shape;265;p5"/>
          <p:cNvSpPr txBox="1"/>
          <p:nvPr/>
        </p:nvSpPr>
        <p:spPr>
          <a:xfrm>
            <a:off x="3669200" y="1575725"/>
            <a:ext cx="6823200" cy="2586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Παιδιά: Διεγείρετε τη γλώσσα, συμπεριλαμβανομένου του λόγου και όλων των μορφών ανταλλαγής</a:t>
            </a:r>
            <a:endParaRPr xmlns:a="http://schemas.openxmlformats.org/drawingml/2006/main" sz="1200" b="1" i="0" u="none" strike="noStrike" cap="none">
              <a:solidFill>
                <a:srgbClr val="000000"/>
              </a:solidFill>
              <a:latin typeface="Calibri"/>
              <a:ea typeface="Calibri"/>
              <a:cs typeface="Calibri"/>
              <a:sym typeface="Calibri"/>
            </a:endParaRPr>
          </a:p>
        </p:txBody>
      </p:sp>
      <p:sp>
        <p:nvSpPr>
          <p:cNvPr id="266" name="Google Shape;266;p5"/>
          <p:cNvSpPr txBox="1"/>
          <p:nvPr/>
        </p:nvSpPr>
        <p:spPr>
          <a:xfrm>
            <a:off x="3669200" y="5657100"/>
            <a:ext cx="7117500" cy="2586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Γονείς: Μάθετε για τις ιδιαιτερότητες των παιδιών σε ένα πολυγλωσσικό πλαίσιο.</a:t>
            </a:r>
            <a:endParaRPr xmlns:a="http://schemas.openxmlformats.org/drawingml/2006/main" b="1"/>
          </a:p>
        </p:txBody>
      </p:sp>
      <p:sp>
        <p:nvSpPr>
          <p:cNvPr id="267" name="Google Shape;267;p5"/>
          <p:cNvSpPr txBox="1"/>
          <p:nvPr/>
        </p:nvSpPr>
        <p:spPr>
          <a:xfrm>
            <a:off x="3669200" y="4546951"/>
            <a:ext cx="6823200" cy="2769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107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Γονείς: Διεγείρουν την επιθυμία για ανταλλαγή μεταξύ γονέων και παιδιών</a:t>
            </a:r>
            <a:endParaRPr xmlns:a="http://schemas.openxmlformats.org/drawingml/2006/main" sz="1200" b="1">
              <a:latin typeface="Calibri"/>
              <a:ea typeface="Calibri"/>
              <a:cs typeface="Calibri"/>
              <a:sym typeface="Calibri"/>
            </a:endParaRPr>
          </a:p>
        </p:txBody>
      </p:sp>
      <p:sp>
        <p:nvSpPr>
          <p:cNvPr id="268" name="Google Shape;268;p5"/>
          <p:cNvSpPr txBox="1"/>
          <p:nvPr/>
        </p:nvSpPr>
        <p:spPr>
          <a:xfrm>
            <a:off x="1562617" y="4424595"/>
            <a:ext cx="738349" cy="68825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04</a:t>
            </a:r>
            <a:endParaRPr xmlns:a="http://schemas.openxmlformats.org/drawingml/2006/main"/>
          </a:p>
        </p:txBody>
      </p:sp>
      <p:sp>
        <p:nvSpPr>
          <p:cNvPr id="269" name="Google Shape;269;p5"/>
          <p:cNvSpPr txBox="1"/>
          <p:nvPr/>
        </p:nvSpPr>
        <p:spPr>
          <a:xfrm>
            <a:off x="1575713" y="5476642"/>
            <a:ext cx="738348" cy="68825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05</a:t>
            </a:r>
            <a:endParaRPr xmlns:a="http://schemas.openxmlformats.org/drawingml/2006/main"/>
          </a:p>
        </p:txBody>
      </p:sp>
      <p:sp>
        <p:nvSpPr>
          <p:cNvPr id="270" name="Google Shape;270;p5"/>
          <p:cNvSpPr txBox="1"/>
          <p:nvPr/>
        </p:nvSpPr>
        <p:spPr>
          <a:xfrm>
            <a:off x="3669200" y="3586200"/>
            <a:ext cx="6823200" cy="2769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107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Παιδιά: Προλάβετε τις απλές καθυστερήσεις στη γλώσσα του 1ου έτους</a:t>
            </a:r>
            <a:endParaRPr xmlns:a="http://schemas.openxmlformats.org/drawingml/2006/main" sz="12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6"/>
          <p:cNvSpPr txBox="1">
            <a:spLocks noGrp="1"/>
          </p:cNvSpPr>
          <p:nvPr>
            <p:ph type="body" idx="1"/>
          </p:nvPr>
        </p:nvSpPr>
        <p:spPr>
          <a:xfrm>
            <a:off x="228700" y="1340650"/>
            <a:ext cx="5627100" cy="5144701"/>
          </a:xfrm>
          <a:prstGeom prst="rect">
            <a:avLst/>
          </a:prstGeom>
          <a:noFill/>
          <a:ln>
            <a:noFill/>
          </a:ln>
        </p:spPr>
        <p:txBody>
          <a:bodyPr spcFirstLastPara="1" wrap="square" lIns="45675" tIns="45675" rIns="45675" bIns="45675" anchor="t" anchorCtr="0">
            <a:normAutofit lnSpcReduction="10000"/>
          </a:bodyPr>
          <a:lstStyle/>
          <a:p>
            <a:pPr xmlns:a="http://schemas.openxmlformats.org/drawingml/2006/main" marL="384047" lvl="0" indent="-268890" algn="just" rtl="0">
              <a:lnSpc>
                <a:spcPct val="100000"/>
              </a:lnSpc>
              <a:spcBef>
                <a:spcPts val="0"/>
              </a:spcBef>
              <a:spcAft>
                <a:spcPts val="0"/>
              </a:spcAft>
              <a:buClr>
                <a:srgbClr val="FFFFFF"/>
              </a:buClr>
              <a:buSzPts val="1200"/>
              <a:buFont typeface="Trebuchet MS"/>
              <a:buChar char="●"/>
            </a:pPr>
            <a:r xmlns:a="http://schemas.openxmlformats.org/drawingml/2006/main">
              <a:rPr lang="el" sz="1200"/>
              <a:t>Βελτιώσεις στις γλωσσικές δεξιότητες των παιδιών: Παρατηρήστε βελτιώσεις στις γλωσσικές δεξιότητες, όπως η επέκταση του λεξιλογίου, η λεκτική κατανόηση και η ικανότητα επικοινωνίας και αλληλεπίδρασης.</a:t>
            </a:r>
            <a:endParaRPr xmlns:a="http://schemas.openxmlformats.org/drawingml/2006/main" sz="1200"/>
          </a:p>
          <a:p>
            <a:pPr marL="0" lvl="0" indent="384047" algn="just" rtl="0">
              <a:lnSpc>
                <a:spcPct val="100000"/>
              </a:lnSpc>
              <a:spcBef>
                <a:spcPts val="1200"/>
              </a:spcBef>
              <a:spcAft>
                <a:spcPts val="0"/>
              </a:spcAft>
              <a:buClr>
                <a:srgbClr val="FFFFFF"/>
              </a:buClr>
              <a:buSzPts val="1200"/>
              <a:buFont typeface="Calibri"/>
              <a:buNone/>
            </a:pPr>
            <a:endParaRPr sz="1200"/>
          </a:p>
          <a:p>
            <a:pPr xmlns:a="http://schemas.openxmlformats.org/drawingml/2006/main" marL="384047" lvl="0" indent="-268890" algn="just" rtl="0">
              <a:lnSpc>
                <a:spcPct val="100000"/>
              </a:lnSpc>
              <a:spcBef>
                <a:spcPts val="1200"/>
              </a:spcBef>
              <a:spcAft>
                <a:spcPts val="0"/>
              </a:spcAft>
              <a:buClr>
                <a:srgbClr val="FFFFFF"/>
              </a:buClr>
              <a:buSzPts val="1200"/>
              <a:buFont typeface="Trebuchet MS"/>
              <a:buChar char="●"/>
            </a:pPr>
            <a:r xmlns:a="http://schemas.openxmlformats.org/drawingml/2006/main">
              <a:rPr lang="el" sz="1200"/>
              <a:t>Γονική συμμετοχή: Η μέτρηση της συμμετοχής και της συμμετοχής των γονέων θα μπορούσε να είναι ένας δείκτης επιτυχίας. Η αυξημένη συνειδητοποίηση του ρόλου των γονέων και η μεγαλύτερη συμμετοχή σε δραστηριότητες γλωσσικής ανάπτυξης θα μπορούσαν να καταδείξουν την αποτελεσματικότητα του προγράμματος.</a:t>
            </a:r>
            <a:endParaRPr xmlns:a="http://schemas.openxmlformats.org/drawingml/2006/main" sz="1200"/>
          </a:p>
          <a:p>
            <a:pPr marL="0" lvl="0" indent="384047" algn="just" rtl="0">
              <a:lnSpc>
                <a:spcPct val="100000"/>
              </a:lnSpc>
              <a:spcBef>
                <a:spcPts val="1200"/>
              </a:spcBef>
              <a:spcAft>
                <a:spcPts val="0"/>
              </a:spcAft>
              <a:buClr>
                <a:srgbClr val="FFFFFF"/>
              </a:buClr>
              <a:buSzPts val="1200"/>
              <a:buFont typeface="Calibri"/>
              <a:buNone/>
            </a:pPr>
            <a:endParaRPr sz="1200"/>
          </a:p>
          <a:p>
            <a:pPr xmlns:a="http://schemas.openxmlformats.org/drawingml/2006/main" marL="384047" lvl="0" indent="-268890" algn="just" rtl="0">
              <a:lnSpc>
                <a:spcPct val="100000"/>
              </a:lnSpc>
              <a:spcBef>
                <a:spcPts val="1200"/>
              </a:spcBef>
              <a:spcAft>
                <a:spcPts val="0"/>
              </a:spcAft>
              <a:buClr>
                <a:srgbClr val="FFFFFF"/>
              </a:buClr>
              <a:buSzPts val="1200"/>
              <a:buFont typeface="Trebuchet MS"/>
              <a:buChar char="●"/>
            </a:pPr>
            <a:r xmlns:a="http://schemas.openxmlformats.org/drawingml/2006/main">
              <a:rPr lang="el" sz="1200"/>
              <a:t>Αξιολόγηση της συμπεριφοράς των παιδιών: Η παρατήρηση του εάν τα παιδιά παρουσιάζουν αύξηση της αυτοπεποίθησης, της συμμετοχής και της κοινωνικής αλληλεπίδρασης μέσω της γλώσσας θα μπορούσε να είναι σημάδι βελτίωσης.</a:t>
            </a:r>
            <a:endParaRPr xmlns:a="http://schemas.openxmlformats.org/drawingml/2006/main" sz="1200"/>
          </a:p>
          <a:p>
            <a:pPr marL="0" lvl="0" indent="0" algn="just" rtl="0">
              <a:lnSpc>
                <a:spcPct val="100000"/>
              </a:lnSpc>
              <a:spcBef>
                <a:spcPts val="1200"/>
              </a:spcBef>
              <a:spcAft>
                <a:spcPts val="0"/>
              </a:spcAft>
              <a:buClr>
                <a:srgbClr val="FFFFFF"/>
              </a:buClr>
              <a:buSzPts val="1200"/>
              <a:buFont typeface="Calibri"/>
              <a:buNone/>
            </a:pPr>
            <a:endParaRPr sz="1200"/>
          </a:p>
          <a:p>
            <a:pPr xmlns:a="http://schemas.openxmlformats.org/drawingml/2006/main" marL="384047" lvl="0" indent="-268890" algn="just" rtl="0">
              <a:lnSpc>
                <a:spcPct val="100000"/>
              </a:lnSpc>
              <a:spcBef>
                <a:spcPts val="1200"/>
              </a:spcBef>
              <a:spcAft>
                <a:spcPts val="0"/>
              </a:spcAft>
              <a:buClr>
                <a:srgbClr val="FFFFFF"/>
              </a:buClr>
              <a:buSzPts val="1200"/>
              <a:buFont typeface="Trebuchet MS"/>
              <a:buChar char="●"/>
            </a:pPr>
            <a:r xmlns:a="http://schemas.openxmlformats.org/drawingml/2006/main">
              <a:rPr lang="el" sz="1200"/>
              <a:t>Μακροπρόθεσμη παρακολούθηση με αξιολόγηση της διατήρησης της προόδου σε βάθος χρόνου. Η μακροχρόνια παρακολούθηση θα μπορούσε να αποκαλύψει πόσο αποτελεσματικά οι γονείς εφαρμόζουν τις αποκτηθείσες γνώσεις και πόσο καλά τα παιδιά συνεχίζουν να αναπτύσσουν τις γλωσσικές τους δεξιότητες με την πάροδο του χρόνου.</a:t>
            </a:r>
            <a:endParaRPr xmlns:a="http://schemas.openxmlformats.org/drawingml/2006/main" sz="1200"/>
          </a:p>
          <a:p>
            <a:pPr marL="0" lvl="0" indent="0" algn="just" rtl="0">
              <a:lnSpc>
                <a:spcPct val="100000"/>
              </a:lnSpc>
              <a:spcBef>
                <a:spcPts val="1200"/>
              </a:spcBef>
              <a:spcAft>
                <a:spcPts val="0"/>
              </a:spcAft>
              <a:buClr>
                <a:srgbClr val="FFFFFF"/>
              </a:buClr>
              <a:buSzPts val="1200"/>
              <a:buFont typeface="Calibri"/>
              <a:buNone/>
            </a:pPr>
            <a:endParaRPr sz="1200"/>
          </a:p>
          <a:p>
            <a:pPr xmlns:a="http://schemas.openxmlformats.org/drawingml/2006/main" marL="384047" lvl="0" indent="-268222" algn="just" rtl="0">
              <a:lnSpc>
                <a:spcPct val="100000"/>
              </a:lnSpc>
              <a:spcBef>
                <a:spcPts val="1200"/>
              </a:spcBef>
              <a:spcAft>
                <a:spcPts val="0"/>
              </a:spcAft>
              <a:buClr>
                <a:srgbClr val="FFFFFF"/>
              </a:buClr>
              <a:buSzPts val="1200"/>
              <a:buFont typeface="Trebuchet MS"/>
              <a:buChar char="●"/>
            </a:pPr>
            <a:r xmlns:a="http://schemas.openxmlformats.org/drawingml/2006/main">
              <a:rPr lang="el" sz="1200"/>
              <a:t>Ο στόχος είναι να αξιολογηθεί όχι μόνο η άμεση πρόοδος των παιδιών, αλλά και ο μακροπρόθεσμος αντίκτυπος του προγράμματος στο οικογενειακό περιβάλλον και στην αλληλεπίδραση γονέα-παιδιού για να εξασφαλιστεί η συνεχής υποστήριξη για τη γλωσσική ανάπτυξη.</a:t>
            </a:r>
            <a:endParaRPr xmlns:a="http://schemas.openxmlformats.org/drawingml/2006/main" sz="1200"/>
          </a:p>
        </p:txBody>
      </p:sp>
      <p:sp>
        <p:nvSpPr>
          <p:cNvPr id="276" name="Google Shape;276;p6"/>
          <p:cNvSpPr txBox="1">
            <a:spLocks noGrp="1"/>
          </p:cNvSpPr>
          <p:nvPr>
            <p:ph type="body" idx="3"/>
          </p:nvPr>
        </p:nvSpPr>
        <p:spPr>
          <a:xfrm>
            <a:off x="898350" y="548599"/>
            <a:ext cx="4757400" cy="1044003"/>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sz="2400" b="1">
                <a:solidFill>
                  <a:srgbClr val="00B6E6"/>
                </a:solidFill>
                <a:latin typeface="Calibri"/>
                <a:ea typeface="Calibri"/>
                <a:cs typeface="Calibri"/>
                <a:sym typeface="Calibri"/>
              </a:rPr>
              <a:t>Ποια είναι τα μαθησιακά αποτελέσματα;</a:t>
            </a:r>
            <a:endParaRPr xmlns:a="http://schemas.openxmlformats.org/drawingml/2006/main"/>
          </a:p>
        </p:txBody>
      </p:sp>
      <p:pic>
        <p:nvPicPr>
          <p:cNvPr id="277" name="Google Shape;277;p6" descr="Google Shape;278;p6"/>
          <p:cNvPicPr preferRelativeResize="0"/>
          <p:nvPr/>
        </p:nvPicPr>
        <p:blipFill rotWithShape="1">
          <a:blip r:embed="rId3">
            <a:alphaModFix/>
          </a:blip>
          <a:srcRect/>
          <a:stretch/>
        </p:blipFill>
        <p:spPr>
          <a:xfrm>
            <a:off x="7583350" y="3235850"/>
            <a:ext cx="3048027" cy="1573627"/>
          </a:xfrm>
          <a:prstGeom prst="rect">
            <a:avLst/>
          </a:prstGeom>
          <a:noFill/>
          <a:ln>
            <a:noFill/>
          </a:ln>
        </p:spPr>
      </p:pic>
      <p:pic>
        <p:nvPicPr>
          <p:cNvPr id="278" name="Google Shape;278;p6" descr="Google Shape;279;p6"/>
          <p:cNvPicPr preferRelativeResize="0"/>
          <p:nvPr/>
        </p:nvPicPr>
        <p:blipFill rotWithShape="1">
          <a:blip r:embed="rId4">
            <a:alphaModFix/>
          </a:blip>
          <a:srcRect/>
          <a:stretch/>
        </p:blipFill>
        <p:spPr>
          <a:xfrm>
            <a:off x="7529585" y="851620"/>
            <a:ext cx="1577778" cy="2295489"/>
          </a:xfrm>
          <a:prstGeom prst="rect">
            <a:avLst/>
          </a:prstGeom>
          <a:noFill/>
          <a:ln>
            <a:noFill/>
          </a:ln>
          <a:effectLst>
            <a:outerShdw blurRad="292100" dist="139700" dir="2700000" rotWithShape="0">
              <a:srgbClr val="333333">
                <a:alpha val="63921"/>
              </a:srgbClr>
            </a:outerShdw>
          </a:effectLst>
        </p:spPr>
      </p:pic>
      <p:pic>
        <p:nvPicPr>
          <p:cNvPr id="279" name="Google Shape;279;p6" descr="Google Shape;280;p6"/>
          <p:cNvPicPr preferRelativeResize="0"/>
          <p:nvPr/>
        </p:nvPicPr>
        <p:blipFill rotWithShape="1">
          <a:blip r:embed="rId5">
            <a:alphaModFix/>
          </a:blip>
          <a:srcRect/>
          <a:stretch/>
        </p:blipFill>
        <p:spPr>
          <a:xfrm>
            <a:off x="9140314" y="851620"/>
            <a:ext cx="1404347" cy="1147745"/>
          </a:xfrm>
          <a:prstGeom prst="rect">
            <a:avLst/>
          </a:prstGeom>
          <a:noFill/>
          <a:ln>
            <a:noFill/>
          </a:ln>
          <a:effectLst>
            <a:outerShdw blurRad="292100" dist="139700" dir="2700000" rotWithShape="0">
              <a:srgbClr val="333333">
                <a:alpha val="63921"/>
              </a:srgbClr>
            </a:outerShdw>
          </a:effectLst>
        </p:spPr>
      </p:pic>
      <p:pic>
        <p:nvPicPr>
          <p:cNvPr id="280" name="Google Shape;280;p6" descr="Google Shape;281;p6"/>
          <p:cNvPicPr preferRelativeResize="0"/>
          <p:nvPr/>
        </p:nvPicPr>
        <p:blipFill rotWithShape="1">
          <a:blip r:embed="rId6">
            <a:alphaModFix/>
          </a:blip>
          <a:srcRect/>
          <a:stretch/>
        </p:blipFill>
        <p:spPr>
          <a:xfrm>
            <a:off x="9053603" y="1999387"/>
            <a:ext cx="1577778" cy="1236499"/>
          </a:xfrm>
          <a:prstGeom prst="rect">
            <a:avLst/>
          </a:prstGeom>
          <a:noFill/>
          <a:ln>
            <a:noFill/>
          </a:ln>
        </p:spPr>
      </p:pic>
      <p:pic>
        <p:nvPicPr>
          <p:cNvPr id="281" name="Google Shape;281;p6" descr="Google Shape;282;p6"/>
          <p:cNvPicPr preferRelativeResize="0"/>
          <p:nvPr/>
        </p:nvPicPr>
        <p:blipFill rotWithShape="1">
          <a:blip r:embed="rId7">
            <a:alphaModFix/>
          </a:blip>
          <a:srcRect/>
          <a:stretch/>
        </p:blipFill>
        <p:spPr>
          <a:xfrm>
            <a:off x="7529575" y="4809475"/>
            <a:ext cx="3101803" cy="15226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Effect transition="in" filter="fade">
                                      <p:cBhvr>
                                        <p:cTn id="12"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body" idx="1"/>
          </p:nvPr>
        </p:nvSpPr>
        <p:spPr>
          <a:xfrm>
            <a:off x="633973" y="1163425"/>
            <a:ext cx="10893604" cy="51336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just" rtl="0">
              <a:lnSpc>
                <a:spcPct val="100000"/>
              </a:lnSpc>
              <a:spcBef>
                <a:spcPts val="0"/>
              </a:spcBef>
              <a:spcAft>
                <a:spcPts val="0"/>
              </a:spcAft>
              <a:buClr>
                <a:srgbClr val="262626"/>
              </a:buClr>
              <a:buSzPts val="1200"/>
              <a:buFont typeface="Calibri"/>
              <a:buNone/>
            </a:pPr>
            <a:r xmlns:a="http://schemas.openxmlformats.org/drawingml/2006/main">
              <a:rPr lang="el" sz="1200"/>
              <a:t>Το 2018, το Haute Autorité en Santé (HAS) δημιούργησε μια ομάδα εργασίας για την υγεία των μικρών παιδιών. Τα συμπεράσματα της ομάδας εργασίας HAS για τη γλώσσα:</a:t>
            </a:r>
            <a:endParaRPr xmlns:a="http://schemas.openxmlformats.org/drawingml/2006/main" sz="1200"/>
          </a:p>
          <a:p>
            <a:pPr xmlns:a="http://schemas.openxmlformats.org/drawingml/2006/main" marL="0" lvl="0" indent="0" algn="just" rtl="0">
              <a:lnSpc>
                <a:spcPct val="100000"/>
              </a:lnSpc>
              <a:spcBef>
                <a:spcPts val="1000"/>
              </a:spcBef>
              <a:spcAft>
                <a:spcPts val="0"/>
              </a:spcAft>
              <a:buClr>
                <a:srgbClr val="262626"/>
              </a:buClr>
              <a:buSzPts val="1200"/>
              <a:buFont typeface="Calibri"/>
              <a:buNone/>
            </a:pPr>
            <a:r xmlns:a="http://schemas.openxmlformats.org/drawingml/2006/main">
              <a:rPr lang="el" sz="1200"/>
              <a:t>Ο έλεγχος για διαταραχές της στοματικής γλώσσας σε παιδιά ηλικίας 3 έως 6 ετών πρέπει να είναι συστηματικός, ακόμη και αν δεν υπάρχουν παράπονα.</a:t>
            </a:r>
            <a:endParaRPr xmlns:a="http://schemas.openxmlformats.org/drawingml/2006/main" sz="1200"/>
          </a:p>
          <a:p>
            <a:pPr xmlns:a="http://schemas.openxmlformats.org/drawingml/2006/main" marL="0" lvl="0" indent="0" algn="just" rtl="0">
              <a:lnSpc>
                <a:spcPct val="100000"/>
              </a:lnSpc>
              <a:spcBef>
                <a:spcPts val="1000"/>
              </a:spcBef>
              <a:spcAft>
                <a:spcPts val="0"/>
              </a:spcAft>
              <a:buClr>
                <a:srgbClr val="262626"/>
              </a:buClr>
              <a:buSzPts val="1200"/>
              <a:buFont typeface="Calibri"/>
              <a:buNone/>
            </a:pPr>
            <a:r xmlns:a="http://schemas.openxmlformats.org/drawingml/2006/main">
              <a:rPr lang="el" sz="1200"/>
              <a:t>Στην ηλικία των 4 ετών, η ομάδα εργασίας τοποθετείται για τη χρήση και ανάπτυξη εργαλείων τύπου ERTL 4 και προτείνει τη διενέργεια διαχρονικών μελετών για τα εργαλεία αυτά. Στην περίπτωση της διγλωσσίας και των διαταραχών του προφορικού λόγου, η συνέντευξη με τους γονείς θα επιδιώξει να εντοπίσει γλωσσικές διαταραχές στη μητρική γλώσσα.</a:t>
            </a:r>
            <a:endParaRPr xmlns:a="http://schemas.openxmlformats.org/drawingml/2006/main" sz="1200"/>
          </a:p>
          <a:p>
            <a:pPr xmlns:a="http://schemas.openxmlformats.org/drawingml/2006/main" marL="0" lvl="0" indent="0" algn="just" rtl="0">
              <a:lnSpc>
                <a:spcPct val="100000"/>
              </a:lnSpc>
              <a:spcBef>
                <a:spcPts val="1000"/>
              </a:spcBef>
              <a:spcAft>
                <a:spcPts val="0"/>
              </a:spcAft>
              <a:buClr>
                <a:srgbClr val="262626"/>
              </a:buClr>
              <a:buSzPts val="1200"/>
              <a:buFont typeface="Calibri"/>
              <a:buNone/>
            </a:pPr>
            <a:r xmlns:a="http://schemas.openxmlformats.org/drawingml/2006/main">
              <a:rPr lang="el" sz="1200"/>
              <a:t>Ειδικά όσον αφορά το εργαλείο ERTL4 για τον εντοπισμό των γλωσσικών διαταραχών σε παιδιά 4 ετών - Αυτό το εργαλείο έχει επικυρωθεί από το HAS (2005 "Συστάσεις για κλινική πρακτική - Προτάσεις σχετικά με τον ατομικό έλεγχο σε παιδιά ηλικίας 28 ημερών έως 6 ετών, που προορίζεται για γενικούς ιατρούς, παιδιάτρους, γιατρούς PMI και σχολικούς γιατρούς»)</a:t>
            </a:r>
            <a:endParaRPr xmlns:a="http://schemas.openxmlformats.org/drawingml/2006/main" sz="1200"/>
          </a:p>
          <a:p>
            <a:pPr xmlns:a="http://schemas.openxmlformats.org/drawingml/2006/main" marL="0" lvl="0" indent="0" algn="just" rtl="0">
              <a:lnSpc>
                <a:spcPct val="100000"/>
              </a:lnSpc>
              <a:spcBef>
                <a:spcPts val="1000"/>
              </a:spcBef>
              <a:spcAft>
                <a:spcPts val="0"/>
              </a:spcAft>
              <a:buClr>
                <a:srgbClr val="262626"/>
              </a:buClr>
              <a:buSzPts val="1200"/>
              <a:buFont typeface="Calibri"/>
              <a:buNone/>
            </a:pPr>
            <a:r xmlns:a="http://schemas.openxmlformats.org/drawingml/2006/main">
              <a:rPr lang="el" sz="1200"/>
              <a:t>Γιατί να δοκιμάσετε τη γλώσσα στην ηλικία των 4 ετών;</a:t>
            </a:r>
            <a:endParaRPr xmlns:a="http://schemas.openxmlformats.org/drawingml/2006/main" sz="1200"/>
          </a:p>
          <a:p>
            <a:pPr xmlns:a="http://schemas.openxmlformats.org/drawingml/2006/main" marL="0" lvl="0" indent="0" algn="just" rtl="0">
              <a:lnSpc>
                <a:spcPct val="100000"/>
              </a:lnSpc>
              <a:spcBef>
                <a:spcPts val="1000"/>
              </a:spcBef>
              <a:spcAft>
                <a:spcPts val="0"/>
              </a:spcAft>
              <a:buClr>
                <a:srgbClr val="262626"/>
              </a:buClr>
              <a:buSzPts val="1200"/>
              <a:buFont typeface="Calibri"/>
              <a:buNone/>
            </a:pPr>
            <a:r xmlns:a="http://schemas.openxmlformats.org/drawingml/2006/main">
              <a:rPr lang="el" sz="1200"/>
              <a:t>Η τεκμηρίωση υγείας τονίζει τη σημασία της εξέτασης της γλώσσας στην ηλικία των 4 ετών, η οποία είναι η ιδανική ηλικία για έλεγχο για γλωσσικές καθυστερήσεις και διαταραχές. Δυστυχώς, 1 στα 5 παιδιά υποφέρει από γλωσσική καθυστέρηση ή διαταραχή μέχρι την ηλικία των 4 ετών, γεγονός που θέτει σε κίνδυνο το εκπαιδευτικό, επαγγελματικό και κοινωνικό του μέλλον. Τα περισσότερα από αυτά τα παιδιά, αν δεν εντοπιστούν και δεν αντιμετωπιστούν έγκαιρα, θα αποτύχουν στο σχολείο 5 χρόνια αργότερα. Αντίθετα, στη συντριπτική πλειονότητα των περιπτώσεων, τα παιδιά που φροντίζονται θα μπορούν να αναρρώσουν ή να αντισταθμίσουν τη διαταραχή τους.</a:t>
            </a:r>
            <a:endParaRPr xmlns:a="http://schemas.openxmlformats.org/drawingml/2006/main" sz="1200"/>
          </a:p>
          <a:p>
            <a:pPr xmlns:a="http://schemas.openxmlformats.org/drawingml/2006/main" marL="0" lvl="0" indent="0" algn="just" rtl="0">
              <a:lnSpc>
                <a:spcPct val="100000"/>
              </a:lnSpc>
              <a:spcBef>
                <a:spcPts val="1000"/>
              </a:spcBef>
              <a:spcAft>
                <a:spcPts val="0"/>
              </a:spcAft>
              <a:buClr>
                <a:srgbClr val="262626"/>
              </a:buClr>
              <a:buSzPts val="1200"/>
              <a:buFont typeface="Calibri"/>
              <a:buNone/>
            </a:pPr>
            <a:r xmlns:a="http://schemas.openxmlformats.org/drawingml/2006/main">
              <a:rPr lang="el" sz="1200"/>
              <a:t>Τα 4 χρόνια είναι η σωστή ηλικία</a:t>
            </a:r>
            <a:endParaRPr xmlns:a="http://schemas.openxmlformats.org/drawingml/2006/main" sz="1200"/>
          </a:p>
          <a:p>
            <a:pPr xmlns:a="http://schemas.openxmlformats.org/drawingml/2006/main" marL="0" lvl="0" indent="0" algn="just" rtl="0">
              <a:lnSpc>
                <a:spcPct val="100000"/>
              </a:lnSpc>
              <a:spcBef>
                <a:spcPts val="1000"/>
              </a:spcBef>
              <a:spcAft>
                <a:spcPts val="0"/>
              </a:spcAft>
              <a:buClr>
                <a:srgbClr val="374151"/>
              </a:buClr>
              <a:buSzPts val="1200"/>
              <a:buFont typeface="Roboto"/>
              <a:buNone/>
            </a:pPr>
            <a:r xmlns:a="http://schemas.openxmlformats.org/drawingml/2006/main">
              <a:rPr lang="el" sz="1200">
                <a:solidFill>
                  <a:srgbClr val="374151"/>
                </a:solidFill>
              </a:rPr>
              <a:t>Στην ηλικία των 4 ετών, τα παιδιά συνήθως κατακτούν τη μητρική τους γλώσσα, επιδεικνύοντας φωνητικές, γλωσσικές και συνομιλητικές δεξιότητες που διευκολύνουν την επικοινωνία και τη μάθηση. Αν και είναι σημαντικό να παρακολουθείται η γλώσσα από τους πρώτους μήνες, ο συστηματικός έλεγχος για γλωσσικά προβλήματα δεν ενθαρρύνεται συνήθως μέχρι αυτή την ηλικία, καθώς η πρόοδος της γλώσσας ποικίλλει πολύ πριν από αυτό και δεν υποδηλώνει πάντα παθολογία.</a:t>
            </a:r>
            <a:endParaRPr xmlns:a="http://schemas.openxmlformats.org/drawingml/2006/main" sz="1200"/>
          </a:p>
          <a:p>
            <a:pPr xmlns:a="http://schemas.openxmlformats.org/drawingml/2006/main" marL="0" lvl="0" indent="0" algn="just" rtl="0">
              <a:lnSpc>
                <a:spcPct val="100000"/>
              </a:lnSpc>
              <a:spcBef>
                <a:spcPts val="1000"/>
              </a:spcBef>
              <a:spcAft>
                <a:spcPts val="0"/>
              </a:spcAft>
              <a:buClr>
                <a:srgbClr val="374151"/>
              </a:buClr>
              <a:buSzPts val="1200"/>
              <a:buFont typeface="Roboto"/>
              <a:buNone/>
            </a:pPr>
            <a:r xmlns:a="http://schemas.openxmlformats.org/drawingml/2006/main">
              <a:rPr lang="el" sz="1200">
                <a:solidFill>
                  <a:srgbClr val="374151"/>
                </a:solidFill>
              </a:rPr>
              <a:t>4 είναι το όριο ηλικίας</a:t>
            </a:r>
            <a:endParaRPr xmlns:a="http://schemas.openxmlformats.org/drawingml/2006/main" sz="1200"/>
          </a:p>
          <a:p>
            <a:pPr xmlns:a="http://schemas.openxmlformats.org/drawingml/2006/main" marL="0" lvl="0" indent="0" algn="just" rtl="0">
              <a:lnSpc>
                <a:spcPct val="100000"/>
              </a:lnSpc>
              <a:spcBef>
                <a:spcPts val="1000"/>
              </a:spcBef>
              <a:spcAft>
                <a:spcPts val="0"/>
              </a:spcAft>
              <a:buClr>
                <a:srgbClr val="374151"/>
              </a:buClr>
              <a:buSzPts val="1200"/>
              <a:buFont typeface="Roboto"/>
              <a:buNone/>
            </a:pPr>
            <a:r xmlns:a="http://schemas.openxmlformats.org/drawingml/2006/main">
              <a:rPr lang="el" sz="1200">
                <a:solidFill>
                  <a:srgbClr val="374151"/>
                </a:solidFill>
              </a:rPr>
              <a:t>Για διάφορους λόγους, τα παιδιά μπορεί να αντιμετωπίσουν δυσκολίες στη γλωσσική ανάπτυξη. Σε τέτοιες περιπτώσεις, αυτοί και οι οικογένειές τους χρειάζονται ειδική βοήθεια για να καλύψουν ή να αντισταθμίσουν τα ελλείμματα, έτσι ώστε αυτά που έμαθαν να χωρέσουν στη «βιολογική θέση» τους (Rondal) κατά την κρίσιμη περίοδο. Στη συνέχεια, οι βελτιώσεις θα είναι επίπονες και ασταθείς.</a:t>
            </a:r>
            <a:endParaRPr xmlns:a="http://schemas.openxmlformats.org/drawingml/2006/main" sz="1200"/>
          </a:p>
        </p:txBody>
      </p:sp>
      <p:sp>
        <p:nvSpPr>
          <p:cNvPr id="287" name="Google Shape;287;p7"/>
          <p:cNvSpPr txBox="1">
            <a:spLocks noGrp="1"/>
          </p:cNvSpPr>
          <p:nvPr>
            <p:ph type="body" idx="2"/>
          </p:nvPr>
        </p:nvSpPr>
        <p:spPr>
          <a:xfrm>
            <a:off x="932196" y="359775"/>
            <a:ext cx="10595238" cy="803657"/>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9AC1"/>
              </a:buClr>
              <a:buSzPts val="3600"/>
              <a:buFont typeface="Calibri"/>
              <a:buNone/>
            </a:pPr>
            <a:r xmlns:a="http://schemas.openxmlformats.org/drawingml/2006/main">
              <a:rPr lang="el" sz="3600" b="1">
                <a:solidFill>
                  <a:srgbClr val="009AC1"/>
                </a:solidFill>
                <a:latin typeface="Calibri"/>
                <a:ea typeface="Calibri"/>
                <a:cs typeface="Calibri"/>
                <a:sym typeface="Calibri"/>
              </a:rPr>
              <a:t>Θεωρητικές γνώσεις</a:t>
            </a:r>
            <a:endParaRPr xmlns:a="http://schemas.openxmlformats.org/drawingml/2006/ma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8"/>
          <p:cNvSpPr txBox="1">
            <a:spLocks noGrp="1"/>
          </p:cNvSpPr>
          <p:nvPr>
            <p:ph type="body" idx="1"/>
          </p:nvPr>
        </p:nvSpPr>
        <p:spPr>
          <a:xfrm>
            <a:off x="6304649" y="16525"/>
            <a:ext cx="5211603" cy="7089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b="1">
                <a:solidFill>
                  <a:srgbClr val="00B6E6"/>
                </a:solidFill>
              </a:rPr>
              <a:t>Τεχνικές</a:t>
            </a:r>
            <a:endParaRPr xmlns:a="http://schemas.openxmlformats.org/drawingml/2006/main"/>
          </a:p>
        </p:txBody>
      </p:sp>
      <p:sp>
        <p:nvSpPr>
          <p:cNvPr id="293" name="Google Shape;293;p8"/>
          <p:cNvSpPr txBox="1"/>
          <p:nvPr/>
        </p:nvSpPr>
        <p:spPr>
          <a:xfrm>
            <a:off x="6304648" y="425373"/>
            <a:ext cx="5660403" cy="6367204"/>
          </a:xfrm>
          <a:prstGeom prst="rect">
            <a:avLst/>
          </a:prstGeom>
          <a:noFill/>
          <a:ln>
            <a:noFill/>
          </a:ln>
        </p:spPr>
        <p:txBody>
          <a:bodyPr spcFirstLastPara="1" wrap="square" lIns="45675" tIns="45675" rIns="45675" bIns="45675" anchor="t" anchorCtr="0">
            <a:normAutofit/>
          </a:bodyPr>
          <a:lstStyle/>
          <a:p>
            <a:pPr xmlns:a="http://schemas.openxmlformats.org/drawingml/2006/main" marL="228600" marR="0" lvl="0" indent="-22860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Οδηγίες για γονείς και δασκάλους για τη γλώσσα</a:t>
            </a:r>
            <a:endParaRPr xmlns:a="http://schemas.openxmlformats.org/drawingml/2006/main" sz="1200" i="0" u="none" strike="noStrike" cap="none">
              <a:solidFill>
                <a:srgbClr val="000000"/>
              </a:solidFill>
              <a:latin typeface="Calibri"/>
              <a:ea typeface="Calibri"/>
              <a:cs typeface="Calibri"/>
              <a:sym typeface="Calibri"/>
            </a:endParaRPr>
          </a:p>
          <a:p>
            <a:pPr xmlns:a="http://schemas.openxmlformats.org/drawingml/2006/main" marL="228600" marR="0" lvl="0" indent="-228600" algn="l" rtl="0">
              <a:lnSpc>
                <a:spcPct val="9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Παιδί ηλικίας 2 έως 3 ετών που επικοινωνεί στην τάξη ή/και στην οικογένεια αλλά:</a:t>
            </a:r>
            <a:endParaRPr xmlns:a="http://schemas.openxmlformats.org/drawingml/2006/main" sz="1200">
              <a:latin typeface="Calibri"/>
              <a:ea typeface="Calibri"/>
              <a:cs typeface="Calibri"/>
              <a:sym typeface="Calibri"/>
            </a:endParaRPr>
          </a:p>
          <a:p>
            <a:pPr xmlns:a="http://schemas.openxmlformats.org/drawingml/2006/main" marL="228600" marR="0" lvl="0" indent="-228600" algn="l" rtl="0">
              <a:lnSpc>
                <a:spcPct val="9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Πώς εκφράζεται το παιδί;</a:t>
            </a:r>
            <a:endParaRPr xmlns:a="http://schemas.openxmlformats.org/drawingml/2006/main" sz="1200">
              <a:latin typeface="Calibri"/>
              <a:ea typeface="Calibri"/>
              <a:cs typeface="Calibri"/>
              <a:sym typeface="Calibri"/>
            </a:endParaRPr>
          </a:p>
          <a:p>
            <a:pPr xmlns:a="http://schemas.openxmlformats.org/drawingml/2006/main" marL="228600" marR="0" lvl="0" indent="-228600" algn="l" rtl="0">
              <a:lnSpc>
                <a:spcPct val="9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Και η κατανόησή του;</a:t>
            </a:r>
            <a:endParaRPr xmlns:a="http://schemas.openxmlformats.org/drawingml/2006/main" sz="1200">
              <a:latin typeface="Calibri"/>
              <a:ea typeface="Calibri"/>
              <a:cs typeface="Calibri"/>
              <a:sym typeface="Calibri"/>
            </a:endParaRPr>
          </a:p>
          <a:p>
            <a:pPr xmlns:a="http://schemas.openxmlformats.org/drawingml/2006/main" marL="228600" marR="0" lvl="0" indent="-228600" algn="l" rtl="0">
              <a:lnSpc>
                <a:spcPct val="9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Και η συμπεριφορά του;</a:t>
            </a:r>
            <a:endParaRPr xmlns:a="http://schemas.openxmlformats.org/drawingml/2006/main" sz="1200">
              <a:latin typeface="Calibri"/>
              <a:ea typeface="Calibri"/>
              <a:cs typeface="Calibri"/>
              <a:sym typeface="Calibri"/>
            </a:endParaRPr>
          </a:p>
          <a:p>
            <a:pPr xmlns:a="http://schemas.openxmlformats.org/drawingml/2006/main" marL="228600" marR="0" lvl="0" indent="-228600" algn="l" rtl="0">
              <a:lnSpc>
                <a:spcPct val="9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Ένα παιδί που «δεν μιλάει» (παραμορφωμένες λέξεις, ήχοι που βγαίνουν)</a:t>
            </a:r>
            <a:endParaRPr xmlns:a="http://schemas.openxmlformats.org/drawingml/2006/main" sz="1200" i="0" u="none" strike="noStrike" cap="none">
              <a:solidFill>
                <a:srgbClr val="000000"/>
              </a:solidFill>
              <a:latin typeface="Calibri"/>
              <a:ea typeface="Calibri"/>
              <a:cs typeface="Calibri"/>
              <a:sym typeface="Calibri"/>
            </a:endParaRPr>
          </a:p>
          <a:p>
            <a:pPr xmlns:a="http://schemas.openxmlformats.org/drawingml/2006/main" marL="228600" marR="0" lvl="0" indent="-228600" algn="l" rtl="0">
              <a:lnSpc>
                <a:spcPct val="9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Ένα παιδί που αναστατώνει την ομάδα / δεν θέλει να κάνει τις δραστηριότητες</a:t>
            </a:r>
            <a:endParaRPr xmlns:a="http://schemas.openxmlformats.org/drawingml/2006/main" sz="1200" i="0" u="none" strike="noStrike" cap="none">
              <a:solidFill>
                <a:srgbClr val="000000"/>
              </a:solidFill>
              <a:latin typeface="Calibri"/>
              <a:ea typeface="Calibri"/>
              <a:cs typeface="Calibri"/>
              <a:sym typeface="Calibri"/>
            </a:endParaRPr>
          </a:p>
          <a:p>
            <a:pPr xmlns:a="http://schemas.openxmlformats.org/drawingml/2006/main" marL="228600" marR="0" lvl="0" indent="-228600" algn="l" rtl="0">
              <a:lnSpc>
                <a:spcPct val="9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Παρουσιάστε την ομάδα γλωσσικής ευαισθητοποίησης στους γονείς</a:t>
            </a:r>
            <a:endParaRPr xmlns:a="http://schemas.openxmlformats.org/drawingml/2006/main" sz="1200">
              <a:latin typeface="Calibri"/>
              <a:ea typeface="Calibri"/>
              <a:cs typeface="Calibri"/>
              <a:sym typeface="Calibri"/>
            </a:endParaRPr>
          </a:p>
          <a:p>
            <a:pPr xmlns:a="http://schemas.openxmlformats.org/drawingml/2006/main" marL="228600" marR="0" lvl="0" indent="-228600" algn="l" rtl="0">
              <a:lnSpc>
                <a:spcPct val="9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Εστιάστε στις ίδιες τις συνεδρίες και στο ρόλο των γονέων</a:t>
            </a:r>
            <a:endParaRPr xmlns:a="http://schemas.openxmlformats.org/drawingml/2006/main" sz="1200" b="1" i="0" u="none" strike="noStrike" cap="none">
              <a:solidFill>
                <a:schemeClr val="accent1"/>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1800"/>
              <a:buFont typeface="Arial"/>
              <a:buNone/>
            </a:pPr>
            <a:endParaRPr sz="1200" i="0" u="none" strike="noStrike" cap="none">
              <a:solidFill>
                <a:schemeClr val="accent1"/>
              </a:solidFill>
              <a:latin typeface="Calibri"/>
              <a:ea typeface="Calibri"/>
              <a:cs typeface="Calibri"/>
              <a:sym typeface="Calibri"/>
            </a:endParaRPr>
          </a:p>
          <a:p>
            <a:pPr xmlns:a="http://schemas.openxmlformats.org/drawingml/2006/main" marL="0" marR="0" lvl="0" indent="0" algn="just" rtl="0">
              <a:lnSpc>
                <a:spcPct val="100000"/>
              </a:lnSpc>
              <a:spcBef>
                <a:spcPts val="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Προσπαθούμε να εντοπίσουμε συγκεκριμένες τεχνικές και στρατηγικές που μπορούν να εφαρμοστούν για την προώθηση της προόδου στις γλωσσικές δεξιότητες των παιδιών και τη συμμετοχή των γονέων:</a:t>
            </a:r>
            <a:endParaRPr xmlns:a="http://schemas.openxmlformats.org/drawingml/2006/main" sz="1200" i="0" u="none" strike="noStrike" cap="none">
              <a:solidFill>
                <a:srgbClr val="000000"/>
              </a:solidFill>
              <a:latin typeface="Calibri"/>
              <a:ea typeface="Calibri"/>
              <a:cs typeface="Calibri"/>
              <a:sym typeface="Calibri"/>
            </a:endParaRPr>
          </a:p>
          <a:p>
            <a:pPr xmlns:a="http://schemas.openxmlformats.org/drawingml/2006/main" marL="0" marR="0" lvl="0" indent="0" algn="just" rtl="0">
              <a:lnSpc>
                <a:spcPct val="100000"/>
              </a:lnSpc>
              <a:spcBef>
                <a:spcPts val="15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Κοινόχρηστα προγράμματα ανάγνωσης;</a:t>
            </a:r>
            <a:endParaRPr xmlns:a="http://schemas.openxmlformats.org/drawingml/2006/main" sz="1200" i="0" u="none" strike="noStrike" cap="none">
              <a:solidFill>
                <a:srgbClr val="000000"/>
              </a:solidFill>
              <a:latin typeface="Calibri"/>
              <a:ea typeface="Calibri"/>
              <a:cs typeface="Calibri"/>
              <a:sym typeface="Calibri"/>
            </a:endParaRPr>
          </a:p>
          <a:p>
            <a:pPr xmlns:a="http://schemas.openxmlformats.org/drawingml/2006/main" marL="0" marR="0" lvl="0" indent="0" algn="just" rtl="0">
              <a:lnSpc>
                <a:spcPct val="100000"/>
              </a:lnSpc>
              <a:spcBef>
                <a:spcPts val="15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Ενσωματωμένες Γλωσσικές Δραστηριότητες που χρησιμοποιούν επίσης εκπαιδευτικές και διαδραστικές εφαρμογές</a:t>
            </a:r>
            <a:endParaRPr xmlns:a="http://schemas.openxmlformats.org/drawingml/2006/main" sz="1200" i="0" u="none" strike="noStrike" cap="none">
              <a:solidFill>
                <a:srgbClr val="000000"/>
              </a:solidFill>
              <a:latin typeface="Calibri"/>
              <a:ea typeface="Calibri"/>
              <a:cs typeface="Calibri"/>
              <a:sym typeface="Calibri"/>
            </a:endParaRPr>
          </a:p>
          <a:p>
            <a:pPr xmlns:a="http://schemas.openxmlformats.org/drawingml/2006/main" marL="0" marR="0" lvl="0" indent="0" algn="just" rtl="0">
              <a:lnSpc>
                <a:spcPct val="100000"/>
              </a:lnSpc>
              <a:spcBef>
                <a:spcPts val="15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Γλωσσική Υποστήριξη στο Σπίτι: Παροχή υλικού και πόρων στους γονείς για να τους βοηθήσουν να υποστηρίξουν τη γλωσσική ανάπτυξη των παιδιών τους στο σπίτι.</a:t>
            </a:r>
            <a:endParaRPr xmlns:a="http://schemas.openxmlformats.org/drawingml/2006/main" sz="1200" i="0" u="none" strike="noStrike" cap="none">
              <a:solidFill>
                <a:srgbClr val="000000"/>
              </a:solidFill>
              <a:latin typeface="Calibri"/>
              <a:ea typeface="Calibri"/>
              <a:cs typeface="Calibri"/>
              <a:sym typeface="Calibri"/>
            </a:endParaRPr>
          </a:p>
          <a:p>
            <a:pPr xmlns:a="http://schemas.openxmlformats.org/drawingml/2006/main" marL="0" marR="0" lvl="0" indent="0" algn="just" rtl="0">
              <a:lnSpc>
                <a:spcPct val="100000"/>
              </a:lnSpc>
              <a:spcBef>
                <a:spcPts val="15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Οικογενειακές Εκπαιδευτικές Συνεδρίες: και δημιουργία ομάδων ανταλλαγής</a:t>
            </a:r>
            <a:endParaRPr xmlns:a="http://schemas.openxmlformats.org/drawingml/2006/main" sz="1200" i="0" u="none" strike="noStrike" cap="none">
              <a:solidFill>
                <a:srgbClr val="000000"/>
              </a:solidFill>
              <a:latin typeface="Calibri"/>
              <a:ea typeface="Calibri"/>
              <a:cs typeface="Calibri"/>
              <a:sym typeface="Calibri"/>
            </a:endParaRPr>
          </a:p>
          <a:p>
            <a:pPr xmlns:a="http://schemas.openxmlformats.org/drawingml/2006/main" marL="0" marR="0" lvl="0" indent="0" algn="just" rtl="0">
              <a:lnSpc>
                <a:spcPct val="100000"/>
              </a:lnSpc>
              <a:spcBef>
                <a:spcPts val="15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Ανατροφοδότηση και Συνεχής Επικοινωνία</a:t>
            </a:r>
            <a:endParaRPr xmlns:a="http://schemas.openxmlformats.org/drawingml/2006/main" sz="1200" i="0" u="none" strike="noStrike" cap="none">
              <a:solidFill>
                <a:srgbClr val="000000"/>
              </a:solidFill>
              <a:latin typeface="Calibri"/>
              <a:ea typeface="Calibri"/>
              <a:cs typeface="Calibri"/>
              <a:sym typeface="Calibri"/>
            </a:endParaRPr>
          </a:p>
          <a:p>
            <a:pPr xmlns:a="http://schemas.openxmlformats.org/drawingml/2006/main" marL="0" marR="0" lvl="0" indent="0" algn="just" rtl="0">
              <a:lnSpc>
                <a:spcPct val="100000"/>
              </a:lnSpc>
              <a:spcBef>
                <a:spcPts val="15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Συμμετοχή της κοινότητας: Συμμετέχετε την τοπική κοινότητα, όπως βιβλιοθήκες, πολιτιστικά κέντρα ή εκπαιδευτικούς οργανισμούς, για την παροχή πρόσθετων πόρων και ευκαιριών μάθησης για παιδιά και γονείς.</a:t>
            </a:r>
            <a:endParaRPr xmlns:a="http://schemas.openxmlformats.org/drawingml/2006/main" sz="1200">
              <a:latin typeface="Calibri"/>
              <a:ea typeface="Calibri"/>
              <a:cs typeface="Calibri"/>
              <a:sym typeface="Calibri"/>
            </a:endParaRPr>
          </a:p>
        </p:txBody>
      </p:sp>
      <p:pic>
        <p:nvPicPr>
          <p:cNvPr id="294" name="Google Shape;294;p8" descr="Google Shape;295;p8"/>
          <p:cNvPicPr preferRelativeResize="0"/>
          <p:nvPr/>
        </p:nvPicPr>
        <p:blipFill rotWithShape="1">
          <a:blip r:embed="rId3">
            <a:alphaModFix/>
          </a:blip>
          <a:srcRect/>
          <a:stretch/>
        </p:blipFill>
        <p:spPr>
          <a:xfrm>
            <a:off x="789558" y="3060193"/>
            <a:ext cx="2762956" cy="2116704"/>
          </a:xfrm>
          <a:prstGeom prst="rect">
            <a:avLst/>
          </a:prstGeom>
          <a:noFill/>
          <a:ln>
            <a:noFill/>
          </a:ln>
        </p:spPr>
      </p:pic>
      <p:pic>
        <p:nvPicPr>
          <p:cNvPr id="295" name="Google Shape;295;p8" descr="Google Shape;296;p8"/>
          <p:cNvPicPr preferRelativeResize="0"/>
          <p:nvPr/>
        </p:nvPicPr>
        <p:blipFill rotWithShape="1">
          <a:blip r:embed="rId4">
            <a:alphaModFix/>
          </a:blip>
          <a:srcRect/>
          <a:stretch/>
        </p:blipFill>
        <p:spPr>
          <a:xfrm>
            <a:off x="754758" y="1098003"/>
            <a:ext cx="3153948" cy="1962189"/>
          </a:xfrm>
          <a:prstGeom prst="rect">
            <a:avLst/>
          </a:prstGeom>
          <a:noFill/>
          <a:ln>
            <a:noFill/>
          </a:ln>
        </p:spPr>
      </p:pic>
      <p:pic>
        <p:nvPicPr>
          <p:cNvPr id="296" name="Google Shape;296;p8" descr="Google Shape;297;p8"/>
          <p:cNvPicPr preferRelativeResize="0"/>
          <p:nvPr/>
        </p:nvPicPr>
        <p:blipFill rotWithShape="1">
          <a:blip r:embed="rId5">
            <a:alphaModFix/>
          </a:blip>
          <a:srcRect/>
          <a:stretch/>
        </p:blipFill>
        <p:spPr>
          <a:xfrm>
            <a:off x="3014122" y="1098003"/>
            <a:ext cx="2121974" cy="2755375"/>
          </a:xfrm>
          <a:prstGeom prst="rect">
            <a:avLst/>
          </a:prstGeom>
          <a:noFill/>
          <a:ln>
            <a:noFill/>
          </a:ln>
        </p:spPr>
      </p:pic>
      <p:pic>
        <p:nvPicPr>
          <p:cNvPr id="297" name="Google Shape;297;p8" descr="Google Shape;298;p8"/>
          <p:cNvPicPr preferRelativeResize="0"/>
          <p:nvPr/>
        </p:nvPicPr>
        <p:blipFill rotWithShape="1">
          <a:blip r:embed="rId6">
            <a:alphaModFix/>
          </a:blip>
          <a:srcRect/>
          <a:stretch/>
        </p:blipFill>
        <p:spPr>
          <a:xfrm>
            <a:off x="3008308" y="3896578"/>
            <a:ext cx="2133602" cy="12954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9"/>
          <p:cNvSpPr txBox="1">
            <a:spLocks noGrp="1"/>
          </p:cNvSpPr>
          <p:nvPr>
            <p:ph type="body" idx="1"/>
          </p:nvPr>
        </p:nvSpPr>
        <p:spPr>
          <a:xfrm>
            <a:off x="220499" y="1225025"/>
            <a:ext cx="5875802" cy="5633101"/>
          </a:xfrm>
          <a:prstGeom prst="rect">
            <a:avLst/>
          </a:prstGeom>
          <a:noFill/>
          <a:ln>
            <a:noFill/>
          </a:ln>
        </p:spPr>
        <p:txBody>
          <a:bodyPr spcFirstLastPara="1" wrap="square" lIns="45675" tIns="45675" rIns="45675" bIns="45675" anchor="t" anchorCtr="0">
            <a:normAutofit/>
          </a:bodyPr>
          <a:lstStyle/>
          <a:p>
            <a:pPr xmlns:a="http://schemas.openxmlformats.org/drawingml/2006/main" marL="228600" lvl="0" indent="-228600" algn="just" rtl="0">
              <a:lnSpc>
                <a:spcPct val="100000"/>
              </a:lnSpc>
              <a:spcBef>
                <a:spcPts val="0"/>
              </a:spcBef>
              <a:spcAft>
                <a:spcPts val="0"/>
              </a:spcAft>
              <a:buClr>
                <a:srgbClr val="24BAA2"/>
              </a:buClr>
              <a:buSzPts val="1200"/>
              <a:buFont typeface="Calibri"/>
              <a:buNone/>
            </a:pPr>
            <a:r xmlns:a="http://schemas.openxmlformats.org/drawingml/2006/main">
              <a:rPr lang="el" sz="1200" b="1">
                <a:solidFill>
                  <a:srgbClr val="24BAA2"/>
                </a:solidFill>
              </a:rPr>
              <a:t>Ομάδα στόχος: Παιδιά από 3 ετών - </a:t>
            </a:r>
            <a:r xmlns:a="http://schemas.openxmlformats.org/drawingml/2006/main">
              <a:rPr lang="el" sz="1200" b="0">
                <a:solidFill>
                  <a:srgbClr val="FFFFFF"/>
                </a:solidFill>
              </a:rPr>
              <a:t>Διάρκεια συνεδριών - 45 έως 55 λεπτά</a:t>
            </a:r>
            <a:endParaRPr xmlns:a="http://schemas.openxmlformats.org/drawingml/2006/main" sz="1200"/>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b="1"/>
              <a:t>Είναι σημαντικό να εναλλάσσονται σύντομες ακολουθίες διάρκειας 5 έως 10 λεπτών κατ' ανώτατο όριο - εναλλασσόμενα καθίσματα και όρθια, ομιλία και τραγούδι, που κινητοποιούν την προσοχή και το σώμα με διαφορετικούς τρόπους.</a:t>
            </a:r>
            <a:endParaRPr xmlns:a="http://schemas.openxmlformats.org/drawingml/2006/main" sz="1200"/>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b="1"/>
              <a:t>      </a:t>
            </a:r>
            <a:r xmlns:a="http://schemas.openxmlformats.org/drawingml/2006/main">
              <a:rPr lang="el" sz="1200" b="0"/>
              <a:t>Συμμετέχετε τους γονείς στη διεξαγωγή των συνεδριών και δείτε πώς βυθίζονται στα προτεινόμενα θέματα.</a:t>
            </a:r>
            <a:endParaRPr xmlns:a="http://schemas.openxmlformats.org/drawingml/2006/main" sz="1200"/>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a:t>Ένα θέμα ανά συνεδρία. Τα πιθανά θέματα, που επιλέχθηκαν την προηγούμενη συνεδρία με γονείς και παιδιά: το σώμα και τα διάφορα μέρη του, ρούχα, μεταφορές, ζώα, αγορά, συναισθήματα, χρώματα…</a:t>
            </a:r>
            <a:endParaRPr xmlns:a="http://schemas.openxmlformats.org/drawingml/2006/main" sz="1200"/>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a:t>5 λεπτά: ένα τελετουργικό έναρξης όπως ένα τραγούδι παρουσίασης. Για παράδειγμα , </a:t>
            </a:r>
            <a:r xmlns:a="http://schemas.openxmlformats.org/drawingml/2006/main" xmlns:r="http://schemas.openxmlformats.org/officeDocument/2006/relationships">
              <a:rPr lang="el" sz="1200" u="sng">
                <a:solidFill>
                  <a:srgbClr val="0000FF"/>
                </a:solidFill>
                <a:hlinkClick r:id="rId3">
                  <a:extLst>
                    <a:ext uri="{A12FA001-AC4F-418D-AE19-62706E023703}">
                      <ahyp:hlinkClr xmlns:ahyp="http://schemas.microsoft.com/office/drawing/2018/hyperlinkcolor" val="tx"/>
                    </a:ext>
                  </a:extLst>
                </a:hlinkClick>
              </a:rPr>
              <a:t>εδώ </a:t>
            </a:r>
            <a:r xmlns:a="http://schemas.openxmlformats.org/drawingml/2006/main">
              <a:rPr lang="el" sz="1200"/>
              <a:t>- τα παιδιά στέκονται όρθια σε έναν κύκλο, με τον γονέα τους δίπλα τους - κάθε γονέας και παιδί λένε γεια και δίνουν το όνομά τους - και μετά τραγουδούν όλοι μαζί το τραγούδι της παρουσίασης.</a:t>
            </a:r>
            <a:endParaRPr xmlns:a="http://schemas.openxmlformats.org/drawingml/2006/main" sz="1200"/>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a:t>Βάλτε τους να καθίσουν σε κύκλο.</a:t>
            </a:r>
            <a:endParaRPr xmlns:a="http://schemas.openxmlformats.org/drawingml/2006/main" sz="1200"/>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b="1"/>
              <a:t>5 λεπτά - </a:t>
            </a:r>
            <a:r xmlns:a="http://schemas.openxmlformats.org/drawingml/2006/main">
              <a:rPr lang="el" sz="1200" b="0"/>
              <a:t>τραβήξτε μια φωτογραφία από το θέμα της προηγούμενης συνεδρίας και ρωτήστε τους με τη σειρά τους αν θυμούνται - βάλτε όλα τα παιδιά να επαναλάβουν το όνομα της εικόνας.</a:t>
            </a:r>
            <a:endParaRPr xmlns:a="http://schemas.openxmlformats.org/drawingml/2006/main" sz="1200"/>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a:t>Μέγιστο 10 λεπτά: Κατανόηση / προφορά / προσοχή - επιλέξτε 10 εικόνες που σχετίζονται με το θέμα της ημέρας - τραβήξτε απλές έγχρωμες εικόνες - από την καθημερινή ζωή - σχέδια ή φωτογραφίες, έγχρωμες - βάλτε τους να μαντέψουν και να επαναλάβουν όλες μαζί και μετά με τη σειρά - ρωτήστε όλους ποια εικόνα προτιμούν (παιδιά και γονείς)</a:t>
            </a:r>
            <a:endParaRPr xmlns:a="http://schemas.openxmlformats.org/drawingml/2006/main" sz="1200"/>
          </a:p>
          <a:p>
            <a:pPr xmlns:a="http://schemas.openxmlformats.org/drawingml/2006/main" marL="228600" lvl="0" indent="-228600" algn="just" rtl="0">
              <a:lnSpc>
                <a:spcPct val="100000"/>
              </a:lnSpc>
              <a:spcBef>
                <a:spcPts val="1000"/>
              </a:spcBef>
              <a:spcAft>
                <a:spcPts val="0"/>
              </a:spcAft>
              <a:buClr>
                <a:srgbClr val="FFFFFF"/>
              </a:buClr>
              <a:buSzPts val="1200"/>
              <a:buFont typeface="Calibri"/>
              <a:buNone/>
            </a:pPr>
            <a:r xmlns:a="http://schemas.openxmlformats.org/drawingml/2006/main">
              <a:rPr lang="el" sz="1200"/>
              <a:t>Μέγιστο 10 λεπτά – παίξτε ένα σύντομο τραγούδι (όχι περισσότερο από 2 λεπτά) που σχετίζεται με το θέμα της συνεδρίας – όλοι κλείνουν τα μάτια τους και ακούνε – μπορείτε να επαναλάβετε την ακρόαση πολλές φορές – προσπαθήστε να τραγουδήσετε το ρεφρέν όλα μαζί ή περισσότερα αν είναι δυνατόν – μετακινηθείτε χέρια, μετά πόδια και μετά κατευθυνθείτε στο ρυθμό - Ώρα για κινούμενο/χορευτικό τραγούδι.</a:t>
            </a:r>
            <a:endParaRPr xmlns:a="http://schemas.openxmlformats.org/drawingml/2006/main" sz="1200"/>
          </a:p>
        </p:txBody>
      </p:sp>
      <p:sp>
        <p:nvSpPr>
          <p:cNvPr id="303" name="Google Shape;303;p9"/>
          <p:cNvSpPr txBox="1">
            <a:spLocks noGrp="1"/>
          </p:cNvSpPr>
          <p:nvPr>
            <p:ph type="body" idx="3"/>
          </p:nvPr>
        </p:nvSpPr>
        <p:spPr>
          <a:xfrm>
            <a:off x="372099" y="463024"/>
            <a:ext cx="5724002" cy="4395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B6E6"/>
              </a:buClr>
              <a:buSzPts val="2328"/>
              <a:buFont typeface="Calibri"/>
              <a:buNone/>
            </a:pPr>
            <a:r xmlns:a="http://schemas.openxmlformats.org/drawingml/2006/main">
              <a:rPr lang="el" sz="2328" b="1">
                <a:solidFill>
                  <a:srgbClr val="00B6E6"/>
                </a:solidFill>
                <a:latin typeface="Calibri"/>
                <a:ea typeface="Calibri"/>
                <a:cs typeface="Calibri"/>
                <a:sym typeface="Calibri"/>
              </a:rPr>
              <a:t>Δραστηριότητες: τραγούδια, φωτογραφίες και αναμνήσεις…</a:t>
            </a:r>
            <a:endParaRPr xmlns:a="http://schemas.openxmlformats.org/drawingml/2006/main"/>
          </a:p>
        </p:txBody>
      </p:sp>
      <p:pic>
        <p:nvPicPr>
          <p:cNvPr id="304" name="Google Shape;304;p9" descr="Google Shape;305;p9"/>
          <p:cNvPicPr preferRelativeResize="0"/>
          <p:nvPr/>
        </p:nvPicPr>
        <p:blipFill rotWithShape="1">
          <a:blip r:embed="rId4">
            <a:alphaModFix/>
          </a:blip>
          <a:srcRect/>
          <a:stretch/>
        </p:blipFill>
        <p:spPr>
          <a:xfrm>
            <a:off x="7296477" y="4390745"/>
            <a:ext cx="3527267" cy="2162457"/>
          </a:xfrm>
          <a:prstGeom prst="rect">
            <a:avLst/>
          </a:prstGeom>
          <a:noFill/>
          <a:ln>
            <a:noFill/>
          </a:ln>
        </p:spPr>
      </p:pic>
      <p:pic>
        <p:nvPicPr>
          <p:cNvPr id="305" name="Google Shape;305;p9" descr="Google Shape;306;p9"/>
          <p:cNvPicPr preferRelativeResize="0"/>
          <p:nvPr/>
        </p:nvPicPr>
        <p:blipFill rotWithShape="1">
          <a:blip r:embed="rId5">
            <a:alphaModFix/>
          </a:blip>
          <a:srcRect/>
          <a:stretch/>
        </p:blipFill>
        <p:spPr>
          <a:xfrm>
            <a:off x="7296477" y="597408"/>
            <a:ext cx="3527269" cy="4121038"/>
          </a:xfrm>
          <a:prstGeom prst="rect">
            <a:avLst/>
          </a:prstGeom>
          <a:noFill/>
          <a:ln>
            <a:noFill/>
          </a:ln>
          <a:effectLst>
            <a:outerShdw blurRad="292100" dist="139700" dir="2700000" rotWithShape="0">
              <a:srgbClr val="333333">
                <a:alpha val="63921"/>
              </a:srgbClr>
            </a:outerShdw>
          </a:effectLst>
        </p:spPr>
      </p:pic>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2564</Words>
  <Application>Microsoft Macintosh PowerPoint</Application>
  <PresentationFormat>Widescreen</PresentationFormat>
  <Paragraphs>135</Paragraphs>
  <Slides>13</Slides>
  <Notes>13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Roboto</vt:lpstr>
      <vt:lpstr>Arial</vt:lpstr>
      <vt:lpstr>Trebuchet MS</vt:lpstr>
      <vt:lpstr>Calibri</vt:lpstr>
      <vt:lpstr>Helvetica Neue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Laurence Cole</dc:creator>
  <cp:lastModifiedBy>Annamaria Guarino</cp:lastModifiedBy>
  <cp:revision>2</cp:revision>
  <dcterms:modified xsi:type="dcterms:W3CDTF">2024-02-19T22:56:09Z</dcterms:modified>
</cp:coreProperties>
</file>