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p3AlSKOqzaqk5Has7jQ71v+Z+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46" name="Google Shape;24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24" name="Google Shape;32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31" name="Google Shape;3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40" name="Google Shape;3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49" name="Google Shape;34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58" name="Google Shape;35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54" name="Google Shape;25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66" name="Google Shape;26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73" name="Google Shape;2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80" name="Google Shape;2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295" name="Google Shape;29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02" name="Google Shape;3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08" name="Google Shape;30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xmlns:a="http://schemas.openxmlformats.org/drawingml/2006/main" indent="0" lvl="0" marL="0" rtl="0" algn="l">
              <a:lnSpc>
                <a:spcPct val="100000"/>
              </a:lnSpc>
              <a:spcBef>
                <a:spcPts val="0"/>
              </a:spcBef>
              <a:spcAft>
                <a:spcPts val="0"/>
              </a:spcAft>
              <a:buSzPts val="1400"/>
              <a:buNone/>
            </a:pPr>
            <a:r xmlns:a="http://schemas.openxmlformats.org/drawingml/2006/main">
              <a:t/>
            </a:r>
            <a:endParaRPr xmlns:a="http://schemas.openxmlformats.org/drawingml/2006/main"/>
          </a:p>
        </p:txBody>
      </p:sp>
      <p:sp>
        <p:nvSpPr>
          <p:cNvPr id="315" name="Google Shape;31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6"/>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6"/>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6"/>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6"/>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6"/>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6"/>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9" id="26" name="Google Shape;26;p16"/>
          <p:cNvPicPr preferRelativeResize="0"/>
          <p:nvPr/>
        </p:nvPicPr>
        <p:blipFill rotWithShape="1">
          <a:blip r:embed="rId2">
            <a:alphaModFix amt="29000"/>
          </a:blip>
          <a:srcRect b="11452" l="67223" r="0" t="24637"/>
          <a:stretch/>
        </p:blipFill>
        <p:spPr>
          <a:xfrm>
            <a:off x="4285391" y="2624088"/>
            <a:ext cx="3127570" cy="3263128"/>
          </a:xfrm>
          <a:prstGeom prst="rect">
            <a:avLst/>
          </a:prstGeom>
          <a:noFill/>
          <a:ln>
            <a:noFill/>
          </a:ln>
        </p:spPr>
      </p:pic>
      <p:sp>
        <p:nvSpPr>
          <p:cNvPr id="27" name="Google Shape;27;p16"/>
          <p:cNvSpPr/>
          <p:nvPr>
            <p:ph idx="4" type="pic"/>
          </p:nvPr>
        </p:nvSpPr>
        <p:spPr>
          <a:xfrm>
            <a:off x="5718874" y="423474"/>
            <a:ext cx="5982508" cy="4551482"/>
          </a:xfrm>
          <a:prstGeom prst="rect">
            <a:avLst/>
          </a:prstGeom>
          <a:noFill/>
          <a:ln>
            <a:noFill/>
          </a:ln>
        </p:spPr>
      </p:sp>
      <p:pic>
        <p:nvPicPr>
          <p:cNvPr descr="Google Shape;24;p19" id="28" name="Google Shape;28;p16"/>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30" name="Google Shape;30;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31" name="Google Shape;31;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510"/>
              </a:buClr>
              <a:buSzPts val="800"/>
              <a:buFont typeface="Arial"/>
              <a:buNone/>
            </a:pPr>
            <a:r>
              <a:rPr b="0" i="0" lang="en-US"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32" name="Google Shape;32;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46" name="Shape 146"/>
        <p:cNvGrpSpPr/>
        <p:nvPr/>
      </p:nvGrpSpPr>
      <p:grpSpPr>
        <a:xfrm>
          <a:off x="0" y="0"/>
          <a:ext cx="0" cy="0"/>
          <a:chOff x="0" y="0"/>
          <a:chExt cx="0" cy="0"/>
        </a:xfrm>
      </p:grpSpPr>
      <p:sp>
        <p:nvSpPr>
          <p:cNvPr id="147" name="Google Shape;147;p2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48" name="Google Shape;148;p2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9" name="Google Shape;149;p25"/>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0" name="Google Shape;150;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51" name="Shape 151"/>
        <p:cNvGrpSpPr/>
        <p:nvPr/>
      </p:nvGrpSpPr>
      <p:grpSpPr>
        <a:xfrm>
          <a:off x="0" y="0"/>
          <a:ext cx="0" cy="0"/>
          <a:chOff x="0" y="0"/>
          <a:chExt cx="0" cy="0"/>
        </a:xfrm>
      </p:grpSpPr>
      <p:sp>
        <p:nvSpPr>
          <p:cNvPr id="152" name="Google Shape;152;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53" name="Google Shape;153;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54" name="Google Shape;154;p26"/>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6"/>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6"/>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7" name="Google Shape;157;p26"/>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8" name="Google Shape;158;p26"/>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9" name="Google Shape;159;p26"/>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0" name="Google Shape;160;p26"/>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1" name="Google Shape;161;p26"/>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2" name="Google Shape;162;p26"/>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3" name="Google Shape;163;p26"/>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64" name="Google Shape;164;p26"/>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65" name="Google Shape;165;p26"/>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6" name="Google Shape;166;p26"/>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8" id="167" name="Google Shape;167;p26"/>
          <p:cNvPicPr preferRelativeResize="0"/>
          <p:nvPr/>
        </p:nvPicPr>
        <p:blipFill rotWithShape="1">
          <a:blip r:embed="rId2">
            <a:alphaModFix amt="29000"/>
          </a:blip>
          <a:srcRect b="30919" l="65274" r="1949" t="34454"/>
          <a:stretch/>
        </p:blipFill>
        <p:spPr>
          <a:xfrm>
            <a:off x="7847425" y="0"/>
            <a:ext cx="3127570" cy="1767839"/>
          </a:xfrm>
          <a:prstGeom prst="rect">
            <a:avLst/>
          </a:prstGeom>
          <a:noFill/>
          <a:ln>
            <a:noFill/>
          </a:ln>
        </p:spPr>
      </p:pic>
      <p:sp>
        <p:nvSpPr>
          <p:cNvPr id="168" name="Google Shape;168;p26"/>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9" name="Google Shape;169;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7"/>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2" name="Google Shape;172;p27"/>
          <p:cNvSpPr/>
          <p:nvPr>
            <p:ph idx="2" type="pic"/>
          </p:nvPr>
        </p:nvSpPr>
        <p:spPr>
          <a:xfrm>
            <a:off x="0" y="0"/>
            <a:ext cx="12192000" cy="6858000"/>
          </a:xfrm>
          <a:prstGeom prst="rect">
            <a:avLst/>
          </a:prstGeom>
          <a:noFill/>
          <a:ln>
            <a:noFill/>
          </a:ln>
        </p:spPr>
      </p:sp>
      <p:pic>
        <p:nvPicPr>
          <p:cNvPr descr="Google Shape;118;p29" id="173" name="Google Shape;173;p27"/>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4" name="Google Shape;174;p27"/>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5" name="Google Shape;175;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p:cSld name="Bullet Point x3 slide with photo">
    <p:spTree>
      <p:nvGrpSpPr>
        <p:cNvPr id="176" name="Shape 176"/>
        <p:cNvGrpSpPr/>
        <p:nvPr/>
      </p:nvGrpSpPr>
      <p:grpSpPr>
        <a:xfrm>
          <a:off x="0" y="0"/>
          <a:ext cx="0" cy="0"/>
          <a:chOff x="0" y="0"/>
          <a:chExt cx="0" cy="0"/>
        </a:xfrm>
      </p:grpSpPr>
      <p:sp>
        <p:nvSpPr>
          <p:cNvPr id="177" name="Google Shape;177;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78" name="Google Shape;178;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28"/>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0" name="Google Shape;180;p28"/>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28"/>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2" name="Google Shape;182;p28"/>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3" name="Google Shape;183;p28"/>
          <p:cNvSpPr/>
          <p:nvPr>
            <p:ph idx="4" type="pic"/>
          </p:nvPr>
        </p:nvSpPr>
        <p:spPr>
          <a:xfrm>
            <a:off x="-126342" y="0"/>
            <a:ext cx="3669321" cy="6858000"/>
          </a:xfrm>
          <a:prstGeom prst="rect">
            <a:avLst/>
          </a:prstGeom>
          <a:noFill/>
          <a:ln>
            <a:noFill/>
          </a:ln>
        </p:spPr>
      </p:sp>
      <p:sp>
        <p:nvSpPr>
          <p:cNvPr id="184" name="Google Shape;184;p28"/>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5" name="Google Shape;185;p28"/>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6" name="Google Shape;186;p28"/>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28"/>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28"/>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9" name="Google Shape;189;p28"/>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190" name="Google Shape;190;p28"/>
          <p:cNvGrpSpPr/>
          <p:nvPr/>
        </p:nvGrpSpPr>
        <p:grpSpPr>
          <a:xfrm>
            <a:off x="4054158" y="721803"/>
            <a:ext cx="7578910" cy="5461420"/>
            <a:chOff x="-1" y="0"/>
            <a:chExt cx="7578909" cy="5461418"/>
          </a:xfrm>
        </p:grpSpPr>
        <p:grpSp>
          <p:nvGrpSpPr>
            <p:cNvPr id="191" name="Google Shape;191;p28"/>
            <p:cNvGrpSpPr/>
            <p:nvPr/>
          </p:nvGrpSpPr>
          <p:grpSpPr>
            <a:xfrm>
              <a:off x="0" y="0"/>
              <a:ext cx="7547915" cy="1674488"/>
              <a:chOff x="-1" y="0"/>
              <a:chExt cx="7547913" cy="1674487"/>
            </a:xfrm>
          </p:grpSpPr>
          <p:cxnSp>
            <p:nvCxnSpPr>
              <p:cNvPr id="192" name="Google Shape;192;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3" name="Google Shape;193;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194" name="Google Shape;194;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195" name="Google Shape;195;p28"/>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196" name="Google Shape;196;p28"/>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197" name="Google Shape;197;p28"/>
            <p:cNvGrpSpPr/>
            <p:nvPr/>
          </p:nvGrpSpPr>
          <p:grpSpPr>
            <a:xfrm>
              <a:off x="-1" y="1923133"/>
              <a:ext cx="7547915" cy="1674488"/>
              <a:chOff x="-1" y="0"/>
              <a:chExt cx="7547913" cy="1674487"/>
            </a:xfrm>
          </p:grpSpPr>
          <p:cxnSp>
            <p:nvCxnSpPr>
              <p:cNvPr id="198" name="Google Shape;198;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199" name="Google Shape;199;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0" name="Google Shape;200;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1" name="Google Shape;201;p28"/>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2" name="Google Shape;202;p28"/>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203" name="Google Shape;203;p28"/>
            <p:cNvGrpSpPr/>
            <p:nvPr/>
          </p:nvGrpSpPr>
          <p:grpSpPr>
            <a:xfrm>
              <a:off x="15497" y="3786930"/>
              <a:ext cx="7547915" cy="1674488"/>
              <a:chOff x="-1" y="0"/>
              <a:chExt cx="7547913" cy="1674487"/>
            </a:xfrm>
          </p:grpSpPr>
          <p:cxnSp>
            <p:nvCxnSpPr>
              <p:cNvPr id="204" name="Google Shape;204;p28"/>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205" name="Google Shape;205;p28"/>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206" name="Google Shape;206;p28"/>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207" name="Google Shape;207;p28"/>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208" name="Google Shape;208;p28"/>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209" name="Google Shape;209;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210" name="Shape 210"/>
        <p:cNvGrpSpPr/>
        <p:nvPr/>
      </p:nvGrpSpPr>
      <p:grpSpPr>
        <a:xfrm>
          <a:off x="0" y="0"/>
          <a:ext cx="0" cy="0"/>
          <a:chOff x="0" y="0"/>
          <a:chExt cx="0" cy="0"/>
        </a:xfrm>
      </p:grpSpPr>
      <p:sp>
        <p:nvSpPr>
          <p:cNvPr id="211" name="Google Shape;211;p2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12" name="Google Shape;212;p2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13" name="Google Shape;213;p29"/>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4" name="Google Shape;214;p29"/>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15" name="Google Shape;215;p29"/>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6" name="Google Shape;216;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217" name="Shape 217"/>
        <p:cNvGrpSpPr/>
        <p:nvPr/>
      </p:nvGrpSpPr>
      <p:grpSpPr>
        <a:xfrm>
          <a:off x="0" y="0"/>
          <a:ext cx="0" cy="0"/>
          <a:chOff x="0" y="0"/>
          <a:chExt cx="0" cy="0"/>
        </a:xfrm>
      </p:grpSpPr>
      <p:sp>
        <p:nvSpPr>
          <p:cNvPr id="218" name="Google Shape;218;p30"/>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9" name="Google Shape;219;p30"/>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0" name="Google Shape;220;p30"/>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1" name="Google Shape;221;p30"/>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2" name="Google Shape;222;p30"/>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61;p32" id="223" name="Google Shape;223;p30"/>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224" name="Google Shape;224;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225" name="Shape 225"/>
        <p:cNvGrpSpPr/>
        <p:nvPr/>
      </p:nvGrpSpPr>
      <p:grpSpPr>
        <a:xfrm>
          <a:off x="0" y="0"/>
          <a:ext cx="0" cy="0"/>
          <a:chOff x="0" y="0"/>
          <a:chExt cx="0" cy="0"/>
        </a:xfrm>
      </p:grpSpPr>
      <p:sp>
        <p:nvSpPr>
          <p:cNvPr id="226" name="Google Shape;226;p3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27" name="Google Shape;227;p3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28" name="Google Shape;228;p31"/>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29" name="Google Shape;229;p31"/>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0" name="Google Shape;230;p31"/>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3" id="231" name="Google Shape;231;p31"/>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3" id="232" name="Google Shape;232;p31"/>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233" name="Google Shape;233;p31"/>
          <p:cNvSpPr/>
          <p:nvPr>
            <p:ph idx="3" type="pic"/>
          </p:nvPr>
        </p:nvSpPr>
        <p:spPr>
          <a:xfrm>
            <a:off x="0" y="1561017"/>
            <a:ext cx="5130800" cy="3913189"/>
          </a:xfrm>
          <a:prstGeom prst="rect">
            <a:avLst/>
          </a:prstGeom>
          <a:noFill/>
          <a:ln>
            <a:noFill/>
          </a:ln>
        </p:spPr>
      </p:sp>
      <p:sp>
        <p:nvSpPr>
          <p:cNvPr id="234" name="Google Shape;234;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35" name="Shape 235"/>
        <p:cNvGrpSpPr/>
        <p:nvPr/>
      </p:nvGrpSpPr>
      <p:grpSpPr>
        <a:xfrm>
          <a:off x="0" y="0"/>
          <a:ext cx="0" cy="0"/>
          <a:chOff x="0" y="0"/>
          <a:chExt cx="0" cy="0"/>
        </a:xfrm>
      </p:grpSpPr>
      <p:sp>
        <p:nvSpPr>
          <p:cNvPr id="236" name="Google Shape;236;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237" name="Google Shape;237;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38" name="Google Shape;238;p32"/>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39" name="Google Shape;239;p32"/>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40" name="Google Shape;240;p32"/>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4" id="241" name="Google Shape;241;p32"/>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42" name="Google Shape;242;p32"/>
          <p:cNvSpPr/>
          <p:nvPr>
            <p:ph idx="3" type="pic"/>
          </p:nvPr>
        </p:nvSpPr>
        <p:spPr>
          <a:xfrm>
            <a:off x="8583306" y="1246695"/>
            <a:ext cx="2444128" cy="4336989"/>
          </a:xfrm>
          <a:prstGeom prst="rect">
            <a:avLst/>
          </a:prstGeom>
          <a:noFill/>
          <a:ln>
            <a:noFill/>
          </a:ln>
        </p:spPr>
      </p:sp>
      <p:sp>
        <p:nvSpPr>
          <p:cNvPr id="243" name="Google Shape;243;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3" name="Shape 33"/>
        <p:cNvGrpSpPr/>
        <p:nvPr/>
      </p:nvGrpSpPr>
      <p:grpSpPr>
        <a:xfrm>
          <a:off x="0" y="0"/>
          <a:ext cx="0" cy="0"/>
          <a:chOff x="0" y="0"/>
          <a:chExt cx="0" cy="0"/>
        </a:xfrm>
      </p:grpSpPr>
      <p:sp>
        <p:nvSpPr>
          <p:cNvPr id="34" name="Google Shape;34;p17"/>
          <p:cNvSpPr txBox="1"/>
          <p:nvPr/>
        </p:nvSpPr>
        <p:spPr>
          <a:xfrm rot="-5400000">
            <a:off x="10305532" y="4843460"/>
            <a:ext cx="3173401" cy="23105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35" name="Google Shape;35;p17"/>
          <p:cNvCxnSpPr/>
          <p:nvPr/>
        </p:nvCxnSpPr>
        <p:spPr>
          <a:xfrm flipH="1">
            <a:off x="11791140" y="6611085"/>
            <a:ext cx="224101"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7"/>
          <p:cNvSpPr/>
          <p:nvPr/>
        </p:nvSpPr>
        <p:spPr>
          <a:xfrm>
            <a:off x="-110113" y="-777"/>
            <a:ext cx="4885800" cy="685890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17"/>
          <p:cNvSpPr txBox="1"/>
          <p:nvPr>
            <p:ph idx="1" type="body"/>
          </p:nvPr>
        </p:nvSpPr>
        <p:spPr>
          <a:xfrm>
            <a:off x="4912293" y="846901"/>
            <a:ext cx="6562801" cy="339301"/>
          </a:xfrm>
          <a:prstGeom prst="rect">
            <a:avLst/>
          </a:prstGeom>
          <a:noFill/>
          <a:ln>
            <a:noFill/>
          </a:ln>
        </p:spPr>
        <p:txBody>
          <a:bodyPr anchorCtr="0" anchor="t" bIns="45675" lIns="45675" spcFirstLastPara="1" rIns="45675" wrap="square" tIns="45675">
            <a:normAutofit/>
          </a:bodyPr>
          <a:lstStyle>
            <a:lvl1pPr indent="-317500" lvl="0" marL="457200" algn="r">
              <a:lnSpc>
                <a:spcPct val="100000"/>
              </a:lnSpc>
              <a:spcBef>
                <a:spcPts val="1000"/>
              </a:spcBef>
              <a:spcAft>
                <a:spcPts val="0"/>
              </a:spcAft>
              <a:buClr>
                <a:srgbClr val="009AC1"/>
              </a:buClr>
              <a:buSzPts val="1400"/>
              <a:buFont typeface="Trebuchet MS"/>
              <a:buChar char="●"/>
              <a:defRPr b="1">
                <a:solidFill>
                  <a:srgbClr val="009AC1"/>
                </a:solidFill>
              </a:defRPr>
            </a:lvl1pPr>
            <a:lvl2pPr indent="-317500" lvl="1" marL="914400" algn="r">
              <a:lnSpc>
                <a:spcPct val="100000"/>
              </a:lnSpc>
              <a:spcBef>
                <a:spcPts val="1000"/>
              </a:spcBef>
              <a:spcAft>
                <a:spcPts val="0"/>
              </a:spcAft>
              <a:buClr>
                <a:srgbClr val="009AC1"/>
              </a:buClr>
              <a:buSzPts val="1400"/>
              <a:buFont typeface="Trebuchet MS"/>
              <a:buChar char="•"/>
              <a:defRPr b="1">
                <a:solidFill>
                  <a:srgbClr val="009AC1"/>
                </a:solidFill>
              </a:defRPr>
            </a:lvl2pPr>
            <a:lvl3pPr indent="-317500" lvl="2" marL="1371600" algn="r">
              <a:lnSpc>
                <a:spcPct val="100000"/>
              </a:lnSpc>
              <a:spcBef>
                <a:spcPts val="1000"/>
              </a:spcBef>
              <a:spcAft>
                <a:spcPts val="0"/>
              </a:spcAft>
              <a:buClr>
                <a:srgbClr val="009AC1"/>
              </a:buClr>
              <a:buSzPts val="1400"/>
              <a:buFont typeface="Trebuchet MS"/>
              <a:buChar char="•"/>
              <a:defRPr b="1">
                <a:solidFill>
                  <a:srgbClr val="009AC1"/>
                </a:solidFill>
              </a:defRPr>
            </a:lvl3pPr>
            <a:lvl4pPr indent="-317500" lvl="3" marL="1828800" algn="r">
              <a:lnSpc>
                <a:spcPct val="100000"/>
              </a:lnSpc>
              <a:spcBef>
                <a:spcPts val="1000"/>
              </a:spcBef>
              <a:spcAft>
                <a:spcPts val="0"/>
              </a:spcAft>
              <a:buClr>
                <a:srgbClr val="009AC1"/>
              </a:buClr>
              <a:buSzPts val="1400"/>
              <a:buFont typeface="Trebuchet MS"/>
              <a:buChar char="•"/>
              <a:defRPr b="1">
                <a:solidFill>
                  <a:srgbClr val="009AC1"/>
                </a:solidFill>
              </a:defRPr>
            </a:lvl4pPr>
            <a:lvl5pPr indent="-317500" lvl="4" marL="2286000" algn="r">
              <a:lnSpc>
                <a:spcPct val="100000"/>
              </a:lnSpc>
              <a:spcBef>
                <a:spcPts val="1000"/>
              </a:spcBef>
              <a:spcAft>
                <a:spcPts val="0"/>
              </a:spcAft>
              <a:buClr>
                <a:srgbClr val="009AC1"/>
              </a:buClr>
              <a:buSzPts val="1400"/>
              <a:buFont typeface="Trebuchet MS"/>
              <a:buChar char="•"/>
              <a:defRPr b="1">
                <a:solidFill>
                  <a:srgbClr val="009AC1"/>
                </a:solidFill>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7"/>
          <p:cNvSpPr txBox="1"/>
          <p:nvPr>
            <p:ph idx="2" type="body"/>
          </p:nvPr>
        </p:nvSpPr>
        <p:spPr>
          <a:xfrm>
            <a:off x="4912293" y="134561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7"/>
          <p:cNvSpPr txBox="1"/>
          <p:nvPr>
            <p:ph idx="3" type="body"/>
          </p:nvPr>
        </p:nvSpPr>
        <p:spPr>
          <a:xfrm>
            <a:off x="3431554" y="986638"/>
            <a:ext cx="1096201" cy="955502"/>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7"/>
          <p:cNvSpPr/>
          <p:nvPr>
            <p:ph idx="4" type="pic"/>
          </p:nvPr>
        </p:nvSpPr>
        <p:spPr>
          <a:xfrm>
            <a:off x="-126342" y="0"/>
            <a:ext cx="3669301" cy="6858000"/>
          </a:xfrm>
          <a:prstGeom prst="rect">
            <a:avLst/>
          </a:prstGeom>
          <a:noFill/>
          <a:ln>
            <a:noFill/>
          </a:ln>
        </p:spPr>
      </p:sp>
      <p:sp>
        <p:nvSpPr>
          <p:cNvPr id="41" name="Google Shape;41;p17"/>
          <p:cNvSpPr txBox="1"/>
          <p:nvPr>
            <p:ph idx="5" type="body"/>
          </p:nvPr>
        </p:nvSpPr>
        <p:spPr>
          <a:xfrm>
            <a:off x="4912291" y="2770034"/>
            <a:ext cx="6562802"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7"/>
          <p:cNvSpPr txBox="1"/>
          <p:nvPr>
            <p:ph idx="6" type="body"/>
          </p:nvPr>
        </p:nvSpPr>
        <p:spPr>
          <a:xfrm>
            <a:off x="4912293" y="3268748"/>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7"/>
          <p:cNvSpPr txBox="1"/>
          <p:nvPr>
            <p:ph idx="7" type="body"/>
          </p:nvPr>
        </p:nvSpPr>
        <p:spPr>
          <a:xfrm>
            <a:off x="3431554" y="2940766"/>
            <a:ext cx="1096201"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7"/>
          <p:cNvSpPr txBox="1"/>
          <p:nvPr>
            <p:ph idx="8" type="body"/>
          </p:nvPr>
        </p:nvSpPr>
        <p:spPr>
          <a:xfrm>
            <a:off x="4927789" y="4633833"/>
            <a:ext cx="6562801" cy="339301"/>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7"/>
          <p:cNvSpPr txBox="1"/>
          <p:nvPr>
            <p:ph idx="9" type="body"/>
          </p:nvPr>
        </p:nvSpPr>
        <p:spPr>
          <a:xfrm>
            <a:off x="4927791" y="5132546"/>
            <a:ext cx="6553201" cy="999300"/>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7"/>
          <p:cNvSpPr txBox="1"/>
          <p:nvPr>
            <p:ph idx="13" type="body"/>
          </p:nvPr>
        </p:nvSpPr>
        <p:spPr>
          <a:xfrm>
            <a:off x="3447051" y="4804566"/>
            <a:ext cx="1096202" cy="95550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7"/>
          <p:cNvGrpSpPr/>
          <p:nvPr/>
        </p:nvGrpSpPr>
        <p:grpSpPr>
          <a:xfrm>
            <a:off x="4054148" y="721788"/>
            <a:ext cx="7579003" cy="5461436"/>
            <a:chOff x="0" y="-2"/>
            <a:chExt cx="7579001" cy="5461434"/>
          </a:xfrm>
        </p:grpSpPr>
        <p:grpSp>
          <p:nvGrpSpPr>
            <p:cNvPr id="48" name="Google Shape;48;p17"/>
            <p:cNvGrpSpPr/>
            <p:nvPr/>
          </p:nvGrpSpPr>
          <p:grpSpPr>
            <a:xfrm>
              <a:off x="1" y="-2"/>
              <a:ext cx="7548002" cy="1674369"/>
              <a:chOff x="0" y="-1"/>
              <a:chExt cx="7548000" cy="1674367"/>
            </a:xfrm>
          </p:grpSpPr>
          <p:cxnSp>
            <p:nvCxnSpPr>
              <p:cNvPr id="49" name="Google Shape;49;p17"/>
              <p:cNvCxnSpPr/>
              <p:nvPr/>
            </p:nvCxnSpPr>
            <p:spPr>
              <a:xfrm>
                <a:off x="7547923" y="15065"/>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7"/>
              <p:cNvCxnSpPr/>
              <p:nvPr/>
            </p:nvCxnSpPr>
            <p:spPr>
              <a:xfrm>
                <a:off x="0" y="10670"/>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7"/>
              <p:cNvCxnSpPr/>
              <p:nvPr/>
            </p:nvCxnSpPr>
            <p:spPr>
              <a:xfrm flipH="1">
                <a:off x="7" y="-1"/>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7"/>
            <p:cNvCxnSpPr/>
            <p:nvPr/>
          </p:nvCxnSpPr>
          <p:spPr>
            <a:xfrm flipH="1">
              <a:off x="13" y="1278493"/>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15504" y="1666448"/>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7"/>
            <p:cNvGrpSpPr/>
            <p:nvPr/>
          </p:nvGrpSpPr>
          <p:grpSpPr>
            <a:xfrm>
              <a:off x="0" y="1923137"/>
              <a:ext cx="7548002" cy="1674367"/>
              <a:chOff x="0" y="0"/>
              <a:chExt cx="7548000" cy="1674365"/>
            </a:xfrm>
          </p:grpSpPr>
          <p:cxnSp>
            <p:nvCxnSpPr>
              <p:cNvPr id="55" name="Google Shape;55;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7"/>
            <p:cNvCxnSpPr/>
            <p:nvPr/>
          </p:nvCxnSpPr>
          <p:spPr>
            <a:xfrm flipH="1">
              <a:off x="12" y="3201630"/>
              <a:ext cx="1" cy="396002"/>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7"/>
            <p:cNvCxnSpPr/>
            <p:nvPr/>
          </p:nvCxnSpPr>
          <p:spPr>
            <a:xfrm>
              <a:off x="15503" y="3589586"/>
              <a:ext cx="7548000" cy="1"/>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7"/>
            <p:cNvGrpSpPr/>
            <p:nvPr/>
          </p:nvGrpSpPr>
          <p:grpSpPr>
            <a:xfrm>
              <a:off x="15498" y="3786938"/>
              <a:ext cx="7548002" cy="1674366"/>
              <a:chOff x="0" y="0"/>
              <a:chExt cx="7548000" cy="1674365"/>
            </a:xfrm>
          </p:grpSpPr>
          <p:cxnSp>
            <p:nvCxnSpPr>
              <p:cNvPr id="61" name="Google Shape;61;p17"/>
              <p:cNvCxnSpPr/>
              <p:nvPr/>
            </p:nvCxnSpPr>
            <p:spPr>
              <a:xfrm>
                <a:off x="7547923" y="15064"/>
                <a:ext cx="1" cy="1659301"/>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7"/>
              <p:cNvCxnSpPr/>
              <p:nvPr/>
            </p:nvCxnSpPr>
            <p:spPr>
              <a:xfrm>
                <a:off x="0" y="10671"/>
                <a:ext cx="7548000" cy="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7"/>
              <p:cNvCxnSpPr/>
              <p:nvPr/>
            </p:nvCxnSpPr>
            <p:spPr>
              <a:xfrm flipH="1">
                <a:off x="7"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7"/>
            <p:cNvCxnSpPr/>
            <p:nvPr/>
          </p:nvCxnSpPr>
          <p:spPr>
            <a:xfrm flipH="1">
              <a:off x="15510" y="5065431"/>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7"/>
            <p:cNvCxnSpPr/>
            <p:nvPr/>
          </p:nvCxnSpPr>
          <p:spPr>
            <a:xfrm>
              <a:off x="31001" y="5453389"/>
              <a:ext cx="7548000" cy="1"/>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7"/>
          <p:cNvSpPr txBox="1"/>
          <p:nvPr>
            <p:ph idx="12" type="sldNum"/>
          </p:nvPr>
        </p:nvSpPr>
        <p:spPr>
          <a:xfrm>
            <a:off x="8464022" y="6230611"/>
            <a:ext cx="273567" cy="264166"/>
          </a:xfrm>
          <a:prstGeom prst="rect">
            <a:avLst/>
          </a:prstGeom>
          <a:noFill/>
          <a:ln>
            <a:noFill/>
          </a:ln>
        </p:spPr>
        <p:txBody>
          <a:bodyPr anchorCtr="0" anchor="ctr" bIns="45675" lIns="45675" spcFirstLastPara="1" rIns="45675" wrap="square" tIns="45675">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1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69" name="Google Shape;69;p1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18"/>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18"/>
          <p:cNvSpPr/>
          <p:nvPr>
            <p:ph idx="2" type="pic"/>
          </p:nvPr>
        </p:nvSpPr>
        <p:spPr>
          <a:xfrm>
            <a:off x="5888001" y="439729"/>
            <a:ext cx="5660532" cy="6045738"/>
          </a:xfrm>
          <a:prstGeom prst="rect">
            <a:avLst/>
          </a:prstGeom>
          <a:noFill/>
          <a:ln>
            <a:noFill/>
          </a:ln>
        </p:spPr>
      </p:sp>
      <p:pic>
        <p:nvPicPr>
          <p:cNvPr descr="Google Shape;33;p21" id="72" name="Google Shape;72;p18"/>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18"/>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18"/>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76" name="Shape 76"/>
        <p:cNvGrpSpPr/>
        <p:nvPr/>
      </p:nvGrpSpPr>
      <p:grpSpPr>
        <a:xfrm>
          <a:off x="0" y="0"/>
          <a:ext cx="0" cy="0"/>
          <a:chOff x="0" y="0"/>
          <a:chExt cx="0" cy="0"/>
        </a:xfrm>
      </p:grpSpPr>
      <p:sp>
        <p:nvSpPr>
          <p:cNvPr id="77" name="Google Shape;77;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8" name="Google Shape;78;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19"/>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19"/>
          <p:cNvSpPr/>
          <p:nvPr>
            <p:ph idx="2" type="pic"/>
          </p:nvPr>
        </p:nvSpPr>
        <p:spPr>
          <a:xfrm>
            <a:off x="435469" y="406131"/>
            <a:ext cx="5660531" cy="6045738"/>
          </a:xfrm>
          <a:prstGeom prst="rect">
            <a:avLst/>
          </a:prstGeom>
          <a:noFill/>
          <a:ln>
            <a:noFill/>
          </a:ln>
        </p:spPr>
      </p:sp>
      <p:pic>
        <p:nvPicPr>
          <p:cNvPr descr="Google Shape;39;p22" id="81" name="Google Shape;81;p19"/>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82" name="Google Shape;82;p19"/>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3" name="Google Shape;83;p19"/>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4" name="Google Shape;84;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85" name="Shape 85"/>
        <p:cNvGrpSpPr/>
        <p:nvPr/>
      </p:nvGrpSpPr>
      <p:grpSpPr>
        <a:xfrm>
          <a:off x="0" y="0"/>
          <a:ext cx="0" cy="0"/>
          <a:chOff x="0" y="0"/>
          <a:chExt cx="0" cy="0"/>
        </a:xfrm>
      </p:grpSpPr>
      <p:sp>
        <p:nvSpPr>
          <p:cNvPr id="86" name="Google Shape;86;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87" name="Google Shape;87;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8" name="Google Shape;88;p20"/>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0"/>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0" name="Google Shape;90;p20"/>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1" name="Google Shape;91;p20"/>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0"/>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3" name="Google Shape;93;p20"/>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49;p23" id="94" name="Google Shape;94;p20"/>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95" name="Google Shape;95;p20"/>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6" name="Google Shape;96;p20"/>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7" name="Google Shape;97;p20"/>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8" name="Google Shape;98;p20"/>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4;p23" id="99" name="Google Shape;99;p20"/>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100" name="Google Shape;100;p20"/>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1" name="Google Shape;101;p20"/>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2" name="Google Shape;102;p20"/>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3" name="Google Shape;103;p20"/>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59;p23" id="104" name="Google Shape;104;p20"/>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105" name="Google Shape;105;p20"/>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6" name="Google Shape;106;p20"/>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2;p23" id="107" name="Google Shape;107;p20"/>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108" name="Google Shape;108;p20"/>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9" name="Google Shape;109;p20"/>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5;p23" id="110" name="Google Shape;110;p20"/>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11" name="Google Shape;111;p20"/>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2" name="Google Shape;112;p20"/>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3" name="Google Shape;113;p20"/>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4" name="Google Shape;114;p20"/>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16" name="Shape 116"/>
        <p:cNvGrpSpPr/>
        <p:nvPr/>
      </p:nvGrpSpPr>
      <p:grpSpPr>
        <a:xfrm>
          <a:off x="0" y="0"/>
          <a:ext cx="0" cy="0"/>
          <a:chOff x="0" y="0"/>
          <a:chExt cx="0" cy="0"/>
        </a:xfrm>
      </p:grpSpPr>
      <p:sp>
        <p:nvSpPr>
          <p:cNvPr id="117" name="Google Shape;117;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18" name="Google Shape;118;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9" name="Google Shape;119;p21"/>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0" name="Google Shape;120;p21"/>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3;p24" id="121" name="Google Shape;121;p21"/>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22" name="Google Shape;122;p21"/>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3" name="Google Shape;123;p21"/>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1"/>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2"/>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79;p25" id="128" name="Google Shape;128;p22"/>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2"/>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0" name="Google Shape;130;p22"/>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22"/>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2" name="Google Shape;132;p22"/>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7;p25" id="133" name="Google Shape;133;p22"/>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5" name="Google Shape;135;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36" name="Shape 136"/>
        <p:cNvGrpSpPr/>
        <p:nvPr/>
      </p:nvGrpSpPr>
      <p:grpSpPr>
        <a:xfrm>
          <a:off x="0" y="0"/>
          <a:ext cx="0" cy="0"/>
          <a:chOff x="0" y="0"/>
          <a:chExt cx="0" cy="0"/>
        </a:xfrm>
      </p:grpSpPr>
      <p:sp>
        <p:nvSpPr>
          <p:cNvPr id="137" name="Google Shape;137;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138" name="Google Shape;138;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39" name="Google Shape;139;p23"/>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0" name="Google Shape;140;p23"/>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8;p20" id="141" name="Google Shape;141;p23"/>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42" name="Google Shape;142;p23"/>
          <p:cNvSpPr/>
          <p:nvPr>
            <p:ph idx="2" type="pic"/>
          </p:nvPr>
        </p:nvSpPr>
        <p:spPr>
          <a:xfrm>
            <a:off x="414116" y="352414"/>
            <a:ext cx="5497413" cy="6099184"/>
          </a:xfrm>
          <a:prstGeom prst="rect">
            <a:avLst/>
          </a:prstGeom>
          <a:noFill/>
          <a:ln>
            <a:noFill/>
          </a:ln>
        </p:spPr>
      </p:sp>
      <p:sp>
        <p:nvSpPr>
          <p:cNvPr id="143" name="Google Shape;143;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44" name="Shape 144"/>
        <p:cNvGrpSpPr/>
        <p:nvPr/>
      </p:nvGrpSpPr>
      <p:grpSpPr>
        <a:xfrm>
          <a:off x="0" y="0"/>
          <a:ext cx="0" cy="0"/>
          <a:chOff x="0" y="0"/>
          <a:chExt cx="0" cy="0"/>
        </a:xfrm>
      </p:grpSpPr>
      <p:sp>
        <p:nvSpPr>
          <p:cNvPr id="145" name="Google Shape;145;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5"/>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b="0" i="0" sz="1400" u="none" cap="none" strike="noStrike">
              <a:solidFill>
                <a:srgbClr val="000000"/>
              </a:solidFill>
              <a:latin typeface="Arial"/>
              <a:ea typeface="Arial"/>
              <a:cs typeface="Arial"/>
              <a:sym typeface="Arial"/>
            </a:endParaRPr>
          </a:p>
        </p:txBody>
      </p:sp>
      <p:cxnSp>
        <p:nvCxnSpPr>
          <p:cNvPr id="7" name="Google Shape;7;p15"/>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5"/>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5"/>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FONT TYPEFACE &amp; SIZE</a:t>
            </a:r>
            <a:endParaRPr b="0" i="0" sz="1400" u="none" cap="none" strike="noStrike">
              <a:solidFill>
                <a:srgbClr val="000000"/>
              </a:solidFill>
              <a:latin typeface="Arial"/>
              <a:ea typeface="Arial"/>
              <a:cs typeface="Arial"/>
              <a:sym typeface="Arial"/>
            </a:endParaRPr>
          </a:p>
        </p:txBody>
      </p:sp>
      <p:sp>
        <p:nvSpPr>
          <p:cNvPr id="10" name="Google Shape;10;p15"/>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PLEASE ENSURE TO KEEP FONTS AS PER THE LAYOUT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  -  Main Text Body </a:t>
            </a:r>
            <a:endParaRPr b="0" i="0" sz="1400" u="none" cap="none" strike="noStrike">
              <a:solidFill>
                <a:srgbClr val="000000"/>
              </a:solidFill>
              <a:latin typeface="Arial"/>
              <a:ea typeface="Arial"/>
              <a:cs typeface="Arial"/>
              <a:sym typeface="Arial"/>
            </a:endParaRPr>
          </a:p>
        </p:txBody>
      </p:sp>
      <p:sp>
        <p:nvSpPr>
          <p:cNvPr id="11" name="Google Shape;11;p15"/>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Please ensure to keep the font sizes set as per the slide layouts. The font used throughout the </a:t>
            </a:r>
            <a:r>
              <a:rPr b="1" i="0" lang="en-US" sz="2400" u="none" cap="none" strike="noStrike">
                <a:solidFill>
                  <a:srgbClr val="FFFFFF"/>
                </a:solidFill>
                <a:latin typeface="Calibri"/>
                <a:ea typeface="Calibri"/>
                <a:cs typeface="Calibri"/>
                <a:sym typeface="Calibri"/>
              </a:rPr>
              <a:t>Surviving Digital </a:t>
            </a:r>
            <a:r>
              <a:rPr b="0" i="0" lang="en-US" sz="2400" u="none" cap="none" strike="noStrike">
                <a:solidFill>
                  <a:srgbClr val="FFFFFF"/>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b="0" i="0" sz="1400" u="none" cap="none" strike="noStrike">
              <a:solidFill>
                <a:srgbClr val="000000"/>
              </a:solidFill>
              <a:latin typeface="Arial"/>
              <a:ea typeface="Arial"/>
              <a:cs typeface="Arial"/>
              <a:sym typeface="Arial"/>
            </a:endParaRPr>
          </a:p>
        </p:txBody>
      </p:sp>
      <p:cxnSp>
        <p:nvCxnSpPr>
          <p:cNvPr id="12" name="Google Shape;12;p15"/>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5"/>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5"/>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PLEASE DELETE THIS INSTRUCTION SLIDE BEFORE PRESENTING FINAL PRESENTATION </a:t>
            </a:r>
            <a:r>
              <a:rPr b="0" i="0" lang="en-US" sz="2400" u="none" cap="none" strike="noStrike">
                <a:solidFill>
                  <a:srgbClr val="FFFFF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cxnSp>
        <p:nvCxnSpPr>
          <p:cNvPr id="15" name="Google Shape;15;p15"/>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5"/>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5"/>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2.hse.ie/babies-children/play/screen-time/" TargetMode="External"/><Relationship Id="rId4" Type="http://schemas.openxmlformats.org/officeDocument/2006/relationships/hyperlink" Target="https://knowledge4policy.ec.europa.eu/health-promotion-knowledge-gateway/physical-activity-sedentary-behaviour-table-3a_en" TargetMode="External"/><Relationship Id="rId5"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
          <p:cNvSpPr txBox="1"/>
          <p:nvPr>
            <p:ph idx="4294967295" type="subTitle"/>
          </p:nvPr>
        </p:nvSpPr>
        <p:spPr>
          <a:xfrm>
            <a:off x="240800" y="3903998"/>
            <a:ext cx="4929000" cy="12936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marR="0" rtl="0" algn="l">
              <a:lnSpc>
                <a:spcPct val="98850"/>
              </a:lnSpc>
              <a:spcBef>
                <a:spcPts val="0"/>
              </a:spcBef>
              <a:spcAft>
                <a:spcPts val="0"/>
              </a:spcAft>
              <a:buClr>
                <a:srgbClr val="FFFFFF"/>
              </a:buClr>
              <a:buSzPts val="2400"/>
              <a:buFont typeface="Calibri"/>
              <a:buNone/>
            </a:pPr>
            <a:r xmlns:a="http://schemas.openxmlformats.org/drawingml/2006/main">
              <a:rPr b="1" i="0" lang="el" sz="2400" u="none" cap="none" strike="noStrike">
                <a:solidFill>
                  <a:srgbClr val="FFFFFF"/>
                </a:solidFill>
                <a:latin typeface="Calibri"/>
                <a:ea typeface="Calibri"/>
                <a:cs typeface="Calibri"/>
                <a:sym typeface="Calibri"/>
              </a:rPr>
              <a:t>Ενότητα 5 - Πώς να καταπολεμήσετε την ψηφιακή υπερφόρτωση ως γονέας</a:t>
            </a:r>
            <a:endParaRPr xmlns:a="http://schemas.openxmlformats.org/drawingml/2006/main" b="0" i="0" sz="2400" u="none" cap="none" strike="noStrike">
              <a:solidFill>
                <a:srgbClr val="000000"/>
              </a:solidFill>
              <a:latin typeface="Calibri"/>
              <a:ea typeface="Calibri"/>
              <a:cs typeface="Calibri"/>
              <a:sym typeface="Calibri"/>
            </a:endParaRPr>
          </a:p>
        </p:txBody>
      </p:sp>
      <p:sp>
        <p:nvSpPr>
          <p:cNvPr id="249" name="Google Shape;249;p1"/>
          <p:cNvSpPr txBox="1"/>
          <p:nvPr>
            <p:ph idx="2" type="body"/>
          </p:nvPr>
        </p:nvSpPr>
        <p:spPr>
          <a:xfrm>
            <a:off x="334224" y="2943349"/>
            <a:ext cx="4742402" cy="377101"/>
          </a:xfrm>
          <a:prstGeom prst="rect">
            <a:avLst/>
          </a:prstGeom>
          <a:noFill/>
          <a:ln>
            <a:noFill/>
          </a:ln>
        </p:spPr>
        <p:txBody>
          <a:bodyPr anchorCtr="0" anchor="t" bIns="45675" lIns="45675" spcFirstLastPara="1" rIns="45675" wrap="square" tIns="45675">
            <a:noAutofit/>
          </a:bodyPr>
          <a:lstStyle/>
          <a:p>
            <a:pPr xmlns:a="http://schemas.openxmlformats.org/drawingml/2006/main" indent="0" lvl="0" marL="0" rtl="0" algn="l">
              <a:lnSpc>
                <a:spcPct val="100000"/>
              </a:lnSpc>
              <a:spcBef>
                <a:spcPts val="0"/>
              </a:spcBef>
              <a:spcAft>
                <a:spcPts val="0"/>
              </a:spcAft>
              <a:buClr>
                <a:srgbClr val="FFFFFF"/>
              </a:buClr>
              <a:buSzPts val="2016"/>
              <a:buFont typeface="Calibri"/>
              <a:buNone/>
            </a:pPr>
            <a:r xmlns:a="http://schemas.openxmlformats.org/drawingml/2006/main">
              <a:rPr b="1" lang="el" sz="2400">
                <a:solidFill>
                  <a:srgbClr val="FFFFFF"/>
                </a:solidFill>
                <a:latin typeface="Calibri"/>
                <a:ea typeface="Calibri"/>
                <a:cs typeface="Calibri"/>
                <a:sym typeface="Calibri"/>
              </a:rPr>
              <a:t>Training Course: Surviving Digital</a:t>
            </a:r>
            <a:endParaRPr xmlns:a="http://schemas.openxmlformats.org/drawingml/2006/main" sz="2400">
              <a:latin typeface="Calibri"/>
              <a:ea typeface="Calibri"/>
              <a:cs typeface="Calibri"/>
              <a:sym typeface="Calibri"/>
            </a:endParaRPr>
          </a:p>
        </p:txBody>
      </p:sp>
      <p:sp>
        <p:nvSpPr>
          <p:cNvPr id="250" name="Google Shape;250;p1"/>
          <p:cNvSpPr txBox="1"/>
          <p:nvPr>
            <p:ph idx="3" type="body"/>
          </p:nvPr>
        </p:nvSpPr>
        <p:spPr>
          <a:xfrm>
            <a:off x="7840716" y="5611393"/>
            <a:ext cx="3700103" cy="731141"/>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r">
              <a:lnSpc>
                <a:spcPct val="90000"/>
              </a:lnSpc>
              <a:spcBef>
                <a:spcPts val="0"/>
              </a:spcBef>
              <a:spcAft>
                <a:spcPts val="0"/>
              </a:spcAft>
              <a:buClr>
                <a:srgbClr val="FFFFFF"/>
              </a:buClr>
              <a:buSzPts val="2500"/>
              <a:buFont typeface="Calibri"/>
              <a:buNone/>
            </a:pPr>
            <a:r xmlns:a="http://schemas.openxmlformats.org/drawingml/2006/main">
              <a:rPr b="1" lang="el" sz="2400">
                <a:solidFill>
                  <a:schemeClr val="lt1"/>
                </a:solidFill>
                <a:latin typeface="Calibri"/>
                <a:ea typeface="Calibri"/>
                <a:cs typeface="Calibri"/>
                <a:sym typeface="Calibri"/>
              </a:rPr>
              <a:t>www.survivingdigital.eu</a:t>
            </a:r>
            <a:endParaRPr xmlns:a="http://schemas.openxmlformats.org/drawingml/2006/main" b="1" sz="2400">
              <a:solidFill>
                <a:schemeClr val="lt1"/>
              </a:solidFill>
              <a:latin typeface="Calibri"/>
              <a:ea typeface="Calibri"/>
              <a:cs typeface="Calibri"/>
              <a:sym typeface="Calibri"/>
            </a:endParaRPr>
          </a:p>
        </p:txBody>
      </p:sp>
      <p:pic>
        <p:nvPicPr>
          <p:cNvPr descr="Google Shape;217;p1" id="251" name="Google Shape;251;p1"/>
          <p:cNvPicPr preferRelativeResize="0"/>
          <p:nvPr/>
        </p:nvPicPr>
        <p:blipFill rotWithShape="1">
          <a:blip r:embed="rId3">
            <a:alphaModFix/>
          </a:blip>
          <a:srcRect b="0" l="0" r="0" t="0"/>
          <a:stretch/>
        </p:blipFill>
        <p:spPr>
          <a:xfrm>
            <a:off x="5498324" y="500700"/>
            <a:ext cx="6351975" cy="41229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idx="1" type="body"/>
          </p:nvPr>
        </p:nvSpPr>
        <p:spPr>
          <a:xfrm>
            <a:off x="6350000" y="1835923"/>
            <a:ext cx="5254500" cy="4615802"/>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b="1" lang="el" sz="1200" u="sng"/>
              <a:t>Παιδιά Δημοτικού Σχολείου (6 ετών και άνω):</a:t>
            </a:r>
            <a:endParaRPr xmlns:a="http://schemas.openxmlformats.org/drawingml/2006/main"/>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Συνιστάται στους γονείς να θέτουν όρια στον χρόνο οθόνης για παιδιά ηλικίας 6 ετών και άνω για να διασφαλίσουν ότι δεν επηρεάζει τον ύπνο και τις σωματικές δραστηριότητες.</a:t>
            </a:r>
            <a:endParaRPr xmlns:a="http://schemas.openxmlformats.org/drawingml/2006/main"/>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Οι κατευθυντήριες γραμμές της ΕΕ συνιστούν όσο το δυνατόν λιγότερο χρόνο οθόνης, με μέγιστο 60 λεπτά την ημέρα για παιδιά δημοτικού σχολείου.</a:t>
            </a:r>
            <a:endParaRPr xmlns:a="http://schemas.openxmlformats.org/drawingml/2006/main"/>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b="1" lang="el" sz="1200" u="sng"/>
              <a:t>Έφηβοι:</a:t>
            </a:r>
            <a:endParaRPr xmlns:a="http://schemas.openxmlformats.org/drawingml/2006/main"/>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Για τους εφήβους, συνιστάται ο περιορισμός του ψυχαγωγικού χρόνου οθόνης σε όχι περισσότερο από 2 ώρες την ημέρα. Τα χαμηλότερα επίπεδα χρόνου οθόνης συνδέονται με πρόσθετα οφέλη για την υγεία.</a:t>
            </a:r>
            <a:endParaRPr xmlns:a="http://schemas.openxmlformats.org/drawingml/2006/main"/>
          </a:p>
        </p:txBody>
      </p:sp>
      <p:sp>
        <p:nvSpPr>
          <p:cNvPr id="327" name="Google Shape;327;p10"/>
          <p:cNvSpPr txBox="1"/>
          <p:nvPr>
            <p:ph idx="3" type="body"/>
          </p:nvPr>
        </p:nvSpPr>
        <p:spPr>
          <a:xfrm>
            <a:off x="6461160" y="155139"/>
            <a:ext cx="5854393" cy="992653"/>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Επιδόματα χρόνου οθόνης</a:t>
            </a:r>
            <a:endParaRPr xmlns:a="http://schemas.openxmlformats.org/drawingml/2006/main"/>
          </a:p>
        </p:txBody>
      </p:sp>
      <p:pic>
        <p:nvPicPr>
          <p:cNvPr descr="Google Shape;292;p10" id="328" name="Google Shape;328;p10"/>
          <p:cNvPicPr preferRelativeResize="0"/>
          <p:nvPr>
            <p:ph idx="2" type="pic"/>
          </p:nvPr>
        </p:nvPicPr>
        <p:blipFill rotWithShape="1">
          <a:blip r:embed="rId3">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1"/>
          <p:cNvSpPr txBox="1"/>
          <p:nvPr>
            <p:ph idx="1" type="body"/>
          </p:nvPr>
        </p:nvSpPr>
        <p:spPr>
          <a:xfrm>
            <a:off x="6461150" y="1502375"/>
            <a:ext cx="5365800" cy="4207800"/>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lang="el" sz="1200"/>
              <a:t>Ως γονέας, είναι σημαντικό να βοηθάτε τα παιδιά σας να περιηγηθούν στον ψηφιακό κόσμο και να διαχειριστούν την ψηφιακή υπερφόρτωση. Ακολουθούν 10 στρατηγικές για την καταπολέμηση της ψηφιακής υπερφόρτωσης στα παιδιά:</a:t>
            </a:r>
            <a:endParaRPr xmlns:a="http://schemas.openxmlformats.org/drawingml/2006/main" sz="1200"/>
          </a:p>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22860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1. </a:t>
            </a:r>
            <a:r xmlns:a="http://schemas.openxmlformats.org/drawingml/2006/main">
              <a:rPr b="1" lang="el" sz="1200">
                <a:solidFill>
                  <a:srgbClr val="24BAA2"/>
                </a:solidFill>
              </a:rPr>
              <a:t>Θέστε σαφή όρια: </a:t>
            </a:r>
            <a:r xmlns:a="http://schemas.openxmlformats.org/drawingml/2006/main">
              <a:rPr lang="el" sz="1200"/>
              <a:t>Θέστε σαφείς κανόνες σχετικά με τον χρόνο χρήσης και τη χρήση της συσκευής. Θέστε όρια στον χρόνο που τα παιδιά σας μπορούν να περνούν στις οθόνες κάθε μέρα και καθορίστε συγκεκριμένες ώρες κατά τις οποίες οι οθόνες είναι εκτός ορίων, όπως κατά τη διάρκεια των γευμάτων ή πριν τον ύπνο.</a:t>
            </a:r>
            <a:endParaRPr xmlns:a="http://schemas.openxmlformats.org/drawingml/2006/main" sz="1200"/>
          </a:p>
          <a:p>
            <a:pPr xmlns:a="http://schemas.openxmlformats.org/drawingml/2006/main" indent="228600" lvl="0" marL="0" rtl="0" algn="just">
              <a:lnSpc>
                <a:spcPct val="10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228600" lvl="0" marL="0" rtl="0" algn="just">
              <a:lnSpc>
                <a:spcPct val="90000"/>
              </a:lnSpc>
              <a:spcBef>
                <a:spcPts val="0"/>
              </a:spcBef>
              <a:spcAft>
                <a:spcPts val="0"/>
              </a:spcAft>
              <a:buClr>
                <a:srgbClr val="FFFFFF"/>
              </a:buClr>
              <a:buSzPts val="1200"/>
              <a:buFont typeface="Calibri"/>
              <a:buNone/>
            </a:pPr>
            <a:r xmlns:a="http://schemas.openxmlformats.org/drawingml/2006/main">
              <a:rPr lang="el" sz="1200"/>
              <a:t>2. </a:t>
            </a:r>
            <a:r xmlns:a="http://schemas.openxmlformats.org/drawingml/2006/main">
              <a:rPr b="1" lang="el" sz="1200">
                <a:solidFill>
                  <a:srgbClr val="24BAA2"/>
                </a:solidFill>
              </a:rPr>
              <a:t>Γίνετε πρότυπο: </a:t>
            </a:r>
            <a:r xmlns:a="http://schemas.openxmlformats.org/drawingml/2006/main">
              <a:rPr lang="el" sz="1200"/>
              <a:t>Τα παιδιά μαθαίνουν παρατηρώντας τη συμπεριφορά των γονιών τους. Έχετε επίγνωση των δικών σας συνηθειών χρόνου οθόνης και προσπαθήστε να διαμορφώσετε μια υγιή ψηφιακή συμπεριφορά. Περιορίστε τον δικό σας χρόνο οθόνης και συμμετάσχετε σε δραστηριότητες που δεν περιλαμβάνουν οθόνες, όπως το διάβασμα, η άσκηση ή το να περνάτε χρόνο σε εξωτερικούς χώρους.</a:t>
            </a:r>
            <a:endParaRPr xmlns:a="http://schemas.openxmlformats.org/drawingml/2006/main" sz="1200"/>
          </a:p>
          <a:p>
            <a:pPr xmlns:a="http://schemas.openxmlformats.org/drawingml/2006/main" indent="22860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3. </a:t>
            </a:r>
            <a:r xmlns:a="http://schemas.openxmlformats.org/drawingml/2006/main">
              <a:rPr b="1" lang="el" sz="1200">
                <a:solidFill>
                  <a:srgbClr val="24BAA2"/>
                </a:solidFill>
              </a:rPr>
              <a:t>Ενθαρρύνετε τη σωματική δραστηριότητα και τα χόμπι: </a:t>
            </a:r>
            <a:r xmlns:a="http://schemas.openxmlformats.org/drawingml/2006/main">
              <a:rPr lang="el" sz="1200"/>
              <a:t>Προωθήστε έναν ισορροπημένο τρόπο ζωής ενθαρρύνοντας τη σωματική δραστηριότητα και ασχολείστε με χόμπι. Ενθαρρύνετε τα παιδιά σας να συμμετέχουν σε αθλήματα, να συμμετέχουν σε συλλόγους ή οργανισμούς, να ακολουθούν δημιουργικές δραστηριότητες ή να συμμετέχουν σε υπαίθριο παιχνίδι. Αυτό βοηθά στη μείωση της εξάρτησής τους από τις οθόνες και παρέχει μια πιο υγιή ισορροπία.</a:t>
            </a:r>
            <a:endParaRPr xmlns:a="http://schemas.openxmlformats.org/drawingml/2006/main" sz="1200"/>
          </a:p>
        </p:txBody>
      </p:sp>
      <p:sp>
        <p:nvSpPr>
          <p:cNvPr id="334" name="Google Shape;334;p11"/>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10 στρατηγικές για την καταπολέμηση της ψηφιακής υπερφόρτωσης</a:t>
            </a:r>
            <a:endParaRPr xmlns:a="http://schemas.openxmlformats.org/drawingml/2006/main"/>
          </a:p>
        </p:txBody>
      </p:sp>
      <p:grpSp>
        <p:nvGrpSpPr>
          <p:cNvPr id="335" name="Google Shape;335;p11"/>
          <p:cNvGrpSpPr/>
          <p:nvPr/>
        </p:nvGrpSpPr>
        <p:grpSpPr>
          <a:xfrm>
            <a:off x="435467" y="406131"/>
            <a:ext cx="5660534" cy="6045739"/>
            <a:chOff x="-1" y="0"/>
            <a:chExt cx="5660532" cy="6045737"/>
          </a:xfrm>
        </p:grpSpPr>
        <p:sp>
          <p:nvSpPr>
            <p:cNvPr id="336" name="Google Shape;336;p11"/>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Arial"/>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pic>
          <p:nvPicPr>
            <p:cNvPr descr="image15.jpeg" id="337" name="Google Shape;337;p11"/>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2"/>
          <p:cNvSpPr txBox="1"/>
          <p:nvPr>
            <p:ph idx="1" type="body"/>
          </p:nvPr>
        </p:nvSpPr>
        <p:spPr>
          <a:xfrm>
            <a:off x="6461150" y="1332525"/>
            <a:ext cx="5478600" cy="4377600"/>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lang="el" sz="1200"/>
              <a:t>4. </a:t>
            </a:r>
            <a:r xmlns:a="http://schemas.openxmlformats.org/drawingml/2006/main">
              <a:rPr b="1" lang="el" sz="1200">
                <a:solidFill>
                  <a:srgbClr val="24BAA2"/>
                </a:solidFill>
              </a:rPr>
              <a:t>Δημιουργήστε ζώνες χωρίς τεχνολογία: </a:t>
            </a:r>
            <a:r xmlns:a="http://schemas.openxmlformats.org/drawingml/2006/main">
              <a:rPr lang="el" sz="1200"/>
              <a:t>Ορίστε ορισμένες περιοχές στο σπίτι σας ως ζώνες χωρίς τεχνολογία, όπως το τραπέζι ή τα υπνοδωμάτια. Αυτό βοηθά στη δημιουργία ορίων και ενθαρρύνει τις αλληλεπιδράσεις πρόσωπο με πρόσωπο και το δέσιμο της οικογένειας χωρίς την απόσπαση της προσοχής των οθονών.</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5. </a:t>
            </a:r>
            <a:r xmlns:a="http://schemas.openxmlformats.org/drawingml/2006/main">
              <a:rPr b="1" lang="el" sz="1200">
                <a:solidFill>
                  <a:srgbClr val="24BAA2"/>
                </a:solidFill>
              </a:rPr>
              <a:t>Ασχοληθείτε με ποιοτικό οικογενειακό χρόνο: </a:t>
            </a:r>
            <a:r xmlns:a="http://schemas.openxmlformats.org/drawingml/2006/main">
              <a:rPr lang="el" sz="1200"/>
              <a:t>Προγραμματίστε τακτικές οικογενειακές δραστηριότητες που δεν περιλαμβάνουν οθόνες. Αυτό μπορεί να περιλαμβάνει οικογενειακές εκδρομές, βραδιές παιχνιδιών, μαγείρεμα μαζί ή βόλτες. Αυτές οι δραστηριότητες συμβάλλουν στην ενίσχυση των συνδέσεων, στην προώθηση της υγιούς επικοινωνίας και στη μείωση της εξάρτησης από ψηφιακές συσκευές.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0"/>
              </a:spcBef>
              <a:spcAft>
                <a:spcPts val="0"/>
              </a:spcAft>
              <a:buClr>
                <a:srgbClr val="FFFFFF"/>
              </a:buClr>
              <a:buSzPts val="1200"/>
              <a:buFont typeface="Calibri"/>
              <a:buNone/>
            </a:pPr>
            <a:r xmlns:a="http://schemas.openxmlformats.org/drawingml/2006/main">
              <a:rPr lang="el" sz="1200"/>
              <a:t>6. </a:t>
            </a:r>
            <a:r xmlns:a="http://schemas.openxmlformats.org/drawingml/2006/main">
              <a:rPr b="1" lang="el" sz="1200">
                <a:solidFill>
                  <a:srgbClr val="24BAA2"/>
                </a:solidFill>
              </a:rPr>
              <a:t>Ενθαρρύνετε τα χόμπι και τα ενδιαφέροντα εκτός σύνδεσης: </a:t>
            </a:r>
            <a:r xmlns:a="http://schemas.openxmlformats.org/drawingml/2006/main">
              <a:rPr lang="el" sz="1200"/>
              <a:t>Ενθαρρύνετε τα παιδιά σας να αναπτύξουν χόμπι και ενδιαφέροντα εκτός σύνδεσης που μπορούν να ακολουθήσουν εκτός της ψηφιακής σφαίρας. Αυτό θα μπορούσε να περιλαμβάνει την ανάγνωση βιβλίων, το παιχνίδι μουσικών οργάνων, την ενασχόληση με τις τέχνες και τις χειροτεχνίες ή την εξερεύνηση της φύσης. Βοηθήστε τα να ανακαλύψουν δραστηριότητες που τους αρέσουν και υποστηρίξτε τη συμμετοχή τους σε αυτές τις επιδιώξεις.</a:t>
            </a:r>
            <a:endParaRPr xmlns:a="http://schemas.openxmlformats.org/drawingml/2006/main" sz="1200"/>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7. </a:t>
            </a:r>
            <a:r xmlns:a="http://schemas.openxmlformats.org/drawingml/2006/main">
              <a:rPr b="1" lang="el" sz="1200">
                <a:solidFill>
                  <a:srgbClr val="24BAA2"/>
                </a:solidFill>
              </a:rPr>
              <a:t>Ενθαρρύνετε τον ψηφιακό γραμματισμό και την υπεύθυνη διαδικτυακή συμπεριφορά: </a:t>
            </a:r>
            <a:r xmlns:a="http://schemas.openxmlformats.org/drawingml/2006/main">
              <a:rPr lang="el" sz="1200"/>
              <a:t>Διδάξτε στα παιδιά σας τη σημασία της υπεύθυνης διαδικτυακής συμπεριφοράς, όπως η προσοχή στο απόρρητο, η αποφυγή του διαδικτυακού εκφοβισμού και η κριτική αξιολόγηση των διαδικτυακών πληροφοριών. Ενθαρρύνετέ τα να χρησιμοποιούν την τεχνολογία για μάθηση, δημιουργικότητα και σύνδεση με άλλους με θετικούς τρόπους.</a:t>
            </a:r>
            <a:endParaRPr xmlns:a="http://schemas.openxmlformats.org/drawingml/2006/main" sz="1200"/>
          </a:p>
        </p:txBody>
      </p:sp>
      <p:sp>
        <p:nvSpPr>
          <p:cNvPr id="343" name="Google Shape;343;p12"/>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10 στρατηγικές για την καταπολέμηση της ψηφιακής υπερφόρτωσης</a:t>
            </a:r>
            <a:endParaRPr xmlns:a="http://schemas.openxmlformats.org/drawingml/2006/main"/>
          </a:p>
        </p:txBody>
      </p:sp>
      <p:grpSp>
        <p:nvGrpSpPr>
          <p:cNvPr id="344" name="Google Shape;344;p12"/>
          <p:cNvGrpSpPr/>
          <p:nvPr/>
        </p:nvGrpSpPr>
        <p:grpSpPr>
          <a:xfrm>
            <a:off x="435467" y="406131"/>
            <a:ext cx="5660534" cy="6045739"/>
            <a:chOff x="-1" y="0"/>
            <a:chExt cx="5660532" cy="6045737"/>
          </a:xfrm>
        </p:grpSpPr>
        <p:sp>
          <p:nvSpPr>
            <p:cNvPr id="345" name="Google Shape;345;p12"/>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Arial"/>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pic>
          <p:nvPicPr>
            <p:cNvPr descr="image11.jpeg" id="346" name="Google Shape;346;p12"/>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3"/>
          <p:cNvSpPr txBox="1"/>
          <p:nvPr>
            <p:ph idx="1" type="body"/>
          </p:nvPr>
        </p:nvSpPr>
        <p:spPr>
          <a:xfrm>
            <a:off x="6461150" y="1332525"/>
            <a:ext cx="5365800" cy="4377600"/>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lang="el" sz="1200"/>
              <a:t>8. </a:t>
            </a:r>
            <a:r xmlns:a="http://schemas.openxmlformats.org/drawingml/2006/main">
              <a:rPr b="1" lang="el" sz="1200">
                <a:solidFill>
                  <a:srgbClr val="24BAA2"/>
                </a:solidFill>
              </a:rPr>
              <a:t>Χρησιμοποιήστε γονικούς ελέγχους και εργαλεία παρακολούθησης: </a:t>
            </a:r>
            <a:r xmlns:a="http://schemas.openxmlformats.org/drawingml/2006/main">
              <a:rPr lang="el" sz="1200"/>
              <a:t>Εκμεταλλευτείτε τις δυνατότητες γονικού ελέγχου και τα εργαλεία παρακολούθησης που είναι διαθέσιμα σε συσκευές, εφαρμογές και προγράμματα περιήγησης ιστού. Αυτά τα εργαλεία μπορούν να σας βοηθήσουν να διαχειριστείτε και να περιορίσετε την πρόσβαση του παιδιού σας σε συγκεκριμένους ιστότοπους ή εφαρμογές, να ορίσετε χρονικούς περιορισμούς και να παρακολουθήσετε τις δραστηριότητές του στο διαδίκτυο.</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9. </a:t>
            </a:r>
            <a:r xmlns:a="http://schemas.openxmlformats.org/drawingml/2006/main">
              <a:rPr b="1" lang="el" sz="1200">
                <a:solidFill>
                  <a:srgbClr val="24BAA2"/>
                </a:solidFill>
              </a:rPr>
              <a:t>Ενθαρρύνετε τις κοινωνικές αλληλεπιδράσεις εκτός σύνδεσης: </a:t>
            </a:r>
            <a:r xmlns:a="http://schemas.openxmlformats.org/drawingml/2006/main">
              <a:rPr lang="el" sz="1200"/>
              <a:t>Βοηθήστε τα παιδιά σας να δημιουργήσουν και να διατηρήσουν σχέσεις εκτός σύνδεσης ενθαρρύνοντας τις πρόσωπο με πρόσωπο κοινωνικές αλληλεπιδράσεις. Κανονίστε ημερομηνίες παιχνιδιού, ενθαρρύνετε τη συμμετοχή σε ομαδικές δραστηριότητες ή κλαμπ και υποστηρίξτε ευκαιρίες για τα παιδιά σας να αλληλεπιδράσουν προσωπικά με τους συνομηλίκους τους.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0"/>
              </a:spcBef>
              <a:spcAft>
                <a:spcPts val="0"/>
              </a:spcAft>
              <a:buClr>
                <a:srgbClr val="FFFFFF"/>
              </a:buClr>
              <a:buSzPts val="1200"/>
              <a:buFont typeface="Calibri"/>
              <a:buNone/>
            </a:pPr>
            <a:r xmlns:a="http://schemas.openxmlformats.org/drawingml/2006/main">
              <a:rPr lang="el" sz="1200"/>
              <a:t>10. </a:t>
            </a:r>
            <a:r xmlns:a="http://schemas.openxmlformats.org/drawingml/2006/main">
              <a:rPr b="1" lang="el" sz="1200">
                <a:solidFill>
                  <a:srgbClr val="24BAA2"/>
                </a:solidFill>
              </a:rPr>
              <a:t>Επικοινωνήστε ανοιχτά: </a:t>
            </a:r>
            <a:r xmlns:a="http://schemas.openxmlformats.org/drawingml/2006/main">
              <a:rPr lang="el" sz="1200"/>
              <a:t>Διατηρήστε ανοιχτές γραμμές επικοινωνίας με τα παιδιά σας σχετικά με τις ψηφιακές τους εμπειρίες. Ενθαρρύνετέ τους να μοιραστούν τις ανησυχίες, τις προκλήσεις και τις εμπειρίες τους στο Διαδίκτυο. Διδάξτε τους για την ασφάλεια στο διαδίκτυο, αντιμετωπίστε τυχόν προβλήματα που μπορεί να αντιμετωπίσουν και καθοδηγήστε τους πώς να χειρίζονται αποτελεσματικά την ψηφιακή υπερφόρτωση.</a:t>
            </a:r>
            <a:endParaRPr xmlns:a="http://schemas.openxmlformats.org/drawingml/2006/main" sz="1200"/>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Να θυμάστε ότι κάθε παιδί είναι μοναδικό, επομένως είναι σημαντικό να προσαρμόσετε αυτές τις στρατηγικές ώστε να ταιριάζουν στην ηλικία, το επίπεδο ωριμότητας και τις ατομικές ανάγκες του παιδιού σας. Προάγοντας μια υγιή ισορροπία μεταξύ του ψηφιακού και του κόσμου εκτός σύνδεσης, μπορείτε να βοηθήσετε τα παιδιά σας να καταπολεμήσουν την ψηφιακή υπερφόρτωση και να αναπτύξουν υγιείς ψηφιακές συνήθειες.</a:t>
            </a:r>
            <a:endParaRPr xmlns:a="http://schemas.openxmlformats.org/drawingml/2006/main" sz="1200"/>
          </a:p>
        </p:txBody>
      </p:sp>
      <p:sp>
        <p:nvSpPr>
          <p:cNvPr id="352" name="Google Shape;352;p13"/>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10 στρατηγικές για την καταπολέμηση της ψηφιακής υπερφόρτωσης</a:t>
            </a:r>
            <a:endParaRPr xmlns:a="http://schemas.openxmlformats.org/drawingml/2006/main"/>
          </a:p>
        </p:txBody>
      </p:sp>
      <p:grpSp>
        <p:nvGrpSpPr>
          <p:cNvPr id="353" name="Google Shape;353;p13"/>
          <p:cNvGrpSpPr/>
          <p:nvPr/>
        </p:nvGrpSpPr>
        <p:grpSpPr>
          <a:xfrm>
            <a:off x="435467" y="406131"/>
            <a:ext cx="5660534" cy="6045739"/>
            <a:chOff x="-1" y="0"/>
            <a:chExt cx="5660532" cy="6045737"/>
          </a:xfrm>
        </p:grpSpPr>
        <p:sp>
          <p:nvSpPr>
            <p:cNvPr id="354" name="Google Shape;354;p13"/>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Arial"/>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pic>
          <p:nvPicPr>
            <p:cNvPr descr="image16.jpeg" id="355" name="Google Shape;355;p13"/>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 type="body"/>
          </p:nvPr>
        </p:nvSpPr>
        <p:spPr>
          <a:xfrm>
            <a:off x="605550" y="3869475"/>
            <a:ext cx="5837400" cy="1873501"/>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lang="el" sz="1200"/>
              <a:t>Σας ευχαριστούμε που διαβάσατε την Ενότητα 4 και ελπίζουμε να σας άρεσε και να μάθατε χρήσιμες πληροφορίες. Αυτή η ενότητα είναι μέρος του Surviving Digital Training Course, μπορείτε να βρείτε τις υπόλοιπες ενότητες στον ιστότοπό μας. Φροντίστε να ενημερώνεστε για το έργο ακολουθώντας μας στα κανάλια μας στα μέσα κοινωνικής δικτύωσης!</a:t>
            </a:r>
            <a:endParaRPr xmlns:a="http://schemas.openxmlformats.org/drawingml/2006/main"/>
          </a:p>
        </p:txBody>
      </p:sp>
      <p:sp>
        <p:nvSpPr>
          <p:cNvPr id="361" name="Google Shape;361;p14"/>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Τέλος ενότητας</a:t>
            </a:r>
            <a:endParaRPr xmlns:a="http://schemas.openxmlformats.org/drawingml/2006/main"/>
          </a:p>
        </p:txBody>
      </p:sp>
      <p:sp>
        <p:nvSpPr>
          <p:cNvPr id="362" name="Google Shape;362;p1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r">
              <a:lnSpc>
                <a:spcPct val="90000"/>
              </a:lnSpc>
              <a:spcBef>
                <a:spcPts val="0"/>
              </a:spcBef>
              <a:spcAft>
                <a:spcPts val="0"/>
              </a:spcAft>
              <a:buClr>
                <a:srgbClr val="FFFFFF"/>
              </a:buClr>
              <a:buSzPts val="2800"/>
              <a:buFont typeface="Calibri"/>
              <a:buNone/>
            </a:pPr>
            <a:r xmlns:a="http://schemas.openxmlformats.org/drawingml/2006/main">
              <a:rPr b="1" lang="el" sz="2400">
                <a:solidFill>
                  <a:schemeClr val="lt1"/>
                </a:solidFill>
                <a:latin typeface="Calibri"/>
                <a:ea typeface="Calibri"/>
                <a:cs typeface="Calibri"/>
                <a:sym typeface="Calibri"/>
              </a:rPr>
              <a:t>www.survivingdigital.eu</a:t>
            </a:r>
            <a:endParaRPr xmlns:a="http://schemas.openxmlformats.org/drawingml/2006/main" b="1" sz="2400">
              <a:solidFill>
                <a:schemeClr val="lt1"/>
              </a:solidFill>
              <a:latin typeface="Calibri"/>
              <a:ea typeface="Calibri"/>
              <a:cs typeface="Calibri"/>
              <a:sym typeface="Calibri"/>
            </a:endParaRPr>
          </a:p>
        </p:txBody>
      </p:sp>
      <p:grpSp>
        <p:nvGrpSpPr>
          <p:cNvPr id="363" name="Google Shape;363;p14"/>
          <p:cNvGrpSpPr/>
          <p:nvPr/>
        </p:nvGrpSpPr>
        <p:grpSpPr>
          <a:xfrm>
            <a:off x="9120938" y="2107615"/>
            <a:ext cx="2584691" cy="436057"/>
            <a:chOff x="-2" y="-2"/>
            <a:chExt cx="2584690" cy="436056"/>
          </a:xfrm>
        </p:grpSpPr>
        <p:grpSp>
          <p:nvGrpSpPr>
            <p:cNvPr id="364" name="Google Shape;364;p14"/>
            <p:cNvGrpSpPr/>
            <p:nvPr/>
          </p:nvGrpSpPr>
          <p:grpSpPr>
            <a:xfrm>
              <a:off x="1611878" y="0"/>
              <a:ext cx="435732" cy="435731"/>
              <a:chOff x="0" y="0"/>
              <a:chExt cx="435731" cy="435730"/>
            </a:xfrm>
          </p:grpSpPr>
          <p:sp>
            <p:nvSpPr>
              <p:cNvPr id="365" name="Google Shape;365;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grpSp>
            <p:nvGrpSpPr>
              <p:cNvPr id="366" name="Google Shape;366;p14"/>
              <p:cNvGrpSpPr/>
              <p:nvPr/>
            </p:nvGrpSpPr>
            <p:grpSpPr>
              <a:xfrm>
                <a:off x="80691" y="80689"/>
                <a:ext cx="274350" cy="274351"/>
                <a:chOff x="0" y="-1"/>
                <a:chExt cx="274349" cy="274350"/>
              </a:xfrm>
            </p:grpSpPr>
            <p:sp>
              <p:nvSpPr>
                <p:cNvPr id="367" name="Google Shape;367;p14"/>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sp>
              <p:nvSpPr>
                <p:cNvPr id="368" name="Google Shape;368;p14"/>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sp>
              <p:nvSpPr>
                <p:cNvPr id="369" name="Google Shape;369;p14"/>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grpSp>
        </p:grpSp>
        <p:grpSp>
          <p:nvGrpSpPr>
            <p:cNvPr id="370" name="Google Shape;370;p14"/>
            <p:cNvGrpSpPr/>
            <p:nvPr/>
          </p:nvGrpSpPr>
          <p:grpSpPr>
            <a:xfrm>
              <a:off x="537076" y="0"/>
              <a:ext cx="435733" cy="435731"/>
              <a:chOff x="0" y="0"/>
              <a:chExt cx="435731" cy="435730"/>
            </a:xfrm>
          </p:grpSpPr>
          <p:sp>
            <p:nvSpPr>
              <p:cNvPr id="371" name="Google Shape;371;p14"/>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sp>
            <p:nvSpPr>
              <p:cNvPr id="372" name="Google Shape;372;p14"/>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grpSp>
        <p:grpSp>
          <p:nvGrpSpPr>
            <p:cNvPr id="373" name="Google Shape;373;p14"/>
            <p:cNvGrpSpPr/>
            <p:nvPr/>
          </p:nvGrpSpPr>
          <p:grpSpPr>
            <a:xfrm>
              <a:off x="2148955" y="0"/>
              <a:ext cx="435733" cy="435731"/>
              <a:chOff x="-1" y="0"/>
              <a:chExt cx="435732" cy="435730"/>
            </a:xfrm>
          </p:grpSpPr>
          <p:sp>
            <p:nvSpPr>
              <p:cNvPr id="374" name="Google Shape;374;p14"/>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sp>
            <p:nvSpPr>
              <p:cNvPr id="375" name="Google Shape;375;p14"/>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grpSp>
        <p:grpSp>
          <p:nvGrpSpPr>
            <p:cNvPr id="376" name="Google Shape;376;p14"/>
            <p:cNvGrpSpPr/>
            <p:nvPr/>
          </p:nvGrpSpPr>
          <p:grpSpPr>
            <a:xfrm>
              <a:off x="-2" y="-2"/>
              <a:ext cx="435734" cy="436056"/>
              <a:chOff x="-1" y="-1"/>
              <a:chExt cx="435732" cy="436054"/>
            </a:xfrm>
          </p:grpSpPr>
          <p:sp>
            <p:nvSpPr>
              <p:cNvPr id="377" name="Google Shape;377;p14"/>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sp>
            <p:nvSpPr>
              <p:cNvPr id="378" name="Google Shape;378;p14"/>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grpSp>
        <p:sp>
          <p:nvSpPr>
            <p:cNvPr id="379" name="Google Shape;379;p14"/>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Calibri"/>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pic>
          <p:nvPicPr>
            <p:cNvPr descr="Google Shape;339;p17" id="380" name="Google Shape;380;p14"/>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
          <p:cNvSpPr txBox="1"/>
          <p:nvPr>
            <p:ph idx="1" type="body"/>
          </p:nvPr>
        </p:nvSpPr>
        <p:spPr>
          <a:xfrm>
            <a:off x="4912289" y="800589"/>
            <a:ext cx="6562802" cy="3393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r">
              <a:lnSpc>
                <a:spcPct val="90000"/>
              </a:lnSpc>
              <a:spcBef>
                <a:spcPts val="0"/>
              </a:spcBef>
              <a:spcAft>
                <a:spcPts val="0"/>
              </a:spcAft>
              <a:buSzPts val="1200"/>
              <a:buNone/>
            </a:pPr>
            <a:r xmlns:a="http://schemas.openxmlformats.org/drawingml/2006/main">
              <a:rPr lang="el" sz="1200" u="sng">
                <a:solidFill>
                  <a:schemeClr val="accent3"/>
                </a:solidFill>
                <a:latin typeface="Calibri"/>
                <a:ea typeface="Calibri"/>
                <a:cs typeface="Calibri"/>
                <a:sym typeface="Calibri"/>
              </a:rPr>
              <a:t>Εισαγωγή</a:t>
            </a:r>
            <a:endParaRPr xmlns:a="http://schemas.openxmlformats.org/drawingml/2006/main">
              <a:latin typeface="Calibri"/>
              <a:ea typeface="Calibri"/>
              <a:cs typeface="Calibri"/>
              <a:sym typeface="Calibri"/>
            </a:endParaRPr>
          </a:p>
        </p:txBody>
      </p:sp>
      <p:sp>
        <p:nvSpPr>
          <p:cNvPr id="257" name="Google Shape;257;p2"/>
          <p:cNvSpPr txBox="1"/>
          <p:nvPr>
            <p:ph idx="5" type="body"/>
          </p:nvPr>
        </p:nvSpPr>
        <p:spPr>
          <a:xfrm>
            <a:off x="4912289" y="1376929"/>
            <a:ext cx="6562802" cy="3393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r">
              <a:lnSpc>
                <a:spcPct val="90000"/>
              </a:lnSpc>
              <a:spcBef>
                <a:spcPts val="0"/>
              </a:spcBef>
              <a:spcAft>
                <a:spcPts val="0"/>
              </a:spcAft>
              <a:buClr>
                <a:srgbClr val="262626"/>
              </a:buClr>
              <a:buSzPts val="1200"/>
              <a:buFont typeface="Arial"/>
              <a:buNone/>
            </a:pPr>
            <a:r xmlns:a="http://schemas.openxmlformats.org/drawingml/2006/main">
              <a:rPr b="1" lang="el" sz="1200" u="sng">
                <a:solidFill>
                  <a:schemeClr val="accent3"/>
                </a:solidFill>
                <a:latin typeface="Calibri"/>
                <a:ea typeface="Calibri"/>
                <a:cs typeface="Calibri"/>
                <a:sym typeface="Calibri"/>
              </a:rPr>
              <a:t>Τι είναι η ψηφιακή υπερφόρτωση</a:t>
            </a:r>
            <a:endParaRPr xmlns:a="http://schemas.openxmlformats.org/drawingml/2006/main" sz="1200">
              <a:latin typeface="Calibri"/>
              <a:ea typeface="Calibri"/>
              <a:cs typeface="Calibri"/>
              <a:sym typeface="Calibri"/>
            </a:endParaRPr>
          </a:p>
        </p:txBody>
      </p:sp>
      <p:sp>
        <p:nvSpPr>
          <p:cNvPr id="258" name="Google Shape;258;p2"/>
          <p:cNvSpPr txBox="1"/>
          <p:nvPr>
            <p:ph idx="8" type="body"/>
          </p:nvPr>
        </p:nvSpPr>
        <p:spPr>
          <a:xfrm>
            <a:off x="5831299" y="2744299"/>
            <a:ext cx="5643901" cy="4563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r">
              <a:lnSpc>
                <a:spcPct val="90000"/>
              </a:lnSpc>
              <a:spcBef>
                <a:spcPts val="0"/>
              </a:spcBef>
              <a:spcAft>
                <a:spcPts val="0"/>
              </a:spcAft>
              <a:buClr>
                <a:srgbClr val="262626"/>
              </a:buClr>
              <a:buSzPts val="1200"/>
              <a:buFont typeface="Arial"/>
              <a:buNone/>
            </a:pPr>
            <a:r xmlns:a="http://schemas.openxmlformats.org/drawingml/2006/main">
              <a:rPr b="1" lang="el" sz="1200" u="sng">
                <a:solidFill>
                  <a:schemeClr val="accent3"/>
                </a:solidFill>
                <a:latin typeface="Calibri"/>
                <a:ea typeface="Calibri"/>
                <a:cs typeface="Calibri"/>
                <a:sym typeface="Calibri"/>
              </a:rPr>
              <a:t>Τι συμβαίνει όταν επηρεάζονται αυτά τα συστήματα</a:t>
            </a:r>
            <a:endParaRPr xmlns:a="http://schemas.openxmlformats.org/drawingml/2006/main" sz="1200">
              <a:latin typeface="Calibri"/>
              <a:ea typeface="Calibri"/>
              <a:cs typeface="Calibri"/>
              <a:sym typeface="Calibri"/>
            </a:endParaRPr>
          </a:p>
        </p:txBody>
      </p:sp>
      <p:sp>
        <p:nvSpPr>
          <p:cNvPr id="259" name="Google Shape;259;p2"/>
          <p:cNvSpPr txBox="1"/>
          <p:nvPr/>
        </p:nvSpPr>
        <p:spPr>
          <a:xfrm>
            <a:off x="4912288" y="5457137"/>
            <a:ext cx="65628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r">
              <a:lnSpc>
                <a:spcPct val="90000"/>
              </a:lnSpc>
              <a:spcBef>
                <a:spcPts val="0"/>
              </a:spcBef>
              <a:spcAft>
                <a:spcPts val="0"/>
              </a:spcAft>
              <a:buClr>
                <a:schemeClr val="accent3"/>
              </a:buClr>
              <a:buSzPts val="1200"/>
              <a:buFont typeface="Arial"/>
              <a:buNone/>
            </a:pPr>
            <a:r xmlns:a="http://schemas.openxmlformats.org/drawingml/2006/main">
              <a:rPr b="1" i="0" lang="el" sz="1200" u="sng" cap="none" strike="noStrike">
                <a:solidFill>
                  <a:schemeClr val="accent3"/>
                </a:solidFill>
                <a:latin typeface="Calibri"/>
                <a:ea typeface="Calibri"/>
                <a:cs typeface="Calibri"/>
                <a:sym typeface="Calibri"/>
              </a:rPr>
              <a:t>10 στρατηγικές για την καταπολέμηση της ψηφιακής υπερφόρτωσης</a:t>
            </a:r>
            <a:endParaRPr xmlns:a="http://schemas.openxmlformats.org/drawingml/2006/main" b="0" i="0" sz="1200" u="none" cap="none" strike="noStrike">
              <a:solidFill>
                <a:srgbClr val="000000"/>
              </a:solidFill>
              <a:latin typeface="Calibri"/>
              <a:ea typeface="Calibri"/>
              <a:cs typeface="Calibri"/>
              <a:sym typeface="Calibri"/>
            </a:endParaRPr>
          </a:p>
        </p:txBody>
      </p:sp>
      <p:sp>
        <p:nvSpPr>
          <p:cNvPr id="260" name="Google Shape;260;p2">
            <a:hlinkClick action="ppaction://hlinksldjump" r:id="rId3"/>
          </p:cNvPr>
          <p:cNvSpPr txBox="1"/>
          <p:nvPr/>
        </p:nvSpPr>
        <p:spPr>
          <a:xfrm>
            <a:off x="9624649" y="4805000"/>
            <a:ext cx="19554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ctr">
              <a:lnSpc>
                <a:spcPct val="90000"/>
              </a:lnSpc>
              <a:spcBef>
                <a:spcPts val="0"/>
              </a:spcBef>
              <a:spcAft>
                <a:spcPts val="0"/>
              </a:spcAft>
              <a:buClr>
                <a:schemeClr val="accent3"/>
              </a:buClr>
              <a:buSzPts val="1200"/>
              <a:buFont typeface="Arial"/>
              <a:buNone/>
            </a:pPr>
            <a:r xmlns:a="http://schemas.openxmlformats.org/drawingml/2006/main">
              <a:rPr b="1" i="0" lang="el" sz="1200" u="sng" cap="none" strike="noStrike">
                <a:solidFill>
                  <a:schemeClr val="accent3"/>
                </a:solidFill>
                <a:latin typeface="Calibri"/>
                <a:ea typeface="Calibri"/>
                <a:cs typeface="Calibri"/>
                <a:sym typeface="Calibri"/>
              </a:rPr>
              <a:t>Επίδομα χρόνου οθόνης</a:t>
            </a:r>
            <a:endParaRPr xmlns:a="http://schemas.openxmlformats.org/drawingml/2006/main" b="0" i="0" sz="1200" u="none" cap="none" strike="noStrike">
              <a:solidFill>
                <a:srgbClr val="000000"/>
              </a:solidFill>
              <a:latin typeface="Calibri"/>
              <a:ea typeface="Calibri"/>
              <a:cs typeface="Calibri"/>
              <a:sym typeface="Calibri"/>
            </a:endParaRPr>
          </a:p>
        </p:txBody>
      </p:sp>
      <p:sp>
        <p:nvSpPr>
          <p:cNvPr id="261" name="Google Shape;261;p2"/>
          <p:cNvSpPr txBox="1"/>
          <p:nvPr/>
        </p:nvSpPr>
        <p:spPr>
          <a:xfrm>
            <a:off x="4927790" y="3355969"/>
            <a:ext cx="65628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r">
              <a:lnSpc>
                <a:spcPct val="90000"/>
              </a:lnSpc>
              <a:spcBef>
                <a:spcPts val="0"/>
              </a:spcBef>
              <a:spcAft>
                <a:spcPts val="0"/>
              </a:spcAft>
              <a:buClr>
                <a:schemeClr val="accent3"/>
              </a:buClr>
              <a:buSzPts val="1200"/>
              <a:buFont typeface="Arial"/>
              <a:buNone/>
            </a:pPr>
            <a:r xmlns:a="http://schemas.openxmlformats.org/drawingml/2006/main">
              <a:rPr b="1" i="0" lang="el" sz="1200" u="sng" cap="none" strike="noStrike">
                <a:solidFill>
                  <a:schemeClr val="accent3"/>
                </a:solidFill>
                <a:latin typeface="Calibri"/>
                <a:ea typeface="Calibri"/>
                <a:cs typeface="Calibri"/>
                <a:sym typeface="Calibri"/>
              </a:rPr>
              <a:t>Σημάδι και συμπτώματα ψηφιακής υπερφόρτωσης</a:t>
            </a:r>
            <a:endParaRPr xmlns:a="http://schemas.openxmlformats.org/drawingml/2006/main" b="0" i="0" sz="1200" u="none" cap="none" strike="noStrike">
              <a:solidFill>
                <a:srgbClr val="000000"/>
              </a:solidFill>
              <a:latin typeface="Calibri"/>
              <a:ea typeface="Calibri"/>
              <a:cs typeface="Calibri"/>
              <a:sym typeface="Calibri"/>
            </a:endParaRPr>
          </a:p>
        </p:txBody>
      </p:sp>
      <p:sp>
        <p:nvSpPr>
          <p:cNvPr id="262" name="Google Shape;262;p2"/>
          <p:cNvSpPr txBox="1"/>
          <p:nvPr/>
        </p:nvSpPr>
        <p:spPr>
          <a:xfrm>
            <a:off x="3820128" y="1855771"/>
            <a:ext cx="76704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r">
              <a:lnSpc>
                <a:spcPct val="90000"/>
              </a:lnSpc>
              <a:spcBef>
                <a:spcPts val="0"/>
              </a:spcBef>
              <a:spcAft>
                <a:spcPts val="0"/>
              </a:spcAft>
              <a:buClr>
                <a:schemeClr val="accent3"/>
              </a:buClr>
              <a:buSzPts val="1200"/>
              <a:buFont typeface="Arial"/>
              <a:buNone/>
            </a:pPr>
            <a:r xmlns:a="http://schemas.openxmlformats.org/drawingml/2006/main">
              <a:rPr b="1" i="0" lang="el" sz="1200" u="sng" cap="none" strike="noStrike">
                <a:solidFill>
                  <a:schemeClr val="accent3"/>
                </a:solidFill>
                <a:latin typeface="Calibri"/>
                <a:ea typeface="Calibri"/>
                <a:cs typeface="Calibri"/>
                <a:sym typeface="Calibri"/>
              </a:rPr>
              <a:t>Ποιο σύστημα μπορεί να επηρεάσει η ψηφιακή τεχνολογία;</a:t>
            </a:r>
            <a:endParaRPr xmlns:a="http://schemas.openxmlformats.org/drawingml/2006/main" b="0" i="0" sz="1200" u="none" cap="none" strike="noStrike">
              <a:solidFill>
                <a:srgbClr val="000000"/>
              </a:solidFill>
              <a:latin typeface="Calibri"/>
              <a:ea typeface="Calibri"/>
              <a:cs typeface="Calibri"/>
              <a:sym typeface="Calibri"/>
            </a:endParaRPr>
          </a:p>
        </p:txBody>
      </p:sp>
      <p:pic>
        <p:nvPicPr>
          <p:cNvPr descr="Google Shape;229;g2a0d4b1d116_0_254" id="263" name="Google Shape;263;p2"/>
          <p:cNvPicPr preferRelativeResize="0"/>
          <p:nvPr/>
        </p:nvPicPr>
        <p:blipFill rotWithShape="1">
          <a:blip r:embed="rId4">
            <a:alphaModFix/>
          </a:blip>
          <a:srcRect b="0" l="0" r="0" t="0"/>
          <a:stretch/>
        </p:blipFill>
        <p:spPr>
          <a:xfrm>
            <a:off x="152400" y="727099"/>
            <a:ext cx="5172827" cy="5473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
          <p:cNvSpPr txBox="1"/>
          <p:nvPr>
            <p:ph idx="1" type="body"/>
          </p:nvPr>
        </p:nvSpPr>
        <p:spPr>
          <a:xfrm>
            <a:off x="451324" y="1942675"/>
            <a:ext cx="4639202" cy="43182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lang="el" sz="1200"/>
              <a:t>Καλώς ήρθατε στο μάθημα Surviving Digital Training. Μέσα σε αυτήν την ενότητα, θα μάθετε πώς μπορείτε να καταπολεμήσετε ορισμένες από τις αρνητικές επιπτώσεις της τεχνολογίας στα παιδιά, με ιδιαίτερη έμφαση στον τρόπο αντιμετώπισης της ψηφιακής υπερφόρτωσης ως γονιός.</a:t>
            </a:r>
            <a:endParaRPr xmlns:a="http://schemas.openxmlformats.org/drawingml/2006/main"/>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Αυτή η ενότητα θα σας δώσει κατανόηση για το τι είναι η ψηφιακή υπερφόρτωση και πώς μπορείτε ως γονέας να βοηθήσετε στη μείωση του αρνητικού αντίκτυπου της ψηφιακής τεχνολογίας στα παιδιά σας.</a:t>
            </a:r>
            <a:endParaRPr xmlns:a="http://schemas.openxmlformats.org/drawingml/2006/main"/>
          </a:p>
        </p:txBody>
      </p:sp>
      <p:sp>
        <p:nvSpPr>
          <p:cNvPr id="269" name="Google Shape;269;p3"/>
          <p:cNvSpPr txBox="1"/>
          <p:nvPr>
            <p:ph idx="3" type="body"/>
          </p:nvPr>
        </p:nvSpPr>
        <p:spPr>
          <a:xfrm>
            <a:off x="451325" y="861927"/>
            <a:ext cx="4757400" cy="728102"/>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Εισαγωγή</a:t>
            </a:r>
            <a:endParaRPr xmlns:a="http://schemas.openxmlformats.org/drawingml/2006/main"/>
          </a:p>
        </p:txBody>
      </p:sp>
      <p:pic>
        <p:nvPicPr>
          <p:cNvPr descr="Google Shape;236;p3" id="270" name="Google Shape;270;p3"/>
          <p:cNvPicPr preferRelativeResize="0"/>
          <p:nvPr/>
        </p:nvPicPr>
        <p:blipFill rotWithShape="1">
          <a:blip r:embed="rId3">
            <a:alphaModFix/>
          </a:blip>
          <a:srcRect b="0" l="0" r="0" t="0"/>
          <a:stretch/>
        </p:blipFill>
        <p:spPr>
          <a:xfrm>
            <a:off x="5391799" y="247699"/>
            <a:ext cx="5726100" cy="583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idx="1" type="body"/>
          </p:nvPr>
        </p:nvSpPr>
        <p:spPr>
          <a:xfrm>
            <a:off x="6461150" y="2126150"/>
            <a:ext cx="5306701" cy="3584100"/>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90000"/>
              </a:lnSpc>
              <a:spcBef>
                <a:spcPts val="0"/>
              </a:spcBef>
              <a:spcAft>
                <a:spcPts val="0"/>
              </a:spcAft>
              <a:buClr>
                <a:srgbClr val="FFFFFF"/>
              </a:buClr>
              <a:buSzPts val="1200"/>
              <a:buFont typeface="Calibri"/>
              <a:buNone/>
            </a:pPr>
            <a:r xmlns:a="http://schemas.openxmlformats.org/drawingml/2006/main">
              <a:rPr lang="el" sz="1200"/>
              <a:t>Η τεχνολογική ή η ψηφιακή υπερφόρτωση μπορεί να θεωρηθεί ως το άγχος που δημιουργείται όταν εκτίθεστε σε περισσότερα ψηφιακά μέσα ή τεχνολογία από αυτά που μπορούμε να επεξεργαστούμε αποτελεσματικά σε ένα δεδομένο χρονικό πλαίσιο και οι συχνά απαρατήρητες επιπτώσεις αυτού σε εμάς, τα παιδιά μας και τις οικογένειές μας.</a:t>
            </a:r>
            <a:endParaRPr xmlns:a="http://schemas.openxmlformats.org/drawingml/2006/main"/>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Κάθε φορά που χρησιμοποιούμε ψηφιακή τεχνολογία, μας απαιτεί να λαμβάνουμε υψηλό βαθμό ανταγωνιστικής αισθητηριακής διέγερσης και πληροφοριών, οι οποίες έχουν άμεσες και έμμεσες συνέπειες σε πολλά από τα εσωτερικά μας συστήματα και διαδικασίες.</a:t>
            </a:r>
            <a:endParaRPr xmlns:a="http://schemas.openxmlformats.org/drawingml/2006/main"/>
          </a:p>
        </p:txBody>
      </p:sp>
      <p:sp>
        <p:nvSpPr>
          <p:cNvPr id="276" name="Google Shape;276;p4"/>
          <p:cNvSpPr txBox="1"/>
          <p:nvPr>
            <p:ph idx="3" type="body"/>
          </p:nvPr>
        </p:nvSpPr>
        <p:spPr>
          <a:xfrm>
            <a:off x="6461150" y="604525"/>
            <a:ext cx="5484301" cy="7074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Τι είναι η ψηφιακή υπερφόρτωση;</a:t>
            </a:r>
            <a:endParaRPr xmlns:a="http://schemas.openxmlformats.org/drawingml/2006/main"/>
          </a:p>
        </p:txBody>
      </p:sp>
      <p:pic>
        <p:nvPicPr>
          <p:cNvPr descr="Google Shape;243;p4" id="277" name="Google Shape;277;p4"/>
          <p:cNvPicPr preferRelativeResize="0"/>
          <p:nvPr/>
        </p:nvPicPr>
        <p:blipFill rotWithShape="1">
          <a:blip r:embed="rId3">
            <a:alphaModFix/>
          </a:blip>
          <a:srcRect b="0" l="0" r="0" t="0"/>
          <a:stretch/>
        </p:blipFill>
        <p:spPr>
          <a:xfrm>
            <a:off x="304800" y="713774"/>
            <a:ext cx="5979201" cy="458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74659A"/>
              </a:buClr>
              <a:buSzPts val="2400"/>
              <a:buFont typeface="Calibri"/>
              <a:buNone/>
            </a:pPr>
            <a:r xmlns:a="http://schemas.openxmlformats.org/drawingml/2006/main">
              <a:rPr lang="el" sz="2400"/>
              <a:t>ποια συστήματα μπορεί να επηρεάσει η ψηφιακή τεχνολογία;</a:t>
            </a:r>
            <a:endParaRPr xmlns:a="http://schemas.openxmlformats.org/drawingml/2006/main"/>
          </a:p>
        </p:txBody>
      </p:sp>
      <p:sp>
        <p:nvSpPr>
          <p:cNvPr id="283" name="Google Shape;283;p5"/>
          <p:cNvSpPr txBox="1"/>
          <p:nvPr>
            <p:ph idx="2" type="body"/>
          </p:nvPr>
        </p:nvSpPr>
        <p:spPr>
          <a:xfrm>
            <a:off x="3669200" y="1477283"/>
            <a:ext cx="6457660" cy="713815"/>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FFFFFF"/>
              </a:buClr>
              <a:buSzPts val="1200"/>
              <a:buFont typeface="Calibri"/>
              <a:buNone/>
            </a:pPr>
            <a:r xmlns:a="http://schemas.openxmlformats.org/drawingml/2006/main">
              <a:rPr b="1" lang="el" sz="1200">
                <a:solidFill>
                  <a:srgbClr val="FFFFFF"/>
                </a:solidFill>
                <a:latin typeface="Calibri"/>
                <a:ea typeface="Calibri"/>
                <a:cs typeface="Calibri"/>
                <a:sym typeface="Calibri"/>
              </a:rPr>
              <a:t>Νευρολογικό σύστημα (εγκεφαλική λειτουργία)</a:t>
            </a:r>
            <a:endParaRPr xmlns:a="http://schemas.openxmlformats.org/drawingml/2006/main" b="1" sz="1200">
              <a:latin typeface="Calibri"/>
              <a:ea typeface="Calibri"/>
              <a:cs typeface="Calibri"/>
              <a:sym typeface="Calibri"/>
            </a:endParaRPr>
          </a:p>
        </p:txBody>
      </p:sp>
      <p:sp>
        <p:nvSpPr>
          <p:cNvPr id="284" name="Google Shape;284;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ctr">
              <a:lnSpc>
                <a:spcPct val="90000"/>
              </a:lnSpc>
              <a:spcBef>
                <a:spcPts val="0"/>
              </a:spcBef>
              <a:spcAft>
                <a:spcPts val="0"/>
              </a:spcAft>
              <a:buClr>
                <a:srgbClr val="FFFFFF"/>
              </a:buClr>
              <a:buSzPts val="3359"/>
              <a:buFont typeface="Calibri"/>
              <a:buNone/>
            </a:pPr>
            <a:r xmlns:a="http://schemas.openxmlformats.org/drawingml/2006/main">
              <a:rPr b="1" lang="el" sz="3359">
                <a:solidFill>
                  <a:srgbClr val="FFFFFF"/>
                </a:solidFill>
                <a:latin typeface="Calibri"/>
                <a:ea typeface="Calibri"/>
                <a:cs typeface="Calibri"/>
                <a:sym typeface="Calibri"/>
              </a:rPr>
              <a:t>01</a:t>
            </a:r>
            <a:endParaRPr xmlns:a="http://schemas.openxmlformats.org/drawingml/2006/main"/>
          </a:p>
        </p:txBody>
      </p:sp>
      <p:sp>
        <p:nvSpPr>
          <p:cNvPr id="285" name="Google Shape;285;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ctr">
              <a:lnSpc>
                <a:spcPct val="90000"/>
              </a:lnSpc>
              <a:spcBef>
                <a:spcPts val="0"/>
              </a:spcBef>
              <a:spcAft>
                <a:spcPts val="0"/>
              </a:spcAft>
              <a:buClr>
                <a:srgbClr val="FFFFFF"/>
              </a:buClr>
              <a:buSzPts val="3359"/>
              <a:buFont typeface="Calibri"/>
              <a:buNone/>
            </a:pPr>
            <a:r xmlns:a="http://schemas.openxmlformats.org/drawingml/2006/main">
              <a:rPr b="1" lang="el" sz="3359">
                <a:solidFill>
                  <a:srgbClr val="FFFFFF"/>
                </a:solidFill>
                <a:latin typeface="Calibri"/>
                <a:ea typeface="Calibri"/>
                <a:cs typeface="Calibri"/>
                <a:sym typeface="Calibri"/>
              </a:rPr>
              <a:t>02</a:t>
            </a:r>
            <a:endParaRPr xmlns:a="http://schemas.openxmlformats.org/drawingml/2006/main"/>
          </a:p>
        </p:txBody>
      </p:sp>
      <p:sp>
        <p:nvSpPr>
          <p:cNvPr id="286" name="Google Shape;286;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xmlns:a="http://schemas.openxmlformats.org/drawingml/2006/main" indent="0" lvl="0" marL="0" rtl="0" algn="ctr">
              <a:lnSpc>
                <a:spcPct val="90000"/>
              </a:lnSpc>
              <a:spcBef>
                <a:spcPts val="0"/>
              </a:spcBef>
              <a:spcAft>
                <a:spcPts val="0"/>
              </a:spcAft>
              <a:buClr>
                <a:srgbClr val="FFFFFF"/>
              </a:buClr>
              <a:buSzPts val="3359"/>
              <a:buFont typeface="Calibri"/>
              <a:buNone/>
            </a:pPr>
            <a:r xmlns:a="http://schemas.openxmlformats.org/drawingml/2006/main">
              <a:rPr b="1" lang="el" sz="3359">
                <a:solidFill>
                  <a:srgbClr val="FFFFFF"/>
                </a:solidFill>
                <a:latin typeface="Calibri"/>
                <a:ea typeface="Calibri"/>
                <a:cs typeface="Calibri"/>
                <a:sym typeface="Calibri"/>
              </a:rPr>
              <a:t>03</a:t>
            </a:r>
            <a:endParaRPr xmlns:a="http://schemas.openxmlformats.org/drawingml/2006/main"/>
          </a:p>
        </p:txBody>
      </p:sp>
      <p:sp>
        <p:nvSpPr>
          <p:cNvPr id="287" name="Google Shape;287;p5"/>
          <p:cNvSpPr txBox="1"/>
          <p:nvPr/>
        </p:nvSpPr>
        <p:spPr>
          <a:xfrm>
            <a:off x="3669200" y="2532265"/>
            <a:ext cx="64578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l">
              <a:lnSpc>
                <a:spcPct val="90000"/>
              </a:lnSpc>
              <a:spcBef>
                <a:spcPts val="0"/>
              </a:spcBef>
              <a:spcAft>
                <a:spcPts val="0"/>
              </a:spcAft>
              <a:buClr>
                <a:srgbClr val="FFFFFF"/>
              </a:buClr>
              <a:buSzPts val="1200"/>
              <a:buFont typeface="Calibri"/>
              <a:buNone/>
            </a:pPr>
            <a:r xmlns:a="http://schemas.openxmlformats.org/drawingml/2006/main">
              <a:rPr b="1" i="0" lang="el" sz="1200" u="none" cap="none" strike="noStrike">
                <a:solidFill>
                  <a:srgbClr val="FFFFFF"/>
                </a:solidFill>
                <a:latin typeface="Calibri"/>
                <a:ea typeface="Calibri"/>
                <a:cs typeface="Calibri"/>
                <a:sym typeface="Calibri"/>
              </a:rPr>
              <a:t>Γνωστικό σύστημα (σκέψη και επεξεργασία)</a:t>
            </a:r>
            <a:endParaRPr xmlns:a="http://schemas.openxmlformats.org/drawingml/2006/main" b="1" i="0" sz="1200" u="none" cap="none" strike="noStrike">
              <a:solidFill>
                <a:srgbClr val="000000"/>
              </a:solidFill>
              <a:latin typeface="Calibri"/>
              <a:ea typeface="Calibri"/>
              <a:cs typeface="Calibri"/>
              <a:sym typeface="Calibri"/>
            </a:endParaRPr>
          </a:p>
        </p:txBody>
      </p:sp>
      <p:sp>
        <p:nvSpPr>
          <p:cNvPr id="288" name="Google Shape;288;p5"/>
          <p:cNvSpPr txBox="1"/>
          <p:nvPr/>
        </p:nvSpPr>
        <p:spPr>
          <a:xfrm>
            <a:off x="3669200" y="3460324"/>
            <a:ext cx="64578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l">
              <a:lnSpc>
                <a:spcPct val="90000"/>
              </a:lnSpc>
              <a:spcBef>
                <a:spcPts val="0"/>
              </a:spcBef>
              <a:spcAft>
                <a:spcPts val="0"/>
              </a:spcAft>
              <a:buClr>
                <a:srgbClr val="FFFFFF"/>
              </a:buClr>
              <a:buSzPts val="1200"/>
              <a:buFont typeface="Calibri"/>
              <a:buNone/>
            </a:pPr>
            <a:r xmlns:a="http://schemas.openxmlformats.org/drawingml/2006/main">
              <a:rPr b="1" i="0" lang="el" sz="1200" u="none" cap="none" strike="noStrike">
                <a:solidFill>
                  <a:srgbClr val="FFFFFF"/>
                </a:solidFill>
                <a:latin typeface="Calibri"/>
                <a:ea typeface="Calibri"/>
                <a:cs typeface="Calibri"/>
                <a:sym typeface="Calibri"/>
              </a:rPr>
              <a:t>Συστήματα μνήμης (βραχυπρόθεσμη και μακροπρόθεσμη αποθήκευση)</a:t>
            </a:r>
            <a:endParaRPr xmlns:a="http://schemas.openxmlformats.org/drawingml/2006/main" b="1" i="0" sz="1200" u="none" cap="none" strike="noStrike">
              <a:solidFill>
                <a:srgbClr val="000000"/>
              </a:solidFill>
              <a:latin typeface="Calibri"/>
              <a:ea typeface="Calibri"/>
              <a:cs typeface="Calibri"/>
              <a:sym typeface="Calibri"/>
            </a:endParaRPr>
          </a:p>
        </p:txBody>
      </p:sp>
      <p:sp>
        <p:nvSpPr>
          <p:cNvPr id="289" name="Google Shape;289;p5"/>
          <p:cNvSpPr txBox="1"/>
          <p:nvPr/>
        </p:nvSpPr>
        <p:spPr>
          <a:xfrm>
            <a:off x="3669200" y="4514501"/>
            <a:ext cx="64578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l">
              <a:lnSpc>
                <a:spcPct val="90000"/>
              </a:lnSpc>
              <a:spcBef>
                <a:spcPts val="0"/>
              </a:spcBef>
              <a:spcAft>
                <a:spcPts val="0"/>
              </a:spcAft>
              <a:buClr>
                <a:srgbClr val="FFFFFF"/>
              </a:buClr>
              <a:buSzPts val="1200"/>
              <a:buFont typeface="Calibri"/>
              <a:buNone/>
            </a:pPr>
            <a:r xmlns:a="http://schemas.openxmlformats.org/drawingml/2006/main">
              <a:rPr b="1" i="0" lang="el" sz="1200" u="none" cap="none" strike="noStrike">
                <a:solidFill>
                  <a:srgbClr val="FFFFFF"/>
                </a:solidFill>
                <a:latin typeface="Calibri"/>
                <a:ea typeface="Calibri"/>
                <a:cs typeface="Calibri"/>
                <a:sym typeface="Calibri"/>
              </a:rPr>
              <a:t>Νευρικό σύστημα</a:t>
            </a:r>
            <a:endParaRPr xmlns:a="http://schemas.openxmlformats.org/drawingml/2006/main" b="1" i="0" sz="1200" u="none" cap="none" strike="noStrike">
              <a:solidFill>
                <a:srgbClr val="000000"/>
              </a:solidFill>
              <a:latin typeface="Calibri"/>
              <a:ea typeface="Calibri"/>
              <a:cs typeface="Calibri"/>
              <a:sym typeface="Calibri"/>
            </a:endParaRPr>
          </a:p>
        </p:txBody>
      </p:sp>
      <p:sp>
        <p:nvSpPr>
          <p:cNvPr id="290" name="Google Shape;290;p5"/>
          <p:cNvSpPr txBox="1"/>
          <p:nvPr/>
        </p:nvSpPr>
        <p:spPr>
          <a:xfrm>
            <a:off x="3669200" y="5568679"/>
            <a:ext cx="6457800" cy="258600"/>
          </a:xfrm>
          <a:prstGeom prst="rect">
            <a:avLst/>
          </a:prstGeom>
          <a:noFill/>
          <a:ln>
            <a:noFill/>
          </a:ln>
        </p:spPr>
        <p:txBody>
          <a:bodyPr anchorCtr="0" anchor="t" bIns="45675" lIns="45675" spcFirstLastPara="1" rIns="45675" wrap="square" tIns="45675">
            <a:spAutoFit/>
          </a:bodyPr>
          <a:lstStyle/>
          <a:p>
            <a:pPr xmlns:a="http://schemas.openxmlformats.org/drawingml/2006/main" indent="0" lvl="0" marL="0" marR="0" rtl="0" algn="l">
              <a:lnSpc>
                <a:spcPct val="90000"/>
              </a:lnSpc>
              <a:spcBef>
                <a:spcPts val="0"/>
              </a:spcBef>
              <a:spcAft>
                <a:spcPts val="0"/>
              </a:spcAft>
              <a:buClr>
                <a:srgbClr val="FFFFFF"/>
              </a:buClr>
              <a:buSzPts val="1200"/>
              <a:buFont typeface="Calibri"/>
              <a:buNone/>
            </a:pPr>
            <a:r xmlns:a="http://schemas.openxmlformats.org/drawingml/2006/main">
              <a:rPr b="1" i="0" lang="el" sz="1200" u="none" cap="none" strike="noStrike">
                <a:solidFill>
                  <a:srgbClr val="FFFFFF"/>
                </a:solidFill>
                <a:latin typeface="Calibri"/>
                <a:ea typeface="Calibri"/>
                <a:cs typeface="Calibri"/>
                <a:sym typeface="Calibri"/>
              </a:rPr>
              <a:t>Ενεργειακό Σύστημα</a:t>
            </a:r>
            <a:endParaRPr xmlns:a="http://schemas.openxmlformats.org/drawingml/2006/main" b="1" i="0" sz="1200" u="none" cap="none" strike="noStrike">
              <a:solidFill>
                <a:srgbClr val="000000"/>
              </a:solidFill>
              <a:latin typeface="Calibri"/>
              <a:ea typeface="Calibri"/>
              <a:cs typeface="Calibri"/>
              <a:sym typeface="Calibri"/>
            </a:endParaRPr>
          </a:p>
        </p:txBody>
      </p:sp>
      <p:sp>
        <p:nvSpPr>
          <p:cNvPr id="291" name="Google Shape;291;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xmlns:a="http://schemas.openxmlformats.org/drawingml/2006/main" indent="0" lvl="0" marL="0" marR="0" rtl="0" algn="ctr">
              <a:lnSpc>
                <a:spcPct val="90000"/>
              </a:lnSpc>
              <a:spcBef>
                <a:spcPts val="0"/>
              </a:spcBef>
              <a:spcAft>
                <a:spcPts val="0"/>
              </a:spcAft>
              <a:buClr>
                <a:srgbClr val="FFFFFF"/>
              </a:buClr>
              <a:buSzPts val="4000"/>
              <a:buFont typeface="Calibri"/>
              <a:buNone/>
            </a:pPr>
            <a:r xmlns:a="http://schemas.openxmlformats.org/drawingml/2006/main">
              <a:rPr b="1" i="0" lang="el" sz="4000" u="none" cap="none" strike="noStrike">
                <a:solidFill>
                  <a:srgbClr val="FFFFFF"/>
                </a:solidFill>
                <a:latin typeface="Calibri"/>
                <a:ea typeface="Calibri"/>
                <a:cs typeface="Calibri"/>
                <a:sym typeface="Calibri"/>
              </a:rPr>
              <a:t>04</a:t>
            </a:r>
            <a:endParaRPr xmlns:a="http://schemas.openxmlformats.org/drawingml/2006/main" b="0" i="0" sz="1400" u="none" cap="none" strike="noStrike">
              <a:solidFill>
                <a:srgbClr val="000000"/>
              </a:solidFill>
              <a:latin typeface="Arial"/>
              <a:ea typeface="Arial"/>
              <a:cs typeface="Arial"/>
              <a:sym typeface="Arial"/>
            </a:endParaRPr>
          </a:p>
        </p:txBody>
      </p:sp>
      <p:sp>
        <p:nvSpPr>
          <p:cNvPr id="292" name="Google Shape;292;p5"/>
          <p:cNvSpPr txBox="1"/>
          <p:nvPr/>
        </p:nvSpPr>
        <p:spPr>
          <a:xfrm>
            <a:off x="1587646" y="5510201"/>
            <a:ext cx="738347" cy="688301"/>
          </a:xfrm>
          <a:prstGeom prst="rect">
            <a:avLst/>
          </a:prstGeom>
          <a:noFill/>
          <a:ln>
            <a:noFill/>
          </a:ln>
        </p:spPr>
        <p:txBody>
          <a:bodyPr anchorCtr="0" anchor="ctr" bIns="45675" lIns="45675" spcFirstLastPara="1" rIns="45675" wrap="square" tIns="45675">
            <a:spAutoFit/>
          </a:bodyPr>
          <a:lstStyle/>
          <a:p>
            <a:pPr xmlns:a="http://schemas.openxmlformats.org/drawingml/2006/main" indent="0" lvl="0" marL="0" marR="0" rtl="0" algn="ctr">
              <a:lnSpc>
                <a:spcPct val="90000"/>
              </a:lnSpc>
              <a:spcBef>
                <a:spcPts val="0"/>
              </a:spcBef>
              <a:spcAft>
                <a:spcPts val="0"/>
              </a:spcAft>
              <a:buClr>
                <a:srgbClr val="FFFFFF"/>
              </a:buClr>
              <a:buSzPts val="4000"/>
              <a:buFont typeface="Calibri"/>
              <a:buNone/>
            </a:pPr>
            <a:r xmlns:a="http://schemas.openxmlformats.org/drawingml/2006/main">
              <a:rPr b="1" i="0" lang="el" sz="4000" u="none" cap="none" strike="noStrike">
                <a:solidFill>
                  <a:srgbClr val="FFFFFF"/>
                </a:solidFill>
                <a:latin typeface="Calibri"/>
                <a:ea typeface="Calibri"/>
                <a:cs typeface="Calibri"/>
                <a:sym typeface="Calibri"/>
              </a:rPr>
              <a:t>05</a:t>
            </a:r>
            <a:endParaRPr xmlns:a="http://schemas.openxmlformats.org/drawingml/2006/main"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ph idx="1" type="body"/>
          </p:nvPr>
        </p:nvSpPr>
        <p:spPr>
          <a:xfrm>
            <a:off x="451324" y="2116126"/>
            <a:ext cx="5291702" cy="38433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FFFFFF"/>
              </a:buClr>
              <a:buSzPts val="1200"/>
              <a:buFont typeface="Calibri"/>
              <a:buNone/>
            </a:pPr>
            <a:r xmlns:a="http://schemas.openxmlformats.org/drawingml/2006/main">
              <a:rPr lang="el" sz="1200"/>
              <a:t>Ο αντίκτυπος σε αυτά τα συστήματα μπορεί με τη σειρά του να επηρεάσει διάφορες διαδικασίες στο σώμα μας. Οι διαδικασίες που μπορούν να επηρεαστούν είναι:</a:t>
            </a:r>
            <a:endParaRPr xmlns:a="http://schemas.openxmlformats.org/drawingml/2006/main"/>
          </a:p>
          <a:p>
            <a:pPr xmlns:a="http://schemas.openxmlformats.org/drawingml/2006/main" indent="-76200" lvl="0" marL="114300" rtl="0" algn="l">
              <a:lnSpc>
                <a:spcPct val="90000"/>
              </a:lnSpc>
              <a:spcBef>
                <a:spcPts val="1000"/>
              </a:spcBef>
              <a:spcAft>
                <a:spcPts val="0"/>
              </a:spcAft>
              <a:buClr>
                <a:srgbClr val="FFFFFF"/>
              </a:buClr>
              <a:buSzPts val="1200"/>
              <a:buFont typeface="Arial"/>
              <a:buChar char="•"/>
            </a:pPr>
            <a:r xmlns:a="http://schemas.openxmlformats.org/drawingml/2006/main">
              <a:rPr lang="el" sz="1200"/>
              <a:t>Συναισθηματικές διαδικασίες</a:t>
            </a:r>
            <a:endParaRPr xmlns:a="http://schemas.openxmlformats.org/drawingml/2006/main"/>
          </a:p>
          <a:p>
            <a:pPr xmlns:a="http://schemas.openxmlformats.org/drawingml/2006/main" indent="-76200" lvl="0" marL="114300" rtl="0" algn="l">
              <a:lnSpc>
                <a:spcPct val="90000"/>
              </a:lnSpc>
              <a:spcBef>
                <a:spcPts val="1000"/>
              </a:spcBef>
              <a:spcAft>
                <a:spcPts val="0"/>
              </a:spcAft>
              <a:buClr>
                <a:srgbClr val="FFFFFF"/>
              </a:buClr>
              <a:buSzPts val="1200"/>
              <a:buFont typeface="Arial"/>
              <a:buChar char="•"/>
            </a:pPr>
            <a:r xmlns:a="http://schemas.openxmlformats.org/drawingml/2006/main">
              <a:rPr lang="el" sz="1200"/>
              <a:t>Διεργασίες συμπεριφοράς</a:t>
            </a:r>
            <a:endParaRPr xmlns:a="http://schemas.openxmlformats.org/drawingml/2006/main"/>
          </a:p>
          <a:p>
            <a:pPr xmlns:a="http://schemas.openxmlformats.org/drawingml/2006/main" indent="-76200" lvl="0" marL="114300" rtl="0" algn="l">
              <a:lnSpc>
                <a:spcPct val="90000"/>
              </a:lnSpc>
              <a:spcBef>
                <a:spcPts val="1000"/>
              </a:spcBef>
              <a:spcAft>
                <a:spcPts val="0"/>
              </a:spcAft>
              <a:buClr>
                <a:srgbClr val="FFFFFF"/>
              </a:buClr>
              <a:buSzPts val="1200"/>
              <a:buFont typeface="Arial"/>
              <a:buChar char="•"/>
            </a:pPr>
            <a:r xmlns:a="http://schemas.openxmlformats.org/drawingml/2006/main">
              <a:rPr lang="el" sz="1200"/>
              <a:t>Σχεσιακές διαδικασίες</a:t>
            </a:r>
            <a:endParaRPr xmlns:a="http://schemas.openxmlformats.org/drawingml/2006/main"/>
          </a:p>
          <a:p>
            <a:pPr xmlns:a="http://schemas.openxmlformats.org/drawingml/2006/main" indent="0" lvl="0" marL="0" rtl="0" algn="l">
              <a:lnSpc>
                <a:spcPct val="9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l">
              <a:lnSpc>
                <a:spcPct val="90000"/>
              </a:lnSpc>
              <a:spcBef>
                <a:spcPts val="1000"/>
              </a:spcBef>
              <a:spcAft>
                <a:spcPts val="0"/>
              </a:spcAft>
              <a:buClr>
                <a:srgbClr val="FFFFFF"/>
              </a:buClr>
              <a:buSzPts val="1200"/>
              <a:buFont typeface="Calibri"/>
              <a:buNone/>
            </a:pPr>
            <a:r xmlns:a="http://schemas.openxmlformats.org/drawingml/2006/main">
              <a:rPr lang="el" sz="1200"/>
              <a:t>Είναι επίσης σημαντικό να σημειωθεί ότι ο αντίκτυπος μπορεί να ποικίλλει από πολλούς παράγοντες, όπως το άτομο, το μέγεθος της έκθεσης στην ψηφιακή τεχνολογία και άλλους νευρολογικούς παράγοντες.</a:t>
            </a:r>
            <a:endParaRPr xmlns:a="http://schemas.openxmlformats.org/drawingml/2006/main"/>
          </a:p>
        </p:txBody>
      </p:sp>
      <p:sp>
        <p:nvSpPr>
          <p:cNvPr id="298" name="Google Shape;298;p6"/>
          <p:cNvSpPr txBox="1"/>
          <p:nvPr>
            <p:ph idx="3" type="body"/>
          </p:nvPr>
        </p:nvSpPr>
        <p:spPr>
          <a:xfrm>
            <a:off x="451318" y="372533"/>
            <a:ext cx="5644682" cy="992653"/>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Τι συμβαίνει όταν επηρεάζονται αυτά τα συστήματα;</a:t>
            </a:r>
            <a:endParaRPr xmlns:a="http://schemas.openxmlformats.org/drawingml/2006/main"/>
          </a:p>
        </p:txBody>
      </p:sp>
      <p:pic>
        <p:nvPicPr>
          <p:cNvPr descr="Google Shape;265;p6" id="299" name="Google Shape;299;p6"/>
          <p:cNvPicPr preferRelativeResize="0"/>
          <p:nvPr/>
        </p:nvPicPr>
        <p:blipFill rotWithShape="1">
          <a:blip r:embed="rId3">
            <a:alphaModFix/>
          </a:blip>
          <a:srcRect b="0" l="0" r="0" t="0"/>
          <a:stretch/>
        </p:blipFill>
        <p:spPr>
          <a:xfrm>
            <a:off x="5743025" y="1264550"/>
            <a:ext cx="6056875" cy="4070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7"/>
          <p:cNvSpPr txBox="1"/>
          <p:nvPr>
            <p:ph idx="1" type="body"/>
          </p:nvPr>
        </p:nvSpPr>
        <p:spPr>
          <a:xfrm>
            <a:off x="631100" y="1335801"/>
            <a:ext cx="10595400" cy="3489300"/>
          </a:xfrm>
          <a:prstGeom prst="rect">
            <a:avLst/>
          </a:prstGeom>
          <a:noFill/>
          <a:ln>
            <a:noFill/>
          </a:ln>
        </p:spPr>
        <p:txBody>
          <a:bodyPr anchorCtr="0" anchor="t" bIns="45675" lIns="45675" spcFirstLastPara="1" rIns="45675" wrap="square" tIns="45675">
            <a:normAutofit/>
          </a:bodyPr>
          <a:lstStyle/>
          <a:p>
            <a:pPr xmlns:a="http://schemas.openxmlformats.org/drawingml/2006/main" indent="-228600" lvl="0" marL="228600" rtl="0" algn="just">
              <a:lnSpc>
                <a:spcPct val="100000"/>
              </a:lnSpc>
              <a:spcBef>
                <a:spcPts val="0"/>
              </a:spcBef>
              <a:spcAft>
                <a:spcPts val="0"/>
              </a:spcAft>
              <a:buClr>
                <a:srgbClr val="262626"/>
              </a:buClr>
              <a:buSzPts val="1200"/>
              <a:buFont typeface="Calibri"/>
              <a:buNone/>
            </a:pPr>
            <a:r xmlns:a="http://schemas.openxmlformats.org/drawingml/2006/main">
              <a:rPr lang="el" sz="1200"/>
              <a:t>Υπάρχουν πολλά συμπτώματα και σημάδια που υποδηλώνουν ότι κάποιος είναι ψηφιακά υπερφορτωμένος. Αυτά μπορεί να περιλαμβάνουν:</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Λήθαργος / Κούραση / Έλλειψη ενέργειας / Αίσθημα απογοήτευσης</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Λήθη / Δυσκολία μετατροπής πληροφοριών σε μακροπρόθεσμη μνήμη</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Αίσθημα υπερέντασης / στρες</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Συναισθηματική ευαισθησία ή αντιδραστικότητα</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Χαμηλή ανοχή απογοήτευσης</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Ανυπομονησία</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Αντιδραστική συμπεριφορά</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Αδυναμία συγκέντρωσης / εστίασης / αποσπάται εύκολα η προσοχή</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Εμμονή με την τεχνολογία / Ελάχιστο ενδιαφέρον για οτιδήποτε άσχετο με την τεχνολογία</a:t>
            </a:r>
            <a:endParaRPr xmlns:a="http://schemas.openxmlformats.org/drawingml/2006/main"/>
          </a:p>
          <a:p>
            <a:pPr xmlns:a="http://schemas.openxmlformats.org/drawingml/2006/main" indent="-152400" lvl="0" marL="228600" rtl="0" algn="just">
              <a:lnSpc>
                <a:spcPct val="100000"/>
              </a:lnSpc>
              <a:spcBef>
                <a:spcPts val="1000"/>
              </a:spcBef>
              <a:spcAft>
                <a:spcPts val="0"/>
              </a:spcAft>
              <a:buClr>
                <a:srgbClr val="161616"/>
              </a:buClr>
              <a:buSzPts val="1200"/>
              <a:buFont typeface="Trebuchet MS"/>
              <a:buChar char="•"/>
            </a:pPr>
            <a:r xmlns:a="http://schemas.openxmlformats.org/drawingml/2006/main">
              <a:rPr lang="el" sz="1200">
                <a:solidFill>
                  <a:srgbClr val="161616"/>
                </a:solidFill>
              </a:rPr>
              <a:t>Αισθήματα αποσύνδεσης από σημαντικά άτομα</a:t>
            </a:r>
            <a:endParaRPr xmlns:a="http://schemas.openxmlformats.org/drawingml/2006/main"/>
          </a:p>
        </p:txBody>
      </p:sp>
      <p:sp>
        <p:nvSpPr>
          <p:cNvPr id="305" name="Google Shape;305;p7"/>
          <p:cNvSpPr txBox="1"/>
          <p:nvPr>
            <p:ph idx="2" type="body"/>
          </p:nvPr>
        </p:nvSpPr>
        <p:spPr>
          <a:xfrm>
            <a:off x="932196" y="522514"/>
            <a:ext cx="10595238" cy="640917"/>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9AC1"/>
              </a:buClr>
              <a:buSzPts val="2400"/>
              <a:buFont typeface="Calibri"/>
              <a:buNone/>
            </a:pPr>
            <a:r xmlns:a="http://schemas.openxmlformats.org/drawingml/2006/main">
              <a:rPr b="1" lang="el" sz="2400">
                <a:solidFill>
                  <a:srgbClr val="009AC1"/>
                </a:solidFill>
                <a:latin typeface="Calibri"/>
                <a:ea typeface="Calibri"/>
                <a:cs typeface="Calibri"/>
                <a:sym typeface="Calibri"/>
              </a:rPr>
              <a:t>Σημάδια και συμπτώματα ψηφιακής υπερφόρτωσης</a:t>
            </a:r>
            <a:endParaRPr xmlns:a="http://schemas.openxmlformats.org/drawingml/2006/main"/>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8"/>
          <p:cNvSpPr txBox="1"/>
          <p:nvPr>
            <p:ph idx="1" type="body"/>
          </p:nvPr>
        </p:nvSpPr>
        <p:spPr>
          <a:xfrm>
            <a:off x="6348475" y="1502375"/>
            <a:ext cx="5384700" cy="4023000"/>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100000"/>
              </a:lnSpc>
              <a:spcBef>
                <a:spcPts val="0"/>
              </a:spcBef>
              <a:spcAft>
                <a:spcPts val="0"/>
              </a:spcAft>
              <a:buClr>
                <a:srgbClr val="FFFFFF"/>
              </a:buClr>
              <a:buSzPts val="1200"/>
              <a:buFont typeface="Calibri"/>
              <a:buNone/>
            </a:pPr>
            <a:r xmlns:a="http://schemas.openxmlformats.org/drawingml/2006/main">
              <a:rPr lang="el" sz="1200"/>
              <a:t>Σύμφωνα με τις συστάσεις της ιρλανδικής υπηρεσίας υγείας και των συστάσεων της ΕΕ, ο χρόνος οθόνης θα πρέπει να είναι περιορισμένος σε παιδιά όλων των ηλικιών. Ακολουθούν συστάσεις από αυτές τις δύο πηγές:</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l">
              <a:lnSpc>
                <a:spcPct val="100000"/>
              </a:lnSpc>
              <a:spcBef>
                <a:spcPts val="1000"/>
              </a:spcBef>
              <a:spcAft>
                <a:spcPts val="0"/>
              </a:spcAft>
              <a:buClr>
                <a:schemeClr val="accent3"/>
              </a:buClr>
              <a:buSzPts val="1200"/>
              <a:buFont typeface="Calibri"/>
              <a:buNone/>
            </a:pPr>
            <a:r xmlns:a="http://schemas.openxmlformats.org/drawingml/2006/main" xmlns:r="http://schemas.openxmlformats.org/officeDocument/2006/relationships">
              <a:rPr lang="el" sz="1200" u="sng">
                <a:solidFill>
                  <a:schemeClr val="hlink"/>
                </a:solidFill>
                <a:hlinkClick r:id="rId3"/>
              </a:rPr>
              <a:t>Για έναν σύνδεσμο προς τις Συστάσεις HSE κάντε κλικ εδώ </a:t>
            </a:r>
            <a:br xmlns:a="http://schemas.openxmlformats.org/drawingml/2006/main">
              <a:rPr lang="en-US" sz="1200" u="sng">
                <a:solidFill>
                  <a:schemeClr val="accent3"/>
                </a:solidFill>
              </a:rPr>
            </a:br>
            <a:br xmlns:a="http://schemas.openxmlformats.org/drawingml/2006/main">
              <a:rPr lang="en-US" sz="1200" u="sng">
                <a:solidFill>
                  <a:schemeClr val="accent3"/>
                </a:solidFill>
              </a:rPr>
            </a:br>
            <a:r xmlns:a="http://schemas.openxmlformats.org/drawingml/2006/main" xmlns:r="http://schemas.openxmlformats.org/officeDocument/2006/relationships">
              <a:rPr lang="el" sz="1200" u="sng">
                <a:solidFill>
                  <a:schemeClr val="hlink"/>
                </a:solidFill>
                <a:hlinkClick r:id="rId4"/>
              </a:rPr>
              <a:t>Για έναν σύνδεσμο προς τις Συστάσεις της ΕΕ κάντε κλικ εδώ</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just">
              <a:lnSpc>
                <a:spcPct val="100000"/>
              </a:lnSpc>
              <a:spcBef>
                <a:spcPts val="1000"/>
              </a:spcBef>
              <a:spcAft>
                <a:spcPts val="0"/>
              </a:spcAft>
              <a:buClr>
                <a:srgbClr val="FFFFFF"/>
              </a:buClr>
              <a:buSzPts val="1200"/>
              <a:buFont typeface="Calibri"/>
              <a:buNone/>
            </a:pPr>
            <a:r xmlns:a="http://schemas.openxmlformats.org/drawingml/2006/main">
              <a:rPr lang="el" sz="1200"/>
              <a:t>Αυτές οι συστάσεις στοχεύουν στην εξισορρόπηση των πλεονεκτημάτων του χρόνου οθόνης με τους πιθανούς κινδύνους για την υγεία και την ανάπτυξη που συνδέονται με την υπερβολική χρήση. Οι οδηγίες τονίζουν τη σημασία της σωματικής δραστηριότητας και τον περιορισμό της καθιστικής συμπεριφοράς, συμπεριλαμβανομένου του χρόνου οθόνης, για την προώθηση της συνολικής υγείας και ευεξίας σε παιδιά και εφήβους.</a:t>
            </a:r>
            <a:endParaRPr xmlns:a="http://schemas.openxmlformats.org/drawingml/2006/main" sz="1200"/>
          </a:p>
        </p:txBody>
      </p:sp>
      <p:sp>
        <p:nvSpPr>
          <p:cNvPr id="311" name="Google Shape;311;p8"/>
          <p:cNvSpPr txBox="1"/>
          <p:nvPr>
            <p:ph idx="3" type="body"/>
          </p:nvPr>
        </p:nvSpPr>
        <p:spPr>
          <a:xfrm>
            <a:off x="6461150" y="406122"/>
            <a:ext cx="5854501" cy="741602"/>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Επιδόματα χρόνου οθόνης</a:t>
            </a:r>
            <a:endParaRPr xmlns:a="http://schemas.openxmlformats.org/drawingml/2006/main"/>
          </a:p>
        </p:txBody>
      </p:sp>
      <p:pic>
        <p:nvPicPr>
          <p:cNvPr descr="Google Shape;278;p8" id="312" name="Google Shape;312;p8"/>
          <p:cNvPicPr preferRelativeResize="0"/>
          <p:nvPr>
            <p:ph idx="2" type="pic"/>
          </p:nvPr>
        </p:nvPicPr>
        <p:blipFill rotWithShape="1">
          <a:blip r:embed="rId5">
            <a:alphaModFix/>
          </a:blip>
          <a:srcRect b="0" l="18785" r="18785" t="0"/>
          <a:stretch/>
        </p:blipFill>
        <p:spPr>
          <a:xfrm>
            <a:off x="435468" y="406131"/>
            <a:ext cx="5660532" cy="60457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9"/>
          <p:cNvGrpSpPr/>
          <p:nvPr/>
        </p:nvGrpSpPr>
        <p:grpSpPr>
          <a:xfrm>
            <a:off x="5888000" y="439729"/>
            <a:ext cx="5660533" cy="6045739"/>
            <a:chOff x="-1" y="0"/>
            <a:chExt cx="5660532" cy="6045737"/>
          </a:xfrm>
        </p:grpSpPr>
        <p:sp>
          <p:nvSpPr>
            <p:cNvPr id="318" name="Google Shape;318;p9"/>
            <p:cNvSpPr/>
            <p:nvPr/>
          </p:nvSpPr>
          <p:spPr>
            <a:xfrm>
              <a:off x="0" y="0"/>
              <a:ext cx="5660531" cy="6045737"/>
            </a:xfrm>
            <a:prstGeom prst="rect">
              <a:avLst/>
            </a:prstGeom>
            <a:solidFill>
              <a:srgbClr val="F2F2F2"/>
            </a:solidFill>
            <a:ln>
              <a:noFill/>
            </a:ln>
          </p:spPr>
          <p:txBody>
            <a:bodyPr anchorCtr="0" anchor="t" bIns="0" lIns="0" spcFirstLastPara="1" rIns="0" wrap="square" tIns="0">
              <a:noAutofit/>
            </a:bodyPr>
            <a:lstStyle/>
            <a:p>
              <a:pPr xmlns:a="http://schemas.openxmlformats.org/drawingml/2006/main" indent="0" lvl="0" marL="0" marR="0" rtl="0" algn="l">
                <a:lnSpc>
                  <a:spcPct val="100000"/>
                </a:lnSpc>
                <a:spcBef>
                  <a:spcPts val="0"/>
                </a:spcBef>
                <a:spcAft>
                  <a:spcPts val="0"/>
                </a:spcAft>
                <a:buClr>
                  <a:schemeClr val="accent1"/>
                </a:buClr>
                <a:buSzPts val="1400"/>
                <a:buFont typeface="Arial"/>
                <a:buNone/>
              </a:pPr>
              <a:r xmlns:a="http://schemas.openxmlformats.org/drawingml/2006/main">
                <a:t/>
              </a:r>
              <a:endParaRPr xmlns:a="http://schemas.openxmlformats.org/drawingml/2006/main" b="0" i="0" sz="1400" u="none" cap="none" strike="noStrike">
                <a:solidFill>
                  <a:schemeClr val="accent1"/>
                </a:solidFill>
                <a:latin typeface="Arial"/>
                <a:ea typeface="Arial"/>
                <a:cs typeface="Arial"/>
                <a:sym typeface="Arial"/>
              </a:endParaRPr>
            </a:p>
          </p:txBody>
        </p:sp>
        <p:pic>
          <p:nvPicPr>
            <p:cNvPr descr="image13.png" id="319" name="Google Shape;319;p9"/>
            <p:cNvPicPr preferRelativeResize="0"/>
            <p:nvPr/>
          </p:nvPicPr>
          <p:blipFill rotWithShape="1">
            <a:blip r:embed="rId3">
              <a:alphaModFix/>
            </a:blip>
            <a:srcRect b="0" l="18785" r="18785" t="0"/>
            <a:stretch/>
          </p:blipFill>
          <p:spPr>
            <a:xfrm>
              <a:off x="-1" y="0"/>
              <a:ext cx="5660532" cy="6045737"/>
            </a:xfrm>
            <a:prstGeom prst="rect">
              <a:avLst/>
            </a:prstGeom>
            <a:noFill/>
            <a:ln>
              <a:noFill/>
            </a:ln>
          </p:spPr>
        </p:pic>
      </p:grpSp>
      <p:sp>
        <p:nvSpPr>
          <p:cNvPr id="320" name="Google Shape;320;p9"/>
          <p:cNvSpPr txBox="1"/>
          <p:nvPr>
            <p:ph idx="1" type="body"/>
          </p:nvPr>
        </p:nvSpPr>
        <p:spPr>
          <a:xfrm>
            <a:off x="390075" y="1635800"/>
            <a:ext cx="5156700" cy="4015500"/>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just">
              <a:lnSpc>
                <a:spcPct val="90000"/>
              </a:lnSpc>
              <a:spcBef>
                <a:spcPts val="0"/>
              </a:spcBef>
              <a:spcAft>
                <a:spcPts val="0"/>
              </a:spcAft>
              <a:buClr>
                <a:srgbClr val="FFFFFF"/>
              </a:buClr>
              <a:buSzPts val="1200"/>
              <a:buFont typeface="Calibri"/>
              <a:buNone/>
            </a:pPr>
            <a:r xmlns:a="http://schemas.openxmlformats.org/drawingml/2006/main">
              <a:rPr b="1" lang="el" sz="1200" u="sng"/>
              <a:t>Βρέφη και νήπια (0 έως 18 μηνών):</a:t>
            </a:r>
            <a:endParaRPr xmlns:a="http://schemas.openxmlformats.org/drawingml/2006/main"/>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Συνιστάται να αποφεύγετε να επιτρέπετε σε παιδιά κάτω των 18 μηνών να περνούν χρόνο μπροστά σε οθόνη, εκτός από δραστηριότητες όπως η προβολή φωτογραφιών ή βιντεοκλήσεις.</a:t>
            </a:r>
            <a:endParaRPr xmlns:a="http://schemas.openxmlformats.org/drawingml/2006/main"/>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Για παιδιά ηλικίας 18 έως 24 μηνών, ο χρόνος οθόνης θα πρέπει να ελαχιστοποιείται όσο το δυνατόν περισσότερο.</a:t>
            </a:r>
            <a:endParaRPr xmlns:a="http://schemas.openxmlformats.org/drawingml/2006/main"/>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t/>
            </a:r>
            <a:endParaRPr xmlns:a="http://schemas.openxmlformats.org/drawingml/2006/main" sz="1200"/>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b="1" lang="el" sz="1200" u="sng"/>
              <a:t>Παιδιά προσχολικής ηλικίας (2 έως 5 ετών):</a:t>
            </a:r>
            <a:endParaRPr xmlns:a="http://schemas.openxmlformats.org/drawingml/2006/main"/>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Τα παιδιά ηλικίας μεταξύ 2 και 5 ετών δεν πρέπει να περνούν περισσότερο από 1 ώρα την ημέρα μπροστά σε οθόνες σύμφωνα με τις οδηγίες HSE.</a:t>
            </a:r>
            <a:endParaRPr xmlns:a="http://schemas.openxmlformats.org/drawingml/2006/main"/>
          </a:p>
          <a:p>
            <a:pPr xmlns:a="http://schemas.openxmlformats.org/drawingml/2006/main" indent="0" lvl="0" marL="0" rtl="0" algn="just">
              <a:lnSpc>
                <a:spcPct val="90000"/>
              </a:lnSpc>
              <a:spcBef>
                <a:spcPts val="1000"/>
              </a:spcBef>
              <a:spcAft>
                <a:spcPts val="0"/>
              </a:spcAft>
              <a:buClr>
                <a:srgbClr val="FFFFFF"/>
              </a:buClr>
              <a:buSzPts val="1200"/>
              <a:buFont typeface="Calibri"/>
              <a:buNone/>
            </a:pPr>
            <a:r xmlns:a="http://schemas.openxmlformats.org/drawingml/2006/main">
              <a:rPr lang="el" sz="1200"/>
              <a:t>Ωστόσο, οι συστάσεις της ΕΕ προτείνουν ότι τα παιδιά προσχολικής ηλικίας θα πρέπει να αφιερώνουν όσο το δυνατόν λιγότερο χρόνο, με μέγιστο χρόνο 30 λεπτών ανά ημέρα.</a:t>
            </a:r>
            <a:endParaRPr xmlns:a="http://schemas.openxmlformats.org/drawingml/2006/main"/>
          </a:p>
        </p:txBody>
      </p:sp>
      <p:sp>
        <p:nvSpPr>
          <p:cNvPr id="321" name="Google Shape;321;p9"/>
          <p:cNvSpPr txBox="1"/>
          <p:nvPr>
            <p:ph idx="3" type="body"/>
          </p:nvPr>
        </p:nvSpPr>
        <p:spPr>
          <a:xfrm>
            <a:off x="390075" y="635101"/>
            <a:ext cx="5347200" cy="797401"/>
          </a:xfrm>
          <a:prstGeom prst="rect">
            <a:avLst/>
          </a:prstGeom>
          <a:noFill/>
          <a:ln>
            <a:noFill/>
          </a:ln>
        </p:spPr>
        <p:txBody>
          <a:bodyPr anchorCtr="0" anchor="t" bIns="45675" lIns="45675" spcFirstLastPara="1" rIns="45675" wrap="square" tIns="45675">
            <a:normAutofit/>
          </a:bodyPr>
          <a:lstStyle/>
          <a:p>
            <a:pPr xmlns:a="http://schemas.openxmlformats.org/drawingml/2006/main" indent="0" lvl="0" marL="0" rtl="0" algn="l">
              <a:lnSpc>
                <a:spcPct val="90000"/>
              </a:lnSpc>
              <a:spcBef>
                <a:spcPts val="0"/>
              </a:spcBef>
              <a:spcAft>
                <a:spcPts val="0"/>
              </a:spcAft>
              <a:buClr>
                <a:srgbClr val="00B6E6"/>
              </a:buClr>
              <a:buSzPts val="2400"/>
              <a:buFont typeface="Calibri"/>
              <a:buNone/>
            </a:pPr>
            <a:r xmlns:a="http://schemas.openxmlformats.org/drawingml/2006/main">
              <a:rPr b="1" lang="el" sz="2400">
                <a:solidFill>
                  <a:srgbClr val="00B6E6"/>
                </a:solidFill>
                <a:latin typeface="Calibri"/>
                <a:ea typeface="Calibri"/>
                <a:cs typeface="Calibri"/>
                <a:sym typeface="Calibri"/>
              </a:rPr>
              <a:t>Επιδόματα χρόνου οθόνης</a:t>
            </a:r>
            <a:endParaRPr xmlns:a="http://schemas.openxmlformats.org/drawingml/2006/main"/>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Laurence Cole</dc:creator>
</cp:coreProperties>
</file>