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Montserrat" panose="00000500000000000000" pitchFamily="2" charset="0"/>
      <p:regular r:id="rId17"/>
      <p:bold r:id="rId18"/>
      <p:italic r:id="rId19"/>
      <p:boldItalic r:id="rId20"/>
    </p:embeddedFont>
    <p:embeddedFont>
      <p:font typeface="Montserrat Light" panose="000004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U/gDFjEUys6Epa7VMp2WgojSN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20b442b0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a20b442b0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16"/>
          <p:cNvSpPr/>
          <p:nvPr/>
        </p:nvSpPr>
        <p:spPr>
          <a:xfrm>
            <a:off x="0" y="2727436"/>
            <a:ext cx="12172692" cy="3159779"/>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16"/>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6"/>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7" name="Google Shape;17;p16"/>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009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8" name="Google Shape;18;p16"/>
          <p:cNvSpPr txBox="1">
            <a:spLocks noGrp="1"/>
          </p:cNvSpPr>
          <p:nvPr>
            <p:ph type="body" idx="3"/>
          </p:nvPr>
        </p:nvSpPr>
        <p:spPr>
          <a:xfrm>
            <a:off x="8345333" y="5611394"/>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 name="Google Shape;19;p16"/>
          <p:cNvPicPr preferRelativeResize="0"/>
          <p:nvPr/>
        </p:nvPicPr>
        <p:blipFill rotWithShape="1">
          <a:blip r:embed="rId2">
            <a:alphaModFix amt="29000"/>
          </a:blip>
          <a:srcRect l="67223" t="24637" b="11452"/>
          <a:stretch/>
        </p:blipFill>
        <p:spPr>
          <a:xfrm>
            <a:off x="4285392" y="2624088"/>
            <a:ext cx="3127569" cy="3263127"/>
          </a:xfrm>
          <a:prstGeom prst="rect">
            <a:avLst/>
          </a:prstGeom>
          <a:noFill/>
          <a:ln>
            <a:noFill/>
          </a:ln>
        </p:spPr>
      </p:pic>
      <p:sp>
        <p:nvSpPr>
          <p:cNvPr id="20" name="Google Shape;20;p16"/>
          <p:cNvSpPr>
            <a:spLocks noGrp="1"/>
          </p:cNvSpPr>
          <p:nvPr>
            <p:ph type="pic" idx="4"/>
          </p:nvPr>
        </p:nvSpPr>
        <p:spPr>
          <a:xfrm>
            <a:off x="5718875" y="423474"/>
            <a:ext cx="5982506" cy="4551482"/>
          </a:xfrm>
          <a:prstGeom prst="rect">
            <a:avLst/>
          </a:prstGeom>
          <a:solidFill>
            <a:srgbClr val="F2F2F2"/>
          </a:solidFill>
          <a:ln>
            <a:noFill/>
          </a:ln>
        </p:spPr>
      </p:sp>
      <p:pic>
        <p:nvPicPr>
          <p:cNvPr id="21" name="Google Shape;21;p16"/>
          <p:cNvPicPr preferRelativeResize="0"/>
          <p:nvPr/>
        </p:nvPicPr>
        <p:blipFill rotWithShape="1">
          <a:blip r:embed="rId2">
            <a:alphaModFix/>
          </a:blip>
          <a:srcRect/>
          <a:stretch/>
        </p:blipFill>
        <p:spPr>
          <a:xfrm>
            <a:off x="420345" y="249537"/>
            <a:ext cx="4437441" cy="2374551"/>
          </a:xfrm>
          <a:prstGeom prst="rect">
            <a:avLst/>
          </a:prstGeom>
          <a:noFill/>
          <a:ln>
            <a:noFill/>
          </a:ln>
        </p:spPr>
      </p:pic>
      <p:pic>
        <p:nvPicPr>
          <p:cNvPr id="22" name="Google Shape;22;p16"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23" name="Google Shape;23;p16"/>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24" name="Google Shape;24;p16"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9AC1"/>
              </a:buClr>
              <a:buSzPts val="3200"/>
              <a:buFont typeface="Arial"/>
              <a:buNone/>
              <a:defRPr sz="3200" b="1" i="0" u="none" strike="noStrike" cap="none">
                <a:solidFill>
                  <a:srgbClr val="009AC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5"/>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9AC1"/>
              </a:buClr>
              <a:buSzPts val="3200"/>
              <a:buFont typeface="Arial"/>
              <a:buNone/>
              <a:defRPr sz="3200" b="1" i="0" u="none" strike="noStrike" cap="none">
                <a:solidFill>
                  <a:srgbClr val="009AC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9AC1"/>
              </a:buClr>
              <a:buSzPts val="3200"/>
              <a:buFont typeface="Arial"/>
              <a:buNone/>
              <a:defRPr sz="3200" b="1" i="0" u="none" strike="noStrike" cap="none">
                <a:solidFill>
                  <a:srgbClr val="009AC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9AC1"/>
              </a:buClr>
              <a:buSzPts val="3200"/>
              <a:buFont typeface="Arial"/>
              <a:buNone/>
              <a:defRPr sz="3200" b="1" i="0" u="none" strike="noStrike" cap="none">
                <a:solidFill>
                  <a:srgbClr val="009AC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25"/>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5"/>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9AC1"/>
              </a:buClr>
              <a:buSzPts val="3200"/>
              <a:buFont typeface="Arial"/>
              <a:buNone/>
              <a:defRPr sz="3200" b="1" i="0" u="none" strike="noStrike" cap="none">
                <a:solidFill>
                  <a:srgbClr val="009AC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25"/>
          <p:cNvSpPr/>
          <p:nvPr/>
        </p:nvSpPr>
        <p:spPr>
          <a:xfrm>
            <a:off x="8947682" y="2543260"/>
            <a:ext cx="2531288"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62626"/>
              </a:buClr>
              <a:buSzPts val="1050"/>
              <a:buFont typeface="Calibri"/>
              <a:buNone/>
            </a:pPr>
            <a:r>
              <a:rPr lang="en-GB" sz="105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35" name="Google Shape;135;p25"/>
          <p:cNvSpPr/>
          <p:nvPr/>
        </p:nvSpPr>
        <p:spPr>
          <a:xfrm rot="10800000">
            <a:off x="12799" y="5622"/>
            <a:ext cx="12189954" cy="1762217"/>
          </a:xfrm>
          <a:prstGeom prst="rect">
            <a:avLst/>
          </a:prstGeom>
          <a:solidFill>
            <a:srgbClr val="7465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25"/>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 name="Google Shape;137;p25"/>
          <p:cNvPicPr preferRelativeResize="0"/>
          <p:nvPr/>
        </p:nvPicPr>
        <p:blipFill rotWithShape="1">
          <a:blip r:embed="rId2">
            <a:alphaModFix amt="29000"/>
          </a:blip>
          <a:srcRect l="65274" t="34454" r="1949" b="30922"/>
          <a:stretch/>
        </p:blipFill>
        <p:spPr>
          <a:xfrm>
            <a:off x="7847426" y="0"/>
            <a:ext cx="3127569" cy="1767839"/>
          </a:xfrm>
          <a:prstGeom prst="rect">
            <a:avLst/>
          </a:prstGeom>
          <a:noFill/>
          <a:ln>
            <a:noFill/>
          </a:ln>
        </p:spPr>
      </p:pic>
      <p:sp>
        <p:nvSpPr>
          <p:cNvPr id="138" name="Google Shape;138;p25"/>
          <p:cNvSpPr/>
          <p:nvPr/>
        </p:nvSpPr>
        <p:spPr>
          <a:xfrm rot="5400000">
            <a:off x="1331471" y="926544"/>
            <a:ext cx="108000" cy="1685648"/>
          </a:xfrm>
          <a:custGeom>
            <a:avLst/>
            <a:gdLst/>
            <a:ahLst/>
            <a:cxnLst/>
            <a:rect l="l" t="t" r="r" b="b"/>
            <a:pathLst>
              <a:path w="30700" h="260044" extrusionOk="0">
                <a:moveTo>
                  <a:pt x="0" y="0"/>
                </a:moveTo>
                <a:lnTo>
                  <a:pt x="30701" y="0"/>
                </a:lnTo>
                <a:lnTo>
                  <a:pt x="30701" y="260044"/>
                </a:lnTo>
                <a:lnTo>
                  <a:pt x="0" y="260044"/>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39"/>
        <p:cNvGrpSpPr/>
        <p:nvPr/>
      </p:nvGrpSpPr>
      <p:grpSpPr>
        <a:xfrm>
          <a:off x="0" y="0"/>
          <a:ext cx="0" cy="0"/>
          <a:chOff x="0" y="0"/>
          <a:chExt cx="0" cy="0"/>
        </a:xfrm>
      </p:grpSpPr>
      <p:sp>
        <p:nvSpPr>
          <p:cNvPr id="140" name="Google Shape;140;p26"/>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26"/>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2" name="Google Shape;142;p26"/>
          <p:cNvPicPr preferRelativeResize="0"/>
          <p:nvPr/>
        </p:nvPicPr>
        <p:blipFill rotWithShape="1">
          <a:blip r:embed="rId2">
            <a:alphaModFix amt="29000"/>
          </a:blip>
          <a:srcRect l="70895" t="1095" r="1948" b="16284"/>
          <a:stretch/>
        </p:blipFill>
        <p:spPr>
          <a:xfrm>
            <a:off x="4884044" y="2639356"/>
            <a:ext cx="2591268" cy="4218644"/>
          </a:xfrm>
          <a:prstGeom prst="rect">
            <a:avLst/>
          </a:prstGeom>
          <a:noFill/>
          <a:ln>
            <a:noFill/>
          </a:ln>
        </p:spPr>
      </p:pic>
      <p:sp>
        <p:nvSpPr>
          <p:cNvPr id="143" name="Google Shape;143;p26"/>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44"/>
        <p:cNvGrpSpPr/>
        <p:nvPr/>
      </p:nvGrpSpPr>
      <p:grpSpPr>
        <a:xfrm>
          <a:off x="0" y="0"/>
          <a:ext cx="0" cy="0"/>
          <a:chOff x="0" y="0"/>
          <a:chExt cx="0" cy="0"/>
        </a:xfrm>
      </p:grpSpPr>
      <p:sp>
        <p:nvSpPr>
          <p:cNvPr id="145" name="Google Shape;145;p27"/>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27"/>
          <p:cNvSpPr>
            <a:spLocks noGrp="1"/>
          </p:cNvSpPr>
          <p:nvPr>
            <p:ph type="pic" idx="2"/>
          </p:nvPr>
        </p:nvSpPr>
        <p:spPr>
          <a:xfrm>
            <a:off x="0" y="0"/>
            <a:ext cx="12192000" cy="6858000"/>
          </a:xfrm>
          <a:prstGeom prst="rect">
            <a:avLst/>
          </a:prstGeom>
          <a:solidFill>
            <a:srgbClr val="F2F2F2"/>
          </a:solidFill>
          <a:ln>
            <a:noFill/>
          </a:ln>
        </p:spPr>
      </p:sp>
      <p:pic>
        <p:nvPicPr>
          <p:cNvPr id="147" name="Google Shape;147;p27"/>
          <p:cNvPicPr preferRelativeResize="0"/>
          <p:nvPr/>
        </p:nvPicPr>
        <p:blipFill rotWithShape="1">
          <a:blip r:embed="rId2">
            <a:alphaModFix amt="29000"/>
          </a:blip>
          <a:srcRect l="70895" t="1095" r="1948" b="16284"/>
          <a:stretch/>
        </p:blipFill>
        <p:spPr>
          <a:xfrm>
            <a:off x="0" y="1521756"/>
            <a:ext cx="2591268" cy="4218644"/>
          </a:xfrm>
          <a:prstGeom prst="rect">
            <a:avLst/>
          </a:prstGeom>
          <a:noFill/>
          <a:ln>
            <a:noFill/>
          </a:ln>
        </p:spPr>
      </p:pic>
      <p:sp>
        <p:nvSpPr>
          <p:cNvPr id="148" name="Google Shape;148;p27"/>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49"/>
        <p:cNvGrpSpPr/>
        <p:nvPr/>
      </p:nvGrpSpPr>
      <p:grpSpPr>
        <a:xfrm>
          <a:off x="0" y="0"/>
          <a:ext cx="0" cy="0"/>
          <a:chOff x="0" y="0"/>
          <a:chExt cx="0" cy="0"/>
        </a:xfrm>
      </p:grpSpPr>
      <p:sp>
        <p:nvSpPr>
          <p:cNvPr id="150" name="Google Shape;150;p28"/>
          <p:cNvSpPr txBox="1">
            <a:spLocks noGrp="1"/>
          </p:cNvSpPr>
          <p:nvPr>
            <p:ph type="body" idx="1"/>
          </p:nvPr>
        </p:nvSpPr>
        <p:spPr>
          <a:xfrm>
            <a:off x="1553583" y="1623405"/>
            <a:ext cx="9778140" cy="4895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8"/>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9AC1"/>
              </a:buClr>
              <a:buSzPts val="3600"/>
              <a:buFont typeface="Arial"/>
              <a:buNone/>
              <a:defRPr sz="3600" b="1" i="0" u="none" strike="noStrike" cap="none">
                <a:solidFill>
                  <a:srgbClr val="009AC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28"/>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53"/>
        <p:cNvGrpSpPr/>
        <p:nvPr/>
      </p:nvGrpSpPr>
      <p:grpSpPr>
        <a:xfrm>
          <a:off x="0" y="0"/>
          <a:ext cx="0" cy="0"/>
          <a:chOff x="0" y="0"/>
          <a:chExt cx="0" cy="0"/>
        </a:xfrm>
      </p:grpSpPr>
      <p:sp>
        <p:nvSpPr>
          <p:cNvPr id="154" name="Google Shape;154;p29"/>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29"/>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29"/>
          <p:cNvSpPr txBox="1">
            <a:spLocks noGrp="1"/>
          </p:cNvSpPr>
          <p:nvPr>
            <p:ph type="body" idx="1"/>
          </p:nvPr>
        </p:nvSpPr>
        <p:spPr>
          <a:xfrm>
            <a:off x="5297322" y="2639356"/>
            <a:ext cx="6484268"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29"/>
          <p:cNvSpPr txBox="1">
            <a:spLocks noGrp="1"/>
          </p:cNvSpPr>
          <p:nvPr>
            <p:ph type="body" idx="2"/>
          </p:nvPr>
        </p:nvSpPr>
        <p:spPr>
          <a:xfrm>
            <a:off x="891654" y="10209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9AC1"/>
              </a:buClr>
              <a:buSzPts val="13000"/>
              <a:buFont typeface="Arial"/>
              <a:buNone/>
              <a:defRPr sz="13000" b="0" i="0" u="none" strike="noStrike" cap="none">
                <a:solidFill>
                  <a:srgbClr val="009AC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9"/>
          <p:cNvSpPr/>
          <p:nvPr/>
        </p:nvSpPr>
        <p:spPr>
          <a:xfrm>
            <a:off x="0" y="28929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9" name="Google Shape;159;p29"/>
          <p:cNvPicPr preferRelativeResize="0"/>
          <p:nvPr/>
        </p:nvPicPr>
        <p:blipFill rotWithShape="1">
          <a:blip r:embed="rId2">
            <a:alphaModFix amt="29000"/>
          </a:blip>
          <a:srcRect l="65356" t="-9677" r="5409" b="2054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60"/>
        <p:cNvGrpSpPr/>
        <p:nvPr/>
      </p:nvGrpSpPr>
      <p:grpSpPr>
        <a:xfrm>
          <a:off x="0" y="0"/>
          <a:ext cx="0" cy="0"/>
          <a:chOff x="0" y="0"/>
          <a:chExt cx="0" cy="0"/>
        </a:xfrm>
      </p:grpSpPr>
      <p:sp>
        <p:nvSpPr>
          <p:cNvPr id="161" name="Google Shape;161;p30"/>
          <p:cNvSpPr/>
          <p:nvPr/>
        </p:nvSpPr>
        <p:spPr>
          <a:xfrm>
            <a:off x="3058634" y="1"/>
            <a:ext cx="8439100"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30"/>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30"/>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B6E6"/>
              </a:buClr>
              <a:buSzPts val="3600"/>
              <a:buFont typeface="Arial"/>
              <a:buNone/>
              <a:defRPr sz="3600" b="1" i="0" u="none" strike="noStrike" cap="none">
                <a:solidFill>
                  <a:srgbClr val="00B6E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4" name="Google Shape;164;p30"/>
          <p:cNvPicPr preferRelativeResize="0"/>
          <p:nvPr/>
        </p:nvPicPr>
        <p:blipFill rotWithShape="1">
          <a:blip r:embed="rId2">
            <a:alphaModFix amt="29000"/>
          </a:blip>
          <a:srcRect l="65356" t="-54862" r="-2729" b="20547"/>
          <a:stretch/>
        </p:blipFill>
        <p:spPr>
          <a:xfrm>
            <a:off x="2993628" y="0"/>
            <a:ext cx="3566198" cy="6857999"/>
          </a:xfrm>
          <a:prstGeom prst="rect">
            <a:avLst/>
          </a:prstGeom>
          <a:noFill/>
          <a:ln>
            <a:noFill/>
          </a:ln>
        </p:spPr>
      </p:pic>
      <p:pic>
        <p:nvPicPr>
          <p:cNvPr id="165" name="Google Shape;165;p30"/>
          <p:cNvPicPr preferRelativeResize="0"/>
          <p:nvPr/>
        </p:nvPicPr>
        <p:blipFill rotWithShape="1">
          <a:blip r:embed="rId3">
            <a:alphaModFix/>
          </a:blip>
          <a:srcRect l="-18315" t="15976" r="29196" b="11083"/>
          <a:stretch/>
        </p:blipFill>
        <p:spPr>
          <a:xfrm flipH="1">
            <a:off x="0" y="1333922"/>
            <a:ext cx="8439100" cy="5375657"/>
          </a:xfrm>
          <a:prstGeom prst="rect">
            <a:avLst/>
          </a:prstGeom>
          <a:noFill/>
          <a:ln>
            <a:noFill/>
          </a:ln>
        </p:spPr>
      </p:pic>
      <p:sp>
        <p:nvSpPr>
          <p:cNvPr id="166" name="Google Shape;166;p30"/>
          <p:cNvSpPr>
            <a:spLocks noGrp="1"/>
          </p:cNvSpPr>
          <p:nvPr>
            <p:ph type="pic" idx="3"/>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67"/>
        <p:cNvGrpSpPr/>
        <p:nvPr/>
      </p:nvGrpSpPr>
      <p:grpSpPr>
        <a:xfrm>
          <a:off x="0" y="0"/>
          <a:ext cx="0" cy="0"/>
          <a:chOff x="0" y="0"/>
          <a:chExt cx="0" cy="0"/>
        </a:xfrm>
      </p:grpSpPr>
      <p:sp>
        <p:nvSpPr>
          <p:cNvPr id="168" name="Google Shape;168;p31"/>
          <p:cNvSpPr/>
          <p:nvPr/>
        </p:nvSpPr>
        <p:spPr>
          <a:xfrm>
            <a:off x="0" y="882027"/>
            <a:ext cx="12192000" cy="1437274"/>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1"/>
          <p:cNvSpPr txBox="1">
            <a:spLocks noGrp="1"/>
          </p:cNvSpPr>
          <p:nvPr>
            <p:ph type="body" idx="1"/>
          </p:nvPr>
        </p:nvSpPr>
        <p:spPr>
          <a:xfrm>
            <a:off x="835671" y="2727702"/>
            <a:ext cx="7178174" cy="331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31"/>
          <p:cNvSpPr txBox="1">
            <a:spLocks noGrp="1"/>
          </p:cNvSpPr>
          <p:nvPr>
            <p:ph type="body" idx="2"/>
          </p:nvPr>
        </p:nvSpPr>
        <p:spPr>
          <a:xfrm>
            <a:off x="835671" y="1104337"/>
            <a:ext cx="7178174" cy="1031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B6E6"/>
              </a:buClr>
              <a:buSzPts val="3600"/>
              <a:buFont typeface="Arial"/>
              <a:buNone/>
              <a:defRPr sz="3600" b="1" i="0" u="none" strike="noStrike" cap="none">
                <a:solidFill>
                  <a:srgbClr val="00B6E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1" name="Google Shape;171;p31" descr="iPhone6_mockup_front_white.png"/>
          <p:cNvPicPr preferRelativeResize="0"/>
          <p:nvPr/>
        </p:nvPicPr>
        <p:blipFill rotWithShape="1">
          <a:blip r:embed="rId2">
            <a:alphaModFix/>
          </a:blip>
          <a:srcRect/>
          <a:stretch/>
        </p:blipFill>
        <p:spPr>
          <a:xfrm>
            <a:off x="7768850" y="226918"/>
            <a:ext cx="4094254" cy="6404164"/>
          </a:xfrm>
          <a:prstGeom prst="rect">
            <a:avLst/>
          </a:prstGeom>
          <a:noFill/>
          <a:ln>
            <a:noFill/>
          </a:ln>
        </p:spPr>
      </p:pic>
      <p:sp>
        <p:nvSpPr>
          <p:cNvPr id="172" name="Google Shape;172;p31"/>
          <p:cNvSpPr>
            <a:spLocks noGrp="1"/>
          </p:cNvSpPr>
          <p:nvPr>
            <p:ph type="pic" idx="3"/>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25"/>
        <p:cNvGrpSpPr/>
        <p:nvPr/>
      </p:nvGrpSpPr>
      <p:grpSpPr>
        <a:xfrm>
          <a:off x="0" y="0"/>
          <a:ext cx="0" cy="0"/>
          <a:chOff x="0" y="0"/>
          <a:chExt cx="0" cy="0"/>
        </a:xfrm>
      </p:grpSpPr>
      <p:sp>
        <p:nvSpPr>
          <p:cNvPr id="26" name="Google Shape;26;p17"/>
          <p:cNvSpPr/>
          <p:nvPr/>
        </p:nvSpPr>
        <p:spPr>
          <a:xfrm>
            <a:off x="-110112" y="-776"/>
            <a:ext cx="4885857" cy="6858776"/>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9AC1"/>
              </a:buClr>
              <a:buSzPts val="2400"/>
              <a:buFont typeface="Arial"/>
              <a:buNone/>
              <a:defRPr sz="2400" b="1" i="0" u="none" strike="noStrike" cap="none">
                <a:solidFill>
                  <a:srgbClr val="009AC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17"/>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3"/>
          </p:nvPr>
        </p:nvSpPr>
        <p:spPr>
          <a:xfrm>
            <a:off x="3431555" y="986640"/>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7"/>
          <p:cNvSpPr>
            <a:spLocks noGrp="1"/>
          </p:cNvSpPr>
          <p:nvPr>
            <p:ph type="pic" idx="4"/>
          </p:nvPr>
        </p:nvSpPr>
        <p:spPr>
          <a:xfrm>
            <a:off x="-126342" y="0"/>
            <a:ext cx="3669321" cy="6858000"/>
          </a:xfrm>
          <a:prstGeom prst="rect">
            <a:avLst/>
          </a:prstGeom>
          <a:solidFill>
            <a:srgbClr val="D8D8D8"/>
          </a:solidFill>
          <a:ln>
            <a:noFill/>
          </a:ln>
        </p:spPr>
      </p:sp>
      <p:sp>
        <p:nvSpPr>
          <p:cNvPr id="31" name="Google Shape;31;p17"/>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9AC1"/>
              </a:buClr>
              <a:buSzPts val="2400"/>
              <a:buFont typeface="Arial"/>
              <a:buNone/>
              <a:defRPr sz="2400" b="1" i="0" u="none" strike="noStrike" cap="none">
                <a:solidFill>
                  <a:srgbClr val="009AC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7"/>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7"/>
          <p:cNvSpPr txBox="1">
            <a:spLocks noGrp="1"/>
          </p:cNvSpPr>
          <p:nvPr>
            <p:ph type="body" idx="7"/>
          </p:nvPr>
        </p:nvSpPr>
        <p:spPr>
          <a:xfrm>
            <a:off x="3431554" y="2940769"/>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7"/>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9AC1"/>
              </a:buClr>
              <a:buSzPts val="2400"/>
              <a:buFont typeface="Arial"/>
              <a:buNone/>
              <a:defRPr sz="2400" b="1" i="0" u="none" strike="noStrike" cap="none">
                <a:solidFill>
                  <a:srgbClr val="009AC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7"/>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62626"/>
              </a:buClr>
              <a:buSzPts val="2200"/>
              <a:buFont typeface="Arial"/>
              <a:buNone/>
              <a:defRPr sz="22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7"/>
          <p:cNvSpPr txBox="1">
            <a:spLocks noGrp="1"/>
          </p:cNvSpPr>
          <p:nvPr>
            <p:ph type="body" idx="13"/>
          </p:nvPr>
        </p:nvSpPr>
        <p:spPr>
          <a:xfrm>
            <a:off x="3447052" y="4804566"/>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7" name="Google Shape;37;p17"/>
          <p:cNvGrpSpPr/>
          <p:nvPr/>
        </p:nvGrpSpPr>
        <p:grpSpPr>
          <a:xfrm>
            <a:off x="4054159" y="721803"/>
            <a:ext cx="7578908" cy="5461417"/>
            <a:chOff x="4054159" y="721803"/>
            <a:chExt cx="7578908" cy="5461417"/>
          </a:xfrm>
        </p:grpSpPr>
        <p:grpSp>
          <p:nvGrpSpPr>
            <p:cNvPr id="38" name="Google Shape;38;p17"/>
            <p:cNvGrpSpPr/>
            <p:nvPr/>
          </p:nvGrpSpPr>
          <p:grpSpPr>
            <a:xfrm>
              <a:off x="4054161" y="721803"/>
              <a:ext cx="7547911" cy="1674487"/>
              <a:chOff x="4061909" y="1565906"/>
              <a:chExt cx="7547911" cy="1882781"/>
            </a:xfrm>
          </p:grpSpPr>
          <p:cxnSp>
            <p:nvCxnSpPr>
              <p:cNvPr id="39" name="Google Shape;39;p17"/>
              <p:cNvCxnSpPr/>
              <p:nvPr/>
            </p:nvCxnSpPr>
            <p:spPr>
              <a:xfrm>
                <a:off x="11609820" y="1582845"/>
                <a:ext cx="0" cy="1865842"/>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40" name="Google Shape;40;p17"/>
              <p:cNvCxnSpPr/>
              <p:nvPr/>
            </p:nvCxnSpPr>
            <p:spPr>
              <a:xfrm>
                <a:off x="4061909" y="1577903"/>
                <a:ext cx="7547911" cy="0"/>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41" name="Google Shape;41;p17"/>
              <p:cNvCxnSpPr/>
              <p:nvPr/>
            </p:nvCxnSpPr>
            <p:spPr>
              <a:xfrm>
                <a:off x="4061909" y="1565906"/>
                <a:ext cx="0" cy="445260"/>
              </a:xfrm>
              <a:prstGeom prst="straightConnector1">
                <a:avLst/>
              </a:prstGeom>
              <a:solidFill>
                <a:srgbClr val="0AA3A4"/>
              </a:solidFill>
              <a:ln w="28575" cap="flat" cmpd="sng">
                <a:solidFill>
                  <a:srgbClr val="009AC1"/>
                </a:solidFill>
                <a:prstDash val="solid"/>
                <a:miter lim="800000"/>
                <a:headEnd type="none" w="sm" len="sm"/>
                <a:tailEnd type="none" w="sm" len="sm"/>
              </a:ln>
            </p:spPr>
          </p:cxnSp>
        </p:grpSp>
        <p:cxnSp>
          <p:nvCxnSpPr>
            <p:cNvPr id="42" name="Google Shape;42;p17"/>
            <p:cNvCxnSpPr/>
            <p:nvPr/>
          </p:nvCxnSpPr>
          <p:spPr>
            <a:xfrm>
              <a:off x="4054160" y="2000290"/>
              <a:ext cx="0" cy="396000"/>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43" name="Google Shape;43;p17"/>
            <p:cNvCxnSpPr/>
            <p:nvPr/>
          </p:nvCxnSpPr>
          <p:spPr>
            <a:xfrm>
              <a:off x="4069659" y="2388245"/>
              <a:ext cx="7547911" cy="0"/>
            </a:xfrm>
            <a:prstGeom prst="straightConnector1">
              <a:avLst/>
            </a:prstGeom>
            <a:solidFill>
              <a:srgbClr val="0AA3A4"/>
            </a:solidFill>
            <a:ln w="28575" cap="flat" cmpd="sng">
              <a:solidFill>
                <a:srgbClr val="009AC1"/>
              </a:solidFill>
              <a:prstDash val="solid"/>
              <a:miter lim="800000"/>
              <a:headEnd type="none" w="sm" len="sm"/>
              <a:tailEnd type="none" w="sm" len="sm"/>
            </a:ln>
          </p:spPr>
        </p:cxnSp>
        <p:grpSp>
          <p:nvGrpSpPr>
            <p:cNvPr id="44" name="Google Shape;44;p17"/>
            <p:cNvGrpSpPr/>
            <p:nvPr/>
          </p:nvGrpSpPr>
          <p:grpSpPr>
            <a:xfrm>
              <a:off x="4054160" y="2644936"/>
              <a:ext cx="7547911" cy="1674487"/>
              <a:chOff x="4061909" y="1565906"/>
              <a:chExt cx="7547911" cy="1882781"/>
            </a:xfrm>
          </p:grpSpPr>
          <p:cxnSp>
            <p:nvCxnSpPr>
              <p:cNvPr id="45" name="Google Shape;45;p17"/>
              <p:cNvCxnSpPr/>
              <p:nvPr/>
            </p:nvCxnSpPr>
            <p:spPr>
              <a:xfrm>
                <a:off x="11609820" y="1582845"/>
                <a:ext cx="0" cy="1865842"/>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46" name="Google Shape;46;p17"/>
              <p:cNvCxnSpPr/>
              <p:nvPr/>
            </p:nvCxnSpPr>
            <p:spPr>
              <a:xfrm>
                <a:off x="4061909" y="1577903"/>
                <a:ext cx="7547911" cy="0"/>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47" name="Google Shape;47;p17"/>
              <p:cNvCxnSpPr/>
              <p:nvPr/>
            </p:nvCxnSpPr>
            <p:spPr>
              <a:xfrm>
                <a:off x="4061909" y="1565906"/>
                <a:ext cx="0" cy="445260"/>
              </a:xfrm>
              <a:prstGeom prst="straightConnector1">
                <a:avLst/>
              </a:prstGeom>
              <a:solidFill>
                <a:srgbClr val="0AA3A4"/>
              </a:solidFill>
              <a:ln w="28575" cap="flat" cmpd="sng">
                <a:solidFill>
                  <a:srgbClr val="009AC1"/>
                </a:solidFill>
                <a:prstDash val="solid"/>
                <a:miter lim="800000"/>
                <a:headEnd type="none" w="sm" len="sm"/>
                <a:tailEnd type="none" w="sm" len="sm"/>
              </a:ln>
            </p:spPr>
          </p:cxnSp>
        </p:grpSp>
        <p:cxnSp>
          <p:nvCxnSpPr>
            <p:cNvPr id="48" name="Google Shape;48;p17"/>
            <p:cNvCxnSpPr/>
            <p:nvPr/>
          </p:nvCxnSpPr>
          <p:spPr>
            <a:xfrm>
              <a:off x="4054159" y="3923423"/>
              <a:ext cx="0" cy="396000"/>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49" name="Google Shape;49;p17"/>
            <p:cNvCxnSpPr/>
            <p:nvPr/>
          </p:nvCxnSpPr>
          <p:spPr>
            <a:xfrm>
              <a:off x="4069658" y="4311378"/>
              <a:ext cx="7547911" cy="0"/>
            </a:xfrm>
            <a:prstGeom prst="straightConnector1">
              <a:avLst/>
            </a:prstGeom>
            <a:solidFill>
              <a:srgbClr val="0AA3A4"/>
            </a:solidFill>
            <a:ln w="28575" cap="flat" cmpd="sng">
              <a:solidFill>
                <a:srgbClr val="009AC1"/>
              </a:solidFill>
              <a:prstDash val="solid"/>
              <a:miter lim="800000"/>
              <a:headEnd type="none" w="sm" len="sm"/>
              <a:tailEnd type="none" w="sm" len="sm"/>
            </a:ln>
          </p:spPr>
        </p:cxnSp>
        <p:grpSp>
          <p:nvGrpSpPr>
            <p:cNvPr id="50" name="Google Shape;50;p17"/>
            <p:cNvGrpSpPr/>
            <p:nvPr/>
          </p:nvGrpSpPr>
          <p:grpSpPr>
            <a:xfrm>
              <a:off x="4069658" y="4508733"/>
              <a:ext cx="7547911" cy="1674487"/>
              <a:chOff x="4061909" y="1565906"/>
              <a:chExt cx="7547911" cy="1882781"/>
            </a:xfrm>
          </p:grpSpPr>
          <p:cxnSp>
            <p:nvCxnSpPr>
              <p:cNvPr id="51" name="Google Shape;51;p17"/>
              <p:cNvCxnSpPr/>
              <p:nvPr/>
            </p:nvCxnSpPr>
            <p:spPr>
              <a:xfrm>
                <a:off x="11609820" y="1582845"/>
                <a:ext cx="0" cy="1865842"/>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52" name="Google Shape;52;p17"/>
              <p:cNvCxnSpPr/>
              <p:nvPr/>
            </p:nvCxnSpPr>
            <p:spPr>
              <a:xfrm>
                <a:off x="4061909" y="1577903"/>
                <a:ext cx="7547911" cy="0"/>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53" name="Google Shape;53;p17"/>
              <p:cNvCxnSpPr/>
              <p:nvPr/>
            </p:nvCxnSpPr>
            <p:spPr>
              <a:xfrm>
                <a:off x="4061909" y="1565906"/>
                <a:ext cx="0" cy="445260"/>
              </a:xfrm>
              <a:prstGeom prst="straightConnector1">
                <a:avLst/>
              </a:prstGeom>
              <a:solidFill>
                <a:srgbClr val="0AA3A4"/>
              </a:solidFill>
              <a:ln w="28575" cap="flat" cmpd="sng">
                <a:solidFill>
                  <a:srgbClr val="009AC1"/>
                </a:solidFill>
                <a:prstDash val="solid"/>
                <a:miter lim="800000"/>
                <a:headEnd type="none" w="sm" len="sm"/>
                <a:tailEnd type="none" w="sm" len="sm"/>
              </a:ln>
            </p:spPr>
          </p:cxnSp>
        </p:grpSp>
        <p:cxnSp>
          <p:nvCxnSpPr>
            <p:cNvPr id="54" name="Google Shape;54;p17"/>
            <p:cNvCxnSpPr/>
            <p:nvPr/>
          </p:nvCxnSpPr>
          <p:spPr>
            <a:xfrm>
              <a:off x="4069657" y="5787220"/>
              <a:ext cx="0" cy="396000"/>
            </a:xfrm>
            <a:prstGeom prst="straightConnector1">
              <a:avLst/>
            </a:prstGeom>
            <a:solidFill>
              <a:srgbClr val="0AA3A4"/>
            </a:solidFill>
            <a:ln w="28575" cap="flat" cmpd="sng">
              <a:solidFill>
                <a:srgbClr val="009AC1"/>
              </a:solidFill>
              <a:prstDash val="solid"/>
              <a:miter lim="800000"/>
              <a:headEnd type="none" w="sm" len="sm"/>
              <a:tailEnd type="none" w="sm" len="sm"/>
            </a:ln>
          </p:spPr>
        </p:cxnSp>
        <p:cxnSp>
          <p:nvCxnSpPr>
            <p:cNvPr id="55" name="Google Shape;55;p17"/>
            <p:cNvCxnSpPr/>
            <p:nvPr/>
          </p:nvCxnSpPr>
          <p:spPr>
            <a:xfrm>
              <a:off x="4085156" y="6175175"/>
              <a:ext cx="7547911" cy="0"/>
            </a:xfrm>
            <a:prstGeom prst="straightConnector1">
              <a:avLst/>
            </a:prstGeom>
            <a:solidFill>
              <a:srgbClr val="0AA3A4"/>
            </a:solidFill>
            <a:ln w="28575" cap="flat" cmpd="sng">
              <a:solidFill>
                <a:srgbClr val="009AC1"/>
              </a:solidFill>
              <a:prstDash val="solid"/>
              <a:miter lim="800000"/>
              <a:headEnd type="none" w="sm" len="sm"/>
              <a:tailEnd type="none" w="sm" len="sm"/>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56"/>
        <p:cNvGrpSpPr/>
        <p:nvPr/>
      </p:nvGrpSpPr>
      <p:grpSpPr>
        <a:xfrm>
          <a:off x="0" y="0"/>
          <a:ext cx="0" cy="0"/>
          <a:chOff x="0" y="0"/>
          <a:chExt cx="0" cy="0"/>
        </a:xfrm>
      </p:grpSpPr>
      <p:sp>
        <p:nvSpPr>
          <p:cNvPr id="57" name="Google Shape;57;p18"/>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8"/>
          <p:cNvSpPr>
            <a:spLocks noGrp="1"/>
          </p:cNvSpPr>
          <p:nvPr>
            <p:ph type="pic" idx="2"/>
          </p:nvPr>
        </p:nvSpPr>
        <p:spPr>
          <a:xfrm>
            <a:off x="5888002" y="439730"/>
            <a:ext cx="5660531" cy="6045736"/>
          </a:xfrm>
          <a:prstGeom prst="rect">
            <a:avLst/>
          </a:prstGeom>
          <a:solidFill>
            <a:srgbClr val="F2F2F2"/>
          </a:solidFill>
          <a:ln>
            <a:noFill/>
          </a:ln>
        </p:spPr>
      </p:sp>
      <p:pic>
        <p:nvPicPr>
          <p:cNvPr id="59" name="Google Shape;59;p18"/>
          <p:cNvPicPr preferRelativeResize="0"/>
          <p:nvPr/>
        </p:nvPicPr>
        <p:blipFill rotWithShape="1">
          <a:blip r:embed="rId2">
            <a:alphaModFix amt="29000"/>
          </a:blip>
          <a:srcRect l="75767" t="-56" r="-2923" b="17435"/>
          <a:stretch/>
        </p:blipFill>
        <p:spPr>
          <a:xfrm>
            <a:off x="0" y="2639356"/>
            <a:ext cx="2591268" cy="4218644"/>
          </a:xfrm>
          <a:prstGeom prst="rect">
            <a:avLst/>
          </a:prstGeom>
          <a:noFill/>
          <a:ln>
            <a:noFill/>
          </a:ln>
        </p:spPr>
      </p:pic>
      <p:sp>
        <p:nvSpPr>
          <p:cNvPr id="60" name="Google Shape;60;p18"/>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8"/>
          <p:cNvSpPr txBox="1">
            <a:spLocks noGrp="1"/>
          </p:cNvSpPr>
          <p:nvPr>
            <p:ph type="body" idx="3"/>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B6E6"/>
              </a:buClr>
              <a:buSzPts val="3600"/>
              <a:buFont typeface="Arial"/>
              <a:buNone/>
              <a:defRPr sz="3600" b="1" i="0" u="none" strike="noStrike" cap="none">
                <a:solidFill>
                  <a:srgbClr val="00B6E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points">
  <p:cSld name="Bulletpoints">
    <p:spTree>
      <p:nvGrpSpPr>
        <p:cNvPr id="1" name="Shape 62"/>
        <p:cNvGrpSpPr/>
        <p:nvPr/>
      </p:nvGrpSpPr>
      <p:grpSpPr>
        <a:xfrm>
          <a:off x="0" y="0"/>
          <a:ext cx="0" cy="0"/>
          <a:chOff x="0" y="0"/>
          <a:chExt cx="0" cy="0"/>
        </a:xfrm>
      </p:grpSpPr>
      <p:sp>
        <p:nvSpPr>
          <p:cNvPr id="63" name="Google Shape;63;p19"/>
          <p:cNvSpPr/>
          <p:nvPr/>
        </p:nvSpPr>
        <p:spPr>
          <a:xfrm>
            <a:off x="3557439" y="5448535"/>
            <a:ext cx="7208077" cy="713814"/>
          </a:xfrm>
          <a:prstGeom prst="rect">
            <a:avLst/>
          </a:prstGeom>
          <a:solidFill>
            <a:srgbClr val="00B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19"/>
          <p:cNvSpPr/>
          <p:nvPr/>
        </p:nvSpPr>
        <p:spPr>
          <a:xfrm>
            <a:off x="3543994" y="4392459"/>
            <a:ext cx="7208077" cy="713814"/>
          </a:xfrm>
          <a:prstGeom prst="rect">
            <a:avLst/>
          </a:prstGeom>
          <a:solidFill>
            <a:srgbClr val="7465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19"/>
          <p:cNvSpPr/>
          <p:nvPr/>
        </p:nvSpPr>
        <p:spPr>
          <a:xfrm>
            <a:off x="0" y="6342926"/>
            <a:ext cx="11586117" cy="515073"/>
          </a:xfrm>
          <a:prstGeom prst="rect">
            <a:avLst/>
          </a:prstGeom>
          <a:solidFill>
            <a:srgbClr val="7465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9"/>
          <p:cNvSpPr/>
          <p:nvPr/>
        </p:nvSpPr>
        <p:spPr>
          <a:xfrm>
            <a:off x="3557440" y="1339741"/>
            <a:ext cx="7208077" cy="713814"/>
          </a:xfrm>
          <a:prstGeom prst="rect">
            <a:avLst/>
          </a:prstGeom>
          <a:solidFill>
            <a:srgbClr val="00B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9"/>
          <p:cNvSpPr txBox="1">
            <a:spLocks noGrp="1"/>
          </p:cNvSpPr>
          <p:nvPr>
            <p:ph type="body" idx="1"/>
          </p:nvPr>
        </p:nvSpPr>
        <p:spPr>
          <a:xfrm>
            <a:off x="447066" y="309492"/>
            <a:ext cx="11222614" cy="71381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74659A"/>
              </a:buClr>
              <a:buSzPts val="3600"/>
              <a:buFont typeface="Arial"/>
              <a:buNone/>
              <a:defRPr sz="3600" b="1" i="0" u="none" strike="noStrike" cap="none">
                <a:solidFill>
                  <a:srgbClr val="74659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body" idx="2"/>
          </p:nvPr>
        </p:nvSpPr>
        <p:spPr>
          <a:xfrm>
            <a:off x="3557441" y="1530045"/>
            <a:ext cx="6457659" cy="713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19"/>
          <p:cNvPicPr preferRelativeResize="0"/>
          <p:nvPr/>
        </p:nvPicPr>
        <p:blipFill rotWithShape="1">
          <a:blip r:embed="rId2">
            <a:alphaModFix/>
          </a:blip>
          <a:srcRect/>
          <a:stretch/>
        </p:blipFill>
        <p:spPr>
          <a:xfrm rot="-3300097">
            <a:off x="1074326" y="937959"/>
            <a:ext cx="826671" cy="889517"/>
          </a:xfrm>
          <a:prstGeom prst="rect">
            <a:avLst/>
          </a:prstGeom>
          <a:noFill/>
          <a:ln>
            <a:noFill/>
          </a:ln>
        </p:spPr>
      </p:pic>
      <p:sp>
        <p:nvSpPr>
          <p:cNvPr id="70" name="Google Shape;70;p19"/>
          <p:cNvSpPr/>
          <p:nvPr/>
        </p:nvSpPr>
        <p:spPr>
          <a:xfrm>
            <a:off x="1426483" y="1233412"/>
            <a:ext cx="1036067" cy="878761"/>
          </a:xfrm>
          <a:prstGeom prst="ellipse">
            <a:avLst/>
          </a:prstGeom>
          <a:solidFill>
            <a:srgbClr val="00B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9"/>
          <p:cNvSpPr txBox="1">
            <a:spLocks noGrp="1"/>
          </p:cNvSpPr>
          <p:nvPr>
            <p:ph type="body" idx="3"/>
          </p:nvPr>
        </p:nvSpPr>
        <p:spPr>
          <a:xfrm>
            <a:off x="1573307" y="1424481"/>
            <a:ext cx="738346" cy="57880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9"/>
          <p:cNvSpPr/>
          <p:nvPr/>
        </p:nvSpPr>
        <p:spPr>
          <a:xfrm>
            <a:off x="3557441" y="2384515"/>
            <a:ext cx="7208077" cy="713814"/>
          </a:xfrm>
          <a:prstGeom prst="rect">
            <a:avLst/>
          </a:prstGeom>
          <a:solidFill>
            <a:srgbClr val="0675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9"/>
          <p:cNvSpPr txBox="1">
            <a:spLocks noGrp="1"/>
          </p:cNvSpPr>
          <p:nvPr>
            <p:ph type="body" idx="4"/>
          </p:nvPr>
        </p:nvSpPr>
        <p:spPr>
          <a:xfrm>
            <a:off x="3520254" y="2423523"/>
            <a:ext cx="6457659" cy="713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 name="Google Shape;74;p19"/>
          <p:cNvPicPr preferRelativeResize="0"/>
          <p:nvPr/>
        </p:nvPicPr>
        <p:blipFill rotWithShape="1">
          <a:blip r:embed="rId2">
            <a:alphaModFix/>
          </a:blip>
          <a:srcRect/>
          <a:stretch/>
        </p:blipFill>
        <p:spPr>
          <a:xfrm rot="-3300097">
            <a:off x="1058304" y="1912041"/>
            <a:ext cx="826671" cy="889517"/>
          </a:xfrm>
          <a:prstGeom prst="rect">
            <a:avLst/>
          </a:prstGeom>
          <a:noFill/>
          <a:ln>
            <a:noFill/>
          </a:ln>
        </p:spPr>
      </p:pic>
      <p:sp>
        <p:nvSpPr>
          <p:cNvPr id="75" name="Google Shape;75;p19"/>
          <p:cNvSpPr/>
          <p:nvPr/>
        </p:nvSpPr>
        <p:spPr>
          <a:xfrm>
            <a:off x="1380541" y="2266698"/>
            <a:ext cx="1036067" cy="878761"/>
          </a:xfrm>
          <a:prstGeom prst="ellipse">
            <a:avLst/>
          </a:prstGeom>
          <a:solidFill>
            <a:srgbClr val="0675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19"/>
          <p:cNvSpPr txBox="1">
            <a:spLocks noGrp="1"/>
          </p:cNvSpPr>
          <p:nvPr>
            <p:ph type="body" idx="5"/>
          </p:nvPr>
        </p:nvSpPr>
        <p:spPr>
          <a:xfrm>
            <a:off x="1557285" y="2398563"/>
            <a:ext cx="738346" cy="57880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9"/>
          <p:cNvSpPr/>
          <p:nvPr/>
        </p:nvSpPr>
        <p:spPr>
          <a:xfrm>
            <a:off x="3543994" y="3383476"/>
            <a:ext cx="7208077" cy="713814"/>
          </a:xfrm>
          <a:prstGeom prst="rect">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19"/>
          <p:cNvSpPr txBox="1">
            <a:spLocks noGrp="1"/>
          </p:cNvSpPr>
          <p:nvPr>
            <p:ph type="body" idx="6"/>
          </p:nvPr>
        </p:nvSpPr>
        <p:spPr>
          <a:xfrm>
            <a:off x="3543994" y="3421961"/>
            <a:ext cx="6457659" cy="713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 name="Google Shape;79;p19"/>
          <p:cNvPicPr preferRelativeResize="0"/>
          <p:nvPr/>
        </p:nvPicPr>
        <p:blipFill rotWithShape="1">
          <a:blip r:embed="rId2">
            <a:alphaModFix/>
          </a:blip>
          <a:srcRect/>
          <a:stretch/>
        </p:blipFill>
        <p:spPr>
          <a:xfrm rot="-3300097">
            <a:off x="1079034" y="2964457"/>
            <a:ext cx="826671" cy="889517"/>
          </a:xfrm>
          <a:prstGeom prst="rect">
            <a:avLst/>
          </a:prstGeom>
          <a:noFill/>
          <a:ln>
            <a:noFill/>
          </a:ln>
        </p:spPr>
      </p:pic>
      <p:sp>
        <p:nvSpPr>
          <p:cNvPr id="80" name="Google Shape;80;p19"/>
          <p:cNvSpPr/>
          <p:nvPr/>
        </p:nvSpPr>
        <p:spPr>
          <a:xfrm>
            <a:off x="1401271" y="3319114"/>
            <a:ext cx="1036067" cy="878761"/>
          </a:xfrm>
          <a:prstGeom prst="ellipse">
            <a:avLst/>
          </a:prstGeom>
          <a:solidFill>
            <a:srgbClr val="24BA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19"/>
          <p:cNvSpPr txBox="1">
            <a:spLocks noGrp="1"/>
          </p:cNvSpPr>
          <p:nvPr>
            <p:ph type="body" idx="7"/>
          </p:nvPr>
        </p:nvSpPr>
        <p:spPr>
          <a:xfrm>
            <a:off x="1578015" y="3450979"/>
            <a:ext cx="738346" cy="57880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 name="Google Shape;82;p19"/>
          <p:cNvPicPr preferRelativeResize="0"/>
          <p:nvPr/>
        </p:nvPicPr>
        <p:blipFill rotWithShape="1">
          <a:blip r:embed="rId2">
            <a:alphaModFix/>
          </a:blip>
          <a:srcRect/>
          <a:stretch/>
        </p:blipFill>
        <p:spPr>
          <a:xfrm rot="-3300097">
            <a:off x="1079034" y="3983368"/>
            <a:ext cx="826671" cy="889517"/>
          </a:xfrm>
          <a:prstGeom prst="rect">
            <a:avLst/>
          </a:prstGeom>
          <a:noFill/>
          <a:ln>
            <a:noFill/>
          </a:ln>
        </p:spPr>
      </p:pic>
      <p:sp>
        <p:nvSpPr>
          <p:cNvPr id="83" name="Google Shape;83;p19"/>
          <p:cNvSpPr/>
          <p:nvPr/>
        </p:nvSpPr>
        <p:spPr>
          <a:xfrm>
            <a:off x="1401271" y="4338025"/>
            <a:ext cx="1036067" cy="878761"/>
          </a:xfrm>
          <a:prstGeom prst="ellipse">
            <a:avLst/>
          </a:prstGeom>
          <a:solidFill>
            <a:srgbClr val="7465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9"/>
          <p:cNvSpPr txBox="1">
            <a:spLocks noGrp="1"/>
          </p:cNvSpPr>
          <p:nvPr>
            <p:ph type="body" idx="8"/>
          </p:nvPr>
        </p:nvSpPr>
        <p:spPr>
          <a:xfrm>
            <a:off x="3596099" y="5503614"/>
            <a:ext cx="6457659" cy="713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 name="Google Shape;85;p19"/>
          <p:cNvPicPr preferRelativeResize="0"/>
          <p:nvPr/>
        </p:nvPicPr>
        <p:blipFill rotWithShape="1">
          <a:blip r:embed="rId2">
            <a:alphaModFix/>
          </a:blip>
          <a:srcRect/>
          <a:stretch/>
        </p:blipFill>
        <p:spPr>
          <a:xfrm rot="-3300097">
            <a:off x="1117692" y="5039444"/>
            <a:ext cx="826671" cy="889517"/>
          </a:xfrm>
          <a:prstGeom prst="rect">
            <a:avLst/>
          </a:prstGeom>
          <a:noFill/>
          <a:ln>
            <a:noFill/>
          </a:ln>
        </p:spPr>
      </p:pic>
      <p:sp>
        <p:nvSpPr>
          <p:cNvPr id="86" name="Google Shape;86;p19"/>
          <p:cNvSpPr/>
          <p:nvPr/>
        </p:nvSpPr>
        <p:spPr>
          <a:xfrm>
            <a:off x="1439929" y="5394101"/>
            <a:ext cx="1036067" cy="878761"/>
          </a:xfrm>
          <a:prstGeom prst="ellipse">
            <a:avLst/>
          </a:prstGeom>
          <a:solidFill>
            <a:srgbClr val="00B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9"/>
          <p:cNvSpPr txBox="1">
            <a:spLocks noGrp="1"/>
          </p:cNvSpPr>
          <p:nvPr>
            <p:ph type="body" idx="9"/>
          </p:nvPr>
        </p:nvSpPr>
        <p:spPr>
          <a:xfrm>
            <a:off x="1616673" y="5525966"/>
            <a:ext cx="738346" cy="57880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13"/>
          </p:nvPr>
        </p:nvSpPr>
        <p:spPr>
          <a:xfrm>
            <a:off x="1578015" y="4469890"/>
            <a:ext cx="738346" cy="57880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14"/>
          </p:nvPr>
        </p:nvSpPr>
        <p:spPr>
          <a:xfrm>
            <a:off x="3557441" y="4447538"/>
            <a:ext cx="6457659" cy="713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90"/>
        <p:cNvGrpSpPr/>
        <p:nvPr/>
      </p:nvGrpSpPr>
      <p:grpSpPr>
        <a:xfrm>
          <a:off x="0" y="0"/>
          <a:ext cx="0" cy="0"/>
          <a:chOff x="0" y="0"/>
          <a:chExt cx="0" cy="0"/>
        </a:xfrm>
      </p:grpSpPr>
      <p:sp>
        <p:nvSpPr>
          <p:cNvPr id="91" name="Google Shape;91;p20"/>
          <p:cNvSpPr/>
          <p:nvPr/>
        </p:nvSpPr>
        <p:spPr>
          <a:xfrm>
            <a:off x="0" y="0"/>
            <a:ext cx="12192000" cy="6858000"/>
          </a:xfrm>
          <a:prstGeom prst="rect">
            <a:avLst/>
          </a:prstGeom>
          <a:solidFill>
            <a:srgbClr val="7465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0"/>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p20"/>
          <p:cNvPicPr preferRelativeResize="0"/>
          <p:nvPr/>
        </p:nvPicPr>
        <p:blipFill rotWithShape="1">
          <a:blip r:embed="rId2">
            <a:alphaModFix amt="29000"/>
          </a:blip>
          <a:srcRect l="75767" t="-56" r="-2923" b="17435"/>
          <a:stretch/>
        </p:blipFill>
        <p:spPr>
          <a:xfrm>
            <a:off x="0" y="2639356"/>
            <a:ext cx="2591268" cy="4218644"/>
          </a:xfrm>
          <a:prstGeom prst="rect">
            <a:avLst/>
          </a:prstGeom>
          <a:noFill/>
          <a:ln>
            <a:noFill/>
          </a:ln>
        </p:spPr>
      </p:pic>
      <p:sp>
        <p:nvSpPr>
          <p:cNvPr id="94" name="Google Shape;94;p20"/>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0"/>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9AC1"/>
              </a:buClr>
              <a:buSzPts val="3600"/>
              <a:buFont typeface="Arial"/>
              <a:buNone/>
              <a:defRPr sz="3600" b="1" i="0" u="none" strike="noStrike" cap="none">
                <a:solidFill>
                  <a:srgbClr val="009AC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Photo Slide">
  <p:cSld name="2_Photo Slide">
    <p:spTree>
      <p:nvGrpSpPr>
        <p:cNvPr id="1" name="Shape 97"/>
        <p:cNvGrpSpPr/>
        <p:nvPr/>
      </p:nvGrpSpPr>
      <p:grpSpPr>
        <a:xfrm>
          <a:off x="0" y="0"/>
          <a:ext cx="0" cy="0"/>
          <a:chOff x="0" y="0"/>
          <a:chExt cx="0" cy="0"/>
        </a:xfrm>
      </p:grpSpPr>
      <p:sp>
        <p:nvSpPr>
          <p:cNvPr id="98" name="Google Shape;98;p21"/>
          <p:cNvSpPr/>
          <p:nvPr/>
        </p:nvSpPr>
        <p:spPr>
          <a:xfrm>
            <a:off x="576146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21"/>
          <p:cNvSpPr>
            <a:spLocks noGrp="1"/>
          </p:cNvSpPr>
          <p:nvPr>
            <p:ph type="pic" idx="2"/>
          </p:nvPr>
        </p:nvSpPr>
        <p:spPr>
          <a:xfrm>
            <a:off x="435469" y="406132"/>
            <a:ext cx="5660531" cy="6045736"/>
          </a:xfrm>
          <a:prstGeom prst="rect">
            <a:avLst/>
          </a:prstGeom>
          <a:solidFill>
            <a:srgbClr val="F2F2F2"/>
          </a:solidFill>
          <a:ln>
            <a:noFill/>
          </a:ln>
        </p:spPr>
      </p:sp>
      <p:pic>
        <p:nvPicPr>
          <p:cNvPr id="100" name="Google Shape;100;p21"/>
          <p:cNvPicPr preferRelativeResize="0"/>
          <p:nvPr/>
        </p:nvPicPr>
        <p:blipFill rotWithShape="1">
          <a:blip r:embed="rId2">
            <a:alphaModFix amt="29000"/>
          </a:blip>
          <a:srcRect l="75767" t="-56" r="-2923" b="17435"/>
          <a:stretch/>
        </p:blipFill>
        <p:spPr>
          <a:xfrm>
            <a:off x="9998008" y="2559843"/>
            <a:ext cx="2591268" cy="4218644"/>
          </a:xfrm>
          <a:prstGeom prst="rect">
            <a:avLst/>
          </a:prstGeom>
          <a:noFill/>
          <a:ln>
            <a:noFill/>
          </a:ln>
        </p:spPr>
      </p:pic>
      <p:sp>
        <p:nvSpPr>
          <p:cNvPr id="101" name="Google Shape;101;p21"/>
          <p:cNvSpPr txBox="1">
            <a:spLocks noGrp="1"/>
          </p:cNvSpPr>
          <p:nvPr>
            <p:ph type="body" idx="1"/>
          </p:nvPr>
        </p:nvSpPr>
        <p:spPr>
          <a:xfrm>
            <a:off x="6818000" y="2050159"/>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3"/>
          </p:nvPr>
        </p:nvSpPr>
        <p:spPr>
          <a:xfrm>
            <a:off x="6758909" y="319224"/>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B6E6"/>
              </a:buClr>
              <a:buSzPts val="3600"/>
              <a:buFont typeface="Arial"/>
              <a:buNone/>
              <a:defRPr sz="3600" b="1" i="0" u="none" strike="noStrike" cap="none">
                <a:solidFill>
                  <a:srgbClr val="00B6E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03"/>
        <p:cNvGrpSpPr/>
        <p:nvPr/>
      </p:nvGrpSpPr>
      <p:grpSpPr>
        <a:xfrm>
          <a:off x="0" y="0"/>
          <a:ext cx="0" cy="0"/>
          <a:chOff x="0" y="0"/>
          <a:chExt cx="0" cy="0"/>
        </a:xfrm>
      </p:grpSpPr>
      <p:sp>
        <p:nvSpPr>
          <p:cNvPr id="104" name="Google Shape;104;p22"/>
          <p:cNvSpPr/>
          <p:nvPr/>
        </p:nvSpPr>
        <p:spPr>
          <a:xfrm>
            <a:off x="-32399" y="2956988"/>
            <a:ext cx="12193495" cy="2809041"/>
          </a:xfrm>
          <a:custGeom>
            <a:avLst/>
            <a:gdLst/>
            <a:ahLst/>
            <a:cxnLst/>
            <a:rect l="l" t="t" r="r" b="b"/>
            <a:pathLst>
              <a:path w="852645" h="961650" extrusionOk="0">
                <a:moveTo>
                  <a:pt x="0" y="0"/>
                </a:moveTo>
                <a:lnTo>
                  <a:pt x="852646" y="0"/>
                </a:lnTo>
                <a:lnTo>
                  <a:pt x="852646" y="961651"/>
                </a:lnTo>
                <a:lnTo>
                  <a:pt x="0" y="961651"/>
                </a:lnTo>
                <a:close/>
              </a:path>
            </a:pathLst>
          </a:custGeom>
          <a:solidFill>
            <a:srgbClr val="7465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5" name="Google Shape;105;p22"/>
          <p:cNvPicPr preferRelativeResize="0"/>
          <p:nvPr/>
        </p:nvPicPr>
        <p:blipFill rotWithShape="1">
          <a:blip r:embed="rId2">
            <a:alphaModFix amt="29000"/>
          </a:blip>
          <a:srcRect l="58846" t="29191" r="6418" b="18716"/>
          <a:stretch/>
        </p:blipFill>
        <p:spPr>
          <a:xfrm>
            <a:off x="8444680" y="2956988"/>
            <a:ext cx="3747320" cy="3007230"/>
          </a:xfrm>
          <a:prstGeom prst="rect">
            <a:avLst/>
          </a:prstGeom>
          <a:noFill/>
          <a:ln>
            <a:noFill/>
          </a:ln>
        </p:spPr>
      </p:pic>
      <p:sp>
        <p:nvSpPr>
          <p:cNvPr id="106" name="Google Shape;106;p22"/>
          <p:cNvSpPr txBox="1">
            <a:spLocks noGrp="1"/>
          </p:cNvSpPr>
          <p:nvPr>
            <p:ph type="body" idx="1"/>
          </p:nvPr>
        </p:nvSpPr>
        <p:spPr>
          <a:xfrm>
            <a:off x="605556" y="4238576"/>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2"/>
          </p:nvPr>
        </p:nvSpPr>
        <p:spPr>
          <a:xfrm>
            <a:off x="605556" y="3429000"/>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B6E6"/>
              </a:buClr>
              <a:buSzPts val="5000"/>
              <a:buFont typeface="Arial"/>
              <a:buNone/>
              <a:defRPr sz="5000" b="1" i="0" u="none" strike="noStrike" cap="none">
                <a:solidFill>
                  <a:srgbClr val="00B6E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2"/>
          <p:cNvSpPr/>
          <p:nvPr/>
        </p:nvSpPr>
        <p:spPr>
          <a:xfrm>
            <a:off x="6934623" y="5423818"/>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00B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09" name="Google Shape;109;p22"/>
          <p:cNvSpPr txBox="1">
            <a:spLocks noGrp="1"/>
          </p:cNvSpPr>
          <p:nvPr>
            <p:ph type="body" idx="3"/>
          </p:nvPr>
        </p:nvSpPr>
        <p:spPr>
          <a:xfrm>
            <a:off x="6934623" y="5436563"/>
            <a:ext cx="4771005"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 name="Google Shape;110;p22"/>
          <p:cNvPicPr preferRelativeResize="0"/>
          <p:nvPr/>
        </p:nvPicPr>
        <p:blipFill rotWithShape="1">
          <a:blip r:embed="rId2">
            <a:alphaModFix/>
          </a:blip>
          <a:srcRect/>
          <a:stretch/>
        </p:blipFill>
        <p:spPr>
          <a:xfrm>
            <a:off x="605556" y="384248"/>
            <a:ext cx="4437441" cy="2374551"/>
          </a:xfrm>
          <a:prstGeom prst="rect">
            <a:avLst/>
          </a:prstGeom>
          <a:noFill/>
          <a:ln>
            <a:noFill/>
          </a:ln>
        </p:spPr>
      </p:pic>
      <p:pic>
        <p:nvPicPr>
          <p:cNvPr id="111" name="Google Shape;111;p22"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12"/>
        <p:cNvGrpSpPr/>
        <p:nvPr/>
      </p:nvGrpSpPr>
      <p:grpSpPr>
        <a:xfrm>
          <a:off x="0" y="0"/>
          <a:ext cx="0" cy="0"/>
          <a:chOff x="0" y="0"/>
          <a:chExt cx="0" cy="0"/>
        </a:xfrm>
      </p:grpSpPr>
      <p:sp>
        <p:nvSpPr>
          <p:cNvPr id="113" name="Google Shape;113;p23"/>
          <p:cNvSpPr/>
          <p:nvPr/>
        </p:nvSpPr>
        <p:spPr>
          <a:xfrm>
            <a:off x="0" y="0"/>
            <a:ext cx="12192000" cy="6858001"/>
          </a:xfrm>
          <a:prstGeom prst="rect">
            <a:avLst/>
          </a:prstGeom>
          <a:solidFill>
            <a:srgbClr val="7465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2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15" name="Google Shape;115;p2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16" name="Google Shape;116;p2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Surviving Digital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17" name="Google Shape;117;p23"/>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18" name="Google Shape;118;p23"/>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19" name="Google Shape;119;p2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20" name="Google Shape;120;p23"/>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1"/>
        <p:cNvGrpSpPr/>
        <p:nvPr/>
      </p:nvGrpSpPr>
      <p:grpSpPr>
        <a:xfrm>
          <a:off x="0" y="0"/>
          <a:ext cx="0" cy="0"/>
          <a:chOff x="0" y="0"/>
          <a:chExt cx="0" cy="0"/>
        </a:xfrm>
      </p:grpSpPr>
      <p:sp>
        <p:nvSpPr>
          <p:cNvPr id="122" name="Google Shape;122;p24"/>
          <p:cNvSpPr/>
          <p:nvPr/>
        </p:nvSpPr>
        <p:spPr>
          <a:xfrm rot="5400000">
            <a:off x="5693241" y="7996035"/>
            <a:ext cx="476911" cy="3282242"/>
          </a:xfrm>
          <a:custGeom>
            <a:avLst/>
            <a:gdLst/>
            <a:ahLst/>
            <a:cxnLst/>
            <a:rect l="l" t="t" r="r" b="b"/>
            <a:pathLst>
              <a:path w="101407" h="618290" extrusionOk="0">
                <a:moveTo>
                  <a:pt x="0" y="0"/>
                </a:moveTo>
                <a:lnTo>
                  <a:pt x="101407" y="0"/>
                </a:lnTo>
                <a:lnTo>
                  <a:pt x="101407" y="618291"/>
                </a:lnTo>
                <a:lnTo>
                  <a:pt x="0" y="618291"/>
                </a:lnTo>
                <a:close/>
              </a:path>
            </a:pathLst>
          </a:custGeom>
          <a:solidFill>
            <a:srgbClr val="009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 name="Google Shape;11;p15"/>
          <p:cNvCxnSpPr/>
          <p:nvPr/>
        </p:nvCxnSpPr>
        <p:spPr>
          <a:xfrm rot="10800000">
            <a:off x="11791088" y="6608548"/>
            <a:ext cx="224149" cy="0"/>
          </a:xfrm>
          <a:prstGeom prst="straightConnector1">
            <a:avLst/>
          </a:prstGeom>
          <a:noFill/>
          <a:ln w="9525" cap="flat" cmpd="sng">
            <a:solidFill>
              <a:srgbClr val="009AC1"/>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7.xml"/><Relationship Id="rId10" Type="http://schemas.openxmlformats.org/officeDocument/2006/relationships/image" Target="../media/image8.jpg"/><Relationship Id="rId4" Type="http://schemas.openxmlformats.org/officeDocument/2006/relationships/slide" Target="slide4.xml"/><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body" idx="1"/>
          </p:nvPr>
        </p:nvSpPr>
        <p:spPr>
          <a:xfrm>
            <a:off x="57975" y="4286252"/>
            <a:ext cx="5611500" cy="132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l" sz="2400" b="1"/>
              <a:t>Ενότητα 2 – Πώς να δημιουργήσετε το δικό σας ερευνητικό έργο συνεισφοράς;</a:t>
            </a:r>
            <a:endParaRPr sz="2400" b="1"/>
          </a:p>
        </p:txBody>
      </p:sp>
      <p:sp>
        <p:nvSpPr>
          <p:cNvPr id="179" name="Google Shape;179;p1"/>
          <p:cNvSpPr txBox="1">
            <a:spLocks noGrp="1"/>
          </p:cNvSpPr>
          <p:nvPr>
            <p:ph type="body" idx="2"/>
          </p:nvPr>
        </p:nvSpPr>
        <p:spPr>
          <a:xfrm>
            <a:off x="57975" y="3150700"/>
            <a:ext cx="5018700" cy="43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l" sz="2400" b="1"/>
              <a:t>Εκπαιδευτικό μάθημα: Surviving digital</a:t>
            </a:r>
            <a:endParaRPr sz="2400"/>
          </a:p>
        </p:txBody>
      </p:sp>
      <p:sp>
        <p:nvSpPr>
          <p:cNvPr id="180" name="Google Shape;180;p1"/>
          <p:cNvSpPr txBox="1">
            <a:spLocks noGrp="1"/>
          </p:cNvSpPr>
          <p:nvPr>
            <p:ph type="body" idx="3"/>
          </p:nvPr>
        </p:nvSpPr>
        <p:spPr>
          <a:xfrm>
            <a:off x="7840717" y="5611394"/>
            <a:ext cx="3700102" cy="73114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l" sz="2400" b="1"/>
              <a:t>www.survivingdigital.eu</a:t>
            </a:r>
            <a:endParaRPr sz="2400" b="1"/>
          </a:p>
        </p:txBody>
      </p:sp>
      <p:pic>
        <p:nvPicPr>
          <p:cNvPr id="181" name="Google Shape;181;p1"/>
          <p:cNvPicPr preferRelativeResize="0">
            <a:picLocks noGrp="1"/>
          </p:cNvPicPr>
          <p:nvPr>
            <p:ph type="pic" idx="4"/>
          </p:nvPr>
        </p:nvPicPr>
        <p:blipFill rotWithShape="1">
          <a:blip r:embed="rId3">
            <a:alphaModFix/>
          </a:blip>
          <a:srcRect l="6186" r="6186"/>
          <a:stretch/>
        </p:blipFill>
        <p:spPr>
          <a:xfrm>
            <a:off x="5718875" y="423474"/>
            <a:ext cx="5982506" cy="4551482"/>
          </a:xfrm>
          <a:prstGeom prst="rect">
            <a:avLst/>
          </a:prstGeom>
          <a:solidFill>
            <a:srgbClr val="F2F2F2"/>
          </a:solidFill>
          <a:ln>
            <a:noFill/>
          </a:ln>
        </p:spPr>
      </p:pic>
      <p:sp>
        <p:nvSpPr>
          <p:cNvPr id="182" name="Google Shape;182;p1" descr="logo ricochet sonor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body" idx="1"/>
          </p:nvPr>
        </p:nvSpPr>
        <p:spPr>
          <a:xfrm>
            <a:off x="476525" y="1605975"/>
            <a:ext cx="11201100" cy="525210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74659A"/>
              </a:buClr>
              <a:buSzPts val="1800"/>
              <a:buNone/>
            </a:pPr>
            <a:r>
              <a:rPr lang="el" sz="1200">
                <a:solidFill>
                  <a:srgbClr val="74659A"/>
                </a:solidFill>
                <a:latin typeface="Calibri"/>
                <a:ea typeface="Calibri"/>
                <a:cs typeface="Calibri"/>
                <a:sym typeface="Calibri"/>
              </a:rPr>
              <a:t>Ο στόχος αυτής της άσκησης είναι να βοηθήσει τους επαγγελματίες υγείας να εντοπίσουν και να χαρτογραφήσουν τα σχετικά ενδιαφερόμενα μέρη που θα πρέπει να συμμετέχουν στη διαδικασία έρευνας δράσης σχετικά με το θέμα της υπερέκθεσης σε οθόνες μικρών παιδιών. Θα μάθουν πώς να εμπλέκουν ένα ποικίλο σύνολο γνώσεων και εμπειρογνωμοσύνης για την ολοκληρωμένη αντιμετώπιση του ζητήματος.</a:t>
            </a:r>
            <a:endParaRPr sz="1200"/>
          </a:p>
          <a:p>
            <a:pPr marL="228600" lvl="0" indent="-228600" algn="just" rtl="0">
              <a:lnSpc>
                <a:spcPct val="100000"/>
              </a:lnSpc>
              <a:spcBef>
                <a:spcPts val="0"/>
              </a:spcBef>
              <a:spcAft>
                <a:spcPts val="0"/>
              </a:spcAft>
              <a:buClr>
                <a:srgbClr val="74659A"/>
              </a:buClr>
              <a:buSzPts val="1800"/>
              <a:buNone/>
            </a:pPr>
            <a:r>
              <a:rPr lang="el" sz="1200" b="0" u="none" strike="noStrike">
                <a:solidFill>
                  <a:srgbClr val="74659A"/>
                </a:solidFill>
                <a:latin typeface="Calibri"/>
                <a:ea typeface="Calibri"/>
                <a:cs typeface="Calibri"/>
                <a:sym typeface="Calibri"/>
              </a:rPr>
              <a:t>Υλικά που χρειάζονται: </a:t>
            </a:r>
            <a:r>
              <a:rPr lang="el" sz="1200">
                <a:solidFill>
                  <a:srgbClr val="74659A"/>
                </a:solidFill>
                <a:latin typeface="Calibri"/>
                <a:ea typeface="Calibri"/>
                <a:cs typeface="Calibri"/>
                <a:sym typeface="Calibri"/>
              </a:rPr>
              <a:t>Χαρτί flipchart, μαρκαδόροι, αυτοκόλλητες σημειώσεις, στυλό</a:t>
            </a:r>
            <a:endParaRPr sz="1200"/>
          </a:p>
          <a:p>
            <a:pPr marL="228600" lvl="0" indent="-228600" algn="just" rtl="0">
              <a:lnSpc>
                <a:spcPct val="100000"/>
              </a:lnSpc>
              <a:spcBef>
                <a:spcPts val="800"/>
              </a:spcBef>
              <a:spcAft>
                <a:spcPts val="0"/>
              </a:spcAft>
              <a:buClr>
                <a:srgbClr val="74659A"/>
              </a:buClr>
              <a:buSzPts val="1800"/>
              <a:buNone/>
            </a:pPr>
            <a:r>
              <a:rPr lang="el" sz="1200" u="sng">
                <a:solidFill>
                  <a:schemeClr val="lt1"/>
                </a:solidFill>
              </a:rPr>
              <a:t>       </a:t>
            </a:r>
            <a:r>
              <a:rPr lang="el" sz="1200" u="sng">
                <a:solidFill>
                  <a:srgbClr val="74659A"/>
                </a:solidFill>
              </a:rPr>
              <a:t>Οδηγίες</a:t>
            </a:r>
            <a:endParaRPr sz="1200" u="sng">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Ξεκινήστε εξηγώντας την έννοια της κριτικής ομάδας αναφοράς και τη σημασία της στην έρευνα δράσης.</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Δώστε στους συμμετέχοντες χαρτί flipchart, μαρκαδόρους, αυτοκόλλητες σημειώσεις και στυλό.</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Ζητήστε από τους συμμετέχοντες να κάνουν ατομικά καταιγισμό ιδεών και να καταγράψουν πιθανούς ενδιαφερόμενους που θα μπορούσαν να συνεισφέρουν πολύτιμες γνώσεις στην έρευνα σχετικά με την υπερβολική έκθεση σε οθόνες σε μικρά παιδιά.</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Μετά τον καταιγισμό ιδεών, ζητήστε από κάθε συμμετέχοντα να μοιραστεί τις ιδέες του και να τοποθετήσει τις αυτοκόλλητες σημειώσεις του σε έναν κεντρικό πίνακα ή τοίχο.</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Ως ομάδα, συζητήστε και κατηγοριοποιήστε τα ενδιαφερόμενα μέρη σε διαφορετικούς τομείς εξειδίκευσης ή γνώσης.</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Διευκολύνετε μια συζήτηση σχετικά με τον τρόπο προσέγγισης και επικοινωνίας με αυτούς τους ενδιαφερόμενους, λαμβάνοντας υπόψη πιθανές κοινές συνδέσεις που θα μπορούσαν να βοηθήσουν στη διευκόλυνση των συναντήσεων.</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Ενθαρρύνετε τους συμμετέχοντες να εξετάσουν τις διάφορες προοπτικές που μπορεί να φέρουν αυτοί οι ενδιαφερόμενοι στην ερευνητική διαδικασία και πώς η εμπλοκή τους θα μπορούσε να συμβάλει στην ολιστική κατανόηση του ζητήματος. Προσδιορίστε τουλάχιστον ένα είδος </a:t>
            </a:r>
            <a:r>
              <a:rPr lang="el" sz="1200">
                <a:solidFill>
                  <a:srgbClr val="74659A"/>
                </a:solidFill>
              </a:rPr>
              <a:t>συνόλου γνώσεων ή δεξιοτήτων </a:t>
            </a:r>
            <a:r>
              <a:rPr lang="el" sz="1200">
                <a:solidFill>
                  <a:srgbClr val="74659A"/>
                </a:solidFill>
                <a:latin typeface="Calibri"/>
                <a:ea typeface="Calibri"/>
                <a:cs typeface="Calibri"/>
                <a:sym typeface="Calibri"/>
              </a:rPr>
              <a:t>ειδικά για καθένα από τα ενδιαφερόμενα μέρη.</a:t>
            </a:r>
            <a:endParaRPr sz="1200">
              <a:solidFill>
                <a:srgbClr val="74659A"/>
              </a:solidFill>
              <a:latin typeface="Calibri"/>
              <a:ea typeface="Calibri"/>
              <a:cs typeface="Calibri"/>
              <a:sym typeface="Calibri"/>
            </a:endParaRPr>
          </a:p>
          <a:p>
            <a:pPr marL="228600" lvl="0" indent="-228600" algn="just" rtl="0">
              <a:lnSpc>
                <a:spcPct val="100000"/>
              </a:lnSpc>
              <a:spcBef>
                <a:spcPts val="1800"/>
              </a:spcBef>
              <a:spcAft>
                <a:spcPts val="0"/>
              </a:spcAft>
              <a:buClr>
                <a:srgbClr val="262626"/>
              </a:buClr>
              <a:buSzPts val="1800"/>
              <a:buNone/>
            </a:pPr>
            <a:endParaRPr sz="1200">
              <a:solidFill>
                <a:srgbClr val="74659A"/>
              </a:solidFill>
              <a:latin typeface="Calibri"/>
              <a:ea typeface="Calibri"/>
              <a:cs typeface="Calibri"/>
              <a:sym typeface="Calibri"/>
            </a:endParaRPr>
          </a:p>
        </p:txBody>
      </p:sp>
      <p:sp>
        <p:nvSpPr>
          <p:cNvPr id="256" name="Google Shape;256;p10"/>
          <p:cNvSpPr txBox="1">
            <a:spLocks noGrp="1"/>
          </p:cNvSpPr>
          <p:nvPr>
            <p:ph type="body" idx="2"/>
          </p:nvPr>
        </p:nvSpPr>
        <p:spPr>
          <a:xfrm>
            <a:off x="749147" y="727100"/>
            <a:ext cx="10778178" cy="43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9AC1"/>
              </a:buClr>
              <a:buSzPts val="3600"/>
              <a:buNone/>
            </a:pPr>
            <a:r>
              <a:rPr lang="el" sz="2400"/>
              <a:t>1° Δραστηριότητα: </a:t>
            </a:r>
            <a:r>
              <a:rPr lang="el" sz="2400" b="1">
                <a:latin typeface="Calibri"/>
                <a:ea typeface="Calibri"/>
                <a:cs typeface="Calibri"/>
                <a:sym typeface="Calibri"/>
              </a:rPr>
              <a:t>Προσδιορισμός της Κρίσιμης Ομάδας Αναφοράς</a:t>
            </a:r>
            <a:endParaRPr sz="2400">
              <a:latin typeface="Calibri"/>
              <a:ea typeface="Calibri"/>
              <a:cs typeface="Calibri"/>
              <a:sym typeface="Calibri"/>
            </a:endParaRPr>
          </a:p>
          <a:p>
            <a:pPr marL="0" lvl="0" indent="0" algn="l" rtl="0">
              <a:lnSpc>
                <a:spcPct val="90000"/>
              </a:lnSpc>
              <a:spcBef>
                <a:spcPts val="1000"/>
              </a:spcBef>
              <a:spcAft>
                <a:spcPts val="0"/>
              </a:spcAft>
              <a:buClr>
                <a:srgbClr val="009AC1"/>
              </a:buClr>
              <a:buSzPts val="3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body" idx="1"/>
          </p:nvPr>
        </p:nvSpPr>
        <p:spPr>
          <a:xfrm>
            <a:off x="395725" y="1406226"/>
            <a:ext cx="11201100" cy="532290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74659A"/>
              </a:buClr>
              <a:buSzPts val="1800"/>
              <a:buNone/>
            </a:pPr>
            <a:r>
              <a:rPr lang="el" sz="1200">
                <a:solidFill>
                  <a:srgbClr val="74659A"/>
                </a:solidFill>
                <a:latin typeface="Calibri"/>
                <a:ea typeface="Calibri"/>
                <a:cs typeface="Calibri"/>
                <a:sym typeface="Calibri"/>
              </a:rPr>
              <a:t>Ο στόχος αυτής της δραστηριότητας είναι να καθοδηγήσει τους συμμετέχοντες στον προβληματισμό σχετικά με τη θέση και τη στάση τους ως ερευνητές για να εξασφαλίσουν μια σεβαστή και μη απειλητική δέσμευση με τις κοινότητες με τις οποίες σκοπεύουν να συνεργαστούν.</a:t>
            </a:r>
            <a:endParaRPr sz="1200">
              <a:solidFill>
                <a:srgbClr val="74659A"/>
              </a:solidFill>
              <a:latin typeface="Calibri"/>
              <a:ea typeface="Calibri"/>
              <a:cs typeface="Calibri"/>
              <a:sym typeface="Calibri"/>
            </a:endParaRPr>
          </a:p>
          <a:p>
            <a:pPr marL="228600" lvl="0" indent="-228600" algn="just" rtl="0">
              <a:lnSpc>
                <a:spcPct val="100000"/>
              </a:lnSpc>
              <a:spcBef>
                <a:spcPts val="0"/>
              </a:spcBef>
              <a:spcAft>
                <a:spcPts val="0"/>
              </a:spcAft>
              <a:buClr>
                <a:srgbClr val="262626"/>
              </a:buClr>
              <a:buSzPts val="1800"/>
              <a:buNone/>
            </a:pPr>
            <a:endParaRPr sz="1200">
              <a:solidFill>
                <a:srgbClr val="74659A"/>
              </a:solidFill>
              <a:latin typeface="Calibri"/>
              <a:ea typeface="Calibri"/>
              <a:cs typeface="Calibri"/>
              <a:sym typeface="Calibri"/>
            </a:endParaRPr>
          </a:p>
          <a:p>
            <a:pPr marL="228600" lvl="0" indent="-228600" algn="just" rtl="0">
              <a:lnSpc>
                <a:spcPct val="100000"/>
              </a:lnSpc>
              <a:spcBef>
                <a:spcPts val="0"/>
              </a:spcBef>
              <a:spcAft>
                <a:spcPts val="0"/>
              </a:spcAft>
              <a:buClr>
                <a:srgbClr val="74659A"/>
              </a:buClr>
              <a:buSzPts val="1800"/>
              <a:buNone/>
            </a:pPr>
            <a:r>
              <a:rPr lang="el" sz="1200" b="0" u="none" strike="noStrike">
                <a:solidFill>
                  <a:srgbClr val="74659A"/>
                </a:solidFill>
                <a:latin typeface="Calibri"/>
                <a:ea typeface="Calibri"/>
                <a:cs typeface="Calibri"/>
                <a:sym typeface="Calibri"/>
              </a:rPr>
              <a:t>Υλικά που χρειάζονται: </a:t>
            </a:r>
            <a:r>
              <a:rPr lang="el" sz="1200">
                <a:solidFill>
                  <a:srgbClr val="74659A"/>
                </a:solidFill>
                <a:latin typeface="Calibri"/>
                <a:ea typeface="Calibri"/>
                <a:cs typeface="Calibri"/>
                <a:sym typeface="Calibri"/>
              </a:rPr>
              <a:t>Πίνακας, μαρκαδόροι, προβολέας (για διαδικτυακές συνεδρίες)</a:t>
            </a:r>
            <a:endParaRPr sz="1200"/>
          </a:p>
          <a:p>
            <a:pPr marL="228600" lvl="0" indent="-228600" algn="just" rtl="0">
              <a:lnSpc>
                <a:spcPct val="100000"/>
              </a:lnSpc>
              <a:spcBef>
                <a:spcPts val="800"/>
              </a:spcBef>
              <a:spcAft>
                <a:spcPts val="0"/>
              </a:spcAft>
              <a:buClr>
                <a:srgbClr val="74659A"/>
              </a:buClr>
              <a:buSzPts val="1800"/>
              <a:buNone/>
            </a:pPr>
            <a:r>
              <a:rPr lang="el" sz="1200" u="sng">
                <a:solidFill>
                  <a:schemeClr val="lt1"/>
                </a:solidFill>
                <a:latin typeface="Calibri"/>
                <a:ea typeface="Calibri"/>
                <a:cs typeface="Calibri"/>
                <a:sym typeface="Calibri"/>
              </a:rPr>
              <a:t>       </a:t>
            </a:r>
            <a:r>
              <a:rPr lang="el" sz="1200" u="sng">
                <a:solidFill>
                  <a:srgbClr val="74659A"/>
                </a:solidFill>
                <a:latin typeface="Calibri"/>
                <a:ea typeface="Calibri"/>
                <a:cs typeface="Calibri"/>
                <a:sym typeface="Calibri"/>
              </a:rPr>
              <a:t>Οδηγίες</a:t>
            </a:r>
            <a:endParaRPr sz="1200" u="sng">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Εισαγάγετε τη σημασία της αυτογνωσίας ως ερευνητές και εξηγήστε τους όρους «ατζέντα», «στάση» και «θέση» στο πλαίσιο της έρευνας δράσης.</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Διευκολύνετε μια ομαδική συζήτηση όπου οι συμμετέχοντες αναλογίζονται τους στόχους τους (ατζέντα) για τη διεξαγωγή της έρευνας, τον τρόπο παρουσίασης (στάση) και τη σχέση τους με τις υπάρχουσες κοινότητες με τις οποίες σχεδιάζουν να συνεργαστούν (θέση).</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Ενθαρρύνετε τους συμμετέχοντες να σημειώνουν τις σκέψεις τους σε έναν πίνακα ή σε ένα κοινόχρηστο διαδικτυακό έγγραφο.</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Διευκολύνετε μια συζήτηση σχετικά με τις προκλήσεις και τα οφέλη από τη διατήρηση μιας ισορροπημένης θέσης και στάσης σεβασμού. Αφήστε κάθε συμμετέχοντα να παρουσιάσει ποια θεωρεί ότι είναι η κύρια πρόκληση στη δέσμευσή του με τις κοινότητες: πού είναι πιθανό να διαφέρει η εμπειρία και η προοπτική του από τους τοπικούς εταίρους; Πώς αντιδρούν στην άνιση σχέση ισχύος που είναι πιθανό να προκύψει όταν ένας ερευνητής πάει «στο έδαφος»; Πώς αυτές οι ιδέες θα επηρεάσουν τον τρόπο με τον οποίο παρουσιάζονται και προσεγγίζουν τους ανθρώπους; Αφήστε τους άλλους συμμετέχοντες να σχολιάσουν τις στρατηγικές που προκλήθηκαν. Υπάρχουν κάποια «τυφλά σημεία» που έχει παραβλέψει ο συμμετέχων;</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800"/>
              <a:buNone/>
            </a:pPr>
            <a:r>
              <a:rPr lang="el" sz="1200">
                <a:solidFill>
                  <a:srgbClr val="74659A"/>
                </a:solidFill>
                <a:latin typeface="Calibri"/>
                <a:ea typeface="Calibri"/>
                <a:cs typeface="Calibri"/>
                <a:sym typeface="Calibri"/>
              </a:rPr>
              <a:t>Με βάση τις ομαδικές συζητήσεις, αφήστε τους συμμετέχοντες να βελτιώσουν την ατζέντα, τη στάση και τη θέση τους στο κοινό έγγραφο.</a:t>
            </a:r>
            <a:endParaRPr sz="1200">
              <a:solidFill>
                <a:srgbClr val="74659A"/>
              </a:solidFill>
              <a:latin typeface="Calibri"/>
              <a:ea typeface="Calibri"/>
              <a:cs typeface="Calibri"/>
              <a:sym typeface="Calibri"/>
            </a:endParaRPr>
          </a:p>
        </p:txBody>
      </p:sp>
      <p:sp>
        <p:nvSpPr>
          <p:cNvPr id="262" name="Google Shape;262;p11"/>
          <p:cNvSpPr txBox="1">
            <a:spLocks noGrp="1"/>
          </p:cNvSpPr>
          <p:nvPr>
            <p:ph type="body" idx="2"/>
          </p:nvPr>
        </p:nvSpPr>
        <p:spPr>
          <a:xfrm>
            <a:off x="616945" y="620550"/>
            <a:ext cx="10910280" cy="5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9AC1"/>
              </a:buClr>
              <a:buSzPts val="3600"/>
              <a:buNone/>
            </a:pPr>
            <a:r>
              <a:rPr lang="el" sz="2400"/>
              <a:t>2° Δραστηριότητα: </a:t>
            </a:r>
            <a:r>
              <a:rPr lang="el" sz="2400" b="1">
                <a:latin typeface="Calibri"/>
                <a:ea typeface="Calibri"/>
                <a:cs typeface="Calibri"/>
                <a:sym typeface="Calibri"/>
              </a:rPr>
              <a:t>Καθορισμός Ερευνητικής Θέσης και Θέσης</a:t>
            </a:r>
            <a:endParaRPr sz="2400">
              <a:latin typeface="Calibri"/>
              <a:ea typeface="Calibri"/>
              <a:cs typeface="Calibri"/>
              <a:sym typeface="Calibri"/>
            </a:endParaRPr>
          </a:p>
          <a:p>
            <a:pPr marL="0" lvl="0" indent="0" algn="l" rtl="0">
              <a:lnSpc>
                <a:spcPct val="90000"/>
              </a:lnSpc>
              <a:spcBef>
                <a:spcPts val="1000"/>
              </a:spcBef>
              <a:spcAft>
                <a:spcPts val="0"/>
              </a:spcAft>
              <a:buClr>
                <a:srgbClr val="009AC1"/>
              </a:buClr>
              <a:buSzPts val="3600"/>
              <a:buNone/>
            </a:pPr>
            <a:endParaRPr>
              <a:latin typeface="Calibri"/>
              <a:ea typeface="Calibri"/>
              <a:cs typeface="Calibri"/>
              <a:sym typeface="Calibri"/>
            </a:endParaRPr>
          </a:p>
          <a:p>
            <a:pPr marL="0" lvl="0" indent="0" algn="l" rtl="0">
              <a:lnSpc>
                <a:spcPct val="90000"/>
              </a:lnSpc>
              <a:spcBef>
                <a:spcPts val="1000"/>
              </a:spcBef>
              <a:spcAft>
                <a:spcPts val="0"/>
              </a:spcAft>
              <a:buClr>
                <a:srgbClr val="009AC1"/>
              </a:buClr>
              <a:buSzPts val="3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body" idx="1"/>
          </p:nvPr>
        </p:nvSpPr>
        <p:spPr>
          <a:xfrm>
            <a:off x="495484" y="1761619"/>
            <a:ext cx="11201031" cy="581759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74659A"/>
              </a:buClr>
              <a:buSzPts val="1600"/>
              <a:buNone/>
            </a:pPr>
            <a:r>
              <a:rPr lang="el" sz="1200">
                <a:solidFill>
                  <a:srgbClr val="74659A"/>
                </a:solidFill>
                <a:latin typeface="Calibri"/>
                <a:ea typeface="Calibri"/>
                <a:cs typeface="Calibri"/>
                <a:sym typeface="Calibri"/>
              </a:rPr>
              <a:t>Αυτή η δραστηριότητα βοηθά τους συμμετέχοντες να εξετάσουν τις μοναδικές προκλήσεις και τα πλεονεκτήματα που θέτει η τοπική επικράτεια στη διαδικασία της έρευνας δράσης. Θα σκεφτούν τρόπους αντιμετώπισης των προκλήσεων και θα αξιοποιήσουν πλεονεκτήματα σε συνδυασμό με τη συμμετοχή των ενδιαφερομένων και τη δική τους ερευνητική θέση.</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600"/>
              <a:buNone/>
            </a:pPr>
            <a:r>
              <a:rPr lang="el" sz="1200" b="0" u="none" strike="noStrike">
                <a:solidFill>
                  <a:srgbClr val="74659A"/>
                </a:solidFill>
                <a:latin typeface="Calibri"/>
                <a:ea typeface="Calibri"/>
                <a:cs typeface="Calibri"/>
                <a:sym typeface="Calibri"/>
              </a:rPr>
              <a:t>Υλικά που χρειάζονται: </a:t>
            </a:r>
            <a:r>
              <a:rPr lang="el" sz="1200">
                <a:solidFill>
                  <a:srgbClr val="74659A"/>
                </a:solidFill>
                <a:latin typeface="Calibri"/>
                <a:ea typeface="Calibri"/>
                <a:cs typeface="Calibri"/>
                <a:sym typeface="Calibri"/>
              </a:rPr>
              <a:t>Χαρτί flipchart, μαρκαδόροι, αυτοκόλλητες σημειώσεις, στυλό</a:t>
            </a:r>
            <a:endParaRPr sz="1200"/>
          </a:p>
          <a:p>
            <a:pPr marL="228600" lvl="0" indent="-228600" algn="just" rtl="0">
              <a:lnSpc>
                <a:spcPct val="100000"/>
              </a:lnSpc>
              <a:spcBef>
                <a:spcPts val="0"/>
              </a:spcBef>
              <a:spcAft>
                <a:spcPts val="0"/>
              </a:spcAft>
              <a:buClr>
                <a:srgbClr val="262626"/>
              </a:buClr>
              <a:buSzPts val="1600"/>
              <a:buNone/>
            </a:pPr>
            <a:endParaRPr sz="1200">
              <a:solidFill>
                <a:srgbClr val="74659A"/>
              </a:solidFill>
              <a:latin typeface="Calibri"/>
              <a:ea typeface="Calibri"/>
              <a:cs typeface="Calibri"/>
              <a:sym typeface="Calibri"/>
            </a:endParaRPr>
          </a:p>
          <a:p>
            <a:pPr marL="228600" lvl="0" indent="-228600" algn="just" rtl="0">
              <a:lnSpc>
                <a:spcPct val="100000"/>
              </a:lnSpc>
              <a:spcBef>
                <a:spcPts val="0"/>
              </a:spcBef>
              <a:spcAft>
                <a:spcPts val="0"/>
              </a:spcAft>
              <a:buClr>
                <a:srgbClr val="74659A"/>
              </a:buClr>
              <a:buSzPts val="1600"/>
              <a:buNone/>
            </a:pPr>
            <a:r>
              <a:rPr lang="el" sz="1200">
                <a:solidFill>
                  <a:srgbClr val="74659A"/>
                </a:solidFill>
                <a:latin typeface="Calibri"/>
                <a:ea typeface="Calibri"/>
                <a:cs typeface="Calibri"/>
                <a:sym typeface="Calibri"/>
              </a:rPr>
              <a:t>Ενθαρρύνετε τους συμμετέχοντες να συζητήσουν τις συγκεκριμένες προκλήσεις που αναμένουν να αντιμετωπίσουν κατά τη διαδικασία έρευνας δράσης στην περιοχή τους. Πώς μπορεί η κοινωνικοοικονομική και πολιτιστική θέση του εμπλεκόμενου πληθυσμού να επηρεάσει την ερευνητική διαδικασία;</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600"/>
              <a:buNone/>
            </a:pPr>
            <a:r>
              <a:rPr lang="el" sz="1200">
                <a:solidFill>
                  <a:srgbClr val="74659A"/>
                </a:solidFill>
                <a:latin typeface="Calibri"/>
                <a:ea typeface="Calibri"/>
                <a:cs typeface="Calibri"/>
                <a:sym typeface="Calibri"/>
              </a:rPr>
              <a:t>Διευκολύνετε μια συνεδρία καταιγισμού ιδεών στο χαρτί του flipchart για να καταγράψετε αυτές τις προκλήσεις.</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600"/>
              <a:buNone/>
            </a:pPr>
            <a:r>
              <a:rPr lang="el" sz="1200">
                <a:solidFill>
                  <a:srgbClr val="74659A"/>
                </a:solidFill>
                <a:latin typeface="Calibri"/>
                <a:ea typeface="Calibri"/>
                <a:cs typeface="Calibri"/>
                <a:sym typeface="Calibri"/>
              </a:rPr>
              <a:t>Αφού εντοπίσετε τις προκλήσεις, καθοδηγήστε την ομάδα σε μια συζήτηση σχετικά με πιθανές στρατηγικές για να ξεπεραστούν ή να μετριαστούν αυτές οι προκλήσεις.</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600"/>
              <a:buNone/>
            </a:pPr>
            <a:r>
              <a:rPr lang="el" sz="1200">
                <a:solidFill>
                  <a:srgbClr val="74659A"/>
                </a:solidFill>
                <a:latin typeface="Calibri"/>
                <a:ea typeface="Calibri"/>
                <a:cs typeface="Calibri"/>
                <a:sym typeface="Calibri"/>
              </a:rPr>
              <a:t>Στρέψτε την εστίαση στα πλεονεκτήματα που μπορεί να προσφέρει το τοπικό πλαίσιο για την υποστήριξη της διαδικασίας έρευνας δράσης. Τι είδους γνώσεις και δραστηριότητες ελπίζετε να αξιοποιήσετε μέσω της εργασίας σας;</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600"/>
              <a:buNone/>
            </a:pPr>
            <a:r>
              <a:rPr lang="el" sz="1200">
                <a:solidFill>
                  <a:srgbClr val="74659A"/>
                </a:solidFill>
                <a:latin typeface="Calibri"/>
                <a:ea typeface="Calibri"/>
                <a:cs typeface="Calibri"/>
                <a:sym typeface="Calibri"/>
              </a:rPr>
              <a:t>Ομοίως, στρατηγικές καταιγισμού ιδεών για την αποτελεσματική αξιοποίηση αυτών των πλεονεκτημάτων.</a:t>
            </a:r>
            <a:endParaRPr sz="1200">
              <a:solidFill>
                <a:srgbClr val="74659A"/>
              </a:solidFill>
              <a:latin typeface="Calibri"/>
              <a:ea typeface="Calibri"/>
              <a:cs typeface="Calibri"/>
              <a:sym typeface="Calibri"/>
            </a:endParaRPr>
          </a:p>
          <a:p>
            <a:pPr marL="228600" lvl="0" indent="-228600" algn="just" rtl="0">
              <a:lnSpc>
                <a:spcPct val="100000"/>
              </a:lnSpc>
              <a:spcBef>
                <a:spcPts val="800"/>
              </a:spcBef>
              <a:spcAft>
                <a:spcPts val="0"/>
              </a:spcAft>
              <a:buClr>
                <a:srgbClr val="74659A"/>
              </a:buClr>
              <a:buSzPts val="1600"/>
              <a:buNone/>
            </a:pPr>
            <a:r>
              <a:rPr lang="el" sz="1200">
                <a:solidFill>
                  <a:srgbClr val="74659A"/>
                </a:solidFill>
                <a:latin typeface="Calibri"/>
                <a:ea typeface="Calibri"/>
                <a:cs typeface="Calibri"/>
                <a:sym typeface="Calibri"/>
              </a:rPr>
              <a:t>Ενθαρρύνετε τους συμμετέχοντες να επαναξιολογήσουν τους ενδιαφερόμενους φορείς που είχαν εντοπίσει νωρίτερα και να εξετάσουν πώς μπορούν να ευθυγραμμίσουν τη θέση και τη θέση τους στην έρευνα με τις τοπικές προκλήσεις και πλεονεκτήματα.</a:t>
            </a:r>
            <a:endParaRPr sz="1200">
              <a:solidFill>
                <a:srgbClr val="74659A"/>
              </a:solidFill>
              <a:latin typeface="Calibri"/>
              <a:ea typeface="Calibri"/>
              <a:cs typeface="Calibri"/>
              <a:sym typeface="Calibri"/>
            </a:endParaRPr>
          </a:p>
          <a:p>
            <a:pPr marL="228600" lvl="0" indent="-228600" algn="l" rtl="0">
              <a:lnSpc>
                <a:spcPct val="107000"/>
              </a:lnSpc>
              <a:spcBef>
                <a:spcPts val="1800"/>
              </a:spcBef>
              <a:spcAft>
                <a:spcPts val="0"/>
              </a:spcAft>
              <a:buClr>
                <a:srgbClr val="262626"/>
              </a:buClr>
              <a:buSzPts val="1800"/>
              <a:buNone/>
            </a:pPr>
            <a:endParaRPr sz="1800">
              <a:solidFill>
                <a:srgbClr val="74659A"/>
              </a:solidFill>
              <a:latin typeface="Calibri"/>
              <a:ea typeface="Calibri"/>
              <a:cs typeface="Calibri"/>
              <a:sym typeface="Calibri"/>
            </a:endParaRPr>
          </a:p>
        </p:txBody>
      </p:sp>
      <p:sp>
        <p:nvSpPr>
          <p:cNvPr id="268" name="Google Shape;268;p12"/>
          <p:cNvSpPr txBox="1">
            <a:spLocks noGrp="1"/>
          </p:cNvSpPr>
          <p:nvPr>
            <p:ph type="body" idx="2"/>
          </p:nvPr>
        </p:nvSpPr>
        <p:spPr>
          <a:xfrm>
            <a:off x="837281" y="727100"/>
            <a:ext cx="10690093" cy="43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9AC1"/>
              </a:buClr>
              <a:buSzPts val="3600"/>
              <a:buNone/>
            </a:pPr>
            <a:r>
              <a:rPr lang="el" sz="2400"/>
              <a:t>3° Δραστηριότητα: </a:t>
            </a:r>
            <a:r>
              <a:rPr lang="el" sz="2400" b="1">
                <a:latin typeface="Calibri"/>
                <a:ea typeface="Calibri"/>
                <a:cs typeface="Calibri"/>
                <a:sym typeface="Calibri"/>
              </a:rPr>
              <a:t>Αντιμετώπιση Τοπικών Προκλήσεων και Πλεονεκτημάτων</a:t>
            </a:r>
            <a:r>
              <a:rPr lang="el" sz="2400"/>
              <a:t>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a20b442b04_1_0"/>
          <p:cNvSpPr txBox="1">
            <a:spLocks noGrp="1"/>
          </p:cNvSpPr>
          <p:nvPr>
            <p:ph type="body" idx="1"/>
          </p:nvPr>
        </p:nvSpPr>
        <p:spPr>
          <a:xfrm>
            <a:off x="1286723" y="183147"/>
            <a:ext cx="11222700" cy="71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4659A"/>
              </a:buClr>
              <a:buSzPts val="3600"/>
              <a:buNone/>
            </a:pPr>
            <a:r>
              <a:rPr lang="el"/>
              <a:t>Συμβουλές και συμβουλές για επαγγελματίες</a:t>
            </a:r>
            <a:endParaRPr/>
          </a:p>
          <a:p>
            <a:pPr marL="0" lvl="0" indent="0" algn="l" rtl="0">
              <a:lnSpc>
                <a:spcPct val="90000"/>
              </a:lnSpc>
              <a:spcBef>
                <a:spcPts val="0"/>
              </a:spcBef>
              <a:spcAft>
                <a:spcPts val="0"/>
              </a:spcAft>
              <a:buClr>
                <a:srgbClr val="74659A"/>
              </a:buClr>
              <a:buSzPts val="3600"/>
              <a:buNone/>
            </a:pPr>
            <a:endParaRPr/>
          </a:p>
        </p:txBody>
      </p:sp>
      <p:sp>
        <p:nvSpPr>
          <p:cNvPr id="274" name="Google Shape;274;g2a20b442b04_1_0"/>
          <p:cNvSpPr txBox="1">
            <a:spLocks noGrp="1"/>
          </p:cNvSpPr>
          <p:nvPr>
            <p:ph type="body" idx="2"/>
          </p:nvPr>
        </p:nvSpPr>
        <p:spPr>
          <a:xfrm>
            <a:off x="3594075" y="2412525"/>
            <a:ext cx="7192500" cy="848100"/>
          </a:xfrm>
          <a:prstGeom prst="rect">
            <a:avLst/>
          </a:prstGeom>
          <a:noFill/>
          <a:ln>
            <a:noFill/>
          </a:ln>
        </p:spPr>
        <p:txBody>
          <a:bodyPr spcFirstLastPara="1" wrap="square" lIns="91425" tIns="45700" rIns="91425" bIns="45700" anchor="t" anchorCtr="0">
            <a:noAutofit/>
          </a:bodyPr>
          <a:lstStyle/>
          <a:p>
            <a:pPr marL="228600" lvl="0" indent="-228600" algn="l" rtl="0">
              <a:lnSpc>
                <a:spcPct val="107000"/>
              </a:lnSpc>
              <a:spcBef>
                <a:spcPts val="1000"/>
              </a:spcBef>
              <a:spcAft>
                <a:spcPts val="0"/>
              </a:spcAft>
              <a:buClr>
                <a:schemeClr val="lt1"/>
              </a:buClr>
              <a:buSzPts val="1800"/>
              <a:buFont typeface="Arial"/>
              <a:buNone/>
            </a:pPr>
            <a:r>
              <a:rPr lang="el" sz="1200" b="1"/>
              <a:t>Συνιστούμε να εξοικειωθούν με ένα από τα εγχειρίδια που είναι προσβάσιμα για την Έρευνα Δράσης.</a:t>
            </a:r>
            <a:endParaRPr sz="1200" b="1"/>
          </a:p>
        </p:txBody>
      </p:sp>
      <p:sp>
        <p:nvSpPr>
          <p:cNvPr id="275" name="Google Shape;275;g2a20b442b04_1_0"/>
          <p:cNvSpPr txBox="1">
            <a:spLocks noGrp="1"/>
          </p:cNvSpPr>
          <p:nvPr>
            <p:ph type="body" idx="3"/>
          </p:nvPr>
        </p:nvSpPr>
        <p:spPr>
          <a:xfrm>
            <a:off x="1573307" y="1424481"/>
            <a:ext cx="738300" cy="578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l"/>
              <a:t>01</a:t>
            </a:r>
            <a:endParaRPr/>
          </a:p>
        </p:txBody>
      </p:sp>
      <p:sp>
        <p:nvSpPr>
          <p:cNvPr id="276" name="Google Shape;276;g2a20b442b04_1_0"/>
          <p:cNvSpPr txBox="1">
            <a:spLocks noGrp="1"/>
          </p:cNvSpPr>
          <p:nvPr>
            <p:ph type="body" idx="5"/>
          </p:nvPr>
        </p:nvSpPr>
        <p:spPr>
          <a:xfrm>
            <a:off x="1557285" y="2398563"/>
            <a:ext cx="738300" cy="578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l"/>
              <a:t>02</a:t>
            </a:r>
            <a:endParaRPr/>
          </a:p>
        </p:txBody>
      </p:sp>
      <p:sp>
        <p:nvSpPr>
          <p:cNvPr id="277" name="Google Shape;277;g2a20b442b04_1_0"/>
          <p:cNvSpPr txBox="1">
            <a:spLocks noGrp="1"/>
          </p:cNvSpPr>
          <p:nvPr>
            <p:ph type="body" idx="7"/>
          </p:nvPr>
        </p:nvSpPr>
        <p:spPr>
          <a:xfrm>
            <a:off x="1578015" y="3450979"/>
            <a:ext cx="738300" cy="578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l"/>
              <a:t>03</a:t>
            </a:r>
            <a:endParaRPr/>
          </a:p>
        </p:txBody>
      </p:sp>
      <p:sp>
        <p:nvSpPr>
          <p:cNvPr id="278" name="Google Shape;278;g2a20b442b04_1_0"/>
          <p:cNvSpPr txBox="1"/>
          <p:nvPr/>
        </p:nvSpPr>
        <p:spPr>
          <a:xfrm>
            <a:off x="3354225" y="1320625"/>
            <a:ext cx="7363950" cy="848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7000"/>
              </a:lnSpc>
              <a:spcBef>
                <a:spcPts val="1000"/>
              </a:spcBef>
              <a:spcAft>
                <a:spcPts val="0"/>
              </a:spcAft>
              <a:buClr>
                <a:schemeClr val="lt1"/>
              </a:buClr>
              <a:buSzPts val="1800"/>
              <a:buFont typeface="Arial"/>
              <a:buNone/>
            </a:pPr>
            <a:r>
              <a:rPr lang="el" sz="1200" b="1" i="0" u="none" strike="noStrike" cap="none">
                <a:solidFill>
                  <a:schemeClr val="lt1"/>
                </a:solidFill>
                <a:latin typeface="Calibri"/>
                <a:ea typeface="Calibri"/>
                <a:cs typeface="Calibri"/>
                <a:sym typeface="Calibri"/>
              </a:rPr>
              <a:t>Είναι σημαντικό ο εκπαιδευτής να έχει κάποια γνώση των αρχών και της διαδικασίας της Έρευνας Δράσης για να μπορεί να καθοδηγεί τους επαγγελματίες κατά τη διάρκεια των ασκήσεων.</a:t>
            </a:r>
            <a:endParaRPr sz="1200" b="1" i="0" u="none" strike="noStrike" cap="none">
              <a:solidFill>
                <a:schemeClr val="lt1"/>
              </a:solidFill>
              <a:latin typeface="Arial"/>
              <a:ea typeface="Arial"/>
              <a:cs typeface="Arial"/>
              <a:sym typeface="Arial"/>
            </a:endParaRPr>
          </a:p>
        </p:txBody>
      </p:sp>
      <p:sp>
        <p:nvSpPr>
          <p:cNvPr id="279" name="Google Shape;279;g2a20b442b04_1_0"/>
          <p:cNvSpPr txBox="1"/>
          <p:nvPr/>
        </p:nvSpPr>
        <p:spPr>
          <a:xfrm>
            <a:off x="3354350" y="5503075"/>
            <a:ext cx="7432200" cy="848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7000"/>
              </a:lnSpc>
              <a:spcBef>
                <a:spcPts val="1800"/>
              </a:spcBef>
              <a:spcAft>
                <a:spcPts val="0"/>
              </a:spcAft>
              <a:buClr>
                <a:schemeClr val="lt1"/>
              </a:buClr>
              <a:buSzPts val="1800"/>
              <a:buFont typeface="Arial"/>
              <a:buNone/>
            </a:pPr>
            <a:r>
              <a:rPr lang="el" sz="1200" b="1" i="0" u="none" strike="noStrike" cap="none">
                <a:solidFill>
                  <a:schemeClr val="lt1"/>
                </a:solidFill>
                <a:latin typeface="Calibri"/>
                <a:ea typeface="Calibri"/>
                <a:cs typeface="Calibri"/>
                <a:sym typeface="Calibri"/>
              </a:rPr>
              <a:t>Είναι ένας αποτελεσματικός τρόπος ανάδειξης και συλλογικής αποδόμησης ορισμένων από τα λάθη που θα μπορούσαν να γίνουν κατά την αρχική επαφή με μελλοντικούς συνεργάτες.</a:t>
            </a:r>
            <a:endParaRPr sz="1200" b="1" i="0" u="none" strike="noStrike" cap="none">
              <a:solidFill>
                <a:schemeClr val="lt1"/>
              </a:solidFill>
              <a:latin typeface="Calibri"/>
              <a:ea typeface="Calibri"/>
              <a:cs typeface="Calibri"/>
              <a:sym typeface="Calibri"/>
            </a:endParaRPr>
          </a:p>
        </p:txBody>
      </p:sp>
      <p:sp>
        <p:nvSpPr>
          <p:cNvPr id="280" name="Google Shape;280;g2a20b442b04_1_0"/>
          <p:cNvSpPr txBox="1"/>
          <p:nvPr/>
        </p:nvSpPr>
        <p:spPr>
          <a:xfrm>
            <a:off x="3354350" y="4490925"/>
            <a:ext cx="7364100" cy="713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7000"/>
              </a:lnSpc>
              <a:spcBef>
                <a:spcPts val="1800"/>
              </a:spcBef>
              <a:spcAft>
                <a:spcPts val="0"/>
              </a:spcAft>
              <a:buClr>
                <a:schemeClr val="lt1"/>
              </a:buClr>
              <a:buSzPts val="1800"/>
              <a:buFont typeface="Arial"/>
              <a:buNone/>
            </a:pPr>
            <a:r>
              <a:rPr lang="el" sz="1200" b="0" i="0" u="none" strike="noStrike" cap="none">
                <a:solidFill>
                  <a:schemeClr val="lt1"/>
                </a:solidFill>
                <a:latin typeface="Calibri"/>
                <a:ea typeface="Calibri"/>
                <a:cs typeface="Calibri"/>
                <a:sym typeface="Calibri"/>
              </a:rPr>
              <a:t>  </a:t>
            </a:r>
            <a:r>
              <a:rPr lang="el" sz="1200" b="1" i="0" u="none" strike="noStrike" cap="none">
                <a:solidFill>
                  <a:schemeClr val="lt1"/>
                </a:solidFill>
                <a:latin typeface="Calibri"/>
                <a:ea typeface="Calibri"/>
                <a:cs typeface="Calibri"/>
                <a:sym typeface="Calibri"/>
              </a:rPr>
              <a:t>Επιτρέψτε στους συμμετέχοντες να διαμορφώσουν τις δικές τους στρατηγικές σχετικά με τη θέση τους πριν επεξεργαστούν τις διάφορες ανησυχίες που πρέπει να λάβετε υπόψη κατά την επαφή με τις κοινότητες.</a:t>
            </a:r>
            <a:endParaRPr sz="1200" b="1" i="0" u="none" strike="noStrike" cap="none">
              <a:solidFill>
                <a:schemeClr val="lt1"/>
              </a:solidFill>
              <a:latin typeface="Times New Roman"/>
              <a:ea typeface="Times New Roman"/>
              <a:cs typeface="Times New Roman"/>
              <a:sym typeface="Times New Roman"/>
            </a:endParaRPr>
          </a:p>
        </p:txBody>
      </p:sp>
      <p:sp>
        <p:nvSpPr>
          <p:cNvPr id="281" name="Google Shape;281;g2a20b442b04_1_0"/>
          <p:cNvSpPr txBox="1"/>
          <p:nvPr/>
        </p:nvSpPr>
        <p:spPr>
          <a:xfrm>
            <a:off x="1562618" y="4479342"/>
            <a:ext cx="738300" cy="57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l" sz="40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82" name="Google Shape;282;g2a20b442b04_1_0"/>
          <p:cNvSpPr txBox="1"/>
          <p:nvPr/>
        </p:nvSpPr>
        <p:spPr>
          <a:xfrm>
            <a:off x="1575713" y="5531390"/>
            <a:ext cx="738300" cy="57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l" sz="40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283" name="Google Shape;283;g2a20b442b04_1_0"/>
          <p:cNvSpPr txBox="1"/>
          <p:nvPr/>
        </p:nvSpPr>
        <p:spPr>
          <a:xfrm>
            <a:off x="3354350" y="3346075"/>
            <a:ext cx="7432200" cy="903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7000"/>
              </a:lnSpc>
              <a:spcBef>
                <a:spcPts val="1000"/>
              </a:spcBef>
              <a:spcAft>
                <a:spcPts val="0"/>
              </a:spcAft>
              <a:buClr>
                <a:schemeClr val="lt1"/>
              </a:buClr>
              <a:buSzPts val="1800"/>
              <a:buFont typeface="Arial"/>
              <a:buNone/>
            </a:pPr>
            <a:r>
              <a:rPr lang="el" sz="1200" b="0" i="0" u="none" strike="noStrike" cap="none">
                <a:solidFill>
                  <a:schemeClr val="lt1"/>
                </a:solidFill>
                <a:latin typeface="Calibri"/>
                <a:ea typeface="Calibri"/>
                <a:cs typeface="Calibri"/>
                <a:sym typeface="Calibri"/>
              </a:rPr>
              <a:t>    </a:t>
            </a:r>
            <a:r>
              <a:rPr lang="el" sz="1200" b="1" i="0" u="none" strike="noStrike" cap="none">
                <a:solidFill>
                  <a:schemeClr val="lt1"/>
                </a:solidFill>
                <a:latin typeface="Calibri"/>
                <a:ea typeface="Calibri"/>
                <a:cs typeface="Calibri"/>
                <a:sym typeface="Calibri"/>
              </a:rPr>
              <a:t>Το βιβλίο </a:t>
            </a:r>
            <a:r>
              <a:rPr lang="el" sz="1200" b="1" i="1" u="none" strike="noStrike" cap="none">
                <a:solidFill>
                  <a:schemeClr val="lt1"/>
                </a:solidFill>
                <a:latin typeface="Calibri"/>
                <a:ea typeface="Calibri"/>
                <a:cs typeface="Calibri"/>
                <a:sym typeface="Calibri"/>
              </a:rPr>
              <a:t>Action Research Third Editio </a:t>
            </a:r>
            <a:r>
              <a:rPr lang="el" sz="1200" b="1" i="0" u="none" strike="noStrike" cap="none">
                <a:solidFill>
                  <a:schemeClr val="lt1"/>
                </a:solidFill>
                <a:latin typeface="Calibri"/>
                <a:ea typeface="Calibri"/>
                <a:cs typeface="Calibri"/>
                <a:sym typeface="Calibri"/>
              </a:rPr>
              <a:t>n του Ernest Stringer έχει γραφτεί με γνώμονα ένα μη εξειδικευμένο κοινό, πράγμα που σημαίνει ότι είναι προσβάσιμο ακόμη και για εκείνους που δεν έχουν προηγούμενη εμπειρία εργασίας ή με μεθόδους συμμετοχικής έρευνας.</a:t>
            </a:r>
            <a:endParaRPr sz="12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body" idx="1"/>
          </p:nvPr>
        </p:nvSpPr>
        <p:spPr>
          <a:xfrm>
            <a:off x="398100" y="3514381"/>
            <a:ext cx="5611800" cy="2228519"/>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Clr>
                <a:schemeClr val="lt1"/>
              </a:buClr>
              <a:buSzPts val="2800"/>
              <a:buNone/>
            </a:pPr>
            <a:r>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sz="1200"/>
          </a:p>
        </p:txBody>
      </p:sp>
      <p:sp>
        <p:nvSpPr>
          <p:cNvPr id="290" name="Google Shape;290;p14"/>
          <p:cNvSpPr txBox="1">
            <a:spLocks noGrp="1"/>
          </p:cNvSpPr>
          <p:nvPr>
            <p:ph type="body" idx="2"/>
          </p:nvPr>
        </p:nvSpPr>
        <p:spPr>
          <a:xfrm>
            <a:off x="605556" y="2943922"/>
            <a:ext cx="3542698" cy="10547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6E6"/>
              </a:buClr>
              <a:buSzPts val="3600"/>
              <a:buNone/>
            </a:pPr>
            <a:r>
              <a:rPr lang="el" sz="2400"/>
              <a:t>Τέλος ενότητας</a:t>
            </a:r>
            <a:endParaRPr sz="2400"/>
          </a:p>
        </p:txBody>
      </p:sp>
      <p:sp>
        <p:nvSpPr>
          <p:cNvPr id="291" name="Google Shape;291;p14"/>
          <p:cNvSpPr txBox="1">
            <a:spLocks noGrp="1"/>
          </p:cNvSpPr>
          <p:nvPr>
            <p:ph type="body" idx="3"/>
          </p:nvPr>
        </p:nvSpPr>
        <p:spPr>
          <a:xfrm>
            <a:off x="6934623" y="5436563"/>
            <a:ext cx="4771005" cy="73114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l" sz="2400" b="1"/>
              <a:t>www.survivingdigital.eu</a:t>
            </a:r>
            <a:endParaRPr sz="2400" b="1"/>
          </a:p>
        </p:txBody>
      </p:sp>
      <p:grpSp>
        <p:nvGrpSpPr>
          <p:cNvPr id="292" name="Google Shape;292;p14"/>
          <p:cNvGrpSpPr/>
          <p:nvPr/>
        </p:nvGrpSpPr>
        <p:grpSpPr>
          <a:xfrm>
            <a:off x="9158989" y="4806176"/>
            <a:ext cx="2584687" cy="436052"/>
            <a:chOff x="10016456" y="2625849"/>
            <a:chExt cx="1664680" cy="280842"/>
          </a:xfrm>
        </p:grpSpPr>
        <p:grpSp>
          <p:nvGrpSpPr>
            <p:cNvPr id="293" name="Google Shape;293;p14"/>
            <p:cNvGrpSpPr/>
            <p:nvPr/>
          </p:nvGrpSpPr>
          <p:grpSpPr>
            <a:xfrm>
              <a:off x="11054594" y="2625849"/>
              <a:ext cx="280634" cy="280634"/>
              <a:chOff x="1950027" y="2499889"/>
              <a:chExt cx="850463" cy="850463"/>
            </a:xfrm>
          </p:grpSpPr>
          <p:sp>
            <p:nvSpPr>
              <p:cNvPr id="294" name="Google Shape;294;p1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95" name="Google Shape;295;p14"/>
              <p:cNvGrpSpPr/>
              <p:nvPr/>
            </p:nvGrpSpPr>
            <p:grpSpPr>
              <a:xfrm>
                <a:off x="2107521" y="2657382"/>
                <a:ext cx="535476" cy="535477"/>
                <a:chOff x="2107521" y="2657382"/>
                <a:chExt cx="535476" cy="535477"/>
              </a:xfrm>
            </p:grpSpPr>
            <p:sp>
              <p:nvSpPr>
                <p:cNvPr id="296" name="Google Shape;296;p1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1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1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99" name="Google Shape;299;p14"/>
            <p:cNvGrpSpPr/>
            <p:nvPr/>
          </p:nvGrpSpPr>
          <p:grpSpPr>
            <a:xfrm>
              <a:off x="10362363" y="2625849"/>
              <a:ext cx="280634" cy="280634"/>
              <a:chOff x="-147782" y="2499889"/>
              <a:chExt cx="850463" cy="850463"/>
            </a:xfrm>
          </p:grpSpPr>
          <p:sp>
            <p:nvSpPr>
              <p:cNvPr id="300" name="Google Shape;300;p1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1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2" name="Google Shape;302;p14"/>
            <p:cNvGrpSpPr/>
            <p:nvPr/>
          </p:nvGrpSpPr>
          <p:grpSpPr>
            <a:xfrm>
              <a:off x="11400502" y="2625849"/>
              <a:ext cx="280634" cy="280634"/>
              <a:chOff x="2998302" y="2499889"/>
              <a:chExt cx="850463" cy="850463"/>
            </a:xfrm>
          </p:grpSpPr>
          <p:sp>
            <p:nvSpPr>
              <p:cNvPr id="303" name="Google Shape;303;p1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1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5" name="Google Shape;305;p14"/>
            <p:cNvGrpSpPr/>
            <p:nvPr/>
          </p:nvGrpSpPr>
          <p:grpSpPr>
            <a:xfrm>
              <a:off x="10016456" y="2625849"/>
              <a:ext cx="280634" cy="280842"/>
              <a:chOff x="-1196056" y="2499889"/>
              <a:chExt cx="850463" cy="851092"/>
            </a:xfrm>
          </p:grpSpPr>
          <p:sp>
            <p:nvSpPr>
              <p:cNvPr id="306" name="Google Shape;306;p1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1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8" name="Google Shape;308;p14"/>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9" name="Google Shape;309;p14" descr="World with solid fill"/>
            <p:cNvPicPr preferRelativeResize="0"/>
            <p:nvPr/>
          </p:nvPicPr>
          <p:blipFill rotWithShape="1">
            <a:blip r:embed="rId3">
              <a:alphaModFix/>
            </a:blip>
            <a:srcRect/>
            <a:stretch/>
          </p:blipFill>
          <p:spPr>
            <a:xfrm>
              <a:off x="10724866" y="2641702"/>
              <a:ext cx="246077" cy="246077"/>
            </a:xfrm>
            <a:prstGeom prst="rect">
              <a:avLst/>
            </a:prstGeom>
            <a:noFill/>
            <a:ln>
              <a:noFill/>
            </a:ln>
          </p:spPr>
        </p:pic>
      </p:grpSp>
      <p:pic>
        <p:nvPicPr>
          <p:cNvPr id="310" name="Google Shape;310;p14"/>
          <p:cNvPicPr preferRelativeResize="0"/>
          <p:nvPr/>
        </p:nvPicPr>
        <p:blipFill rotWithShape="1">
          <a:blip r:embed="rId4">
            <a:alphaModFix/>
          </a:blip>
          <a:srcRect/>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
          <p:cNvSpPr txBox="1">
            <a:spLocks noGrp="1"/>
          </p:cNvSpPr>
          <p:nvPr>
            <p:ph type="body" idx="1"/>
          </p:nvPr>
        </p:nvSpPr>
        <p:spPr>
          <a:xfrm>
            <a:off x="4912291" y="800589"/>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l" sz="1200" u="sng">
                <a:hlinkClick r:id="rId3" action="ppaction://hlinksldjump"/>
              </a:rPr>
              <a:t>Εισαγωγή</a:t>
            </a:r>
            <a:endParaRPr sz="1200" u="sng"/>
          </a:p>
        </p:txBody>
      </p:sp>
      <p:sp>
        <p:nvSpPr>
          <p:cNvPr id="188" name="Google Shape;188;p2"/>
          <p:cNvSpPr txBox="1">
            <a:spLocks noGrp="1"/>
          </p:cNvSpPr>
          <p:nvPr>
            <p:ph type="body" idx="5"/>
          </p:nvPr>
        </p:nvSpPr>
        <p:spPr>
          <a:xfrm>
            <a:off x="4912291" y="1273344"/>
            <a:ext cx="6562677" cy="44300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9AC1"/>
              </a:buClr>
              <a:buSzPts val="2400"/>
              <a:buFont typeface="Arial"/>
              <a:buNone/>
            </a:pPr>
            <a:r>
              <a:rPr lang="el" sz="1200" u="sng">
                <a:hlinkClick r:id="rId4" action="ppaction://hlinksldjump"/>
              </a:rPr>
              <a:t>Στόχοι</a:t>
            </a:r>
            <a:endParaRPr sz="1200" u="sng"/>
          </a:p>
        </p:txBody>
      </p:sp>
      <p:sp>
        <p:nvSpPr>
          <p:cNvPr id="189" name="Google Shape;189;p2"/>
          <p:cNvSpPr txBox="1">
            <a:spLocks noGrp="1"/>
          </p:cNvSpPr>
          <p:nvPr>
            <p:ph type="body" idx="8"/>
          </p:nvPr>
        </p:nvSpPr>
        <p:spPr>
          <a:xfrm>
            <a:off x="5017158" y="2873543"/>
            <a:ext cx="6562677" cy="33941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9AC1"/>
              </a:buClr>
              <a:buSzPts val="2400"/>
              <a:buFont typeface="Arial"/>
              <a:buNone/>
            </a:pPr>
            <a:r>
              <a:rPr lang="el" sz="1200" u="sng">
                <a:hlinkClick r:id="rId5" action="ppaction://hlinksldjump"/>
              </a:rPr>
              <a:t>Θεωρητικές γνώσεις</a:t>
            </a:r>
            <a:endParaRPr sz="1200" u="sng"/>
          </a:p>
        </p:txBody>
      </p:sp>
      <p:sp>
        <p:nvSpPr>
          <p:cNvPr id="190" name="Google Shape;190;p2"/>
          <p:cNvSpPr txBox="1"/>
          <p:nvPr/>
        </p:nvSpPr>
        <p:spPr>
          <a:xfrm>
            <a:off x="5203370" y="5257801"/>
            <a:ext cx="6376465" cy="53875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9AC1"/>
              </a:buClr>
              <a:buSzPts val="2400"/>
              <a:buFont typeface="Arial"/>
              <a:buNone/>
            </a:pPr>
            <a:r>
              <a:rPr lang="el" sz="1200" b="1" i="0" u="sng" strike="noStrike" cap="none">
                <a:solidFill>
                  <a:srgbClr val="009AC1"/>
                </a:solidFill>
                <a:latin typeface="Calibri"/>
                <a:ea typeface="Calibri"/>
                <a:cs typeface="Calibri"/>
                <a:sym typeface="Calibri"/>
                <a:hlinkClick r:id="rId6" action="ppaction://hlinksldjump">
                  <a:extLst>
                    <a:ext uri="{A12FA001-AC4F-418D-AE19-62706E023703}">
                      <ahyp:hlinkClr xmlns:ahyp="http://schemas.microsoft.com/office/drawing/2018/hyperlinkcolor" val="tx"/>
                    </a:ext>
                  </a:extLst>
                </a:hlinkClick>
              </a:rPr>
              <a:t>Συμβουλές και υποδείξεις</a:t>
            </a:r>
            <a:endParaRPr sz="1200" b="1" i="0" u="sng" strike="noStrike" cap="none">
              <a:solidFill>
                <a:srgbClr val="009AC1"/>
              </a:solidFill>
              <a:latin typeface="Calibri"/>
              <a:ea typeface="Calibri"/>
              <a:cs typeface="Calibri"/>
              <a:sym typeface="Calibri"/>
            </a:endParaRPr>
          </a:p>
        </p:txBody>
      </p:sp>
      <p:sp>
        <p:nvSpPr>
          <p:cNvPr id="191" name="Google Shape;191;p2">
            <a:hlinkClick r:id="rId7" action="ppaction://hlinksldjump"/>
          </p:cNvPr>
          <p:cNvSpPr txBox="1"/>
          <p:nvPr/>
        </p:nvSpPr>
        <p:spPr>
          <a:xfrm>
            <a:off x="3178629" y="4805002"/>
            <a:ext cx="8401206" cy="4527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9AC1"/>
              </a:buClr>
              <a:buSzPts val="2400"/>
              <a:buFont typeface="Arial"/>
              <a:buNone/>
            </a:pPr>
            <a:r>
              <a:rPr lang="el" sz="1200" b="1" i="0" u="sng" strike="noStrike" cap="none">
                <a:solidFill>
                  <a:srgbClr val="009AC1"/>
                </a:solid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Μελέτες περιπτώσεων και Δραστηριότητες</a:t>
            </a:r>
            <a:endParaRPr sz="1200" b="1" i="0" u="sng" strike="noStrike" cap="none">
              <a:solidFill>
                <a:srgbClr val="009AC1"/>
              </a:solidFill>
              <a:latin typeface="Calibri"/>
              <a:ea typeface="Calibri"/>
              <a:cs typeface="Calibri"/>
              <a:sym typeface="Calibri"/>
            </a:endParaRPr>
          </a:p>
        </p:txBody>
      </p:sp>
      <p:sp>
        <p:nvSpPr>
          <p:cNvPr id="192" name="Google Shape;192;p2"/>
          <p:cNvSpPr txBox="1"/>
          <p:nvPr/>
        </p:nvSpPr>
        <p:spPr>
          <a:xfrm>
            <a:off x="4927791" y="1855765"/>
            <a:ext cx="6562677" cy="33941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9AC1"/>
              </a:buClr>
              <a:buSzPts val="2400"/>
              <a:buFont typeface="Arial"/>
              <a:buNone/>
            </a:pPr>
            <a:r>
              <a:rPr lang="el" sz="1200" b="1" u="sng">
                <a:solidFill>
                  <a:srgbClr val="009AC1"/>
                </a:solidFill>
                <a:latin typeface="Calibri"/>
                <a:ea typeface="Calibri"/>
                <a:cs typeface="Calibri"/>
                <a:sym typeface="Calibri"/>
                <a:hlinkClick r:id="rId9" action="ppaction://hlinksldjump">
                  <a:extLst>
                    <a:ext uri="{A12FA001-AC4F-418D-AE19-62706E023703}">
                      <ahyp:hlinkClr xmlns:ahyp="http://schemas.microsoft.com/office/drawing/2018/hyperlinkcolor" val="tx"/>
                    </a:ext>
                  </a:extLst>
                </a:hlinkClick>
              </a:rPr>
              <a:t>Αντιμετώπιση δεξιοτήτων και μαθησιακά αποτελέσματα</a:t>
            </a:r>
            <a:endParaRPr sz="1200" b="1" u="sng">
              <a:solidFill>
                <a:srgbClr val="009AC1"/>
              </a:solidFill>
              <a:latin typeface="Calibri"/>
              <a:ea typeface="Calibri"/>
              <a:cs typeface="Calibri"/>
              <a:sym typeface="Calibri"/>
            </a:endParaRPr>
          </a:p>
        </p:txBody>
      </p:sp>
      <p:pic>
        <p:nvPicPr>
          <p:cNvPr id="193" name="Google Shape;193;p2"/>
          <p:cNvPicPr preferRelativeResize="0">
            <a:picLocks noGrp="1"/>
          </p:cNvPicPr>
          <p:nvPr>
            <p:ph type="pic" idx="4"/>
          </p:nvPr>
        </p:nvPicPr>
        <p:blipFill rotWithShape="1">
          <a:blip r:embed="rId10">
            <a:alphaModFix/>
          </a:blip>
          <a:srcRect l="12551" r="12547"/>
          <a:stretch/>
        </p:blipFill>
        <p:spPr>
          <a:xfrm>
            <a:off x="0" y="0"/>
            <a:ext cx="3669321" cy="6858000"/>
          </a:xfrm>
          <a:prstGeom prst="rect">
            <a:avLst/>
          </a:prstGeom>
          <a:solidFill>
            <a:srgbClr val="D8D8D8"/>
          </a:solidFill>
          <a:ln>
            <a:noFill/>
          </a:ln>
        </p:spPr>
      </p:pic>
      <p:sp>
        <p:nvSpPr>
          <p:cNvPr id="194" name="Google Shape;194;p2"/>
          <p:cNvSpPr txBox="1"/>
          <p:nvPr/>
        </p:nvSpPr>
        <p:spPr>
          <a:xfrm>
            <a:off x="5017158" y="3384183"/>
            <a:ext cx="6562677" cy="45508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9AC1"/>
              </a:buClr>
              <a:buSzPts val="2400"/>
              <a:buFont typeface="Arial"/>
              <a:buNone/>
            </a:pPr>
            <a:r>
              <a:rPr lang="el" sz="1200" b="1" i="0" u="sng" strike="noStrike" cap="none">
                <a:solidFill>
                  <a:srgbClr val="009AC1"/>
                </a:solidFill>
                <a:latin typeface="Calibri"/>
                <a:ea typeface="Calibri"/>
                <a:cs typeface="Calibri"/>
                <a:sym typeface="Calibri"/>
              </a:rPr>
              <a:t>Τεχνικές</a:t>
            </a:r>
            <a:endParaRPr sz="1200" b="1" i="0" u="sng" strike="noStrike" cap="none">
              <a:solidFill>
                <a:srgbClr val="009AC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body" idx="1"/>
          </p:nvPr>
        </p:nvSpPr>
        <p:spPr>
          <a:xfrm>
            <a:off x="211675" y="1419550"/>
            <a:ext cx="5545200" cy="56325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lt1"/>
              </a:buClr>
              <a:buSzPts val="1300"/>
              <a:buNone/>
            </a:pPr>
            <a:r>
              <a:rPr lang="el" sz="1200"/>
              <a:t>Τα τελευταία χρόνια, έχει δοθεί αυξημένη εστίαση στις αρνητικές επιπτώσεις που μπορεί να έχει η υπερβολική έκθεση στις οθόνες στην ανάπτυξη των μικρών παιδιών. Επιστημονικές μελέτες έχουν δείξει συσχετίσεις μεταξύ του χρόνου οθόνης και της προσοχής, της ποιότητας του ύπνου, της παχυσαρκίας και της συναισθηματικής δυσρύθμισης, ενώ πολλές ευρωπαϊκές χώρες και οργανισμοί υγείας έχουν εκδώσει επίσημες συστάσεις σχετικά με τον χρόνο οθόνης και τις βέλτιστες ψηφιακές πρακτικές.</a:t>
            </a:r>
            <a:endParaRPr sz="1200"/>
          </a:p>
          <a:p>
            <a:pPr marL="228600" lvl="0" indent="-228600" algn="just" rtl="0">
              <a:lnSpc>
                <a:spcPct val="100000"/>
              </a:lnSpc>
              <a:spcBef>
                <a:spcPts val="1800"/>
              </a:spcBef>
              <a:spcAft>
                <a:spcPts val="0"/>
              </a:spcAft>
              <a:buClr>
                <a:schemeClr val="lt1"/>
              </a:buClr>
              <a:buSzPts val="1300"/>
              <a:buNone/>
            </a:pPr>
            <a:r>
              <a:rPr lang="el" sz="1200"/>
              <a:t>Ενώ γνωρίζουμε περισσότερα για τις επιπτώσεις της υπερβολικής έκθεσης, απέχουμε ακόμη πολύ από το να βρούμε έναν αποτελεσματικό τρόπο καταπολέμησης αυτού του προβλήματος. Η απόδειξη? Ο αριθμός των ωρών που περνούν τα παιδιά μπροστά στις οθόνες αυξάνεται. Το πρόβλημα? Σήμερα, οι τοπικές αρχές και οι φορείς υγειονομικής περίθαλψης κοινοποιούν συχνά γενικές συμβουλές σχετικά με τον προτεινόμενο χρόνο οθόνης και τους τρόπους εξάσκησης των οθονών, χωρίς να λαμβάνουν υπόψη την κατάσταση των εν λόγω γονέων. Για τις οθόνες όπως και για άλλα κοινωνικά προβλήματα, «οι συγκεντρωμένες πολιτικές και προγράμματα που δημιουργούνται από «ειδικούς», όπως γράφει ο E Stringer, «έχουν περιορισμένη επιτυχία στην επίλυση […] προβλημάτων» (2007).</a:t>
            </a:r>
            <a:endParaRPr sz="1200"/>
          </a:p>
          <a:p>
            <a:pPr marL="228600" lvl="0" indent="-228600" algn="just" rtl="0">
              <a:lnSpc>
                <a:spcPct val="100000"/>
              </a:lnSpc>
              <a:spcBef>
                <a:spcPts val="1800"/>
              </a:spcBef>
              <a:spcAft>
                <a:spcPts val="0"/>
              </a:spcAft>
              <a:buClr>
                <a:schemeClr val="lt1"/>
              </a:buClr>
              <a:buSzPts val="1300"/>
              <a:buNone/>
            </a:pPr>
            <a:r>
              <a:rPr lang="el" sz="1200"/>
              <a:t>Σε αυτήν την ενότητα, εξετάζουμε πώς να ξεκινήσουμε μια διαδικασία για την ανάπτυξη στρατηγικών κατά της υπερέκθεσης προσαρμοσμένες σε </a:t>
            </a:r>
            <a:r>
              <a:rPr lang="el" sz="1200" i="1"/>
              <a:t>ένα συγκεκριμένο τοπικό πλαίσιο </a:t>
            </a:r>
            <a:r>
              <a:rPr lang="el" sz="1200"/>
              <a:t>. Δουλεύοντας από τις αρχές της έρευνας δράσης, θα δώσει στους επαγγελματίες τα εργαλεία για να υποκινήσουν τη δουλειά με γονείς, ερευνητές και άλλους επαγγελματίες και να τοποθετηθούν λογικά για να εξασφαλίσουν μια γόνιμη και βιώσιμη συνεργατική δράση.</a:t>
            </a:r>
            <a:endParaRPr sz="1200"/>
          </a:p>
          <a:p>
            <a:pPr marL="228600" lvl="0" indent="-228600" algn="l" rtl="0">
              <a:lnSpc>
                <a:spcPct val="107000"/>
              </a:lnSpc>
              <a:spcBef>
                <a:spcPts val="1800"/>
              </a:spcBef>
              <a:spcAft>
                <a:spcPts val="0"/>
              </a:spcAft>
              <a:buClr>
                <a:schemeClr val="lt1"/>
              </a:buClr>
              <a:buSzPts val="1800"/>
              <a:buNone/>
            </a:pPr>
            <a:endParaRPr sz="1800">
              <a:latin typeface="Calibri"/>
              <a:ea typeface="Calibri"/>
              <a:cs typeface="Calibri"/>
              <a:sym typeface="Calibri"/>
            </a:endParaRPr>
          </a:p>
          <a:p>
            <a:pPr marL="228600" lvl="0" indent="-228600" algn="l" rtl="0">
              <a:lnSpc>
                <a:spcPct val="90000"/>
              </a:lnSpc>
              <a:spcBef>
                <a:spcPts val="1800"/>
              </a:spcBef>
              <a:spcAft>
                <a:spcPts val="0"/>
              </a:spcAft>
              <a:buClr>
                <a:schemeClr val="lt1"/>
              </a:buClr>
              <a:buSzPts val="1400"/>
              <a:buNone/>
            </a:pPr>
            <a:endParaRPr sz="1400"/>
          </a:p>
        </p:txBody>
      </p:sp>
      <p:sp>
        <p:nvSpPr>
          <p:cNvPr id="200" name="Google Shape;200;p3"/>
          <p:cNvSpPr txBox="1">
            <a:spLocks noGrp="1"/>
          </p:cNvSpPr>
          <p:nvPr>
            <p:ph type="body" idx="3"/>
          </p:nvPr>
        </p:nvSpPr>
        <p:spPr>
          <a:xfrm>
            <a:off x="451692" y="440674"/>
            <a:ext cx="4688887" cy="84979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6E6"/>
              </a:buClr>
              <a:buSzPts val="3600"/>
              <a:buNone/>
            </a:pPr>
            <a:r>
              <a:rPr lang="el" sz="2400"/>
              <a:t>Εισαγωγή</a:t>
            </a:r>
            <a:endParaRPr sz="2400"/>
          </a:p>
        </p:txBody>
      </p:sp>
      <p:pic>
        <p:nvPicPr>
          <p:cNvPr id="201" name="Google Shape;201;p3"/>
          <p:cNvPicPr preferRelativeResize="0"/>
          <p:nvPr/>
        </p:nvPicPr>
        <p:blipFill rotWithShape="1">
          <a:blip r:embed="rId3">
            <a:alphaModFix/>
          </a:blip>
          <a:srcRect l="17299" r="25436"/>
          <a:stretch/>
        </p:blipFill>
        <p:spPr>
          <a:xfrm>
            <a:off x="6301796" y="0"/>
            <a:ext cx="589020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4"/>
          <p:cNvPicPr preferRelativeResize="0"/>
          <p:nvPr/>
        </p:nvPicPr>
        <p:blipFill rotWithShape="1">
          <a:blip r:embed="rId3">
            <a:alphaModFix/>
          </a:blip>
          <a:srcRect l="18791" r="18791"/>
          <a:stretch/>
        </p:blipFill>
        <p:spPr>
          <a:xfrm>
            <a:off x="5888002" y="439730"/>
            <a:ext cx="5660531" cy="6045736"/>
          </a:xfrm>
          <a:prstGeom prst="rect">
            <a:avLst/>
          </a:prstGeom>
          <a:solidFill>
            <a:srgbClr val="FFFFFF"/>
          </a:solidFill>
          <a:ln>
            <a:noFill/>
          </a:ln>
        </p:spPr>
      </p:pic>
      <p:sp>
        <p:nvSpPr>
          <p:cNvPr id="207" name="Google Shape;207;p4"/>
          <p:cNvSpPr txBox="1">
            <a:spLocks noGrp="1"/>
          </p:cNvSpPr>
          <p:nvPr>
            <p:ph type="body" idx="1"/>
          </p:nvPr>
        </p:nvSpPr>
        <p:spPr>
          <a:xfrm>
            <a:off x="0" y="1465244"/>
            <a:ext cx="5537399" cy="4795132"/>
          </a:xfrm>
          <a:prstGeom prst="rect">
            <a:avLst/>
          </a:prstGeom>
          <a:noFill/>
          <a:ln>
            <a:noFill/>
          </a:ln>
        </p:spPr>
        <p:txBody>
          <a:bodyPr spcFirstLastPara="1" wrap="square" lIns="91425" tIns="45700" rIns="91425" bIns="45700" anchor="t" anchorCtr="0">
            <a:normAutofit/>
          </a:bodyPr>
          <a:lstStyle/>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Η ενότητα θα οδηγήσει τους επαγγελματίες στα κύρια βήματα για να ξεκινήσουν ένα συνεισφέρον ερευνητικό έργο σχετικά με την υπερέκθεση σε οθόνες παιδιών.</a:t>
            </a:r>
            <a:endParaRPr sz="1200">
              <a:latin typeface="Calibri"/>
              <a:ea typeface="Calibri"/>
              <a:cs typeface="Calibri"/>
              <a:sym typeface="Calibri"/>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Θα τους εισαγάγει στη θεωρία πίσω από την έρευνα δράσης και θα σκιαγραφήσει τις κύριες διαφορές μεταξύ της παραδοσιακής έρευνας δράσης και της μορφής έρευνας δράσης που ονομάζουμε </a:t>
            </a:r>
            <a:r>
              <a:rPr lang="el" sz="1200" i="1">
                <a:latin typeface="Calibri"/>
                <a:ea typeface="Calibri"/>
                <a:cs typeface="Calibri"/>
                <a:sym typeface="Calibri"/>
              </a:rPr>
              <a:t>έρευνα συνεισφοράς </a:t>
            </a:r>
            <a:r>
              <a:rPr lang="el" sz="1200">
                <a:latin typeface="Calibri"/>
                <a:ea typeface="Calibri"/>
                <a:cs typeface="Calibri"/>
                <a:sym typeface="Calibri"/>
              </a:rPr>
              <a:t>.</a:t>
            </a:r>
            <a:endParaRPr sz="1200">
              <a:latin typeface="Calibri"/>
              <a:ea typeface="Calibri"/>
              <a:cs typeface="Calibri"/>
              <a:sym typeface="Calibri"/>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Η θεωρία θα υποστηριχθεί από μια μελέτη περίπτωσης που θα καταδείξει πώς μπορεί να φαίνεται μια τέτοια έρευνα στην πράξη.</a:t>
            </a:r>
            <a:endParaRPr sz="1200">
              <a:latin typeface="Calibri"/>
              <a:ea typeface="Calibri"/>
              <a:cs typeface="Calibri"/>
              <a:sym typeface="Calibri"/>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Τέλος, θα προτείνει τρεις συγκεκριμένες ασκήσεις που θα βοηθήσουν μια ομάδα ηθοποιών να ξεκινήσει με τη δική της δράση ενάντια στις οθόνες.</a:t>
            </a:r>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Προσδιορισμός Ευκαιριών Συνεισφορικής Έρευνας θα καθοδηγήσουν τους επαγγελματίες στον εντοπισμό συγκεκριμένων περιοχών στο πλαίσιο του χρόνου οθόνης των παιδιών όπου η συνεισφέρουσα έρευνα μπορεί να έχει ουσιαστικό αντίκτυπο.</a:t>
            </a:r>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   </a:t>
            </a:r>
            <a:r>
              <a:rPr lang="el" sz="1200"/>
              <a:t> </a:t>
            </a:r>
            <a:r>
              <a:rPr lang="el" sz="1200">
                <a:latin typeface="Calibri"/>
                <a:ea typeface="Calibri"/>
                <a:cs typeface="Calibri"/>
                <a:sym typeface="Calibri"/>
              </a:rPr>
              <a:t>Τονίστε τη σημασία της συμμετοχής και της συνεργασίας της κοινότητας σε συνεισφέρουσες ερευνητικές πρωτοβουλίες.</a:t>
            </a:r>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   </a:t>
            </a:r>
            <a:r>
              <a:rPr lang="el" sz="1200"/>
              <a:t>  </a:t>
            </a:r>
            <a:r>
              <a:rPr lang="el" sz="1200">
                <a:latin typeface="Calibri"/>
                <a:ea typeface="Calibri"/>
                <a:cs typeface="Calibri"/>
                <a:sym typeface="Calibri"/>
              </a:rPr>
              <a:t>Περιγράψτε τις βασικές διαφορές μεταξύ της συνεισφέρουσας έρευνας και των παραδοσιακών μεθοδολογιών έρευνας δράσης.</a:t>
            </a:r>
            <a:endParaRPr/>
          </a:p>
          <a:p>
            <a:pPr marL="457200" marR="0" lvl="0" indent="-228600" algn="just" rtl="0">
              <a:lnSpc>
                <a:spcPct val="90000"/>
              </a:lnSpc>
              <a:spcBef>
                <a:spcPts val="1000"/>
              </a:spcBef>
              <a:spcAft>
                <a:spcPts val="0"/>
              </a:spcAft>
              <a:buClr>
                <a:schemeClr val="lt1"/>
              </a:buClr>
              <a:buSzPts val="2400"/>
              <a:buFont typeface="Arial"/>
              <a:buNone/>
            </a:pPr>
            <a:r>
              <a:rPr lang="el" sz="1200">
                <a:latin typeface="Calibri"/>
                <a:ea typeface="Calibri"/>
                <a:cs typeface="Calibri"/>
                <a:sym typeface="Calibri"/>
              </a:rPr>
              <a:t>Επισημάνετε τη σημασία των διαφορετικών προοπτικών για τη συμβολή στην ολιστική κατανόηση του ζητήματος.</a:t>
            </a:r>
            <a:endParaRPr sz="1200">
              <a:latin typeface="Calibri"/>
              <a:ea typeface="Calibri"/>
              <a:cs typeface="Calibri"/>
              <a:sym typeface="Calibri"/>
            </a:endParaRPr>
          </a:p>
          <a:p>
            <a:pPr marL="228600" lvl="0" indent="-228600" algn="just" rtl="0">
              <a:lnSpc>
                <a:spcPct val="100000"/>
              </a:lnSpc>
              <a:spcBef>
                <a:spcPts val="0"/>
              </a:spcBef>
              <a:spcAft>
                <a:spcPts val="0"/>
              </a:spcAft>
              <a:buSzPts val="1800"/>
              <a:buNone/>
            </a:pPr>
            <a:endParaRPr sz="1200"/>
          </a:p>
        </p:txBody>
      </p:sp>
      <p:sp>
        <p:nvSpPr>
          <p:cNvPr id="208" name="Google Shape;208;p4"/>
          <p:cNvSpPr txBox="1">
            <a:spLocks noGrp="1"/>
          </p:cNvSpPr>
          <p:nvPr>
            <p:ph type="body" idx="3"/>
          </p:nvPr>
        </p:nvSpPr>
        <p:spPr>
          <a:xfrm>
            <a:off x="407624" y="890242"/>
            <a:ext cx="5248110" cy="9926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6E6"/>
              </a:buClr>
              <a:buSzPts val="3600"/>
              <a:buNone/>
            </a:pPr>
            <a:r>
              <a:rPr lang="el" sz="2400"/>
              <a:t>Στόχοι</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body" idx="1"/>
          </p:nvPr>
        </p:nvSpPr>
        <p:spPr>
          <a:xfrm>
            <a:off x="1286723" y="183147"/>
            <a:ext cx="11222614" cy="7138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4659A"/>
              </a:buClr>
              <a:buSzPts val="3600"/>
              <a:buNone/>
            </a:pPr>
            <a:r>
              <a:rPr lang="el" sz="2400"/>
              <a:t>Απευθυνόμενες δεξιότητες</a:t>
            </a:r>
            <a:endParaRPr sz="2400"/>
          </a:p>
        </p:txBody>
      </p:sp>
      <p:sp>
        <p:nvSpPr>
          <p:cNvPr id="214" name="Google Shape;214;p5"/>
          <p:cNvSpPr txBox="1">
            <a:spLocks noGrp="1"/>
          </p:cNvSpPr>
          <p:nvPr>
            <p:ph type="body" idx="2"/>
          </p:nvPr>
        </p:nvSpPr>
        <p:spPr>
          <a:xfrm>
            <a:off x="3669198" y="2546917"/>
            <a:ext cx="7117619" cy="7138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l" sz="1200" b="1"/>
              <a:t>Συνεργασία</a:t>
            </a:r>
            <a:endParaRPr sz="1200" b="1"/>
          </a:p>
        </p:txBody>
      </p:sp>
      <p:sp>
        <p:nvSpPr>
          <p:cNvPr id="215" name="Google Shape;215;p5"/>
          <p:cNvSpPr txBox="1">
            <a:spLocks noGrp="1"/>
          </p:cNvSpPr>
          <p:nvPr>
            <p:ph type="body" idx="3"/>
          </p:nvPr>
        </p:nvSpPr>
        <p:spPr>
          <a:xfrm>
            <a:off x="1573307" y="1424481"/>
            <a:ext cx="738346" cy="5788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l"/>
              <a:t>01</a:t>
            </a:r>
            <a:endParaRPr/>
          </a:p>
        </p:txBody>
      </p:sp>
      <p:sp>
        <p:nvSpPr>
          <p:cNvPr id="216" name="Google Shape;216;p5"/>
          <p:cNvSpPr txBox="1">
            <a:spLocks noGrp="1"/>
          </p:cNvSpPr>
          <p:nvPr>
            <p:ph type="body" idx="5"/>
          </p:nvPr>
        </p:nvSpPr>
        <p:spPr>
          <a:xfrm>
            <a:off x="1557285" y="2398563"/>
            <a:ext cx="738346" cy="5788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l"/>
              <a:t>02</a:t>
            </a:r>
            <a:endParaRPr/>
          </a:p>
        </p:txBody>
      </p:sp>
      <p:sp>
        <p:nvSpPr>
          <p:cNvPr id="217" name="Google Shape;217;p5"/>
          <p:cNvSpPr txBox="1">
            <a:spLocks noGrp="1"/>
          </p:cNvSpPr>
          <p:nvPr>
            <p:ph type="body" idx="7"/>
          </p:nvPr>
        </p:nvSpPr>
        <p:spPr>
          <a:xfrm>
            <a:off x="1578015" y="3450979"/>
            <a:ext cx="738346" cy="5788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l"/>
              <a:t>03</a:t>
            </a:r>
            <a:endParaRPr/>
          </a:p>
        </p:txBody>
      </p:sp>
      <p:sp>
        <p:nvSpPr>
          <p:cNvPr id="218" name="Google Shape;218;p5"/>
          <p:cNvSpPr txBox="1"/>
          <p:nvPr/>
        </p:nvSpPr>
        <p:spPr>
          <a:xfrm>
            <a:off x="3669198" y="1455082"/>
            <a:ext cx="6823153" cy="713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l" sz="1200" b="1" i="0" u="none" strike="noStrike" cap="none">
                <a:solidFill>
                  <a:schemeClr val="lt1"/>
                </a:solidFill>
                <a:latin typeface="Calibri"/>
                <a:ea typeface="Calibri"/>
                <a:cs typeface="Calibri"/>
                <a:sym typeface="Calibri"/>
              </a:rPr>
              <a:t>Σχεδίαση</a:t>
            </a:r>
            <a:endParaRPr sz="1200" b="0" i="0" u="none" strike="noStrike" cap="none">
              <a:solidFill>
                <a:srgbClr val="000000"/>
              </a:solidFill>
              <a:latin typeface="Arial"/>
              <a:ea typeface="Arial"/>
              <a:cs typeface="Arial"/>
              <a:sym typeface="Arial"/>
            </a:endParaRPr>
          </a:p>
        </p:txBody>
      </p:sp>
      <p:sp>
        <p:nvSpPr>
          <p:cNvPr id="219" name="Google Shape;219;p5"/>
          <p:cNvSpPr txBox="1"/>
          <p:nvPr/>
        </p:nvSpPr>
        <p:spPr>
          <a:xfrm>
            <a:off x="3669197" y="5637381"/>
            <a:ext cx="7117619" cy="713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l" sz="1200" b="1" i="0" u="none" strike="noStrike" cap="none">
                <a:solidFill>
                  <a:schemeClr val="lt1"/>
                </a:solidFill>
                <a:latin typeface="Calibri"/>
                <a:ea typeface="Calibri"/>
                <a:cs typeface="Calibri"/>
                <a:sym typeface="Calibri"/>
              </a:rPr>
              <a:t>Ενσυναίσθηση</a:t>
            </a:r>
            <a:endParaRPr sz="1200" b="1" i="0" u="none" strike="noStrike" cap="none">
              <a:solidFill>
                <a:schemeClr val="lt1"/>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lt1"/>
              </a:buClr>
              <a:buSzPts val="2400"/>
              <a:buFont typeface="Arial"/>
              <a:buNone/>
            </a:pPr>
            <a:r>
              <a:rPr lang="el" sz="1200" b="1" i="0" u="none" strike="noStrike" cap="none">
                <a:solidFill>
                  <a:schemeClr val="lt1"/>
                </a:solidFill>
                <a:latin typeface="Calibri"/>
                <a:ea typeface="Calibri"/>
                <a:cs typeface="Calibri"/>
                <a:sym typeface="Calibri"/>
              </a:rPr>
              <a:t>Ομαδική εργασία και διαπροσωπικές σχέσεις</a:t>
            </a:r>
            <a:endParaRPr sz="1200" b="1" i="0" u="none" strike="noStrike" cap="none">
              <a:solidFill>
                <a:schemeClr val="lt1"/>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l" sz="40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22" name="Google Shape;222;p5"/>
          <p:cNvSpPr txBox="1"/>
          <p:nvPr/>
        </p:nvSpPr>
        <p:spPr>
          <a:xfrm>
            <a:off x="1575713" y="5531390"/>
            <a:ext cx="738346" cy="5788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l" sz="40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223" name="Google Shape;223;p5"/>
          <p:cNvSpPr txBox="1"/>
          <p:nvPr/>
        </p:nvSpPr>
        <p:spPr>
          <a:xfrm>
            <a:off x="3669200" y="3450979"/>
            <a:ext cx="6823152" cy="713814"/>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lt1"/>
              </a:buClr>
              <a:buSzPts val="2400"/>
              <a:buFont typeface="Arial"/>
              <a:buNone/>
            </a:pPr>
            <a:r>
              <a:rPr lang="el" sz="1200" b="1" i="0" u="none" strike="noStrike" cap="none">
                <a:solidFill>
                  <a:schemeClr val="lt1"/>
                </a:solidFill>
                <a:latin typeface="Calibri"/>
                <a:ea typeface="Calibri"/>
                <a:cs typeface="Calibri"/>
                <a:sym typeface="Calibri"/>
              </a:rPr>
              <a:t>Δημιουργικότητα</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l="14887" r="14887"/>
          <a:stretch/>
        </p:blipFill>
        <p:spPr>
          <a:xfrm>
            <a:off x="5888002" y="439730"/>
            <a:ext cx="5660531" cy="6045736"/>
          </a:xfrm>
          <a:prstGeom prst="rect">
            <a:avLst/>
          </a:prstGeom>
          <a:noFill/>
          <a:ln>
            <a:noFill/>
          </a:ln>
        </p:spPr>
      </p:pic>
      <p:sp>
        <p:nvSpPr>
          <p:cNvPr id="229" name="Google Shape;229;p6"/>
          <p:cNvSpPr txBox="1">
            <a:spLocks noGrp="1"/>
          </p:cNvSpPr>
          <p:nvPr>
            <p:ph type="body" idx="1"/>
          </p:nvPr>
        </p:nvSpPr>
        <p:spPr>
          <a:xfrm>
            <a:off x="198350" y="2107775"/>
            <a:ext cx="5339100" cy="4377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lt1"/>
              </a:buClr>
              <a:buSzPts val="1000"/>
              <a:buNone/>
            </a:pPr>
            <a:r>
              <a:rPr lang="el" sz="1200">
                <a:latin typeface="Calibri"/>
                <a:ea typeface="Calibri"/>
                <a:cs typeface="Calibri"/>
                <a:sym typeface="Calibri"/>
              </a:rPr>
              <a:t>Τα μαθησιακά αποτελέσματα σε αυτό το πλαίσιο περιλαμβάνουν την απόκτηση νέων πληροφοριών, την ανάπτυξη ερευνητικών δεξιοτήτων, βελτιώσεις στις συνεργατικές και αναλυτικές δεξιότητες, την τόνωση της κριτικής σκέψης, την προώθηση της καινοτομίας και της δημιουργικότητας, την ενεργό συμμετοχή στη μαθησιακή διαδικασία και την απόδοση ενός αίσθηση ενδυνάμωσης και αυτονομίας καθώς οι συμμετέχοντες γίνονται ενεργοί παράγοντες στην κατασκευή γνώσης και λύσεων.</a:t>
            </a:r>
            <a:endParaRPr/>
          </a:p>
          <a:p>
            <a:pPr marL="342900" lvl="0" indent="-342900" algn="just" rtl="0">
              <a:lnSpc>
                <a:spcPct val="100000"/>
              </a:lnSpc>
              <a:spcBef>
                <a:spcPts val="0"/>
              </a:spcBef>
              <a:spcAft>
                <a:spcPts val="0"/>
              </a:spcAft>
              <a:buClr>
                <a:schemeClr val="lt1"/>
              </a:buClr>
              <a:buSzPts val="1000"/>
              <a:buNone/>
            </a:pPr>
            <a:r>
              <a:rPr lang="el" sz="1200">
                <a:latin typeface="Calibri"/>
                <a:ea typeface="Calibri"/>
                <a:cs typeface="Calibri"/>
                <a:sym typeface="Calibri"/>
              </a:rPr>
              <a:t>Ως εκ τούτου, θα είναι απαραίτητο: Κατανόηση των βασικών αρχών της έρευνας δράσης και της συνεισφέρουσας έρευνας.</a:t>
            </a:r>
            <a:endParaRPr/>
          </a:p>
          <a:p>
            <a:pPr marL="342900" lvl="0" indent="-342900" algn="just" rtl="0">
              <a:lnSpc>
                <a:spcPct val="100000"/>
              </a:lnSpc>
              <a:spcBef>
                <a:spcPts val="0"/>
              </a:spcBef>
              <a:spcAft>
                <a:spcPts val="0"/>
              </a:spcAft>
              <a:buClr>
                <a:schemeClr val="lt1"/>
              </a:buClr>
              <a:buSzPts val="1000"/>
              <a:buNone/>
            </a:pPr>
            <a:r>
              <a:rPr lang="el" sz="1200">
                <a:latin typeface="Calibri"/>
                <a:ea typeface="Calibri"/>
                <a:cs typeface="Calibri"/>
                <a:sym typeface="Calibri"/>
              </a:rPr>
              <a:t>Αποφασίστε τα απαραίτητα ενδιαφερόμενα μέρη για το ερευνητικό έργο</a:t>
            </a:r>
            <a:endParaRPr/>
          </a:p>
          <a:p>
            <a:pPr marL="342900" lvl="0" indent="-342900" algn="just" rtl="0">
              <a:lnSpc>
                <a:spcPct val="100000"/>
              </a:lnSpc>
              <a:spcBef>
                <a:spcPts val="0"/>
              </a:spcBef>
              <a:spcAft>
                <a:spcPts val="0"/>
              </a:spcAft>
              <a:buClr>
                <a:schemeClr val="lt1"/>
              </a:buClr>
              <a:buSzPts val="1000"/>
              <a:buNone/>
            </a:pPr>
            <a:r>
              <a:rPr lang="el" sz="1200">
                <a:latin typeface="Calibri"/>
                <a:ea typeface="Calibri"/>
                <a:cs typeface="Calibri"/>
                <a:sym typeface="Calibri"/>
              </a:rPr>
              <a:t>Καθορίστε την ατζέντα, τη θέση και τον ρόλο του ερευνητή.</a:t>
            </a:r>
            <a:endParaRPr/>
          </a:p>
          <a:p>
            <a:pPr marL="342900" lvl="0" indent="-342900" algn="just" rtl="0">
              <a:lnSpc>
                <a:spcPct val="100000"/>
              </a:lnSpc>
              <a:spcBef>
                <a:spcPts val="0"/>
              </a:spcBef>
              <a:spcAft>
                <a:spcPts val="0"/>
              </a:spcAft>
              <a:buClr>
                <a:schemeClr val="lt1"/>
              </a:buClr>
              <a:buSzPts val="1000"/>
              <a:buNone/>
            </a:pPr>
            <a:endParaRPr sz="1200">
              <a:latin typeface="Calibri"/>
              <a:ea typeface="Calibri"/>
              <a:cs typeface="Calibri"/>
              <a:sym typeface="Calibri"/>
            </a:endParaRPr>
          </a:p>
          <a:p>
            <a:pPr marL="342900" lvl="0" indent="-342900" algn="just" rtl="0">
              <a:lnSpc>
                <a:spcPct val="100000"/>
              </a:lnSpc>
              <a:spcBef>
                <a:spcPts val="0"/>
              </a:spcBef>
              <a:spcAft>
                <a:spcPts val="0"/>
              </a:spcAft>
              <a:buClr>
                <a:schemeClr val="lt1"/>
              </a:buClr>
              <a:buSzPts val="1000"/>
              <a:buNone/>
            </a:pPr>
            <a:r>
              <a:rPr lang="el" sz="1200">
                <a:latin typeface="Calibri"/>
                <a:ea typeface="Calibri"/>
                <a:cs typeface="Calibri"/>
                <a:sym typeface="Calibri"/>
              </a:rPr>
              <a:t>Προσδιορίστε τα χαρακτηριστικά της επικράτειάς σας και μπορείτε να προσαρμόσετε την προσέγγισή σας ανάλογα.</a:t>
            </a:r>
            <a:endParaRPr/>
          </a:p>
          <a:p>
            <a:pPr marL="342900" lvl="0" indent="-342900" algn="just" rtl="0">
              <a:lnSpc>
                <a:spcPct val="100000"/>
              </a:lnSpc>
              <a:spcBef>
                <a:spcPts val="0"/>
              </a:spcBef>
              <a:spcAft>
                <a:spcPts val="0"/>
              </a:spcAft>
              <a:buClr>
                <a:schemeClr val="lt1"/>
              </a:buClr>
              <a:buSzPts val="1000"/>
              <a:buNone/>
            </a:pPr>
            <a:r>
              <a:rPr lang="el" sz="1200">
                <a:latin typeface="Calibri"/>
                <a:ea typeface="Calibri"/>
                <a:cs typeface="Calibri"/>
                <a:sym typeface="Calibri"/>
              </a:rPr>
              <a:t>         </a:t>
            </a:r>
            <a:endParaRPr/>
          </a:p>
          <a:p>
            <a:pPr marL="342900" lvl="0" indent="-342900" algn="just" rtl="0">
              <a:lnSpc>
                <a:spcPct val="100000"/>
              </a:lnSpc>
              <a:spcBef>
                <a:spcPts val="0"/>
              </a:spcBef>
              <a:spcAft>
                <a:spcPts val="0"/>
              </a:spcAft>
              <a:buSzPts val="1000"/>
              <a:buNone/>
            </a:pPr>
            <a:r>
              <a:rPr lang="el" sz="1200"/>
              <a:t>Βιώστε μια αίσθηση ενδυνάμωσης και αυτονομίας ως ενεργοί παράγοντες στη δημιουργία γνώσης και την ανάπτυξη λύσεων, ενισχύοντας μια νοοτροπία δια βίου μάθησης και συνεχούς βελτίωσης.</a:t>
            </a:r>
            <a:endParaRPr/>
          </a:p>
          <a:p>
            <a:pPr marL="342900" lvl="0" indent="-342900" algn="just" rtl="0">
              <a:lnSpc>
                <a:spcPct val="100000"/>
              </a:lnSpc>
              <a:spcBef>
                <a:spcPts val="0"/>
              </a:spcBef>
              <a:spcAft>
                <a:spcPts val="0"/>
              </a:spcAft>
              <a:buSzPts val="1000"/>
              <a:buNone/>
            </a:pPr>
            <a:r>
              <a:rPr lang="el" sz="1200">
                <a:latin typeface="Calibri"/>
                <a:ea typeface="Calibri"/>
                <a:cs typeface="Calibri"/>
                <a:sym typeface="Calibri"/>
              </a:rPr>
              <a:t>Βιώστε μια αίσθηση ενδυνάμωσης και αυτονομίας ως ενεργοί παράγοντες στη δημιουργία γνώσης και την ανάπτυξη λύσεων, ενισχύοντας μια νοοτροπία δια βίου μάθησης και συνεχούς βελτίωσης.</a:t>
            </a:r>
            <a:endParaRPr/>
          </a:p>
        </p:txBody>
      </p:sp>
      <p:sp>
        <p:nvSpPr>
          <p:cNvPr id="230" name="Google Shape;230;p6"/>
          <p:cNvSpPr txBox="1">
            <a:spLocks noGrp="1"/>
          </p:cNvSpPr>
          <p:nvPr>
            <p:ph type="body" idx="3"/>
          </p:nvPr>
        </p:nvSpPr>
        <p:spPr>
          <a:xfrm>
            <a:off x="544286" y="890242"/>
            <a:ext cx="5111447" cy="9926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6E6"/>
              </a:buClr>
              <a:buSzPts val="3100"/>
              <a:buNone/>
            </a:pPr>
            <a:r>
              <a:rPr lang="el" sz="2400"/>
              <a:t>Ποια είναι τα μαθησιακά αποτελέσματα;</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7"/>
          <p:cNvSpPr txBox="1">
            <a:spLocks noGrp="1"/>
          </p:cNvSpPr>
          <p:nvPr>
            <p:ph type="body" idx="1"/>
          </p:nvPr>
        </p:nvSpPr>
        <p:spPr>
          <a:xfrm>
            <a:off x="364325" y="1632625"/>
            <a:ext cx="11163000" cy="5695500"/>
          </a:xfrm>
          <a:prstGeom prst="rect">
            <a:avLst/>
          </a:prstGeom>
          <a:noFill/>
          <a:ln>
            <a:noFill/>
          </a:ln>
        </p:spPr>
        <p:txBody>
          <a:bodyPr spcFirstLastPara="1" wrap="square" lIns="91425" tIns="45700" rIns="91425" bIns="45700" anchor="t" anchorCtr="0">
            <a:noAutofit/>
          </a:bodyPr>
          <a:lstStyle/>
          <a:p>
            <a:pPr marL="228600" lvl="0" indent="-190500" algn="just" rtl="0">
              <a:lnSpc>
                <a:spcPct val="100000"/>
              </a:lnSpc>
              <a:spcBef>
                <a:spcPts val="0"/>
              </a:spcBef>
              <a:spcAft>
                <a:spcPts val="0"/>
              </a:spcAft>
              <a:buClr>
                <a:srgbClr val="74659A"/>
              </a:buClr>
              <a:buSzPts val="1200"/>
              <a:buFont typeface="Arial"/>
              <a:buChar char="•"/>
            </a:pPr>
            <a:r>
              <a:rPr lang="el" sz="1200">
                <a:solidFill>
                  <a:srgbClr val="74659A"/>
                </a:solidFill>
                <a:latin typeface="Calibri"/>
                <a:ea typeface="Calibri"/>
                <a:cs typeface="Calibri"/>
                <a:sym typeface="Calibri"/>
              </a:rPr>
              <a:t>Η έρευνα δράσης, μια δυναμική προσέγγιση της έρευνας και της αλλαγής, χαρακτηρίζεται από τον εγγενή στόχο της διευκόλυνσης απτών και ουσιαστικών μετασχηματισμών σε συγκεκριμένα πλαίσια. Με τις ρίζες της στη δέσμευση για την προώθηση της θετικής κοινωνικής αλλαγής, η έρευνα δράσης είναι μια συμμετοχική και συνεργατική διαδικασία που επιδιώκει να γεφυρώσει τη θεωρία και την πράξη, εμπλέκοντας τους ενδιαφερόμενους ως ενεργούς παράγοντες στη διαμόρφωση της πραγματικότητάς τους. Αυτή η μεθοδολογία δίνει έμφαση στη διαπλοκή του προβληματισμού και της δράσης, με στόχο την αντιμετώπιση των προκλήσεων μέσω μιας επαναληπτικής και προσαρμοστικής διαδικασίας μάθησης, υλοποίησης και επαναξιολόγησης.</a:t>
            </a:r>
            <a:endParaRPr sz="1200">
              <a:solidFill>
                <a:srgbClr val="74659A"/>
              </a:solidFill>
              <a:latin typeface="Calibri"/>
              <a:ea typeface="Calibri"/>
              <a:cs typeface="Calibri"/>
              <a:sym typeface="Calibri"/>
            </a:endParaRPr>
          </a:p>
          <a:p>
            <a:pPr marL="228600" lvl="0" indent="-190500" algn="just" rtl="0">
              <a:lnSpc>
                <a:spcPct val="100000"/>
              </a:lnSpc>
              <a:spcBef>
                <a:spcPts val="1000"/>
              </a:spcBef>
              <a:spcAft>
                <a:spcPts val="0"/>
              </a:spcAft>
              <a:buClr>
                <a:srgbClr val="74659A"/>
              </a:buClr>
              <a:buSzPts val="1200"/>
              <a:buFont typeface="Arial"/>
              <a:buChar char="•"/>
            </a:pPr>
            <a:r>
              <a:rPr lang="el" sz="1200">
                <a:solidFill>
                  <a:srgbClr val="74659A"/>
                </a:solidFill>
                <a:latin typeface="Calibri"/>
                <a:ea typeface="Calibri"/>
                <a:cs typeface="Calibri"/>
                <a:sym typeface="Calibri"/>
              </a:rPr>
              <a:t>Η διαδικασία της έρευνας δράσης εκτυλίσσεται μέσα από μια σειρά διασυνδεδεμένων σταδίων, που συχνά περιλαμβάνουν κύκλους σχεδιασμού, δράσης, παρατήρησης και προβληματισμού. Αυτοί οι κύκλοι δίνουν τη δυνατότητα στους επαγγελματίες να βελτιώνουν συνεχώς την κατανόησή τους για το υπό εξέταση ζήτημα, να προσαρμόζουν στρατηγικές που βασίζονται σε ανατροφοδότηση σε πραγματικό χρόνο και να συνεργάζονται στενά με τους ενδιαφερόμενους για την ανάπτυξη συγκεκριμένων λύσεων. Με αυτόν τον τρόπο, η έρευνα δράσης υπερβαίνει τα παραδοσιακά ερευνητικά παραδείγματα, ενισχύοντας μια συμβιωτική σχέση μεταξύ των ερευνητών και των ερευνητών, δίνοντας προτεραιότητα στη συνδημιουργία γνώσης και διασφαλίζοντας ότι τα αποτελέσματα δεν είναι μόνο ακαδημαϊκά σημαντικά αλλά και πρακτικά. Μέσω της επαναληπτικής φύσης και του συμμετοχικού της ήθους, η έρευνα δράσης αποτελεί ένα ισχυρό εργαλείο για την πραγματοποίηση θετικών αλλαγών εντός των κοινοτήτων και των οργανισμών.</a:t>
            </a:r>
            <a:endParaRPr sz="1200">
              <a:solidFill>
                <a:srgbClr val="74659A"/>
              </a:solidFill>
              <a:latin typeface="Calibri"/>
              <a:ea typeface="Calibri"/>
              <a:cs typeface="Calibri"/>
              <a:sym typeface="Calibri"/>
            </a:endParaRPr>
          </a:p>
          <a:p>
            <a:pPr marL="228600" lvl="0" indent="-190500" algn="just" rtl="0">
              <a:lnSpc>
                <a:spcPct val="100000"/>
              </a:lnSpc>
              <a:spcBef>
                <a:spcPts val="1000"/>
              </a:spcBef>
              <a:spcAft>
                <a:spcPts val="0"/>
              </a:spcAft>
              <a:buClr>
                <a:srgbClr val="74659A"/>
              </a:buClr>
              <a:buSzPts val="1200"/>
              <a:buFont typeface="Arial"/>
              <a:buChar char="•"/>
            </a:pPr>
            <a:r>
              <a:rPr lang="el" sz="1200">
                <a:solidFill>
                  <a:srgbClr val="74659A"/>
                </a:solidFill>
                <a:latin typeface="Calibri"/>
                <a:ea typeface="Calibri"/>
                <a:cs typeface="Calibri"/>
                <a:sym typeface="Calibri"/>
              </a:rPr>
              <a:t>Ο ρόλος του ερευνητή στην έρευνα δράσης διαφέρει σημαντικά από αυτόν σε μια παραδοσιακή ερευνητική διαδικασία. Σε αντίθεση με την αποστασιοποιημένη και με επίκεντρο τον παρατηρητή στάση που υιοθετείται συχνά στην παραδοσιακή έρευνα, ο ερευνητής δράσης συμμετέχει ως ενεργός συμμετέχων, συνεργάτης και διευκολυντής στο ερευνητικό πλαίσιο. Στην έρευνα δράσης, ο ρόλος του ερευνητή χαρακτηρίζεται από την άμεση εμπλοκή του στο υπό εξέταση ζήτημα, σε στενή συνεργασία με τους ενδιαφερόμενους για τη συνδημιουργία γνώσης και την εφαρμογή παρεμβάσεων. Υπό αυτή την έννοια, όλοι οι εμπλεκόμενοι εταίροι στη διαδικασία μπορούν δικαίως να θεωρηθούν ερευνητές.</a:t>
            </a:r>
            <a:endParaRPr sz="1200">
              <a:solidFill>
                <a:srgbClr val="74659A"/>
              </a:solidFill>
              <a:latin typeface="Calibri"/>
              <a:ea typeface="Calibri"/>
              <a:cs typeface="Calibri"/>
              <a:sym typeface="Calibri"/>
            </a:endParaRPr>
          </a:p>
          <a:p>
            <a:pPr marL="228600" lvl="0" indent="-114300" algn="l" rtl="0">
              <a:lnSpc>
                <a:spcPct val="90000"/>
              </a:lnSpc>
              <a:spcBef>
                <a:spcPts val="1000"/>
              </a:spcBef>
              <a:spcAft>
                <a:spcPts val="0"/>
              </a:spcAft>
              <a:buClr>
                <a:srgbClr val="262626"/>
              </a:buClr>
              <a:buSzPts val="1800"/>
              <a:buFont typeface="Arial"/>
              <a:buNone/>
            </a:pPr>
            <a:endParaRPr sz="1800">
              <a:latin typeface="Calibri"/>
              <a:ea typeface="Calibri"/>
              <a:cs typeface="Calibri"/>
              <a:sym typeface="Calibri"/>
            </a:endParaRPr>
          </a:p>
        </p:txBody>
      </p:sp>
      <p:sp>
        <p:nvSpPr>
          <p:cNvPr id="236" name="Google Shape;236;p7"/>
          <p:cNvSpPr txBox="1">
            <a:spLocks noGrp="1"/>
          </p:cNvSpPr>
          <p:nvPr>
            <p:ph type="body" idx="2"/>
          </p:nvPr>
        </p:nvSpPr>
        <p:spPr>
          <a:xfrm>
            <a:off x="932200" y="578551"/>
            <a:ext cx="10595100" cy="58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9AC1"/>
              </a:buClr>
              <a:buSzPts val="3600"/>
              <a:buNone/>
            </a:pPr>
            <a:r>
              <a:rPr lang="el" sz="2400"/>
              <a:t>Θεωρητικές γνώσεις</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8"/>
          <p:cNvPicPr preferRelativeResize="0"/>
          <p:nvPr/>
        </p:nvPicPr>
        <p:blipFill rotWithShape="1">
          <a:blip r:embed="rId3">
            <a:alphaModFix/>
          </a:blip>
          <a:srcRect l="18791" r="18791"/>
          <a:stretch/>
        </p:blipFill>
        <p:spPr>
          <a:xfrm>
            <a:off x="435469" y="406132"/>
            <a:ext cx="5660531" cy="6045736"/>
          </a:xfrm>
          <a:prstGeom prst="rect">
            <a:avLst/>
          </a:prstGeom>
          <a:solidFill>
            <a:srgbClr val="FFFFFF"/>
          </a:solidFill>
          <a:ln>
            <a:noFill/>
          </a:ln>
        </p:spPr>
      </p:pic>
      <p:sp>
        <p:nvSpPr>
          <p:cNvPr id="242" name="Google Shape;242;p8"/>
          <p:cNvSpPr txBox="1">
            <a:spLocks noGrp="1"/>
          </p:cNvSpPr>
          <p:nvPr>
            <p:ph type="body" idx="1"/>
          </p:nvPr>
        </p:nvSpPr>
        <p:spPr>
          <a:xfrm>
            <a:off x="6257376" y="1689550"/>
            <a:ext cx="5591100" cy="43776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Clr>
                <a:schemeClr val="lt1"/>
              </a:buClr>
              <a:buSzPts val="1500"/>
              <a:buNone/>
            </a:pPr>
            <a:r>
              <a:rPr lang="el" sz="1200"/>
              <a:t>Η συνεισφέρουσα έρευνα είναι έρευνα δράσης με ιδιαίτερη έμφαση στα διάφορα ζητήματα που αφορούν τις τεχνολογίες. Δίνει έμφαση στην αξιοποίηση διαφορετικών τύπων γνώσης, είτε θεωρητικής είτε πρακτικής είτε βιωμένης γνώσης. Σημαίνει ότι μια ομάδα συνεισφέρουσας έρευνας θα αποτελείται πάντα από ερευνητές, επαγγελματίες και κατοίκους, οι οποίοι συμβάλλουν στην ερευνητική διαδικασία επί ίσοις όροις.</a:t>
            </a:r>
            <a:endParaRPr sz="1200"/>
          </a:p>
          <a:p>
            <a:pPr marL="285750" lvl="0" indent="-285750" algn="just" rtl="0">
              <a:lnSpc>
                <a:spcPct val="100000"/>
              </a:lnSpc>
              <a:spcBef>
                <a:spcPts val="3000"/>
              </a:spcBef>
              <a:spcAft>
                <a:spcPts val="0"/>
              </a:spcAft>
              <a:buClr>
                <a:schemeClr val="lt1"/>
              </a:buClr>
              <a:buSzPts val="1500"/>
              <a:buNone/>
            </a:pPr>
            <a:r>
              <a:rPr lang="el" sz="1200"/>
              <a:t>Ο στόχος της συνεισφέρουσας έρευνας είναι να καταλήξει σε ενάρετες πρακτικές ψηφιακών τεχνολογιών, οι οποίες οδηγούν στην ανάπτυξη των γνώσεων των συμμετεχόντων αντί να τις υποβαθμίζουν. Η διαδικασία της συνεισφέρουσας έρευνας θεωρείται από μόνη της ένα από τα «αποτελέσματα», καθώς διεγείρει τους ανθρώπους για το εν λόγω ζήτημα με τρόπο που τους επιτρέπει να αναλαμβάνουν ουσιαστικές ενέργειες. Μουσικά ταξίδια γονέα-παιδιού: Στο πρόγραμμα Explora'Son, το Ricochet Sonore προσφέρει μουσικά ταξίδια γονέα-παιδιού που ενσωματώνουν στοιχεία αφήγησης, καθηλωτικά ηχητικά τοπία και οπτικές εικόνες. Οι οικογένειες συμμετέχουν σε συνεδρίες όπου μαθαίνουν για διαφορετικούς πολιτισμούς και μουσικές παραδόσεις, συμμετέχοντας σε δραστηριότητες όπως η ακρόαση, η εξήγηση, το τραγούδι και ο χορός.</a:t>
            </a:r>
            <a:endParaRPr/>
          </a:p>
          <a:p>
            <a:pPr marL="285750" lvl="0" indent="-285750" algn="just" rtl="0">
              <a:lnSpc>
                <a:spcPct val="100000"/>
              </a:lnSpc>
              <a:spcBef>
                <a:spcPts val="3000"/>
              </a:spcBef>
              <a:spcAft>
                <a:spcPts val="0"/>
              </a:spcAft>
              <a:buSzPts val="1500"/>
              <a:buNone/>
            </a:pPr>
            <a:r>
              <a:rPr lang="el" sz="1200"/>
              <a:t>Η έρευνα δράσης και η έρευνα συνεισφοράς είναι δύο ξεχωριστές προσεγγίσεις στην έρευνα που διαφέρουν ως προς τους στόχους, τις μεθόδους και τους γενικούς σκοπούς τους. Η έρευνα δράσης ασχολείται κυρίως με την πρακτική επίλυση προβλημάτων σε πραγματικές συνθήκες μέσω της συνεργασίας με επαγγελματίες, ενώ η συνεισφέρουσα έρευνα στοχεύει να συμβάλει στη θεωρητική κατανόηση ενός συγκεκριμένου κλάδου ή πεδίου.</a:t>
            </a:r>
            <a:endParaRPr sz="1200"/>
          </a:p>
        </p:txBody>
      </p:sp>
      <p:sp>
        <p:nvSpPr>
          <p:cNvPr id="243" name="Google Shape;243;p8"/>
          <p:cNvSpPr txBox="1">
            <a:spLocks noGrp="1"/>
          </p:cNvSpPr>
          <p:nvPr>
            <p:ph type="body" idx="3"/>
          </p:nvPr>
        </p:nvSpPr>
        <p:spPr>
          <a:xfrm>
            <a:off x="6521987" y="319224"/>
            <a:ext cx="49942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B6E6"/>
              </a:buClr>
              <a:buSzPts val="3100"/>
              <a:buNone/>
            </a:pPr>
            <a:r>
              <a:rPr lang="el" sz="2400"/>
              <a:t>Η διαφορά μεταξύ Έρευνας Δράσης και Συνεισφορικής Έρευνας</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l="18791" r="18791"/>
          <a:stretch/>
        </p:blipFill>
        <p:spPr>
          <a:xfrm>
            <a:off x="374429" y="406132"/>
            <a:ext cx="5660531" cy="6045736"/>
          </a:xfrm>
          <a:prstGeom prst="rect">
            <a:avLst/>
          </a:prstGeom>
          <a:solidFill>
            <a:srgbClr val="FFFFFF"/>
          </a:solidFill>
          <a:ln>
            <a:noFill/>
          </a:ln>
        </p:spPr>
      </p:pic>
      <p:sp>
        <p:nvSpPr>
          <p:cNvPr id="249" name="Google Shape;249;p9"/>
          <p:cNvSpPr txBox="1">
            <a:spLocks noGrp="1"/>
          </p:cNvSpPr>
          <p:nvPr>
            <p:ph type="body" idx="1"/>
          </p:nvPr>
        </p:nvSpPr>
        <p:spPr>
          <a:xfrm>
            <a:off x="6110900" y="1446175"/>
            <a:ext cx="5802000" cy="5005800"/>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just" rtl="0">
              <a:lnSpc>
                <a:spcPct val="100000"/>
              </a:lnSpc>
              <a:spcBef>
                <a:spcPts val="0"/>
              </a:spcBef>
              <a:spcAft>
                <a:spcPts val="0"/>
              </a:spcAft>
              <a:buClr>
                <a:schemeClr val="lt1"/>
              </a:buClr>
              <a:buSzPct val="133333"/>
              <a:buNone/>
            </a:pPr>
            <a:r>
              <a:rPr lang="el" sz="4800"/>
              <a:t>       </a:t>
            </a:r>
            <a:r>
              <a:rPr lang="el" sz="4800" i="0"/>
              <a:t>Η έρευνα δράσης επικεντρώθηκε στην εφαρμογή του Συν-σχεδιασμού με βάση την εμπειρία (EBCD) για τη βελτίωση των διαδικασιών φροντίδας νεογνών. Το EBCD περιλάμβανε συνεργασία μεταξύ επαγγελματιών υγείας και ασθενών για τη βελτίωση της φροντίδας μέσω της αποτύπωσης εμπειριών, της κατανόησής τους, της βελτίωσης και της μέτρησης των αποτελεσμάτων. Στόχος του ήταν να αντιμετωπίσει προβλήματα υγειονομικής περίθαλψης ποικίλης πολυπλοκότητας, ταξινομημένα ως απλά, περίπλοκα και σύνθετα σύμφωνα με τους Glouberman και Zimmerman. Το έργο τόνισε ότι η συμμετοχή των ασθενών ως «ντετέκτιβ ποιότητας» αποκάλυψε απαρατήρητες προβληματικές περιοχές, οδηγώντας σε σημαντικές βελτιώσεις σε απλά ζητήματα και τονίζοντας τη σημασία της συμμετοχής των ασθενών στην αντιμετώπιση σύνθετων προκλήσεων.</a:t>
            </a:r>
            <a:endParaRPr sz="4800"/>
          </a:p>
          <a:p>
            <a:pPr marL="228600" lvl="0" indent="-228600" algn="just" rtl="0">
              <a:lnSpc>
                <a:spcPct val="100000"/>
              </a:lnSpc>
              <a:spcBef>
                <a:spcPts val="1000"/>
              </a:spcBef>
              <a:spcAft>
                <a:spcPts val="0"/>
              </a:spcAft>
              <a:buClr>
                <a:schemeClr val="lt1"/>
              </a:buClr>
              <a:buSzPct val="133333"/>
              <a:buNone/>
            </a:pPr>
            <a:r>
              <a:rPr lang="el" sz="4800"/>
              <a:t>      </a:t>
            </a:r>
            <a:r>
              <a:rPr lang="el" sz="4800" i="0"/>
              <a:t>Η έρευνα αποκάλυψε διαφορές μεταξύ των εμπειριών του προσωπικού και των ασθενών, προβάλλοντας τις μοναδικές γνώσεις των ασθενών. Οι συλλογικές προσπάθειες οδήγησαν σε βελτιώσεις στην επικοινωνία, τις συμβουλές θηλασμού και τη συνεργασία με το προσωπικό της πρωτοβάθμιας φροντίδας υγείας. Η προσέγγιση EBCD διευκόλυνε τη μάθηση τόσο για τους επαγγελματίες υγείας όσο και για τους ασθενείς, ενισχύοντας την κατανόηση της διαδικασίας και τη συνεργασία. Η κατηγοριοποίηση προβλημάτων βοήθησε στοχευμένες παρεμβάσεις. Συνοπτικά, η προσέγγιση με επίκεντρο τον ασθενή του EBCD έδειξε την αποτελεσματικότητά του στην αντιμετώπιση ποικίλων θεμάτων υγειονομικής περίθαλψης, την προώθηση της συνεργασίας και τη βελτίωση της συνολικής ποιότητας φροντίδας.</a:t>
            </a:r>
            <a:endParaRPr sz="4800"/>
          </a:p>
          <a:p>
            <a:pPr marL="0" lvl="0" indent="0" algn="just" rtl="0">
              <a:lnSpc>
                <a:spcPct val="100000"/>
              </a:lnSpc>
              <a:spcBef>
                <a:spcPts val="1500"/>
              </a:spcBef>
              <a:spcAft>
                <a:spcPts val="0"/>
              </a:spcAft>
              <a:buClr>
                <a:schemeClr val="lt1"/>
              </a:buClr>
              <a:buSzPct val="125000"/>
              <a:buNone/>
            </a:pPr>
            <a:endParaRPr sz="4800"/>
          </a:p>
          <a:p>
            <a:pPr marL="0" lvl="0" indent="0" algn="just" rtl="0">
              <a:lnSpc>
                <a:spcPct val="100000"/>
              </a:lnSpc>
              <a:spcBef>
                <a:spcPts val="1500"/>
              </a:spcBef>
              <a:spcAft>
                <a:spcPts val="0"/>
              </a:spcAft>
              <a:buClr>
                <a:schemeClr val="lt1"/>
              </a:buClr>
              <a:buSzPct val="125000"/>
              <a:buNone/>
            </a:pPr>
            <a:r>
              <a:rPr lang="el" sz="4800"/>
              <a:t>Gustavsson, SMK (2014). Βελτιώσεις στη νεογνική φροντίδα. χρησιμοποιώντας συν-σχεδιασμό που βασίζεται στην εμπειρία. </a:t>
            </a:r>
            <a:r>
              <a:rPr lang="el" sz="4800" i="1"/>
              <a:t>International Journal of Health Care Quality Assurance </a:t>
            </a:r>
            <a:r>
              <a:rPr lang="el" sz="4800"/>
              <a:t>, </a:t>
            </a:r>
            <a:r>
              <a:rPr lang="el" sz="4800" i="1"/>
              <a:t>27 </a:t>
            </a:r>
            <a:r>
              <a:rPr lang="el" sz="4800"/>
              <a:t>(5), 427–438. https://doi.org/10.1108/IJHCQA-02-2013-0016</a:t>
            </a:r>
            <a:endParaRPr sz="4800"/>
          </a:p>
          <a:p>
            <a:pPr marL="0" lvl="0" indent="0" algn="l" rtl="0">
              <a:lnSpc>
                <a:spcPct val="90000"/>
              </a:lnSpc>
              <a:spcBef>
                <a:spcPts val="3000"/>
              </a:spcBef>
              <a:spcAft>
                <a:spcPts val="0"/>
              </a:spcAft>
              <a:buClr>
                <a:schemeClr val="lt1"/>
              </a:buClr>
              <a:buSzPct val="100000"/>
              <a:buNone/>
            </a:pPr>
            <a:endParaRPr sz="1100"/>
          </a:p>
          <a:p>
            <a:pPr marL="0" lvl="0" indent="0" algn="l" rtl="0">
              <a:lnSpc>
                <a:spcPct val="90000"/>
              </a:lnSpc>
              <a:spcBef>
                <a:spcPts val="3000"/>
              </a:spcBef>
              <a:spcAft>
                <a:spcPts val="0"/>
              </a:spcAft>
              <a:buClr>
                <a:schemeClr val="lt1"/>
              </a:buClr>
              <a:buSzPct val="100000"/>
              <a:buNone/>
            </a:pPr>
            <a:endParaRPr sz="1400"/>
          </a:p>
        </p:txBody>
      </p:sp>
      <p:sp>
        <p:nvSpPr>
          <p:cNvPr id="250" name="Google Shape;250;p9"/>
          <p:cNvSpPr txBox="1">
            <a:spLocks noGrp="1"/>
          </p:cNvSpPr>
          <p:nvPr>
            <p:ph type="body" idx="3"/>
          </p:nvPr>
        </p:nvSpPr>
        <p:spPr>
          <a:xfrm>
            <a:off x="6758909" y="319224"/>
            <a:ext cx="4757375" cy="9926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6E6"/>
              </a:buClr>
              <a:buSzPts val="3600"/>
              <a:buNone/>
            </a:pPr>
            <a:r>
              <a:rPr lang="el" sz="2400"/>
              <a:t>Μελέτη περίπτωσης 1: Βελτιώσεις στη νεογνική φροντίδα</a:t>
            </a:r>
            <a:endParaRPr sz="240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2557</Words>
  <Application>Microsoft Office PowerPoint</Application>
  <PresentationFormat>Widescreen</PresentationFormat>
  <Paragraphs>104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Montserrat Light</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IASIS OFFICE 2</cp:lastModifiedBy>
  <cp:revision>1</cp:revision>
  <dcterms:created xsi:type="dcterms:W3CDTF">2022-05-09T10:29:33Z</dcterms:created>
  <dcterms:modified xsi:type="dcterms:W3CDTF">2024-05-09T10:19:31Z</dcterms:modified>
</cp:coreProperties>
</file>