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Montserrat"/>
      <p:regular r:id="rId18"/>
      <p:bold r:id="rId19"/>
      <p:italic r:id="rId20"/>
      <p:boldItalic r:id="rId21"/>
    </p:embeddedFont>
    <p:embeddedFont>
      <p:font typeface="Montserrat Ligh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26" roundtripDataSignature="AMtx7mhkQcLeigIs6KQ6y3rPCb8z3arS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Light-regular.fntdata"/><Relationship Id="rId21" Type="http://schemas.openxmlformats.org/officeDocument/2006/relationships/font" Target="fonts/Montserrat-boldItalic.fntdata"/><Relationship Id="rId24" Type="http://schemas.openxmlformats.org/officeDocument/2006/relationships/font" Target="fonts/MontserratLight-italic.fntdata"/><Relationship Id="rId23" Type="http://schemas.openxmlformats.org/officeDocument/2006/relationships/font" Target="fonts/Montserrat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Montserrat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176" name="Google Shape;17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58" name="Google Shape;25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65" name="Google Shape;26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82" name="Google Shape;28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185" name="Google Shape;1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199" name="Google Shape;1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06" name="Google Shape;2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13" name="Google Shape;21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30" name="Google Shape;2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37" name="Google Shape;23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43" name="Google Shape;24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51" name="Google Shape;25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jpg"/><Relationship Id="rId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14"/>
          <p:cNvSpPr/>
          <p:nvPr/>
        </p:nvSpPr>
        <p:spPr>
          <a:xfrm>
            <a:off x="0" y="2727436"/>
            <a:ext cx="12172692" cy="3159779"/>
          </a:xfrm>
          <a:custGeom>
            <a:rect b="b" l="l" r="r" t="t"/>
            <a:pathLst>
              <a:path extrusionOk="0" h="6806308" w="7600392">
                <a:moveTo>
                  <a:pt x="0" y="0"/>
                </a:moveTo>
                <a:lnTo>
                  <a:pt x="7600393" y="0"/>
                </a:lnTo>
                <a:lnTo>
                  <a:pt x="7600393" y="6806308"/>
                </a:lnTo>
                <a:lnTo>
                  <a:pt x="0" y="6806308"/>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14"/>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14"/>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14"/>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7" name="Google Shape;17;p14"/>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8" name="Google Shape;18;p14"/>
          <p:cNvSpPr txBox="1"/>
          <p:nvPr>
            <p:ph idx="3" type="body"/>
          </p:nvPr>
        </p:nvSpPr>
        <p:spPr>
          <a:xfrm>
            <a:off x="8345333" y="5611394"/>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 name="Google Shape;19;p14"/>
          <p:cNvPicPr preferRelativeResize="0"/>
          <p:nvPr/>
        </p:nvPicPr>
        <p:blipFill rotWithShape="1">
          <a:blip r:embed="rId2">
            <a:alphaModFix amt="29000"/>
          </a:blip>
          <a:srcRect b="11452" l="67223" r="0" t="24637"/>
          <a:stretch/>
        </p:blipFill>
        <p:spPr>
          <a:xfrm>
            <a:off x="4285392" y="2624088"/>
            <a:ext cx="3127569" cy="3263127"/>
          </a:xfrm>
          <a:prstGeom prst="rect">
            <a:avLst/>
          </a:prstGeom>
          <a:noFill/>
          <a:ln>
            <a:noFill/>
          </a:ln>
        </p:spPr>
      </p:pic>
      <p:sp>
        <p:nvSpPr>
          <p:cNvPr id="20" name="Google Shape;20;p14"/>
          <p:cNvSpPr/>
          <p:nvPr>
            <p:ph idx="4" type="pic"/>
          </p:nvPr>
        </p:nvSpPr>
        <p:spPr>
          <a:xfrm>
            <a:off x="5718875" y="423474"/>
            <a:ext cx="5982506" cy="4551482"/>
          </a:xfrm>
          <a:prstGeom prst="rect">
            <a:avLst/>
          </a:prstGeom>
          <a:solidFill>
            <a:srgbClr val="F2F2F2"/>
          </a:solidFill>
          <a:ln>
            <a:noFill/>
          </a:ln>
        </p:spPr>
      </p:sp>
      <p:pic>
        <p:nvPicPr>
          <p:cNvPr id="21" name="Google Shape;21;p14"/>
          <p:cNvPicPr preferRelativeResize="0"/>
          <p:nvPr/>
        </p:nvPicPr>
        <p:blipFill rotWithShape="1">
          <a:blip r:embed="rId2">
            <a:alphaModFix/>
          </a:blip>
          <a:srcRect b="0" l="0" r="0" t="0"/>
          <a:stretch/>
        </p:blipFill>
        <p:spPr>
          <a:xfrm>
            <a:off x="420345" y="249537"/>
            <a:ext cx="4437441" cy="2374551"/>
          </a:xfrm>
          <a:prstGeom prst="rect">
            <a:avLst/>
          </a:prstGeom>
          <a:noFill/>
          <a:ln>
            <a:noFill/>
          </a:ln>
        </p:spPr>
      </p:pic>
      <p:pic>
        <p:nvPicPr>
          <p:cNvPr descr="Blue text on a white background&#10;&#10;Description automatically generated" id="22" name="Google Shape;22;p14"/>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
        <p:nvSpPr>
          <p:cNvPr id="23" name="Google Shape;23;p14"/>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fr-FR"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24" name="Google Shape;24;p14"/>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28" name="Shape 128"/>
        <p:cNvGrpSpPr/>
        <p:nvPr/>
      </p:nvGrpSpPr>
      <p:grpSpPr>
        <a:xfrm>
          <a:off x="0" y="0"/>
          <a:ext cx="0" cy="0"/>
          <a:chOff x="0" y="0"/>
          <a:chExt cx="0" cy="0"/>
        </a:xfrm>
      </p:grpSpPr>
      <p:sp>
        <p:nvSpPr>
          <p:cNvPr id="129" name="Google Shape;129;p23"/>
          <p:cNvSpPr/>
          <p:nvPr/>
        </p:nvSpPr>
        <p:spPr>
          <a:xfrm rot="5400000">
            <a:off x="5693241" y="7996035"/>
            <a:ext cx="476911" cy="3282242"/>
          </a:xfrm>
          <a:custGeom>
            <a:rect b="b" l="l" r="r" t="t"/>
            <a:pathLst>
              <a:path extrusionOk="0" h="618290" w="101407">
                <a:moveTo>
                  <a:pt x="0" y="0"/>
                </a:moveTo>
                <a:lnTo>
                  <a:pt x="101407" y="0"/>
                </a:lnTo>
                <a:lnTo>
                  <a:pt x="101407" y="618291"/>
                </a:lnTo>
                <a:lnTo>
                  <a:pt x="0" y="618291"/>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130" name="Shape 130"/>
        <p:cNvGrpSpPr/>
        <p:nvPr/>
      </p:nvGrpSpPr>
      <p:grpSpPr>
        <a:xfrm>
          <a:off x="0" y="0"/>
          <a:ext cx="0" cy="0"/>
          <a:chOff x="0" y="0"/>
          <a:chExt cx="0" cy="0"/>
        </a:xfrm>
      </p:grpSpPr>
      <p:sp>
        <p:nvSpPr>
          <p:cNvPr id="131" name="Google Shape;131;p24"/>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24"/>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24"/>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24"/>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 name="Google Shape;135;p24"/>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24"/>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 name="Google Shape;137;p24"/>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 name="Google Shape;138;p24"/>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 name="Google Shape;139;p24"/>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24"/>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 name="Google Shape;141;p24"/>
          <p:cNvSpPr/>
          <p:nvPr/>
        </p:nvSpPr>
        <p:spPr>
          <a:xfrm>
            <a:off x="8947682" y="2543260"/>
            <a:ext cx="253128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62626"/>
              </a:buClr>
              <a:buSzPts val="1050"/>
              <a:buFont typeface="Calibri"/>
              <a:buNone/>
            </a:pPr>
            <a:r>
              <a:rPr b="0" i="0" lang="fr-FR" sz="105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42" name="Google Shape;142;p24"/>
          <p:cNvSpPr/>
          <p:nvPr/>
        </p:nvSpPr>
        <p:spPr>
          <a:xfrm rot="10800000">
            <a:off x="12799" y="5622"/>
            <a:ext cx="12189954" cy="1762217"/>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p24"/>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4" name="Google Shape;144;p24"/>
          <p:cNvPicPr preferRelativeResize="0"/>
          <p:nvPr/>
        </p:nvPicPr>
        <p:blipFill rotWithShape="1">
          <a:blip r:embed="rId2">
            <a:alphaModFix amt="29000"/>
          </a:blip>
          <a:srcRect b="30922" l="65274" r="1949" t="34454"/>
          <a:stretch/>
        </p:blipFill>
        <p:spPr>
          <a:xfrm>
            <a:off x="7847426" y="0"/>
            <a:ext cx="3127569" cy="1767839"/>
          </a:xfrm>
          <a:prstGeom prst="rect">
            <a:avLst/>
          </a:prstGeom>
          <a:noFill/>
          <a:ln>
            <a:noFill/>
          </a:ln>
        </p:spPr>
      </p:pic>
      <p:sp>
        <p:nvSpPr>
          <p:cNvPr id="145" name="Google Shape;145;p24"/>
          <p:cNvSpPr/>
          <p:nvPr/>
        </p:nvSpPr>
        <p:spPr>
          <a:xfrm rot="5400000">
            <a:off x="1331471" y="926544"/>
            <a:ext cx="108000" cy="1685648"/>
          </a:xfrm>
          <a:custGeom>
            <a:rect b="b" l="l" r="r" t="t"/>
            <a:pathLst>
              <a:path extrusionOk="0" h="260044" w="30700">
                <a:moveTo>
                  <a:pt x="0" y="0"/>
                </a:moveTo>
                <a:lnTo>
                  <a:pt x="30701" y="0"/>
                </a:lnTo>
                <a:lnTo>
                  <a:pt x="30701" y="260044"/>
                </a:lnTo>
                <a:lnTo>
                  <a:pt x="0" y="260044"/>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46" name="Shape 146"/>
        <p:cNvGrpSpPr/>
        <p:nvPr/>
      </p:nvGrpSpPr>
      <p:grpSpPr>
        <a:xfrm>
          <a:off x="0" y="0"/>
          <a:ext cx="0" cy="0"/>
          <a:chOff x="0" y="0"/>
          <a:chExt cx="0" cy="0"/>
        </a:xfrm>
      </p:grpSpPr>
      <p:sp>
        <p:nvSpPr>
          <p:cNvPr id="147" name="Google Shape;147;p25"/>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8" name="Google Shape;148;p25"/>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9" name="Google Shape;149;p25"/>
          <p:cNvPicPr preferRelativeResize="0"/>
          <p:nvPr/>
        </p:nvPicPr>
        <p:blipFill rotWithShape="1">
          <a:blip r:embed="rId2">
            <a:alphaModFix amt="29000"/>
          </a:blip>
          <a:srcRect b="16284" l="70895" r="1948" t="1095"/>
          <a:stretch/>
        </p:blipFill>
        <p:spPr>
          <a:xfrm>
            <a:off x="4884044" y="2639356"/>
            <a:ext cx="2591268" cy="4218644"/>
          </a:xfrm>
          <a:prstGeom prst="rect">
            <a:avLst/>
          </a:prstGeom>
          <a:noFill/>
          <a:ln>
            <a:noFill/>
          </a:ln>
        </p:spPr>
      </p:pic>
      <p:sp>
        <p:nvSpPr>
          <p:cNvPr id="150" name="Google Shape;150;p25"/>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51" name="Shape 151"/>
        <p:cNvGrpSpPr/>
        <p:nvPr/>
      </p:nvGrpSpPr>
      <p:grpSpPr>
        <a:xfrm>
          <a:off x="0" y="0"/>
          <a:ext cx="0" cy="0"/>
          <a:chOff x="0" y="0"/>
          <a:chExt cx="0" cy="0"/>
        </a:xfrm>
      </p:grpSpPr>
      <p:sp>
        <p:nvSpPr>
          <p:cNvPr id="152" name="Google Shape;152;p26"/>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3" name="Google Shape;153;p26"/>
          <p:cNvSpPr/>
          <p:nvPr>
            <p:ph idx="2" type="pic"/>
          </p:nvPr>
        </p:nvSpPr>
        <p:spPr>
          <a:xfrm>
            <a:off x="0" y="0"/>
            <a:ext cx="12192000" cy="6858000"/>
          </a:xfrm>
          <a:prstGeom prst="rect">
            <a:avLst/>
          </a:prstGeom>
          <a:solidFill>
            <a:srgbClr val="F2F2F2"/>
          </a:solidFill>
          <a:ln>
            <a:noFill/>
          </a:ln>
        </p:spPr>
      </p:sp>
      <p:pic>
        <p:nvPicPr>
          <p:cNvPr id="154" name="Google Shape;154;p26"/>
          <p:cNvPicPr preferRelativeResize="0"/>
          <p:nvPr/>
        </p:nvPicPr>
        <p:blipFill rotWithShape="1">
          <a:blip r:embed="rId2">
            <a:alphaModFix amt="29000"/>
          </a:blip>
          <a:srcRect b="16284" l="70895" r="1948" t="1095"/>
          <a:stretch/>
        </p:blipFill>
        <p:spPr>
          <a:xfrm>
            <a:off x="0" y="1521756"/>
            <a:ext cx="2591268" cy="4218644"/>
          </a:xfrm>
          <a:prstGeom prst="rect">
            <a:avLst/>
          </a:prstGeom>
          <a:noFill/>
          <a:ln>
            <a:noFill/>
          </a:ln>
        </p:spPr>
      </p:pic>
      <p:sp>
        <p:nvSpPr>
          <p:cNvPr id="155" name="Google Shape;155;p26"/>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56" name="Shape 156"/>
        <p:cNvGrpSpPr/>
        <p:nvPr/>
      </p:nvGrpSpPr>
      <p:grpSpPr>
        <a:xfrm>
          <a:off x="0" y="0"/>
          <a:ext cx="0" cy="0"/>
          <a:chOff x="0" y="0"/>
          <a:chExt cx="0" cy="0"/>
        </a:xfrm>
      </p:grpSpPr>
      <p:sp>
        <p:nvSpPr>
          <p:cNvPr id="157" name="Google Shape;157;p27"/>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27"/>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27"/>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60" name="Shape 160"/>
        <p:cNvGrpSpPr/>
        <p:nvPr/>
      </p:nvGrpSpPr>
      <p:grpSpPr>
        <a:xfrm>
          <a:off x="0" y="0"/>
          <a:ext cx="0" cy="0"/>
          <a:chOff x="0" y="0"/>
          <a:chExt cx="0" cy="0"/>
        </a:xfrm>
      </p:grpSpPr>
      <p:sp>
        <p:nvSpPr>
          <p:cNvPr id="161" name="Google Shape;161;p28"/>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 name="Google Shape;162;p28"/>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p28"/>
          <p:cNvSpPr txBox="1"/>
          <p:nvPr>
            <p:ph idx="1" type="body"/>
          </p:nvPr>
        </p:nvSpPr>
        <p:spPr>
          <a:xfrm>
            <a:off x="5297322" y="2639356"/>
            <a:ext cx="6484268"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 name="Google Shape;164;p28"/>
          <p:cNvSpPr txBox="1"/>
          <p:nvPr>
            <p:ph idx="2" type="body"/>
          </p:nvPr>
        </p:nvSpPr>
        <p:spPr>
          <a:xfrm>
            <a:off x="891654" y="10209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13000"/>
              <a:buFont typeface="Arial"/>
              <a:buNone/>
              <a:defRPr b="0" i="0" sz="130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28"/>
          <p:cNvSpPr/>
          <p:nvPr/>
        </p:nvSpPr>
        <p:spPr>
          <a:xfrm>
            <a:off x="0" y="28929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6" name="Google Shape;166;p28"/>
          <p:cNvPicPr preferRelativeResize="0"/>
          <p:nvPr/>
        </p:nvPicPr>
        <p:blipFill rotWithShape="1">
          <a:blip r:embed="rId2">
            <a:alphaModFix amt="29000"/>
          </a:blip>
          <a:srcRect b="20547" l="65356" r="5409" t="-9677"/>
          <a:stretch/>
        </p:blipFill>
        <p:spPr>
          <a:xfrm>
            <a:off x="9402416" y="1603149"/>
            <a:ext cx="2789583" cy="455090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67" name="Shape 167"/>
        <p:cNvGrpSpPr/>
        <p:nvPr/>
      </p:nvGrpSpPr>
      <p:grpSpPr>
        <a:xfrm>
          <a:off x="0" y="0"/>
          <a:ext cx="0" cy="0"/>
          <a:chOff x="0" y="0"/>
          <a:chExt cx="0" cy="0"/>
        </a:xfrm>
      </p:grpSpPr>
      <p:sp>
        <p:nvSpPr>
          <p:cNvPr id="168" name="Google Shape;168;p29"/>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 name="Google Shape;169;p29"/>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29"/>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171" name="Google Shape;171;p29"/>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172" name="Google Shape;172;p29"/>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25" name="Shape 25"/>
        <p:cNvGrpSpPr/>
        <p:nvPr/>
      </p:nvGrpSpPr>
      <p:grpSpPr>
        <a:xfrm>
          <a:off x="0" y="0"/>
          <a:ext cx="0" cy="0"/>
          <a:chOff x="0" y="0"/>
          <a:chExt cx="0" cy="0"/>
        </a:xfrm>
      </p:grpSpPr>
      <p:sp>
        <p:nvSpPr>
          <p:cNvPr id="26" name="Google Shape;26;p15"/>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15"/>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15"/>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15"/>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15"/>
          <p:cNvSpPr/>
          <p:nvPr>
            <p:ph idx="4" type="pic"/>
          </p:nvPr>
        </p:nvSpPr>
        <p:spPr>
          <a:xfrm>
            <a:off x="-126342" y="0"/>
            <a:ext cx="3669321" cy="6858000"/>
          </a:xfrm>
          <a:prstGeom prst="rect">
            <a:avLst/>
          </a:prstGeom>
          <a:solidFill>
            <a:srgbClr val="D8D8D8"/>
          </a:solidFill>
          <a:ln>
            <a:noFill/>
          </a:ln>
        </p:spPr>
      </p:sp>
      <p:sp>
        <p:nvSpPr>
          <p:cNvPr id="31" name="Google Shape;31;p15"/>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5"/>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15"/>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15"/>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15"/>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15"/>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7" name="Google Shape;37;p15"/>
          <p:cNvGrpSpPr/>
          <p:nvPr/>
        </p:nvGrpSpPr>
        <p:grpSpPr>
          <a:xfrm>
            <a:off x="4054159" y="721803"/>
            <a:ext cx="7578908" cy="5461417"/>
            <a:chOff x="4054159" y="721803"/>
            <a:chExt cx="7578908" cy="5461417"/>
          </a:xfrm>
        </p:grpSpPr>
        <p:grpSp>
          <p:nvGrpSpPr>
            <p:cNvPr id="38" name="Google Shape;38;p15"/>
            <p:cNvGrpSpPr/>
            <p:nvPr/>
          </p:nvGrpSpPr>
          <p:grpSpPr>
            <a:xfrm>
              <a:off x="4054161" y="721803"/>
              <a:ext cx="7547911" cy="1674487"/>
              <a:chOff x="4061909" y="1565906"/>
              <a:chExt cx="7547911" cy="1882781"/>
            </a:xfrm>
          </p:grpSpPr>
          <p:cxnSp>
            <p:nvCxnSpPr>
              <p:cNvPr id="39" name="Google Shape;39;p15"/>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0" name="Google Shape;40;p15"/>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1" name="Google Shape;41;p15"/>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2" name="Google Shape;42;p15"/>
            <p:cNvCxnSpPr/>
            <p:nvPr/>
          </p:nvCxnSpPr>
          <p:spPr>
            <a:xfrm>
              <a:off x="4054160" y="200029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3" name="Google Shape;43;p15"/>
            <p:cNvCxnSpPr/>
            <p:nvPr/>
          </p:nvCxnSpPr>
          <p:spPr>
            <a:xfrm>
              <a:off x="4069659" y="238824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4" name="Google Shape;44;p15"/>
            <p:cNvGrpSpPr/>
            <p:nvPr/>
          </p:nvGrpSpPr>
          <p:grpSpPr>
            <a:xfrm>
              <a:off x="4054160" y="2644936"/>
              <a:ext cx="7547911" cy="1674487"/>
              <a:chOff x="4061909" y="1565906"/>
              <a:chExt cx="7547911" cy="1882781"/>
            </a:xfrm>
          </p:grpSpPr>
          <p:cxnSp>
            <p:nvCxnSpPr>
              <p:cNvPr id="45" name="Google Shape;45;p15"/>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6" name="Google Shape;46;p15"/>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7" name="Google Shape;47;p15"/>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8" name="Google Shape;48;p15"/>
            <p:cNvCxnSpPr/>
            <p:nvPr/>
          </p:nvCxnSpPr>
          <p:spPr>
            <a:xfrm>
              <a:off x="4054159" y="3923423"/>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9" name="Google Shape;49;p15"/>
            <p:cNvCxnSpPr/>
            <p:nvPr/>
          </p:nvCxnSpPr>
          <p:spPr>
            <a:xfrm>
              <a:off x="4069658" y="4311378"/>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50" name="Google Shape;50;p15"/>
            <p:cNvGrpSpPr/>
            <p:nvPr/>
          </p:nvGrpSpPr>
          <p:grpSpPr>
            <a:xfrm>
              <a:off x="4069658" y="4508733"/>
              <a:ext cx="7547911" cy="1674487"/>
              <a:chOff x="4061909" y="1565906"/>
              <a:chExt cx="7547911" cy="1882781"/>
            </a:xfrm>
          </p:grpSpPr>
          <p:cxnSp>
            <p:nvCxnSpPr>
              <p:cNvPr id="51" name="Google Shape;51;p15"/>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2" name="Google Shape;52;p15"/>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3" name="Google Shape;53;p15"/>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54" name="Google Shape;54;p15"/>
            <p:cNvCxnSpPr/>
            <p:nvPr/>
          </p:nvCxnSpPr>
          <p:spPr>
            <a:xfrm>
              <a:off x="4069657" y="578722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5" name="Google Shape;55;p15"/>
            <p:cNvCxnSpPr/>
            <p:nvPr/>
          </p:nvCxnSpPr>
          <p:spPr>
            <a:xfrm>
              <a:off x="4085156" y="617517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56" name="Shape 56"/>
        <p:cNvGrpSpPr/>
        <p:nvPr/>
      </p:nvGrpSpPr>
      <p:grpSpPr>
        <a:xfrm>
          <a:off x="0" y="0"/>
          <a:ext cx="0" cy="0"/>
          <a:chOff x="0" y="0"/>
          <a:chExt cx="0" cy="0"/>
        </a:xfrm>
      </p:grpSpPr>
      <p:sp>
        <p:nvSpPr>
          <p:cNvPr id="57" name="Google Shape;57;p16"/>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16"/>
          <p:cNvSpPr/>
          <p:nvPr>
            <p:ph idx="2" type="pic"/>
          </p:nvPr>
        </p:nvSpPr>
        <p:spPr>
          <a:xfrm>
            <a:off x="5888002" y="439730"/>
            <a:ext cx="5660531" cy="6045736"/>
          </a:xfrm>
          <a:prstGeom prst="rect">
            <a:avLst/>
          </a:prstGeom>
          <a:solidFill>
            <a:srgbClr val="F2F2F2"/>
          </a:solidFill>
          <a:ln>
            <a:noFill/>
          </a:ln>
        </p:spPr>
      </p:sp>
      <p:pic>
        <p:nvPicPr>
          <p:cNvPr id="59" name="Google Shape;59;p16"/>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60" name="Google Shape;60;p16"/>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6"/>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62" name="Shape 62"/>
        <p:cNvGrpSpPr/>
        <p:nvPr/>
      </p:nvGrpSpPr>
      <p:grpSpPr>
        <a:xfrm>
          <a:off x="0" y="0"/>
          <a:ext cx="0" cy="0"/>
          <a:chOff x="0" y="0"/>
          <a:chExt cx="0" cy="0"/>
        </a:xfrm>
      </p:grpSpPr>
      <p:sp>
        <p:nvSpPr>
          <p:cNvPr id="63" name="Google Shape;63;p17"/>
          <p:cNvSpPr/>
          <p:nvPr/>
        </p:nvSpPr>
        <p:spPr>
          <a:xfrm>
            <a:off x="3058634" y="1"/>
            <a:ext cx="8439100"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 name="Google Shape;64;p17"/>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17"/>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6" name="Google Shape;66;p17"/>
          <p:cNvPicPr preferRelativeResize="0"/>
          <p:nvPr/>
        </p:nvPicPr>
        <p:blipFill rotWithShape="1">
          <a:blip r:embed="rId2">
            <a:alphaModFix amt="29000"/>
          </a:blip>
          <a:srcRect b="20547" l="65356" r="-2729" t="-54862"/>
          <a:stretch/>
        </p:blipFill>
        <p:spPr>
          <a:xfrm>
            <a:off x="2993628" y="0"/>
            <a:ext cx="3566198" cy="6857999"/>
          </a:xfrm>
          <a:prstGeom prst="rect">
            <a:avLst/>
          </a:prstGeom>
          <a:noFill/>
          <a:ln>
            <a:noFill/>
          </a:ln>
        </p:spPr>
      </p:pic>
      <p:pic>
        <p:nvPicPr>
          <p:cNvPr id="67" name="Google Shape;67;p17"/>
          <p:cNvPicPr preferRelativeResize="0"/>
          <p:nvPr/>
        </p:nvPicPr>
        <p:blipFill rotWithShape="1">
          <a:blip r:embed="rId3">
            <a:alphaModFix/>
          </a:blip>
          <a:srcRect b="11083" l="-18315" r="29196" t="15976"/>
          <a:stretch/>
        </p:blipFill>
        <p:spPr>
          <a:xfrm flipH="1">
            <a:off x="0" y="1333922"/>
            <a:ext cx="8439100" cy="5375657"/>
          </a:xfrm>
          <a:prstGeom prst="rect">
            <a:avLst/>
          </a:prstGeom>
          <a:noFill/>
          <a:ln>
            <a:noFill/>
          </a:ln>
        </p:spPr>
      </p:pic>
      <p:sp>
        <p:nvSpPr>
          <p:cNvPr id="68" name="Google Shape;68;p17"/>
          <p:cNvSpPr/>
          <p:nvPr>
            <p:ph idx="3" type="pic"/>
          </p:nvPr>
        </p:nvSpPr>
        <p:spPr>
          <a:xfrm>
            <a:off x="0" y="1561018"/>
            <a:ext cx="5130800" cy="3913188"/>
          </a:xfrm>
          <a:prstGeom prst="rect">
            <a:avLst/>
          </a:prstGeom>
          <a:solidFill>
            <a:srgbClr val="D8D8D8"/>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p:cSld name="Bulletpoints">
    <p:spTree>
      <p:nvGrpSpPr>
        <p:cNvPr id="69" name="Shape 69"/>
        <p:cNvGrpSpPr/>
        <p:nvPr/>
      </p:nvGrpSpPr>
      <p:grpSpPr>
        <a:xfrm>
          <a:off x="0" y="0"/>
          <a:ext cx="0" cy="0"/>
          <a:chOff x="0" y="0"/>
          <a:chExt cx="0" cy="0"/>
        </a:xfrm>
      </p:grpSpPr>
      <p:sp>
        <p:nvSpPr>
          <p:cNvPr id="70" name="Google Shape;70;p18"/>
          <p:cNvSpPr/>
          <p:nvPr/>
        </p:nvSpPr>
        <p:spPr>
          <a:xfrm>
            <a:off x="3557439" y="5448535"/>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18"/>
          <p:cNvSpPr/>
          <p:nvPr/>
        </p:nvSpPr>
        <p:spPr>
          <a:xfrm>
            <a:off x="3543994" y="4392459"/>
            <a:ext cx="7208077" cy="713814"/>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18"/>
          <p:cNvSpPr/>
          <p:nvPr/>
        </p:nvSpPr>
        <p:spPr>
          <a:xfrm>
            <a:off x="0" y="6342926"/>
            <a:ext cx="11586117" cy="515073"/>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18"/>
          <p:cNvSpPr/>
          <p:nvPr/>
        </p:nvSpPr>
        <p:spPr>
          <a:xfrm>
            <a:off x="3557440" y="1339741"/>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 name="Google Shape;74;p18"/>
          <p:cNvSpPr txBox="1"/>
          <p:nvPr>
            <p:ph idx="1" type="body"/>
          </p:nvPr>
        </p:nvSpPr>
        <p:spPr>
          <a:xfrm>
            <a:off x="447066" y="309492"/>
            <a:ext cx="11222614" cy="71381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74659A"/>
              </a:buClr>
              <a:buSzPts val="3600"/>
              <a:buFont typeface="Arial"/>
              <a:buNone/>
              <a:defRPr b="1" i="0" sz="3600" u="none" cap="none" strike="noStrike">
                <a:solidFill>
                  <a:srgbClr val="74659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18"/>
          <p:cNvSpPr txBox="1"/>
          <p:nvPr>
            <p:ph idx="2" type="body"/>
          </p:nvPr>
        </p:nvSpPr>
        <p:spPr>
          <a:xfrm>
            <a:off x="3557441" y="1530045"/>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8"/>
          <p:cNvPicPr preferRelativeResize="0"/>
          <p:nvPr/>
        </p:nvPicPr>
        <p:blipFill rotWithShape="1">
          <a:blip r:embed="rId2">
            <a:alphaModFix/>
          </a:blip>
          <a:srcRect b="0" l="0" r="0" t="0"/>
          <a:stretch/>
        </p:blipFill>
        <p:spPr>
          <a:xfrm rot="-3300097">
            <a:off x="1074326" y="937959"/>
            <a:ext cx="826671" cy="889517"/>
          </a:xfrm>
          <a:prstGeom prst="rect">
            <a:avLst/>
          </a:prstGeom>
          <a:noFill/>
          <a:ln>
            <a:noFill/>
          </a:ln>
        </p:spPr>
      </p:pic>
      <p:sp>
        <p:nvSpPr>
          <p:cNvPr id="77" name="Google Shape;77;p18"/>
          <p:cNvSpPr/>
          <p:nvPr/>
        </p:nvSpPr>
        <p:spPr>
          <a:xfrm>
            <a:off x="1426483" y="1233412"/>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 name="Google Shape;78;p18"/>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18"/>
          <p:cNvSpPr/>
          <p:nvPr/>
        </p:nvSpPr>
        <p:spPr>
          <a:xfrm>
            <a:off x="3557441" y="2384515"/>
            <a:ext cx="7208077" cy="713814"/>
          </a:xfrm>
          <a:prstGeom prst="rect">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 name="Google Shape;80;p18"/>
          <p:cNvSpPr txBox="1"/>
          <p:nvPr>
            <p:ph idx="4" type="body"/>
          </p:nvPr>
        </p:nvSpPr>
        <p:spPr>
          <a:xfrm>
            <a:off x="3520254" y="2423523"/>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1" name="Google Shape;81;p18"/>
          <p:cNvPicPr preferRelativeResize="0"/>
          <p:nvPr/>
        </p:nvPicPr>
        <p:blipFill rotWithShape="1">
          <a:blip r:embed="rId2">
            <a:alphaModFix/>
          </a:blip>
          <a:srcRect b="0" l="0" r="0" t="0"/>
          <a:stretch/>
        </p:blipFill>
        <p:spPr>
          <a:xfrm rot="-3300097">
            <a:off x="1058304" y="1912041"/>
            <a:ext cx="826671" cy="889517"/>
          </a:xfrm>
          <a:prstGeom prst="rect">
            <a:avLst/>
          </a:prstGeom>
          <a:noFill/>
          <a:ln>
            <a:noFill/>
          </a:ln>
        </p:spPr>
      </p:pic>
      <p:sp>
        <p:nvSpPr>
          <p:cNvPr id="82" name="Google Shape;82;p18"/>
          <p:cNvSpPr/>
          <p:nvPr/>
        </p:nvSpPr>
        <p:spPr>
          <a:xfrm>
            <a:off x="1380541" y="2266698"/>
            <a:ext cx="1036067" cy="878761"/>
          </a:xfrm>
          <a:prstGeom prst="ellipse">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 name="Google Shape;83;p18"/>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 name="Google Shape;84;p18"/>
          <p:cNvSpPr/>
          <p:nvPr/>
        </p:nvSpPr>
        <p:spPr>
          <a:xfrm>
            <a:off x="3543994" y="3383476"/>
            <a:ext cx="7208077" cy="713814"/>
          </a:xfrm>
          <a:prstGeom prst="rect">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8"/>
          <p:cNvSpPr txBox="1"/>
          <p:nvPr>
            <p:ph idx="6" type="body"/>
          </p:nvPr>
        </p:nvSpPr>
        <p:spPr>
          <a:xfrm>
            <a:off x="3543994" y="3421961"/>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6" name="Google Shape;86;p18"/>
          <p:cNvPicPr preferRelativeResize="0"/>
          <p:nvPr/>
        </p:nvPicPr>
        <p:blipFill rotWithShape="1">
          <a:blip r:embed="rId2">
            <a:alphaModFix/>
          </a:blip>
          <a:srcRect b="0" l="0" r="0" t="0"/>
          <a:stretch/>
        </p:blipFill>
        <p:spPr>
          <a:xfrm rot="-3300097">
            <a:off x="1079034" y="2964457"/>
            <a:ext cx="826671" cy="889517"/>
          </a:xfrm>
          <a:prstGeom prst="rect">
            <a:avLst/>
          </a:prstGeom>
          <a:noFill/>
          <a:ln>
            <a:noFill/>
          </a:ln>
        </p:spPr>
      </p:pic>
      <p:sp>
        <p:nvSpPr>
          <p:cNvPr id="87" name="Google Shape;87;p18"/>
          <p:cNvSpPr/>
          <p:nvPr/>
        </p:nvSpPr>
        <p:spPr>
          <a:xfrm>
            <a:off x="1401271" y="3319114"/>
            <a:ext cx="1036067" cy="878761"/>
          </a:xfrm>
          <a:prstGeom prst="ellipse">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8" name="Google Shape;88;p18"/>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9" name="Google Shape;89;p18"/>
          <p:cNvPicPr preferRelativeResize="0"/>
          <p:nvPr/>
        </p:nvPicPr>
        <p:blipFill rotWithShape="1">
          <a:blip r:embed="rId2">
            <a:alphaModFix/>
          </a:blip>
          <a:srcRect b="0" l="0" r="0" t="0"/>
          <a:stretch/>
        </p:blipFill>
        <p:spPr>
          <a:xfrm rot="-3300097">
            <a:off x="1079034" y="3983368"/>
            <a:ext cx="826671" cy="889517"/>
          </a:xfrm>
          <a:prstGeom prst="rect">
            <a:avLst/>
          </a:prstGeom>
          <a:noFill/>
          <a:ln>
            <a:noFill/>
          </a:ln>
        </p:spPr>
      </p:pic>
      <p:sp>
        <p:nvSpPr>
          <p:cNvPr id="90" name="Google Shape;90;p18"/>
          <p:cNvSpPr/>
          <p:nvPr/>
        </p:nvSpPr>
        <p:spPr>
          <a:xfrm>
            <a:off x="1401271" y="4338025"/>
            <a:ext cx="1036067" cy="878761"/>
          </a:xfrm>
          <a:prstGeom prst="ellipse">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18"/>
          <p:cNvSpPr txBox="1"/>
          <p:nvPr>
            <p:ph idx="8" type="body"/>
          </p:nvPr>
        </p:nvSpPr>
        <p:spPr>
          <a:xfrm>
            <a:off x="3596099" y="5503614"/>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2" name="Google Shape;92;p18"/>
          <p:cNvPicPr preferRelativeResize="0"/>
          <p:nvPr/>
        </p:nvPicPr>
        <p:blipFill rotWithShape="1">
          <a:blip r:embed="rId2">
            <a:alphaModFix/>
          </a:blip>
          <a:srcRect b="0" l="0" r="0" t="0"/>
          <a:stretch/>
        </p:blipFill>
        <p:spPr>
          <a:xfrm rot="-3300097">
            <a:off x="1117692" y="5039444"/>
            <a:ext cx="826671" cy="889517"/>
          </a:xfrm>
          <a:prstGeom prst="rect">
            <a:avLst/>
          </a:prstGeom>
          <a:noFill/>
          <a:ln>
            <a:noFill/>
          </a:ln>
        </p:spPr>
      </p:pic>
      <p:sp>
        <p:nvSpPr>
          <p:cNvPr id="93" name="Google Shape;93;p18"/>
          <p:cNvSpPr/>
          <p:nvPr/>
        </p:nvSpPr>
        <p:spPr>
          <a:xfrm>
            <a:off x="1439929" y="5394101"/>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8"/>
          <p:cNvSpPr txBox="1"/>
          <p:nvPr>
            <p:ph idx="9" type="body"/>
          </p:nvPr>
        </p:nvSpPr>
        <p:spPr>
          <a:xfrm>
            <a:off x="1616673" y="5525966"/>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18"/>
          <p:cNvSpPr txBox="1"/>
          <p:nvPr>
            <p:ph idx="13" type="body"/>
          </p:nvPr>
        </p:nvSpPr>
        <p:spPr>
          <a:xfrm>
            <a:off x="1578015" y="4469890"/>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18"/>
          <p:cNvSpPr txBox="1"/>
          <p:nvPr>
            <p:ph idx="14" type="body"/>
          </p:nvPr>
        </p:nvSpPr>
        <p:spPr>
          <a:xfrm>
            <a:off x="3557441" y="4447538"/>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97" name="Shape 97"/>
        <p:cNvGrpSpPr/>
        <p:nvPr/>
      </p:nvGrpSpPr>
      <p:grpSpPr>
        <a:xfrm>
          <a:off x="0" y="0"/>
          <a:ext cx="0" cy="0"/>
          <a:chOff x="0" y="0"/>
          <a:chExt cx="0" cy="0"/>
        </a:xfrm>
      </p:grpSpPr>
      <p:sp>
        <p:nvSpPr>
          <p:cNvPr id="98" name="Google Shape;98;p19"/>
          <p:cNvSpPr/>
          <p:nvPr/>
        </p:nvSpPr>
        <p:spPr>
          <a:xfrm>
            <a:off x="0" y="0"/>
            <a:ext cx="12192000" cy="6858000"/>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19"/>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0" name="Google Shape;100;p19"/>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101" name="Google Shape;101;p19"/>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 name="Google Shape;102;p19"/>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19"/>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p:cSld name="2_Photo Slide">
    <p:spTree>
      <p:nvGrpSpPr>
        <p:cNvPr id="104" name="Shape 104"/>
        <p:cNvGrpSpPr/>
        <p:nvPr/>
      </p:nvGrpSpPr>
      <p:grpSpPr>
        <a:xfrm>
          <a:off x="0" y="0"/>
          <a:ext cx="0" cy="0"/>
          <a:chOff x="0" y="0"/>
          <a:chExt cx="0" cy="0"/>
        </a:xfrm>
      </p:grpSpPr>
      <p:sp>
        <p:nvSpPr>
          <p:cNvPr id="105" name="Google Shape;105;p20"/>
          <p:cNvSpPr/>
          <p:nvPr/>
        </p:nvSpPr>
        <p:spPr>
          <a:xfrm>
            <a:off x="576146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p20"/>
          <p:cNvSpPr/>
          <p:nvPr>
            <p:ph idx="2" type="pic"/>
          </p:nvPr>
        </p:nvSpPr>
        <p:spPr>
          <a:xfrm>
            <a:off x="435469" y="406132"/>
            <a:ext cx="5660531" cy="6045736"/>
          </a:xfrm>
          <a:prstGeom prst="rect">
            <a:avLst/>
          </a:prstGeom>
          <a:solidFill>
            <a:srgbClr val="F2F2F2"/>
          </a:solidFill>
          <a:ln>
            <a:noFill/>
          </a:ln>
        </p:spPr>
      </p:sp>
      <p:pic>
        <p:nvPicPr>
          <p:cNvPr id="107" name="Google Shape;107;p20"/>
          <p:cNvPicPr preferRelativeResize="0"/>
          <p:nvPr/>
        </p:nvPicPr>
        <p:blipFill rotWithShape="1">
          <a:blip r:embed="rId2">
            <a:alphaModFix amt="29000"/>
          </a:blip>
          <a:srcRect b="17435" l="75767" r="-2923" t="-56"/>
          <a:stretch/>
        </p:blipFill>
        <p:spPr>
          <a:xfrm>
            <a:off x="9998008" y="2559843"/>
            <a:ext cx="2591268" cy="4218644"/>
          </a:xfrm>
          <a:prstGeom prst="rect">
            <a:avLst/>
          </a:prstGeom>
          <a:noFill/>
          <a:ln>
            <a:noFill/>
          </a:ln>
        </p:spPr>
      </p:pic>
      <p:sp>
        <p:nvSpPr>
          <p:cNvPr id="108" name="Google Shape;108;p20"/>
          <p:cNvSpPr txBox="1"/>
          <p:nvPr>
            <p:ph idx="1" type="body"/>
          </p:nvPr>
        </p:nvSpPr>
        <p:spPr>
          <a:xfrm>
            <a:off x="6818000" y="2050159"/>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20"/>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10" name="Shape 110"/>
        <p:cNvGrpSpPr/>
        <p:nvPr/>
      </p:nvGrpSpPr>
      <p:grpSpPr>
        <a:xfrm>
          <a:off x="0" y="0"/>
          <a:ext cx="0" cy="0"/>
          <a:chOff x="0" y="0"/>
          <a:chExt cx="0" cy="0"/>
        </a:xfrm>
      </p:grpSpPr>
      <p:sp>
        <p:nvSpPr>
          <p:cNvPr id="111" name="Google Shape;111;p21"/>
          <p:cNvSpPr/>
          <p:nvPr/>
        </p:nvSpPr>
        <p:spPr>
          <a:xfrm>
            <a:off x="-32399" y="2956988"/>
            <a:ext cx="12193495" cy="2809041"/>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12" name="Google Shape;112;p21"/>
          <p:cNvPicPr preferRelativeResize="0"/>
          <p:nvPr/>
        </p:nvPicPr>
        <p:blipFill rotWithShape="1">
          <a:blip r:embed="rId2">
            <a:alphaModFix amt="29000"/>
          </a:blip>
          <a:srcRect b="18716" l="58846" r="6418" t="29191"/>
          <a:stretch/>
        </p:blipFill>
        <p:spPr>
          <a:xfrm>
            <a:off x="8444680" y="2956988"/>
            <a:ext cx="3747320" cy="3007230"/>
          </a:xfrm>
          <a:prstGeom prst="rect">
            <a:avLst/>
          </a:prstGeom>
          <a:noFill/>
          <a:ln>
            <a:noFill/>
          </a:ln>
        </p:spPr>
      </p:pic>
      <p:sp>
        <p:nvSpPr>
          <p:cNvPr id="113" name="Google Shape;113;p21"/>
          <p:cNvSpPr txBox="1"/>
          <p:nvPr>
            <p:ph idx="1" type="body"/>
          </p:nvPr>
        </p:nvSpPr>
        <p:spPr>
          <a:xfrm>
            <a:off x="605556" y="4238576"/>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21"/>
          <p:cNvSpPr txBox="1"/>
          <p:nvPr>
            <p:ph idx="2" type="body"/>
          </p:nvPr>
        </p:nvSpPr>
        <p:spPr>
          <a:xfrm>
            <a:off x="605556" y="3429000"/>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B6E6"/>
              </a:buClr>
              <a:buSzPts val="5000"/>
              <a:buFont typeface="Arial"/>
              <a:buNone/>
              <a:defRPr b="1" i="0" sz="50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Google Shape;115;p21"/>
          <p:cNvSpPr/>
          <p:nvPr/>
        </p:nvSpPr>
        <p:spPr>
          <a:xfrm>
            <a:off x="6934623" y="5423818"/>
            <a:ext cx="5257377" cy="756631"/>
          </a:xfrm>
          <a:custGeom>
            <a:rect b="b" l="l" r="r" t="t"/>
            <a:pathLst>
              <a:path extrusionOk="0" h="6806308" w="7600392">
                <a:moveTo>
                  <a:pt x="0" y="0"/>
                </a:moveTo>
                <a:lnTo>
                  <a:pt x="7600393" y="0"/>
                </a:lnTo>
                <a:lnTo>
                  <a:pt x="7600393" y="6806308"/>
                </a:lnTo>
                <a:lnTo>
                  <a:pt x="0" y="6806308"/>
                </a:ln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16" name="Google Shape;116;p21"/>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7" name="Google Shape;117;p21"/>
          <p:cNvPicPr preferRelativeResize="0"/>
          <p:nvPr/>
        </p:nvPicPr>
        <p:blipFill rotWithShape="1">
          <a:blip r:embed="rId2">
            <a:alphaModFix/>
          </a:blip>
          <a:srcRect b="0" l="0" r="0" t="0"/>
          <a:stretch/>
        </p:blipFill>
        <p:spPr>
          <a:xfrm>
            <a:off x="605556" y="384248"/>
            <a:ext cx="4437441" cy="2374551"/>
          </a:xfrm>
          <a:prstGeom prst="rect">
            <a:avLst/>
          </a:prstGeom>
          <a:noFill/>
          <a:ln>
            <a:noFill/>
          </a:ln>
        </p:spPr>
      </p:pic>
      <p:pic>
        <p:nvPicPr>
          <p:cNvPr descr="Blue text on a white background&#10;&#10;Description automatically generated" id="118" name="Google Shape;118;p21"/>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19" name="Shape 119"/>
        <p:cNvGrpSpPr/>
        <p:nvPr/>
      </p:nvGrpSpPr>
      <p:grpSpPr>
        <a:xfrm>
          <a:off x="0" y="0"/>
          <a:ext cx="0" cy="0"/>
          <a:chOff x="0" y="0"/>
          <a:chExt cx="0" cy="0"/>
        </a:xfrm>
      </p:grpSpPr>
      <p:sp>
        <p:nvSpPr>
          <p:cNvPr id="120" name="Google Shape;120;p22"/>
          <p:cNvSpPr/>
          <p:nvPr/>
        </p:nvSpPr>
        <p:spPr>
          <a:xfrm>
            <a:off x="0" y="0"/>
            <a:ext cx="12192000" cy="6858001"/>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22"/>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FR"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22" name="Google Shape;122;p22"/>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fr-FR"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23" name="Google Shape;123;p22"/>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fr-FR"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fr-FR" sz="2400" u="none" cap="none" strike="noStrike">
                <a:solidFill>
                  <a:schemeClr val="lt1"/>
                </a:solidFill>
                <a:latin typeface="Calibri"/>
                <a:ea typeface="Calibri"/>
                <a:cs typeface="Calibri"/>
                <a:sym typeface="Calibri"/>
              </a:rPr>
              <a:t>Surviving Digital </a:t>
            </a:r>
            <a:r>
              <a:rPr b="0" i="0" lang="fr-FR"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fr-FR"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24" name="Google Shape;124;p22"/>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25" name="Google Shape;125;p22"/>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26" name="Google Shape;126;p22"/>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fr-FR" sz="2400" u="none" cap="none" strike="noStrike">
                <a:solidFill>
                  <a:schemeClr val="lt1"/>
                </a:solidFill>
                <a:latin typeface="Calibri"/>
                <a:ea typeface="Calibri"/>
                <a:cs typeface="Calibri"/>
                <a:sym typeface="Calibri"/>
              </a:rPr>
              <a:t>*** </a:t>
            </a:r>
            <a:r>
              <a:rPr b="1" i="0" lang="fr-FR" sz="2400" u="none" cap="none" strike="noStrike">
                <a:solidFill>
                  <a:schemeClr val="lt1"/>
                </a:solidFill>
                <a:latin typeface="Calibri"/>
                <a:ea typeface="Calibri"/>
                <a:cs typeface="Calibri"/>
                <a:sym typeface="Calibri"/>
              </a:rPr>
              <a:t>PLEASE DELETE THIS INSTRUCTION SLIDE BEFORE PRESENTING FINAL PRESENTATION </a:t>
            </a:r>
            <a:r>
              <a:rPr b="0" i="0" lang="fr-FR"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27" name="Google Shape;127;p22"/>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fr-FR"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1" name="Google Shape;11;p13"/>
          <p:cNvCxnSpPr/>
          <p:nvPr/>
        </p:nvCxnSpPr>
        <p:spPr>
          <a:xfrm rot="10800000">
            <a:off x="11791088" y="6608548"/>
            <a:ext cx="224149" cy="0"/>
          </a:xfrm>
          <a:prstGeom prst="straightConnector1">
            <a:avLst/>
          </a:prstGeom>
          <a:noFill/>
          <a:ln cap="flat" cmpd="sng" w="9525">
            <a:solidFill>
              <a:srgbClr val="009AC1"/>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hyperlink" Target="https://www.youtube.com/watch?v=hLy8cTD6Wqw&amp;t=8s" TargetMode="External"/><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slide" Target="/ppt/slides/slide5.xml"/><Relationship Id="rId12"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8.xml"/><Relationship Id="rId5" Type="http://schemas.openxmlformats.org/officeDocument/2006/relationships/slide" Target="/ppt/slides/slide7.xml"/><Relationship Id="rId6" Type="http://schemas.openxmlformats.org/officeDocument/2006/relationships/slide" Target="/ppt/slides/slide7.xml"/><Relationship Id="rId7" Type="http://schemas.openxmlformats.org/officeDocument/2006/relationships/slide" Target="/ppt/slides/slide11.xml"/><Relationship Id="rId8" Type="http://schemas.openxmlformats.org/officeDocument/2006/relationships/slide" Target="/ppt/slid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www.lecrips-idf.net/le-coin-des-pros/projets-realises-avec-nos-partenaires/feel-good-100-bien-etre-un-partenariat-ars" TargetMode="External"/><Relationship Id="rId4" Type="http://schemas.openxmlformats.org/officeDocument/2006/relationships/hyperlink" Target="https://www.youtube.com/watch?v=CNHI-3CFRys&amp;embeds_referring_euri=https://www.lecrips-idf.net/&amp;source_ve_path=OTY3MTQ&amp;feature=emb_imp_woyt" TargetMode="External"/><Relationship Id="rId5"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www.promosante-idf.fr/dossier/cp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lecrips-idf.net/sites/default/files/2022-04/Feel_good_cartes_A4.pdf"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
          <p:cNvSpPr txBox="1"/>
          <p:nvPr>
            <p:ph idx="1" type="body"/>
          </p:nvPr>
        </p:nvSpPr>
        <p:spPr>
          <a:xfrm>
            <a:off x="107500" y="3973000"/>
            <a:ext cx="5611500" cy="7311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just">
              <a:lnSpc>
                <a:spcPct val="100000"/>
              </a:lnSpc>
              <a:spcBef>
                <a:spcPts val="0"/>
              </a:spcBef>
              <a:spcAft>
                <a:spcPts val="0"/>
              </a:spcAft>
              <a:buClr>
                <a:schemeClr val="lt1"/>
              </a:buClr>
              <a:buSzPts val="2400"/>
              <a:buNone/>
            </a:pPr>
            <a:r xmlns:a="http://schemas.openxmlformats.org/drawingml/2006/main">
              <a:rPr b="1" lang="el" sz="2400"/>
              <a:t>Ενότητα 4 - Ενίσχυση των ψυχοκοινωνικών δεξιοτήτων μαθητών 8/12 ετών: Πρόγραμμα Crips feel good.</a:t>
            </a:r>
            <a:endParaRPr xmlns:a="http://schemas.openxmlformats.org/drawingml/2006/main" b="1" sz="2400"/>
          </a:p>
        </p:txBody>
      </p:sp>
      <p:sp>
        <p:nvSpPr>
          <p:cNvPr id="179" name="Google Shape;179;p1"/>
          <p:cNvSpPr txBox="1"/>
          <p:nvPr>
            <p:ph idx="2" type="body"/>
          </p:nvPr>
        </p:nvSpPr>
        <p:spPr>
          <a:xfrm>
            <a:off x="107500" y="3047675"/>
            <a:ext cx="4969200" cy="520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Clr>
                <a:schemeClr val="lt1"/>
              </a:buClr>
              <a:buSzPts val="3200"/>
              <a:buNone/>
            </a:pPr>
            <a:r xmlns:a="http://schemas.openxmlformats.org/drawingml/2006/main">
              <a:rPr b="1" lang="el" sz="2400"/>
              <a:t>Εκπαιδευτικό μάθημα: Surviving digital</a:t>
            </a:r>
            <a:endParaRPr xmlns:a="http://schemas.openxmlformats.org/drawingml/2006/main" sz="2400"/>
          </a:p>
        </p:txBody>
      </p:sp>
      <p:sp>
        <p:nvSpPr>
          <p:cNvPr id="180" name="Google Shape;180;p1"/>
          <p:cNvSpPr txBox="1"/>
          <p:nvPr>
            <p:ph idx="3" type="body"/>
          </p:nvPr>
        </p:nvSpPr>
        <p:spPr>
          <a:xfrm>
            <a:off x="7840717" y="5611394"/>
            <a:ext cx="3700102" cy="731140"/>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r">
              <a:lnSpc>
                <a:spcPct val="90000"/>
              </a:lnSpc>
              <a:spcBef>
                <a:spcPts val="0"/>
              </a:spcBef>
              <a:spcAft>
                <a:spcPts val="0"/>
              </a:spcAft>
              <a:buClr>
                <a:schemeClr val="lt1"/>
              </a:buClr>
              <a:buSzPts val="2800"/>
              <a:buNone/>
            </a:pPr>
            <a:r xmlns:a="http://schemas.openxmlformats.org/drawingml/2006/main">
              <a:rPr b="1" lang="el" sz="2400"/>
              <a:t>www.survivingdigital.eu</a:t>
            </a:r>
            <a:endParaRPr xmlns:a="http://schemas.openxmlformats.org/drawingml/2006/main" b="1" sz="2400"/>
          </a:p>
        </p:txBody>
      </p:sp>
      <p:sp>
        <p:nvSpPr>
          <p:cNvPr id="181" name="Google Shape;181;p1"/>
          <p:cNvSpPr/>
          <p:nvPr>
            <p:ph idx="4" type="pic"/>
          </p:nvPr>
        </p:nvSpPr>
        <p:spPr>
          <a:xfrm>
            <a:off x="5718875" y="423474"/>
            <a:ext cx="5982506" cy="4551482"/>
          </a:xfrm>
          <a:prstGeom prst="rect">
            <a:avLst/>
          </a:prstGeom>
          <a:solidFill>
            <a:srgbClr val="F2F2F2"/>
          </a:solidFill>
          <a:ln>
            <a:noFill/>
          </a:ln>
        </p:spPr>
      </p:sp>
      <p:pic>
        <p:nvPicPr>
          <p:cNvPr id="182" name="Google Shape;182;p1"/>
          <p:cNvPicPr preferRelativeResize="0"/>
          <p:nvPr/>
        </p:nvPicPr>
        <p:blipFill rotWithShape="1">
          <a:blip r:embed="rId3">
            <a:alphaModFix/>
          </a:blip>
          <a:srcRect b="0" l="0" r="0" t="0"/>
          <a:stretch/>
        </p:blipFill>
        <p:spPr>
          <a:xfrm>
            <a:off x="5718875" y="423474"/>
            <a:ext cx="5982506" cy="45514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0"/>
          <p:cNvSpPr txBox="1"/>
          <p:nvPr>
            <p:ph idx="1" type="body"/>
          </p:nvPr>
        </p:nvSpPr>
        <p:spPr>
          <a:xfrm>
            <a:off x="280625" y="1397475"/>
            <a:ext cx="5815500" cy="4302900"/>
          </a:xfrm>
          <a:prstGeom prst="rect">
            <a:avLst/>
          </a:prstGeom>
          <a:noFill/>
          <a:ln>
            <a:noFill/>
          </a:ln>
        </p:spPr>
        <p:txBody>
          <a:bodyPr anchorCtr="0" anchor="t" bIns="45700" lIns="91425" spcFirstLastPara="1" rIns="91425" wrap="square" tIns="45700">
            <a:noAutofit/>
          </a:bodyPr>
          <a:lstStyle/>
          <a:p>
            <a:pPr xmlns:a="http://schemas.openxmlformats.org/drawingml/2006/main" indent="-228600" lvl="0" marL="228600" rtl="0" algn="just">
              <a:lnSpc>
                <a:spcPct val="100000"/>
              </a:lnSpc>
              <a:spcBef>
                <a:spcPts val="0"/>
              </a:spcBef>
              <a:spcAft>
                <a:spcPts val="0"/>
              </a:spcAft>
              <a:buClr>
                <a:schemeClr val="lt1"/>
              </a:buClr>
              <a:buSzPts val="1800"/>
              <a:buNone/>
            </a:pPr>
            <a:r xmlns:a="http://schemas.openxmlformats.org/drawingml/2006/main">
              <a:rPr lang="el" sz="1200"/>
              <a:t>Α) Ο τροχός της συναισθηματικής γλώσσας: όλοι οι μαθητές κόβουν τον μικρότερο τροχό. Ως τάξη προσπαθούν να βρουν 5 δυσάρεστα και 3 ευχάριστα συναισθήματα. Μόλις βρεθούν, τα παιδιά γράφουν τα συναισθήματα στα κουτιά σε αυτόν τον πρώτο τροχό.</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lang="el" sz="1200"/>
              <a:t>Β) Τροχός αισθήσεων: τα παιδιά κόβουν τον δεύτερο τροχό. Ως ολόκληρη τάξη, οι δάσκαλοι προσπαθούν να αναδείξουν τις σωματικές αισθήσεις που μπορούμε να νιώσουμε όταν βιώνουμε συναισθήματα. Π.χ.: ένα κομμάτι στο λαιμό, μια καρδιά που χτυπάει...</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lang="el" sz="1200"/>
              <a:t>Τα παιδιά γράφουν τις 8 σωματικές αισθήσεις στα κουτιά σε αυτόν τον δεύτερο τροχό.</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lang="el" sz="1200"/>
              <a:t>Γ) Ο τροχός των αναγκών: τα παιδιά κόβουν τον τελευταίο τροχό και σημειώνουν τις διαφορετικές ανάγκες. Τέλος, κόβουν το βέλος και συνδέουν τους 3 τροχούς μαζί με το brad.</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lang="el" sz="1200"/>
              <a:t>Τι νόημα έχει να κάνεις αυτή την άσκηση;</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lang="el" sz="1200"/>
              <a:t>Έχει αποδειχθεί ότι όσο πιο εύκολα μπορούμε να αναγνωρίσουμε τα συναισθήματα και τις ανάγκες μας, τόσο καλύτερα είμαστε εξοπλισμένοι για να διαχειριστούμε το άγχος και τόσο πιο εύκολα μπορούμε να έχουμε πρόσβαση στα θετικά συναισθήματα.</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lang="el" sz="1200"/>
              <a:t>Η εύρεση της κρυμμένης ανάγκης πίσω από το συναίσθημα βοηθά να το μειώσετε.</a:t>
            </a:r>
            <a:endParaRPr xmlns:a="http://schemas.openxmlformats.org/drawingml/2006/main" b="1" sz="1200">
              <a:solidFill>
                <a:srgbClr val="00B050"/>
              </a:solidFill>
            </a:endParaRPr>
          </a:p>
        </p:txBody>
      </p:sp>
      <p:sp>
        <p:nvSpPr>
          <p:cNvPr id="261" name="Google Shape;261;p10"/>
          <p:cNvSpPr txBox="1"/>
          <p:nvPr>
            <p:ph idx="3" type="body"/>
          </p:nvPr>
        </p:nvSpPr>
        <p:spPr>
          <a:xfrm>
            <a:off x="280625" y="243850"/>
            <a:ext cx="6799800" cy="5766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Δραστηριότητα 2: ο τροχός των συναισθημάτων</a:t>
            </a:r>
            <a:endParaRPr xmlns:a="http://schemas.openxmlformats.org/drawingml/2006/main" sz="2400"/>
          </a:p>
        </p:txBody>
      </p:sp>
      <p:pic>
        <p:nvPicPr>
          <p:cNvPr id="262" name="Google Shape;262;p10"/>
          <p:cNvPicPr preferRelativeResize="0"/>
          <p:nvPr/>
        </p:nvPicPr>
        <p:blipFill rotWithShape="1">
          <a:blip r:embed="rId3">
            <a:alphaModFix/>
          </a:blip>
          <a:srcRect b="0" l="0" r="0" t="0"/>
          <a:stretch/>
        </p:blipFill>
        <p:spPr>
          <a:xfrm>
            <a:off x="6605249" y="243840"/>
            <a:ext cx="5391679" cy="62479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1"/>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l">
              <a:lnSpc>
                <a:spcPct val="90000"/>
              </a:lnSpc>
              <a:spcBef>
                <a:spcPts val="0"/>
              </a:spcBef>
              <a:spcAft>
                <a:spcPts val="0"/>
              </a:spcAft>
              <a:buClr>
                <a:srgbClr val="74659A"/>
              </a:buClr>
              <a:buSzPts val="3600"/>
              <a:buNone/>
            </a:pPr>
            <a:r xmlns:a="http://schemas.openxmlformats.org/drawingml/2006/main">
              <a:rPr lang="el" sz="2400"/>
              <a:t>Συμβουλές και συμβουλές για επαγγελματίες</a:t>
            </a:r>
            <a:endParaRPr xmlns:a="http://schemas.openxmlformats.org/drawingml/2006/main" sz="2400"/>
          </a:p>
        </p:txBody>
      </p:sp>
      <p:sp>
        <p:nvSpPr>
          <p:cNvPr id="268" name="Google Shape;268;p11"/>
          <p:cNvSpPr txBox="1"/>
          <p:nvPr>
            <p:ph idx="5" type="body"/>
          </p:nvPr>
        </p:nvSpPr>
        <p:spPr>
          <a:xfrm>
            <a:off x="1575713" y="1425126"/>
            <a:ext cx="738346" cy="578808"/>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rtl="0" algn="ctr">
              <a:lnSpc>
                <a:spcPct val="90000"/>
              </a:lnSpc>
              <a:spcBef>
                <a:spcPts val="0"/>
              </a:spcBef>
              <a:spcAft>
                <a:spcPts val="0"/>
              </a:spcAft>
              <a:buClr>
                <a:schemeClr val="lt1"/>
              </a:buClr>
              <a:buSzPts val="4000"/>
              <a:buNone/>
            </a:pPr>
            <a:r xmlns:a="http://schemas.openxmlformats.org/drawingml/2006/main">
              <a:rPr lang="el"/>
              <a:t>01</a:t>
            </a:r>
            <a:endParaRPr xmlns:a="http://schemas.openxmlformats.org/drawingml/2006/main"/>
          </a:p>
        </p:txBody>
      </p:sp>
      <p:sp>
        <p:nvSpPr>
          <p:cNvPr id="269" name="Google Shape;269;p11"/>
          <p:cNvSpPr txBox="1"/>
          <p:nvPr>
            <p:ph idx="7" type="body"/>
          </p:nvPr>
        </p:nvSpPr>
        <p:spPr>
          <a:xfrm>
            <a:off x="1575713" y="2441839"/>
            <a:ext cx="738346" cy="578808"/>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rtl="0" algn="ctr">
              <a:lnSpc>
                <a:spcPct val="90000"/>
              </a:lnSpc>
              <a:spcBef>
                <a:spcPts val="0"/>
              </a:spcBef>
              <a:spcAft>
                <a:spcPts val="0"/>
              </a:spcAft>
              <a:buClr>
                <a:schemeClr val="lt1"/>
              </a:buClr>
              <a:buSzPts val="4000"/>
              <a:buNone/>
            </a:pPr>
            <a:r xmlns:a="http://schemas.openxmlformats.org/drawingml/2006/main">
              <a:rPr lang="el"/>
              <a:t>02</a:t>
            </a:r>
            <a:endParaRPr xmlns:a="http://schemas.openxmlformats.org/drawingml/2006/main"/>
          </a:p>
        </p:txBody>
      </p:sp>
      <p:sp>
        <p:nvSpPr>
          <p:cNvPr id="270" name="Google Shape;270;p11"/>
          <p:cNvSpPr txBox="1"/>
          <p:nvPr/>
        </p:nvSpPr>
        <p:spPr>
          <a:xfrm>
            <a:off x="3428964" y="3531007"/>
            <a:ext cx="7263420" cy="578809"/>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200"/>
              <a:buFont typeface="Arial"/>
              <a:buNone/>
            </a:pPr>
            <a:r xmlns:a="http://schemas.openxmlformats.org/drawingml/2006/main">
              <a:rPr b="1" i="0" lang="el" sz="1200" u="none" cap="none" strike="noStrike">
                <a:solidFill>
                  <a:schemeClr val="lt2"/>
                </a:solidFill>
                <a:latin typeface="Calibri"/>
                <a:ea typeface="Calibri"/>
                <a:cs typeface="Calibri"/>
                <a:sym typeface="Calibri"/>
              </a:rPr>
              <a:t>Διαχείριση χρόνου: Καθορίστε τις ημερομηνίες για τα 10 εργαστήρια όσο το δυνατόν νωρίτερα.</a:t>
            </a:r>
            <a:endParaRPr xmlns:a="http://schemas.openxmlformats.org/drawingml/2006/main" b="1" i="0" sz="1200" u="none" cap="none" strike="noStrike">
              <a:solidFill>
                <a:schemeClr val="lt2"/>
              </a:solidFill>
              <a:latin typeface="Calibri"/>
              <a:ea typeface="Calibri"/>
              <a:cs typeface="Calibri"/>
              <a:sym typeface="Calibri"/>
            </a:endParaRPr>
          </a:p>
        </p:txBody>
      </p:sp>
      <p:sp>
        <p:nvSpPr>
          <p:cNvPr id="271" name="Google Shape;271;p11"/>
          <p:cNvSpPr txBox="1"/>
          <p:nvPr/>
        </p:nvSpPr>
        <p:spPr>
          <a:xfrm>
            <a:off x="3585531" y="4476099"/>
            <a:ext cx="7263420" cy="607133"/>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200"/>
              <a:buFont typeface="Arial"/>
              <a:buNone/>
            </a:pPr>
            <a:r xmlns:a="http://schemas.openxmlformats.org/drawingml/2006/main">
              <a:rPr b="1" i="0" lang="el" sz="1200" u="none" cap="none" strike="noStrike">
                <a:solidFill>
                  <a:schemeClr val="lt2"/>
                </a:solidFill>
                <a:latin typeface="Calibri"/>
                <a:ea typeface="Calibri"/>
                <a:cs typeface="Calibri"/>
                <a:sym typeface="Calibri"/>
              </a:rPr>
              <a:t>Debrief: ενσωματώστε συστηματικά τους χρόνους απολογισμού στο τέλος των εργαστηρίων κάνοντας απλές ερωτήσεις και ενθαρρύνοντας όλους να μιλήσουν</a:t>
            </a:r>
            <a:endParaRPr xmlns:a="http://schemas.openxmlformats.org/drawingml/2006/main" b="1" i="0" sz="1200" u="none" cap="none" strike="noStrike">
              <a:solidFill>
                <a:schemeClr val="lt2"/>
              </a:solidFill>
              <a:latin typeface="Calibri"/>
              <a:ea typeface="Calibri"/>
              <a:cs typeface="Calibri"/>
              <a:sym typeface="Calibri"/>
            </a:endParaRPr>
          </a:p>
        </p:txBody>
      </p:sp>
      <p:sp>
        <p:nvSpPr>
          <p:cNvPr id="272" name="Google Shape;272;p11"/>
          <p:cNvSpPr txBox="1"/>
          <p:nvPr/>
        </p:nvSpPr>
        <p:spPr>
          <a:xfrm>
            <a:off x="1575713" y="3463506"/>
            <a:ext cx="738346" cy="578808"/>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marR="0" rtl="0" algn="ctr">
              <a:lnSpc>
                <a:spcPct val="90000"/>
              </a:lnSpc>
              <a:spcBef>
                <a:spcPts val="0"/>
              </a:spcBef>
              <a:spcAft>
                <a:spcPts val="0"/>
              </a:spcAft>
              <a:buClr>
                <a:schemeClr val="lt1"/>
              </a:buClr>
              <a:buSzPts val="4000"/>
              <a:buFont typeface="Arial"/>
              <a:buNone/>
            </a:pPr>
            <a:r xmlns:a="http://schemas.openxmlformats.org/drawingml/2006/main">
              <a:rPr b="1" i="0" lang="el" sz="4000" u="none" cap="none" strike="noStrike">
                <a:solidFill>
                  <a:schemeClr val="lt1"/>
                </a:solidFill>
                <a:latin typeface="Calibri"/>
                <a:ea typeface="Calibri"/>
                <a:cs typeface="Calibri"/>
                <a:sym typeface="Calibri"/>
              </a:rPr>
              <a:t>03</a:t>
            </a:r>
            <a:endParaRPr xmlns:a="http://schemas.openxmlformats.org/drawingml/2006/main" b="0" i="0" sz="1400" u="none" cap="none" strike="noStrike">
              <a:solidFill>
                <a:srgbClr val="000000"/>
              </a:solidFill>
              <a:latin typeface="Arial"/>
              <a:ea typeface="Arial"/>
              <a:cs typeface="Arial"/>
              <a:sym typeface="Arial"/>
            </a:endParaRPr>
          </a:p>
        </p:txBody>
      </p:sp>
      <p:sp>
        <p:nvSpPr>
          <p:cNvPr id="273" name="Google Shape;273;p11"/>
          <p:cNvSpPr txBox="1"/>
          <p:nvPr/>
        </p:nvSpPr>
        <p:spPr>
          <a:xfrm>
            <a:off x="1575713" y="4492606"/>
            <a:ext cx="738346" cy="578808"/>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marR="0" rtl="0" algn="ctr">
              <a:lnSpc>
                <a:spcPct val="90000"/>
              </a:lnSpc>
              <a:spcBef>
                <a:spcPts val="0"/>
              </a:spcBef>
              <a:spcAft>
                <a:spcPts val="0"/>
              </a:spcAft>
              <a:buClr>
                <a:schemeClr val="lt1"/>
              </a:buClr>
              <a:buSzPts val="4000"/>
              <a:buFont typeface="Arial"/>
              <a:buNone/>
            </a:pPr>
            <a:r xmlns:a="http://schemas.openxmlformats.org/drawingml/2006/main">
              <a:rPr b="1" i="0" lang="el" sz="4000" u="none" cap="none" strike="noStrike">
                <a:solidFill>
                  <a:schemeClr val="lt1"/>
                </a:solidFill>
                <a:latin typeface="Calibri"/>
                <a:ea typeface="Calibri"/>
                <a:cs typeface="Calibri"/>
                <a:sym typeface="Calibri"/>
              </a:rPr>
              <a:t>04</a:t>
            </a:r>
            <a:endParaRPr xmlns:a="http://schemas.openxmlformats.org/drawingml/2006/main" b="0" i="0" sz="1400" u="none" cap="none" strike="noStrike">
              <a:solidFill>
                <a:srgbClr val="000000"/>
              </a:solidFill>
              <a:latin typeface="Arial"/>
              <a:ea typeface="Arial"/>
              <a:cs typeface="Arial"/>
              <a:sym typeface="Arial"/>
            </a:endParaRPr>
          </a:p>
        </p:txBody>
      </p:sp>
      <p:sp>
        <p:nvSpPr>
          <p:cNvPr id="274" name="Google Shape;274;p11"/>
          <p:cNvSpPr txBox="1"/>
          <p:nvPr/>
        </p:nvSpPr>
        <p:spPr>
          <a:xfrm>
            <a:off x="3967475" y="4476100"/>
            <a:ext cx="6428700" cy="46170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lnSpc>
                <a:spcPct val="100000"/>
              </a:lnSpc>
              <a:spcBef>
                <a:spcPts val="0"/>
              </a:spcBef>
              <a:spcAft>
                <a:spcPts val="0"/>
              </a:spcAft>
              <a:buClr>
                <a:srgbClr val="000000"/>
              </a:buClr>
              <a:buSzPts val="1200"/>
              <a:buFont typeface="Arial"/>
              <a:buNone/>
            </a:pPr>
            <a:r xmlns:a="http://schemas.openxmlformats.org/drawingml/2006/main">
              <a:t/>
            </a:r>
            <a:endParaRPr xmlns:a="http://schemas.openxmlformats.org/drawingml/2006/main" b="1" i="0" sz="1200" u="none" cap="none" strike="noStrike">
              <a:solidFill>
                <a:schemeClr val="lt2"/>
              </a:solidFill>
              <a:latin typeface="Calibri"/>
              <a:ea typeface="Calibri"/>
              <a:cs typeface="Calibri"/>
              <a:sym typeface="Calibri"/>
            </a:endParaRPr>
          </a:p>
          <a:p>
            <a:pPr xmlns:a="http://schemas.openxmlformats.org/drawingml/2006/main" indent="0" lvl="0" marL="0" marR="0" rtl="0" algn="l">
              <a:lnSpc>
                <a:spcPct val="100000"/>
              </a:lnSpc>
              <a:spcBef>
                <a:spcPts val="0"/>
              </a:spcBef>
              <a:spcAft>
                <a:spcPts val="0"/>
              </a:spcAft>
              <a:buClr>
                <a:srgbClr val="000000"/>
              </a:buClr>
              <a:buSzPts val="1200"/>
              <a:buFont typeface="Arial"/>
              <a:buNone/>
            </a:pPr>
            <a:r xmlns:a="http://schemas.openxmlformats.org/drawingml/2006/main">
              <a:t/>
            </a:r>
            <a:endParaRPr xmlns:a="http://schemas.openxmlformats.org/drawingml/2006/main" b="1" i="0" sz="1200" u="none" cap="none" strike="noStrike">
              <a:solidFill>
                <a:schemeClr val="lt2"/>
              </a:solidFill>
              <a:latin typeface="Calibri"/>
              <a:ea typeface="Calibri"/>
              <a:cs typeface="Calibri"/>
              <a:sym typeface="Calibri"/>
            </a:endParaRPr>
          </a:p>
        </p:txBody>
      </p:sp>
      <p:sp>
        <p:nvSpPr>
          <p:cNvPr id="275" name="Google Shape;275;p11"/>
          <p:cNvSpPr txBox="1"/>
          <p:nvPr/>
        </p:nvSpPr>
        <p:spPr>
          <a:xfrm>
            <a:off x="1575713" y="5521706"/>
            <a:ext cx="738346" cy="578808"/>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marR="0" rtl="0" algn="ctr">
              <a:lnSpc>
                <a:spcPct val="90000"/>
              </a:lnSpc>
              <a:spcBef>
                <a:spcPts val="0"/>
              </a:spcBef>
              <a:spcAft>
                <a:spcPts val="0"/>
              </a:spcAft>
              <a:buClr>
                <a:schemeClr val="lt1"/>
              </a:buClr>
              <a:buSzPts val="4000"/>
              <a:buFont typeface="Arial"/>
              <a:buNone/>
            </a:pPr>
            <a:r xmlns:a="http://schemas.openxmlformats.org/drawingml/2006/main">
              <a:rPr b="1" i="0" lang="el" sz="4000" u="none" cap="none" strike="noStrike">
                <a:solidFill>
                  <a:schemeClr val="lt1"/>
                </a:solidFill>
                <a:latin typeface="Calibri"/>
                <a:ea typeface="Calibri"/>
                <a:cs typeface="Calibri"/>
                <a:sym typeface="Calibri"/>
              </a:rPr>
              <a:t>05</a:t>
            </a:r>
            <a:endParaRPr xmlns:a="http://schemas.openxmlformats.org/drawingml/2006/main" b="0" i="0" sz="1400" u="none" cap="none" strike="noStrike">
              <a:solidFill>
                <a:srgbClr val="000000"/>
              </a:solidFill>
              <a:latin typeface="Arial"/>
              <a:ea typeface="Arial"/>
              <a:cs typeface="Arial"/>
              <a:sym typeface="Arial"/>
            </a:endParaRPr>
          </a:p>
        </p:txBody>
      </p:sp>
      <p:sp>
        <p:nvSpPr>
          <p:cNvPr id="276" name="Google Shape;276;p11"/>
          <p:cNvSpPr/>
          <p:nvPr/>
        </p:nvSpPr>
        <p:spPr>
          <a:xfrm>
            <a:off x="3741975" y="1525250"/>
            <a:ext cx="6950400" cy="36930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lnSpc>
                <a:spcPct val="100000"/>
              </a:lnSpc>
              <a:spcBef>
                <a:spcPts val="0"/>
              </a:spcBef>
              <a:spcAft>
                <a:spcPts val="0"/>
              </a:spcAft>
              <a:buClr>
                <a:srgbClr val="000000"/>
              </a:buClr>
              <a:buSzPts val="1200"/>
              <a:buFont typeface="Arial"/>
              <a:buNone/>
            </a:pPr>
            <a:r xmlns:a="http://schemas.openxmlformats.org/drawingml/2006/main">
              <a:rPr b="1" i="0" lang="el" sz="1200" u="none" cap="none" strike="noStrike">
                <a:solidFill>
                  <a:schemeClr val="lt2"/>
                </a:solidFill>
                <a:latin typeface="Calibri"/>
                <a:ea typeface="Calibri"/>
                <a:cs typeface="Calibri"/>
                <a:sym typeface="Calibri"/>
              </a:rPr>
              <a:t>Δέσμευση: Συμμετοχή μόνο εθελοντών δασκάλων στο πρόγραμμα</a:t>
            </a:r>
            <a:endParaRPr xmlns:a="http://schemas.openxmlformats.org/drawingml/2006/main" b="1" i="0" sz="1200" u="none" cap="none" strike="noStrike">
              <a:solidFill>
                <a:schemeClr val="lt2"/>
              </a:solidFill>
              <a:latin typeface="Calibri"/>
              <a:ea typeface="Calibri"/>
              <a:cs typeface="Calibri"/>
              <a:sym typeface="Calibri"/>
            </a:endParaRPr>
          </a:p>
        </p:txBody>
      </p:sp>
      <p:sp>
        <p:nvSpPr>
          <p:cNvPr id="277" name="Google Shape;277;p11"/>
          <p:cNvSpPr txBox="1"/>
          <p:nvPr/>
        </p:nvSpPr>
        <p:spPr>
          <a:xfrm>
            <a:off x="3742050" y="5611270"/>
            <a:ext cx="7345500" cy="49508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200"/>
              <a:buFont typeface="Arial"/>
              <a:buNone/>
            </a:pPr>
            <a:r xmlns:a="http://schemas.openxmlformats.org/drawingml/2006/main">
              <a:rPr b="1" i="0" lang="el" sz="1200" u="none" cap="none" strike="noStrike">
                <a:solidFill>
                  <a:schemeClr val="lt2"/>
                </a:solidFill>
                <a:latin typeface="Calibri"/>
                <a:ea typeface="Calibri"/>
                <a:cs typeface="Calibri"/>
                <a:sym typeface="Calibri"/>
              </a:rPr>
              <a:t>Υπομονή: η αλλαγή συμπεριφοράς απαιτεί χρόνο. Είναι όλο το πρόγραμμα (και τα 10 εργαστήρια) που θα φέρει αποτελέσματα.</a:t>
            </a:r>
            <a:endParaRPr xmlns:a="http://schemas.openxmlformats.org/drawingml/2006/main" b="1" i="0" sz="1200" u="none" cap="none" strike="noStrike">
              <a:solidFill>
                <a:schemeClr val="lt2"/>
              </a:solidFill>
              <a:latin typeface="Calibri"/>
              <a:ea typeface="Calibri"/>
              <a:cs typeface="Calibri"/>
              <a:sym typeface="Calibri"/>
            </a:endParaRPr>
          </a:p>
        </p:txBody>
      </p:sp>
      <p:sp>
        <p:nvSpPr>
          <p:cNvPr id="278" name="Google Shape;278;p11"/>
          <p:cNvSpPr/>
          <p:nvPr/>
        </p:nvSpPr>
        <p:spPr>
          <a:xfrm>
            <a:off x="3585531" y="2533417"/>
            <a:ext cx="7106844" cy="276959"/>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lnSpc>
                <a:spcPct val="100000"/>
              </a:lnSpc>
              <a:spcBef>
                <a:spcPts val="0"/>
              </a:spcBef>
              <a:spcAft>
                <a:spcPts val="0"/>
              </a:spcAft>
              <a:buClr>
                <a:srgbClr val="000000"/>
              </a:buClr>
              <a:buSzPts val="1200"/>
              <a:buFont typeface="Arial"/>
              <a:buNone/>
            </a:pPr>
            <a:r xmlns:a="http://schemas.openxmlformats.org/drawingml/2006/main">
              <a:rPr b="1" i="0" lang="el" sz="1200" u="none" cap="none" strike="noStrike">
                <a:solidFill>
                  <a:schemeClr val="lt2"/>
                </a:solidFill>
                <a:latin typeface="Calibri"/>
                <a:ea typeface="Calibri"/>
                <a:cs typeface="Calibri"/>
                <a:sym typeface="Calibri"/>
              </a:rPr>
              <a:t>Γονείς: οργανώστε την παρουσίαση του προγράμματος έτσι ώστε όλοι οι ενήλικες γύρω από το παιδί να έχουν το ίδιο μήνυμα</a:t>
            </a:r>
            <a:endParaRPr xmlns:a="http://schemas.openxmlformats.org/drawingml/2006/main" b="1" i="0" sz="1200" u="none" cap="none" strike="noStrike">
              <a:solidFill>
                <a:schemeClr val="lt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2"/>
          <p:cNvSpPr txBox="1"/>
          <p:nvPr>
            <p:ph idx="1" type="body"/>
          </p:nvPr>
        </p:nvSpPr>
        <p:spPr>
          <a:xfrm>
            <a:off x="605550" y="3683000"/>
            <a:ext cx="5404500" cy="1919100"/>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just">
              <a:lnSpc>
                <a:spcPct val="100000"/>
              </a:lnSpc>
              <a:spcBef>
                <a:spcPts val="0"/>
              </a:spcBef>
              <a:spcAft>
                <a:spcPts val="0"/>
              </a:spcAft>
              <a:buClr>
                <a:schemeClr val="lt1"/>
              </a:buClr>
              <a:buSzPts val="2800"/>
              <a:buNone/>
            </a:pPr>
            <a:r xmlns:a="http://schemas.openxmlformats.org/drawingml/2006/main">
              <a:rPr lang="el" sz="1200"/>
              <a:t>Σας ευχαριστούμε που διαβάσατε αυτήν την ενότητα και ελπίζουμε να σας άρεσε και να μάθατε χρήσιμες πληροφορίες. Αυτή η ενότητα είναι μέρος του Surviving Digital Training Course, μπορείτε να βρείτε τις υπόλοιπες ενότητες στον ιστότοπό μας. Φροντίστε να ενημερώνεστε για το έργο ακολουθώντας μας στα κανάλια μας στα μέσα κοινωνικής δικτύωσης!</a:t>
            </a:r>
            <a:endParaRPr xmlns:a="http://schemas.openxmlformats.org/drawingml/2006/main" sz="1200"/>
          </a:p>
        </p:txBody>
      </p:sp>
      <p:sp>
        <p:nvSpPr>
          <p:cNvPr id="285" name="Google Shape;285;p12"/>
          <p:cNvSpPr txBox="1"/>
          <p:nvPr>
            <p:ph idx="2" type="body"/>
          </p:nvPr>
        </p:nvSpPr>
        <p:spPr>
          <a:xfrm>
            <a:off x="605556" y="2943922"/>
            <a:ext cx="3542698" cy="1054707"/>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Τέλος ενότητας</a:t>
            </a:r>
            <a:endParaRPr xmlns:a="http://schemas.openxmlformats.org/drawingml/2006/main" sz="2400"/>
          </a:p>
        </p:txBody>
      </p:sp>
      <p:sp>
        <p:nvSpPr>
          <p:cNvPr id="286" name="Google Shape;286;p12"/>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r">
              <a:lnSpc>
                <a:spcPct val="90000"/>
              </a:lnSpc>
              <a:spcBef>
                <a:spcPts val="0"/>
              </a:spcBef>
              <a:spcAft>
                <a:spcPts val="0"/>
              </a:spcAft>
              <a:buClr>
                <a:schemeClr val="lt1"/>
              </a:buClr>
              <a:buSzPts val="2800"/>
              <a:buNone/>
            </a:pPr>
            <a:r xmlns:a="http://schemas.openxmlformats.org/drawingml/2006/main">
              <a:rPr b="1" lang="el" sz="2400"/>
              <a:t>www.survivingdigital.eu</a:t>
            </a:r>
            <a:endParaRPr xmlns:a="http://schemas.openxmlformats.org/drawingml/2006/main" b="1" sz="2400"/>
          </a:p>
        </p:txBody>
      </p:sp>
      <p:grpSp>
        <p:nvGrpSpPr>
          <p:cNvPr id="287" name="Google Shape;287;p12"/>
          <p:cNvGrpSpPr/>
          <p:nvPr/>
        </p:nvGrpSpPr>
        <p:grpSpPr>
          <a:xfrm>
            <a:off x="9158989" y="4806176"/>
            <a:ext cx="2584687" cy="436052"/>
            <a:chOff x="10016456" y="2625849"/>
            <a:chExt cx="1664680" cy="280842"/>
          </a:xfrm>
        </p:grpSpPr>
        <p:grpSp>
          <p:nvGrpSpPr>
            <p:cNvPr id="288" name="Google Shape;288;p12"/>
            <p:cNvGrpSpPr/>
            <p:nvPr/>
          </p:nvGrpSpPr>
          <p:grpSpPr>
            <a:xfrm>
              <a:off x="11054594" y="2625849"/>
              <a:ext cx="280634" cy="280634"/>
              <a:chOff x="1950027" y="2499889"/>
              <a:chExt cx="850463" cy="850463"/>
            </a:xfrm>
          </p:grpSpPr>
          <p:sp>
            <p:nvSpPr>
              <p:cNvPr id="289" name="Google Shape;289;p12"/>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grpSp>
            <p:nvGrpSpPr>
              <p:cNvPr id="290" name="Google Shape;290;p12"/>
              <p:cNvGrpSpPr/>
              <p:nvPr/>
            </p:nvGrpSpPr>
            <p:grpSpPr>
              <a:xfrm>
                <a:off x="2107521" y="2657382"/>
                <a:ext cx="535476" cy="535477"/>
                <a:chOff x="2107521" y="2657382"/>
                <a:chExt cx="535476" cy="535477"/>
              </a:xfrm>
            </p:grpSpPr>
            <p:sp>
              <p:nvSpPr>
                <p:cNvPr id="291" name="Google Shape;291;p12"/>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sp>
              <p:nvSpPr>
                <p:cNvPr id="292" name="Google Shape;292;p12"/>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sp>
              <p:nvSpPr>
                <p:cNvPr id="293" name="Google Shape;293;p12"/>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grpSp>
        </p:grpSp>
        <p:grpSp>
          <p:nvGrpSpPr>
            <p:cNvPr id="294" name="Google Shape;294;p12"/>
            <p:cNvGrpSpPr/>
            <p:nvPr/>
          </p:nvGrpSpPr>
          <p:grpSpPr>
            <a:xfrm>
              <a:off x="10362363" y="2625849"/>
              <a:ext cx="280634" cy="280634"/>
              <a:chOff x="-147782" y="2499889"/>
              <a:chExt cx="850463" cy="850463"/>
            </a:xfrm>
          </p:grpSpPr>
          <p:sp>
            <p:nvSpPr>
              <p:cNvPr id="295" name="Google Shape;295;p12"/>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sp>
            <p:nvSpPr>
              <p:cNvPr id="296" name="Google Shape;296;p12"/>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grpSp>
        <p:grpSp>
          <p:nvGrpSpPr>
            <p:cNvPr id="297" name="Google Shape;297;p12"/>
            <p:cNvGrpSpPr/>
            <p:nvPr/>
          </p:nvGrpSpPr>
          <p:grpSpPr>
            <a:xfrm>
              <a:off x="11400502" y="2625849"/>
              <a:ext cx="280634" cy="280634"/>
              <a:chOff x="2998302" y="2499889"/>
              <a:chExt cx="850463" cy="850463"/>
            </a:xfrm>
          </p:grpSpPr>
          <p:sp>
            <p:nvSpPr>
              <p:cNvPr id="298" name="Google Shape;298;p12"/>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6E6"/>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sp>
            <p:nvSpPr>
              <p:cNvPr id="299" name="Google Shape;299;p12"/>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grpSp>
        <p:grpSp>
          <p:nvGrpSpPr>
            <p:cNvPr id="300" name="Google Shape;300;p12"/>
            <p:cNvGrpSpPr/>
            <p:nvPr/>
          </p:nvGrpSpPr>
          <p:grpSpPr>
            <a:xfrm>
              <a:off x="10016456" y="2625849"/>
              <a:ext cx="280634" cy="280842"/>
              <a:chOff x="-1196056" y="2499889"/>
              <a:chExt cx="850463" cy="851092"/>
            </a:xfrm>
          </p:grpSpPr>
          <p:sp>
            <p:nvSpPr>
              <p:cNvPr id="301" name="Google Shape;301;p12"/>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6E6"/>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sp>
            <p:nvSpPr>
              <p:cNvPr id="302" name="Google Shape;302;p12"/>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grpSp>
        <p:sp>
          <p:nvSpPr>
            <p:cNvPr id="303" name="Google Shape;303;p12"/>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pic>
          <p:nvPicPr>
            <p:cNvPr descr="World with solid fill" id="304" name="Google Shape;304;p12"/>
            <p:cNvPicPr preferRelativeResize="0"/>
            <p:nvPr/>
          </p:nvPicPr>
          <p:blipFill rotWithShape="1">
            <a:blip r:embed="rId3">
              <a:alphaModFix/>
            </a:blip>
            <a:srcRect b="0" l="0" r="0" t="0"/>
            <a:stretch/>
          </p:blipFill>
          <p:spPr>
            <a:xfrm>
              <a:off x="10724866" y="2641702"/>
              <a:ext cx="246077" cy="246077"/>
            </a:xfrm>
            <a:prstGeom prst="rect">
              <a:avLst/>
            </a:prstGeom>
            <a:noFill/>
            <a:ln>
              <a:noFill/>
            </a:ln>
          </p:spPr>
        </p:pic>
      </p:grpSp>
      <p:sp>
        <p:nvSpPr>
          <p:cNvPr id="305" name="Google Shape;305;p12"/>
          <p:cNvSpPr/>
          <p:nvPr/>
        </p:nvSpPr>
        <p:spPr>
          <a:xfrm>
            <a:off x="6549050" y="225775"/>
            <a:ext cx="5194500" cy="86730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rPr b="0" i="0" lang="el" sz="1200" u="none" cap="none" strike="noStrike">
                <a:solidFill>
                  <a:schemeClr val="dk1"/>
                </a:solidFill>
                <a:latin typeface="Calibri"/>
                <a:ea typeface="Calibri"/>
                <a:cs typeface="Calibri"/>
                <a:sym typeface="Calibri"/>
              </a:rPr>
              <a:t>Επεξήγηση του προγράμματος και μαρτυρία εκπαιδευτικού που</a:t>
            </a:r>
            <a:endParaRPr xmlns:a="http://schemas.openxmlformats.org/drawingml/2006/main" b="0" i="0" sz="1200" u="none" cap="none" strike="noStrike">
              <a:solidFill>
                <a:schemeClr val="dk1"/>
              </a:solidFill>
              <a:latin typeface="Calibri"/>
              <a:ea typeface="Calibri"/>
              <a:cs typeface="Calibri"/>
              <a:sym typeface="Calibri"/>
            </a:endParaRPr>
          </a:p>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rPr b="0" i="0" lang="el" sz="1200" u="none" cap="none" strike="noStrike">
                <a:solidFill>
                  <a:schemeClr val="dk1"/>
                </a:solidFill>
                <a:latin typeface="Calibri"/>
                <a:ea typeface="Calibri"/>
                <a:cs typeface="Calibri"/>
                <a:sym typeface="Calibri"/>
              </a:rPr>
              <a:t>συμμετείχε: </a:t>
            </a:r>
            <a:r xmlns:a="http://schemas.openxmlformats.org/drawingml/2006/main" xmlns:r="http://schemas.openxmlformats.org/officeDocument/2006/relationships" xmlns:ahyp="http://schemas.microsoft.com/office/drawing/2018/hyperlinkcolor">
              <a:rPr b="0" i="0" lang="el" sz="12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https://www.youtube.com/watch?v=hLy8cTD6Wqw&amp;t=8s</a:t>
            </a:r>
            <a:endParaRPr xmlns:a="http://schemas.openxmlformats.org/drawingml/2006/main" b="0" i="0" sz="1200" u="none" cap="none" strike="noStrike">
              <a:solidFill>
                <a:schemeClr val="dk1"/>
              </a:solidFill>
              <a:latin typeface="Calibri"/>
              <a:ea typeface="Calibri"/>
              <a:cs typeface="Calibri"/>
              <a:sym typeface="Calibri"/>
            </a:endParaRPr>
          </a:p>
        </p:txBody>
      </p:sp>
      <p:pic>
        <p:nvPicPr>
          <p:cNvPr id="306" name="Google Shape;306;p12"/>
          <p:cNvPicPr preferRelativeResize="0"/>
          <p:nvPr/>
        </p:nvPicPr>
        <p:blipFill rotWithShape="1">
          <a:blip r:embed="rId5">
            <a:alphaModFix/>
          </a:blip>
          <a:srcRect b="0" l="0" r="0" t="0"/>
          <a:stretch/>
        </p:blipFill>
        <p:spPr>
          <a:xfrm>
            <a:off x="6549062" y="1244218"/>
            <a:ext cx="4599511" cy="339940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
          <p:cNvSpPr txBox="1"/>
          <p:nvPr>
            <p:ph idx="1" type="body"/>
          </p:nvPr>
        </p:nvSpPr>
        <p:spPr>
          <a:xfrm>
            <a:off x="4912291" y="800589"/>
            <a:ext cx="6562800" cy="3393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r">
              <a:lnSpc>
                <a:spcPct val="100000"/>
              </a:lnSpc>
              <a:spcBef>
                <a:spcPts val="0"/>
              </a:spcBef>
              <a:spcAft>
                <a:spcPts val="0"/>
              </a:spcAft>
              <a:buClr>
                <a:srgbClr val="009AC1"/>
              </a:buClr>
              <a:buSzPts val="2400"/>
              <a:buFont typeface="Arial"/>
              <a:buNone/>
            </a:pPr>
            <a:r xmlns:a="http://schemas.openxmlformats.org/drawingml/2006/main" xmlns:r="http://schemas.openxmlformats.org/officeDocument/2006/relationships">
              <a:rPr lang="el" sz="1200" u="sng">
                <a:hlinkClick action="ppaction://hlinksldjump" r:id="rId3"/>
              </a:rPr>
              <a:t>Εισαγωγή</a:t>
            </a:r>
            <a:endParaRPr xmlns:a="http://schemas.openxmlformats.org/drawingml/2006/main" sz="1200" u="sng"/>
          </a:p>
        </p:txBody>
      </p:sp>
      <p:sp>
        <p:nvSpPr>
          <p:cNvPr id="188" name="Google Shape;188;p2"/>
          <p:cNvSpPr txBox="1"/>
          <p:nvPr>
            <p:ph idx="5" type="body"/>
          </p:nvPr>
        </p:nvSpPr>
        <p:spPr>
          <a:xfrm>
            <a:off x="4912291" y="1283016"/>
            <a:ext cx="6562677" cy="433329"/>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r">
              <a:lnSpc>
                <a:spcPct val="100000"/>
              </a:lnSpc>
              <a:spcBef>
                <a:spcPts val="0"/>
              </a:spcBef>
              <a:spcAft>
                <a:spcPts val="0"/>
              </a:spcAft>
              <a:buClr>
                <a:srgbClr val="009AC1"/>
              </a:buClr>
              <a:buSzPts val="2400"/>
              <a:buFont typeface="Arial"/>
              <a:buNone/>
            </a:pPr>
            <a:r xmlns:a="http://schemas.openxmlformats.org/drawingml/2006/main" xmlns:r="http://schemas.openxmlformats.org/officeDocument/2006/relationships">
              <a:rPr lang="el" sz="1200" u="sng">
                <a:hlinkClick action="ppaction://hlinksldjump" r:id="rId4"/>
              </a:rPr>
              <a:t>Στόχοι</a:t>
            </a:r>
            <a:endParaRPr xmlns:a="http://schemas.openxmlformats.org/drawingml/2006/main" sz="1200" u="sng"/>
          </a:p>
        </p:txBody>
      </p:sp>
      <p:sp>
        <p:nvSpPr>
          <p:cNvPr id="189" name="Google Shape;189;p2"/>
          <p:cNvSpPr txBox="1"/>
          <p:nvPr>
            <p:ph idx="8" type="body"/>
          </p:nvPr>
        </p:nvSpPr>
        <p:spPr>
          <a:xfrm>
            <a:off x="5017159" y="2870653"/>
            <a:ext cx="6473310" cy="342305"/>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r">
              <a:lnSpc>
                <a:spcPct val="100000"/>
              </a:lnSpc>
              <a:spcBef>
                <a:spcPts val="0"/>
              </a:spcBef>
              <a:spcAft>
                <a:spcPts val="0"/>
              </a:spcAft>
              <a:buClr>
                <a:srgbClr val="009AC1"/>
              </a:buClr>
              <a:buSzPts val="2400"/>
              <a:buFont typeface="Arial"/>
              <a:buNone/>
            </a:pPr>
            <a:r xmlns:a="http://schemas.openxmlformats.org/drawingml/2006/main" xmlns:r="http://schemas.openxmlformats.org/officeDocument/2006/relationships">
              <a:rPr lang="el" sz="1200" u="sng">
                <a:hlinkClick action="ppaction://hlinksldjump" r:id="rId5"/>
              </a:rPr>
              <a:t>Θεωρητικός</a:t>
            </a:r>
            <a:r xmlns:a="http://schemas.openxmlformats.org/drawingml/2006/main">
              <a:rPr lang="el" sz="1200" u="sng"/>
              <a:t> </a:t>
            </a:r>
            <a:r xmlns:a="http://schemas.openxmlformats.org/drawingml/2006/main" xmlns:r="http://schemas.openxmlformats.org/officeDocument/2006/relationships">
              <a:rPr lang="el" sz="1200" u="sng">
                <a:hlinkClick action="ppaction://hlinksldjump" r:id="rId6"/>
              </a:rPr>
              <a:t>η γνώση</a:t>
            </a:r>
            <a:endParaRPr xmlns:a="http://schemas.openxmlformats.org/drawingml/2006/main" sz="1200" u="sng"/>
          </a:p>
        </p:txBody>
      </p:sp>
      <p:sp>
        <p:nvSpPr>
          <p:cNvPr id="190" name="Google Shape;190;p2"/>
          <p:cNvSpPr txBox="1"/>
          <p:nvPr/>
        </p:nvSpPr>
        <p:spPr>
          <a:xfrm>
            <a:off x="4912290" y="5457137"/>
            <a:ext cx="6562677" cy="339415"/>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r">
              <a:lnSpc>
                <a:spcPct val="100000"/>
              </a:lnSpc>
              <a:spcBef>
                <a:spcPts val="0"/>
              </a:spcBef>
              <a:spcAft>
                <a:spcPts val="0"/>
              </a:spcAft>
              <a:buClr>
                <a:srgbClr val="009AC1"/>
              </a:buClr>
              <a:buSzPts val="2400"/>
              <a:buFont typeface="Arial"/>
              <a:buNone/>
            </a:pPr>
            <a:r xmlns:a="http://schemas.openxmlformats.org/drawingml/2006/main" xmlns:r="http://schemas.openxmlformats.org/officeDocument/2006/relationships" xmlns:ahyp="http://schemas.microsoft.com/office/drawing/2018/hyperlinkcolor">
              <a:rPr b="1" i="0" lang="el" sz="1200" u="sng" cap="none" strike="noStrike">
                <a:solidFill>
                  <a:srgbClr val="009AC1"/>
                </a:solidFill>
                <a:latin typeface="Calibri"/>
                <a:ea typeface="Calibri"/>
                <a:cs typeface="Calibri"/>
                <a:sym typeface="Calibri"/>
                <a:hlinkClick action="ppaction://hlinksldjump" r:id="rId7">
                  <a:extLst>
                    <a:ext uri="{A12FA001-AC4F-418D-AE19-62706E023703}">
                      <ahyp:hlinkClr val="tx"/>
                    </a:ext>
                  </a:extLst>
                </a:hlinkClick>
              </a:rPr>
              <a:t>Συμβουλές και υποδείξεις</a:t>
            </a:r>
            <a:endParaRPr xmlns:a="http://schemas.openxmlformats.org/drawingml/2006/main" b="1" i="0" sz="1200" u="sng" cap="none" strike="noStrike">
              <a:solidFill>
                <a:srgbClr val="009AC1"/>
              </a:solidFill>
              <a:latin typeface="Calibri"/>
              <a:ea typeface="Calibri"/>
              <a:cs typeface="Calibri"/>
              <a:sym typeface="Calibri"/>
            </a:endParaRPr>
          </a:p>
        </p:txBody>
      </p:sp>
      <p:sp>
        <p:nvSpPr>
          <p:cNvPr id="191" name="Google Shape;191;p2"/>
          <p:cNvSpPr txBox="1"/>
          <p:nvPr/>
        </p:nvSpPr>
        <p:spPr>
          <a:xfrm>
            <a:off x="4927791" y="4849693"/>
            <a:ext cx="6562677" cy="339415"/>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r">
              <a:lnSpc>
                <a:spcPct val="100000"/>
              </a:lnSpc>
              <a:spcBef>
                <a:spcPts val="0"/>
              </a:spcBef>
              <a:spcAft>
                <a:spcPts val="0"/>
              </a:spcAft>
              <a:buClr>
                <a:srgbClr val="009AC1"/>
              </a:buClr>
              <a:buSzPts val="2400"/>
              <a:buFont typeface="Arial"/>
              <a:buNone/>
            </a:pPr>
            <a:r xmlns:a="http://schemas.openxmlformats.org/drawingml/2006/main" xmlns:r="http://schemas.openxmlformats.org/officeDocument/2006/relationships" xmlns:ahyp="http://schemas.microsoft.com/office/drawing/2018/hyperlinkcolor">
              <a:rPr b="1" i="0" lang="el" sz="1200" u="sng" cap="none" strike="noStrike">
                <a:solidFill>
                  <a:srgbClr val="009AC1"/>
                </a:solidFill>
                <a:latin typeface="Calibri"/>
                <a:ea typeface="Calibri"/>
                <a:cs typeface="Calibri"/>
                <a:sym typeface="Calibri"/>
                <a:hlinkClick action="ppaction://hlinksldjump" r:id="rId8">
                  <a:extLst>
                    <a:ext uri="{A12FA001-AC4F-418D-AE19-62706E023703}">
                      <ahyp:hlinkClr val="tx"/>
                    </a:ext>
                  </a:extLst>
                </a:hlinkClick>
              </a:rPr>
              <a:t>Μελέτες περιπτώσεων και Δραστηριότητες</a:t>
            </a:r>
            <a:endParaRPr xmlns:a="http://schemas.openxmlformats.org/drawingml/2006/main" b="1" i="0" sz="1200" u="sng" cap="none" strike="noStrike">
              <a:solidFill>
                <a:srgbClr val="009AC1"/>
              </a:solidFill>
              <a:latin typeface="Calibri"/>
              <a:ea typeface="Calibri"/>
              <a:cs typeface="Calibri"/>
              <a:sym typeface="Calibri"/>
            </a:endParaRPr>
          </a:p>
        </p:txBody>
      </p:sp>
      <p:sp>
        <p:nvSpPr>
          <p:cNvPr id="192" name="Google Shape;192;p2"/>
          <p:cNvSpPr txBox="1"/>
          <p:nvPr/>
        </p:nvSpPr>
        <p:spPr>
          <a:xfrm>
            <a:off x="4927791" y="3355970"/>
            <a:ext cx="6562677" cy="339415"/>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r">
              <a:lnSpc>
                <a:spcPct val="100000"/>
              </a:lnSpc>
              <a:spcBef>
                <a:spcPts val="0"/>
              </a:spcBef>
              <a:spcAft>
                <a:spcPts val="0"/>
              </a:spcAft>
              <a:buClr>
                <a:srgbClr val="009AC1"/>
              </a:buClr>
              <a:buSzPts val="2400"/>
              <a:buFont typeface="Arial"/>
              <a:buNone/>
            </a:pPr>
            <a:r xmlns:a="http://schemas.openxmlformats.org/drawingml/2006/main" xmlns:r="http://schemas.openxmlformats.org/officeDocument/2006/relationships" xmlns:ahyp="http://schemas.microsoft.com/office/drawing/2018/hyperlinkcolor">
              <a:rPr b="1" lang="el" sz="1200" u="sng">
                <a:solidFill>
                  <a:srgbClr val="009AC1"/>
                </a:solidFill>
                <a:latin typeface="Calibri"/>
                <a:ea typeface="Calibri"/>
                <a:cs typeface="Calibri"/>
                <a:sym typeface="Calibri"/>
                <a:hlinkClick action="ppaction://hlinksldjump" r:id="rId9">
                  <a:extLst>
                    <a:ext uri="{A12FA001-AC4F-418D-AE19-62706E023703}">
                      <ahyp:hlinkClr val="tx"/>
                    </a:ext>
                  </a:extLst>
                </a:hlinkClick>
              </a:rPr>
              <a:t>Τεχνικές</a:t>
            </a:r>
            <a:endParaRPr xmlns:a="http://schemas.openxmlformats.org/drawingml/2006/main" b="1" sz="1200" u="sng">
              <a:solidFill>
                <a:srgbClr val="009AC1"/>
              </a:solidFill>
              <a:latin typeface="Calibri"/>
              <a:ea typeface="Calibri"/>
              <a:cs typeface="Calibri"/>
              <a:sym typeface="Calibri"/>
            </a:endParaRPr>
          </a:p>
        </p:txBody>
      </p:sp>
      <p:sp>
        <p:nvSpPr>
          <p:cNvPr id="193" name="Google Shape;193;p2"/>
          <p:cNvSpPr txBox="1"/>
          <p:nvPr/>
        </p:nvSpPr>
        <p:spPr>
          <a:xfrm>
            <a:off x="4829820" y="1840853"/>
            <a:ext cx="6645147" cy="339415"/>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r">
              <a:lnSpc>
                <a:spcPct val="100000"/>
              </a:lnSpc>
              <a:spcBef>
                <a:spcPts val="0"/>
              </a:spcBef>
              <a:spcAft>
                <a:spcPts val="0"/>
              </a:spcAft>
              <a:buClr>
                <a:srgbClr val="009AC1"/>
              </a:buClr>
              <a:buSzPts val="2400"/>
              <a:buFont typeface="Arial"/>
              <a:buNone/>
            </a:pPr>
            <a:r xmlns:a="http://schemas.openxmlformats.org/drawingml/2006/main" xmlns:r="http://schemas.openxmlformats.org/officeDocument/2006/relationships" xmlns:ahyp="http://schemas.microsoft.com/office/drawing/2018/hyperlinkcolor">
              <a:rPr b="1" lang="el" sz="1200" u="sng">
                <a:solidFill>
                  <a:srgbClr val="009AC1"/>
                </a:solidFill>
                <a:latin typeface="Calibri"/>
                <a:ea typeface="Calibri"/>
                <a:cs typeface="Calibri"/>
                <a:sym typeface="Calibri"/>
                <a:hlinkClick action="ppaction://hlinksldjump" r:id="rId10">
                  <a:extLst>
                    <a:ext uri="{A12FA001-AC4F-418D-AE19-62706E023703}">
                      <ahyp:hlinkClr val="tx"/>
                    </a:ext>
                  </a:extLst>
                </a:hlinkClick>
              </a:rPr>
              <a:t>Αντιμετώπιση δεξιοτήτων και μαθησιακά αποτελέσματα</a:t>
            </a:r>
            <a:endParaRPr xmlns:a="http://schemas.openxmlformats.org/drawingml/2006/main" b="1" sz="1200" u="sng">
              <a:solidFill>
                <a:srgbClr val="009AC1"/>
              </a:solidFill>
              <a:latin typeface="Calibri"/>
              <a:ea typeface="Calibri"/>
              <a:cs typeface="Calibri"/>
              <a:sym typeface="Calibri"/>
            </a:endParaRPr>
          </a:p>
        </p:txBody>
      </p:sp>
      <p:sp>
        <p:nvSpPr>
          <p:cNvPr id="194" name="Google Shape;194;p2"/>
          <p:cNvSpPr/>
          <p:nvPr>
            <p:ph idx="4" type="pic"/>
          </p:nvPr>
        </p:nvSpPr>
        <p:spPr>
          <a:xfrm>
            <a:off x="-126342" y="0"/>
            <a:ext cx="3669321" cy="6766560"/>
          </a:xfrm>
          <a:prstGeom prst="rect">
            <a:avLst/>
          </a:prstGeom>
          <a:solidFill>
            <a:srgbClr val="D8D8D8"/>
          </a:solidFill>
          <a:ln>
            <a:noFill/>
          </a:ln>
        </p:spPr>
      </p:sp>
      <p:pic>
        <p:nvPicPr>
          <p:cNvPr descr="C:\Users\mamendisco\Desktop\Feel Good\Feel Good - émotions.png" id="195" name="Google Shape;195;p2"/>
          <p:cNvPicPr preferRelativeResize="0"/>
          <p:nvPr/>
        </p:nvPicPr>
        <p:blipFill rotWithShape="1">
          <a:blip r:embed="rId11">
            <a:alphaModFix/>
          </a:blip>
          <a:srcRect b="0" l="1500" r="1499" t="0"/>
          <a:stretch/>
        </p:blipFill>
        <p:spPr>
          <a:xfrm>
            <a:off x="-126342" y="3355970"/>
            <a:ext cx="3669321" cy="3502030"/>
          </a:xfrm>
          <a:prstGeom prst="rect">
            <a:avLst/>
          </a:prstGeom>
          <a:noFill/>
          <a:ln>
            <a:noFill/>
          </a:ln>
        </p:spPr>
      </p:pic>
      <p:pic>
        <p:nvPicPr>
          <p:cNvPr descr="C:\Users\mamendisco\Desktop\thermomètre.png" id="196" name="Google Shape;196;p2"/>
          <p:cNvPicPr preferRelativeResize="0"/>
          <p:nvPr/>
        </p:nvPicPr>
        <p:blipFill rotWithShape="1">
          <a:blip r:embed="rId12">
            <a:alphaModFix/>
          </a:blip>
          <a:srcRect b="0" l="0" r="0" t="0"/>
          <a:stretch/>
        </p:blipFill>
        <p:spPr>
          <a:xfrm>
            <a:off x="292759" y="0"/>
            <a:ext cx="2469492" cy="331145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
          <p:cNvSpPr txBox="1"/>
          <p:nvPr>
            <p:ph idx="1" type="body"/>
          </p:nvPr>
        </p:nvSpPr>
        <p:spPr>
          <a:xfrm>
            <a:off x="323475" y="2040425"/>
            <a:ext cx="5621400" cy="4445100"/>
          </a:xfrm>
          <a:prstGeom prst="rect">
            <a:avLst/>
          </a:prstGeom>
          <a:noFill/>
          <a:ln>
            <a:noFill/>
          </a:ln>
        </p:spPr>
        <p:txBody>
          <a:bodyPr anchorCtr="0" anchor="t" bIns="45700" lIns="91425" spcFirstLastPara="1" rIns="91425" wrap="square" tIns="45700">
            <a:normAutofit/>
          </a:bodyPr>
          <a:lstStyle/>
          <a:p>
            <a:pPr xmlns:a="http://schemas.openxmlformats.org/drawingml/2006/main" indent="-228600" lvl="0" marL="228600" rtl="0" algn="just">
              <a:lnSpc>
                <a:spcPct val="100000"/>
              </a:lnSpc>
              <a:spcBef>
                <a:spcPts val="0"/>
              </a:spcBef>
              <a:spcAft>
                <a:spcPts val="0"/>
              </a:spcAft>
              <a:buClr>
                <a:schemeClr val="lt1"/>
              </a:buClr>
              <a:buSzPts val="1600"/>
              <a:buNone/>
            </a:pPr>
            <a:r xmlns:a="http://schemas.openxmlformats.org/drawingml/2006/main">
              <a:rPr lang="el" sz="1200"/>
              <a:t>Εμπνευσμένο από το έργο «Feel Good» για την ανάπτυξη των ψυχοκοινωνικών δεξιοτήτων των παιδιών στα σχολεία του Seine-et-Marne (77), του Seine-Saint-Denis (93) και του Val d'Oise (95) στη Γαλλία, με σκοπό την προώθηση της γενικής ευημερίας -να είναι και να βελτιώσει το σχολικό κλίμα. Στο Saint-Denis εφαρμόζεται από το 2022, θέλουμε να βοηθήσουμε τους επαγγελματίες να αναπτύξουν νέα προγράμματα κατάρτισης για γονείς και σε άλλα πλαίσια.</a:t>
            </a:r>
            <a:endParaRPr xmlns:a="http://schemas.openxmlformats.org/drawingml/2006/main"/>
          </a:p>
          <a:p>
            <a:pPr xmlns:a="http://schemas.openxmlformats.org/drawingml/2006/main" indent="-228600" lvl="0" marL="228600" rtl="0" algn="just">
              <a:lnSpc>
                <a:spcPct val="100000"/>
              </a:lnSpc>
              <a:spcBef>
                <a:spcPts val="0"/>
              </a:spcBef>
              <a:spcAft>
                <a:spcPts val="0"/>
              </a:spcAft>
              <a:buClr>
                <a:schemeClr val="lt1"/>
              </a:buClr>
              <a:buSzPts val="1600"/>
              <a:buNone/>
            </a:pPr>
            <a:r xmlns:a="http://schemas.openxmlformats.org/drawingml/2006/main">
              <a:rPr lang="el" sz="1200"/>
              <a:t>Αυτό το έργο περιλαμβάνει συγκεκριμένα την εκπαίδευση δασκάλων σχολείων για να συν-διευκολύνουν συνεδρίες με το CRIPS (Centre Régional Information Prévention Santé/SIDA) και την υποστήριξη των γονέων. Οι ψυχοκοινωνικές δεξιότητες είναι εγκάρσιες δεξιότητες όπως η επίλυση προβλημάτων, η ενσυναίσθηση και η διαχείριση συναισθημάτων.</a:t>
            </a:r>
            <a:endParaRPr xmlns:a="http://schemas.openxmlformats.org/drawingml/2006/main"/>
          </a:p>
          <a:p>
            <a:pPr xmlns:a="http://schemas.openxmlformats.org/drawingml/2006/main" indent="-228600" lvl="0" marL="228600" rtl="0" algn="just">
              <a:lnSpc>
                <a:spcPct val="100000"/>
              </a:lnSpc>
              <a:spcBef>
                <a:spcPts val="0"/>
              </a:spcBef>
              <a:spcAft>
                <a:spcPts val="0"/>
              </a:spcAft>
              <a:buClr>
                <a:schemeClr val="lt1"/>
              </a:buClr>
              <a:buSzPts val="1600"/>
              <a:buNone/>
            </a:pPr>
            <a:r xmlns:a="http://schemas.openxmlformats.org/drawingml/2006/main">
              <a:rPr lang="el" sz="1200"/>
              <a:t>Πρόοδος έργου:</a:t>
            </a:r>
            <a:endParaRPr xmlns:a="http://schemas.openxmlformats.org/drawingml/2006/main"/>
          </a:p>
          <a:p>
            <a:pPr xmlns:a="http://schemas.openxmlformats.org/drawingml/2006/main" indent="-228600" lvl="0" marL="228600" rtl="0" algn="just">
              <a:lnSpc>
                <a:spcPct val="100000"/>
              </a:lnSpc>
              <a:spcBef>
                <a:spcPts val="0"/>
              </a:spcBef>
              <a:spcAft>
                <a:spcPts val="0"/>
              </a:spcAft>
              <a:buClr>
                <a:schemeClr val="lt1"/>
              </a:buClr>
              <a:buSzPts val="1600"/>
              <a:buNone/>
            </a:pPr>
            <a:r xmlns:a="http://schemas.openxmlformats.org/drawingml/2006/main">
              <a:rPr lang="el" sz="1200"/>
              <a:t>- 2 ημέρες εκπαίδευσης για εθελοντές εκπαιδευτικούς CM1/CM2.</a:t>
            </a:r>
            <a:endParaRPr xmlns:a="http://schemas.openxmlformats.org/drawingml/2006/main"/>
          </a:p>
          <a:p>
            <a:pPr xmlns:a="http://schemas.openxmlformats.org/drawingml/2006/main" indent="-228600" lvl="0" marL="228600" rtl="0" algn="just">
              <a:lnSpc>
                <a:spcPct val="100000"/>
              </a:lnSpc>
              <a:spcBef>
                <a:spcPts val="0"/>
              </a:spcBef>
              <a:spcAft>
                <a:spcPts val="0"/>
              </a:spcAft>
              <a:buClr>
                <a:schemeClr val="lt1"/>
              </a:buClr>
              <a:buSzPts val="1600"/>
              <a:buNone/>
            </a:pPr>
            <a:r xmlns:a="http://schemas.openxmlformats.org/drawingml/2006/main">
              <a:rPr lang="el" sz="1200"/>
              <a:t>- 10 μονόωρα εργαστήρια με παιδιά, με επικεφαλής τον εθελοντή δάσκαλο.</a:t>
            </a:r>
            <a:endParaRPr xmlns:a="http://schemas.openxmlformats.org/drawingml/2006/main"/>
          </a:p>
          <a:p>
            <a:pPr xmlns:a="http://schemas.openxmlformats.org/drawingml/2006/main" indent="-228600" lvl="0" marL="228600" rtl="0" algn="just">
              <a:lnSpc>
                <a:spcPct val="100000"/>
              </a:lnSpc>
              <a:spcBef>
                <a:spcPts val="0"/>
              </a:spcBef>
              <a:spcAft>
                <a:spcPts val="0"/>
              </a:spcAft>
              <a:buClr>
                <a:schemeClr val="lt1"/>
              </a:buClr>
              <a:buSzPts val="1600"/>
              <a:buNone/>
            </a:pPr>
            <a:r xmlns:a="http://schemas.openxmlformats.org/drawingml/2006/main">
              <a:rPr lang="el" sz="1200"/>
              <a:t>Χρησιμοποιώντας αυτή τη μέθοδο και εκτός σχολείου, μπορούμε να βοηθήσουμε πολλές περισσότερες οικογένειες να χρησιμοποιήσουν τις ίδιες στρατηγικές και τεχνικές για να βελτιώσουν τη σχέση γονέα-παιδιού και κυρίως να βοηθήσουμε αυτά τα παιδιά να χρησιμοποιούν οθόνες όλο και καλύτερα.</a:t>
            </a:r>
            <a:endParaRPr xmlns:a="http://schemas.openxmlformats.org/drawingml/2006/main"/>
          </a:p>
          <a:p>
            <a:pPr xmlns:a="http://schemas.openxmlformats.org/drawingml/2006/main" indent="-228600" lvl="0" marL="228600" rtl="0" algn="just">
              <a:lnSpc>
                <a:spcPct val="100000"/>
              </a:lnSpc>
              <a:spcBef>
                <a:spcPts val="0"/>
              </a:spcBef>
              <a:spcAft>
                <a:spcPts val="0"/>
              </a:spcAft>
              <a:buClr>
                <a:schemeClr val="lt1"/>
              </a:buClr>
              <a:buSzPts val="1600"/>
              <a:buNone/>
            </a:pPr>
            <a:r xmlns:a="http://schemas.openxmlformats.org/drawingml/2006/main">
              <a:t/>
            </a:r>
            <a:endParaRPr xmlns:a="http://schemas.openxmlformats.org/drawingml/2006/main" sz="1200"/>
          </a:p>
        </p:txBody>
      </p:sp>
      <p:sp>
        <p:nvSpPr>
          <p:cNvPr id="202" name="Google Shape;202;p3"/>
          <p:cNvSpPr txBox="1"/>
          <p:nvPr>
            <p:ph idx="3" type="body"/>
          </p:nvPr>
        </p:nvSpPr>
        <p:spPr>
          <a:xfrm>
            <a:off x="452074" y="890250"/>
            <a:ext cx="5203800" cy="992700"/>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Εισαγωγή</a:t>
            </a:r>
            <a:endParaRPr xmlns:a="http://schemas.openxmlformats.org/drawingml/2006/main" sz="2400"/>
          </a:p>
        </p:txBody>
      </p:sp>
      <p:pic>
        <p:nvPicPr>
          <p:cNvPr id="203" name="Google Shape;203;p3"/>
          <p:cNvPicPr preferRelativeResize="0"/>
          <p:nvPr/>
        </p:nvPicPr>
        <p:blipFill rotWithShape="1">
          <a:blip r:embed="rId3">
            <a:alphaModFix/>
          </a:blip>
          <a:srcRect b="0" l="0" r="0" t="0"/>
          <a:stretch/>
        </p:blipFill>
        <p:spPr>
          <a:xfrm>
            <a:off x="6518030" y="241612"/>
            <a:ext cx="5621247" cy="62438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
          <p:cNvSpPr txBox="1"/>
          <p:nvPr>
            <p:ph idx="1" type="body"/>
          </p:nvPr>
        </p:nvSpPr>
        <p:spPr>
          <a:xfrm>
            <a:off x="5831300" y="1976125"/>
            <a:ext cx="5395500" cy="4031100"/>
          </a:xfrm>
          <a:prstGeom prst="rect">
            <a:avLst/>
          </a:prstGeom>
          <a:noFill/>
          <a:ln>
            <a:noFill/>
          </a:ln>
        </p:spPr>
        <p:txBody>
          <a:bodyPr anchorCtr="0" anchor="t" bIns="45700" lIns="91425" spcFirstLastPara="1" rIns="91425" wrap="square" tIns="45700">
            <a:normAutofit/>
          </a:bodyPr>
          <a:lstStyle/>
          <a:p>
            <a:pPr xmlns:a="http://schemas.openxmlformats.org/drawingml/2006/main" indent="-228600" lvl="0" marL="228600" rtl="0" algn="just">
              <a:lnSpc>
                <a:spcPct val="100000"/>
              </a:lnSpc>
              <a:spcBef>
                <a:spcPts val="0"/>
              </a:spcBef>
              <a:spcAft>
                <a:spcPts val="0"/>
              </a:spcAft>
              <a:buClr>
                <a:schemeClr val="lt1"/>
              </a:buClr>
              <a:buSzPts val="1800"/>
              <a:buNone/>
            </a:pPr>
            <a:r xmlns:a="http://schemas.openxmlformats.org/drawingml/2006/main">
              <a:rPr lang="el" sz="1200"/>
              <a:t>Ο στόχος αυτού του έργου είναι να παρέχει μια βάση συναισθηματικών, κοινωνικών και γνωστικών δεξιοτήτων θεμελιωδών για την εκπαιδευτική επιτυχία και τη συνολική ευημερία των παιδιών 8-12 ετών.</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lang="el" sz="1200"/>
              <a:t>Κινητοποιείται το παγκόσμιο περιβάλλον του παιδιού (γονείς, δάσκαλοι, συνομήλικοι) προκειμένου να αυξηθεί η αποτελεσματικότητα της παρέμβασης.</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lang="el" sz="1200"/>
              <a:t>Παρουσιάσεις του προγράμματος</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xmlns:r="http://schemas.openxmlformats.org/officeDocument/2006/relationships">
              <a:rPr lang="el" sz="1200" u="sng">
                <a:solidFill>
                  <a:schemeClr val="hlink"/>
                </a:solidFill>
                <a:hlinkClick r:id="rId3"/>
              </a:rPr>
              <a:t>https://www.lecrips-idf.net/le-coin-des-pros/projets-realises-avec-nos-partenaires/feel-good-100-bien-etre-un-partenariat-ars</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xmlns:r="http://schemas.openxmlformats.org/officeDocument/2006/relationships">
              <a:rPr lang="el" sz="1200" u="sng">
                <a:solidFill>
                  <a:schemeClr val="hlink"/>
                </a:solidFill>
                <a:hlinkClick r:id="rId4"/>
              </a:rPr>
              <a:t>https://www.youtube.com/watch?v=CNHI-3CFRys&amp;embeds_referring_euri=https%3A%2F%2Fwww.lecrips-idf.net%2F&amp;source_ve_path=OTY3MTQ&amp;feature=emb_imp_woyt</a:t>
            </a:r>
            <a:endParaRPr xmlns:a="http://schemas.openxmlformats.org/drawingml/2006/main" sz="1200"/>
          </a:p>
          <a:p>
            <a:pPr xmlns:a="http://schemas.openxmlformats.org/drawingml/2006/main" indent="-342900" lvl="0" marL="342900" rtl="0" algn="l">
              <a:lnSpc>
                <a:spcPct val="90000"/>
              </a:lnSpc>
              <a:spcBef>
                <a:spcPts val="1000"/>
              </a:spcBef>
              <a:spcAft>
                <a:spcPts val="0"/>
              </a:spcAft>
              <a:buClr>
                <a:schemeClr val="lt1"/>
              </a:buClr>
              <a:buSzPts val="1800"/>
              <a:buNone/>
            </a:pPr>
            <a:r xmlns:a="http://schemas.openxmlformats.org/drawingml/2006/main">
              <a:t/>
            </a:r>
            <a:endParaRPr xmlns:a="http://schemas.openxmlformats.org/drawingml/2006/main" sz="1800"/>
          </a:p>
        </p:txBody>
      </p:sp>
      <p:sp>
        <p:nvSpPr>
          <p:cNvPr id="209" name="Google Shape;209;p4"/>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Στόχοι</a:t>
            </a:r>
            <a:endParaRPr xmlns:a="http://schemas.openxmlformats.org/drawingml/2006/main" sz="2400"/>
          </a:p>
        </p:txBody>
      </p:sp>
      <p:pic>
        <p:nvPicPr>
          <p:cNvPr id="210" name="Google Shape;210;p4"/>
          <p:cNvPicPr preferRelativeResize="0"/>
          <p:nvPr/>
        </p:nvPicPr>
        <p:blipFill rotWithShape="1">
          <a:blip r:embed="rId5">
            <a:alphaModFix/>
          </a:blip>
          <a:srcRect b="0" l="0" r="0" t="0"/>
          <a:stretch/>
        </p:blipFill>
        <p:spPr>
          <a:xfrm>
            <a:off x="106656" y="1430215"/>
            <a:ext cx="5145282" cy="42320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5"/>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l">
              <a:lnSpc>
                <a:spcPct val="90000"/>
              </a:lnSpc>
              <a:spcBef>
                <a:spcPts val="0"/>
              </a:spcBef>
              <a:spcAft>
                <a:spcPts val="0"/>
              </a:spcAft>
              <a:buClr>
                <a:srgbClr val="74659A"/>
              </a:buClr>
              <a:buSzPts val="3600"/>
              <a:buNone/>
            </a:pPr>
            <a:r xmlns:a="http://schemas.openxmlformats.org/drawingml/2006/main">
              <a:rPr lang="el" sz="2400"/>
              <a:t>Απευθυνόμενες δεξιότητες</a:t>
            </a:r>
            <a:endParaRPr xmlns:a="http://schemas.openxmlformats.org/drawingml/2006/main" sz="2400"/>
          </a:p>
        </p:txBody>
      </p:sp>
      <p:sp>
        <p:nvSpPr>
          <p:cNvPr id="216" name="Google Shape;216;p5"/>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rtl="0" algn="ctr">
              <a:lnSpc>
                <a:spcPct val="90000"/>
              </a:lnSpc>
              <a:spcBef>
                <a:spcPts val="0"/>
              </a:spcBef>
              <a:spcAft>
                <a:spcPts val="0"/>
              </a:spcAft>
              <a:buClr>
                <a:schemeClr val="lt1"/>
              </a:buClr>
              <a:buSzPts val="4000"/>
              <a:buNone/>
            </a:pPr>
            <a:r xmlns:a="http://schemas.openxmlformats.org/drawingml/2006/main">
              <a:rPr lang="el"/>
              <a:t>01</a:t>
            </a:r>
            <a:endParaRPr xmlns:a="http://schemas.openxmlformats.org/drawingml/2006/main"/>
          </a:p>
        </p:txBody>
      </p:sp>
      <p:sp>
        <p:nvSpPr>
          <p:cNvPr id="217" name="Google Shape;217;p5"/>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rtl="0" algn="ctr">
              <a:lnSpc>
                <a:spcPct val="90000"/>
              </a:lnSpc>
              <a:spcBef>
                <a:spcPts val="0"/>
              </a:spcBef>
              <a:spcAft>
                <a:spcPts val="0"/>
              </a:spcAft>
              <a:buClr>
                <a:schemeClr val="lt1"/>
              </a:buClr>
              <a:buSzPts val="4000"/>
              <a:buNone/>
            </a:pPr>
            <a:r xmlns:a="http://schemas.openxmlformats.org/drawingml/2006/main">
              <a:rPr lang="el"/>
              <a:t>02</a:t>
            </a:r>
            <a:endParaRPr xmlns:a="http://schemas.openxmlformats.org/drawingml/2006/main"/>
          </a:p>
        </p:txBody>
      </p:sp>
      <p:sp>
        <p:nvSpPr>
          <p:cNvPr id="218" name="Google Shape;218;p5"/>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rtl="0" algn="ctr">
              <a:lnSpc>
                <a:spcPct val="90000"/>
              </a:lnSpc>
              <a:spcBef>
                <a:spcPts val="0"/>
              </a:spcBef>
              <a:spcAft>
                <a:spcPts val="0"/>
              </a:spcAft>
              <a:buClr>
                <a:schemeClr val="lt1"/>
              </a:buClr>
              <a:buSzPts val="4000"/>
              <a:buNone/>
            </a:pPr>
            <a:r xmlns:a="http://schemas.openxmlformats.org/drawingml/2006/main">
              <a:rPr lang="el"/>
              <a:t>03</a:t>
            </a:r>
            <a:endParaRPr xmlns:a="http://schemas.openxmlformats.org/drawingml/2006/main"/>
          </a:p>
        </p:txBody>
      </p:sp>
      <p:sp>
        <p:nvSpPr>
          <p:cNvPr id="219" name="Google Shape;219;p5"/>
          <p:cNvSpPr txBox="1"/>
          <p:nvPr/>
        </p:nvSpPr>
        <p:spPr>
          <a:xfrm>
            <a:off x="3669197" y="5637381"/>
            <a:ext cx="7117619" cy="713814"/>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l">
              <a:lnSpc>
                <a:spcPct val="90000"/>
              </a:lnSpc>
              <a:spcBef>
                <a:spcPts val="0"/>
              </a:spcBef>
              <a:spcAft>
                <a:spcPts val="0"/>
              </a:spcAft>
              <a:buClr>
                <a:schemeClr val="lt1"/>
              </a:buClr>
              <a:buSzPts val="1800"/>
              <a:buFont typeface="Arial"/>
              <a:buNone/>
            </a:pPr>
            <a:r xmlns:a="http://schemas.openxmlformats.org/drawingml/2006/main">
              <a:t/>
            </a:r>
            <a:endParaRPr xmlns:a="http://schemas.openxmlformats.org/drawingml/2006/main" b="1" i="0" sz="1200" u="none" cap="none" strike="noStrike">
              <a:solidFill>
                <a:srgbClr val="FFFFFF"/>
              </a:solidFill>
              <a:latin typeface="Calibri"/>
              <a:ea typeface="Calibri"/>
              <a:cs typeface="Calibri"/>
              <a:sym typeface="Calibri"/>
            </a:endParaRPr>
          </a:p>
        </p:txBody>
      </p:sp>
      <p:sp>
        <p:nvSpPr>
          <p:cNvPr id="220" name="Google Shape;220;p5"/>
          <p:cNvSpPr txBox="1"/>
          <p:nvPr/>
        </p:nvSpPr>
        <p:spPr>
          <a:xfrm>
            <a:off x="3669200" y="4490931"/>
            <a:ext cx="6823152" cy="713814"/>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just">
              <a:lnSpc>
                <a:spcPct val="107000"/>
              </a:lnSpc>
              <a:spcBef>
                <a:spcPts val="0"/>
              </a:spcBef>
              <a:spcAft>
                <a:spcPts val="0"/>
              </a:spcAft>
              <a:buClr>
                <a:schemeClr val="lt1"/>
              </a:buClr>
              <a:buSzPts val="1800"/>
              <a:buFont typeface="Arial"/>
              <a:buNone/>
            </a:pPr>
            <a:r xmlns:a="http://schemas.openxmlformats.org/drawingml/2006/main">
              <a:t/>
            </a:r>
            <a:endParaRPr xmlns:a="http://schemas.openxmlformats.org/drawingml/2006/main" b="1" i="0" sz="1200" u="none" cap="none" strike="noStrike">
              <a:solidFill>
                <a:srgbClr val="FFFFFF"/>
              </a:solidFill>
              <a:latin typeface="Calibri"/>
              <a:ea typeface="Calibri"/>
              <a:cs typeface="Calibri"/>
              <a:sym typeface="Calibri"/>
            </a:endParaRPr>
          </a:p>
        </p:txBody>
      </p:sp>
      <p:sp>
        <p:nvSpPr>
          <p:cNvPr id="221" name="Google Shape;221;p5"/>
          <p:cNvSpPr txBox="1"/>
          <p:nvPr/>
        </p:nvSpPr>
        <p:spPr>
          <a:xfrm>
            <a:off x="1562618" y="4479342"/>
            <a:ext cx="738346" cy="578808"/>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marR="0" rtl="0" algn="ctr">
              <a:lnSpc>
                <a:spcPct val="90000"/>
              </a:lnSpc>
              <a:spcBef>
                <a:spcPts val="0"/>
              </a:spcBef>
              <a:spcAft>
                <a:spcPts val="0"/>
              </a:spcAft>
              <a:buClr>
                <a:schemeClr val="lt1"/>
              </a:buClr>
              <a:buSzPts val="4000"/>
              <a:buFont typeface="Arial"/>
              <a:buNone/>
            </a:pPr>
            <a:r xmlns:a="http://schemas.openxmlformats.org/drawingml/2006/main">
              <a:rPr b="1" i="0" lang="el" sz="4000" u="none" cap="none" strike="noStrike">
                <a:solidFill>
                  <a:schemeClr val="lt1"/>
                </a:solidFill>
                <a:latin typeface="Calibri"/>
                <a:ea typeface="Calibri"/>
                <a:cs typeface="Calibri"/>
                <a:sym typeface="Calibri"/>
              </a:rPr>
              <a:t>04</a:t>
            </a:r>
            <a:endParaRPr xmlns:a="http://schemas.openxmlformats.org/drawingml/2006/main" b="1" i="0" sz="4000" u="none" cap="none" strike="noStrike">
              <a:solidFill>
                <a:schemeClr val="lt1"/>
              </a:solidFill>
              <a:latin typeface="Calibri"/>
              <a:ea typeface="Calibri"/>
              <a:cs typeface="Calibri"/>
              <a:sym typeface="Calibri"/>
            </a:endParaRPr>
          </a:p>
        </p:txBody>
      </p:sp>
      <p:sp>
        <p:nvSpPr>
          <p:cNvPr id="222" name="Google Shape;222;p5"/>
          <p:cNvSpPr txBox="1"/>
          <p:nvPr/>
        </p:nvSpPr>
        <p:spPr>
          <a:xfrm>
            <a:off x="1575713" y="5531390"/>
            <a:ext cx="738346" cy="578808"/>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marR="0" rtl="0" algn="ctr">
              <a:lnSpc>
                <a:spcPct val="90000"/>
              </a:lnSpc>
              <a:spcBef>
                <a:spcPts val="0"/>
              </a:spcBef>
              <a:spcAft>
                <a:spcPts val="0"/>
              </a:spcAft>
              <a:buClr>
                <a:schemeClr val="lt1"/>
              </a:buClr>
              <a:buSzPts val="4000"/>
              <a:buFont typeface="Arial"/>
              <a:buNone/>
            </a:pPr>
            <a:r xmlns:a="http://schemas.openxmlformats.org/drawingml/2006/main">
              <a:rPr b="1" i="0" lang="el" sz="4000" u="none" cap="none" strike="noStrike">
                <a:solidFill>
                  <a:schemeClr val="lt1"/>
                </a:solidFill>
                <a:latin typeface="Calibri"/>
                <a:ea typeface="Calibri"/>
                <a:cs typeface="Calibri"/>
                <a:sym typeface="Calibri"/>
              </a:rPr>
              <a:t>05</a:t>
            </a:r>
            <a:endParaRPr xmlns:a="http://schemas.openxmlformats.org/drawingml/2006/main" b="0" i="0" sz="1400" u="none" cap="none" strike="noStrike">
              <a:solidFill>
                <a:srgbClr val="000000"/>
              </a:solidFill>
              <a:latin typeface="Arial"/>
              <a:ea typeface="Arial"/>
              <a:cs typeface="Arial"/>
              <a:sym typeface="Arial"/>
            </a:endParaRPr>
          </a:p>
        </p:txBody>
      </p:sp>
      <p:sp>
        <p:nvSpPr>
          <p:cNvPr id="223" name="Google Shape;223;p5"/>
          <p:cNvSpPr txBox="1"/>
          <p:nvPr>
            <p:ph idx="2" type="body"/>
          </p:nvPr>
        </p:nvSpPr>
        <p:spPr>
          <a:xfrm>
            <a:off x="3669200" y="3546538"/>
            <a:ext cx="6345900" cy="513562"/>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chemeClr val="lt1"/>
              </a:buClr>
              <a:buSzPts val="1800"/>
              <a:buNone/>
            </a:pPr>
            <a:r xmlns:a="http://schemas.openxmlformats.org/drawingml/2006/main">
              <a:rPr b="1" lang="el" sz="1200">
                <a:solidFill>
                  <a:srgbClr val="FFFFFF"/>
                </a:solidFill>
              </a:rPr>
              <a:t>Γνωστικές δεξιότητες: ικανότητα για υπεύθυνες επιλογές</a:t>
            </a:r>
            <a:endParaRPr xmlns:a="http://schemas.openxmlformats.org/drawingml/2006/main" b="1" sz="1200">
              <a:solidFill>
                <a:srgbClr val="FFFFFF"/>
              </a:solidFill>
            </a:endParaRPr>
          </a:p>
        </p:txBody>
      </p:sp>
      <p:sp>
        <p:nvSpPr>
          <p:cNvPr id="224" name="Google Shape;224;p5"/>
          <p:cNvSpPr/>
          <p:nvPr/>
        </p:nvSpPr>
        <p:spPr>
          <a:xfrm>
            <a:off x="3669200" y="4544475"/>
            <a:ext cx="6823200" cy="51360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lnSpc>
                <a:spcPct val="100000"/>
              </a:lnSpc>
              <a:spcBef>
                <a:spcPts val="0"/>
              </a:spcBef>
              <a:spcAft>
                <a:spcPts val="0"/>
              </a:spcAft>
              <a:buClr>
                <a:srgbClr val="000000"/>
              </a:buClr>
              <a:buSzPts val="1200"/>
              <a:buFont typeface="Arial"/>
              <a:buNone/>
            </a:pPr>
            <a:r xmlns:a="http://schemas.openxmlformats.org/drawingml/2006/main">
              <a:rPr b="1" i="0" lang="el" sz="1200" u="none" cap="none" strike="noStrike">
                <a:solidFill>
                  <a:srgbClr val="FFFFFF"/>
                </a:solidFill>
                <a:latin typeface="Calibri"/>
                <a:ea typeface="Calibri"/>
                <a:cs typeface="Calibri"/>
                <a:sym typeface="Calibri"/>
              </a:rPr>
              <a:t>Συναισθηματικές δεξιότητες: κατανόηση των συναισθημάτων και του στρες, διαχείριση των συναισθημάτων του, ρύθμιση του άγχους του στην καθημερινή ζωή...</a:t>
            </a:r>
            <a:endParaRPr xmlns:a="http://schemas.openxmlformats.org/drawingml/2006/main" b="1" i="0" sz="1200" u="none" cap="none" strike="noStrike">
              <a:solidFill>
                <a:srgbClr val="FFFFFF"/>
              </a:solidFill>
              <a:latin typeface="Calibri"/>
              <a:ea typeface="Calibri"/>
              <a:cs typeface="Calibri"/>
              <a:sym typeface="Calibri"/>
            </a:endParaRPr>
          </a:p>
        </p:txBody>
      </p:sp>
      <p:sp>
        <p:nvSpPr>
          <p:cNvPr id="225" name="Google Shape;225;p5"/>
          <p:cNvSpPr/>
          <p:nvPr/>
        </p:nvSpPr>
        <p:spPr>
          <a:xfrm>
            <a:off x="3669200" y="5637375"/>
            <a:ext cx="6823200" cy="34560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lnSpc>
                <a:spcPct val="100000"/>
              </a:lnSpc>
              <a:spcBef>
                <a:spcPts val="0"/>
              </a:spcBef>
              <a:spcAft>
                <a:spcPts val="0"/>
              </a:spcAft>
              <a:buClr>
                <a:srgbClr val="000000"/>
              </a:buClr>
              <a:buSzPts val="1200"/>
              <a:buFont typeface="Arial"/>
              <a:buNone/>
            </a:pPr>
            <a:r xmlns:a="http://schemas.openxmlformats.org/drawingml/2006/main">
              <a:rPr b="1" i="0" lang="el" sz="1200" u="none" cap="none" strike="noStrike">
                <a:solidFill>
                  <a:srgbClr val="FFFFFF"/>
                </a:solidFill>
                <a:latin typeface="Calibri"/>
                <a:ea typeface="Calibri"/>
                <a:cs typeface="Calibri"/>
                <a:sym typeface="Calibri"/>
              </a:rPr>
              <a:t>Κοινωνικές δεξιότητες: ανάπτυξη κοινωνικών συνδέσεων, γνώση του πώς να ζητήσετε βοήθεια, δεξιότητες ενσυναίσθησης ακρόασης...</a:t>
            </a:r>
            <a:endParaRPr xmlns:a="http://schemas.openxmlformats.org/drawingml/2006/main" b="1" i="0" sz="1200" u="none" cap="none" strike="noStrike">
              <a:solidFill>
                <a:srgbClr val="FFFFFF"/>
              </a:solidFill>
              <a:latin typeface="Calibri"/>
              <a:ea typeface="Calibri"/>
              <a:cs typeface="Calibri"/>
              <a:sym typeface="Calibri"/>
            </a:endParaRPr>
          </a:p>
        </p:txBody>
      </p:sp>
      <p:sp>
        <p:nvSpPr>
          <p:cNvPr id="226" name="Google Shape;226;p5"/>
          <p:cNvSpPr/>
          <p:nvPr/>
        </p:nvSpPr>
        <p:spPr>
          <a:xfrm>
            <a:off x="3669197" y="1564394"/>
            <a:ext cx="6823203" cy="276959"/>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lnSpc>
                <a:spcPct val="100000"/>
              </a:lnSpc>
              <a:spcBef>
                <a:spcPts val="0"/>
              </a:spcBef>
              <a:spcAft>
                <a:spcPts val="0"/>
              </a:spcAft>
              <a:buClr>
                <a:srgbClr val="000000"/>
              </a:buClr>
              <a:buSzPts val="1200"/>
              <a:buFont typeface="Arial"/>
              <a:buNone/>
            </a:pPr>
            <a:r xmlns:a="http://schemas.openxmlformats.org/drawingml/2006/main">
              <a:rPr b="1" i="0" lang="el" sz="1200" u="none" cap="none" strike="noStrike">
                <a:solidFill>
                  <a:srgbClr val="FFFFFF"/>
                </a:solidFill>
                <a:latin typeface="Calibri"/>
                <a:ea typeface="Calibri"/>
                <a:cs typeface="Calibri"/>
                <a:sym typeface="Calibri"/>
              </a:rPr>
              <a:t>Γνωστικές δεξιότητες: ικανότητα να δίνει κανείς προσοχή στον εαυτό του</a:t>
            </a:r>
            <a:endParaRPr xmlns:a="http://schemas.openxmlformats.org/drawingml/2006/main" b="1" i="0" sz="1200" u="none" cap="none" strike="noStrike">
              <a:solidFill>
                <a:schemeClr val="dk1"/>
              </a:solidFill>
              <a:latin typeface="Calibri"/>
              <a:ea typeface="Calibri"/>
              <a:cs typeface="Calibri"/>
              <a:sym typeface="Calibri"/>
            </a:endParaRPr>
          </a:p>
        </p:txBody>
      </p:sp>
      <p:sp>
        <p:nvSpPr>
          <p:cNvPr id="227" name="Google Shape;227;p5"/>
          <p:cNvSpPr/>
          <p:nvPr/>
        </p:nvSpPr>
        <p:spPr>
          <a:xfrm>
            <a:off x="3669197" y="2508787"/>
            <a:ext cx="5522703" cy="276959"/>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lnSpc>
                <a:spcPct val="100000"/>
              </a:lnSpc>
              <a:spcBef>
                <a:spcPts val="0"/>
              </a:spcBef>
              <a:spcAft>
                <a:spcPts val="0"/>
              </a:spcAft>
              <a:buClr>
                <a:srgbClr val="000000"/>
              </a:buClr>
              <a:buSzPts val="1200"/>
              <a:buFont typeface="Arial"/>
              <a:buNone/>
            </a:pPr>
            <a:r xmlns:a="http://schemas.openxmlformats.org/drawingml/2006/main">
              <a:rPr b="1" i="0" lang="el" sz="1200" u="none" cap="none" strike="noStrike">
                <a:solidFill>
                  <a:srgbClr val="FFFFFF"/>
                </a:solidFill>
                <a:latin typeface="Calibri"/>
                <a:ea typeface="Calibri"/>
                <a:cs typeface="Calibri"/>
                <a:sym typeface="Calibri"/>
              </a:rPr>
              <a:t>Γνωστικές δεξιότητες: ικανότητα διαχείρισης των παρορμήσεων κάποιου</a:t>
            </a:r>
            <a:endParaRPr xmlns:a="http://schemas.openxmlformats.org/drawingml/2006/main" b="1" i="0" sz="12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6"/>
          <p:cNvSpPr txBox="1"/>
          <p:nvPr>
            <p:ph idx="1" type="body"/>
          </p:nvPr>
        </p:nvSpPr>
        <p:spPr>
          <a:xfrm>
            <a:off x="452075" y="1882900"/>
            <a:ext cx="5293500" cy="4602600"/>
          </a:xfrm>
          <a:prstGeom prst="rect">
            <a:avLst/>
          </a:prstGeom>
          <a:noFill/>
          <a:ln>
            <a:noFill/>
          </a:ln>
        </p:spPr>
        <p:txBody>
          <a:bodyPr anchorCtr="0" anchor="t" bIns="45700" lIns="91425" spcFirstLastPara="1" rIns="91425" wrap="square" tIns="45700">
            <a:normAutofit/>
          </a:bodyPr>
          <a:lstStyle/>
          <a:p>
            <a:pPr xmlns:a="http://schemas.openxmlformats.org/drawingml/2006/main" indent="-228600" lvl="0" marL="228600" rtl="0" algn="just">
              <a:lnSpc>
                <a:spcPct val="100000"/>
              </a:lnSpc>
              <a:spcBef>
                <a:spcPts val="0"/>
              </a:spcBef>
              <a:spcAft>
                <a:spcPts val="0"/>
              </a:spcAft>
              <a:buClr>
                <a:schemeClr val="lt1"/>
              </a:buClr>
              <a:buSzPts val="1800"/>
              <a:buNone/>
            </a:pPr>
            <a:r xmlns:a="http://schemas.openxmlformats.org/drawingml/2006/main">
              <a:rPr lang="el" sz="1200"/>
              <a:t>Με την ολοκλήρωση της εκπαίδευσης των εκπαιδευτικών, θα πρέπει να είστε σε θέση:</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lang="el" sz="1200"/>
              <a:t>- Κατανόηση της έννοιας των δεξιοτήτων ζωής. κοινωνικές, γνωστικές και συναισθηματικές δεξιότητες.</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lang="el" sz="1200"/>
              <a:t>- Κατανοήστε την έννοια των «Δυνατών» στη θετική ψυχολογία.</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lang="el" sz="1200"/>
              <a:t>- Μάθετε πώς να υιοθετείτε τη στάση του συντονιστή με μια ομάδα.</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lang="el" sz="1200"/>
              <a:t>- Μάθετε πώς να διευκολύνετε τα 10 εργαστήρια ψυχοκοινωνικών δεξιοτήτων του προγράμματος «Feel Good».</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lang="el" sz="1200"/>
              <a:t> </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lang="el" sz="1200"/>
              <a:t>Στο τέλος των 10 εργαστηρίων που συνδιοργανώθηκαν από τον εθελοντή δάσκαλο και τον εξωτερικό συντονιστή, τα παιδιά θα πρέπει να αισθάνονται βελτιώσεις σε:</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lang="el" sz="1200"/>
              <a:t>- Τις δικές τους ψυχοκοινωνικές δεξιότητες (γνωστικές, κοινωνικές και συναισθηματικές).</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lang="el" sz="1200"/>
              <a:t>- Σχολικό κλίμα: ευεξία στο σχολείο, συναισθήματα και σχέσεις.</a:t>
            </a:r>
            <a:endParaRPr xmlns:a="http://schemas.openxmlformats.org/drawingml/2006/main" sz="1200"/>
          </a:p>
          <a:p>
            <a:pPr xmlns:a="http://schemas.openxmlformats.org/drawingml/2006/main" indent="-228600" lvl="0" marL="228600" rtl="0" algn="l">
              <a:lnSpc>
                <a:spcPct val="90000"/>
              </a:lnSpc>
              <a:spcBef>
                <a:spcPts val="1000"/>
              </a:spcBef>
              <a:spcAft>
                <a:spcPts val="0"/>
              </a:spcAft>
              <a:buClr>
                <a:schemeClr val="lt1"/>
              </a:buClr>
              <a:buSzPts val="1700"/>
              <a:buNone/>
            </a:pPr>
            <a:r xmlns:a="http://schemas.openxmlformats.org/drawingml/2006/main">
              <a:t/>
            </a:r>
            <a:endParaRPr xmlns:a="http://schemas.openxmlformats.org/drawingml/2006/main" sz="1700"/>
          </a:p>
        </p:txBody>
      </p:sp>
      <p:sp>
        <p:nvSpPr>
          <p:cNvPr id="233" name="Google Shape;233;p6"/>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l">
              <a:lnSpc>
                <a:spcPct val="90000"/>
              </a:lnSpc>
              <a:spcBef>
                <a:spcPts val="0"/>
              </a:spcBef>
              <a:spcAft>
                <a:spcPts val="0"/>
              </a:spcAft>
              <a:buClr>
                <a:srgbClr val="00B6E6"/>
              </a:buClr>
              <a:buSzPts val="3100"/>
              <a:buNone/>
            </a:pPr>
            <a:r xmlns:a="http://schemas.openxmlformats.org/drawingml/2006/main">
              <a:rPr lang="el" sz="2400"/>
              <a:t>Ποια είναι τα μαθησιακά αποτελέσματα;</a:t>
            </a:r>
            <a:endParaRPr xmlns:a="http://schemas.openxmlformats.org/drawingml/2006/main" sz="2400"/>
          </a:p>
        </p:txBody>
      </p:sp>
      <p:pic>
        <p:nvPicPr>
          <p:cNvPr id="234" name="Google Shape;234;p6"/>
          <p:cNvPicPr preferRelativeResize="0"/>
          <p:nvPr/>
        </p:nvPicPr>
        <p:blipFill rotWithShape="1">
          <a:blip r:embed="rId3">
            <a:alphaModFix/>
          </a:blip>
          <a:srcRect b="0" l="0" r="0" t="0"/>
          <a:stretch/>
        </p:blipFill>
        <p:spPr>
          <a:xfrm>
            <a:off x="6460616" y="140677"/>
            <a:ext cx="5649322" cy="65649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7"/>
          <p:cNvSpPr txBox="1"/>
          <p:nvPr>
            <p:ph idx="1" type="body"/>
          </p:nvPr>
        </p:nvSpPr>
        <p:spPr>
          <a:xfrm>
            <a:off x="364325" y="1633226"/>
            <a:ext cx="11163000" cy="4865100"/>
          </a:xfrm>
          <a:prstGeom prst="rect">
            <a:avLst/>
          </a:prstGeom>
          <a:noFill/>
          <a:ln>
            <a:noFill/>
          </a:ln>
        </p:spPr>
        <p:txBody>
          <a:bodyPr anchorCtr="0" anchor="t" bIns="45700" lIns="91425" spcFirstLastPara="1" rIns="91425" wrap="square" tIns="45700">
            <a:noAutofit/>
          </a:bodyPr>
          <a:lstStyle/>
          <a:p>
            <a:pPr xmlns:a="http://schemas.openxmlformats.org/drawingml/2006/main" indent="-152400" lvl="0" marL="228600" rtl="0" algn="just">
              <a:lnSpc>
                <a:spcPct val="90000"/>
              </a:lnSpc>
              <a:spcBef>
                <a:spcPts val="0"/>
              </a:spcBef>
              <a:spcAft>
                <a:spcPts val="0"/>
              </a:spcAft>
              <a:buClr>
                <a:srgbClr val="262626"/>
              </a:buClr>
              <a:buSzPts val="1200"/>
              <a:buFont typeface="Arial"/>
              <a:buChar char="•"/>
            </a:pPr>
            <a:r xmlns:a="http://schemas.openxmlformats.org/drawingml/2006/main">
              <a:rPr lang="el" sz="1200"/>
              <a:t>«Οι δεξιότητες ζωής είναι η ικανότητα ενός ατόμου να ανταποκρίνεται αποτελεσματικά στις απαιτήσεις και τις προκλήσεις της καθημερινής ζωής. Είναι η ικανότητα ενός ατόμου να διατηρεί μια κατάσταση ψυχικής ευεξίας, συμπεριφερόμενος κατάλληλα και θετικά στις σχέσεις του με τους άλλους. πολιτισμός και περιβάλλον [Παγκόσμια Οργάνωση Υγείας (ΠΟΥ), 1993]</a:t>
            </a:r>
            <a:endParaRPr xmlns:a="http://schemas.openxmlformats.org/drawingml/2006/main" sz="1200"/>
          </a:p>
          <a:p>
            <a:pPr xmlns:a="http://schemas.openxmlformats.org/drawingml/2006/main" indent="-152400" lvl="0" marL="228600" rtl="0" algn="just">
              <a:lnSpc>
                <a:spcPct val="90000"/>
              </a:lnSpc>
              <a:spcBef>
                <a:spcPts val="1000"/>
              </a:spcBef>
              <a:spcAft>
                <a:spcPts val="0"/>
              </a:spcAft>
              <a:buClr>
                <a:srgbClr val="262626"/>
              </a:buClr>
              <a:buSzPts val="1200"/>
              <a:buFont typeface="Arial"/>
              <a:buChar char="•"/>
            </a:pPr>
            <a:r xmlns:a="http://schemas.openxmlformats.org/drawingml/2006/main">
              <a:rPr lang="el" sz="1200"/>
              <a:t>Το πλαίσιο αναφοράς Santé Publique France του 2022, βασισμένο σε μια σύνθεση βιβλιογραφίας και με την υποστήριξη μιας επιτροπής ερευνητών και επαγγελματιών πρόληψης, έχει εμπλουτίσει αυτήν την έννοια παραθέτοντας 21 δεξιότητες, δομημένες σε 3 κατηγορίες.</a:t>
            </a:r>
            <a:endParaRPr xmlns:a="http://schemas.openxmlformats.org/drawingml/2006/main"/>
          </a:p>
          <a:p>
            <a:pPr xmlns:a="http://schemas.openxmlformats.org/drawingml/2006/main" indent="-152400" lvl="0" marL="228600" rtl="0" algn="just">
              <a:lnSpc>
                <a:spcPct val="90000"/>
              </a:lnSpc>
              <a:spcBef>
                <a:spcPts val="1000"/>
              </a:spcBef>
              <a:spcAft>
                <a:spcPts val="0"/>
              </a:spcAft>
              <a:buClr>
                <a:srgbClr val="262626"/>
              </a:buClr>
              <a:buSzPts val="1200"/>
              <a:buFont typeface="Arial"/>
              <a:buChar char="•"/>
            </a:pPr>
            <a:r xmlns:a="http://schemas.openxmlformats.org/drawingml/2006/main">
              <a:rPr lang="el" sz="1200"/>
              <a:t>1η κατηγορία: Γνωστικές δεξιότητες: Ένα σύνολο ψυχολογικών δεξιοτήτων που περιλαμβάνει νοητικές δραστηριότητες που επιτρέπουν στους ανθρώπους να ενισχύουν τη δύναμή τους να ενεργούν (ενδυνάμωση*), προάγουν τη βέλτιστη ατομική λειτουργία και διατηρούν μια κατάσταση ψυχολογικής ευεξίας. Έχοντας αυτογνωσία [ - Αυτογνωσία (δυνατά σημεία και περιορισμοί, στόχοι, αξίες, εσωτερικός λόγος) - Ικανότητα κριτικής σκέψης (προκαταλήψεις, επιρροές) - Ικανότητα θετικής αυτοαξιολόγησης - Αυτογνωσία (ή επίγνωση)] - Αυτο- έλεγχος [ - Ικανότητα διαχείρισης παρορμήσεων - Ικανότητα επίτευξης στόχων - (ορισμός, προγραμματισμός) - Εποικοδομητική λήψη αποφάσεων [Ικανότητα υπεύθυνων επιλογών - Ικανότητα δημιουργικής επίλυσης προβλημάτων].</a:t>
            </a:r>
            <a:endParaRPr xmlns:a="http://schemas.openxmlformats.org/drawingml/2006/main"/>
          </a:p>
          <a:p>
            <a:pPr xmlns:a="http://schemas.openxmlformats.org/drawingml/2006/main" indent="-152400" lvl="0" marL="228600" rtl="0" algn="just">
              <a:lnSpc>
                <a:spcPct val="90000"/>
              </a:lnSpc>
              <a:spcBef>
                <a:spcPts val="1000"/>
              </a:spcBef>
              <a:spcAft>
                <a:spcPts val="0"/>
              </a:spcAft>
              <a:buClr>
                <a:srgbClr val="262626"/>
              </a:buClr>
              <a:buSzPts val="1200"/>
              <a:buFont typeface="Arial"/>
              <a:buChar char="•"/>
            </a:pPr>
            <a:r xmlns:a="http://schemas.openxmlformats.org/drawingml/2006/main">
              <a:rPr lang="el" sz="1200"/>
              <a:t>2η κατηγορία: Συναισθηματική ικανότητα: Ένα σύνολο ψυχολογικών δεξιοτήτων που περιλαμβάνει συναισθηματικές διαδικασίες και καταστάσεις που βοηθούν στη διατήρηση μιας κατάστασης ψυχολογικής ευεξίας, προάγουν τη βέλτιστη ατομική λειτουργία και ενδυνάμωση*. Έχοντας επίγνωση των συναισθημάτων και του στρες [-Κατανόηση των συναισθημάτων και του στρες - Αναγνώριση των συναισθημάτων και του στρες] Ρύθμιση των συναισθημάτων του [-Έκφραση συναισθημάτων με θετικό τρόπο - Διαχείριση συναισθημάτων (ιδιαίτερα των δύσκολων: θυμός, άγχος, θλίψη κ.λπ.)] Διαχείριση του στρες [Ρύθμιση του καθημερινού στρες - Δεξιότητες αντιμετώπισης σε αντίξοες καταστάσεις.</a:t>
            </a:r>
            <a:endParaRPr xmlns:a="http://schemas.openxmlformats.org/drawingml/2006/main"/>
          </a:p>
          <a:p>
            <a:pPr xmlns:a="http://schemas.openxmlformats.org/drawingml/2006/main" indent="-152400" lvl="0" marL="228600" rtl="0" algn="just">
              <a:lnSpc>
                <a:spcPct val="90000"/>
              </a:lnSpc>
              <a:spcBef>
                <a:spcPts val="1000"/>
              </a:spcBef>
              <a:spcAft>
                <a:spcPts val="0"/>
              </a:spcAft>
              <a:buClr>
                <a:srgbClr val="262626"/>
              </a:buClr>
              <a:buSzPts val="1200"/>
              <a:buFont typeface="Arial"/>
              <a:buChar char="•"/>
            </a:pPr>
            <a:r xmlns:a="http://schemas.openxmlformats.org/drawingml/2006/main">
              <a:rPr lang="el" sz="1200"/>
              <a:t>3η κατηγορία: Ένα σύνολο ψυχολογικών δεξιοτήτων που περιλαμβάνει σχεσιακές συμπεριφορές που επιτρέπουν σε κάποιον να αναπτύξει εποικοδομητικές αλληλεπιδράσεις, να ενισχύσει* και να διατηρήσει μια κατάσταση ψυχολογικής ευεξίας. Εποικοδομητική επικοινωνία [Δεξιότητες ενσυναίσθησης ακρόασης - Αποτελεσματική επικοινωνία (εκτίμηση, σαφής διατύπωση) - Ανάπτυξη εποικοδομητικών σχέσεων [ κοινωνικοί δεσμοί - προσέγγιση με άλλους, οικοδόμηση σχέσεων, δημιουργία φίλων] - Ανάπτυξη φιλοκοινωνικών στάσεων και συμπεριφοράς (αποδοχή, συνεργασία, συνεργασία, βοήθεια οι υπολοιποι)]. Επίλυση προβλημάτων [ - Γνωρίζοντας πώς να ζητάτε βοήθεια - Δεξιότητες διεκδίκησης και άρνησης - Επίλυση συγκρούσεων με εποικοδομητικό τρόπο.</a:t>
            </a:r>
            <a:endParaRPr xmlns:a="http://schemas.openxmlformats.org/drawingml/2006/main" sz="1200"/>
          </a:p>
          <a:p>
            <a:pPr xmlns:a="http://schemas.openxmlformats.org/drawingml/2006/main" indent="-152400" lvl="0" marL="228600" rtl="0" algn="just">
              <a:lnSpc>
                <a:spcPct val="90000"/>
              </a:lnSpc>
              <a:spcBef>
                <a:spcPts val="1000"/>
              </a:spcBef>
              <a:spcAft>
                <a:spcPts val="0"/>
              </a:spcAft>
              <a:buClr>
                <a:srgbClr val="262626"/>
              </a:buClr>
              <a:buSzPts val="1200"/>
              <a:buFont typeface="Arial"/>
              <a:buChar char="•"/>
            </a:pPr>
            <a:r xmlns:a="http://schemas.openxmlformats.org/drawingml/2006/main">
              <a:rPr lang="el" sz="1200"/>
              <a:t>Αυτές οι δεξιότητες συμβάλλουν στη μείωση των κινδύνων για την υγεία και αυξάνουν την ευελιξία και τις προσαρμοστικές ικανότητες των ατόμων (Eriksson &amp; Lindström, 2008).</a:t>
            </a:r>
            <a:endParaRPr xmlns:a="http://schemas.openxmlformats.org/drawingml/2006/main" sz="1200"/>
          </a:p>
          <a:p>
            <a:pPr xmlns:a="http://schemas.openxmlformats.org/drawingml/2006/main" indent="-152400" lvl="0" marL="228600" rtl="0" algn="just">
              <a:lnSpc>
                <a:spcPct val="90000"/>
              </a:lnSpc>
              <a:spcBef>
                <a:spcPts val="1000"/>
              </a:spcBef>
              <a:spcAft>
                <a:spcPts val="0"/>
              </a:spcAft>
              <a:buClr>
                <a:srgbClr val="262626"/>
              </a:buClr>
              <a:buSzPts val="1200"/>
              <a:buFont typeface="Arial"/>
              <a:buChar char="•"/>
            </a:pPr>
            <a:r xmlns:a="http://schemas.openxmlformats.org/drawingml/2006/main">
              <a:rPr lang="el" sz="1200"/>
              <a:t>Έχει αποδειχθεί ότι για να είναι αποτελεσματικό, είναι απαραίτητο να αναπτύσσονται ψυχοκοινωνικές δεξιότητες από μικρή ηλικία, με συνεχή τρόπο και στα διαφορετικά περιβάλλοντα της ζωής (σχολείο, οικογένεια, ελεύθερος χρόνος κ.λπ.) ( </a:t>
            </a:r>
            <a:r xmlns:a="http://schemas.openxmlformats.org/drawingml/2006/main" xmlns:r="http://schemas.openxmlformats.org/officeDocument/2006/relationships">
              <a:rPr lang="el" sz="1200" u="sng">
                <a:solidFill>
                  <a:schemeClr val="hlink"/>
                </a:solidFill>
                <a:hlinkClick r:id="rId3"/>
              </a:rPr>
              <a:t>https://www. promosante-idf.fr/dossier/cps </a:t>
            </a:r>
            <a:r xmlns:a="http://schemas.openxmlformats.org/drawingml/2006/main">
              <a:rPr lang="el" sz="1200"/>
              <a:t>).</a:t>
            </a:r>
            <a:endParaRPr xmlns:a="http://schemas.openxmlformats.org/drawingml/2006/main" sz="1200">
              <a:solidFill>
                <a:srgbClr val="74659A"/>
              </a:solidFill>
            </a:endParaRPr>
          </a:p>
        </p:txBody>
      </p:sp>
      <p:sp>
        <p:nvSpPr>
          <p:cNvPr id="240" name="Google Shape;240;p7"/>
          <p:cNvSpPr txBox="1"/>
          <p:nvPr>
            <p:ph idx="2" type="body"/>
          </p:nvPr>
        </p:nvSpPr>
        <p:spPr>
          <a:xfrm>
            <a:off x="664029" y="783771"/>
            <a:ext cx="10635342" cy="555172"/>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9AC1"/>
              </a:buClr>
              <a:buSzPts val="3600"/>
              <a:buNone/>
            </a:pPr>
            <a:r xmlns:a="http://schemas.openxmlformats.org/drawingml/2006/main">
              <a:rPr lang="el" sz="2400"/>
              <a:t>Θεωρητικές γνώσεις</a:t>
            </a:r>
            <a:endParaRPr xmlns:a="http://schemas.openxmlformats.org/drawingml/2006/main"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8"/>
          <p:cNvSpPr txBox="1"/>
          <p:nvPr>
            <p:ph idx="1" type="body"/>
          </p:nvPr>
        </p:nvSpPr>
        <p:spPr>
          <a:xfrm>
            <a:off x="5938475" y="1504625"/>
            <a:ext cx="6026700" cy="4352400"/>
          </a:xfrm>
          <a:prstGeom prst="rect">
            <a:avLst/>
          </a:prstGeom>
          <a:noFill/>
          <a:ln>
            <a:noFill/>
          </a:ln>
        </p:spPr>
        <p:txBody>
          <a:bodyPr anchorCtr="0" anchor="t" bIns="45700" lIns="91425" spcFirstLastPara="1" rIns="91425" wrap="square" tIns="45700">
            <a:noAutofit/>
          </a:bodyPr>
          <a:lstStyle/>
          <a:p>
            <a:pPr xmlns:a="http://schemas.openxmlformats.org/drawingml/2006/main" indent="-228600" lvl="0" marL="228600" rtl="0" algn="just">
              <a:lnSpc>
                <a:spcPct val="100000"/>
              </a:lnSpc>
              <a:spcBef>
                <a:spcPts val="0"/>
              </a:spcBef>
              <a:spcAft>
                <a:spcPts val="0"/>
              </a:spcAft>
              <a:buClr>
                <a:schemeClr val="lt2"/>
              </a:buClr>
              <a:buSzPts val="1800"/>
              <a:buNone/>
            </a:pPr>
            <a:r xmlns:a="http://schemas.openxmlformats.org/drawingml/2006/main">
              <a:rPr lang="el" sz="1200">
                <a:solidFill>
                  <a:schemeClr val="lt2"/>
                </a:solidFill>
              </a:rPr>
              <a:t>Στα εργαστήρια με τα παιδιά προτείνουμε τη μίμηση των συναισθημάτων για να αναγνωρίσουμε τα συναισθήματα σωματικά και να αποκτήσουμε λεξιλόγιο για την ένταση του συναισθήματος (απογοητευμένος, ενοχλημένος, θυμωμένος, οργή...). Επιπλέον, παρατίθεται ένα σύνολο τεχνικών για την έκφραση συναισθημάτων με την ομάδα. Τα παιδιά καλούνται να δοκιμάσουν τρόπους που δεν έχουν χρησιμοποιήσει μέχρι τώρα.</a:t>
            </a:r>
            <a:endParaRPr xmlns:a="http://schemas.openxmlformats.org/drawingml/2006/main" sz="1200">
              <a:solidFill>
                <a:schemeClr val="lt2"/>
              </a:solidFill>
            </a:endParaRPr>
          </a:p>
          <a:p>
            <a:pPr xmlns:a="http://schemas.openxmlformats.org/drawingml/2006/main" indent="-228600" lvl="0" marL="228600" rtl="0" algn="just">
              <a:lnSpc>
                <a:spcPct val="100000"/>
              </a:lnSpc>
              <a:spcBef>
                <a:spcPts val="1000"/>
              </a:spcBef>
              <a:spcAft>
                <a:spcPts val="0"/>
              </a:spcAft>
              <a:buClr>
                <a:schemeClr val="lt2"/>
              </a:buClr>
              <a:buSzPts val="1800"/>
              <a:buNone/>
            </a:pPr>
            <a:r xmlns:a="http://schemas.openxmlformats.org/drawingml/2006/main">
              <a:rPr lang="el" sz="1200">
                <a:solidFill>
                  <a:schemeClr val="lt2"/>
                </a:solidFill>
              </a:rPr>
              <a:t>Πρακτικό παράδειγμα: Παίζω βιντεοπαιχνίδια και μου ζητείται να σταματήσω και να πάω για ύπνο.</a:t>
            </a:r>
            <a:endParaRPr xmlns:a="http://schemas.openxmlformats.org/drawingml/2006/main" sz="1200">
              <a:solidFill>
                <a:schemeClr val="lt2"/>
              </a:solidFill>
            </a:endParaRPr>
          </a:p>
          <a:p>
            <a:pPr xmlns:a="http://schemas.openxmlformats.org/drawingml/2006/main" indent="-228600" lvl="0" marL="228600" rtl="0" algn="just">
              <a:lnSpc>
                <a:spcPct val="100000"/>
              </a:lnSpc>
              <a:spcBef>
                <a:spcPts val="1000"/>
              </a:spcBef>
              <a:spcAft>
                <a:spcPts val="0"/>
              </a:spcAft>
              <a:buClr>
                <a:schemeClr val="lt2"/>
              </a:buClr>
              <a:buSzPts val="1800"/>
              <a:buNone/>
            </a:pPr>
            <a:r xmlns:a="http://schemas.openxmlformats.org/drawingml/2006/main">
              <a:rPr lang="el" sz="1200">
                <a:solidFill>
                  <a:schemeClr val="lt2"/>
                </a:solidFill>
              </a:rPr>
              <a:t>1. Συναισθηματική ταύτιση: Νιώθω πιεσμένος (φόβος) και απογοήτευση (θυμός).</a:t>
            </a:r>
            <a:endParaRPr xmlns:a="http://schemas.openxmlformats.org/drawingml/2006/main" sz="1200">
              <a:solidFill>
                <a:schemeClr val="lt2"/>
              </a:solidFill>
            </a:endParaRPr>
          </a:p>
          <a:p>
            <a:pPr xmlns:a="http://schemas.openxmlformats.org/drawingml/2006/main" indent="-228600" lvl="0" marL="228600" rtl="0" algn="just">
              <a:lnSpc>
                <a:spcPct val="100000"/>
              </a:lnSpc>
              <a:spcBef>
                <a:spcPts val="1000"/>
              </a:spcBef>
              <a:spcAft>
                <a:spcPts val="0"/>
              </a:spcAft>
              <a:buClr>
                <a:schemeClr val="lt2"/>
              </a:buClr>
              <a:buSzPts val="1800"/>
              <a:buNone/>
            </a:pPr>
            <a:r xmlns:a="http://schemas.openxmlformats.org/drawingml/2006/main">
              <a:rPr lang="el" sz="1200">
                <a:solidFill>
                  <a:schemeClr val="lt2"/>
                </a:solidFill>
              </a:rPr>
              <a:t>2. Προέλευση: Δεν είμαι σίγουρος αν θα μπορέσω να ολοκληρώσω το παιχνίδι μου σε εξέλιξη: άγχος. Περνάω καλά, θα ήθελα να συνεχίσω περισσότερο: απογοήτευση.</a:t>
            </a:r>
            <a:endParaRPr xmlns:a="http://schemas.openxmlformats.org/drawingml/2006/main" sz="1200">
              <a:solidFill>
                <a:schemeClr val="lt2"/>
              </a:solidFill>
            </a:endParaRPr>
          </a:p>
          <a:p>
            <a:pPr xmlns:a="http://schemas.openxmlformats.org/drawingml/2006/main" indent="-228600" lvl="0" marL="228600" rtl="0" algn="just">
              <a:lnSpc>
                <a:spcPct val="100000"/>
              </a:lnSpc>
              <a:spcBef>
                <a:spcPts val="1000"/>
              </a:spcBef>
              <a:spcAft>
                <a:spcPts val="0"/>
              </a:spcAft>
              <a:buClr>
                <a:schemeClr val="lt2"/>
              </a:buClr>
              <a:buSzPts val="1800"/>
              <a:buNone/>
            </a:pPr>
            <a:r xmlns:a="http://schemas.openxmlformats.org/drawingml/2006/main">
              <a:rPr lang="el" sz="1200">
                <a:solidFill>
                  <a:schemeClr val="lt2"/>
                </a:solidFill>
              </a:rPr>
              <a:t>3. Συναισθηματική έκφραση: Μιλάω με τους γονείς μου γι' αυτό και προσπαθούμε να βρούμε έναν συμβιβασμό για τις επόμενες φορές: θα μου πουν την ώρα που έχω να παίξω, θα προειδοποιηθώ εκ των προτέρων. Μπορώ να επιλέξω το παιχνίδι μου σύμφωνα με αυτό. Επιλέγουμε μαζί ώρες που μπορώ να παίξω βιντεοπαιχνίδια μέσα στην εβδομάδα.</a:t>
            </a:r>
            <a:endParaRPr xmlns:a="http://schemas.openxmlformats.org/drawingml/2006/main" sz="1200">
              <a:solidFill>
                <a:schemeClr val="lt2"/>
              </a:solidFill>
            </a:endParaRPr>
          </a:p>
        </p:txBody>
      </p:sp>
      <p:sp>
        <p:nvSpPr>
          <p:cNvPr id="246" name="Google Shape;246;p8"/>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Τεχνικές</a:t>
            </a:r>
            <a:endParaRPr xmlns:a="http://schemas.openxmlformats.org/drawingml/2006/main" sz="2400"/>
          </a:p>
        </p:txBody>
      </p:sp>
      <p:pic>
        <p:nvPicPr>
          <p:cNvPr id="247" name="Google Shape;247;p8"/>
          <p:cNvPicPr preferRelativeResize="0"/>
          <p:nvPr/>
        </p:nvPicPr>
        <p:blipFill rotWithShape="1">
          <a:blip r:embed="rId3">
            <a:alphaModFix/>
          </a:blip>
          <a:srcRect b="0" l="0" r="0" t="0"/>
          <a:stretch/>
        </p:blipFill>
        <p:spPr>
          <a:xfrm>
            <a:off x="463297" y="97536"/>
            <a:ext cx="5084065" cy="2934457"/>
          </a:xfrm>
          <a:prstGeom prst="rect">
            <a:avLst/>
          </a:prstGeom>
          <a:noFill/>
          <a:ln>
            <a:noFill/>
          </a:ln>
        </p:spPr>
      </p:pic>
      <p:pic>
        <p:nvPicPr>
          <p:cNvPr descr="C:\Users\mamendisco\Desktop\Feel Good\Feel Good arbre qualités.png" id="248" name="Google Shape;248;p8"/>
          <p:cNvPicPr preferRelativeResize="0"/>
          <p:nvPr/>
        </p:nvPicPr>
        <p:blipFill rotWithShape="1">
          <a:blip r:embed="rId4">
            <a:alphaModFix/>
          </a:blip>
          <a:srcRect b="0" l="0" r="0" t="0"/>
          <a:stretch/>
        </p:blipFill>
        <p:spPr>
          <a:xfrm>
            <a:off x="463295" y="3141721"/>
            <a:ext cx="5084065" cy="328371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9"/>
          <p:cNvSpPr txBox="1"/>
          <p:nvPr>
            <p:ph idx="1" type="body"/>
          </p:nvPr>
        </p:nvSpPr>
        <p:spPr>
          <a:xfrm>
            <a:off x="328250" y="1461775"/>
            <a:ext cx="5767800" cy="5396400"/>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l">
              <a:lnSpc>
                <a:spcPct val="90000"/>
              </a:lnSpc>
              <a:spcBef>
                <a:spcPts val="0"/>
              </a:spcBef>
              <a:spcAft>
                <a:spcPts val="0"/>
              </a:spcAft>
              <a:buClr>
                <a:srgbClr val="24BAA2"/>
              </a:buClr>
              <a:buSzPts val="2400"/>
              <a:buNone/>
            </a:pPr>
            <a:r xmlns:a="http://schemas.openxmlformats.org/drawingml/2006/main">
              <a:rPr b="1" lang="el" sz="1800">
                <a:solidFill>
                  <a:srgbClr val="24BAA2"/>
                </a:solidFill>
              </a:rPr>
              <a:t>Ομάδα στόχος: μια τάξη παιδιών 8/12</a:t>
            </a:r>
            <a:endParaRPr xmlns:a="http://schemas.openxmlformats.org/drawingml/2006/main" b="1" sz="1800">
              <a:solidFill>
                <a:srgbClr val="24BAA2"/>
              </a:solidFill>
            </a:endParaRPr>
          </a:p>
          <a:p>
            <a:pPr xmlns:a="http://schemas.openxmlformats.org/drawingml/2006/main" indent="-228600" lvl="0" marL="228600" rtl="0" algn="l">
              <a:lnSpc>
                <a:spcPct val="90000"/>
              </a:lnSpc>
              <a:spcBef>
                <a:spcPts val="1000"/>
              </a:spcBef>
              <a:spcAft>
                <a:spcPts val="0"/>
              </a:spcAft>
              <a:buClr>
                <a:schemeClr val="lt1"/>
              </a:buClr>
              <a:buSzPts val="1700"/>
              <a:buNone/>
            </a:pPr>
            <a:r xmlns:a="http://schemas.openxmlformats.org/drawingml/2006/main">
              <a:t/>
            </a:r>
            <a:endParaRPr xmlns:a="http://schemas.openxmlformats.org/drawingml/2006/main" sz="1700"/>
          </a:p>
          <a:p>
            <a:pPr xmlns:a="http://schemas.openxmlformats.org/drawingml/2006/main" indent="-228600" lvl="0" marL="228600" rtl="0" algn="just">
              <a:lnSpc>
                <a:spcPct val="100000"/>
              </a:lnSpc>
              <a:spcBef>
                <a:spcPts val="1000"/>
              </a:spcBef>
              <a:spcAft>
                <a:spcPts val="0"/>
              </a:spcAft>
              <a:buClr>
                <a:schemeClr val="lt1"/>
              </a:buClr>
              <a:buSzPts val="2500"/>
              <a:buNone/>
            </a:pPr>
            <a:r xmlns:a="http://schemas.openxmlformats.org/drawingml/2006/main">
              <a:rPr lang="el" sz="1200"/>
              <a:t>-&gt; 1η χρήση</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2500"/>
              <a:buNone/>
            </a:pPr>
            <a:r xmlns:a="http://schemas.openxmlformats.org/drawingml/2006/main">
              <a:rPr lang="el" sz="1200"/>
              <a:t>Τα παιδιά επιλέγουν τις τρεις μεγαλύτερες δυνάμεις τους που σχετίζονται με ένα παράδειγμα τη συγκεκριμένη χρήση αυτής της δύναμης σε καθημερινή βάση. Αυτά και τα μοιράζονται με άλλους σε μικρές ομάδες.</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2500"/>
              <a:buNone/>
            </a:pPr>
            <a:r xmlns:a="http://schemas.openxmlformats.org/drawingml/2006/main">
              <a:rPr lang="el" sz="1200"/>
              <a:t>-&gt; 2η χρήση</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2500"/>
              <a:buNone/>
            </a:pPr>
            <a:r xmlns:a="http://schemas.openxmlformats.org/drawingml/2006/main">
              <a:rPr lang="el" sz="1200"/>
              <a:t>Τα παιδιά χωρίζονται σε ζευγάρια. Επιλέγουν μια κάρτα δύναμης με συγκεκριμένο παράδειγμα που αντιστοιχεί στον συμμαθητή τους. Στη συνέχεια θα μπορούν να το αντέξουν οικονομικά.</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2500"/>
              <a:buNone/>
            </a:pPr>
            <a:r xmlns:a="http://schemas.openxmlformats.org/drawingml/2006/main">
              <a:rPr lang="el" sz="1200"/>
              <a:t>-&gt; 3η χρήση</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2500"/>
              <a:buNone/>
            </a:pPr>
            <a:r xmlns:a="http://schemas.openxmlformats.org/drawingml/2006/main">
              <a:rPr lang="el" sz="1200"/>
              <a:t>Τα παιδιά γράφουν τη δύναμη που έχουν λάβει σε ένα post-it και μπορούν, αν θέλουν, να κολλήσουν τη δύναμη στον πίνακα ή στην αφίσα. Όλα τα post-it θα σχηματίσουν το δέντρο των δυνατοτήτων της τάξης (αφίσα Δέντρο δυνατοτήτων που διατίθεται στον ιστότοπο Crips).</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2500"/>
              <a:buNone/>
            </a:pPr>
            <a:r xmlns:a="http://schemas.openxmlformats.org/drawingml/2006/main">
              <a:rPr lang="el" sz="1200"/>
              <a:t>Μετά τις ασκήσεις, είναι σημαντικό να ενημερώνεστε με την ομάδα.</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2500"/>
              <a:buNone/>
            </a:pPr>
            <a:r xmlns:a="http://schemas.openxmlformats.org/drawingml/2006/main">
              <a:rPr lang="el" sz="1200"/>
              <a:t>Ερωτήσεις που θα σας βοηθήσουν να αναγνωρίσετε τα δυνατά τους σημεία - Κατεβάστε το παιχνίδι με κάρτες: </a:t>
            </a:r>
            <a:r xmlns:a="http://schemas.openxmlformats.org/drawingml/2006/main" xmlns:r="http://schemas.openxmlformats.org/officeDocument/2006/relationships">
              <a:rPr lang="el" sz="1200" u="sng">
                <a:solidFill>
                  <a:schemeClr val="hlink"/>
                </a:solidFill>
                <a:hlinkClick r:id="rId3"/>
              </a:rPr>
              <a:t>https://www.lecrips-idf.net/sites/default/files/2022-04/Feel_good_cartes_A4.pdf</a:t>
            </a:r>
            <a:endParaRPr xmlns:a="http://schemas.openxmlformats.org/drawingml/2006/main" sz="1200"/>
          </a:p>
        </p:txBody>
      </p:sp>
      <p:sp>
        <p:nvSpPr>
          <p:cNvPr id="254" name="Google Shape;254;p9"/>
          <p:cNvSpPr txBox="1"/>
          <p:nvPr>
            <p:ph idx="3" type="body"/>
          </p:nvPr>
        </p:nvSpPr>
        <p:spPr>
          <a:xfrm>
            <a:off x="328250" y="597400"/>
            <a:ext cx="4958400" cy="992700"/>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Δραστηριότητα 1: Παιχνίδι 24 δυνατών χαρακτήρων</a:t>
            </a:r>
            <a:endParaRPr xmlns:a="http://schemas.openxmlformats.org/drawingml/2006/main" sz="2400"/>
          </a:p>
        </p:txBody>
      </p:sp>
      <p:pic>
        <p:nvPicPr>
          <p:cNvPr descr="C:\Users\mamendisco\Desktop\24 forces.png" id="255" name="Google Shape;255;p9"/>
          <p:cNvPicPr preferRelativeResize="0"/>
          <p:nvPr/>
        </p:nvPicPr>
        <p:blipFill rotWithShape="1">
          <a:blip r:embed="rId4">
            <a:alphaModFix/>
          </a:blip>
          <a:srcRect b="0" l="0" r="0" t="0"/>
          <a:stretch/>
        </p:blipFill>
        <p:spPr>
          <a:xfrm>
            <a:off x="6929081" y="211883"/>
            <a:ext cx="4883474" cy="645454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2022-05-09T10:29:33Z</dcterms:created>
  <dc:creator>Gillian Keane</dc:creator>
</cp:coreProperties>
</file>