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p:regular r:id="rId18"/>
      <p:bold r:id="rId19"/>
      <p:italic r:id="rId20"/>
      <p:boldItalic r:id="rId21"/>
    </p:embeddedFont>
    <p:embeddedFont>
      <p:font typeface="Montserrat Light"/>
      <p:regular r:id="rId22"/>
      <p:bold r:id="rId23"/>
      <p:italic r:id="rId24"/>
      <p:boldItalic r:id="rId25"/>
    </p:embeddedFont>
    <p:embeddedFont>
      <p:font typeface="Quattrocento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4PlafyVAu3cpS+4SFyzauXOy7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Light-regular.fntdata"/><Relationship Id="rId21" Type="http://schemas.openxmlformats.org/officeDocument/2006/relationships/font" Target="fonts/Montserrat-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regular.fntdata"/><Relationship Id="rId25" Type="http://schemas.openxmlformats.org/officeDocument/2006/relationships/font" Target="fonts/MontserratLight-boldItalic.fntdata"/><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60" name="Google Shape;2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67" name="Google Shape;2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83" name="Google Shape;28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18" name="Google Shape;2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5"/>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5"/>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5"/>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5"/>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5"/>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5"/>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5"/>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5"/>
          <p:cNvSpPr/>
          <p:nvPr>
            <p:ph idx="4" type="pic"/>
          </p:nvPr>
        </p:nvSpPr>
        <p:spPr>
          <a:xfrm>
            <a:off x="5718875" y="423474"/>
            <a:ext cx="5982506" cy="4551482"/>
          </a:xfrm>
          <a:prstGeom prst="rect">
            <a:avLst/>
          </a:prstGeom>
          <a:solidFill>
            <a:srgbClr val="F2F2F2"/>
          </a:solidFill>
          <a:ln>
            <a:noFill/>
          </a:ln>
        </p:spPr>
      </p:sp>
      <p:pic>
        <p:nvPicPr>
          <p:cNvPr id="21" name="Google Shape;21;p15"/>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5"/>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15"/>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15"/>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8" name="Shape 128"/>
        <p:cNvGrpSpPr/>
        <p:nvPr/>
      </p:nvGrpSpPr>
      <p:grpSpPr>
        <a:xfrm>
          <a:off x="0" y="0"/>
          <a:ext cx="0" cy="0"/>
          <a:chOff x="0" y="0"/>
          <a:chExt cx="0" cy="0"/>
        </a:xfrm>
      </p:grpSpPr>
      <p:sp>
        <p:nvSpPr>
          <p:cNvPr id="129" name="Google Shape;129;p24"/>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30" name="Shape 130"/>
        <p:cNvGrpSpPr/>
        <p:nvPr/>
      </p:nvGrpSpPr>
      <p:grpSpPr>
        <a:xfrm>
          <a:off x="0" y="0"/>
          <a:ext cx="0" cy="0"/>
          <a:chOff x="0" y="0"/>
          <a:chExt cx="0" cy="0"/>
        </a:xfrm>
      </p:grpSpPr>
      <p:sp>
        <p:nvSpPr>
          <p:cNvPr id="131" name="Google Shape;131;p25"/>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5"/>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5"/>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5"/>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5"/>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5"/>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25"/>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5"/>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5"/>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25"/>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5"/>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2" name="Google Shape;142;p25"/>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5"/>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4" name="Google Shape;144;p25"/>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5" name="Google Shape;145;p25"/>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6" name="Shape 146"/>
        <p:cNvGrpSpPr/>
        <p:nvPr/>
      </p:nvGrpSpPr>
      <p:grpSpPr>
        <a:xfrm>
          <a:off x="0" y="0"/>
          <a:ext cx="0" cy="0"/>
          <a:chOff x="0" y="0"/>
          <a:chExt cx="0" cy="0"/>
        </a:xfrm>
      </p:grpSpPr>
      <p:sp>
        <p:nvSpPr>
          <p:cNvPr id="147" name="Google Shape;147;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9" name="Google Shape;149;p26"/>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50" name="Google Shape;150;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1" name="Shape 151"/>
        <p:cNvGrpSpPr/>
        <p:nvPr/>
      </p:nvGrpSpPr>
      <p:grpSpPr>
        <a:xfrm>
          <a:off x="0" y="0"/>
          <a:ext cx="0" cy="0"/>
          <a:chOff x="0" y="0"/>
          <a:chExt cx="0" cy="0"/>
        </a:xfrm>
      </p:grpSpPr>
      <p:sp>
        <p:nvSpPr>
          <p:cNvPr id="152" name="Google Shape;152;p27"/>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27"/>
          <p:cNvSpPr/>
          <p:nvPr>
            <p:ph idx="2" type="pic"/>
          </p:nvPr>
        </p:nvSpPr>
        <p:spPr>
          <a:xfrm>
            <a:off x="0" y="0"/>
            <a:ext cx="12192000" cy="6858000"/>
          </a:xfrm>
          <a:prstGeom prst="rect">
            <a:avLst/>
          </a:prstGeom>
          <a:solidFill>
            <a:srgbClr val="F2F2F2"/>
          </a:solidFill>
          <a:ln>
            <a:noFill/>
          </a:ln>
        </p:spPr>
      </p:sp>
      <p:pic>
        <p:nvPicPr>
          <p:cNvPr id="154" name="Google Shape;154;p27"/>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5" name="Google Shape;155;p27"/>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6" name="Shape 156"/>
        <p:cNvGrpSpPr/>
        <p:nvPr/>
      </p:nvGrpSpPr>
      <p:grpSpPr>
        <a:xfrm>
          <a:off x="0" y="0"/>
          <a:ext cx="0" cy="0"/>
          <a:chOff x="0" y="0"/>
          <a:chExt cx="0" cy="0"/>
        </a:xfrm>
      </p:grpSpPr>
      <p:sp>
        <p:nvSpPr>
          <p:cNvPr id="157" name="Google Shape;157;p28"/>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28"/>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60" name="Shape 160"/>
        <p:cNvGrpSpPr/>
        <p:nvPr/>
      </p:nvGrpSpPr>
      <p:grpSpPr>
        <a:xfrm>
          <a:off x="0" y="0"/>
          <a:ext cx="0" cy="0"/>
          <a:chOff x="0" y="0"/>
          <a:chExt cx="0" cy="0"/>
        </a:xfrm>
      </p:grpSpPr>
      <p:sp>
        <p:nvSpPr>
          <p:cNvPr id="161" name="Google Shape;161;p29"/>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29"/>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29"/>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29"/>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9"/>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6" name="Google Shape;166;p29"/>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30"/>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0"/>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30"/>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30"/>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30"/>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16"/>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6"/>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6"/>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6"/>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6"/>
          <p:cNvSpPr/>
          <p:nvPr>
            <p:ph idx="4" type="pic"/>
          </p:nvPr>
        </p:nvSpPr>
        <p:spPr>
          <a:xfrm>
            <a:off x="-126342" y="0"/>
            <a:ext cx="3669321" cy="6858000"/>
          </a:xfrm>
          <a:prstGeom prst="rect">
            <a:avLst/>
          </a:prstGeom>
          <a:solidFill>
            <a:srgbClr val="D8D8D8"/>
          </a:solidFill>
          <a:ln>
            <a:noFill/>
          </a:ln>
        </p:spPr>
      </p:sp>
      <p:sp>
        <p:nvSpPr>
          <p:cNvPr id="31" name="Google Shape;31;p16"/>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6"/>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6"/>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6"/>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6"/>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6"/>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16"/>
          <p:cNvGrpSpPr/>
          <p:nvPr/>
        </p:nvGrpSpPr>
        <p:grpSpPr>
          <a:xfrm>
            <a:off x="4054159" y="721803"/>
            <a:ext cx="7578908" cy="5461417"/>
            <a:chOff x="4054159" y="721803"/>
            <a:chExt cx="7578908" cy="5461417"/>
          </a:xfrm>
        </p:grpSpPr>
        <p:grpSp>
          <p:nvGrpSpPr>
            <p:cNvPr id="38" name="Google Shape;38;p16"/>
            <p:cNvGrpSpPr/>
            <p:nvPr/>
          </p:nvGrpSpPr>
          <p:grpSpPr>
            <a:xfrm>
              <a:off x="4054161" y="721803"/>
              <a:ext cx="7547911" cy="1674487"/>
              <a:chOff x="4061909" y="1565906"/>
              <a:chExt cx="7547911" cy="1882781"/>
            </a:xfrm>
          </p:grpSpPr>
          <p:cxnSp>
            <p:nvCxnSpPr>
              <p:cNvPr id="39" name="Google Shape;39;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16"/>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16"/>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16"/>
            <p:cNvGrpSpPr/>
            <p:nvPr/>
          </p:nvGrpSpPr>
          <p:grpSpPr>
            <a:xfrm>
              <a:off x="4054160" y="2644936"/>
              <a:ext cx="7547911" cy="1674487"/>
              <a:chOff x="4061909" y="1565906"/>
              <a:chExt cx="7547911" cy="1882781"/>
            </a:xfrm>
          </p:grpSpPr>
          <p:cxnSp>
            <p:nvCxnSpPr>
              <p:cNvPr id="45" name="Google Shape;45;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16"/>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16"/>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16"/>
            <p:cNvGrpSpPr/>
            <p:nvPr/>
          </p:nvGrpSpPr>
          <p:grpSpPr>
            <a:xfrm>
              <a:off x="4069658" y="4508733"/>
              <a:ext cx="7547911" cy="1674487"/>
              <a:chOff x="4061909" y="1565906"/>
              <a:chExt cx="7547911" cy="1882781"/>
            </a:xfrm>
          </p:grpSpPr>
          <p:cxnSp>
            <p:nvCxnSpPr>
              <p:cNvPr id="51" name="Google Shape;51;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16"/>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16"/>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17"/>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7"/>
          <p:cNvSpPr/>
          <p:nvPr>
            <p:ph idx="2" type="pic"/>
          </p:nvPr>
        </p:nvSpPr>
        <p:spPr>
          <a:xfrm>
            <a:off x="5888002" y="439730"/>
            <a:ext cx="5660531" cy="6045736"/>
          </a:xfrm>
          <a:prstGeom prst="rect">
            <a:avLst/>
          </a:prstGeom>
          <a:solidFill>
            <a:srgbClr val="F2F2F2"/>
          </a:solidFill>
          <a:ln>
            <a:noFill/>
          </a:ln>
        </p:spPr>
      </p:sp>
      <p:pic>
        <p:nvPicPr>
          <p:cNvPr id="59" name="Google Shape;59;p17"/>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17"/>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7"/>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18"/>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18"/>
          <p:cNvSpPr/>
          <p:nvPr>
            <p:ph idx="2" type="pic"/>
          </p:nvPr>
        </p:nvSpPr>
        <p:spPr>
          <a:xfrm>
            <a:off x="435469" y="406132"/>
            <a:ext cx="5660531" cy="6045736"/>
          </a:xfrm>
          <a:prstGeom prst="rect">
            <a:avLst/>
          </a:prstGeom>
          <a:solidFill>
            <a:srgbClr val="F2F2F2"/>
          </a:solidFill>
          <a:ln>
            <a:noFill/>
          </a:ln>
        </p:spPr>
      </p:sp>
      <p:pic>
        <p:nvPicPr>
          <p:cNvPr id="65" name="Google Shape;65;p18"/>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18"/>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68" name="Shape 68"/>
        <p:cNvGrpSpPr/>
        <p:nvPr/>
      </p:nvGrpSpPr>
      <p:grpSpPr>
        <a:xfrm>
          <a:off x="0" y="0"/>
          <a:ext cx="0" cy="0"/>
          <a:chOff x="0" y="0"/>
          <a:chExt cx="0" cy="0"/>
        </a:xfrm>
      </p:grpSpPr>
      <p:sp>
        <p:nvSpPr>
          <p:cNvPr id="69" name="Google Shape;69;p19"/>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19"/>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9"/>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2" name="Google Shape;72;p19"/>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73" name="Google Shape;73;p19"/>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74" name="Google Shape;74;p19"/>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75" name="Shape 75"/>
        <p:cNvGrpSpPr/>
        <p:nvPr/>
      </p:nvGrpSpPr>
      <p:grpSpPr>
        <a:xfrm>
          <a:off x="0" y="0"/>
          <a:ext cx="0" cy="0"/>
          <a:chOff x="0" y="0"/>
          <a:chExt cx="0" cy="0"/>
        </a:xfrm>
      </p:grpSpPr>
      <p:sp>
        <p:nvSpPr>
          <p:cNvPr id="76" name="Google Shape;76;p20"/>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0"/>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20"/>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20"/>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20"/>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20"/>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 name="Google Shape;82;p20"/>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83" name="Google Shape;83;p20"/>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20"/>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20"/>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20"/>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 name="Google Shape;87;p20"/>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8" name="Google Shape;88;p20"/>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20"/>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20"/>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20"/>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 name="Google Shape;92;p20"/>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93" name="Google Shape;93;p20"/>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20"/>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 name="Google Shape;95;p20"/>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96" name="Google Shape;96;p20"/>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20"/>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8" name="Google Shape;98;p20"/>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9" name="Google Shape;99;p20"/>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20"/>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20"/>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0"/>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03" name="Shape 103"/>
        <p:cNvGrpSpPr/>
        <p:nvPr/>
      </p:nvGrpSpPr>
      <p:grpSpPr>
        <a:xfrm>
          <a:off x="0" y="0"/>
          <a:ext cx="0" cy="0"/>
          <a:chOff x="0" y="0"/>
          <a:chExt cx="0" cy="0"/>
        </a:xfrm>
      </p:grpSpPr>
      <p:sp>
        <p:nvSpPr>
          <p:cNvPr id="104" name="Google Shape;104;p21"/>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21"/>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6" name="Google Shape;106;p21"/>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7" name="Google Shape;107;p21"/>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21"/>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10" name="Shape 110"/>
        <p:cNvGrpSpPr/>
        <p:nvPr/>
      </p:nvGrpSpPr>
      <p:grpSpPr>
        <a:xfrm>
          <a:off x="0" y="0"/>
          <a:ext cx="0" cy="0"/>
          <a:chOff x="0" y="0"/>
          <a:chExt cx="0" cy="0"/>
        </a:xfrm>
      </p:grpSpPr>
      <p:sp>
        <p:nvSpPr>
          <p:cNvPr id="111" name="Google Shape;111;p22"/>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2" name="Google Shape;112;p22"/>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3" name="Google Shape;113;p22"/>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2"/>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22"/>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6" name="Google Shape;116;p2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7" name="Google Shape;117;p22"/>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8" name="Google Shape;118;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9" name="Shape 119"/>
        <p:cNvGrpSpPr/>
        <p:nvPr/>
      </p:nvGrpSpPr>
      <p:grpSpPr>
        <a:xfrm>
          <a:off x="0" y="0"/>
          <a:ext cx="0" cy="0"/>
          <a:chOff x="0" y="0"/>
          <a:chExt cx="0" cy="0"/>
        </a:xfrm>
      </p:grpSpPr>
      <p:sp>
        <p:nvSpPr>
          <p:cNvPr id="120" name="Google Shape;120;p23"/>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3"/>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2" name="Google Shape;122;p2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3" name="Google Shape;123;p23"/>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4" name="Google Shape;124;p2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5" name="Google Shape;125;p23"/>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6" name="Google Shape;126;p2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7" name="Google Shape;127;p2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14"/>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9" Type="http://schemas.openxmlformats.org/officeDocument/2006/relationships/slide" Target="/ppt/slides/slide9.xml"/><Relationship Id="rId5" Type="http://schemas.openxmlformats.org/officeDocument/2006/relationships/slide" Target="/ppt/slides/slide8.xml"/><Relationship Id="rId6" Type="http://schemas.openxmlformats.org/officeDocument/2006/relationships/slide" Target="/ppt/slides/slide8.xml"/><Relationship Id="rId7" Type="http://schemas.openxmlformats.org/officeDocument/2006/relationships/slide" Target="/ppt/slides/slide12.xml"/><Relationship Id="rId8" Type="http://schemas.openxmlformats.org/officeDocument/2006/relationships/slide" Target="/ppt/slid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275422" y="4602997"/>
            <a:ext cx="5393916" cy="1008397"/>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8850"/>
              </a:lnSpc>
              <a:spcBef>
                <a:spcPts val="0"/>
              </a:spcBef>
              <a:spcAft>
                <a:spcPts val="0"/>
              </a:spcAft>
              <a:buClr>
                <a:schemeClr val="lt1"/>
              </a:buClr>
              <a:buSzPts val="4000"/>
              <a:buNone/>
            </a:pPr>
            <a:r xmlns:a="http://schemas.openxmlformats.org/drawingml/2006/main">
              <a:rPr b="1" lang="el" sz="2400"/>
              <a:t>Ενότητα 5 – Μαγειρέψτε και συσχετίστε</a:t>
            </a:r>
            <a:endParaRPr xmlns:a="http://schemas.openxmlformats.org/drawingml/2006/main" b="1" sz="2400"/>
          </a:p>
        </p:txBody>
      </p:sp>
      <p:sp>
        <p:nvSpPr>
          <p:cNvPr id="179" name="Google Shape;179;p1"/>
          <p:cNvSpPr txBox="1"/>
          <p:nvPr>
            <p:ph idx="2" type="body"/>
          </p:nvPr>
        </p:nvSpPr>
        <p:spPr>
          <a:xfrm>
            <a:off x="198303" y="3294043"/>
            <a:ext cx="4878371" cy="506776"/>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Clr>
                <a:schemeClr val="lt1"/>
              </a:buClr>
              <a:buSzPts val="3200"/>
              <a:buNone/>
            </a:pPr>
            <a:r xmlns:a="http://schemas.openxmlformats.org/drawingml/2006/main">
              <a:rPr b="1" lang="el" sz="2400"/>
              <a:t>Εκπαιδευτικό μάθημα: Surviving digital</a:t>
            </a:r>
            <a:endParaRPr xmlns:a="http://schemas.openxmlformats.org/drawingml/2006/main"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r">
              <a:lnSpc>
                <a:spcPct val="90000"/>
              </a:lnSpc>
              <a:spcBef>
                <a:spcPts val="0"/>
              </a:spcBef>
              <a:spcAft>
                <a:spcPts val="0"/>
              </a:spcAft>
              <a:buClr>
                <a:schemeClr val="lt1"/>
              </a:buClr>
              <a:buSzPts val="2800"/>
              <a:buNone/>
            </a:pPr>
            <a:r xmlns:a="http://schemas.openxmlformats.org/drawingml/2006/main">
              <a:rPr b="1" lang="el" sz="2400"/>
              <a:t>www.survivingdigital.eu</a:t>
            </a:r>
            <a:endParaRPr xmlns:a="http://schemas.openxmlformats.org/drawingml/2006/main" b="1" sz="2400"/>
          </a:p>
        </p:txBody>
      </p:sp>
      <p:sp>
        <p:nvSpPr>
          <p:cNvPr id="181" name="Google Shape;181;p1"/>
          <p:cNvSpPr/>
          <p:nvPr>
            <p:ph idx="4" type="pic"/>
          </p:nvPr>
        </p:nvSpPr>
        <p:spPr>
          <a:xfrm>
            <a:off x="5718875" y="423474"/>
            <a:ext cx="5982506" cy="4551482"/>
          </a:xfrm>
          <a:prstGeom prst="rect">
            <a:avLst/>
          </a:prstGeom>
          <a:solidFill>
            <a:srgbClr val="F2F2F2"/>
          </a:solidFill>
          <a:ln>
            <a:noFill/>
          </a:ln>
        </p:spPr>
      </p:sp>
      <p:pic>
        <p:nvPicPr>
          <p:cNvPr descr="Une image contenant personne, habits, intérieur, meubles&#10;&#10;Description générée automatiquement" id="182" name="Google Shape;182;p1"/>
          <p:cNvPicPr preferRelativeResize="0"/>
          <p:nvPr/>
        </p:nvPicPr>
        <p:blipFill rotWithShape="1">
          <a:blip r:embed="rId3">
            <a:alphaModFix/>
          </a:blip>
          <a:srcRect b="0" l="0" r="0" t="0"/>
          <a:stretch/>
        </p:blipFill>
        <p:spPr>
          <a:xfrm>
            <a:off x="5702762" y="694304"/>
            <a:ext cx="6014732" cy="40098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10"/>
          <p:cNvPicPr preferRelativeResize="0"/>
          <p:nvPr/>
        </p:nvPicPr>
        <p:blipFill rotWithShape="1">
          <a:blip r:embed="rId3">
            <a:alphaModFix/>
          </a:blip>
          <a:srcRect b="-1" l="36587" r="1150" t="0"/>
          <a:stretch/>
        </p:blipFill>
        <p:spPr>
          <a:xfrm>
            <a:off x="5888002" y="439730"/>
            <a:ext cx="5660531" cy="6045736"/>
          </a:xfrm>
          <a:prstGeom prst="rect">
            <a:avLst/>
          </a:prstGeom>
          <a:solidFill>
            <a:srgbClr val="FFFFFF"/>
          </a:solidFill>
          <a:ln>
            <a:noFill/>
          </a:ln>
        </p:spPr>
      </p:pic>
      <p:sp>
        <p:nvSpPr>
          <p:cNvPr id="256" name="Google Shape;256;p10"/>
          <p:cNvSpPr txBox="1"/>
          <p:nvPr>
            <p:ph idx="1" type="body"/>
          </p:nvPr>
        </p:nvSpPr>
        <p:spPr>
          <a:xfrm>
            <a:off x="72775" y="1911825"/>
            <a:ext cx="5660400" cy="4348800"/>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24BAA2"/>
              </a:buClr>
              <a:buSzPts val="2400"/>
              <a:buNone/>
            </a:pPr>
            <a:r xmlns:a="http://schemas.openxmlformats.org/drawingml/2006/main">
              <a:rPr b="1" lang="el" sz="1800">
                <a:solidFill>
                  <a:srgbClr val="24BAA2"/>
                </a:solidFill>
              </a:rPr>
              <a:t>Ομάδα στόχος: Παιδιά από 4 ετών</a:t>
            </a:r>
            <a:endParaRPr xmlns:a="http://schemas.openxmlformats.org/drawingml/2006/main" sz="1800"/>
          </a:p>
          <a:p>
            <a:pPr xmlns:a="http://schemas.openxmlformats.org/drawingml/2006/main" indent="-228600" lvl="0" marL="228600" rtl="0" algn="l">
              <a:lnSpc>
                <a:spcPct val="90000"/>
              </a:lnSpc>
              <a:spcBef>
                <a:spcPts val="1000"/>
              </a:spcBef>
              <a:spcAft>
                <a:spcPts val="0"/>
              </a:spcAft>
              <a:buClr>
                <a:schemeClr val="lt1"/>
              </a:buClr>
              <a:buSzPts val="1700"/>
              <a:buNone/>
            </a:pPr>
            <a:r xmlns:a="http://schemas.openxmlformats.org/drawingml/2006/main">
              <a:t/>
            </a:r>
            <a:endParaRPr xmlns:a="http://schemas.openxmlformats.org/drawingml/2006/main" sz="17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Σε ένα πολυπολιτισμικό σχολείο, μαθητές από διάφορα υπόβαθρα συνεργάστηκαν για να δημιουργήσουν ένα βιβλίο μαγειρικής που παρουσιάζει συνταγές από τους αντίστοιχους πολιτισμούς τους.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Το έργο στοχεύει στην προώθηση της πολιτιστικής ανταλλαγής, της γλωσσικής ανάπτυξης και της συμμετοχής της κοινότητας. Οι μαθητές συνεργάστηκαν για να συλλέξουν συνταγές, να γράψουν περιγραφές σε πολλές γλώσσες και να σχεδιάσουν το βιβλίο μαγειρικής. Το έργο όχι μόνο γιορτάζει τη διαφορετικότητα, αλλά παρείχε επίσης μια πλατφόρμα στους μαθητές να μοιραστούν τη μαγειρική τους κληρονομιά και να αναπτύξουν τις γλωσσικές και επικοινωνιακές τους δεξιότητες.</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1700"/>
              <a:buNone/>
            </a:pPr>
            <a:r xmlns:a="http://schemas.openxmlformats.org/drawingml/2006/main">
              <a:t/>
            </a:r>
            <a:endParaRPr xmlns:a="http://schemas.openxmlformats.org/drawingml/2006/main" sz="1700"/>
          </a:p>
        </p:txBody>
      </p:sp>
      <p:sp>
        <p:nvSpPr>
          <p:cNvPr id="257" name="Google Shape;257;p10"/>
          <p:cNvSpPr txBox="1"/>
          <p:nvPr>
            <p:ph idx="3" type="body"/>
          </p:nvPr>
        </p:nvSpPr>
        <p:spPr>
          <a:xfrm>
            <a:off x="323475" y="597400"/>
            <a:ext cx="4958100" cy="992700"/>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Δραστηριότητα 1: Γεύση σπιτιού</a:t>
            </a:r>
            <a:endParaRPr xmlns:a="http://schemas.openxmlformats.org/drawingml/2006/main"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1"/>
          <p:cNvSpPr txBox="1"/>
          <p:nvPr>
            <p:ph idx="1" type="body"/>
          </p:nvPr>
        </p:nvSpPr>
        <p:spPr>
          <a:xfrm>
            <a:off x="439277" y="1322827"/>
            <a:ext cx="5143262" cy="4377696"/>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l">
              <a:lnSpc>
                <a:spcPct val="90000"/>
              </a:lnSpc>
              <a:spcBef>
                <a:spcPts val="0"/>
              </a:spcBef>
              <a:spcAft>
                <a:spcPts val="0"/>
              </a:spcAft>
              <a:buClr>
                <a:srgbClr val="24BAA2"/>
              </a:buClr>
              <a:buSzPts val="2400"/>
              <a:buNone/>
            </a:pPr>
            <a:r xmlns:a="http://schemas.openxmlformats.org/drawingml/2006/main">
              <a:rPr b="1" lang="el" sz="1800">
                <a:solidFill>
                  <a:srgbClr val="24BAA2"/>
                </a:solidFill>
              </a:rPr>
              <a:t>Ομάδα στόχος: από 6 ετών</a:t>
            </a:r>
            <a:endParaRPr xmlns:a="http://schemas.openxmlformats.org/drawingml/2006/main" b="1" sz="1800">
              <a:solidFill>
                <a:srgbClr val="24BAA2"/>
              </a:solidFill>
            </a:endParaRPr>
          </a:p>
          <a:p>
            <a:pPr xmlns:a="http://schemas.openxmlformats.org/drawingml/2006/main" indent="-228600" lvl="0" marL="228600" rtl="0" algn="l">
              <a:lnSpc>
                <a:spcPct val="90000"/>
              </a:lnSpc>
              <a:spcBef>
                <a:spcPts val="0"/>
              </a:spcBef>
              <a:spcAft>
                <a:spcPts val="0"/>
              </a:spcAft>
              <a:buClr>
                <a:srgbClr val="24BAA2"/>
              </a:buClr>
              <a:buSzPts val="2400"/>
              <a:buNone/>
            </a:pPr>
            <a:r xmlns:a="http://schemas.openxmlformats.org/drawingml/2006/main">
              <a:t/>
            </a:r>
            <a:endParaRPr xmlns:a="http://schemas.openxmlformats.org/drawingml/2006/main" b="1" sz="1800">
              <a:solidFill>
                <a:srgbClr val="24BAA2"/>
              </a:solidFill>
            </a:endParaRPr>
          </a:p>
          <a:p>
            <a:pPr xmlns:a="http://schemas.openxmlformats.org/drawingml/2006/main" indent="-228600" lvl="0" marL="228600" rtl="0" algn="l">
              <a:lnSpc>
                <a:spcPct val="90000"/>
              </a:lnSpc>
              <a:spcBef>
                <a:spcPts val="0"/>
              </a:spcBef>
              <a:spcAft>
                <a:spcPts val="0"/>
              </a:spcAft>
              <a:buClr>
                <a:srgbClr val="24BAA2"/>
              </a:buClr>
              <a:buSzPts val="2400"/>
              <a:buNone/>
            </a:pPr>
            <a:r xmlns:a="http://schemas.openxmlformats.org/drawingml/2006/main">
              <a:t/>
            </a:r>
            <a:endParaRPr xmlns:a="http://schemas.openxmlformats.org/drawingml/2006/main" b="1" sz="1800">
              <a:solidFill>
                <a:srgbClr val="24BAA2"/>
              </a:solidFill>
            </a:endParaRPr>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latin typeface="Quattrocento Sans"/>
                <a:ea typeface="Quattrocento Sans"/>
                <a:cs typeface="Quattrocento Sans"/>
                <a:sym typeface="Quattrocento Sans"/>
              </a:rPr>
              <a:t>  </a:t>
            </a:r>
            <a:r xmlns:a="http://schemas.openxmlformats.org/drawingml/2006/main">
              <a:rPr lang="el" sz="1200"/>
              <a:t>Το πρόγραμμα Chef for a Day» συνεργάζεται με τοπικά εστιατόρια και ινστιτούτα μαγειρικής για να προσφέρει στους μη προνομιούχους μαθητές την ευκαιρία να γνωρίσουν τον κόσμο της επαγγελματικής μαγειρικής.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Οι μαθητές περνούν μια μέρα σκιάζοντας σεφ, μαθαίνοντας για τις λειτουργίες της κουζίνας και βοηθώντας στην προετοιμασία των γευμάτων.</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Το πρόγραμμα στοχεύει να εμπνεύσει τους μαθητές, να καλλιεργήσει το πάθος τους για τη μαγειρική και να τους εκθέσει σε ευκαιρίες σταδιοδρομίας στον κλάδο της μαγειρικής. Βυθίζοντας τον εαυτό τους σε ένα πραγματικό περιβάλλον μαγειρικής, οι μαθητές ανέπτυξαν δεξιότητες στην ομαδική εργασία, τη διαχείριση του χρόνου και τις μαγειρικές τεχνικές.</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2000">
              <a:latin typeface="Calibri"/>
              <a:ea typeface="Calibri"/>
              <a:cs typeface="Calibri"/>
              <a:sym typeface="Calibri"/>
            </a:endParaRPr>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2000">
              <a:latin typeface="Times New Roman"/>
              <a:ea typeface="Times New Roman"/>
              <a:cs typeface="Times New Roman"/>
              <a:sym typeface="Times New Roman"/>
            </a:endParaRPr>
          </a:p>
        </p:txBody>
      </p:sp>
      <p:sp>
        <p:nvSpPr>
          <p:cNvPr id="263" name="Google Shape;263;p11"/>
          <p:cNvSpPr txBox="1"/>
          <p:nvPr>
            <p:ph idx="3" type="body"/>
          </p:nvPr>
        </p:nvSpPr>
        <p:spPr>
          <a:xfrm>
            <a:off x="602075" y="330506"/>
            <a:ext cx="5481900" cy="800544"/>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Δραστηριότητα 2: Ημέρα σεφ</a:t>
            </a:r>
            <a:endParaRPr xmlns:a="http://schemas.openxmlformats.org/drawingml/2006/main" sz="2400"/>
          </a:p>
        </p:txBody>
      </p:sp>
      <p:pic>
        <p:nvPicPr>
          <p:cNvPr descr="Une image contenant personne, habits, intérieur, Transformation alimentaire&#10;&#10;Description générée automatiquement" id="264" name="Google Shape;264;p11"/>
          <p:cNvPicPr preferRelativeResize="0"/>
          <p:nvPr/>
        </p:nvPicPr>
        <p:blipFill rotWithShape="1">
          <a:blip r:embed="rId3">
            <a:alphaModFix/>
          </a:blip>
          <a:srcRect b="0" l="0" r="0" t="0"/>
          <a:stretch/>
        </p:blipFill>
        <p:spPr>
          <a:xfrm>
            <a:off x="5873481" y="1322827"/>
            <a:ext cx="6318519" cy="4212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2"/>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74659A"/>
              </a:buClr>
              <a:buSzPts val="3600"/>
              <a:buNone/>
            </a:pPr>
            <a:r xmlns:a="http://schemas.openxmlformats.org/drawingml/2006/main">
              <a:rPr lang="el" sz="2400"/>
              <a:t>Συμβουλές και συμβουλές για επαγγελματίες</a:t>
            </a:r>
            <a:endParaRPr xmlns:a="http://schemas.openxmlformats.org/drawingml/2006/main" sz="2400"/>
          </a:p>
        </p:txBody>
      </p:sp>
      <p:sp>
        <p:nvSpPr>
          <p:cNvPr id="270" name="Google Shape;270;p12"/>
          <p:cNvSpPr txBox="1"/>
          <p:nvPr>
            <p:ph idx="2" type="body"/>
          </p:nvPr>
        </p:nvSpPr>
        <p:spPr>
          <a:xfrm>
            <a:off x="3669200" y="1466419"/>
            <a:ext cx="7117619" cy="713814"/>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rtl="0" algn="l">
              <a:lnSpc>
                <a:spcPct val="90000"/>
              </a:lnSpc>
              <a:spcBef>
                <a:spcPts val="0"/>
              </a:spcBef>
              <a:spcAft>
                <a:spcPts val="0"/>
              </a:spcAft>
              <a:buClr>
                <a:schemeClr val="lt1"/>
              </a:buClr>
              <a:buSzPts val="2400"/>
              <a:buNone/>
            </a:pPr>
            <a:r xmlns:a="http://schemas.openxmlformats.org/drawingml/2006/main">
              <a:rPr b="1" lang="el" sz="1200"/>
              <a:t>Καθαρές και οπτικές οδηγίες</a:t>
            </a:r>
            <a:endParaRPr xmlns:a="http://schemas.openxmlformats.org/drawingml/2006/main" b="1" sz="1200"/>
          </a:p>
        </p:txBody>
      </p:sp>
      <p:sp>
        <p:nvSpPr>
          <p:cNvPr id="271" name="Google Shape;271;p12"/>
          <p:cNvSpPr txBox="1"/>
          <p:nvPr>
            <p:ph idx="5" type="body"/>
          </p:nvPr>
        </p:nvSpPr>
        <p:spPr>
          <a:xfrm>
            <a:off x="1575713" y="1425126"/>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01</a:t>
            </a:r>
            <a:endParaRPr xmlns:a="http://schemas.openxmlformats.org/drawingml/2006/main"/>
          </a:p>
        </p:txBody>
      </p:sp>
      <p:sp>
        <p:nvSpPr>
          <p:cNvPr id="272" name="Google Shape;272;p12"/>
          <p:cNvSpPr txBox="1"/>
          <p:nvPr>
            <p:ph idx="7" type="body"/>
          </p:nvPr>
        </p:nvSpPr>
        <p:spPr>
          <a:xfrm>
            <a:off x="1575713" y="2441839"/>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02</a:t>
            </a:r>
            <a:endParaRPr xmlns:a="http://schemas.openxmlformats.org/drawingml/2006/main"/>
          </a:p>
        </p:txBody>
      </p:sp>
      <p:sp>
        <p:nvSpPr>
          <p:cNvPr id="273" name="Google Shape;273;p12"/>
          <p:cNvSpPr txBox="1"/>
          <p:nvPr/>
        </p:nvSpPr>
        <p:spPr>
          <a:xfrm>
            <a:off x="3669200" y="2570425"/>
            <a:ext cx="6928200" cy="578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marR="0" rtl="0" algn="just">
              <a:lnSpc>
                <a:spcPct val="90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Δημιουργήστε μια τράπεζα πολιτιστικών πόρων με πληροφορίες για κουζίνες, παραδοσιακές συνταγές και γαστρονομικές πρακτικές από διαφορετικές χώρες</a:t>
            </a:r>
            <a:endParaRPr xmlns:a="http://schemas.openxmlformats.org/drawingml/2006/main" b="1" i="0" sz="1200" u="none" cap="none" strike="noStrike">
              <a:solidFill>
                <a:schemeClr val="lt1"/>
              </a:solidFill>
              <a:latin typeface="Calibri"/>
              <a:ea typeface="Calibri"/>
              <a:cs typeface="Calibri"/>
              <a:sym typeface="Calibri"/>
            </a:endParaRPr>
          </a:p>
        </p:txBody>
      </p:sp>
      <p:sp>
        <p:nvSpPr>
          <p:cNvPr id="274" name="Google Shape;274;p12"/>
          <p:cNvSpPr txBox="1"/>
          <p:nvPr/>
        </p:nvSpPr>
        <p:spPr>
          <a:xfrm>
            <a:off x="3753550" y="3560575"/>
            <a:ext cx="6556200" cy="578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marR="0" rtl="0" algn="l">
              <a:lnSpc>
                <a:spcPct val="90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Προσαρμογή και Ένταξη: ανταποκρίνονται σε διατροφικούς περιορισμούς, πολιτιστικές προτιμήσεις</a:t>
            </a:r>
            <a:endParaRPr xmlns:a="http://schemas.openxmlformats.org/drawingml/2006/main" b="1" i="0" sz="1200" u="none" cap="none" strike="noStrike">
              <a:solidFill>
                <a:schemeClr val="lt1"/>
              </a:solidFill>
              <a:latin typeface="Calibri"/>
              <a:ea typeface="Calibri"/>
              <a:cs typeface="Calibri"/>
              <a:sym typeface="Calibri"/>
            </a:endParaRPr>
          </a:p>
        </p:txBody>
      </p:sp>
      <p:sp>
        <p:nvSpPr>
          <p:cNvPr id="275" name="Google Shape;275;p12"/>
          <p:cNvSpPr txBox="1"/>
          <p:nvPr/>
        </p:nvSpPr>
        <p:spPr>
          <a:xfrm>
            <a:off x="3650725" y="4536147"/>
            <a:ext cx="6823200" cy="578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marR="0" rtl="0" algn="l">
              <a:lnSpc>
                <a:spcPct val="90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Επικοινωνία με τις οικογένειες από την αρχή για να μην έχουν καμία έκπληξη</a:t>
            </a:r>
            <a:endParaRPr xmlns:a="http://schemas.openxmlformats.org/drawingml/2006/main" b="1" i="0" sz="1200" u="none" cap="none" strike="noStrike">
              <a:solidFill>
                <a:schemeClr val="lt1"/>
              </a:solidFill>
              <a:latin typeface="Calibri"/>
              <a:ea typeface="Calibri"/>
              <a:cs typeface="Calibri"/>
              <a:sym typeface="Calibri"/>
            </a:endParaRPr>
          </a:p>
        </p:txBody>
      </p:sp>
      <p:sp>
        <p:nvSpPr>
          <p:cNvPr id="276" name="Google Shape;276;p12"/>
          <p:cNvSpPr txBox="1"/>
          <p:nvPr/>
        </p:nvSpPr>
        <p:spPr>
          <a:xfrm>
            <a:off x="1575713" y="3463506"/>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03</a:t>
            </a:r>
            <a:endParaRPr xmlns:a="http://schemas.openxmlformats.org/drawingml/2006/main" b="0" i="0" sz="1400" u="none" cap="none" strike="noStrike">
              <a:solidFill>
                <a:srgbClr val="000000"/>
              </a:solidFill>
              <a:latin typeface="Arial"/>
              <a:ea typeface="Arial"/>
              <a:cs typeface="Arial"/>
              <a:sym typeface="Arial"/>
            </a:endParaRPr>
          </a:p>
        </p:txBody>
      </p:sp>
      <p:sp>
        <p:nvSpPr>
          <p:cNvPr id="277" name="Google Shape;277;p12"/>
          <p:cNvSpPr txBox="1"/>
          <p:nvPr/>
        </p:nvSpPr>
        <p:spPr>
          <a:xfrm>
            <a:off x="1575713" y="4492606"/>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04</a:t>
            </a:r>
            <a:endParaRPr xmlns:a="http://schemas.openxmlformats.org/drawingml/2006/main" b="0" i="0" sz="1400" u="none" cap="none" strike="noStrike">
              <a:solidFill>
                <a:srgbClr val="000000"/>
              </a:solidFill>
              <a:latin typeface="Arial"/>
              <a:ea typeface="Arial"/>
              <a:cs typeface="Arial"/>
              <a:sym typeface="Arial"/>
            </a:endParaRPr>
          </a:p>
        </p:txBody>
      </p:sp>
      <p:sp>
        <p:nvSpPr>
          <p:cNvPr id="278" name="Google Shape;278;p12"/>
          <p:cNvSpPr txBox="1"/>
          <p:nvPr/>
        </p:nvSpPr>
        <p:spPr>
          <a:xfrm>
            <a:off x="3753550" y="5597525"/>
            <a:ext cx="7179000" cy="713700"/>
          </a:xfrm>
          <a:prstGeom prst="rect">
            <a:avLst/>
          </a:prstGeom>
          <a:noFill/>
          <a:ln>
            <a:noFill/>
          </a:ln>
        </p:spPr>
        <p:txBody>
          <a:bodyPr anchorCtr="0" anchor="t" bIns="45700" lIns="91425" spcFirstLastPara="1" rIns="91425" wrap="square" tIns="45700">
            <a:noAutofit/>
          </a:bodyPr>
          <a:lstStyle/>
          <a:p>
            <a:pPr xmlns:a="http://schemas.openxmlformats.org/drawingml/2006/main" indent="-342900" lvl="0" marL="342900" marR="0" rtl="0" algn="l">
              <a:lnSpc>
                <a:spcPct val="90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Διαχείριση χρόνου: Σχεδιάστε τις δραστηριότητες του εργαστηρίου και αφιερώστε αρκετό χρόνο</a:t>
            </a:r>
            <a:endParaRPr xmlns:a="http://schemas.openxmlformats.org/drawingml/2006/main" b="1" i="0" sz="1200" u="none" cap="none" strike="noStrike">
              <a:solidFill>
                <a:schemeClr val="lt1"/>
              </a:solidFill>
              <a:latin typeface="Calibri"/>
              <a:ea typeface="Calibri"/>
              <a:cs typeface="Calibri"/>
              <a:sym typeface="Calibri"/>
            </a:endParaRPr>
          </a:p>
        </p:txBody>
      </p:sp>
      <p:sp>
        <p:nvSpPr>
          <p:cNvPr id="279" name="Google Shape;279;p12"/>
          <p:cNvSpPr txBox="1"/>
          <p:nvPr/>
        </p:nvSpPr>
        <p:spPr>
          <a:xfrm>
            <a:off x="1575713" y="5521706"/>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05</a:t>
            </a:r>
            <a:endParaRPr xmlns:a="http://schemas.openxmlformats.org/drawingml/2006/main"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3"/>
          <p:cNvSpPr txBox="1"/>
          <p:nvPr>
            <p:ph idx="1" type="body"/>
          </p:nvPr>
        </p:nvSpPr>
        <p:spPr>
          <a:xfrm>
            <a:off x="302050" y="3848100"/>
            <a:ext cx="5708100" cy="189480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just">
              <a:lnSpc>
                <a:spcPct val="100000"/>
              </a:lnSpc>
              <a:spcBef>
                <a:spcPts val="0"/>
              </a:spcBef>
              <a:spcAft>
                <a:spcPts val="0"/>
              </a:spcAft>
              <a:buClr>
                <a:schemeClr val="lt1"/>
              </a:buClr>
              <a:buSzPts val="2800"/>
              <a:buNone/>
            </a:pPr>
            <a:r xmlns:a="http://schemas.openxmlformats.org/drawingml/2006/main">
              <a:rPr lang="el" sz="1200"/>
              <a:t>Σας ευχαριστούμε που διαβάσατε αυτήν την ενότητα και ελπίζουμε να σας άρεσε και να μάθατε χρήσιμες πληροφορίες. Αυτή η ενότητα είναι μέρος του Surviving Digital Training Course, μπορείτε να βρείτε τις υπόλοιπες ενότητες στον ιστότοπό μας. Φροντίστε να ενημερώνεστε για το έργο ακολουθώντας μας στα κανάλια μας στα μέσα κοινωνικής δικτύωσης!</a:t>
            </a:r>
            <a:endParaRPr xmlns:a="http://schemas.openxmlformats.org/drawingml/2006/main" sz="1200"/>
          </a:p>
        </p:txBody>
      </p:sp>
      <p:sp>
        <p:nvSpPr>
          <p:cNvPr id="286" name="Google Shape;286;p13"/>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Τέλος ενότητας</a:t>
            </a:r>
            <a:endParaRPr xmlns:a="http://schemas.openxmlformats.org/drawingml/2006/main" sz="2400"/>
          </a:p>
        </p:txBody>
      </p:sp>
      <p:sp>
        <p:nvSpPr>
          <p:cNvPr id="287" name="Google Shape;287;p13"/>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r">
              <a:lnSpc>
                <a:spcPct val="90000"/>
              </a:lnSpc>
              <a:spcBef>
                <a:spcPts val="0"/>
              </a:spcBef>
              <a:spcAft>
                <a:spcPts val="0"/>
              </a:spcAft>
              <a:buClr>
                <a:schemeClr val="lt1"/>
              </a:buClr>
              <a:buSzPts val="2800"/>
              <a:buNone/>
            </a:pPr>
            <a:r xmlns:a="http://schemas.openxmlformats.org/drawingml/2006/main">
              <a:rPr b="1" lang="el" sz="2400"/>
              <a:t>www.survivingdigital.eu</a:t>
            </a:r>
            <a:endParaRPr xmlns:a="http://schemas.openxmlformats.org/drawingml/2006/main" b="1" sz="2400"/>
          </a:p>
        </p:txBody>
      </p:sp>
      <p:grpSp>
        <p:nvGrpSpPr>
          <p:cNvPr id="288" name="Google Shape;288;p13"/>
          <p:cNvGrpSpPr/>
          <p:nvPr/>
        </p:nvGrpSpPr>
        <p:grpSpPr>
          <a:xfrm>
            <a:off x="9158989" y="4806176"/>
            <a:ext cx="2584687" cy="436052"/>
            <a:chOff x="10016456" y="2625849"/>
            <a:chExt cx="1664680" cy="280842"/>
          </a:xfrm>
        </p:grpSpPr>
        <p:grpSp>
          <p:nvGrpSpPr>
            <p:cNvPr id="289" name="Google Shape;289;p13"/>
            <p:cNvGrpSpPr/>
            <p:nvPr/>
          </p:nvGrpSpPr>
          <p:grpSpPr>
            <a:xfrm>
              <a:off x="11054594" y="2625849"/>
              <a:ext cx="280634" cy="280634"/>
              <a:chOff x="1950027" y="2499889"/>
              <a:chExt cx="850463" cy="850463"/>
            </a:xfrm>
          </p:grpSpPr>
          <p:sp>
            <p:nvSpPr>
              <p:cNvPr id="290" name="Google Shape;290;p13"/>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nvGrpSpPr>
              <p:cNvPr id="291" name="Google Shape;291;p13"/>
              <p:cNvGrpSpPr/>
              <p:nvPr/>
            </p:nvGrpSpPr>
            <p:grpSpPr>
              <a:xfrm>
                <a:off x="2107521" y="2657382"/>
                <a:ext cx="535476" cy="535477"/>
                <a:chOff x="2107521" y="2657382"/>
                <a:chExt cx="535476" cy="535477"/>
              </a:xfrm>
            </p:grpSpPr>
            <p:sp>
              <p:nvSpPr>
                <p:cNvPr id="292" name="Google Shape;292;p13"/>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293" name="Google Shape;293;p13"/>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294" name="Google Shape;294;p13"/>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grpSp>
          <p:nvGrpSpPr>
            <p:cNvPr id="295" name="Google Shape;295;p13"/>
            <p:cNvGrpSpPr/>
            <p:nvPr/>
          </p:nvGrpSpPr>
          <p:grpSpPr>
            <a:xfrm>
              <a:off x="10362363" y="2625849"/>
              <a:ext cx="280634" cy="280634"/>
              <a:chOff x="-147782" y="2499889"/>
              <a:chExt cx="850463" cy="850463"/>
            </a:xfrm>
          </p:grpSpPr>
          <p:sp>
            <p:nvSpPr>
              <p:cNvPr id="296" name="Google Shape;296;p13"/>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297" name="Google Shape;297;p13"/>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nvGrpSpPr>
            <p:cNvPr id="298" name="Google Shape;298;p13"/>
            <p:cNvGrpSpPr/>
            <p:nvPr/>
          </p:nvGrpSpPr>
          <p:grpSpPr>
            <a:xfrm>
              <a:off x="11400502" y="2625849"/>
              <a:ext cx="280634" cy="280634"/>
              <a:chOff x="2998302" y="2499889"/>
              <a:chExt cx="850463" cy="850463"/>
            </a:xfrm>
          </p:grpSpPr>
          <p:sp>
            <p:nvSpPr>
              <p:cNvPr id="299" name="Google Shape;299;p13"/>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00" name="Google Shape;300;p13"/>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nvGrpSpPr>
            <p:cNvPr id="301" name="Google Shape;301;p13"/>
            <p:cNvGrpSpPr/>
            <p:nvPr/>
          </p:nvGrpSpPr>
          <p:grpSpPr>
            <a:xfrm>
              <a:off x="10016456" y="2625849"/>
              <a:ext cx="280634" cy="280842"/>
              <a:chOff x="-1196056" y="2499889"/>
              <a:chExt cx="850463" cy="851092"/>
            </a:xfrm>
          </p:grpSpPr>
          <p:sp>
            <p:nvSpPr>
              <p:cNvPr id="302" name="Google Shape;302;p13"/>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03" name="Google Shape;303;p13"/>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sp>
          <p:nvSpPr>
            <p:cNvPr id="304" name="Google Shape;304;p13"/>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pic>
          <p:nvPicPr>
            <p:cNvPr descr="World with solid fill" id="305" name="Google Shape;305;p13"/>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id="306" name="Google Shape;306;p13"/>
          <p:cNvPicPr preferRelativeResize="0"/>
          <p:nvPr/>
        </p:nvPicPr>
        <p:blipFill rotWithShape="1">
          <a:blip r:embed="rId4">
            <a:alphaModFix/>
          </a:blip>
          <a:srcRect b="0" l="0" r="0" t="0"/>
          <a:stretch/>
        </p:blipFill>
        <p:spPr>
          <a:xfrm>
            <a:off x="6153308" y="-7091"/>
            <a:ext cx="6011362"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r">
              <a:lnSpc>
                <a:spcPct val="100000"/>
              </a:lnSpc>
              <a:spcBef>
                <a:spcPts val="0"/>
              </a:spcBef>
              <a:spcAft>
                <a:spcPts val="0"/>
              </a:spcAft>
              <a:buSzPts val="2400"/>
              <a:buNone/>
            </a:pPr>
            <a:r xmlns:a="http://schemas.openxmlformats.org/drawingml/2006/main" xmlns:r="http://schemas.openxmlformats.org/officeDocument/2006/relationships">
              <a:rPr lang="el" sz="1200" u="sng">
                <a:hlinkClick action="ppaction://hlinksldjump" r:id="rId3"/>
              </a:rPr>
              <a:t>Εισαγωγή</a:t>
            </a:r>
            <a:endParaRPr xmlns:a="http://schemas.openxmlformats.org/drawingml/2006/main" sz="1200" u="sng"/>
          </a:p>
        </p:txBody>
      </p:sp>
      <p:sp>
        <p:nvSpPr>
          <p:cNvPr id="188" name="Google Shape;188;p2"/>
          <p:cNvSpPr txBox="1"/>
          <p:nvPr>
            <p:ph idx="5" type="body"/>
          </p:nvPr>
        </p:nvSpPr>
        <p:spPr>
          <a:xfrm>
            <a:off x="4912291" y="1294336"/>
            <a:ext cx="6562677" cy="422009"/>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a:rPr lang="el" sz="1200" u="sng">
                <a:hlinkClick action="ppaction://hlinksldjump" r:id="rId4"/>
              </a:rPr>
              <a:t>Στόχοι</a:t>
            </a:r>
            <a:endParaRPr xmlns:a="http://schemas.openxmlformats.org/drawingml/2006/main" sz="1200" u="sng"/>
          </a:p>
        </p:txBody>
      </p:sp>
      <p:sp>
        <p:nvSpPr>
          <p:cNvPr id="189" name="Google Shape;189;p2"/>
          <p:cNvSpPr txBox="1"/>
          <p:nvPr>
            <p:ph idx="8" type="body"/>
          </p:nvPr>
        </p:nvSpPr>
        <p:spPr>
          <a:xfrm>
            <a:off x="5017158" y="2756609"/>
            <a:ext cx="6562677" cy="456349"/>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a:rPr lang="el" sz="1200" u="sng">
                <a:hlinkClick action="ppaction://hlinksldjump" r:id="rId5"/>
              </a:rPr>
              <a:t>Θεωρητικός</a:t>
            </a:r>
            <a:r xmlns:a="http://schemas.openxmlformats.org/drawingml/2006/main">
              <a:rPr lang="el" sz="1200" u="sng"/>
              <a:t> </a:t>
            </a:r>
            <a:r xmlns:a="http://schemas.openxmlformats.org/drawingml/2006/main" xmlns:r="http://schemas.openxmlformats.org/officeDocument/2006/relationships">
              <a:rPr lang="el" sz="1200" u="sng">
                <a:hlinkClick action="ppaction://hlinksldjump" r:id="rId6"/>
              </a:rPr>
              <a:t>η γνώση</a:t>
            </a:r>
            <a:endParaRPr xmlns:a="http://schemas.openxmlformats.org/drawingml/2006/main" sz="1200" u="sng"/>
          </a:p>
        </p:txBody>
      </p:sp>
      <p:sp>
        <p:nvSpPr>
          <p:cNvPr id="190" name="Google Shape;190;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i="0" lang="el"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Συμβουλές και υποδείξεις</a:t>
            </a:r>
            <a:endParaRPr xmlns:a="http://schemas.openxmlformats.org/drawingml/2006/main"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i="0" lang="el"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Μελέτες περιπτώσεων και Δραστηριότητες</a:t>
            </a:r>
            <a:endParaRPr xmlns:a="http://schemas.openxmlformats.org/drawingml/2006/main"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3355970"/>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i="0" lang="el" sz="1200" u="sng" cap="none" strike="noStrike">
                <a:solidFill>
                  <a:srgbClr val="009AC1"/>
                </a:solidFill>
                <a:latin typeface="Calibri"/>
                <a:ea typeface="Calibri"/>
                <a:cs typeface="Calibri"/>
                <a:sym typeface="Calibri"/>
                <a:hlinkClick action="ppaction://hlinksldjump" r:id="rId9">
                  <a:extLst>
                    <a:ext uri="{A12FA001-AC4F-418D-AE19-62706E023703}">
                      <ahyp:hlinkClr val="tx"/>
                    </a:ext>
                  </a:extLst>
                </a:hlinkClick>
              </a:rPr>
              <a:t>Τεχνικές</a:t>
            </a:r>
            <a:endParaRPr xmlns:a="http://schemas.openxmlformats.org/drawingml/2006/main" b="1" i="0" sz="1200" u="sng" cap="none" strike="noStrike">
              <a:solidFill>
                <a:srgbClr val="009AC1"/>
              </a:solidFill>
              <a:latin typeface="Calibri"/>
              <a:ea typeface="Calibri"/>
              <a:cs typeface="Calibri"/>
              <a:sym typeface="Calibri"/>
            </a:endParaRPr>
          </a:p>
        </p:txBody>
      </p:sp>
      <p:sp>
        <p:nvSpPr>
          <p:cNvPr id="193" name="Google Shape;193;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lang="el"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Αντιμετώπιση δεξιοτήτων και μαθησιακά αποτελέσματα</a:t>
            </a:r>
            <a:endParaRPr xmlns:a="http://schemas.openxmlformats.org/drawingml/2006/main" b="1" sz="1200" u="sng">
              <a:solidFill>
                <a:srgbClr val="009AC1"/>
              </a:solidFill>
              <a:latin typeface="Calibri"/>
              <a:ea typeface="Calibri"/>
              <a:cs typeface="Calibri"/>
              <a:sym typeface="Calibri"/>
            </a:endParaRPr>
          </a:p>
        </p:txBody>
      </p:sp>
      <p:pic>
        <p:nvPicPr>
          <p:cNvPr descr="Une image contenant habits, personne, plein air, plante&#10;&#10;Description générée automatiquement" id="194" name="Google Shape;194;p2"/>
          <p:cNvPicPr preferRelativeResize="0"/>
          <p:nvPr/>
        </p:nvPicPr>
        <p:blipFill rotWithShape="1">
          <a:blip r:embed="rId11">
            <a:alphaModFix/>
          </a:blip>
          <a:srcRect b="0" l="0" r="0" t="0"/>
          <a:stretch/>
        </p:blipFill>
        <p:spPr>
          <a:xfrm rot="5400000">
            <a:off x="-47687" y="1310726"/>
            <a:ext cx="4729475" cy="42365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Une image contenant personne, habits, bol, Saladier&#10;&#10;Description générée automatiquement" id="199" name="Google Shape;199;p3"/>
          <p:cNvPicPr preferRelativeResize="0"/>
          <p:nvPr/>
        </p:nvPicPr>
        <p:blipFill rotWithShape="1">
          <a:blip r:embed="rId3">
            <a:alphaModFix/>
          </a:blip>
          <a:srcRect b="-1" l="12151" r="25347" t="0"/>
          <a:stretch/>
        </p:blipFill>
        <p:spPr>
          <a:xfrm>
            <a:off x="5888002" y="439730"/>
            <a:ext cx="5660531" cy="6045736"/>
          </a:xfrm>
          <a:prstGeom prst="rect">
            <a:avLst/>
          </a:prstGeom>
          <a:noFill/>
          <a:ln>
            <a:noFill/>
          </a:ln>
        </p:spPr>
      </p:pic>
      <p:sp>
        <p:nvSpPr>
          <p:cNvPr id="200" name="Google Shape;200;p3"/>
          <p:cNvSpPr txBox="1"/>
          <p:nvPr>
            <p:ph idx="1" type="body"/>
          </p:nvPr>
        </p:nvSpPr>
        <p:spPr>
          <a:xfrm>
            <a:off x="194900" y="1882900"/>
            <a:ext cx="5342700" cy="4602600"/>
          </a:xfrm>
          <a:prstGeom prst="rect">
            <a:avLst/>
          </a:prstGeom>
          <a:noFill/>
          <a:ln>
            <a:noFill/>
          </a:ln>
        </p:spPr>
        <p:txBody>
          <a:bodyPr anchorCtr="0" anchor="t" bIns="45700" lIns="91425" spcFirstLastPara="1" rIns="91425" wrap="square" tIns="45700">
            <a:normAutofit/>
          </a:bodyPr>
          <a:lstStyle/>
          <a:p>
            <a:pPr xmlns:a="http://schemas.openxmlformats.org/drawingml/2006/main" indent="-228600" lvl="0" marL="228600" rtl="0" algn="just">
              <a:lnSpc>
                <a:spcPct val="90000"/>
              </a:lnSpc>
              <a:spcBef>
                <a:spcPts val="0"/>
              </a:spcBef>
              <a:spcAft>
                <a:spcPts val="0"/>
              </a:spcAft>
              <a:buClr>
                <a:schemeClr val="lt1"/>
              </a:buClr>
              <a:buSzPts val="1500"/>
              <a:buNone/>
            </a:pPr>
            <a:r xmlns:a="http://schemas.openxmlformats.org/drawingml/2006/main">
              <a:rPr lang="el" sz="1200"/>
              <a:t>Σε ένα πλαίσιο όπου οι οθόνες είναι παντού, μια από τις λύσεις είναι να κάνουμε κάτι άλλο. Τι και πώς όμως;</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500"/>
              <a:buNone/>
            </a:pPr>
            <a:r xmlns:a="http://schemas.openxmlformats.org/drawingml/2006/main">
              <a:rPr lang="el" sz="1200"/>
              <a:t>Η πρότασή μας για επαγγελματίες είναι να βοηθήσουμε τους γονείς να εκτιμήσουν τον εαυτό τους στις δεξιότητες που ήδη έχουν και όπου υπάρχει και ένας καθημερινός χρήσιμος σκοπός.</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500"/>
              <a:buNone/>
            </a:pPr>
            <a:r xmlns:a="http://schemas.openxmlformats.org/drawingml/2006/main">
              <a:rPr lang="el" sz="1200"/>
              <a:t>Η μαγειρική είναι για εμάς, μια από τις απαντήσεις.</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500"/>
              <a:buNone/>
            </a:pPr>
            <a:r xmlns:a="http://schemas.openxmlformats.org/drawingml/2006/main">
              <a:rPr lang="el" sz="1200"/>
              <a:t>Ο ορισμός του μαγειρέματος είναι αρκετά εύκολος: η πρακτική ή η ικανότητα προετοιμασίας φαγητού με συνδυασμό, ανάμειξη και θέρμανση συστατικών.</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500"/>
              <a:buNone/>
            </a:pPr>
            <a:r xmlns:a="http://schemas.openxmlformats.org/drawingml/2006/main">
              <a:rPr lang="el" sz="1200"/>
              <a:t>Επομένως, είναι πολλές διαστάσεις στη μαγειρική που μας ενδιαφέρουν να εκτιμήσουμε τις δεξιότητες:</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500"/>
              <a:buNone/>
            </a:pPr>
            <a:r xmlns:a="http://schemas.openxmlformats.org/drawingml/2006/main">
              <a:rPr lang="el" sz="1200"/>
              <a:t>-η πράξη του συνδυασμού συστατικών ανοίγοντας επομένως τη γνώση της προέλευσης και την ονομασία τους</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500"/>
              <a:buNone/>
            </a:pPr>
            <a:r xmlns:a="http://schemas.openxmlformats.org/drawingml/2006/main">
              <a:rPr lang="el" sz="1200"/>
              <a:t>-η πράξη του να είσαι σε δράση με άλλους ανθρώπους, είναι μια δραστηριότητα που μπορεί να γίνει συλλογικά</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500"/>
              <a:buNone/>
            </a:pPr>
            <a:r xmlns:a="http://schemas.openxmlformats.org/drawingml/2006/main">
              <a:rPr lang="el" sz="1200"/>
              <a:t>-η πράξη να απολαμβάνεις το φαγητό, να το μοιράζεσαι.</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1500"/>
              <a:buNone/>
            </a:pPr>
            <a:r xmlns:a="http://schemas.openxmlformats.org/drawingml/2006/main">
              <a:t/>
            </a:r>
            <a:endParaRPr xmlns:a="http://schemas.openxmlformats.org/drawingml/2006/main" sz="1500"/>
          </a:p>
        </p:txBody>
      </p:sp>
      <p:sp>
        <p:nvSpPr>
          <p:cNvPr id="201" name="Google Shape;201;p3"/>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Εισαγωγή</a:t>
            </a:r>
            <a:endParaRPr xmlns:a="http://schemas.openxmlformats.org/drawingml/2006/main"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Une image contenant texte, Produit en papier, papier, Post-it&#10;&#10;Description générée automatiquement" id="206" name="Google Shape;206;p4"/>
          <p:cNvPicPr preferRelativeResize="0"/>
          <p:nvPr>
            <p:ph idx="2" type="pic"/>
          </p:nvPr>
        </p:nvPicPr>
        <p:blipFill rotWithShape="1">
          <a:blip r:embed="rId3">
            <a:alphaModFix/>
          </a:blip>
          <a:srcRect b="-1" l="15346" r="22157" t="0"/>
          <a:stretch/>
        </p:blipFill>
        <p:spPr>
          <a:xfrm>
            <a:off x="435469" y="406132"/>
            <a:ext cx="5660531" cy="6045736"/>
          </a:xfrm>
          <a:prstGeom prst="rect">
            <a:avLst/>
          </a:prstGeom>
          <a:noFill/>
          <a:ln>
            <a:noFill/>
          </a:ln>
        </p:spPr>
      </p:pic>
      <p:sp>
        <p:nvSpPr>
          <p:cNvPr id="207" name="Google Shape;207;p4"/>
          <p:cNvSpPr txBox="1"/>
          <p:nvPr>
            <p:ph idx="1" type="body"/>
          </p:nvPr>
        </p:nvSpPr>
        <p:spPr>
          <a:xfrm>
            <a:off x="6452825" y="1654650"/>
            <a:ext cx="5229300" cy="4773300"/>
          </a:xfrm>
          <a:prstGeom prst="rect">
            <a:avLst/>
          </a:prstGeom>
          <a:noFill/>
          <a:ln>
            <a:noFill/>
          </a:ln>
        </p:spPr>
        <p:txBody>
          <a:bodyPr anchorCtr="0" anchor="t" bIns="45700" lIns="91425" spcFirstLastPara="1" rIns="91425" wrap="square" tIns="45700">
            <a:normAutofit/>
          </a:bodyPr>
          <a:lstStyle/>
          <a:p>
            <a:pPr xmlns:a="http://schemas.openxmlformats.org/drawingml/2006/main" indent="-228600" lvl="0" marL="228600" rtl="0" algn="just">
              <a:lnSpc>
                <a:spcPct val="100000"/>
              </a:lnSpc>
              <a:spcBef>
                <a:spcPts val="0"/>
              </a:spcBef>
              <a:spcAft>
                <a:spcPts val="0"/>
              </a:spcAft>
              <a:buClr>
                <a:schemeClr val="lt1"/>
              </a:buClr>
              <a:buSzPts val="1500"/>
              <a:buNone/>
            </a:pPr>
            <a:r xmlns:a="http://schemas.openxmlformats.org/drawingml/2006/main">
              <a:rPr lang="el" sz="1200"/>
              <a:t>Αυτή η ενότητα έχει την πρόθεση να μεταφέρει ένα επιτυχημένο ευρωπαϊκό έργο όπου η μαγειρική ήταν μια από τις δραστηριότητες που βοήθησαν στη βελτίωση της σχέσης μεταξύ γονέων και παιδιών και ως εκ τούτου στην αποφυγή πιθανού επιβλαβούς χρόνου οθόνης.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500"/>
              <a:buNone/>
            </a:pPr>
            <a:r xmlns:a="http://schemas.openxmlformats.org/drawingml/2006/main">
              <a:rPr lang="el" sz="1200"/>
              <a:t>Η Day One είναι ένα έργο Erasmus+ που αναπτύχθηκε για να υποστηρίξει την ένταξη νεοαφιχθέντων νεαρών φοιτητών στη Γαλλία.</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500"/>
              <a:buNone/>
            </a:pPr>
            <a:r xmlns:a="http://schemas.openxmlformats.org/drawingml/2006/main">
              <a:rPr lang="el" sz="1200"/>
              <a:t>Το έργο επικεντρώνεται στη δημιουργία παιδαγωγικών εργαλειοθηκών για τους εκπαιδευτικούς για τη διευκόλυνση της διαδικασίας ένταξης μέσω διαφόρων δραστηριοτήτων. Το τραγούδι, η μαγειρική, η αλληλογραφία και τα παιχνίδια είναι οι βασικοί χώροι εργασίας όπου τα παιδιά μπορούν να εκφραστούν, να μοιραστούν τη γλώσσα και τον πολιτισμό τους και να αναπτύξουν δεξιότητες για δια βίου μάθηση.</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500"/>
              <a:buNone/>
            </a:pPr>
            <a:r xmlns:a="http://schemas.openxmlformats.org/drawingml/2006/main">
              <a:rPr lang="el" sz="1200"/>
              <a:t>Σε αυτή την ενότητα θα επικεντρωθούμε στο εργαστήριο μαγειρικής που ήταν μια πλήρης και ολοκληρωμένη διαδικασία όπου βήμα προς βήμα οι οικογένειες κατάφεραν να δημιουργήσουν μια νέα σύνδεση και κοινότητα γύρω από το φαγητό.</a:t>
            </a:r>
            <a:endParaRPr xmlns:a="http://schemas.openxmlformats.org/drawingml/2006/main" sz="1200"/>
          </a:p>
        </p:txBody>
      </p:sp>
      <p:sp>
        <p:nvSpPr>
          <p:cNvPr id="208" name="Google Shape;208;p4"/>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Εισαγωγή</a:t>
            </a:r>
            <a:endParaRPr xmlns:a="http://schemas.openxmlformats.org/drawingml/2006/main"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idx="1" type="body"/>
          </p:nvPr>
        </p:nvSpPr>
        <p:spPr>
          <a:xfrm>
            <a:off x="5398265" y="2094075"/>
            <a:ext cx="5828610" cy="3913200"/>
          </a:xfrm>
          <a:prstGeom prst="rect">
            <a:avLst/>
          </a:prstGeom>
          <a:noFill/>
          <a:ln>
            <a:noFill/>
          </a:ln>
        </p:spPr>
        <p:txBody>
          <a:bodyPr anchorCtr="0" anchor="t" bIns="45700" lIns="91425" spcFirstLastPara="1" rIns="91425" wrap="square" tIns="45700">
            <a:normAutofit/>
          </a:bodyPr>
          <a:lstStyle/>
          <a:p>
            <a:pPr xmlns:a="http://schemas.openxmlformats.org/drawingml/2006/main" indent="-342900" lvl="0" marL="342900" rtl="0" algn="just">
              <a:lnSpc>
                <a:spcPct val="100000"/>
              </a:lnSpc>
              <a:spcBef>
                <a:spcPts val="0"/>
              </a:spcBef>
              <a:spcAft>
                <a:spcPts val="0"/>
              </a:spcAft>
              <a:buClr>
                <a:schemeClr val="lt1"/>
              </a:buClr>
              <a:buSzPts val="1800"/>
              <a:buNone/>
            </a:pPr>
            <a:r xmlns:a="http://schemas.openxmlformats.org/drawingml/2006/main">
              <a:rPr lang="el" sz="1200"/>
              <a:t>Ενθάρρυνση των οικογενειών να έχουν πρακτικές δραστηριότητες και να αφιερώνουν λιγότερο χρόνο στην οθόνη</a:t>
            </a:r>
            <a:endParaRPr xmlns:a="http://schemas.openxmlformats.org/drawingml/2006/main" sz="1200"/>
          </a:p>
          <a:p>
            <a:pPr xmlns:a="http://schemas.openxmlformats.org/drawingml/2006/main" indent="-342900" lvl="0" marL="342900" rtl="0" algn="just">
              <a:lnSpc>
                <a:spcPct val="100000"/>
              </a:lnSpc>
              <a:spcBef>
                <a:spcPts val="1000"/>
              </a:spcBef>
              <a:spcAft>
                <a:spcPts val="0"/>
              </a:spcAft>
              <a:buClr>
                <a:schemeClr val="lt1"/>
              </a:buClr>
              <a:buSzPts val="1800"/>
              <a:buNone/>
            </a:pPr>
            <a:r xmlns:a="http://schemas.openxmlformats.org/drawingml/2006/main">
              <a:rPr lang="el" sz="1200"/>
              <a:t>Ενθαρρύνοντας τα παιδιά και τους γονείς να εξερευνήσουν και να μοιραστούν τις δικές τους γαστρονομικές γνώσεις και παραδόσεις, να είναι περήφανοι για αυτό και να τις μοιραστούν με άλλους</a:t>
            </a:r>
            <a:endParaRPr xmlns:a="http://schemas.openxmlformats.org/drawingml/2006/main" sz="1200"/>
          </a:p>
          <a:p>
            <a:pPr xmlns:a="http://schemas.openxmlformats.org/drawingml/2006/main" indent="-342900" lvl="0" marL="342900" rtl="0" algn="just">
              <a:lnSpc>
                <a:spcPct val="100000"/>
              </a:lnSpc>
              <a:spcBef>
                <a:spcPts val="1000"/>
              </a:spcBef>
              <a:spcAft>
                <a:spcPts val="0"/>
              </a:spcAft>
              <a:buClr>
                <a:schemeClr val="lt1"/>
              </a:buClr>
              <a:buSzPts val="1800"/>
              <a:buNone/>
            </a:pPr>
            <a:r xmlns:a="http://schemas.openxmlformats.org/drawingml/2006/main">
              <a:rPr lang="el" sz="1200"/>
              <a:t>Ανάπτυξη γλωσσικών δεξιοτήτων μέσω της επικοινωνίας και της έκφρασης κατά τη διαδικασία μαγειρέματος.</a:t>
            </a:r>
            <a:endParaRPr xmlns:a="http://schemas.openxmlformats.org/drawingml/2006/main" sz="1200"/>
          </a:p>
          <a:p>
            <a:pPr xmlns:a="http://schemas.openxmlformats.org/drawingml/2006/main" indent="-342900" lvl="0" marL="342900" rtl="0" algn="just">
              <a:lnSpc>
                <a:spcPct val="100000"/>
              </a:lnSpc>
              <a:spcBef>
                <a:spcPts val="1000"/>
              </a:spcBef>
              <a:spcAft>
                <a:spcPts val="0"/>
              </a:spcAft>
              <a:buClr>
                <a:schemeClr val="lt1"/>
              </a:buClr>
              <a:buSzPts val="1800"/>
              <a:buNone/>
            </a:pPr>
            <a:r xmlns:a="http://schemas.openxmlformats.org/drawingml/2006/main">
              <a:rPr lang="el" sz="1200"/>
              <a:t>Προώθηση της ομαδικής εργασίας και της συνεργασίας μεταξύ παιδιών από διαφορετικά υπόβαθρα.</a:t>
            </a:r>
            <a:endParaRPr xmlns:a="http://schemas.openxmlformats.org/drawingml/2006/main" sz="1200"/>
          </a:p>
          <a:p>
            <a:pPr xmlns:a="http://schemas.openxmlformats.org/drawingml/2006/main" indent="-342900" lvl="0" marL="342900" rtl="0" algn="just">
              <a:lnSpc>
                <a:spcPct val="100000"/>
              </a:lnSpc>
              <a:spcBef>
                <a:spcPts val="1000"/>
              </a:spcBef>
              <a:spcAft>
                <a:spcPts val="0"/>
              </a:spcAft>
              <a:buClr>
                <a:schemeClr val="lt1"/>
              </a:buClr>
              <a:buSzPts val="1800"/>
              <a:buNone/>
            </a:pPr>
            <a:r xmlns:a="http://schemas.openxmlformats.org/drawingml/2006/main">
              <a:rPr lang="el" sz="1200"/>
              <a:t>Προώθηση της πολιτιστικής ευαισθητοποίησης και εκτίμησης για διαφορετικές κουζίνες.</a:t>
            </a:r>
            <a:endParaRPr xmlns:a="http://schemas.openxmlformats.org/drawingml/2006/main" sz="1200"/>
          </a:p>
          <a:p>
            <a:pPr xmlns:a="http://schemas.openxmlformats.org/drawingml/2006/main" indent="-342900" lvl="0" marL="342900" rtl="0" algn="just">
              <a:lnSpc>
                <a:spcPct val="100000"/>
              </a:lnSpc>
              <a:spcBef>
                <a:spcPts val="1000"/>
              </a:spcBef>
              <a:spcAft>
                <a:spcPts val="0"/>
              </a:spcAft>
              <a:buClr>
                <a:schemeClr val="lt1"/>
              </a:buClr>
              <a:buSzPts val="1800"/>
              <a:buNone/>
            </a:pPr>
            <a:r xmlns:a="http://schemas.openxmlformats.org/drawingml/2006/main">
              <a:rPr lang="el" sz="1200"/>
              <a:t>Ενίσχυση της ένταξης των παιδιών και των οικογενειών στη σχολική κοινότητα και της συνολικής ευημερίας τους.</a:t>
            </a:r>
            <a:endParaRPr xmlns:a="http://schemas.openxmlformats.org/drawingml/2006/main" sz="1200"/>
          </a:p>
          <a:p>
            <a:pPr xmlns:a="http://schemas.openxmlformats.org/drawingml/2006/main" indent="-342900" lvl="0" marL="342900" rtl="0" algn="just">
              <a:lnSpc>
                <a:spcPct val="100000"/>
              </a:lnSpc>
              <a:spcBef>
                <a:spcPts val="1000"/>
              </a:spcBef>
              <a:spcAft>
                <a:spcPts val="0"/>
              </a:spcAft>
              <a:buClr>
                <a:schemeClr val="lt1"/>
              </a:buClr>
              <a:buSzPts val="1800"/>
              <a:buNone/>
            </a:pPr>
            <a:r xmlns:a="http://schemas.openxmlformats.org/drawingml/2006/main">
              <a:rPr lang="el" sz="1200"/>
              <a:t>Ενίσχυση του δεσμού σχολείου και οικογένειας</a:t>
            </a:r>
            <a:endParaRPr xmlns:a="http://schemas.openxmlformats.org/drawingml/2006/main" sz="1200"/>
          </a:p>
        </p:txBody>
      </p:sp>
      <p:sp>
        <p:nvSpPr>
          <p:cNvPr id="214" name="Google Shape;214;p5"/>
          <p:cNvSpPr txBox="1"/>
          <p:nvPr>
            <p:ph idx="2" type="body"/>
          </p:nvPr>
        </p:nvSpPr>
        <p:spPr>
          <a:xfrm>
            <a:off x="5803819" y="980501"/>
            <a:ext cx="5130780" cy="659190"/>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Στόχοι</a:t>
            </a:r>
            <a:endParaRPr xmlns:a="http://schemas.openxmlformats.org/drawingml/2006/main" sz="2400"/>
          </a:p>
        </p:txBody>
      </p:sp>
      <p:pic>
        <p:nvPicPr>
          <p:cNvPr descr="Une image contenant habits, personne, plein air, ciel&#10;&#10;Description générée automatiquement" id="215" name="Google Shape;215;p5"/>
          <p:cNvPicPr preferRelativeResize="0"/>
          <p:nvPr/>
        </p:nvPicPr>
        <p:blipFill rotWithShape="1">
          <a:blip r:embed="rId3">
            <a:alphaModFix/>
          </a:blip>
          <a:srcRect b="0" l="1664" r="0" t="0"/>
          <a:stretch/>
        </p:blipFill>
        <p:spPr>
          <a:xfrm>
            <a:off x="20" y="1561018"/>
            <a:ext cx="5130780" cy="39131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74659A"/>
              </a:buClr>
              <a:buSzPts val="3600"/>
              <a:buNone/>
            </a:pPr>
            <a:r xmlns:a="http://schemas.openxmlformats.org/drawingml/2006/main">
              <a:rPr lang="el" sz="2400"/>
              <a:t>Απευθυνόμενες δεξιότητες</a:t>
            </a:r>
            <a:endParaRPr xmlns:a="http://schemas.openxmlformats.org/drawingml/2006/main" sz="2400"/>
          </a:p>
        </p:txBody>
      </p:sp>
      <p:sp>
        <p:nvSpPr>
          <p:cNvPr id="221" name="Google Shape;221;p6"/>
          <p:cNvSpPr txBox="1"/>
          <p:nvPr>
            <p:ph idx="2" type="body"/>
          </p:nvPr>
        </p:nvSpPr>
        <p:spPr>
          <a:xfrm>
            <a:off x="3669198" y="2546917"/>
            <a:ext cx="7117619" cy="713814"/>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chemeClr val="lt1"/>
              </a:buClr>
              <a:buSzPts val="2400"/>
              <a:buNone/>
            </a:pPr>
            <a:r xmlns:a="http://schemas.openxmlformats.org/drawingml/2006/main">
              <a:rPr b="1" lang="el" sz="1200"/>
              <a:t>Γλωσσική έκφραση</a:t>
            </a:r>
            <a:endParaRPr xmlns:a="http://schemas.openxmlformats.org/drawingml/2006/main" b="1" sz="1200"/>
          </a:p>
        </p:txBody>
      </p:sp>
      <p:sp>
        <p:nvSpPr>
          <p:cNvPr id="222" name="Google Shape;222;p6"/>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01</a:t>
            </a:r>
            <a:endParaRPr xmlns:a="http://schemas.openxmlformats.org/drawingml/2006/main"/>
          </a:p>
        </p:txBody>
      </p:sp>
      <p:sp>
        <p:nvSpPr>
          <p:cNvPr id="223" name="Google Shape;223;p6"/>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02</a:t>
            </a:r>
            <a:endParaRPr xmlns:a="http://schemas.openxmlformats.org/drawingml/2006/main"/>
          </a:p>
        </p:txBody>
      </p:sp>
      <p:sp>
        <p:nvSpPr>
          <p:cNvPr id="224" name="Google Shape;224;p6"/>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03</a:t>
            </a:r>
            <a:endParaRPr xmlns:a="http://schemas.openxmlformats.org/drawingml/2006/main"/>
          </a:p>
        </p:txBody>
      </p:sp>
      <p:sp>
        <p:nvSpPr>
          <p:cNvPr id="225" name="Google Shape;225;p6"/>
          <p:cNvSpPr txBox="1"/>
          <p:nvPr/>
        </p:nvSpPr>
        <p:spPr>
          <a:xfrm>
            <a:off x="3669198" y="1590088"/>
            <a:ext cx="6823153" cy="578808"/>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lnSpc>
                <a:spcPct val="90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Γνώσεις μαγειρικής</a:t>
            </a:r>
            <a:endParaRPr xmlns:a="http://schemas.openxmlformats.org/drawingml/2006/main" b="0" i="0" sz="1200" u="none" cap="none" strike="noStrike">
              <a:solidFill>
                <a:schemeClr val="lt1"/>
              </a:solidFill>
              <a:latin typeface="Calibri"/>
              <a:ea typeface="Calibri"/>
              <a:cs typeface="Calibri"/>
              <a:sym typeface="Calibri"/>
            </a:endParaRPr>
          </a:p>
        </p:txBody>
      </p:sp>
      <p:sp>
        <p:nvSpPr>
          <p:cNvPr id="226" name="Google Shape;226;p6"/>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lnSpc>
                <a:spcPct val="90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Πολιτιστικών ανταλλαγών</a:t>
            </a:r>
            <a:endParaRPr xmlns:a="http://schemas.openxmlformats.org/drawingml/2006/main" b="0" i="0" sz="1200" u="none" cap="none" strike="noStrike">
              <a:solidFill>
                <a:schemeClr val="lt1"/>
              </a:solidFill>
              <a:latin typeface="Calibri"/>
              <a:ea typeface="Calibri"/>
              <a:cs typeface="Calibri"/>
              <a:sym typeface="Calibri"/>
            </a:endParaRPr>
          </a:p>
        </p:txBody>
      </p:sp>
      <p:sp>
        <p:nvSpPr>
          <p:cNvPr id="227" name="Google Shape;227;p6"/>
          <p:cNvSpPr txBox="1"/>
          <p:nvPr/>
        </p:nvSpPr>
        <p:spPr>
          <a:xfrm>
            <a:off x="3669200" y="4545545"/>
            <a:ext cx="6823152" cy="659199"/>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just">
              <a:lnSpc>
                <a:spcPct val="107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ΟΜΑΔΙΚΗ ΔΟΥΛΕΙΑ</a:t>
            </a:r>
            <a:endParaRPr xmlns:a="http://schemas.openxmlformats.org/drawingml/2006/main" b="0" i="0" sz="1200" u="none" cap="none" strike="noStrike">
              <a:solidFill>
                <a:schemeClr val="lt1"/>
              </a:solidFill>
              <a:latin typeface="Times New Roman"/>
              <a:ea typeface="Times New Roman"/>
              <a:cs typeface="Times New Roman"/>
              <a:sym typeface="Times New Roman"/>
            </a:endParaRPr>
          </a:p>
        </p:txBody>
      </p:sp>
      <p:sp>
        <p:nvSpPr>
          <p:cNvPr id="228" name="Google Shape;228;p6"/>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04</a:t>
            </a:r>
            <a:endParaRPr xmlns:a="http://schemas.openxmlformats.org/drawingml/2006/main" b="0" i="0" sz="1400" u="none" cap="none" strike="noStrike">
              <a:solidFill>
                <a:srgbClr val="000000"/>
              </a:solidFill>
              <a:latin typeface="Arial"/>
              <a:ea typeface="Arial"/>
              <a:cs typeface="Arial"/>
              <a:sym typeface="Arial"/>
            </a:endParaRPr>
          </a:p>
        </p:txBody>
      </p:sp>
      <p:sp>
        <p:nvSpPr>
          <p:cNvPr id="229" name="Google Shape;229;p6"/>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05</a:t>
            </a:r>
            <a:endParaRPr xmlns:a="http://schemas.openxmlformats.org/drawingml/2006/main" b="0" i="0" sz="1400" u="none" cap="none" strike="noStrike">
              <a:solidFill>
                <a:srgbClr val="000000"/>
              </a:solidFill>
              <a:latin typeface="Arial"/>
              <a:ea typeface="Arial"/>
              <a:cs typeface="Arial"/>
              <a:sym typeface="Arial"/>
            </a:endParaRPr>
          </a:p>
        </p:txBody>
      </p:sp>
      <p:sp>
        <p:nvSpPr>
          <p:cNvPr id="230" name="Google Shape;230;p6"/>
          <p:cNvSpPr txBox="1"/>
          <p:nvPr/>
        </p:nvSpPr>
        <p:spPr>
          <a:xfrm>
            <a:off x="3669200" y="3585985"/>
            <a:ext cx="6823152" cy="578808"/>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just">
              <a:lnSpc>
                <a:spcPct val="107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Δημιουργικότητα</a:t>
            </a:r>
            <a:endParaRPr xmlns:a="http://schemas.openxmlformats.org/drawingml/2006/main" b="0" i="0" sz="1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Une image contenant personne, habits, Snack, intérieur&#10;&#10;Description générée automatiquement" id="235" name="Google Shape;235;p7"/>
          <p:cNvPicPr preferRelativeResize="0"/>
          <p:nvPr/>
        </p:nvPicPr>
        <p:blipFill rotWithShape="1">
          <a:blip r:embed="rId3">
            <a:alphaModFix/>
          </a:blip>
          <a:srcRect b="3" l="0" r="7779" t="0"/>
          <a:stretch/>
        </p:blipFill>
        <p:spPr>
          <a:xfrm>
            <a:off x="5888002" y="439730"/>
            <a:ext cx="5660531" cy="6045736"/>
          </a:xfrm>
          <a:prstGeom prst="rect">
            <a:avLst/>
          </a:prstGeom>
          <a:noFill/>
          <a:ln>
            <a:noFill/>
          </a:ln>
        </p:spPr>
      </p:pic>
      <p:sp>
        <p:nvSpPr>
          <p:cNvPr id="236" name="Google Shape;236;p7"/>
          <p:cNvSpPr txBox="1"/>
          <p:nvPr>
            <p:ph idx="1" type="body"/>
          </p:nvPr>
        </p:nvSpPr>
        <p:spPr>
          <a:xfrm>
            <a:off x="205325" y="2040425"/>
            <a:ext cx="5332200" cy="4445100"/>
          </a:xfrm>
          <a:prstGeom prst="rect">
            <a:avLst/>
          </a:prstGeom>
          <a:noFill/>
          <a:ln>
            <a:noFill/>
          </a:ln>
        </p:spPr>
        <p:txBody>
          <a:bodyPr anchorCtr="0" anchor="t" bIns="45700" lIns="91425" spcFirstLastPara="1" rIns="91425" wrap="square" tIns="45700">
            <a:normAutofit/>
          </a:bodyPr>
          <a:lstStyle/>
          <a:p>
            <a:pPr xmlns:a="http://schemas.openxmlformats.org/drawingml/2006/main" indent="-342900" lvl="0" marL="342900" rtl="0" algn="just">
              <a:lnSpc>
                <a:spcPct val="100000"/>
              </a:lnSpc>
              <a:spcBef>
                <a:spcPts val="0"/>
              </a:spcBef>
              <a:spcAft>
                <a:spcPts val="0"/>
              </a:spcAft>
              <a:buClr>
                <a:schemeClr val="lt1"/>
              </a:buClr>
              <a:buSzPts val="1700"/>
              <a:buNone/>
            </a:pPr>
            <a:r xmlns:a="http://schemas.openxmlformats.org/drawingml/2006/main">
              <a:rPr lang="el" sz="1200"/>
              <a:t>Κατανοήστε τις δυνατότητες και την αξία του μαγειρέματος αντί να βρίσκεστε πίσω από μια οθόνη</a:t>
            </a:r>
            <a:endParaRPr xmlns:a="http://schemas.openxmlformats.org/drawingml/2006/main" sz="1200"/>
          </a:p>
          <a:p>
            <a:pPr xmlns:a="http://schemas.openxmlformats.org/drawingml/2006/main" indent="-342900" lvl="0" marL="342900" rtl="0" algn="just">
              <a:lnSpc>
                <a:spcPct val="100000"/>
              </a:lnSpc>
              <a:spcBef>
                <a:spcPts val="1800"/>
              </a:spcBef>
              <a:spcAft>
                <a:spcPts val="0"/>
              </a:spcAft>
              <a:buClr>
                <a:schemeClr val="lt1"/>
              </a:buClr>
              <a:buSzPts val="1700"/>
              <a:buNone/>
            </a:pPr>
            <a:r xmlns:a="http://schemas.openxmlformats.org/drawingml/2006/main">
              <a:rPr lang="el" sz="1200"/>
              <a:t>Βελτιώστε τις γλωσσικές δεξιότητες μέσω της λεκτικής έκφρασης κατά τη διάρκεια των δραστηριοτήτων μαγειρέματος.</a:t>
            </a:r>
            <a:endParaRPr xmlns:a="http://schemas.openxmlformats.org/drawingml/2006/main" sz="1200"/>
          </a:p>
          <a:p>
            <a:pPr xmlns:a="http://schemas.openxmlformats.org/drawingml/2006/main" indent="-342900" lvl="0" marL="342900" rtl="0" algn="just">
              <a:lnSpc>
                <a:spcPct val="100000"/>
              </a:lnSpc>
              <a:spcBef>
                <a:spcPts val="1800"/>
              </a:spcBef>
              <a:spcAft>
                <a:spcPts val="0"/>
              </a:spcAft>
              <a:buClr>
                <a:schemeClr val="lt1"/>
              </a:buClr>
              <a:buSzPts val="1700"/>
              <a:buNone/>
            </a:pPr>
            <a:r xmlns:a="http://schemas.openxmlformats.org/drawingml/2006/main">
              <a:rPr lang="el" sz="1200"/>
              <a:t>Ενισχύστε την πολιτιστική συνείδηση και κατανόηση μέσω της εξερεύνησης διαφορετικών κουζινών.</a:t>
            </a:r>
            <a:endParaRPr xmlns:a="http://schemas.openxmlformats.org/drawingml/2006/main" sz="1200"/>
          </a:p>
          <a:p>
            <a:pPr xmlns:a="http://schemas.openxmlformats.org/drawingml/2006/main" indent="-342900" lvl="0" marL="342900" rtl="0" algn="just">
              <a:lnSpc>
                <a:spcPct val="100000"/>
              </a:lnSpc>
              <a:spcBef>
                <a:spcPts val="1800"/>
              </a:spcBef>
              <a:spcAft>
                <a:spcPts val="0"/>
              </a:spcAft>
              <a:buClr>
                <a:schemeClr val="lt1"/>
              </a:buClr>
              <a:buSzPts val="1700"/>
              <a:buNone/>
            </a:pPr>
            <a:r xmlns:a="http://schemas.openxmlformats.org/drawingml/2006/main">
              <a:rPr lang="el" sz="1200"/>
              <a:t>Ανάπτυξη δεξιοτήτων ομαδικής εργασίας και συνεργασίας ενώ εργάζεστε μαζί στην κουζίνα.</a:t>
            </a:r>
            <a:endParaRPr xmlns:a="http://schemas.openxmlformats.org/drawingml/2006/main" sz="1200"/>
          </a:p>
          <a:p>
            <a:pPr xmlns:a="http://schemas.openxmlformats.org/drawingml/2006/main" indent="-342900" lvl="0" marL="342900" rtl="0" algn="just">
              <a:lnSpc>
                <a:spcPct val="100000"/>
              </a:lnSpc>
              <a:spcBef>
                <a:spcPts val="1800"/>
              </a:spcBef>
              <a:spcAft>
                <a:spcPts val="0"/>
              </a:spcAft>
              <a:buClr>
                <a:schemeClr val="lt1"/>
              </a:buClr>
              <a:buSzPts val="1700"/>
              <a:buNone/>
            </a:pPr>
            <a:r xmlns:a="http://schemas.openxmlformats.org/drawingml/2006/main">
              <a:rPr lang="el" sz="1200"/>
              <a:t>Αυξημένη αυτοπεποίθηση και αυτοέκφραση μεταξύ των παιδιών μέσω της ανταλλαγής των μαγειρικών τους γνώσεων.</a:t>
            </a:r>
            <a:endParaRPr xmlns:a="http://schemas.openxmlformats.org/drawingml/2006/main" sz="1200"/>
          </a:p>
          <a:p>
            <a:pPr xmlns:a="http://schemas.openxmlformats.org/drawingml/2006/main" indent="-342900" lvl="0" marL="342900" rtl="0" algn="just">
              <a:lnSpc>
                <a:spcPct val="100000"/>
              </a:lnSpc>
              <a:spcBef>
                <a:spcPts val="1800"/>
              </a:spcBef>
              <a:spcAft>
                <a:spcPts val="0"/>
              </a:spcAft>
              <a:buClr>
                <a:schemeClr val="lt1"/>
              </a:buClr>
              <a:buSzPts val="1700"/>
              <a:buNone/>
            </a:pPr>
            <a:r xmlns:a="http://schemas.openxmlformats.org/drawingml/2006/main">
              <a:rPr lang="el" sz="1200"/>
              <a:t>Ενίσχυση της ένταξης στη σχολική κοινότητα με τη συμμετοχή σε μια ουσιαστική και ευχάριστη δραστηριότητα.</a:t>
            </a:r>
            <a:endParaRPr xmlns:a="http://schemas.openxmlformats.org/drawingml/2006/main" sz="1200"/>
          </a:p>
          <a:p>
            <a:pPr xmlns:a="http://schemas.openxmlformats.org/drawingml/2006/main" indent="-228600" lvl="0" marL="228600" rtl="0" algn="l">
              <a:lnSpc>
                <a:spcPct val="90000"/>
              </a:lnSpc>
              <a:spcBef>
                <a:spcPts val="1800"/>
              </a:spcBef>
              <a:spcAft>
                <a:spcPts val="0"/>
              </a:spcAft>
              <a:buClr>
                <a:schemeClr val="lt1"/>
              </a:buClr>
              <a:buSzPts val="1700"/>
              <a:buNone/>
            </a:pPr>
            <a:r xmlns:a="http://schemas.openxmlformats.org/drawingml/2006/main">
              <a:t/>
            </a:r>
            <a:endParaRPr xmlns:a="http://schemas.openxmlformats.org/drawingml/2006/main" sz="1700"/>
          </a:p>
        </p:txBody>
      </p:sp>
      <p:sp>
        <p:nvSpPr>
          <p:cNvPr id="237" name="Google Shape;237;p7"/>
          <p:cNvSpPr txBox="1"/>
          <p:nvPr>
            <p:ph idx="3" type="body"/>
          </p:nvPr>
        </p:nvSpPr>
        <p:spPr>
          <a:xfrm>
            <a:off x="323474" y="890250"/>
            <a:ext cx="5332200" cy="992700"/>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100"/>
              <a:buNone/>
            </a:pPr>
            <a:r xmlns:a="http://schemas.openxmlformats.org/drawingml/2006/main">
              <a:rPr lang="el" sz="2400"/>
              <a:t>Ποια είναι τα μαθησιακά αποτελέσματα;</a:t>
            </a:r>
            <a:endParaRPr xmlns:a="http://schemas.openxmlformats.org/drawingml/2006/main"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idx="1" type="body"/>
          </p:nvPr>
        </p:nvSpPr>
        <p:spPr>
          <a:xfrm>
            <a:off x="364325" y="1697525"/>
            <a:ext cx="11163000" cy="3315900"/>
          </a:xfrm>
          <a:prstGeom prst="rect">
            <a:avLst/>
          </a:prstGeom>
          <a:noFill/>
          <a:ln>
            <a:noFill/>
          </a:ln>
        </p:spPr>
        <p:txBody>
          <a:bodyPr anchorCtr="0" anchor="t" bIns="45700" lIns="91425" spcFirstLastPara="1" rIns="91425" wrap="square" tIns="45700">
            <a:noAutofit/>
          </a:bodyPr>
          <a:lstStyle/>
          <a:p>
            <a:pPr xmlns:a="http://schemas.openxmlformats.org/drawingml/2006/main" indent="-177800" lvl="0" marL="228600" rtl="0" algn="just">
              <a:lnSpc>
                <a:spcPct val="100000"/>
              </a:lnSpc>
              <a:spcBef>
                <a:spcPts val="0"/>
              </a:spcBef>
              <a:spcAft>
                <a:spcPts val="0"/>
              </a:spcAft>
              <a:buClr>
                <a:srgbClr val="74659A"/>
              </a:buClr>
              <a:buSzPts val="1200"/>
              <a:buFont typeface="Arial"/>
              <a:buChar char="•"/>
            </a:pPr>
            <a:r xmlns:a="http://schemas.openxmlformats.org/drawingml/2006/main">
              <a:rPr lang="el" sz="1200">
                <a:solidFill>
                  <a:srgbClr val="74659A"/>
                </a:solidFill>
              </a:rPr>
              <a:t>Το φαγητό και το μαγείρεμα χρησιμοποιούνται ως εργαλεία για την τόνωση της μάθησης στα παιδιά.</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Μέσα από το μαγείρεμα διαφορετικών συνταγών, τα παιδιά μαθαίνουν ερμηνεία και συνειδητοποιούν τις δυνατότητές τους να κάνουν περισσότερα με αυτό που έχουν.</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Αυτή η διαδικασία ενθαρρύνει την ανάπτυξη της φαντασίας και της δημιουργικότητάς τους.</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Η μαγειρική διδάσκει επίσης την αξία της προσοχής και της εστίασης.</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Το φαγητό είναι μια σημαντική πτυχή της ζωής που διαμορφώνει την ύπαρξη και φέρνει χαρά.</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Η κοινή χρήση γευμάτων με άλλους, συμπεριλαμβανομένων των γονέων, σε ένα ασφαλές περιβάλλον συμβάλλει σε μια θετική εμπειρία ζωής.</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Τα παιδιά χρειάζονται τόνωση και αναγνώριση για να ευδοκιμήσουν.</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Η εξερεύνηση αναμνήσεων μέσω ταξιδιωτικών ημερολογίων και η συζήτηση για την αναπαράσταση μέσω χαρτογραφίας ενισχύουν περαιτέρω τη μαθησιακή εμπειρία, όπως φαίνεται με το μενού του σχολείου να γίνεται μέσο ανταλλαγής και ενθουσιασμού μεταξύ των παιδιών.</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Το φαγητό είναι απαραίτητο για την πρόοδο. Το φαγητό και η μετανάστευση είναι αλληλένδετα και όταν τρώμε καλά, ζούμε καλύτερα μαζί. Το φαγητό είναι ο απόλυτος κοινωνικός σύνδεσμος. Όλες οι συμπεριφορές πηγάζουν από αυτό..</a:t>
            </a:r>
            <a:endParaRPr xmlns:a="http://schemas.openxmlformats.org/drawingml/2006/main" sz="1200"/>
          </a:p>
          <a:p>
            <a:pPr xmlns:a="http://schemas.openxmlformats.org/drawingml/2006/main" indent="-101600" lvl="0" marL="228600" rtl="0" algn="l">
              <a:lnSpc>
                <a:spcPct val="90000"/>
              </a:lnSpc>
              <a:spcBef>
                <a:spcPts val="1000"/>
              </a:spcBef>
              <a:spcAft>
                <a:spcPts val="0"/>
              </a:spcAft>
              <a:buClr>
                <a:srgbClr val="262626"/>
              </a:buClr>
              <a:buSzPts val="2000"/>
              <a:buFont typeface="Arial"/>
              <a:buNone/>
            </a:pPr>
            <a:r xmlns:a="http://schemas.openxmlformats.org/drawingml/2006/main">
              <a:t/>
            </a:r>
            <a:endParaRPr xmlns:a="http://schemas.openxmlformats.org/drawingml/2006/main" sz="2000">
              <a:solidFill>
                <a:srgbClr val="74659A"/>
              </a:solidFill>
            </a:endParaRPr>
          </a:p>
        </p:txBody>
      </p:sp>
      <p:sp>
        <p:nvSpPr>
          <p:cNvPr id="243" name="Google Shape;243;p8"/>
          <p:cNvSpPr txBox="1"/>
          <p:nvPr>
            <p:ph idx="2" type="body"/>
          </p:nvPr>
        </p:nvSpPr>
        <p:spPr>
          <a:xfrm>
            <a:off x="649994" y="647375"/>
            <a:ext cx="10877305" cy="7074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9AC1"/>
              </a:buClr>
              <a:buSzPts val="3600"/>
              <a:buNone/>
            </a:pPr>
            <a:r xmlns:a="http://schemas.openxmlformats.org/drawingml/2006/main">
              <a:rPr lang="el" sz="2400"/>
              <a:t>Θεωρητικές γνώσεις</a:t>
            </a:r>
            <a:endParaRPr xmlns:a="http://schemas.openxmlformats.org/drawingml/2006/main"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Une image contenant habits, personne, Visage humain, sourire&#10;&#10;Description générée automatiquement" id="248" name="Google Shape;248;p9"/>
          <p:cNvPicPr preferRelativeResize="0"/>
          <p:nvPr/>
        </p:nvPicPr>
        <p:blipFill rotWithShape="1">
          <a:blip r:embed="rId3">
            <a:alphaModFix/>
          </a:blip>
          <a:srcRect b="-1" l="8436" r="29066" t="0"/>
          <a:stretch/>
        </p:blipFill>
        <p:spPr>
          <a:xfrm>
            <a:off x="435469" y="406132"/>
            <a:ext cx="5660531" cy="6045736"/>
          </a:xfrm>
          <a:prstGeom prst="rect">
            <a:avLst/>
          </a:prstGeom>
          <a:noFill/>
          <a:ln>
            <a:noFill/>
          </a:ln>
        </p:spPr>
      </p:pic>
      <p:sp>
        <p:nvSpPr>
          <p:cNvPr id="249" name="Google Shape;249;p9"/>
          <p:cNvSpPr txBox="1"/>
          <p:nvPr>
            <p:ph idx="1" type="body"/>
          </p:nvPr>
        </p:nvSpPr>
        <p:spPr>
          <a:xfrm>
            <a:off x="6096000" y="1504624"/>
            <a:ext cx="5869050" cy="43521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chemeClr val="lt1"/>
              </a:buClr>
              <a:buSzPts val="1800"/>
              <a:buNone/>
            </a:pPr>
            <a:r xmlns:a="http://schemas.openxmlformats.org/drawingml/2006/main">
              <a:rPr b="1" lang="el" sz="1200"/>
              <a:t>Πρώτη Φάση: Έρευνες &amp; Ερωτηματολόγια</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b="0" lang="el" sz="1200"/>
              <a:t>Μέσα από ερωτηματολόγια και έρευνες για τις διατροφικές πρακτικές των παιδιών στις οικογένειές τους, το Lunch Box αποκαλύπτει τις πρακτικές και τα έθιμα κάθε ατόμου.</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Τα παιδιά φτιάχνουν το ημερολόγιο του φαγητού τους όπου ζωγραφίζουν και γράφουν ό,τι τους αρέσει και ονειρεύονται σχετικά με το φαγητό.</a:t>
            </a:r>
            <a:endParaRPr xmlns:a="http://schemas.openxmlformats.org/drawingml/2006/main" b="0"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t/>
            </a:r>
            <a:endParaRPr xmlns:a="http://schemas.openxmlformats.org/drawingml/2006/main" b="1"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b="1" lang="el" sz="1200"/>
              <a:t>Δεύτερη Φάση Φαντασία, Προμήθεια Τροφίμων &amp; Μαγειρική Πρακτική</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b="0" lang="el" sz="1200"/>
              <a:t>  </a:t>
            </a:r>
            <a:r xmlns:a="http://schemas.openxmlformats.org/drawingml/2006/main">
              <a:rPr lang="el" sz="1200"/>
              <a:t>  </a:t>
            </a:r>
            <a:r xmlns:a="http://schemas.openxmlformats.org/drawingml/2006/main">
              <a:rPr b="0" lang="el" sz="1200"/>
              <a:t>Η δεύτερη φάση εστιάζει και εξετάζει τις έννοιες της επεξεργασίας των τροφίμων μέσω της εξάσκησης και την κατανόηση των τρόπων με τους οποίους κόβονται και μαγειρεύονται τα τρόφιμα.</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t/>
            </a:r>
            <a:endParaRPr xmlns:a="http://schemas.openxmlformats.org/drawingml/2006/main" b="0"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b="1" lang="el" sz="1200"/>
              <a:t>Τρίτη Φάση Κατανόηση πολιτισμών</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b="0" lang="el" sz="1200"/>
              <a:t>Η τρίτη ανταλλαγή επικεντρώνεται στην «κατανόηση» πολιτισμών και συνηθειών και επίσης στη σημασία της συγκέντρωσης γύρω από ένα γεύμα</a:t>
            </a:r>
            <a:r xmlns:a="http://schemas.openxmlformats.org/drawingml/2006/main">
              <a:rPr lang="el" sz="1200"/>
              <a:t> </a:t>
            </a:r>
            <a:endParaRPr xmlns:a="http://schemas.openxmlformats.org/drawingml/2006/main" sz="1200"/>
          </a:p>
        </p:txBody>
      </p:sp>
      <p:sp>
        <p:nvSpPr>
          <p:cNvPr id="250" name="Google Shape;250;p9"/>
          <p:cNvSpPr txBox="1"/>
          <p:nvPr>
            <p:ph idx="3" type="body"/>
          </p:nvPr>
        </p:nvSpPr>
        <p:spPr>
          <a:xfrm>
            <a:off x="6758909" y="517792"/>
            <a:ext cx="4757375" cy="794083"/>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just">
              <a:lnSpc>
                <a:spcPct val="90000"/>
              </a:lnSpc>
              <a:spcBef>
                <a:spcPts val="0"/>
              </a:spcBef>
              <a:spcAft>
                <a:spcPts val="0"/>
              </a:spcAft>
              <a:buClr>
                <a:srgbClr val="00B6E6"/>
              </a:buClr>
              <a:buSzPts val="3600"/>
              <a:buNone/>
            </a:pPr>
            <a:r xmlns:a="http://schemas.openxmlformats.org/drawingml/2006/main">
              <a:rPr lang="el" sz="2400"/>
              <a:t>Τεχνικές της πρώτης ημέρας</a:t>
            </a:r>
            <a:endParaRPr xmlns:a="http://schemas.openxmlformats.org/drawingml/2006/main"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