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IxBxkhXbdbqpDvkPdA4HFhBAD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76" name="Google Shape;2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99" name="Google Shape;2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06" name="Google Shape;3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1f600301e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13" name="Google Shape;313;g2a1f600301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1"/>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1"/>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1"/>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1"/>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1"/>
          <p:cNvSpPr/>
          <p:nvPr>
            <p:ph idx="4" type="pic"/>
          </p:nvPr>
        </p:nvSpPr>
        <p:spPr>
          <a:xfrm>
            <a:off x="5718875" y="423474"/>
            <a:ext cx="5982506" cy="4551482"/>
          </a:xfrm>
          <a:prstGeom prst="rect">
            <a:avLst/>
          </a:prstGeom>
          <a:solidFill>
            <a:srgbClr val="F2F2F2"/>
          </a:solidFill>
          <a:ln>
            <a:noFill/>
          </a:ln>
        </p:spPr>
      </p:sp>
      <p:pic>
        <p:nvPicPr>
          <p:cNvPr id="21" name="Google Shape;21;p21"/>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1"/>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30"/>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30"/>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30"/>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3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2"/>
          <p:cNvSpPr/>
          <p:nvPr>
            <p:ph idx="2" type="pic"/>
          </p:nvPr>
        </p:nvSpPr>
        <p:spPr>
          <a:xfrm>
            <a:off x="0" y="0"/>
            <a:ext cx="12192000" cy="6858000"/>
          </a:xfrm>
          <a:prstGeom prst="rect">
            <a:avLst/>
          </a:prstGeom>
          <a:solidFill>
            <a:srgbClr val="F2F2F2"/>
          </a:solidFill>
          <a:ln>
            <a:noFill/>
          </a:ln>
        </p:spPr>
      </p:sp>
      <p:pic>
        <p:nvPicPr>
          <p:cNvPr id="147" name="Google Shape;147;p32"/>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3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33"/>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3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3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4"/>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4"/>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4"/>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34"/>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5"/>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5"/>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5"/>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5"/>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5"/>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6"/>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6"/>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6"/>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6"/>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6"/>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2"/>
          <p:cNvSpPr/>
          <p:nvPr>
            <p:ph idx="4" type="pic"/>
          </p:nvPr>
        </p:nvSpPr>
        <p:spPr>
          <a:xfrm>
            <a:off x="-126342" y="0"/>
            <a:ext cx="3669321" cy="6858000"/>
          </a:xfrm>
          <a:prstGeom prst="rect">
            <a:avLst/>
          </a:prstGeom>
          <a:solidFill>
            <a:srgbClr val="D8D8D8"/>
          </a:solidFill>
          <a:ln>
            <a:noFill/>
          </a:ln>
        </p:spPr>
      </p:sp>
      <p:sp>
        <p:nvSpPr>
          <p:cNvPr id="31" name="Google Shape;31;p2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2"/>
          <p:cNvGrpSpPr/>
          <p:nvPr/>
        </p:nvGrpSpPr>
        <p:grpSpPr>
          <a:xfrm>
            <a:off x="4054159" y="721803"/>
            <a:ext cx="7578908" cy="5461417"/>
            <a:chOff x="4054159" y="721803"/>
            <a:chExt cx="7578908" cy="5461417"/>
          </a:xfrm>
        </p:grpSpPr>
        <p:grpSp>
          <p:nvGrpSpPr>
            <p:cNvPr id="38" name="Google Shape;38;p22"/>
            <p:cNvGrpSpPr/>
            <p:nvPr/>
          </p:nvGrpSpPr>
          <p:grpSpPr>
            <a:xfrm>
              <a:off x="4054161" y="721803"/>
              <a:ext cx="7547911" cy="1674487"/>
              <a:chOff x="4061909" y="1565906"/>
              <a:chExt cx="7547911" cy="1882781"/>
            </a:xfrm>
          </p:grpSpPr>
          <p:cxnSp>
            <p:nvCxnSpPr>
              <p:cNvPr id="39" name="Google Shape;39;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2"/>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2"/>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2"/>
            <p:cNvGrpSpPr/>
            <p:nvPr/>
          </p:nvGrpSpPr>
          <p:grpSpPr>
            <a:xfrm>
              <a:off x="4054160" y="2644936"/>
              <a:ext cx="7547911" cy="1674487"/>
              <a:chOff x="4061909" y="1565906"/>
              <a:chExt cx="7547911" cy="1882781"/>
            </a:xfrm>
          </p:grpSpPr>
          <p:cxnSp>
            <p:nvCxnSpPr>
              <p:cNvPr id="45" name="Google Shape;45;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2"/>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2"/>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2"/>
            <p:cNvGrpSpPr/>
            <p:nvPr/>
          </p:nvGrpSpPr>
          <p:grpSpPr>
            <a:xfrm>
              <a:off x="4069658" y="4508733"/>
              <a:ext cx="7547911" cy="1674487"/>
              <a:chOff x="4061909" y="1565906"/>
              <a:chExt cx="7547911" cy="1882781"/>
            </a:xfrm>
          </p:grpSpPr>
          <p:cxnSp>
            <p:nvCxnSpPr>
              <p:cNvPr id="51" name="Google Shape;51;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2"/>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2"/>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3"/>
          <p:cNvSpPr/>
          <p:nvPr>
            <p:ph idx="2" type="pic"/>
          </p:nvPr>
        </p:nvSpPr>
        <p:spPr>
          <a:xfrm>
            <a:off x="5888002" y="439730"/>
            <a:ext cx="5660531" cy="6045736"/>
          </a:xfrm>
          <a:prstGeom prst="rect">
            <a:avLst/>
          </a:prstGeom>
          <a:solidFill>
            <a:srgbClr val="F2F2F2"/>
          </a:solidFill>
          <a:ln>
            <a:noFill/>
          </a:ln>
        </p:spPr>
      </p:sp>
      <p:pic>
        <p:nvPicPr>
          <p:cNvPr id="59" name="Google Shape;59;p23"/>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4"/>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4"/>
          <p:cNvSpPr/>
          <p:nvPr>
            <p:ph idx="2" type="pic"/>
          </p:nvPr>
        </p:nvSpPr>
        <p:spPr>
          <a:xfrm>
            <a:off x="435469" y="406132"/>
            <a:ext cx="5660531" cy="6045736"/>
          </a:xfrm>
          <a:prstGeom prst="rect">
            <a:avLst/>
          </a:prstGeom>
          <a:solidFill>
            <a:srgbClr val="F2F2F2"/>
          </a:solidFill>
          <a:ln>
            <a:noFill/>
          </a:ln>
        </p:spPr>
      </p:sp>
      <p:pic>
        <p:nvPicPr>
          <p:cNvPr id="65" name="Google Shape;65;p24"/>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4"/>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8" name="Shape 68"/>
        <p:cNvGrpSpPr/>
        <p:nvPr/>
      </p:nvGrpSpPr>
      <p:grpSpPr>
        <a:xfrm>
          <a:off x="0" y="0"/>
          <a:ext cx="0" cy="0"/>
          <a:chOff x="0" y="0"/>
          <a:chExt cx="0" cy="0"/>
        </a:xfrm>
      </p:grpSpPr>
      <p:sp>
        <p:nvSpPr>
          <p:cNvPr id="69" name="Google Shape;69;p25"/>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5"/>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5"/>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25"/>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5"/>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 name="Google Shape;75;p25"/>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6" name="Google Shape;76;p25"/>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5"/>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5"/>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 name="Google Shape;80;p25"/>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1" name="Google Shape;81;p25"/>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5"/>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5"/>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25"/>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6" name="Google Shape;86;p25"/>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25"/>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9" name="Google Shape;89;p25"/>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5"/>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25"/>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2" name="Google Shape;92;p25"/>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5"/>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6" name="Shape 96"/>
        <p:cNvGrpSpPr/>
        <p:nvPr/>
      </p:nvGrpSpPr>
      <p:grpSpPr>
        <a:xfrm>
          <a:off x="0" y="0"/>
          <a:ext cx="0" cy="0"/>
          <a:chOff x="0" y="0"/>
          <a:chExt cx="0" cy="0"/>
        </a:xfrm>
      </p:grpSpPr>
      <p:sp>
        <p:nvSpPr>
          <p:cNvPr id="97" name="Google Shape;97;p26"/>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6"/>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2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0" name="Google Shape;100;p26"/>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7"/>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7"/>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7"/>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7"/>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7"/>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7"/>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8"/>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9"/>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lameo.com/read/001480121cb4f78e64c68"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ordeaux.fr/p152867/defi-10-jours-sans-ecran" TargetMode="External"/><Relationship Id="rId4" Type="http://schemas.openxmlformats.org/officeDocument/2006/relationships/hyperlink" Target="https://10jourssansecrans.org/en/page/2/?et_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334225" y="4373696"/>
            <a:ext cx="5335200" cy="1237604"/>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8850"/>
              </a:lnSpc>
              <a:spcBef>
                <a:spcPts val="0"/>
              </a:spcBef>
              <a:spcAft>
                <a:spcPts val="0"/>
              </a:spcAft>
              <a:buClr>
                <a:schemeClr val="lt1"/>
              </a:buClr>
              <a:buSzPts val="4000"/>
              <a:buNone/>
            </a:pPr>
            <a:r xmlns:a="http://schemas.openxmlformats.org/drawingml/2006/main">
              <a:rPr b="1" lang="el" sz="2400"/>
              <a:t>Ενότητα 6 – Ζωή χωρίς οθόνη για καλύτερη υγεία</a:t>
            </a:r>
            <a:endParaRPr xmlns:a="http://schemas.openxmlformats.org/drawingml/2006/main" b="1" sz="2400"/>
          </a:p>
        </p:txBody>
      </p:sp>
      <p:sp>
        <p:nvSpPr>
          <p:cNvPr id="179" name="Google Shape;179;p1"/>
          <p:cNvSpPr txBox="1"/>
          <p:nvPr>
            <p:ph idx="2" type="body"/>
          </p:nvPr>
        </p:nvSpPr>
        <p:spPr>
          <a:xfrm>
            <a:off x="334225" y="3084722"/>
            <a:ext cx="4742400" cy="49575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Clr>
                <a:schemeClr val="lt1"/>
              </a:buClr>
              <a:buSzPts val="3200"/>
              <a:buNone/>
            </a:pPr>
            <a:r xmlns:a="http://schemas.openxmlformats.org/drawingml/2006/main">
              <a:rPr b="1" lang="el" sz="2400"/>
              <a:t>Training Course: Surviving digital</a:t>
            </a:r>
            <a:endParaRPr xmlns:a="http://schemas.openxmlformats.org/drawingml/2006/main"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pic>
        <p:nvPicPr>
          <p:cNvPr id="181" name="Google Shape;181;p1"/>
          <p:cNvPicPr preferRelativeResize="0"/>
          <p:nvPr/>
        </p:nvPicPr>
        <p:blipFill rotWithShape="1">
          <a:blip r:embed="rId3">
            <a:alphaModFix/>
          </a:blip>
          <a:srcRect b="0" l="0" r="0" t="0"/>
          <a:stretch/>
        </p:blipFill>
        <p:spPr>
          <a:xfrm>
            <a:off x="5514175" y="786725"/>
            <a:ext cx="6376826" cy="358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idx="1" type="body"/>
          </p:nvPr>
        </p:nvSpPr>
        <p:spPr>
          <a:xfrm>
            <a:off x="133950" y="1204600"/>
            <a:ext cx="5660700" cy="42435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107000"/>
              </a:lnSpc>
              <a:spcBef>
                <a:spcPts val="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2300"/>
              </a:spcBef>
              <a:spcAft>
                <a:spcPts val="0"/>
              </a:spcAft>
              <a:buClr>
                <a:schemeClr val="lt1"/>
              </a:buClr>
              <a:buSzPts val="1800"/>
              <a:buNone/>
            </a:pPr>
            <a:r xmlns:a="http://schemas.openxmlformats.org/drawingml/2006/main">
              <a:rPr lang="el" sz="1200"/>
              <a:t>Μια έκθεση αυτών των εικόνων μπορεί να χρησιμεύσει ως πλατφόρμα για τους γονείς να ασχοληθούν με το θέμα πιο βαθιά. Η συλλογική προβολή των φωτογραφιών μπορεί να δημιουργήσει ένα ισχυρό οπτικό αντίκτυπο, προκαλώντας συναισθήματα και προκαλώντας προβληματισμό. Η έκθεση μπορεί να συνοδεύεται από ενημερωτικό υλικό, συμπεριλαμβανομένων στατιστικών, ευρημάτων έρευνας και γνώμες ειδικών σχετικά με τις αρνητικές επιπτώσεις της υπερέκθεσης οθόνης. Αυτές οι συμπληρωματικές πληροφορίες μπορούν να υποστηρίξουν περαιτέρω τα οπτικά μηνύματα και να παρέχουν μια πιο ολοκληρωμένη κατανόηση του ζητήματος.</a:t>
            </a:r>
            <a:endParaRPr xmlns:a="http://schemas.openxmlformats.org/drawingml/2006/main" sz="1200"/>
          </a:p>
          <a:p>
            <a:pPr xmlns:a="http://schemas.openxmlformats.org/drawingml/2006/main" indent="-228600" lvl="0" marL="228600" rtl="0" algn="just">
              <a:lnSpc>
                <a:spcPct val="100000"/>
              </a:lnSpc>
              <a:spcBef>
                <a:spcPts val="2300"/>
              </a:spcBef>
              <a:spcAft>
                <a:spcPts val="0"/>
              </a:spcAft>
              <a:buClr>
                <a:schemeClr val="lt1"/>
              </a:buClr>
              <a:buSzPts val="1800"/>
              <a:buNone/>
            </a:pPr>
            <a:r xmlns:a="http://schemas.openxmlformats.org/drawingml/2006/main">
              <a:rPr lang="el" sz="1200"/>
              <a:t>Η έκθεση μπορεί επίσης να συμπληρωθεί με διαδραστικά στοιχεία, όπως καθοδηγούμενες συζητήσεις, εργαστήρια ή συζητήσεις σε πάνελ. Αυτές οι δραστηριότητες μπορούν να ενθαρρύνουν τους γονείς να μοιραστούν τις εμπειρίες, τις ανησυχίες και τις γνώσεις τους σχετικά με τη χρήση της οθόνης και τον αντίκτυπό της στα παιδιά τους. Μπορεί να παρέχει έναν ασφαλή χώρο για ανοιχτό διάλογο, επιτρέποντας στους γονείς να μαθαίνουν ο ένας από τον άλλον, να ανταλλάσσουν απόψεις και να εξερευνούν εναλλακτικές στρατηγικές για τη διαχείριση του χρόνου οθόνης.</a:t>
            </a:r>
            <a:endParaRPr xmlns:a="http://schemas.openxmlformats.org/drawingml/2006/main" sz="1200"/>
          </a:p>
        </p:txBody>
      </p:sp>
      <p:sp>
        <p:nvSpPr>
          <p:cNvPr id="258" name="Google Shape;258;p10"/>
          <p:cNvSpPr txBox="1"/>
          <p:nvPr>
            <p:ph idx="3" type="body"/>
          </p:nvPr>
        </p:nvSpPr>
        <p:spPr>
          <a:xfrm>
            <a:off x="451318" y="372534"/>
            <a:ext cx="5644682"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Τεχνική Photo-langage</a:t>
            </a:r>
            <a:endParaRPr xmlns:a="http://schemas.openxmlformats.org/drawingml/2006/main" sz="2400"/>
          </a:p>
        </p:txBody>
      </p:sp>
      <p:pic>
        <p:nvPicPr>
          <p:cNvPr id="259" name="Google Shape;259;p10"/>
          <p:cNvPicPr preferRelativeResize="0"/>
          <p:nvPr>
            <p:ph idx="2" type="pic"/>
          </p:nvPr>
        </p:nvPicPr>
        <p:blipFill rotWithShape="1">
          <a:blip r:embed="rId3">
            <a:alphaModFix/>
          </a:blip>
          <a:srcRect b="0" l="18785" r="18785" t="0"/>
          <a:stretch/>
        </p:blipFill>
        <p:spPr>
          <a:xfrm>
            <a:off x="6205733" y="517789"/>
            <a:ext cx="5660531" cy="6045736"/>
          </a:xfrm>
          <a:prstGeom prst="rect">
            <a:avLst/>
          </a:prstGeom>
          <a:solidFill>
            <a:srgbClr val="F2F2F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idx="1" type="body"/>
          </p:nvPr>
        </p:nvSpPr>
        <p:spPr>
          <a:xfrm>
            <a:off x="6461150" y="1718950"/>
            <a:ext cx="5489400" cy="41019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Μελέτη περίπτωσης 1: </a:t>
            </a:r>
            <a:r xmlns:a="http://schemas.openxmlformats.org/drawingml/2006/main">
              <a:rPr lang="el" sz="1200"/>
              <a:t>Μηδενική οθόνη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24BAA2"/>
              </a:buClr>
              <a:buSzPts val="2400"/>
              <a:buNone/>
            </a:pPr>
            <a:r xmlns:a="http://schemas.openxmlformats.org/drawingml/2006/main">
              <a:rPr b="1" lang="el" sz="1200">
                <a:solidFill>
                  <a:srgbClr val="24BAA2"/>
                </a:solidFill>
              </a:rPr>
              <a:t>Ομάδα στόχος </a:t>
            </a:r>
            <a:r xmlns:a="http://schemas.openxmlformats.org/drawingml/2006/main">
              <a:rPr lang="el" sz="1200">
                <a:latin typeface="Calibri"/>
                <a:ea typeface="Calibri"/>
                <a:cs typeface="Calibri"/>
                <a:sym typeface="Calibri"/>
              </a:rPr>
              <a:t>: Γονείς και φροντιστές μικρών παιδιών (νήπια και παιδιά προσχολικής ηλικίας)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24BAA2"/>
              </a:buClr>
              <a:buSzPts val="2400"/>
              <a:buNone/>
            </a:pPr>
            <a:r xmlns:a="http://schemas.openxmlformats.org/drawingml/2006/main">
              <a:rPr b="1" lang="el" sz="1200">
                <a:solidFill>
                  <a:srgbClr val="24BAA2"/>
                </a:solidFill>
              </a:rPr>
              <a:t>Στόχοι </a:t>
            </a:r>
            <a:r xmlns:a="http://schemas.openxmlformats.org/drawingml/2006/main">
              <a:rPr lang="el" sz="1200">
                <a:latin typeface="Calibri"/>
                <a:ea typeface="Calibri"/>
                <a:cs typeface="Calibri"/>
                <a:sym typeface="Calibri"/>
              </a:rPr>
              <a:t>: ευαισθητοποίηση των γονέων και των φροντιστών σχετικά με τις πιθανές αρνητικές επιπτώσεις της υπερβολικής έκθεσης στην οθόνη στα μικρά παιδιά.</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latin typeface="Calibri"/>
                <a:ea typeface="Calibri"/>
                <a:cs typeface="Calibri"/>
                <a:sym typeface="Calibri"/>
              </a:rPr>
              <a:t>Το έργο υπογραμμίζει τη σημασία της δημιουργίας ενός περιβάλλοντος χωρίς οθόνη για παιδιά ηλικίας 0 έως 6 ετών και ενθαρρύνει εναλλακτικές δραστηριότητες που προάγουν την υγιή ανάπτυξη.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Το έργο παρέχει πληροφορίες, πόρους και υποστήριξη σε γονείς και φροντιστές μέσω διαφόρων καναλιών, συμπεριλαμβανομένων εργαστηρίων, συνεδρίων, διαδικτυακού υλικού και συνεργασιών με τοπικούς οργανισμούς.</a:t>
            </a:r>
            <a:endParaRPr xmlns:a="http://schemas.openxmlformats.org/drawingml/2006/main" sz="1200"/>
          </a:p>
        </p:txBody>
      </p:sp>
      <p:sp>
        <p:nvSpPr>
          <p:cNvPr id="265" name="Google Shape;265;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Πόροι &amp; Μελέτες περιπτώσεων</a:t>
            </a:r>
            <a:endParaRPr xmlns:a="http://schemas.openxmlformats.org/drawingml/2006/main" sz="2400"/>
          </a:p>
        </p:txBody>
      </p:sp>
      <p:pic>
        <p:nvPicPr>
          <p:cNvPr id="266" name="Google Shape;266;p11"/>
          <p:cNvPicPr preferRelativeResize="0"/>
          <p:nvPr>
            <p:ph idx="2" type="pic"/>
          </p:nvPr>
        </p:nvPicPr>
        <p:blipFill rotWithShape="1">
          <a:blip r:embed="rId3">
            <a:alphaModFix/>
          </a:blip>
          <a:srcRect b="0" l="18785" r="18785" t="0"/>
          <a:stretch/>
        </p:blipFill>
        <p:spPr>
          <a:xfrm>
            <a:off x="435469" y="406132"/>
            <a:ext cx="5660531" cy="6045736"/>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 type="body"/>
          </p:nvPr>
        </p:nvSpPr>
        <p:spPr>
          <a:xfrm>
            <a:off x="272200" y="2083275"/>
            <a:ext cx="5644800" cy="35346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Αντίκτυπος/Αποτελέσματα</a:t>
            </a:r>
            <a:r xmlns:a="http://schemas.openxmlformats.org/drawingml/2006/main">
              <a:rPr b="1" lang="el" sz="1200">
                <a:solidFill>
                  <a:srgbClr val="24BAA2"/>
                </a:solidFill>
                <a:latin typeface="Calibri"/>
                <a:ea typeface="Calibri"/>
                <a:cs typeface="Calibri"/>
                <a:sym typeface="Calibri"/>
              </a:rPr>
              <a:t> </a:t>
            </a:r>
            <a:r xmlns:a="http://schemas.openxmlformats.org/drawingml/2006/main">
              <a:rPr lang="el" sz="1200">
                <a:latin typeface="Calibri"/>
                <a:ea typeface="Calibri"/>
                <a:cs typeface="Calibri"/>
                <a:sym typeface="Calibri"/>
              </a:rPr>
              <a:t>:Το έργο είχε σημαντικό αντίκτυπο στην κοινότητα στο Μπορντό. Συνέβαλε στην αύξηση της ευαισθητοποίησης των γονέων και των φροντιστών σχετικά με τις πιθανές αρνητικές επιπτώσεις της υπερβολικής έκθεσης στην οθόνη στην ανάπτυξη των μικρών παιδιών. Μέσα από εργαστήρια και πόρους, οι γονείς έχουν αποκτήσει γνώσεις και πρακτικά εργαλεία για να περιορίσουν τον χρόνο οθόνης και να εμπλέξουν τα παιδιά τους σε δραστηριότητες χωρίς οθόνη που υποστηρίζουν τη γνωστική, σωματική και κοινωνικο-συναισθηματική τους ανάπτυξη. Το έργο ενίσχυσε επίσης την αίσθηση της κοινότητας και της συνεργασίας μεταξύ των γονέων, δημιουργώντας ένα υποστηρικτικό δίκτυο όπου μπορούν να μοιραστούν εμπειρίες, ιδέες και προκλήσεις που σχετίζονται με τη διαχείριση του χρόνου οθόνης.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24BAA2"/>
              </a:buClr>
              <a:buSzPts val="2400"/>
              <a:buNone/>
            </a:pPr>
            <a:r xmlns:a="http://schemas.openxmlformats.org/drawingml/2006/main">
              <a:rPr b="1" lang="el" sz="1200">
                <a:solidFill>
                  <a:srgbClr val="24BAA2"/>
                </a:solidFill>
              </a:rPr>
              <a:t>Διαδικτυακές αναφορές: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2000"/>
              <a:buNone/>
            </a:pPr>
            <a:r xmlns:a="http://schemas.openxmlformats.org/drawingml/2006/main">
              <a:rPr lang="el" sz="1200"/>
              <a:t>      </a:t>
            </a:r>
            <a:r xmlns:a="http://schemas.openxmlformats.org/drawingml/2006/main">
              <a:rPr lang="el" sz="1200">
                <a:latin typeface="Calibri"/>
                <a:ea typeface="Calibri"/>
                <a:cs typeface="Calibri"/>
                <a:sym typeface="Calibri"/>
              </a:rPr>
              <a:t>Οδηγός Γάλλων γονέων: </a:t>
            </a:r>
            <a:r xmlns:a="http://schemas.openxmlformats.org/drawingml/2006/main" xmlns:r="http://schemas.openxmlformats.org/officeDocument/2006/relationships">
              <a:rPr lang="el" sz="1200" u="sng">
                <a:solidFill>
                  <a:schemeClr val="hlink"/>
                </a:solidFill>
                <a:latin typeface="Calibri"/>
                <a:ea typeface="Calibri"/>
                <a:cs typeface="Calibri"/>
                <a:sym typeface="Calibri"/>
                <a:hlinkClick r:id="rId3"/>
              </a:rPr>
              <a:t>Https://www.calameo.com/read/001480121cb4f78e64c68</a:t>
            </a:r>
            <a:endParaRPr xmlns:a="http://schemas.openxmlformats.org/drawingml/2006/main" sz="12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72" name="Google Shape;272;p12"/>
          <p:cNvSpPr txBox="1"/>
          <p:nvPr>
            <p:ph idx="3" type="body"/>
          </p:nvPr>
        </p:nvSpPr>
        <p:spPr>
          <a:xfrm>
            <a:off x="439275" y="406128"/>
            <a:ext cx="5644800" cy="72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Πόροι : Μελέτη περίπτωσης Zero Screen</a:t>
            </a:r>
            <a:endParaRPr xmlns:a="http://schemas.openxmlformats.org/drawingml/2006/main" sz="2400"/>
          </a:p>
        </p:txBody>
      </p:sp>
      <p:pic>
        <p:nvPicPr>
          <p:cNvPr id="273" name="Google Shape;273;p12"/>
          <p:cNvPicPr preferRelativeResize="0"/>
          <p:nvPr>
            <p:ph idx="2" type="pic"/>
          </p:nvPr>
        </p:nvPicPr>
        <p:blipFill rotWithShape="1">
          <a:blip r:embed="rId4">
            <a:alphaModFix/>
          </a:blip>
          <a:srcRect b="14405" l="0" r="0" t="14405"/>
          <a:stretch/>
        </p:blipFill>
        <p:spPr>
          <a:xfrm>
            <a:off x="6204920" y="406132"/>
            <a:ext cx="5547803" cy="6045736"/>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Une image contenant personne, habits, chaussures, plein air&#10;&#10;Description générée automatiquement" id="278" name="Google Shape;278;p13"/>
          <p:cNvPicPr preferRelativeResize="0"/>
          <p:nvPr/>
        </p:nvPicPr>
        <p:blipFill rotWithShape="1">
          <a:blip r:embed="rId3">
            <a:alphaModFix/>
          </a:blip>
          <a:srcRect b="0" l="5238" r="-822" t="0"/>
          <a:stretch/>
        </p:blipFill>
        <p:spPr>
          <a:xfrm>
            <a:off x="-4053" y="0"/>
            <a:ext cx="6100053" cy="3779681"/>
          </a:xfrm>
          <a:prstGeom prst="rect">
            <a:avLst/>
          </a:prstGeom>
          <a:noFill/>
          <a:ln>
            <a:noFill/>
          </a:ln>
        </p:spPr>
      </p:pic>
      <p:pic>
        <p:nvPicPr>
          <p:cNvPr descr="Une image contenant jeune enfant, personne, habits, garçon&#10;&#10;Description générée automatiquement" id="279" name="Google Shape;279;p13"/>
          <p:cNvPicPr preferRelativeResize="0"/>
          <p:nvPr/>
        </p:nvPicPr>
        <p:blipFill rotWithShape="1">
          <a:blip r:embed="rId4">
            <a:alphaModFix/>
          </a:blip>
          <a:srcRect b="0" l="0" r="884" t="0"/>
          <a:stretch/>
        </p:blipFill>
        <p:spPr>
          <a:xfrm>
            <a:off x="530883" y="3779681"/>
            <a:ext cx="5565117" cy="3078319"/>
          </a:xfrm>
          <a:prstGeom prst="rect">
            <a:avLst/>
          </a:prstGeom>
          <a:noFill/>
          <a:ln>
            <a:noFill/>
          </a:ln>
        </p:spPr>
      </p:pic>
      <p:sp>
        <p:nvSpPr>
          <p:cNvPr id="280" name="Google Shape;280;p13"/>
          <p:cNvSpPr txBox="1"/>
          <p:nvPr>
            <p:ph idx="1" type="body"/>
          </p:nvPr>
        </p:nvSpPr>
        <p:spPr>
          <a:xfrm>
            <a:off x="6385275" y="1397475"/>
            <a:ext cx="5565000" cy="40026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Μελέτη περίπτωσης 2: </a:t>
            </a:r>
            <a:r xmlns:a="http://schemas.openxmlformats.org/drawingml/2006/main">
              <a:rPr lang="el" sz="1200"/>
              <a:t>Πρόκληση 10 ημερών χωρίς οθόνη</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24BAA2"/>
              </a:buClr>
              <a:buSzPts val="2400"/>
              <a:buNone/>
            </a:pPr>
            <a:r xmlns:a="http://schemas.openxmlformats.org/drawingml/2006/main">
              <a:rPr b="1" lang="el" sz="1200">
                <a:solidFill>
                  <a:srgbClr val="24BAA2"/>
                </a:solidFill>
              </a:rPr>
              <a:t>Ομάδα στόχος </a:t>
            </a:r>
            <a:r xmlns:a="http://schemas.openxmlformats.org/drawingml/2006/main">
              <a:rPr lang="el" sz="1200">
                <a:latin typeface="Calibri"/>
                <a:ea typeface="Calibri"/>
                <a:cs typeface="Calibri"/>
                <a:sym typeface="Calibri"/>
              </a:rPr>
              <a:t>: παιδιά, γονείς και επαγγελματίες</a:t>
            </a:r>
            <a:endParaRPr xmlns:a="http://schemas.openxmlformats.org/drawingml/2006/main" sz="1200">
              <a:latin typeface="Calibri"/>
              <a:ea typeface="Calibri"/>
              <a:cs typeface="Calibri"/>
              <a:sym typeface="Calibri"/>
            </a:endParaRPr>
          </a:p>
          <a:p>
            <a:pPr xmlns:a="http://schemas.openxmlformats.org/drawingml/2006/main" indent="-228600" lvl="0" marL="228600" rtl="0" algn="just">
              <a:lnSpc>
                <a:spcPct val="100000"/>
              </a:lnSpc>
              <a:spcBef>
                <a:spcPts val="1500"/>
              </a:spcBef>
              <a:spcAft>
                <a:spcPts val="0"/>
              </a:spcAft>
              <a:buClr>
                <a:srgbClr val="24BAA2"/>
              </a:buClr>
              <a:buSzPts val="2400"/>
              <a:buNone/>
            </a:pPr>
            <a:r xmlns:a="http://schemas.openxmlformats.org/drawingml/2006/main">
              <a:rPr b="1" lang="el" sz="1200">
                <a:solidFill>
                  <a:srgbClr val="24BAA2"/>
                </a:solidFill>
              </a:rPr>
              <a:t>Στόχοι </a:t>
            </a:r>
            <a:r xmlns:a="http://schemas.openxmlformats.org/drawingml/2006/main">
              <a:rPr lang="el" sz="1200">
                <a:latin typeface="Calibri"/>
                <a:ea typeface="Calibri"/>
                <a:cs typeface="Calibri"/>
                <a:sym typeface="Calibri"/>
              </a:rPr>
              <a:t>:</a:t>
            </a:r>
            <a:endParaRPr xmlns:a="http://schemas.openxmlformats.org/drawingml/2006/main" sz="1200"/>
          </a:p>
          <a:p>
            <a:pPr xmlns:a="http://schemas.openxmlformats.org/drawingml/2006/main" indent="-304800" lvl="0" marL="342900" rtl="0" algn="just">
              <a:lnSpc>
                <a:spcPct val="100000"/>
              </a:lnSpc>
              <a:spcBef>
                <a:spcPts val="25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Ευαισθητοποίηση: Εκπαίδευση παιδιών, γονέων και επαγγελματιών σχετικά με τις επιπτώσεις του υπερβολικού χρόνου οθόνης σε διάφορες πτυχές της ανάπτυξης, όπως η γλώσσα, η επικοινωνία, οι κινητικές δεξιότητες και η επίλυση προβλημάτων.</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0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Αλλαγή συμπεριφοράς: Ενθάρρυνση των συμμετεχόντων να μειώσουν τον ψυχαγωγικό χρόνο οθόνης και να συμμετέχουν σε εναλλακτικές δραστηριότητες, όπως παιχνίδι σε εξωτερικούς χώρους, πολιτιστικές δραστηριότητες και χειροτεχνίες.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0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Συνεργασία: Δημιουργία συλλογικής εμπειρίας και ενθάρρυνση της συνεργασίας μεταξύ των συμμετεχόντων, συμπεριλαμβανομένων των σχολείων, των οικογενειών και των επαγγελματιών, για να υποστηρίξουν ο ένας τον άλλον στην υλοποίηση της πρόκλησης και στην ανταλλαγή ιδεών και πόρων.</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5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p:txBody>
      </p:sp>
      <p:sp>
        <p:nvSpPr>
          <p:cNvPr id="281" name="Google Shape;281;p13"/>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Πόροι</a:t>
            </a:r>
            <a:endParaRPr xmlns:a="http://schemas.openxmlformats.org/drawingml/2006/main"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Αντίκτυπος/Αποτελέσματα</a:t>
            </a:r>
            <a:r xmlns:a="http://schemas.openxmlformats.org/drawingml/2006/main">
              <a:rPr b="1" lang="el" sz="1200">
                <a:solidFill>
                  <a:srgbClr val="24BAA2"/>
                </a:solidFill>
                <a:latin typeface="Calibri"/>
                <a:ea typeface="Calibri"/>
                <a:cs typeface="Calibri"/>
                <a:sym typeface="Calibri"/>
              </a:rPr>
              <a:t> </a:t>
            </a:r>
            <a:r xmlns:a="http://schemas.openxmlformats.org/drawingml/2006/main">
              <a:rPr lang="el" sz="1200">
                <a:latin typeface="Calibri"/>
                <a:ea typeface="Calibri"/>
                <a:cs typeface="Calibri"/>
                <a:sym typeface="Calibri"/>
              </a:rPr>
              <a:t>: Συμμετέχοντας σε εναλλακτικές δραστηριότητες, οι συμμετέχοντες έχουν βιώσει τα οφέλη της μειωμένης χρήσης οθόνης, όπως βελτιωμένη επικοινωνία, αυξημένη σωματική δραστηριότητα και βελτιωμένες οικογενειακές αλληλεπιδράσεις</a:t>
            </a:r>
            <a:endParaRPr xmlns:a="http://schemas.openxmlformats.org/drawingml/2006/main" sz="1200">
              <a:latin typeface="Calibri"/>
              <a:ea typeface="Calibri"/>
              <a:cs typeface="Calibri"/>
              <a:sym typeface="Calibri"/>
            </a:endParaRPr>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Η πρόκληση 10 ημερών χωρίς οθόνη, που ξεκίνησε το 2003 από τον Jacques Brodeur του Κεμπέκ, απέδειξε την αξία της στη Γαλλία και η δοκιμαστική λειτουργία στο Μπορντό το 2019 και το 2022 επιβεβαίωσε την προστιθέμενη αξία αυτής της πρωτοβουλίας.</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Οι συνεργάτες και οι γονείς που συμμετείχαν στην πρόκληση είναι ομόφωνοι: οι δέκα ημέρες χωρίς οθόνη βοηθούν να οριοθετηθεί καλύτερα το όριο μεταξύ των οθονών που παρέχουν υπηρεσίες και εκείνων που υποδουλώνουν. Και τα οφέλη όσον αφορά το σχολικό κλίμα, τον ύπνο και τους στενότερους οικογενειακούς δεσμούς είναι πραγματικά. Το 70% των δασκάλων είναι έτοιμοι να επαναλάβουν το πείραμα.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Η πρόκληση επαναφέρει τα φώτα της δημοσιότητας σε απλές, διασκεδαστικές δραστηριότητες για τη διατήρηση της φυσικής δραστηριότητας, τη μείωση του χρόνου καθιστικής χρήσης και τη διατήρηση του χρόνου και της ποιότητας του ύπνου.</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800"/>
              <a:buNone/>
            </a:pPr>
            <a:r xmlns:a="http://schemas.openxmlformats.org/drawingml/2006/main">
              <a:t/>
            </a:r>
            <a:endParaRPr xmlns:a="http://schemas.openxmlformats.org/drawingml/2006/main" sz="18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87" name="Google Shape;287;p14"/>
          <p:cNvSpPr txBox="1"/>
          <p:nvPr>
            <p:ph idx="3" type="body"/>
          </p:nvPr>
        </p:nvSpPr>
        <p:spPr>
          <a:xfrm>
            <a:off x="439275" y="475928"/>
            <a:ext cx="5644800" cy="6552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Πόροι : Μελέτη περίπτωσης πρόκλησης 10 ημερών χωρίς οθόνη</a:t>
            </a:r>
            <a:endParaRPr xmlns:a="http://schemas.openxmlformats.org/drawingml/2006/main" sz="2400"/>
          </a:p>
        </p:txBody>
      </p:sp>
      <p:sp>
        <p:nvSpPr>
          <p:cNvPr id="288" name="Google Shape;288;p14"/>
          <p:cNvSpPr txBox="1"/>
          <p:nvPr/>
        </p:nvSpPr>
        <p:spPr>
          <a:xfrm>
            <a:off x="6600275" y="1598122"/>
            <a:ext cx="5333400" cy="17547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1" i="0" lang="el" sz="1200" u="none" cap="none" strike="noStrike">
                <a:solidFill>
                  <a:srgbClr val="24BAA2"/>
                </a:solidFill>
                <a:latin typeface="Calibri"/>
                <a:ea typeface="Calibri"/>
                <a:cs typeface="Calibri"/>
                <a:sym typeface="Calibri"/>
              </a:rPr>
              <a:t>ΑΠΟΤΕΛΕΣΜΑΤΑ στο Μπορντό:</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Το 2022, μια έρευνα σε παιδιά έδειξε πολύ θετικά αποτελέσματα:</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Το 40% κοιμόταν καλύτερα</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Το 85% αφιέρωσε περισσότερο χρόνο παίζοντας και συνομιλώντας με τις οικογένειές του</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Το 86% μείωσε τον χρόνο οθόνης του</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Το 2019, σε μια έρευνα γονέων 2 μήνες μετά την πρόκληση, το 75% των γονέων είπε ότι η κατανάλωση οθόνης του παιδιού τους είχε μειωθεί.</a:t>
            </a:r>
            <a:endParaRPr xmlns:a="http://schemas.openxmlformats.org/drawingml/2006/main" b="0" i="0" sz="1200" u="none" cap="none" strike="noStrike">
              <a:solidFill>
                <a:srgbClr val="000000"/>
              </a:solidFill>
              <a:latin typeface="Calibri"/>
              <a:ea typeface="Calibri"/>
              <a:cs typeface="Calibri"/>
              <a:sym typeface="Calibri"/>
            </a:endParaRPr>
          </a:p>
        </p:txBody>
      </p:sp>
      <p:sp>
        <p:nvSpPr>
          <p:cNvPr id="289" name="Google Shape;289;p14"/>
          <p:cNvSpPr txBox="1"/>
          <p:nvPr/>
        </p:nvSpPr>
        <p:spPr>
          <a:xfrm>
            <a:off x="6685500" y="4012096"/>
            <a:ext cx="5163000" cy="8310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 </a:t>
            </a:r>
            <a:r xmlns:a="http://schemas.openxmlformats.org/drawingml/2006/main">
              <a:rPr b="1" i="0" lang="el" sz="1200" u="none" cap="none" strike="noStrike">
                <a:solidFill>
                  <a:srgbClr val="24BAA2"/>
                </a:solidFill>
                <a:latin typeface="Calibri"/>
                <a:ea typeface="Calibri"/>
                <a:cs typeface="Calibri"/>
                <a:sym typeface="Calibri"/>
              </a:rPr>
              <a:t>Διαδικτυακές αναφορές:</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Γαλλικά: </a:t>
            </a:r>
            <a:r xmlns:a="http://schemas.openxmlformats.org/drawingml/2006/main" xmlns:r="http://schemas.openxmlformats.org/officeDocument/2006/relationships" xmlns:ahyp="http://schemas.microsoft.com/office/drawing/2018/hyperlinkcolor">
              <a:rPr b="0" i="0" lang="el"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https://www.bordeaux.fr/p152867/defi-10-jours-sans-ecran</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Αγγλικά</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l">
              <a:lnSpc>
                <a:spcPct val="100000"/>
              </a:lnSpc>
              <a:spcBef>
                <a:spcPts val="0"/>
              </a:spcBef>
              <a:spcAft>
                <a:spcPts val="0"/>
              </a:spcAft>
              <a:buClr>
                <a:srgbClr val="000000"/>
              </a:buClr>
              <a:buSzPts val="1200"/>
              <a:buFont typeface="Arial"/>
              <a:buNone/>
            </a:pPr>
            <a:r xmlns:a="http://schemas.openxmlformats.org/drawingml/2006/main" xmlns:r="http://schemas.openxmlformats.org/officeDocument/2006/relationships" xmlns:ahyp="http://schemas.microsoft.com/office/drawing/2018/hyperlinkcolor">
              <a:rPr b="0" i="0" lang="el"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https://10jourssansecrans.org/en/page/2/?et_blog</a:t>
            </a:r>
            <a:endParaRPr xmlns:a="http://schemas.openxmlformats.org/drawingml/2006/main"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txBox="1"/>
          <p:nvPr>
            <p:ph idx="1" type="body"/>
          </p:nvPr>
        </p:nvSpPr>
        <p:spPr>
          <a:xfrm>
            <a:off x="121550" y="1397475"/>
            <a:ext cx="6009900" cy="38016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Εκτιμώμενη διάρκεια: </a:t>
            </a:r>
            <a:r xmlns:a="http://schemas.openxmlformats.org/drawingml/2006/main">
              <a:rPr lang="el" sz="1200">
                <a:latin typeface="Calibri"/>
                <a:ea typeface="Calibri"/>
                <a:cs typeface="Calibri"/>
                <a:sym typeface="Calibri"/>
              </a:rPr>
              <a:t>10 ημέρες Απαιτούμενο υλικό: Φύλλο πλέγματος σημείων (παρέχεται ως λήψη PDF), πρόσβαση σε διαδικτυακή πλατφόρμα επικοινωνίας για τους συμμετέχοντες να καταγράφουν την πρόοδό τους και να αλληλεπιδρούν μεταξύ τους.</a:t>
            </a:r>
            <a:endParaRPr xmlns:a="http://schemas.openxmlformats.org/drawingml/2006/main" sz="1200"/>
          </a:p>
          <a:p>
            <a:pPr xmlns:a="http://schemas.openxmlformats.org/drawingml/2006/main" indent="-228600" lvl="0" marL="228600" rtl="0" algn="just">
              <a:lnSpc>
                <a:spcPct val="100000"/>
              </a:lnSpc>
              <a:spcBef>
                <a:spcPts val="1500"/>
              </a:spcBef>
              <a:spcAft>
                <a:spcPts val="0"/>
              </a:spcAft>
              <a:buClr>
                <a:srgbClr val="24BAA2"/>
              </a:buClr>
              <a:buSzPts val="2400"/>
              <a:buNone/>
            </a:pPr>
            <a:r xmlns:a="http://schemas.openxmlformats.org/drawingml/2006/main">
              <a:rPr b="1" lang="el" sz="1200">
                <a:solidFill>
                  <a:srgbClr val="24BAA2"/>
                </a:solidFill>
              </a:rPr>
              <a:t>Οδηγίες:</a:t>
            </a:r>
            <a:endParaRPr xmlns:a="http://schemas.openxmlformats.org/drawingml/2006/main" b="1" sz="1200">
              <a:solidFill>
                <a:srgbClr val="24BAA2"/>
              </a:solidFill>
            </a:endParaRPr>
          </a:p>
          <a:p>
            <a:pPr xmlns:a="http://schemas.openxmlformats.org/drawingml/2006/main" indent="-304800" lvl="0" marL="342900" rtl="0" algn="just">
              <a:lnSpc>
                <a:spcPct val="100000"/>
              </a:lnSpc>
              <a:spcBef>
                <a:spcPts val="25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Εισάγετε την πρόκληση ως συλλογικό παιχνίδι. Εξηγήστε ότι κάθε συμμετέχων θα κερδίζει πόντους για την ομάδα του (τάξη) κάθε φορά που απέχουν από τη χρήση οθονών σε συγκεκριμένες χρονικές περιόδους κατά τη διάρκεια της ημέρας.</a:t>
            </a:r>
            <a:endParaRPr xmlns:a="http://schemas.openxmlformats.org/drawingml/2006/main" sz="1200"/>
          </a:p>
          <a:p>
            <a:pPr xmlns:a="http://schemas.openxmlformats.org/drawingml/2006/main" indent="-304800" lvl="0" marL="342900" rtl="0" algn="just">
              <a:lnSpc>
                <a:spcPct val="100000"/>
              </a:lnSpc>
              <a:spcBef>
                <a:spcPts val="10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Δώστε έμφαση στον εθελοντικό χαρακτήρα της συμμετοχής, επιτρέποντας στα άτομα να προσαρμόσουν την πρόκληση σύμφωνα με τις δικές τους συνθήκες.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0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Δώστε στους συμμετέχοντες το φύλλο πλέγματος σημείων για την παρακολούθηση της προόδου τους. Εξηγήστε ότι οι πόντοι θα μετρώνται καθημερινά στην τάξη (ή σχεδόν για τους διαδικτυακούς συμμετέχοντες).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000"/>
              </a:spcBef>
              <a:spcAft>
                <a:spcPts val="0"/>
              </a:spcAft>
              <a:buClr>
                <a:schemeClr val="lt1"/>
              </a:buClr>
              <a:buSzPts val="1200"/>
              <a:buFont typeface="Calibri"/>
              <a:buAutoNum type="arabicPeriod"/>
            </a:pPr>
            <a:r xmlns:a="http://schemas.openxmlformats.org/drawingml/2006/main">
              <a:rPr lang="el" sz="1200">
                <a:latin typeface="Calibri"/>
                <a:ea typeface="Calibri"/>
                <a:cs typeface="Calibri"/>
                <a:sym typeface="Calibri"/>
              </a:rPr>
              <a:t>Ενθαρρύνετε τους συμμετέχοντες να συμμετέχουν σε διάφορες δραστηριότητες κατά τη διάρκεια της πρόκλησης, όπως παιχνίδι, ανταλλαγή ιδεών, συμμετοχή σε αθλήματα, πολιτιστικές εκδρομές και περνώντας ποιοτικό χρόνο μαζί με την οικογένεια και τους φίλους.</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95" name="Google Shape;295;p15"/>
          <p:cNvSpPr txBox="1"/>
          <p:nvPr>
            <p:ph idx="3" type="body"/>
          </p:nvPr>
        </p:nvSpPr>
        <p:spPr>
          <a:xfrm>
            <a:off x="121550" y="368774"/>
            <a:ext cx="6775200" cy="794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2800"/>
              <a:buNone/>
            </a:pPr>
            <a:r xmlns:a="http://schemas.openxmlformats.org/drawingml/2006/main">
              <a:rPr lang="el" sz="2400"/>
              <a:t>Δραστηριότητα 1: </a:t>
            </a:r>
            <a:r xmlns:a="http://schemas.openxmlformats.org/drawingml/2006/main">
              <a:rPr lang="el" sz="2400">
                <a:latin typeface="Calibri"/>
                <a:ea typeface="Calibri"/>
                <a:cs typeface="Calibri"/>
                <a:sym typeface="Calibri"/>
              </a:rPr>
              <a:t>Πρόκληση 10 ημερών χωρίς οθόνη</a:t>
            </a:r>
            <a:r xmlns:a="http://schemas.openxmlformats.org/drawingml/2006/main">
              <a:rPr lang="el" sz="2400"/>
              <a:t> </a:t>
            </a:r>
            <a:endParaRPr xmlns:a="http://schemas.openxmlformats.org/drawingml/2006/main" sz="2400"/>
          </a:p>
          <a:p>
            <a:pPr xmlns:a="http://schemas.openxmlformats.org/drawingml/2006/main" indent="0" lvl="0" marL="0" rtl="0" algn="l">
              <a:lnSpc>
                <a:spcPct val="90000"/>
              </a:lnSpc>
              <a:spcBef>
                <a:spcPts val="1000"/>
              </a:spcBef>
              <a:spcAft>
                <a:spcPts val="0"/>
              </a:spcAft>
              <a:buClr>
                <a:srgbClr val="00B6E6"/>
              </a:buClr>
              <a:buSzPts val="2800"/>
              <a:buNone/>
            </a:pPr>
            <a:r xmlns:a="http://schemas.openxmlformats.org/drawingml/2006/main">
              <a:t/>
            </a:r>
            <a:endParaRPr xmlns:a="http://schemas.openxmlformats.org/drawingml/2006/main" sz="2800"/>
          </a:p>
        </p:txBody>
      </p:sp>
      <p:sp>
        <p:nvSpPr>
          <p:cNvPr id="296" name="Google Shape;296;p15"/>
          <p:cNvSpPr txBox="1"/>
          <p:nvPr/>
        </p:nvSpPr>
        <p:spPr>
          <a:xfrm>
            <a:off x="6691400" y="1280575"/>
            <a:ext cx="4890900" cy="2401200"/>
          </a:xfrm>
          <a:prstGeom prst="rect">
            <a:avLst/>
          </a:prstGeom>
          <a:noFill/>
          <a:ln>
            <a:noFill/>
          </a:ln>
        </p:spPr>
        <p:txBody>
          <a:bodyPr anchorCtr="0" anchor="t" bIns="45700" lIns="91425" spcFirstLastPara="1" rIns="91425" wrap="square" tIns="45700">
            <a:spAutoFit/>
          </a:bodyPr>
          <a:lstStyle/>
          <a:p>
            <a:pPr xmlns:a="http://schemas.openxmlformats.org/drawingml/2006/main" indent="-228600" lvl="0" marL="342900" marR="0" rtl="0" algn="l">
              <a:lnSpc>
                <a:spcPct val="100000"/>
              </a:lnSpc>
              <a:spcBef>
                <a:spcPts val="0"/>
              </a:spcBef>
              <a:spcAft>
                <a:spcPts val="0"/>
              </a:spcAft>
              <a:buClr>
                <a:schemeClr val="dk1"/>
              </a:buClr>
              <a:buSzPts val="1800"/>
              <a:buFont typeface="Calibri"/>
              <a:buNone/>
            </a:pPr>
            <a:r xmlns:a="http://schemas.openxmlformats.org/drawingml/2006/main">
              <a:t/>
            </a:r>
            <a:endParaRPr xmlns:a="http://schemas.openxmlformats.org/drawingml/2006/main" b="0" i="0" sz="1800" u="none" cap="none" strike="noStrike">
              <a:solidFill>
                <a:schemeClr val="dk1"/>
              </a:solidFill>
              <a:latin typeface="Times New Roman"/>
              <a:ea typeface="Times New Roman"/>
              <a:cs typeface="Times New Roman"/>
              <a:sym typeface="Times New Roman"/>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5. Καθ' όλη τη διάρκεια των 10 ημερών, ενθαρρύνετε τους συμμετέχοντες να μοιραστούν τις εμπειρίες, τις προκλήσεις και τις επιτυχίες τους. Αυτό θα ενισχύσει την αίσθηση της συλλογικής συμμετοχής και θα παρέχει ένα δίκτυο υποστήριξης.</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6. Στο τέλος της πρόκλησης, διευκολύνετε μια συνεδρία προβληματισμού όπου οι συμμετέχοντες μπορούν να συζητήσουν τον αντίκτυπο της χρήσης χωρίς οθόνη στην καθημερινή τους ζωή, τις εναλλακτικές δραστηριότητες που απολάμβαναν και τυχόν γνώσεις που απέκτησαν.</a:t>
            </a:r>
            <a:endParaRPr xmlns:a="http://schemas.openxmlformats.org/drawingml/2006/main" b="0" i="0" sz="1200" u="none" cap="none" strike="noStrike">
              <a:solidFill>
                <a:srgbClr val="000000"/>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dk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dk1"/>
                </a:solidFill>
                <a:latin typeface="Calibri"/>
                <a:ea typeface="Calibri"/>
                <a:cs typeface="Calibri"/>
                <a:sym typeface="Calibri"/>
              </a:rPr>
              <a:t>7. Ολοκληρώστε τη δραστηριότητα συνοψίζοντας τους στόχους που επιτεύχθηκαν: ευαισθητοποίηση σχετικά με την επιρροή της οθόνης, προώθηση εναλλακτικών δραστηριοτήτων και ενδυνάμωση των οικογενειών με εργαλεία για θετική και ελεγχόμενη χρήση της οθόνης.</a:t>
            </a:r>
            <a:endParaRPr xmlns:a="http://schemas.openxmlformats.org/drawingml/2006/main"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idx="1" type="body"/>
          </p:nvPr>
        </p:nvSpPr>
        <p:spPr>
          <a:xfrm>
            <a:off x="121550" y="1847525"/>
            <a:ext cx="5974500" cy="37704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rgbClr val="24BAA2"/>
              </a:buClr>
              <a:buSzPts val="2400"/>
              <a:buNone/>
            </a:pPr>
            <a:r xmlns:a="http://schemas.openxmlformats.org/drawingml/2006/main">
              <a:rPr b="1" lang="el" sz="1200">
                <a:solidFill>
                  <a:srgbClr val="24BAA2"/>
                </a:solidFill>
              </a:rPr>
              <a:t>Στόχος: </a:t>
            </a:r>
            <a:r xmlns:a="http://schemas.openxmlformats.org/drawingml/2006/main">
              <a:rPr lang="el" sz="1200">
                <a:latin typeface="Calibri"/>
                <a:ea typeface="Calibri"/>
                <a:cs typeface="Calibri"/>
                <a:sym typeface="Calibri"/>
              </a:rPr>
              <a:t>Ο κύριος στόχος της δραστηριότητας "Ημερολόγιο περιπέτειας γειτονιάς" είναι να ενθαρρύνει τις οικογένειες να εξερευνήσουν και να συμμετέχουν σε δραστηριότητες χωρίς οθόνη στη γειτονιά τους. Δημιουργώντας ένα ημερολόγιο που συγκεντρώνει μια ποικιλία δραστηριοτήτων, όπως πολιτιστικές εκδηλώσεις, υπαίθριες περιπέτειες, χειροτεχνίες και εμπειρίες στη φύση, οι μαθητές θα έχουν έναν πόρο που τους εμπνέει να αποφεύγουν τις οθόνες και να αγκαλιάζουν εναλλακτικές μορφές ψυχαγωγίας. Μέσω αυτής της δραστηριότητας, οι συμμετέχοντες θα εξασκήσουν ερευνητικές και οργανωτικές δεξιότητες, θα ανακαλύψουν τοπικές ευκαιρίες και θα προωθήσουν την αίσθηση της δέσμευσης της κοινότητας.</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1000"/>
              </a:spcBef>
              <a:spcAft>
                <a:spcPts val="0"/>
              </a:spcAft>
              <a:buClr>
                <a:srgbClr val="24BAA2"/>
              </a:buClr>
              <a:buSzPts val="1800"/>
              <a:buNone/>
            </a:pPr>
            <a:r xmlns:a="http://schemas.openxmlformats.org/drawingml/2006/main">
              <a:rPr b="1" lang="el" sz="1200">
                <a:solidFill>
                  <a:srgbClr val="24BAA2"/>
                </a:solidFill>
              </a:rPr>
              <a:t>Εκτιμώμενη διάρκεια: </a:t>
            </a:r>
            <a:r xmlns:a="http://schemas.openxmlformats.org/drawingml/2006/main">
              <a:rPr lang="el" sz="1200">
                <a:latin typeface="Calibri"/>
                <a:ea typeface="Calibri"/>
                <a:cs typeface="Calibri"/>
                <a:sym typeface="Calibri"/>
              </a:rPr>
              <a:t>Η δραστηριότητα μπορεί να ολοκληρωθεί κατά τη διάρκεια μιας εβδομάδας ή περισσότερο, ανάλογα με τη διαθεσιμότητα των τοπικών συμβάντων και το επιθυμητό επίπεδο λεπτομέρειας στο ημερολόγιο. Τα απαιτούμενα υλικά περιλαμβάνουν χαρτί ή ψηφιακό έγγραφο για τη δημιουργία του ημερολογίου, εργαλεία γραφής ή ψηφιακά εργαλεία για την καταγραφή πληροφοριών, πρόσβαση στο Διαδίκτυο ή πόρους της κοινότητας για ερευνητικές δραστηριότητες γειτονιάς και προαιρετικά είδη χειροτεχνίας για την εξατομίκευση του ημερολογίου.</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25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302" name="Google Shape;302;p16"/>
          <p:cNvSpPr txBox="1"/>
          <p:nvPr>
            <p:ph idx="3" type="body"/>
          </p:nvPr>
        </p:nvSpPr>
        <p:spPr>
          <a:xfrm>
            <a:off x="121550" y="411648"/>
            <a:ext cx="6570000" cy="8145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2800"/>
              <a:buNone/>
            </a:pPr>
            <a:r xmlns:a="http://schemas.openxmlformats.org/drawingml/2006/main">
              <a:rPr lang="el" sz="2400"/>
              <a:t>Δραστηριότητα 2: Ημερολόγιο περιπέτειας της γειτονιάς</a:t>
            </a:r>
            <a:endParaRPr xmlns:a="http://schemas.openxmlformats.org/drawingml/2006/main" sz="2400"/>
          </a:p>
          <a:p>
            <a:pPr xmlns:a="http://schemas.openxmlformats.org/drawingml/2006/main" indent="0" lvl="0" marL="0" rtl="0" algn="l">
              <a:lnSpc>
                <a:spcPct val="90000"/>
              </a:lnSpc>
              <a:spcBef>
                <a:spcPts val="1000"/>
              </a:spcBef>
              <a:spcAft>
                <a:spcPts val="0"/>
              </a:spcAft>
              <a:buClr>
                <a:srgbClr val="00B6E6"/>
              </a:buClr>
              <a:buSzPts val="2800"/>
              <a:buNone/>
            </a:pPr>
            <a:r xmlns:a="http://schemas.openxmlformats.org/drawingml/2006/main">
              <a:t/>
            </a:r>
            <a:endParaRPr xmlns:a="http://schemas.openxmlformats.org/drawingml/2006/main" sz="2800"/>
          </a:p>
        </p:txBody>
      </p:sp>
      <p:pic>
        <p:nvPicPr>
          <p:cNvPr descr="Livre de journaux d'observation d'oiseaux avec de minuscules caractères - illustration vectorielle à plat isolée sur fond blanc. Groupe d'ornithologues observant les oiseaux et faisant des notes scientifiques." id="303" name="Google Shape;303;p16"/>
          <p:cNvPicPr preferRelativeResize="0"/>
          <p:nvPr/>
        </p:nvPicPr>
        <p:blipFill rotWithShape="1">
          <a:blip r:embed="rId3">
            <a:alphaModFix/>
          </a:blip>
          <a:srcRect b="6859" l="0" r="0" t="0"/>
          <a:stretch/>
        </p:blipFill>
        <p:spPr>
          <a:xfrm>
            <a:off x="6414025" y="1403672"/>
            <a:ext cx="5777975" cy="4050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idx="1" type="body"/>
          </p:nvPr>
        </p:nvSpPr>
        <p:spPr>
          <a:xfrm>
            <a:off x="6042000" y="625950"/>
            <a:ext cx="5854500" cy="39936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latin typeface="Calibri"/>
                <a:ea typeface="Calibri"/>
                <a:cs typeface="Calibri"/>
                <a:sym typeface="Calibri"/>
              </a:rPr>
              <a:t>1. Ξεκινήστε εισάγοντας την έννοια του "Ημερολόγιο περιπέτειας της γειτονιάς"</a:t>
            </a:r>
            <a:endParaRPr xmlns:a="http://schemas.openxmlformats.org/drawingml/2006/main" sz="1200">
              <a:latin typeface="Calibri"/>
              <a:ea typeface="Calibri"/>
              <a:cs typeface="Calibri"/>
              <a:sym typeface="Calibri"/>
            </a:endParaRPr>
          </a:p>
          <a:p>
            <a:pPr xmlns:a="http://schemas.openxmlformats.org/drawingml/2006/main" indent="-228600" lvl="0" marL="228600" rtl="0" algn="just">
              <a:lnSpc>
                <a:spcPct val="100000"/>
              </a:lnSpc>
              <a:spcBef>
                <a:spcPts val="2500"/>
              </a:spcBef>
              <a:spcAft>
                <a:spcPts val="0"/>
              </a:spcAft>
              <a:buClr>
                <a:schemeClr val="lt1"/>
              </a:buClr>
              <a:buSzPts val="1800"/>
              <a:buNone/>
            </a:pPr>
            <a:r xmlns:a="http://schemas.openxmlformats.org/drawingml/2006/main">
              <a:rPr lang="el" sz="1200">
                <a:latin typeface="Calibri"/>
                <a:ea typeface="Calibri"/>
                <a:cs typeface="Calibri"/>
                <a:sym typeface="Calibri"/>
              </a:rPr>
              <a:t>2.Εξηγήστε τις ενότητες του ημερολογίου, όπως πολιτιστικές δραστηριότητες, υπαίθριες δραστηριότητες, χειροτεχνία και φύση. Συζητήστε το σκοπό κάθε ενότητας</a:t>
            </a:r>
            <a:endParaRPr xmlns:a="http://schemas.openxmlformats.org/drawingml/2006/main" sz="1200"/>
          </a:p>
          <a:p>
            <a:pPr xmlns:a="http://schemas.openxmlformats.org/drawingml/2006/main" indent="-228600" lvl="0" marL="228600" rtl="0" algn="just">
              <a:lnSpc>
                <a:spcPct val="100000"/>
              </a:lnSpc>
              <a:spcBef>
                <a:spcPts val="2500"/>
              </a:spcBef>
              <a:spcAft>
                <a:spcPts val="0"/>
              </a:spcAft>
              <a:buClr>
                <a:schemeClr val="lt1"/>
              </a:buClr>
              <a:buSzPts val="1800"/>
              <a:buNone/>
            </a:pPr>
            <a:r xmlns:a="http://schemas.openxmlformats.org/drawingml/2006/main">
              <a:rPr lang="el" sz="1200">
                <a:latin typeface="Calibri"/>
                <a:ea typeface="Calibri"/>
                <a:cs typeface="Calibri"/>
                <a:sym typeface="Calibri"/>
              </a:rPr>
              <a:t>3. Ενθαρρύνετε τους συμμετέχοντες να ερευνούν και να συλλέγουν πληροφορίες για εκδηλώσεις, αξιοθέατα και πόρους στη γειτονιά τους. Αυτό μπορεί να γίνει μέσω διαδικτυακών αναζητήσεων, πινάκων ανακοινώσεων κοινότητας, τοπικών εφημερίδων ή επικοινωνώντας με τοπικούς οργανισμούς.</a:t>
            </a:r>
            <a:endParaRPr xmlns:a="http://schemas.openxmlformats.org/drawingml/2006/main" sz="1200"/>
          </a:p>
          <a:p>
            <a:pPr xmlns:a="http://schemas.openxmlformats.org/drawingml/2006/main" indent="-228600" lvl="0" marL="228600" rtl="0" algn="just">
              <a:lnSpc>
                <a:spcPct val="100000"/>
              </a:lnSpc>
              <a:spcBef>
                <a:spcPts val="2500"/>
              </a:spcBef>
              <a:spcAft>
                <a:spcPts val="0"/>
              </a:spcAft>
              <a:buClr>
                <a:schemeClr val="lt1"/>
              </a:buClr>
              <a:buSzPts val="1800"/>
              <a:buNone/>
            </a:pPr>
            <a:r xmlns:a="http://schemas.openxmlformats.org/drawingml/2006/main">
              <a:rPr lang="el" sz="1200">
                <a:latin typeface="Calibri"/>
                <a:ea typeface="Calibri"/>
                <a:cs typeface="Calibri"/>
                <a:sym typeface="Calibri"/>
              </a:rPr>
              <a:t>4. Δώστε οδηγίες στους συμμετέχοντες να οργανώσουν τις πληροφορίες που συγκεντρώθηκαν στις κατάλληλες ενότητες του ημερολογίου τους. Μπορούν να περιλαμβάνουν λεπτομέρειες όπως ημερομηνίες συμβάντων, τοποθεσίες, περιγραφές, στοιχεία επικοινωνίας και τυχόν πρόσθετες σημειώσεις ή συστάσεις.</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2500"/>
              </a:spcBef>
              <a:spcAft>
                <a:spcPts val="0"/>
              </a:spcAft>
              <a:buClr>
                <a:schemeClr val="lt1"/>
              </a:buClr>
              <a:buSzPts val="1800"/>
              <a:buNone/>
            </a:pPr>
            <a:r xmlns:a="http://schemas.openxmlformats.org/drawingml/2006/main">
              <a:rPr lang="el" sz="1200">
                <a:latin typeface="Calibri"/>
                <a:ea typeface="Calibri"/>
                <a:cs typeface="Calibri"/>
                <a:sym typeface="Calibri"/>
              </a:rPr>
              <a:t>5.Οι συμμετέχοντες μπορούν να γίνουν δημιουργικοί και να εξατομικεύσουν το ημερολόγιό τους προσθέτοντας εικονογραφήσεις, φωτογραφίες ή διακοσμητικά στοιχεία που αντικατοπτρίζουν το πνεύμα της γειτονιάς</a:t>
            </a:r>
            <a:endParaRPr xmlns:a="http://schemas.openxmlformats.org/drawingml/2006/main" sz="1200"/>
          </a:p>
          <a:p>
            <a:pPr xmlns:a="http://schemas.openxmlformats.org/drawingml/2006/main" indent="-228600" lvl="0" marL="228600" rtl="0" algn="just">
              <a:lnSpc>
                <a:spcPct val="100000"/>
              </a:lnSpc>
              <a:spcBef>
                <a:spcPts val="2500"/>
              </a:spcBef>
              <a:spcAft>
                <a:spcPts val="0"/>
              </a:spcAft>
              <a:buClr>
                <a:schemeClr val="lt1"/>
              </a:buClr>
              <a:buSzPts val="1800"/>
              <a:buNone/>
            </a:pPr>
            <a:r xmlns:a="http://schemas.openxmlformats.org/drawingml/2006/main">
              <a:rPr lang="el" sz="1200">
                <a:latin typeface="Calibri"/>
                <a:ea typeface="Calibri"/>
                <a:cs typeface="Calibri"/>
                <a:sym typeface="Calibri"/>
              </a:rPr>
              <a:t>6. Μόλις ολοκληρωθεί το ημερολόγιο, ενθαρρύνετε τους συμμετέχοντες να το μοιραστούν με άλλους και να το ενημερώνουν τακτικά με νέες δραστηριότητες, συστάσεις και εμπειρίες.</a:t>
            </a:r>
            <a:endParaRPr xmlns:a="http://schemas.openxmlformats.org/drawingml/2006/main" sz="1200">
              <a:latin typeface="Times New Roman"/>
              <a:ea typeface="Times New Roman"/>
              <a:cs typeface="Times New Roman"/>
              <a:sym typeface="Times New Roman"/>
            </a:endParaRPr>
          </a:p>
        </p:txBody>
      </p:sp>
      <p:sp>
        <p:nvSpPr>
          <p:cNvPr id="309" name="Google Shape;309;p17"/>
          <p:cNvSpPr txBox="1"/>
          <p:nvPr>
            <p:ph idx="3" type="body"/>
          </p:nvPr>
        </p:nvSpPr>
        <p:spPr>
          <a:xfrm>
            <a:off x="1635162" y="242046"/>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Οδηγίες</a:t>
            </a:r>
            <a:endParaRPr xmlns:a="http://schemas.openxmlformats.org/drawingml/2006/main" sz="2400"/>
          </a:p>
        </p:txBody>
      </p:sp>
      <p:pic>
        <p:nvPicPr>
          <p:cNvPr descr="Pensione, Vuoto, Regola, Regolamento" id="310" name="Google Shape;310;p17"/>
          <p:cNvPicPr preferRelativeResize="0"/>
          <p:nvPr>
            <p:ph idx="2" type="pic"/>
          </p:nvPr>
        </p:nvPicPr>
        <p:blipFill rotWithShape="1">
          <a:blip r:embed="rId3">
            <a:alphaModFix/>
          </a:blip>
          <a:srcRect b="0" l="19712" r="19712" t="0"/>
          <a:stretch/>
        </p:blipFill>
        <p:spPr>
          <a:xfrm>
            <a:off x="295500" y="812264"/>
            <a:ext cx="5392454" cy="5687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1f600301e_0_364"/>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a:t>Συμβουλές και συμβουλές για επαγγελματίες</a:t>
            </a:r>
            <a:endParaRPr xmlns:a="http://schemas.openxmlformats.org/drawingml/2006/main"/>
          </a:p>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t/>
            </a:r>
            <a:endParaRPr xmlns:a="http://schemas.openxmlformats.org/drawingml/2006/main"/>
          </a:p>
        </p:txBody>
      </p:sp>
      <p:sp>
        <p:nvSpPr>
          <p:cNvPr id="316" name="Google Shape;316;g2a1f600301e_0_364"/>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chemeClr val="lt1"/>
              </a:buClr>
              <a:buSzPts val="1800"/>
              <a:buFont typeface="Arial"/>
              <a:buNone/>
            </a:pPr>
            <a:r xmlns:a="http://schemas.openxmlformats.org/drawingml/2006/main">
              <a:rPr b="1" lang="el" sz="1200"/>
              <a:t>Πρωινά χωρίς οθόνη: προωθεί μια πιο εστιασμένη και προσεκτική προσέγγιση στις καθημερινές δραστηριότητες.</a:t>
            </a:r>
            <a:endParaRPr xmlns:a="http://schemas.openxmlformats.org/drawingml/2006/main" b="1" sz="1200"/>
          </a:p>
        </p:txBody>
      </p:sp>
      <p:sp>
        <p:nvSpPr>
          <p:cNvPr id="317" name="Google Shape;317;g2a1f600301e_0_364"/>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318" name="Google Shape;318;g2a1f600301e_0_364"/>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319" name="Google Shape;319;g2a1f600301e_0_364"/>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03</a:t>
            </a:r>
            <a:endParaRPr xmlns:a="http://schemas.openxmlformats.org/drawingml/2006/main"/>
          </a:p>
        </p:txBody>
      </p:sp>
      <p:sp>
        <p:nvSpPr>
          <p:cNvPr id="320" name="Google Shape;320;g2a1f600301e_0_364"/>
          <p:cNvSpPr txBox="1"/>
          <p:nvPr/>
        </p:nvSpPr>
        <p:spPr>
          <a:xfrm>
            <a:off x="3594075" y="1455025"/>
            <a:ext cx="7124100" cy="713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Διδάξτε τις 4 περιόδους «χωρίς οθόνη» στις οικογένειες – έννοια Sabine Duflo</a:t>
            </a:r>
            <a:endParaRPr xmlns:a="http://schemas.openxmlformats.org/drawingml/2006/main" b="0" i="0" sz="1200" u="none" cap="none" strike="noStrike">
              <a:solidFill>
                <a:schemeClr val="lt1"/>
              </a:solidFill>
              <a:latin typeface="Calibri"/>
              <a:ea typeface="Calibri"/>
              <a:cs typeface="Calibri"/>
              <a:sym typeface="Calibri"/>
            </a:endParaRPr>
          </a:p>
        </p:txBody>
      </p:sp>
      <p:sp>
        <p:nvSpPr>
          <p:cNvPr id="321" name="Google Shape;321;g2a1f600301e_0_364"/>
          <p:cNvSpPr txBox="1"/>
          <p:nvPr/>
        </p:nvSpPr>
        <p:spPr>
          <a:xfrm>
            <a:off x="3594050" y="5503075"/>
            <a:ext cx="7192500" cy="848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90000"/>
              </a:lnSpc>
              <a:spcBef>
                <a:spcPts val="0"/>
              </a:spcBef>
              <a:spcAft>
                <a:spcPts val="0"/>
              </a:spcAft>
              <a:buClr>
                <a:schemeClr val="lt1"/>
              </a:buClr>
              <a:buSzPts val="1800"/>
              <a:buFont typeface="Arial"/>
              <a:buNone/>
            </a:pPr>
            <a:r xmlns:a="http://schemas.openxmlformats.org/drawingml/2006/main">
              <a:rPr b="1" i="0" lang="el" sz="1200" u="none" cap="none" strike="noStrike">
                <a:solidFill>
                  <a:schemeClr val="lt1"/>
                </a:solidFill>
                <a:latin typeface="Calibri"/>
                <a:ea typeface="Calibri"/>
                <a:cs typeface="Calibri"/>
                <a:sym typeface="Calibri"/>
              </a:rPr>
              <a:t>Ώρα ύπνου χωρίς οθόνη: Η δημιουργία μιας ρουτίνας ώρας ύπνου χωρίς οθόνη μπορεί να προωθήσει καλύτερη ποιότητα ύπνου και γενική ευεξία.</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322" name="Google Shape;322;g2a1f600301e_0_364"/>
          <p:cNvSpPr txBox="1"/>
          <p:nvPr/>
        </p:nvSpPr>
        <p:spPr>
          <a:xfrm>
            <a:off x="3525800" y="4490925"/>
            <a:ext cx="7192500" cy="713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18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Δωμάτια χωρίς οθόνη: Όχι στο παιδικό δωμάτιο</a:t>
            </a:r>
            <a:endParaRPr xmlns:a="http://schemas.openxmlformats.org/drawingml/2006/main" b="1" i="0" sz="1200" u="none" cap="none" strike="noStrike">
              <a:solidFill>
                <a:schemeClr val="lt1"/>
              </a:solidFill>
              <a:latin typeface="Calibri"/>
              <a:ea typeface="Calibri"/>
              <a:cs typeface="Calibri"/>
              <a:sym typeface="Calibri"/>
            </a:endParaRPr>
          </a:p>
          <a:p>
            <a:pPr xmlns:a="http://schemas.openxmlformats.org/drawingml/2006/main" indent="-228600" lvl="0" marL="228600" marR="0" rtl="0" algn="just">
              <a:lnSpc>
                <a:spcPct val="100000"/>
              </a:lnSpc>
              <a:spcBef>
                <a:spcPts val="1800"/>
              </a:spcBef>
              <a:spcAft>
                <a:spcPts val="0"/>
              </a:spcAft>
              <a:buClr>
                <a:schemeClr val="lt1"/>
              </a:buClr>
              <a:buSzPts val="18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p:txBody>
      </p:sp>
      <p:sp>
        <p:nvSpPr>
          <p:cNvPr id="323" name="Google Shape;323;g2a1f600301e_0_364"/>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324" name="Google Shape;324;g2a1f600301e_0_364"/>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325" name="Google Shape;325;g2a1f600301e_0_364"/>
          <p:cNvSpPr txBox="1"/>
          <p:nvPr/>
        </p:nvSpPr>
        <p:spPr>
          <a:xfrm>
            <a:off x="3560000" y="3388900"/>
            <a:ext cx="7124100" cy="7875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90000"/>
              </a:lnSpc>
              <a:spcBef>
                <a:spcPts val="0"/>
              </a:spcBef>
              <a:spcAft>
                <a:spcPts val="0"/>
              </a:spcAft>
              <a:buClr>
                <a:schemeClr val="lt1"/>
              </a:buClr>
              <a:buSzPts val="1800"/>
              <a:buFont typeface="Arial"/>
              <a:buNone/>
            </a:pPr>
            <a:r xmlns:a="http://schemas.openxmlformats.org/drawingml/2006/main">
              <a:rPr b="1" i="0" lang="el" sz="1200" u="none" cap="none" strike="noStrike">
                <a:solidFill>
                  <a:schemeClr val="lt1"/>
                </a:solidFill>
                <a:latin typeface="Calibri"/>
                <a:ea typeface="Calibri"/>
                <a:cs typeface="Calibri"/>
                <a:sym typeface="Calibri"/>
              </a:rPr>
              <a:t>Γεύματα χωρίς οθόνη: ενθαρρύνει τα άτομα να είναι πλήρως παρόντα και αφοσιωμένα κατά τη διάρκεια του γεύματος, ενισχύοντας την καλύτερη επικοινωνία.</a:t>
            </a:r>
            <a:endParaRPr xmlns:a="http://schemas.openxmlformats.org/drawingml/2006/main" b="1" i="0" sz="1200" u="none" cap="none" strike="noStrike">
              <a:solidFill>
                <a:schemeClr val="lt1"/>
              </a:solidFill>
              <a:latin typeface="Calibri"/>
              <a:ea typeface="Calibri"/>
              <a:cs typeface="Calibri"/>
              <a:sym typeface="Calibri"/>
            </a:endParaRPr>
          </a:p>
          <a:p>
            <a:pPr xmlns:a="http://schemas.openxmlformats.org/drawingml/2006/main" indent="-228600" lvl="0" marL="228600" marR="0" rtl="0" algn="just">
              <a:lnSpc>
                <a:spcPct val="100000"/>
              </a:lnSpc>
              <a:spcBef>
                <a:spcPts val="1000"/>
              </a:spcBef>
              <a:spcAft>
                <a:spcPts val="0"/>
              </a:spcAft>
              <a:buClr>
                <a:schemeClr val="lt1"/>
              </a:buClr>
              <a:buSzPts val="18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9"/>
          <p:cNvSpPr txBox="1"/>
          <p:nvPr>
            <p:ph idx="1" type="body"/>
          </p:nvPr>
        </p:nvSpPr>
        <p:spPr>
          <a:xfrm>
            <a:off x="464425" y="3671900"/>
            <a:ext cx="5109300" cy="18735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just">
              <a:lnSpc>
                <a:spcPct val="100000"/>
              </a:lnSpc>
              <a:spcBef>
                <a:spcPts val="0"/>
              </a:spcBef>
              <a:spcAft>
                <a:spcPts val="0"/>
              </a:spcAft>
              <a:buClr>
                <a:schemeClr val="lt1"/>
              </a:buClr>
              <a:buSzPts val="2800"/>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sz="1200"/>
          </a:p>
        </p:txBody>
      </p:sp>
      <p:sp>
        <p:nvSpPr>
          <p:cNvPr id="332" name="Google Shape;332;p19"/>
          <p:cNvSpPr txBox="1"/>
          <p:nvPr>
            <p:ph idx="2" type="body"/>
          </p:nvPr>
        </p:nvSpPr>
        <p:spPr>
          <a:xfrm>
            <a:off x="520881" y="2901647"/>
            <a:ext cx="3542700" cy="10548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Τέλος ενότητας</a:t>
            </a:r>
            <a:endParaRPr xmlns:a="http://schemas.openxmlformats.org/drawingml/2006/main" sz="2400"/>
          </a:p>
        </p:txBody>
      </p:sp>
      <p:sp>
        <p:nvSpPr>
          <p:cNvPr id="333" name="Google Shape;333;p19"/>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grpSp>
        <p:nvGrpSpPr>
          <p:cNvPr id="334" name="Google Shape;334;p19"/>
          <p:cNvGrpSpPr/>
          <p:nvPr/>
        </p:nvGrpSpPr>
        <p:grpSpPr>
          <a:xfrm>
            <a:off x="9120941" y="4417168"/>
            <a:ext cx="2584687" cy="540421"/>
            <a:chOff x="10016456" y="2625849"/>
            <a:chExt cx="1664680" cy="280842"/>
          </a:xfrm>
        </p:grpSpPr>
        <p:grpSp>
          <p:nvGrpSpPr>
            <p:cNvPr id="335" name="Google Shape;335;p19"/>
            <p:cNvGrpSpPr/>
            <p:nvPr/>
          </p:nvGrpSpPr>
          <p:grpSpPr>
            <a:xfrm>
              <a:off x="11054594" y="2625849"/>
              <a:ext cx="280634" cy="280634"/>
              <a:chOff x="1950027" y="2499889"/>
              <a:chExt cx="850463" cy="850463"/>
            </a:xfrm>
          </p:grpSpPr>
          <p:sp>
            <p:nvSpPr>
              <p:cNvPr id="336" name="Google Shape;336;p19"/>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nvGrpSpPr>
              <p:cNvPr id="337" name="Google Shape;337;p19"/>
              <p:cNvGrpSpPr/>
              <p:nvPr/>
            </p:nvGrpSpPr>
            <p:grpSpPr>
              <a:xfrm>
                <a:off x="2107521" y="2657382"/>
                <a:ext cx="535476" cy="535477"/>
                <a:chOff x="2107521" y="2657382"/>
                <a:chExt cx="535476" cy="535477"/>
              </a:xfrm>
            </p:grpSpPr>
            <p:sp>
              <p:nvSpPr>
                <p:cNvPr id="338" name="Google Shape;338;p19"/>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39" name="Google Shape;339;p19"/>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40" name="Google Shape;340;p19"/>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grpSp>
          <p:nvGrpSpPr>
            <p:cNvPr id="341" name="Google Shape;341;p19"/>
            <p:cNvGrpSpPr/>
            <p:nvPr/>
          </p:nvGrpSpPr>
          <p:grpSpPr>
            <a:xfrm>
              <a:off x="10362363" y="2625849"/>
              <a:ext cx="280634" cy="280634"/>
              <a:chOff x="-147782" y="2499889"/>
              <a:chExt cx="850463" cy="850463"/>
            </a:xfrm>
          </p:grpSpPr>
          <p:sp>
            <p:nvSpPr>
              <p:cNvPr id="342" name="Google Shape;342;p19"/>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43" name="Google Shape;343;p19"/>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44" name="Google Shape;344;p19"/>
            <p:cNvGrpSpPr/>
            <p:nvPr/>
          </p:nvGrpSpPr>
          <p:grpSpPr>
            <a:xfrm>
              <a:off x="11400502" y="2625849"/>
              <a:ext cx="280634" cy="280634"/>
              <a:chOff x="2998302" y="2499889"/>
              <a:chExt cx="850463" cy="850463"/>
            </a:xfrm>
          </p:grpSpPr>
          <p:sp>
            <p:nvSpPr>
              <p:cNvPr id="345" name="Google Shape;345;p19"/>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46" name="Google Shape;346;p19"/>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10016456" y="2625849"/>
              <a:ext cx="280634" cy="280842"/>
              <a:chOff x="-1196056" y="2499889"/>
              <a:chExt cx="850463" cy="851092"/>
            </a:xfrm>
          </p:grpSpPr>
          <p:sp>
            <p:nvSpPr>
              <p:cNvPr id="348" name="Google Shape;348;p19"/>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49" name="Google Shape;349;p19"/>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sp>
          <p:nvSpPr>
            <p:cNvPr id="350" name="Google Shape;350;p19"/>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pic>
          <p:nvPicPr>
            <p:cNvPr descr="World with solid fill" id="351" name="Google Shape;351;p19"/>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Figli, Sorelle, Carino, Ragazze" id="352" name="Google Shape;352;p19"/>
          <p:cNvPicPr preferRelativeResize="0"/>
          <p:nvPr/>
        </p:nvPicPr>
        <p:blipFill rotWithShape="1">
          <a:blip r:embed="rId4">
            <a:alphaModFix/>
          </a:blip>
          <a:srcRect b="0" l="0" r="0" t="0"/>
          <a:stretch/>
        </p:blipFill>
        <p:spPr>
          <a:xfrm>
            <a:off x="5986922" y="395950"/>
            <a:ext cx="5212700" cy="34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r">
              <a:lnSpc>
                <a:spcPct val="100000"/>
              </a:lnSpc>
              <a:spcBef>
                <a:spcPts val="0"/>
              </a:spcBef>
              <a:spcAft>
                <a:spcPts val="0"/>
              </a:spcAft>
              <a:buSzPts val="2400"/>
              <a:buNone/>
            </a:pPr>
            <a:r xmlns:a="http://schemas.openxmlformats.org/drawingml/2006/main" xmlns:r="http://schemas.openxmlformats.org/officeDocument/2006/relationships">
              <a:rPr lang="el" sz="1200" u="sng">
                <a:hlinkClick action="ppaction://hlinksldjump" r:id="rId3"/>
              </a:rPr>
              <a:t>Εισαγωγή</a:t>
            </a:r>
            <a:endParaRPr xmlns:a="http://schemas.openxmlformats.org/drawingml/2006/main" sz="1200" u="sng"/>
          </a:p>
        </p:txBody>
      </p:sp>
      <p:sp>
        <p:nvSpPr>
          <p:cNvPr id="187" name="Google Shape;187;p2"/>
          <p:cNvSpPr txBox="1"/>
          <p:nvPr>
            <p:ph idx="5" type="body"/>
          </p:nvPr>
        </p:nvSpPr>
        <p:spPr>
          <a:xfrm>
            <a:off x="4912291" y="1284514"/>
            <a:ext cx="6562677" cy="431831"/>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4"/>
              </a:rPr>
              <a:t>Στόχοι</a:t>
            </a:r>
            <a:endParaRPr xmlns:a="http://schemas.openxmlformats.org/drawingml/2006/main" sz="1200" u="sng"/>
          </a:p>
        </p:txBody>
      </p:sp>
      <p:sp>
        <p:nvSpPr>
          <p:cNvPr id="188" name="Google Shape;188;p2"/>
          <p:cNvSpPr txBox="1"/>
          <p:nvPr>
            <p:ph idx="8" type="body"/>
          </p:nvPr>
        </p:nvSpPr>
        <p:spPr>
          <a:xfrm>
            <a:off x="5046325" y="2896377"/>
            <a:ext cx="6444143" cy="30402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5"/>
              </a:rPr>
              <a:t>Θεωρητικός</a:t>
            </a:r>
            <a:r xmlns:a="http://schemas.openxmlformats.org/drawingml/2006/main">
              <a:rPr lang="el" sz="1200" u="sng"/>
              <a:t> </a:t>
            </a:r>
            <a:r xmlns:a="http://schemas.openxmlformats.org/drawingml/2006/main" xmlns:r="http://schemas.openxmlformats.org/officeDocument/2006/relationships">
              <a:rPr lang="el" sz="1200" u="sng">
                <a:hlinkClick action="ppaction://hlinksldjump" r:id="rId6"/>
              </a:rPr>
              <a:t>η γνώση</a:t>
            </a:r>
            <a:endParaRPr xmlns:a="http://schemas.openxmlformats.org/drawingml/2006/main" sz="1200" u="sng"/>
          </a:p>
        </p:txBody>
      </p:sp>
      <p:sp>
        <p:nvSpPr>
          <p:cNvPr id="189" name="Google Shape;189;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Συμβουλές και υποδείξεις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0" name="Google Shape;190;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Μελέτες περιπτώσεων και Δραστηριότητες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5008062" y="3624534"/>
            <a:ext cx="6466906"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a:t/>
            </a:r>
            <a:endParaRPr xmlns:a="http://schemas.openxmlformats.org/drawingml/2006/main" b="1" sz="1200" u="sng">
              <a:solidFill>
                <a:srgbClr val="009AC1"/>
              </a:solidFill>
              <a:latin typeface="Calibri"/>
              <a:ea typeface="Calibri"/>
              <a:cs typeface="Calibri"/>
              <a:sym typeface="Calibri"/>
            </a:endParaRPr>
          </a:p>
        </p:txBody>
      </p:sp>
      <p:sp>
        <p:nvSpPr>
          <p:cNvPr id="192" name="Google Shape;192;p2"/>
          <p:cNvSpPr txBox="1"/>
          <p:nvPr/>
        </p:nvSpPr>
        <p:spPr>
          <a:xfrm>
            <a:off x="4927791" y="3311378"/>
            <a:ext cx="6562677" cy="31315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Τεχνικές</a:t>
            </a:r>
            <a:endParaRPr xmlns:a="http://schemas.openxmlformats.org/drawingml/2006/main" b="1" sz="1200" u="sng">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Αντιμετώπιση δεξιοτήτων και μαθησιακά αποτελέσματα</a:t>
            </a:r>
            <a:endParaRPr xmlns:a="http://schemas.openxmlformats.org/drawingml/2006/main" b="1" sz="1200" u="sng">
              <a:solidFill>
                <a:srgbClr val="009AC1"/>
              </a:solidFill>
              <a:latin typeface="Calibri"/>
              <a:ea typeface="Calibri"/>
              <a:cs typeface="Calibri"/>
              <a:sym typeface="Calibri"/>
            </a:endParaRPr>
          </a:p>
        </p:txBody>
      </p:sp>
      <p:pic>
        <p:nvPicPr>
          <p:cNvPr descr="Orario, Carta, Governate" id="194" name="Google Shape;194;p2"/>
          <p:cNvPicPr preferRelativeResize="0"/>
          <p:nvPr/>
        </p:nvPicPr>
        <p:blipFill rotWithShape="1">
          <a:blip r:embed="rId11">
            <a:alphaModFix/>
          </a:blip>
          <a:srcRect b="0" l="0" r="0" t="0"/>
          <a:stretch/>
        </p:blipFill>
        <p:spPr>
          <a:xfrm>
            <a:off x="121925" y="360299"/>
            <a:ext cx="4924400" cy="613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77550" y="1868975"/>
            <a:ext cx="5496000" cy="37152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2000"/>
              <a:buNone/>
            </a:pPr>
            <a:r xmlns:a="http://schemas.openxmlformats.org/drawingml/2006/main">
              <a:rPr lang="el" sz="1200"/>
              <a:t>       </a:t>
            </a:r>
            <a:r xmlns:a="http://schemas.openxmlformats.org/drawingml/2006/main">
              <a:rPr lang="el" sz="1200">
                <a:latin typeface="Calibri"/>
                <a:ea typeface="Calibri"/>
                <a:cs typeface="Calibri"/>
                <a:sym typeface="Calibri"/>
              </a:rPr>
              <a:t>Οι οθόνες έχουν γίνει αναπόσπαστο κομμάτι της καθημερινότητάς μας. Είναι τα εργαλεία μας για εργασία, επικοινωνία, αναψυχή, παιχνίδια και μάθηση. Είναι επίσης εξαιρετικά οχήματα για οικογενειακές ανταλλαγές και ανακάλυψη του κόσμου. Αλλά πριν από την ηλικία των 2 ετών, οι οθόνες δεν προσφέρουν τίποτα. Δεν ανταποκρίνονται στις θεμελιώδεις ανάγκες των μικρών παιδιών. Ωστόσο, οι οθόνες είναι μέρος του περιβάλλοντος ενός μωρού. Ίσως πιστεύετε ότι είναι πρακτικό να δώσετε σε ένα παιδί μια οθόνη για να το ηρεμήσει, να το κρατήσει απασχολημένο, να το σταματήσει να κλαίει... Επίσης, πιστεύουμε ότι οι οθόνες θα κάνουν τα νήπια έξυπνα και ότι εκθέτοντας τα στην ψηφιακή τεχνολογία σε πολύ μικρή ηλικία θα τους βοηθήσει να κατακτήσουν αυτά τα εργαλεία. Αλλά τίποτα από αυτά δεν είναι αλήθεια - το αντίθετο!</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7000"/>
              </a:lnSpc>
              <a:spcBef>
                <a:spcPts val="18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00" name="Google Shape;200;p3"/>
          <p:cNvSpPr txBox="1"/>
          <p:nvPr>
            <p:ph idx="3" type="body"/>
          </p:nvPr>
        </p:nvSpPr>
        <p:spPr>
          <a:xfrm>
            <a:off x="364715" y="428227"/>
            <a:ext cx="4757400" cy="992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4400"/>
              <a:buNone/>
            </a:pPr>
            <a:r xmlns:a="http://schemas.openxmlformats.org/drawingml/2006/main">
              <a:rPr lang="el" sz="2400"/>
              <a:t>Εισαγωγή</a:t>
            </a:r>
            <a:endParaRPr xmlns:a="http://schemas.openxmlformats.org/drawingml/2006/main" sz="2400"/>
          </a:p>
        </p:txBody>
      </p:sp>
      <p:pic>
        <p:nvPicPr>
          <p:cNvPr descr="Figli, Vincita, Successo, Video Gioco" id="201" name="Google Shape;201;p3"/>
          <p:cNvPicPr preferRelativeResize="0"/>
          <p:nvPr/>
        </p:nvPicPr>
        <p:blipFill rotWithShape="1">
          <a:blip r:embed="rId3">
            <a:alphaModFix/>
          </a:blip>
          <a:srcRect b="0" l="0" r="0" t="0"/>
          <a:stretch/>
        </p:blipFill>
        <p:spPr>
          <a:xfrm>
            <a:off x="5888000" y="577400"/>
            <a:ext cx="5442602" cy="5680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ph idx="2" type="pic"/>
          </p:nvPr>
        </p:nvPicPr>
        <p:blipFill rotWithShape="1">
          <a:blip r:embed="rId3">
            <a:alphaModFix/>
          </a:blip>
          <a:srcRect b="9670" l="0" r="0" t="9670"/>
          <a:stretch/>
        </p:blipFill>
        <p:spPr>
          <a:xfrm>
            <a:off x="435469" y="406132"/>
            <a:ext cx="5660531" cy="6045738"/>
          </a:xfrm>
          <a:prstGeom prst="rect">
            <a:avLst/>
          </a:prstGeom>
          <a:solidFill>
            <a:srgbClr val="F2F2F2"/>
          </a:solidFill>
          <a:ln>
            <a:noFill/>
          </a:ln>
        </p:spPr>
      </p:pic>
      <p:sp>
        <p:nvSpPr>
          <p:cNvPr id="207" name="Google Shape;207;p4"/>
          <p:cNvSpPr txBox="1"/>
          <p:nvPr>
            <p:ph idx="1" type="body"/>
          </p:nvPr>
        </p:nvSpPr>
        <p:spPr>
          <a:xfrm>
            <a:off x="6327350" y="1418899"/>
            <a:ext cx="5571000" cy="39345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Εδώ και μερικά χρόνια, πολλοί επαγγελματίες υγείας και εκπαίδευσης κρούουν τον κώδωνα του κινδύνου, υποστηριζόμενοι από μια σειρά επιστημονικών μελετών. Οι ζωές πολύ μικρών παιδιών υφίστανται εισβολή από οθόνες, αφήνοντας μερικές φορές πολύ λίγο χώρο για τις συγκεκριμένες εμπειρίες και τις αλληλεπιδράσεις με τους διαθέσιμους ενήλικες που είναι τόσο απαραίτητες σε αυτό το στάδιο της ζωής τους.</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18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Η κακή χρήση των οθονών (πολύ μεγάλη, πολύ συχνά και χωρίς υποστήριξη) από πολύ μικρά παιδιά μπορεί να έχει επιπτώσεις στην υγεία και την ανάπτυξή τους βραχυπρόθεσμα, αλλά και μακροπρόθεσμα (διαταραχές ύπνου, υπέρβαρο, γλωσσικές καθυστερήσεις, ψυχοκινητικές καθυστερήσεις, δυσκολίες συγκέντρωση, ψυχοκινητικές καθυστερήσεις, δυσκολία συγκέντρωσης, δυσκολίες στη μάθηση στο σχολείο κ.λπ.).</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18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Ευτυχώς, ο εντοπισμός της υπερβολικής χρήσης οθονών σε πρώιμο στάδιο και η παροχή υποστήριξης στους γονείς μπορεί να τους βοηθήσει να αποκαταστήσουν την κανονική ανάπτυξη.</a:t>
            </a:r>
            <a:endParaRPr xmlns:a="http://schemas.openxmlformats.org/drawingml/2006/main" sz="1200">
              <a:latin typeface="Times New Roman"/>
              <a:ea typeface="Times New Roman"/>
              <a:cs typeface="Times New Roman"/>
              <a:sym typeface="Times New Roman"/>
            </a:endParaRPr>
          </a:p>
        </p:txBody>
      </p:sp>
      <p:sp>
        <p:nvSpPr>
          <p:cNvPr id="208" name="Google Shape;208;p4"/>
          <p:cNvSpPr txBox="1"/>
          <p:nvPr>
            <p:ph idx="3" type="body"/>
          </p:nvPr>
        </p:nvSpPr>
        <p:spPr>
          <a:xfrm>
            <a:off x="6211229" y="319224"/>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4400"/>
              <a:buNone/>
            </a:pPr>
            <a:r xmlns:a="http://schemas.openxmlformats.org/drawingml/2006/main">
              <a:rPr lang="el" sz="2400"/>
              <a:t>Εισαγωγή</a:t>
            </a:r>
            <a:endParaRPr xmlns:a="http://schemas.openxmlformats.org/drawingml/2006/main"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6307325" y="1697522"/>
            <a:ext cx="5660400" cy="33408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Η εξέταση του θέματος των παιδιών και των οθονών σημαίνει επίσης να κοιτάξουμε τη σχέση μεταξύ ενηλίκων και οθονών, που γίνονται όλο και πιο σημαντικό μέρος της ζωής μας. Μονοπωλούν την προσοχή μας, διακόπτοντας τις δραστηριότητές μας. Έτσι, όταν έρχεται το μωρό, δεν είναι πάντα εύκολο να αλλάξουμε τις συνήθειές μας και αυτό μπορεί να διαταράξει τη σχέση γονέα-παιδιού που αναπτύσσεται. Αλλά η επίγνωση του αντίκτυπου των οθονών απέχει πολύ από το να είναι πραγματικότητα στο μυαλό όλων.</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0000"/>
              </a:lnSpc>
              <a:spcBef>
                <a:spcPts val="18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Ο στόχος αυτής της ενότητας είναι να αυξήσει την ευαισθητοποίηση σχετικά με τους κινδύνους της ψηφιακής τεχνολογίας, να υποστηρίξει τους επαγγελματίες να έχουν πόρους για να βοηθήσουν τους γονείς και να προτείνουν κατάλληλες εναλλακτικές λύσεις.</a:t>
            </a:r>
            <a:endParaRPr xmlns:a="http://schemas.openxmlformats.org/drawingml/2006/main" sz="1200"/>
          </a:p>
          <a:p>
            <a:pPr xmlns:a="http://schemas.openxmlformats.org/drawingml/2006/main" indent="-228600" lvl="0" marL="228600" rtl="0" algn="just">
              <a:lnSpc>
                <a:spcPct val="100000"/>
              </a:lnSpc>
              <a:spcBef>
                <a:spcPts val="1800"/>
              </a:spcBef>
              <a:spcAft>
                <a:spcPts val="0"/>
              </a:spcAft>
              <a:buClr>
                <a:schemeClr val="lt1"/>
              </a:buClr>
              <a:buSzPts val="1800"/>
              <a:buNone/>
            </a:pPr>
            <a:r xmlns:a="http://schemas.openxmlformats.org/drawingml/2006/main">
              <a:rPr lang="el" sz="1200"/>
              <a:t>      </a:t>
            </a:r>
            <a:r xmlns:a="http://schemas.openxmlformats.org/drawingml/2006/main">
              <a:rPr lang="el" sz="1200">
                <a:latin typeface="Calibri"/>
                <a:ea typeface="Calibri"/>
                <a:cs typeface="Calibri"/>
                <a:sym typeface="Calibri"/>
              </a:rPr>
              <a:t>Ο στόχος δεν είναι σε καμία περίπτωση να κρίνουμε τους γονείς ή να τους κάνουμε να αισθάνονται ένοχοι, αλλά η χρήση αυτού του εργαλείου σύμφωνα με τις συστάσεις του Παγκόσμιου Οργανισμού Υγείας: να απαγορεύεται η έκθεση σε οθόνες για παιδιά κάτω των 2 ετών και να περιορίζεται όσο το δυνατόν περισσότερο μεταξύ των ηλικία 2 και 3 ετών.</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just">
              <a:lnSpc>
                <a:spcPct val="107000"/>
              </a:lnSpc>
              <a:spcBef>
                <a:spcPts val="18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800"/>
              </a:spcBef>
              <a:spcAft>
                <a:spcPts val="0"/>
              </a:spcAft>
              <a:buClr>
                <a:schemeClr val="lt1"/>
              </a:buClr>
              <a:buSzPts val="2400"/>
              <a:buNone/>
            </a:pPr>
            <a:r xmlns:a="http://schemas.openxmlformats.org/drawingml/2006/main">
              <a:t/>
            </a:r>
            <a:endParaRPr xmlns:a="http://schemas.openxmlformats.org/drawingml/2006/main"/>
          </a:p>
        </p:txBody>
      </p:sp>
      <p:sp>
        <p:nvSpPr>
          <p:cNvPr id="214" name="Google Shape;214;p5"/>
          <p:cNvSpPr txBox="1"/>
          <p:nvPr>
            <p:ph idx="3" type="body"/>
          </p:nvPr>
        </p:nvSpPr>
        <p:spPr>
          <a:xfrm>
            <a:off x="6758907" y="406131"/>
            <a:ext cx="4757375" cy="750761"/>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Στόχοι</a:t>
            </a:r>
            <a:endParaRPr xmlns:a="http://schemas.openxmlformats.org/drawingml/2006/main" sz="2400"/>
          </a:p>
        </p:txBody>
      </p:sp>
      <p:pic>
        <p:nvPicPr>
          <p:cNvPr id="215" name="Google Shape;215;p5"/>
          <p:cNvPicPr preferRelativeResize="0"/>
          <p:nvPr/>
        </p:nvPicPr>
        <p:blipFill rotWithShape="1">
          <a:blip r:embed="rId3">
            <a:alphaModFix/>
          </a:blip>
          <a:srcRect b="0" l="0" r="0" t="0"/>
          <a:stretch/>
        </p:blipFill>
        <p:spPr>
          <a:xfrm>
            <a:off x="304800" y="1038200"/>
            <a:ext cx="6002525" cy="4000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sz="3600"/>
              <a:t>Απευθυνόμενες δεξιότητες</a:t>
            </a:r>
            <a:endParaRPr xmlns:a="http://schemas.openxmlformats.org/drawingml/2006/main"/>
          </a:p>
        </p:txBody>
      </p:sp>
      <p:sp>
        <p:nvSpPr>
          <p:cNvPr id="221" name="Google Shape;221;p6"/>
          <p:cNvSpPr txBox="1"/>
          <p:nvPr>
            <p:ph idx="2" type="body"/>
          </p:nvPr>
        </p:nvSpPr>
        <p:spPr>
          <a:xfrm>
            <a:off x="3669201" y="1492709"/>
            <a:ext cx="7117619" cy="57880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chemeClr val="lt1"/>
              </a:buClr>
              <a:buSzPts val="2400"/>
              <a:buNone/>
            </a:pPr>
            <a:r xmlns:a="http://schemas.openxmlformats.org/drawingml/2006/main">
              <a:rPr b="1" lang="el" sz="1200"/>
              <a:t>Ψηφιακός γραμματισμός Κατανόηση του κινδύνου και των επιπτώσεων της υπερβολικής έκθεσης σε οθόνες για επαγγελματίες</a:t>
            </a:r>
            <a:endParaRPr xmlns:a="http://schemas.openxmlformats.org/drawingml/2006/main" b="1" sz="1200"/>
          </a:p>
          <a:p>
            <a:pPr xmlns:a="http://schemas.openxmlformats.org/drawingml/2006/main" indent="0" lvl="0" marL="0" rtl="0" algn="l">
              <a:lnSpc>
                <a:spcPct val="90000"/>
              </a:lnSpc>
              <a:spcBef>
                <a:spcPts val="1000"/>
              </a:spcBef>
              <a:spcAft>
                <a:spcPts val="0"/>
              </a:spcAft>
              <a:buClr>
                <a:schemeClr val="lt1"/>
              </a:buClr>
              <a:buSzPts val="1800"/>
              <a:buNone/>
            </a:pPr>
            <a:r xmlns:a="http://schemas.openxmlformats.org/drawingml/2006/main">
              <a:t/>
            </a:r>
            <a:endParaRPr xmlns:a="http://schemas.openxmlformats.org/drawingml/2006/main"/>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03</a:t>
            </a:r>
            <a:endParaRPr xmlns:a="http://schemas.openxmlformats.org/drawingml/2006/main"/>
          </a:p>
        </p:txBody>
      </p:sp>
      <p:sp>
        <p:nvSpPr>
          <p:cNvPr id="225" name="Google Shape;225;p6"/>
          <p:cNvSpPr txBox="1"/>
          <p:nvPr/>
        </p:nvSpPr>
        <p:spPr>
          <a:xfrm>
            <a:off x="3669200" y="2532263"/>
            <a:ext cx="6823153" cy="617151"/>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Γονικές δεξιότητες Γνώση σχετικά με τις πιθανές εναλλακτικές λύσεις που πρέπει να δοθούν στους γονείς με καθοδήγηση</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200" y="3548596"/>
            <a:ext cx="7117619" cy="610043"/>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Ικανότητα αυτο-ερώτησης για τη συμπεριφορά των ενηλίκων για τη βελτίωση του περιβάλλοντος και της υγείας των παιδιών</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434921"/>
            <a:ext cx="6823152" cy="61004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Επικοινωνιακές δεξιότητες: υποστήριξη των επαγγελματιών για την πλοήγηση στις προκλήσεις των γονέων για να αναπτύξουν μια θετική σχέση γονέα-παιδιού</a:t>
            </a:r>
            <a:endParaRPr xmlns:a="http://schemas.openxmlformats.org/drawingml/2006/main" b="1" i="0" sz="1200" u="none" cap="none" strike="noStrike">
              <a:solidFill>
                <a:schemeClr val="lt1"/>
              </a:solidFill>
              <a:latin typeface="Calibri"/>
              <a:ea typeface="Calibri"/>
              <a:cs typeface="Calibri"/>
              <a:sym typeface="Calibri"/>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5579152"/>
            <a:ext cx="6823152" cy="578808"/>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7000"/>
              </a:lnSpc>
              <a:spcBef>
                <a:spcPts val="0"/>
              </a:spcBef>
              <a:spcAft>
                <a:spcPts val="0"/>
              </a:spcAft>
              <a:buClr>
                <a:schemeClr val="lt1"/>
              </a:buClr>
              <a:buSzPts val="2400"/>
              <a:buFont typeface="Arial"/>
              <a:buNone/>
            </a:pPr>
            <a:r xmlns:a="http://schemas.openxmlformats.org/drawingml/2006/main">
              <a:rPr b="1" i="0" lang="el" sz="1200" u="none" cap="none" strike="noStrike">
                <a:solidFill>
                  <a:schemeClr val="lt1"/>
                </a:solidFill>
                <a:latin typeface="Calibri"/>
                <a:ea typeface="Calibri"/>
                <a:cs typeface="Calibri"/>
                <a:sym typeface="Calibri"/>
              </a:rPr>
              <a:t>Δημιουργικές δεξιότητες: υποστηρίξτε επαγγελματίες για να βοηθήσουν τους γονείς που έχουν χειροτεχνίες και δημιουργικές δραστηριότητες και να ανακαλύψουν νέα πάθη!</a:t>
            </a:r>
            <a:endParaRPr xmlns:a="http://schemas.openxmlformats.org/drawingml/2006/main"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172350" y="1783248"/>
            <a:ext cx="5923800" cy="3664800"/>
          </a:xfrm>
          <a:prstGeom prst="rect">
            <a:avLst/>
          </a:prstGeom>
          <a:noFill/>
          <a:ln>
            <a:noFill/>
          </a:ln>
        </p:spPr>
        <p:txBody>
          <a:bodyPr anchorCtr="0" anchor="t" bIns="45700" lIns="91425" spcFirstLastPara="1" rIns="91425" wrap="square" tIns="45700">
            <a:noAutofit/>
          </a:bodyPr>
          <a:lstStyle/>
          <a:p>
            <a:pPr xmlns:a="http://schemas.openxmlformats.org/drawingml/2006/main" indent="-304800" lvl="0" marL="342900" rtl="0" algn="just">
              <a:lnSpc>
                <a:spcPct val="100000"/>
              </a:lnSpc>
              <a:spcBef>
                <a:spcPts val="0"/>
              </a:spcBef>
              <a:spcAft>
                <a:spcPts val="0"/>
              </a:spcAft>
              <a:buClr>
                <a:schemeClr val="lt1"/>
              </a:buClr>
              <a:buSzPts val="1200"/>
              <a:buFont typeface="Noto Sans Symbols"/>
              <a:buChar char="∙"/>
            </a:pPr>
            <a:r xmlns:a="http://schemas.openxmlformats.org/drawingml/2006/main">
              <a:rPr lang="el" sz="1200">
                <a:latin typeface="Calibri"/>
                <a:ea typeface="Calibri"/>
                <a:cs typeface="Calibri"/>
                <a:sym typeface="Calibri"/>
              </a:rPr>
              <a:t>Κατανοήστε τους πιθανούς κινδύνους και τις συνέπειες της υπερβολικής έκθεσης σε οθόνες για την υγεία και την ανάπτυξη, ιδιαίτερα σε μικρά παιδιά.</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800"/>
              </a:spcBef>
              <a:spcAft>
                <a:spcPts val="0"/>
              </a:spcAft>
              <a:buClr>
                <a:schemeClr val="lt1"/>
              </a:buClr>
              <a:buSzPts val="1200"/>
              <a:buFont typeface="Noto Sans Symbols"/>
              <a:buChar char="∙"/>
            </a:pPr>
            <a:r xmlns:a="http://schemas.openxmlformats.org/drawingml/2006/main">
              <a:rPr lang="el" sz="1200">
                <a:latin typeface="Calibri"/>
                <a:ea typeface="Calibri"/>
                <a:cs typeface="Calibri"/>
                <a:sym typeface="Calibri"/>
              </a:rPr>
              <a:t>Αναγνωρίστε τα σημάδια του υπερβολικού χρόνου οθόνης και προσδιορίστε στρατηγικές για αποτελεσματική διαχείριση και μείωση της χρήσης της οθόνης.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800"/>
              </a:spcBef>
              <a:spcAft>
                <a:spcPts val="0"/>
              </a:spcAft>
              <a:buClr>
                <a:schemeClr val="lt1"/>
              </a:buClr>
              <a:buSzPts val="1200"/>
              <a:buFont typeface="Noto Sans Symbols"/>
              <a:buChar char="∙"/>
            </a:pPr>
            <a:r xmlns:a="http://schemas.openxmlformats.org/drawingml/2006/main">
              <a:rPr lang="el" sz="1200">
                <a:latin typeface="Calibri"/>
                <a:ea typeface="Calibri"/>
                <a:cs typeface="Calibri"/>
                <a:sym typeface="Calibri"/>
              </a:rPr>
              <a:t>Αποκτήστε γνώσεις για εναλλακτικές δραστηριότητες και πόρους που προάγουν την υγιή ανάπτυξη και δέσμευση για τα μικρά παιδιά, χωρίς να βασίζεστε σε οθόνες.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800"/>
              </a:spcBef>
              <a:spcAft>
                <a:spcPts val="0"/>
              </a:spcAft>
              <a:buClr>
                <a:schemeClr val="lt1"/>
              </a:buClr>
              <a:buSzPts val="1200"/>
              <a:buFont typeface="Noto Sans Symbols"/>
              <a:buChar char="∙"/>
            </a:pPr>
            <a:r xmlns:a="http://schemas.openxmlformats.org/drawingml/2006/main">
              <a:rPr lang="el" sz="1200">
                <a:latin typeface="Calibri"/>
                <a:ea typeface="Calibri"/>
                <a:cs typeface="Calibri"/>
                <a:sym typeface="Calibri"/>
              </a:rPr>
              <a:t>Αναπτύξτε δεξιότητες στον καθορισμό των κατάλληλων ορίων χρόνου οθόνης και στη δημιουργία ενός ισορροπημένου ψηφιακού περιβάλλοντος για τα παιδιά, λαμβάνοντας υπόψη την ηλικία και τις αναπτυξιακές τους ανάγκες.</a:t>
            </a:r>
            <a:endParaRPr xmlns:a="http://schemas.openxmlformats.org/drawingml/2006/main" sz="1200">
              <a:latin typeface="Times New Roman"/>
              <a:ea typeface="Times New Roman"/>
              <a:cs typeface="Times New Roman"/>
              <a:sym typeface="Times New Roman"/>
            </a:endParaRPr>
          </a:p>
          <a:p>
            <a:pPr xmlns:a="http://schemas.openxmlformats.org/drawingml/2006/main" indent="-304800" lvl="0" marL="342900" rtl="0" algn="just">
              <a:lnSpc>
                <a:spcPct val="100000"/>
              </a:lnSpc>
              <a:spcBef>
                <a:spcPts val="1800"/>
              </a:spcBef>
              <a:spcAft>
                <a:spcPts val="0"/>
              </a:spcAft>
              <a:buClr>
                <a:schemeClr val="lt1"/>
              </a:buClr>
              <a:buSzPts val="1200"/>
              <a:buFont typeface="Noto Sans Symbols"/>
              <a:buChar char="∙"/>
            </a:pPr>
            <a:r xmlns:a="http://schemas.openxmlformats.org/drawingml/2006/main">
              <a:rPr lang="el" sz="1200">
                <a:latin typeface="Calibri"/>
                <a:ea typeface="Calibri"/>
                <a:cs typeface="Calibri"/>
                <a:sym typeface="Calibri"/>
              </a:rPr>
              <a:t>Βελτιώστε τις δεξιότητες επικοινωνίας και οικοδόμησης σχέσεων με τα παιδιά, προωθώντας ουσιαστικές αλληλεπιδράσεις και εμπειρίες που δίνουν προτεραιότητα στη δέσμευση της πραγματικής ζωής έναντι της ψυχαγωγίας που βασίζεται στην οθόνη.</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800"/>
              </a:spcBef>
              <a:spcAft>
                <a:spcPts val="0"/>
              </a:spcAft>
              <a:buClr>
                <a:schemeClr val="lt1"/>
              </a:buClr>
              <a:buSzPts val="2400"/>
              <a:buNone/>
            </a:pPr>
            <a:r xmlns:a="http://schemas.openxmlformats.org/drawingml/2006/main">
              <a:t/>
            </a:r>
            <a:endParaRPr xmlns:a="http://schemas.openxmlformats.org/drawingml/2006/main"/>
          </a:p>
        </p:txBody>
      </p:sp>
      <p:sp>
        <p:nvSpPr>
          <p:cNvPr id="236" name="Google Shape;236;p7"/>
          <p:cNvSpPr txBox="1"/>
          <p:nvPr>
            <p:ph idx="3" type="body"/>
          </p:nvPr>
        </p:nvSpPr>
        <p:spPr>
          <a:xfrm>
            <a:off x="280625" y="518800"/>
            <a:ext cx="6598800" cy="8316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Ποια είναι τα μαθησιακά αποτελέσματα;</a:t>
            </a:r>
            <a:endParaRPr xmlns:a="http://schemas.openxmlformats.org/drawingml/2006/main" sz="2400"/>
          </a:p>
        </p:txBody>
      </p:sp>
      <p:pic>
        <p:nvPicPr>
          <p:cNvPr id="237" name="Google Shape;237;p7"/>
          <p:cNvPicPr preferRelativeResize="0"/>
          <p:nvPr>
            <p:ph idx="2" type="pic"/>
          </p:nvPr>
        </p:nvPicPr>
        <p:blipFill rotWithShape="1">
          <a:blip r:embed="rId3">
            <a:alphaModFix/>
          </a:blip>
          <a:srcRect b="14405" l="0" r="0" t="14405"/>
          <a:stretch/>
        </p:blipFill>
        <p:spPr>
          <a:xfrm>
            <a:off x="6268348" y="853936"/>
            <a:ext cx="5342725" cy="5706303"/>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761800"/>
            <a:ext cx="11163000" cy="2970300"/>
          </a:xfrm>
          <a:prstGeom prst="rect">
            <a:avLst/>
          </a:prstGeom>
          <a:noFill/>
          <a:ln>
            <a:noFill/>
          </a:ln>
        </p:spPr>
        <p:txBody>
          <a:bodyPr anchorCtr="0" anchor="t" bIns="45700" lIns="91425" spcFirstLastPara="1" rIns="91425" wrap="square" tIns="45700">
            <a:noAutofit/>
          </a:bodyPr>
          <a:lstStyle/>
          <a:p>
            <a:pPr xmlns:a="http://schemas.openxmlformats.org/drawingml/2006/main" indent="-177800" lvl="0" marL="228600" rtl="0" algn="just">
              <a:lnSpc>
                <a:spcPct val="100000"/>
              </a:lnSpc>
              <a:spcBef>
                <a:spcPts val="0"/>
              </a:spcBef>
              <a:spcAft>
                <a:spcPts val="0"/>
              </a:spcAft>
              <a:buClr>
                <a:srgbClr val="74659A"/>
              </a:buClr>
              <a:buSzPts val="1200"/>
              <a:buFont typeface="Arial"/>
              <a:buChar char="•"/>
            </a:pPr>
            <a:r xmlns:a="http://schemas.openxmlformats.org/drawingml/2006/main">
              <a:rPr b="0" i="0" lang="el" sz="1200">
                <a:solidFill>
                  <a:srgbClr val="74659A"/>
                </a:solidFill>
              </a:rPr>
              <a:t>Τα πρώτα χρόνια της ζωής ενός παιδιού είναι ζωτικής σημασίας για την ανάπτυξη του εγκεφάλου με χιλιάδες συναπτικές συνδέσεις που σχηματίζονται μεταξύ των νευρώνων.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Η υπερβολική έκθεση στην οθόνη μπορεί να οδηγήσει σε απώλεια βασικών συναπτικών συνδέσεων, παρεμποδίζοντας τη σωστή ανάπτυξη στη γλώσσα, την επικοινωνία, τις κινητικές δεξιότητες και την επίλυση προβλημάτων.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Για την προώθηση της εγκεφαλικής πλαστικότητας, τα μικρά παιδιά θα πρέπει να μένουν μακριά από τις οθόνες και να εμπλέκονται σε διαφορετικές εμπειρίες με ενήλικες.</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Ο χειρισμός αντικειμένων, η παρατήρηση, η μίμηση και η επίλυση προβλημάτων είναι βασικές δραστηριότητες για τη διατήρηση και τον εμπλουτισμό των συναπτικών συνδέσεων.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Οι οθόνες εμποδίζουν την ενεργό εξερεύνηση και τα παιδιά χρειάζονται προληπτικές ανακαλύψεις, αλληλεπίδραση με άλλους και αισθητηριακή διέγερση για σωστή ανάπτυξη.</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Οι οθόνες δεν πρέπει να χρησιμοποιούνται ως τρόπος ηρεμίας των παιδιών. Αντίθετα, η ύπαρξη ενός διαθέσιμου ενήλικα για να τους βοηθήσει να πλοηγηθούν στα συναισθήματα είναι ζωτικής σημασίας.</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Η σωματική δραστηριότητα όπως η κίνηση, το τρέξιμο, το άλμα και το παιχνίδι στην ύπαιθρο συμβάλλει στην υγιή ανάπτυξη και παρέχει ένα εμπλουτισμένο περιβάλλον.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Η κατανόηση των περιορισμών της υπερβολικής χρήσης οθόνης επιτρέπει στους γονείς και τους φροντιστές να δημιουργήσουν ένα περιβάλλον φροντίδας που προάγει την υγιή ανάπτυξη πέρα από τις οθόνες.</a:t>
            </a:r>
            <a:endParaRPr xmlns:a="http://schemas.openxmlformats.org/drawingml/2006/main" sz="1200"/>
          </a:p>
        </p:txBody>
      </p:sp>
      <p:sp>
        <p:nvSpPr>
          <p:cNvPr id="243" name="Google Shape;243;p8"/>
          <p:cNvSpPr txBox="1"/>
          <p:nvPr>
            <p:ph idx="2" type="body"/>
          </p:nvPr>
        </p:nvSpPr>
        <p:spPr>
          <a:xfrm>
            <a:off x="537800" y="797400"/>
            <a:ext cx="10989600" cy="366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9AC1"/>
              </a:buClr>
              <a:buSzPts val="3600"/>
              <a:buNone/>
            </a:pPr>
            <a:r xmlns:a="http://schemas.openxmlformats.org/drawingml/2006/main">
              <a:rPr lang="el" sz="2400"/>
              <a:t>Θεωρητικές γνώσεις</a:t>
            </a:r>
            <a:endParaRPr xmlns:a="http://schemas.openxmlformats.org/drawingml/2006/main"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idx="1" type="body"/>
          </p:nvPr>
        </p:nvSpPr>
        <p:spPr>
          <a:xfrm>
            <a:off x="6302800" y="1954700"/>
            <a:ext cx="5465100" cy="37554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chemeClr val="lt1"/>
              </a:buClr>
              <a:buSzPts val="1800"/>
              <a:buNone/>
            </a:pPr>
            <a:r xmlns:a="http://schemas.openxmlformats.org/drawingml/2006/main">
              <a:rPr lang="el" sz="1200"/>
              <a:t>Η φωτογραφία-γλώσσα αναφέρεται στη χρήση φωτογραφιών ή εικόνων ως μορφή οπτικής επικοινωνίας για τη μετάδοση μηνυμάτων, την πρόκληση συναισθημάτων και την τόνωση των συζητήσεων. Στο πλαίσιο της ευαισθητοποίησης των γονέων σχετικά με τον αρνητικό αντίκτυπο των οθονών, η γλώσσα των φωτογραφιών μπορεί να είναι ένα ισχυρό εργαλείο για την ευαισθητοποίηση και την πυροδότηση συζητήσεων γύρω από το θέμα.</a:t>
            </a:r>
            <a:endParaRPr xmlns:a="http://schemas.openxmlformats.org/drawingml/2006/main" sz="1200"/>
          </a:p>
          <a:p>
            <a:pPr xmlns:a="http://schemas.openxmlformats.org/drawingml/2006/main" indent="-228600" lvl="0" marL="228600" rtl="0" algn="just">
              <a:lnSpc>
                <a:spcPct val="100000"/>
              </a:lnSpc>
              <a:spcBef>
                <a:spcPts val="2300"/>
              </a:spcBef>
              <a:spcAft>
                <a:spcPts val="0"/>
              </a:spcAft>
              <a:buClr>
                <a:schemeClr val="lt1"/>
              </a:buClr>
              <a:buSzPts val="1800"/>
              <a:buNone/>
            </a:pPr>
            <a:r xmlns:a="http://schemas.openxmlformats.org/drawingml/2006/main">
              <a:rPr lang="el" sz="1200"/>
              <a:t>Για να ευαισθητοποιηθούν οι γονείς, μπορεί να δημιουργηθεί μια συλλογή από προσεκτικά επιμελημένες φωτογραφίες, που παρουσιάζουν τις διάφορες αρνητικές επιπτώσεις της υπερβολικής χρήσης οθόνης στα παιδιά. Αυτές οι φωτογραφίες μπορούν να απεικονίσουν σενάρια όπως απομονωμένα παιδιά κολλημένα στις οθόνες, έλλειψη αλληλεπίδρασης με άλλους, περιορισμένη σωματική δραστηριότητα και συναισθηματική αποσύνδεση. Με την οπτική αναπαράσταση αυτών των συνεπειών, η φωτο-γλώσσα μπορεί να επικοινωνήσει αποτελεσματικά τους πιθανούς κινδύνους και τις συνέπειες με έναν επιτακτικό και προκλητικό τρόπο. Δείτε παραδείγματα εδώ.</a:t>
            </a:r>
            <a:endParaRPr xmlns:a="http://schemas.openxmlformats.org/drawingml/2006/main" sz="1200"/>
          </a:p>
        </p:txBody>
      </p:sp>
      <p:sp>
        <p:nvSpPr>
          <p:cNvPr id="249" name="Google Shape;249;p9"/>
          <p:cNvSpPr txBox="1"/>
          <p:nvPr>
            <p:ph idx="3" type="body"/>
          </p:nvPr>
        </p:nvSpPr>
        <p:spPr>
          <a:xfrm>
            <a:off x="6302800" y="518800"/>
            <a:ext cx="6012900" cy="9000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Τεχνική γλώσσας φωτογραφίας για να προσελκύσετε επαγγελματίες</a:t>
            </a:r>
            <a:endParaRPr xmlns:a="http://schemas.openxmlformats.org/drawingml/2006/main" sz="2400"/>
          </a:p>
        </p:txBody>
      </p:sp>
      <p:sp>
        <p:nvSpPr>
          <p:cNvPr id="250" name="Google Shape;250;p9"/>
          <p:cNvSpPr/>
          <p:nvPr>
            <p:ph idx="2" type="pic"/>
          </p:nvPr>
        </p:nvSpPr>
        <p:spPr>
          <a:xfrm>
            <a:off x="-340963" y="-1"/>
            <a:ext cx="6199322" cy="6858001"/>
          </a:xfrm>
          <a:prstGeom prst="rect">
            <a:avLst/>
          </a:prstGeom>
          <a:solidFill>
            <a:srgbClr val="F2F2F2"/>
          </a:solidFill>
          <a:ln>
            <a:noFill/>
          </a:ln>
        </p:spPr>
      </p:sp>
      <p:pic>
        <p:nvPicPr>
          <p:cNvPr descr="Une image contenant Visage humain, personne, bébé, jeune enfant&#10;&#10;Description générée automatiquement" id="251" name="Google Shape;251;p9"/>
          <p:cNvPicPr preferRelativeResize="0"/>
          <p:nvPr/>
        </p:nvPicPr>
        <p:blipFill rotWithShape="1">
          <a:blip r:embed="rId3">
            <a:alphaModFix/>
          </a:blip>
          <a:srcRect b="0" l="0" r="0" t="0"/>
          <a:stretch/>
        </p:blipFill>
        <p:spPr>
          <a:xfrm>
            <a:off x="-18291" y="14613"/>
            <a:ext cx="5050931" cy="3414387"/>
          </a:xfrm>
          <a:prstGeom prst="rect">
            <a:avLst/>
          </a:prstGeom>
          <a:noFill/>
          <a:ln>
            <a:noFill/>
          </a:ln>
        </p:spPr>
      </p:pic>
      <p:pic>
        <p:nvPicPr>
          <p:cNvPr descr="Une image contenant personne, Visage humain, habits, intérieur&#10;&#10;Description générée automatiquement" id="252" name="Google Shape;252;p9"/>
          <p:cNvPicPr preferRelativeResize="0"/>
          <p:nvPr/>
        </p:nvPicPr>
        <p:blipFill rotWithShape="1">
          <a:blip r:embed="rId4">
            <a:alphaModFix/>
          </a:blip>
          <a:srcRect b="0" l="0" r="0" t="0"/>
          <a:stretch/>
        </p:blipFill>
        <p:spPr>
          <a:xfrm>
            <a:off x="836908" y="3428999"/>
            <a:ext cx="5322852" cy="3432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