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18288000" cx="10287000"/>
  <p:notesSz cx="6858000" cy="9144000"/>
  <p:embeddedFontLst>
    <p:embeddedFont>
      <p:font typeface="Trirong"/>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8" roundtripDataSignature="AMtx7mjNjvYNlK+P6BTcvgfjyaCBbhgY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Trirong-regular.fntdata"/><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Trirong-italic.fntdata"/><Relationship Id="rId23" Type="http://schemas.openxmlformats.org/officeDocument/2006/relationships/slide" Target="slides/slide17.xml"/><Relationship Id="rId45" Type="http://schemas.openxmlformats.org/officeDocument/2006/relationships/font" Target="fonts/Trirong-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8" Type="http://customschemas.google.com/relationships/presentationmetadata" Target="metadata"/><Relationship Id="rId25" Type="http://schemas.openxmlformats.org/officeDocument/2006/relationships/slide" Target="slides/slide19.xml"/><Relationship Id="rId47" Type="http://schemas.openxmlformats.org/officeDocument/2006/relationships/font" Target="fonts/Trirong-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1: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p10: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9" name="Google Shape;339;p11: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p12: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p13: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7" name="Google Shape;397;p14: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8" name="Google Shape;418;p15: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5" name="Google Shape;445;p16: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3" name="Google Shape;463;p17: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2" name="Google Shape;482;p18: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8" name="Google Shape;498;p19: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2" name="Google Shape;172;p2: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4" name="Google Shape;51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8" name="Google Shape;528;p21: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3" name="Google Shape;543;p22: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5" name="Google Shape;565;p23: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4" name="Google Shape;58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8" name="Google Shape;598;p25: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4" name="Google Shape;614;p26: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0" name="Google Shape;630;p27: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6" name="Google Shape;646;p28: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4" name="Google Shape;664;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3: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dff126943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dff1269435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dff1269435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dff1269435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dff1269435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dff1269435_0_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dff1269435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dff1269435_0_3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dff126943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5" name="Google Shape;735;g2dff126943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9" name="Google Shape;749;p30: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4" name="Google Shape;764;p31: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8" name="Google Shape;778;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0" name="Google Shape;220;p4: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5: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p6: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1" name="Google Shape;271;p7: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2" name="Google Shape;29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p9:notes"/>
          <p:cNvSpPr/>
          <p:nvPr>
            <p:ph idx="2" type="sldImg"/>
          </p:nvPr>
        </p:nvSpPr>
        <p:spPr>
          <a:xfrm>
            <a:off x="2463800" y="685800"/>
            <a:ext cx="19304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3"/>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4"/>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4"/>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g2dff1269435_0_1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g2dff1269435_0_1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g2dff1269435_0_1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2dff1269435_0_12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g2dff1269435_0_12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g2dff1269435_0_1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g2dff1269435_0_1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g2dff1269435_0_1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2dff1269435_0_1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g2dff1269435_0_12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g2dff1269435_0_12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g2dff1269435_0_12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g2dff1269435_0_1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2dff1269435_0_133"/>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g2dff1269435_0_133"/>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g2dff1269435_0_13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g2dff1269435_0_13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g2dff1269435_0_13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2dff1269435_0_1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g2dff1269435_0_139"/>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g2dff1269435_0_139"/>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g2dff1269435_0_13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g2dff1269435_0_13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g2dff1269435_0_13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2dff1269435_0_14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g2dff1269435_0_146"/>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g2dff1269435_0_146"/>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g2dff1269435_0_146"/>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g2dff1269435_0_146"/>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g2dff1269435_0_14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g2dff1269435_0_14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g2dff1269435_0_1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2dff1269435_0_15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g2dff1269435_0_15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g2dff1269435_0_15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g2dff1269435_0_15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2dff1269435_0_160"/>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g2dff1269435_0_160"/>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g2dff1269435_0_160"/>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g2dff1269435_0_16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g2dff1269435_0_16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g2dff1269435_0_1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2dff1269435_0_167"/>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g2dff1269435_0_167"/>
          <p:cNvSpPr/>
          <p:nvPr>
            <p:ph idx="2" type="pic"/>
          </p:nvPr>
        </p:nvSpPr>
        <p:spPr>
          <a:xfrm>
            <a:off x="1792288" y="612775"/>
            <a:ext cx="5486400" cy="4114800"/>
          </a:xfrm>
          <a:prstGeom prst="rect">
            <a:avLst/>
          </a:prstGeom>
          <a:noFill/>
          <a:ln>
            <a:noFill/>
          </a:ln>
        </p:spPr>
      </p:sp>
      <p:sp>
        <p:nvSpPr>
          <p:cNvPr id="139" name="Google Shape;139;g2dff1269435_0_167"/>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g2dff1269435_0_16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g2dff1269435_0_16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g2dff1269435_0_16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2dff1269435_0_1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g2dff1269435_0_174"/>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g2dff1269435_0_17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g2dff1269435_0_17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g2dff1269435_0_17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2dff1269435_0_180"/>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g2dff1269435_0_180"/>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g2dff1269435_0_18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g2dff1269435_0_18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g2dff1269435_0_1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8"/>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8"/>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9"/>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9"/>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9"/>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9"/>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4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2"/>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2"/>
          <p:cNvSpPr/>
          <p:nvPr>
            <p:ph idx="2" type="pic"/>
          </p:nvPr>
        </p:nvSpPr>
        <p:spPr>
          <a:xfrm>
            <a:off x="1792288" y="612775"/>
            <a:ext cx="5486400" cy="4114800"/>
          </a:xfrm>
          <a:prstGeom prst="rect">
            <a:avLst/>
          </a:prstGeom>
          <a:noFill/>
          <a:ln>
            <a:noFill/>
          </a:ln>
        </p:spPr>
      </p:sp>
      <p:sp>
        <p:nvSpPr>
          <p:cNvPr id="64" name="Google Shape;64;p42"/>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2dff1269435_0_1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g2dff1269435_0_11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g2dff1269435_0_11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g2dff1269435_0_11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g2dff1269435_0_11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hyperlink" Target="https://www.who.int/news/item/24-04-2019-to-grow-up-healthy-children-need-to-sit-less-and-play-more" TargetMode="External"/><Relationship Id="rId5" Type="http://schemas.openxmlformats.org/officeDocument/2006/relationships/hyperlink" Target="https://www.nhs.uk/live-well/healthy-body/childrens-screen-time/" TargetMode="External"/><Relationship Id="rId6" Type="http://schemas.openxmlformats.org/officeDocument/2006/relationships/hyperlink" Target="https://www.nhs.uk/live-well/eat-well/why-meals-together-matter/" TargetMode="External"/><Relationship Id="rId7" Type="http://schemas.openxmlformats.org/officeDocument/2006/relationships/hyperlink" Target="https://www.gesund-ins-leben.de/" TargetMode="External"/><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0.png"/><Relationship Id="rId10" Type="http://schemas.openxmlformats.org/officeDocument/2006/relationships/hyperlink" Target="https://publications.jrc.ec.europa.eu/repository/handle/JRC121492" TargetMode="External"/><Relationship Id="rId9" Type="http://schemas.openxmlformats.org/officeDocument/2006/relationships/hyperlink" Target="https://publications.jrc.ec.europa.eu/repository/handle/JRC121492" TargetMode="External"/><Relationship Id="rId5" Type="http://schemas.openxmlformats.org/officeDocument/2006/relationships/hyperlink" Target="https://www.apa.org/topics/physical-activity-screen-time" TargetMode="External"/><Relationship Id="rId6" Type="http://schemas.openxmlformats.org/officeDocument/2006/relationships/hyperlink" Target="https://newsinhealth.nih.gov/2019/09/family-time-without-screens" TargetMode="External"/><Relationship Id="rId7" Type="http://schemas.openxmlformats.org/officeDocument/2006/relationships/hyperlink" Target="https://www.gse.harvard.edu/news/uk/17/12/creating-screen-free-zones-and-times" TargetMode="External"/><Relationship Id="rId8" Type="http://schemas.openxmlformats.org/officeDocument/2006/relationships/hyperlink" Target="https://publications.jrc.ec.europa.eu/repository/handle/JRC12149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png"/><Relationship Id="rId5" Type="http://schemas.openxmlformats.org/officeDocument/2006/relationships/hyperlink" Target="http://www.youtube.com/watch?v=TAIxb42FjwE" TargetMode="External"/><Relationship Id="rId6"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hyperlink" Target="http://www.youtube.com/watch?v=pOchBnZJdEk" TargetMode="External"/><Relationship Id="rId6"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8.png"/><Relationship Id="rId6"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7.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hyperlink" Target="https://survivingdigital.eu/" TargetMode="External"/><Relationship Id="rId6" Type="http://schemas.openxmlformats.org/officeDocument/2006/relationships/image" Target="../media/image48.png"/></Relationships>
</file>

<file path=ppt/slides/_rels/slide37.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40.png"/><Relationship Id="rId13" Type="http://schemas.openxmlformats.org/officeDocument/2006/relationships/image" Target="../media/image36.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46.png"/><Relationship Id="rId9" Type="http://schemas.openxmlformats.org/officeDocument/2006/relationships/image" Target="../media/image37.png"/><Relationship Id="rId15" Type="http://schemas.openxmlformats.org/officeDocument/2006/relationships/image" Target="../media/image49.png"/><Relationship Id="rId14" Type="http://schemas.openxmlformats.org/officeDocument/2006/relationships/image" Target="../media/image39.png"/><Relationship Id="rId17" Type="http://schemas.openxmlformats.org/officeDocument/2006/relationships/image" Target="../media/image43.png"/><Relationship Id="rId16" Type="http://schemas.openxmlformats.org/officeDocument/2006/relationships/image" Target="../media/image42.png"/><Relationship Id="rId5" Type="http://schemas.openxmlformats.org/officeDocument/2006/relationships/image" Target="../media/image34.png"/><Relationship Id="rId19" Type="http://schemas.openxmlformats.org/officeDocument/2006/relationships/image" Target="../media/image1.png"/><Relationship Id="rId6" Type="http://schemas.openxmlformats.org/officeDocument/2006/relationships/image" Target="../media/image41.png"/><Relationship Id="rId18" Type="http://schemas.openxmlformats.org/officeDocument/2006/relationships/image" Target="../media/image45.png"/><Relationship Id="rId7" Type="http://schemas.openxmlformats.org/officeDocument/2006/relationships/image" Target="../media/image38.png"/><Relationship Id="rId8"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png"/><Relationship Id="rId5" Type="http://schemas.openxmlformats.org/officeDocument/2006/relationships/hyperlink" Target="http://www.youtube.com/watch?v=vOSYmLER664" TargetMode="External"/><Relationship Id="rId6"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
          <p:cNvSpPr txBox="1"/>
          <p:nvPr/>
        </p:nvSpPr>
        <p:spPr>
          <a:xfrm>
            <a:off x="7064696" y="16023603"/>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160" name="Google Shape;160;p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61" name="Google Shape;161;p1"/>
          <p:cNvSpPr/>
          <p:nvPr/>
        </p:nvSpPr>
        <p:spPr>
          <a:xfrm>
            <a:off x="329825" y="1353382"/>
            <a:ext cx="9508624" cy="10302459"/>
          </a:xfrm>
          <a:custGeom>
            <a:rect b="b" l="l" r="r" t="t"/>
            <a:pathLst>
              <a:path extrusionOk="0" h="10302459" w="9508624">
                <a:moveTo>
                  <a:pt x="0" y="0"/>
                </a:moveTo>
                <a:lnTo>
                  <a:pt x="9508624" y="0"/>
                </a:lnTo>
                <a:lnTo>
                  <a:pt x="9508624" y="10302458"/>
                </a:lnTo>
                <a:lnTo>
                  <a:pt x="0" y="10302458"/>
                </a:lnTo>
                <a:lnTo>
                  <a:pt x="0" y="0"/>
                </a:lnTo>
                <a:close/>
              </a:path>
            </a:pathLst>
          </a:custGeom>
          <a:blipFill rotWithShape="1">
            <a:blip r:embed="rId3">
              <a:alphaModFix/>
            </a:blip>
            <a:stretch>
              <a:fillRect b="-1927" l="-5450" r="0" t="-192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p1"/>
          <p:cNvSpPr/>
          <p:nvPr/>
        </p:nvSpPr>
        <p:spPr>
          <a:xfrm rot="10800000">
            <a:off x="5516705" y="1353381"/>
            <a:ext cx="4321743" cy="4593508"/>
          </a:xfrm>
          <a:custGeom>
            <a:rect b="b" l="l" r="r" t="t"/>
            <a:pathLst>
              <a:path extrusionOk="0" h="4709938" w="4431284">
                <a:moveTo>
                  <a:pt x="0" y="0"/>
                </a:moveTo>
                <a:lnTo>
                  <a:pt x="4431284" y="0"/>
                </a:lnTo>
                <a:lnTo>
                  <a:pt x="4431284" y="4709938"/>
                </a:lnTo>
                <a:lnTo>
                  <a:pt x="0" y="470993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 name="Google Shape;163;p1"/>
          <p:cNvSpPr/>
          <p:nvPr/>
        </p:nvSpPr>
        <p:spPr>
          <a:xfrm>
            <a:off x="5611922" y="11515965"/>
            <a:ext cx="4676144" cy="2502284"/>
          </a:xfrm>
          <a:custGeom>
            <a:rect b="b" l="l" r="r" t="t"/>
            <a:pathLst>
              <a:path extrusionOk="0" h="2502284" w="4676144">
                <a:moveTo>
                  <a:pt x="0" y="0"/>
                </a:moveTo>
                <a:lnTo>
                  <a:pt x="4676144" y="0"/>
                </a:lnTo>
                <a:lnTo>
                  <a:pt x="4676144" y="2502284"/>
                </a:lnTo>
                <a:lnTo>
                  <a:pt x="0" y="2502284"/>
                </a:lnTo>
                <a:lnTo>
                  <a:pt x="0" y="0"/>
                </a:lnTo>
                <a:close/>
              </a:path>
            </a:pathLst>
          </a:custGeom>
          <a:blipFill rotWithShape="1">
            <a:blip r:embed="rId4">
              <a:alphaModFix/>
            </a:blip>
            <a:stretch>
              <a:fillRect b="-117" l="0" r="0" t="-1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 name="Google Shape;164;p1"/>
          <p:cNvSpPr/>
          <p:nvPr/>
        </p:nvSpPr>
        <p:spPr>
          <a:xfrm rot="5400000">
            <a:off x="7728250" y="12721865"/>
            <a:ext cx="649521" cy="4470109"/>
          </a:xfrm>
          <a:custGeom>
            <a:rect b="b" l="l" r="r" t="t"/>
            <a:pathLst>
              <a:path extrusionOk="0" h="4376293" w="635889">
                <a:moveTo>
                  <a:pt x="0" y="0"/>
                </a:moveTo>
                <a:lnTo>
                  <a:pt x="635889" y="0"/>
                </a:lnTo>
                <a:lnTo>
                  <a:pt x="635889" y="4376293"/>
                </a:lnTo>
                <a:lnTo>
                  <a:pt x="0" y="4376293"/>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p1"/>
          <p:cNvSpPr/>
          <p:nvPr/>
        </p:nvSpPr>
        <p:spPr>
          <a:xfrm>
            <a:off x="1028700" y="14651566"/>
            <a:ext cx="2088636" cy="610701"/>
          </a:xfrm>
          <a:custGeom>
            <a:rect b="b" l="l" r="r" t="t"/>
            <a:pathLst>
              <a:path extrusionOk="0" h="610701" w="2088636">
                <a:moveTo>
                  <a:pt x="0" y="0"/>
                </a:moveTo>
                <a:lnTo>
                  <a:pt x="2088636" y="0"/>
                </a:lnTo>
                <a:lnTo>
                  <a:pt x="2088636" y="610701"/>
                </a:lnTo>
                <a:lnTo>
                  <a:pt x="0" y="61070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1"/>
          <p:cNvSpPr txBox="1"/>
          <p:nvPr/>
        </p:nvSpPr>
        <p:spPr>
          <a:xfrm>
            <a:off x="5988988" y="2227919"/>
            <a:ext cx="3971100" cy="2007000"/>
          </a:xfrm>
          <a:prstGeom prst="rect">
            <a:avLst/>
          </a:prstGeom>
          <a:noFill/>
          <a:ln>
            <a:noFill/>
          </a:ln>
        </p:spPr>
        <p:txBody>
          <a:bodyPr anchorCtr="0" anchor="t" bIns="0" lIns="0" spcFirstLastPara="1" rIns="0" wrap="square" tIns="0">
            <a:spAutoFit/>
          </a:bodyPr>
          <a:lstStyle/>
          <a:p>
            <a:pPr indent="0" lvl="0" marL="0" marR="0" rtl="0" algn="l">
              <a:lnSpc>
                <a:spcPct val="120013"/>
              </a:lnSpc>
              <a:spcBef>
                <a:spcPts val="0"/>
              </a:spcBef>
              <a:spcAft>
                <a:spcPts val="0"/>
              </a:spcAft>
              <a:buClr>
                <a:srgbClr val="000000"/>
              </a:buClr>
              <a:buSzPts val="5400"/>
              <a:buFont typeface="Arial"/>
              <a:buNone/>
            </a:pPr>
            <a:r>
              <a:rPr b="1" i="0" lang="en-US" sz="5400" u="none" cap="none" strike="noStrike">
                <a:solidFill>
                  <a:srgbClr val="FFFFFF"/>
                </a:solidFill>
                <a:latin typeface="Arial"/>
                <a:ea typeface="Arial"/>
                <a:cs typeface="Arial"/>
                <a:sym typeface="Arial"/>
              </a:rPr>
              <a:t>Guida per i formatori</a:t>
            </a:r>
            <a:endParaRPr b="1" i="0" sz="5400" u="none" cap="none" strike="noStrike">
              <a:solidFill>
                <a:srgbClr val="000000"/>
              </a:solidFill>
              <a:latin typeface="Arial"/>
              <a:ea typeface="Arial"/>
              <a:cs typeface="Arial"/>
              <a:sym typeface="Arial"/>
            </a:endParaRPr>
          </a:p>
        </p:txBody>
      </p:sp>
      <p:sp>
        <p:nvSpPr>
          <p:cNvPr id="167" name="Google Shape;167;p1"/>
          <p:cNvSpPr txBox="1"/>
          <p:nvPr/>
        </p:nvSpPr>
        <p:spPr>
          <a:xfrm>
            <a:off x="5942460" y="14721749"/>
            <a:ext cx="3895989" cy="534499"/>
          </a:xfrm>
          <a:prstGeom prst="rect">
            <a:avLst/>
          </a:prstGeom>
          <a:noFill/>
          <a:ln>
            <a:noFill/>
          </a:ln>
        </p:spPr>
        <p:txBody>
          <a:bodyPr anchorCtr="0" anchor="t" bIns="0" lIns="0" spcFirstLastPara="1" rIns="0" wrap="square" tIns="0">
            <a:spAutoFit/>
          </a:bodyPr>
          <a:lstStyle/>
          <a:p>
            <a:pPr indent="0" lvl="0" marL="0" marR="0" rtl="0" algn="r">
              <a:lnSpc>
                <a:spcPct val="120014"/>
              </a:lnSpc>
              <a:spcBef>
                <a:spcPts val="0"/>
              </a:spcBef>
              <a:spcAft>
                <a:spcPts val="0"/>
              </a:spcAft>
              <a:buClr>
                <a:srgbClr val="000000"/>
              </a:buClr>
              <a:buSzPts val="2723"/>
              <a:buFont typeface="Arial"/>
              <a:buNone/>
            </a:pPr>
            <a:r>
              <a:rPr b="0" i="0" lang="en-US" sz="2723" u="none" cap="none" strike="noStrike">
                <a:solidFill>
                  <a:srgbClr val="FFFFFF"/>
                </a:solidFill>
                <a:latin typeface="Arial"/>
                <a:ea typeface="Arial"/>
                <a:cs typeface="Arial"/>
                <a:sym typeface="Arial"/>
              </a:rPr>
              <a:t>www.survivingdigital.eu</a:t>
            </a:r>
            <a:endParaRPr b="0" i="0" sz="1400" u="none" cap="none" strike="noStrike">
              <a:solidFill>
                <a:srgbClr val="000000"/>
              </a:solidFill>
              <a:latin typeface="Arial"/>
              <a:ea typeface="Arial"/>
              <a:cs typeface="Arial"/>
              <a:sym typeface="Arial"/>
            </a:endParaRPr>
          </a:p>
        </p:txBody>
      </p:sp>
      <p:sp>
        <p:nvSpPr>
          <p:cNvPr id="168" name="Google Shape;168;p1"/>
          <p:cNvSpPr txBox="1"/>
          <p:nvPr/>
        </p:nvSpPr>
        <p:spPr>
          <a:xfrm>
            <a:off x="1075050" y="14721750"/>
            <a:ext cx="2042286" cy="221599"/>
          </a:xfrm>
          <a:prstGeom prst="rect">
            <a:avLst/>
          </a:prstGeom>
          <a:noFill/>
          <a:ln>
            <a:noFill/>
          </a:ln>
        </p:spPr>
        <p:txBody>
          <a:bodyPr anchorCtr="0" anchor="t" bIns="0" lIns="0" spcFirstLastPara="1" rIns="0" wrap="square" tIns="0">
            <a:spAutoFit/>
          </a:bodyPr>
          <a:lstStyle/>
          <a:p>
            <a:pPr indent="0" lvl="0" marL="0" marR="0" rtl="0" algn="l">
              <a:lnSpc>
                <a:spcPct val="120058"/>
              </a:lnSpc>
              <a:spcBef>
                <a:spcPts val="0"/>
              </a:spcBef>
              <a:spcAft>
                <a:spcPts val="0"/>
              </a:spcAft>
              <a:buClr>
                <a:srgbClr val="000000"/>
              </a:buClr>
              <a:buSzPts val="1200"/>
              <a:buFont typeface="Arial"/>
              <a:buNone/>
            </a:pPr>
            <a:r>
              <a:rPr b="0" i="0" lang="en-US" sz="1200" u="none" cap="none" strike="noStrike">
                <a:solidFill>
                  <a:srgbClr val="262626"/>
                </a:solidFill>
                <a:latin typeface="Arial"/>
                <a:ea typeface="Arial"/>
                <a:cs typeface="Arial"/>
                <a:sym typeface="Arial"/>
              </a:rPr>
              <a:t>  Consorzio Surviving Digital</a:t>
            </a:r>
            <a:endParaRPr b="0" i="0" sz="1300" u="none" cap="none" strike="noStrike">
              <a:solidFill>
                <a:srgbClr val="000000"/>
              </a:solidFill>
              <a:latin typeface="Arial"/>
              <a:ea typeface="Arial"/>
              <a:cs typeface="Arial"/>
              <a:sym typeface="Arial"/>
            </a:endParaRPr>
          </a:p>
        </p:txBody>
      </p:sp>
      <p:sp>
        <p:nvSpPr>
          <p:cNvPr id="169" name="Google Shape;169;p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325" name="Google Shape;325;p1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26" name="Google Shape;326;p10"/>
          <p:cNvSpPr/>
          <p:nvPr/>
        </p:nvSpPr>
        <p:spPr>
          <a:xfrm>
            <a:off x="272542" y="8024695"/>
            <a:ext cx="9741921" cy="7841669"/>
          </a:xfrm>
          <a:custGeom>
            <a:rect b="b" l="l" r="r" t="t"/>
            <a:pathLst>
              <a:path extrusionOk="0" h="7380394" w="9168867">
                <a:moveTo>
                  <a:pt x="0" y="0"/>
                </a:moveTo>
                <a:lnTo>
                  <a:pt x="9168867" y="0"/>
                </a:lnTo>
                <a:lnTo>
                  <a:pt x="9168867" y="7380394"/>
                </a:lnTo>
                <a:lnTo>
                  <a:pt x="0" y="738039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27" name="Google Shape;327;p10"/>
          <p:cNvGrpSpPr/>
          <p:nvPr/>
        </p:nvGrpSpPr>
        <p:grpSpPr>
          <a:xfrm>
            <a:off x="517557" y="1783885"/>
            <a:ext cx="5784810" cy="598170"/>
            <a:chOff x="0" y="0"/>
            <a:chExt cx="5663400" cy="585615"/>
          </a:xfrm>
        </p:grpSpPr>
        <p:sp>
          <p:nvSpPr>
            <p:cNvPr id="328" name="Google Shape;328;p10"/>
            <p:cNvSpPr/>
            <p:nvPr/>
          </p:nvSpPr>
          <p:spPr>
            <a:xfrm>
              <a:off x="0" y="0"/>
              <a:ext cx="5663311" cy="585615"/>
            </a:xfrm>
            <a:custGeom>
              <a:rect b="b" l="l" r="r" t="t"/>
              <a:pathLst>
                <a:path extrusionOk="0" h="585615" w="5663311">
                  <a:moveTo>
                    <a:pt x="0" y="0"/>
                  </a:moveTo>
                  <a:lnTo>
                    <a:pt x="5663311" y="0"/>
                  </a:lnTo>
                  <a:lnTo>
                    <a:pt x="5663311" y="585615"/>
                  </a:lnTo>
                  <a:lnTo>
                    <a:pt x="0" y="58561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9" name="Google Shape;329;p10"/>
            <p:cNvSpPr txBox="1"/>
            <p:nvPr/>
          </p:nvSpPr>
          <p:spPr>
            <a:xfrm>
              <a:off x="0" y="57150"/>
              <a:ext cx="5663400" cy="52830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FFFFFF"/>
                  </a:solidFill>
                  <a:latin typeface="Arial"/>
                  <a:ea typeface="Arial"/>
                  <a:cs typeface="Arial"/>
                  <a:sym typeface="Arial"/>
                </a:rPr>
                <a:t>Segno di dipendenza da schermo:</a:t>
              </a:r>
              <a:endParaRPr b="1" i="0" sz="1400" u="none" cap="none" strike="noStrike">
                <a:solidFill>
                  <a:srgbClr val="000000"/>
                </a:solidFill>
                <a:latin typeface="Arial"/>
                <a:ea typeface="Arial"/>
                <a:cs typeface="Arial"/>
                <a:sym typeface="Arial"/>
              </a:endParaRPr>
            </a:p>
          </p:txBody>
        </p:sp>
      </p:grpSp>
      <p:grpSp>
        <p:nvGrpSpPr>
          <p:cNvPr id="330" name="Google Shape;330;p10"/>
          <p:cNvGrpSpPr/>
          <p:nvPr/>
        </p:nvGrpSpPr>
        <p:grpSpPr>
          <a:xfrm>
            <a:off x="436762" y="7662578"/>
            <a:ext cx="5784719" cy="598170"/>
            <a:chOff x="0" y="0"/>
            <a:chExt cx="5663311" cy="585615"/>
          </a:xfrm>
        </p:grpSpPr>
        <p:sp>
          <p:nvSpPr>
            <p:cNvPr id="331" name="Google Shape;331;p10"/>
            <p:cNvSpPr/>
            <p:nvPr/>
          </p:nvSpPr>
          <p:spPr>
            <a:xfrm>
              <a:off x="0" y="0"/>
              <a:ext cx="5663311" cy="585615"/>
            </a:xfrm>
            <a:custGeom>
              <a:rect b="b" l="l" r="r" t="t"/>
              <a:pathLst>
                <a:path extrusionOk="0" h="585615" w="5663311">
                  <a:moveTo>
                    <a:pt x="0" y="0"/>
                  </a:moveTo>
                  <a:lnTo>
                    <a:pt x="5663311" y="0"/>
                  </a:lnTo>
                  <a:lnTo>
                    <a:pt x="5663311" y="585615"/>
                  </a:lnTo>
                  <a:lnTo>
                    <a:pt x="0" y="58561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2" name="Google Shape;332;p10"/>
            <p:cNvSpPr txBox="1"/>
            <p:nvPr/>
          </p:nvSpPr>
          <p:spPr>
            <a:xfrm>
              <a:off x="0" y="57150"/>
              <a:ext cx="5663268" cy="52843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0" i="0" lang="en-US" sz="2451" u="none" cap="none" strike="noStrike">
                  <a:solidFill>
                    <a:srgbClr val="FFFFFF"/>
                  </a:solidFill>
                  <a:latin typeface="Arial"/>
                  <a:ea typeface="Arial"/>
                  <a:cs typeface="Arial"/>
                  <a:sym typeface="Arial"/>
                </a:rPr>
                <a:t>Riferimenti:</a:t>
              </a:r>
              <a:endParaRPr b="0" i="0" sz="1400" u="none" cap="none" strike="noStrike">
                <a:solidFill>
                  <a:srgbClr val="000000"/>
                </a:solidFill>
                <a:latin typeface="Arial"/>
                <a:ea typeface="Arial"/>
                <a:cs typeface="Arial"/>
                <a:sym typeface="Arial"/>
              </a:endParaRPr>
            </a:p>
          </p:txBody>
        </p:sp>
      </p:grpSp>
      <p:sp>
        <p:nvSpPr>
          <p:cNvPr id="333" name="Google Shape;333;p10"/>
          <p:cNvSpPr txBox="1"/>
          <p:nvPr/>
        </p:nvSpPr>
        <p:spPr>
          <a:xfrm>
            <a:off x="517557" y="2705874"/>
            <a:ext cx="8889000" cy="3666000"/>
          </a:xfrm>
          <a:prstGeom prst="rect">
            <a:avLst/>
          </a:prstGeom>
          <a:noFill/>
          <a:ln>
            <a:noFill/>
          </a:ln>
        </p:spPr>
        <p:txBody>
          <a:bodyPr anchorCtr="0" anchor="t" bIns="0" lIns="0" spcFirstLastPara="1" rIns="0" wrap="square" tIns="0">
            <a:spAutoFit/>
          </a:bodyPr>
          <a:lstStyle/>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 dipendenza da schermo può essere identificata attraverso vari segnali specifici che indicano un attaccamento malsano ai dispositivi digitali. Questi segnali includono:</a:t>
            </a:r>
            <a:endParaRPr b="0" i="0" sz="1200" u="none" cap="none" strike="noStrike">
              <a:solidFill>
                <a:srgbClr val="000000"/>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Perdita di controllo: Quando si lotta per limitare il tempo trascorso sullo schermo nonostante la consapevolezza dei suoi effetti negativi.</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Preoccupazione: Quando si pensa costantemente alla prossima occasione di utilizzare un dispositivo.</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Trascurare le responsabilità: Mancato adempimento dei doveri lavorativi, scolastici o familiari a causa dell'uso eccessivo dello schermo.</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Sintomi di astinenza: Sensazione di irrequietezza, irritabilità o abbattimento quando non si utilizza un dispositivo.</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Escapismo: Quando si utilizzano gli schermi per evitare i problemi della vita reale o le emozioni negative.</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Resistenza: Richiedere più tempo sullo schermo per ottenere lo stesso livello di soddisfazione.</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Trascurare la cura della persona: Privilegiare il tempo trascorso sullo schermo rispetto alla salute fisica, all'igiene e all'alimentazione.</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Disturbi del sonno: Quando si hanno problemi di qualità del sonno o insonnia dovuti all'uso di schermi a tarda notte.</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Isolamento sociale: Quando si preferiscono le interazioni virtuali alla comunicazione diretta (face to face), con conseguente isolamento.</a:t>
            </a:r>
            <a:endParaRPr b="0" i="0" sz="1200" u="none" cap="none" strike="noStrike">
              <a:solidFill>
                <a:srgbClr val="000000"/>
              </a:solidFill>
              <a:latin typeface="Calibri"/>
              <a:ea typeface="Calibri"/>
              <a:cs typeface="Calibri"/>
              <a:sym typeface="Calibri"/>
            </a:endParaRPr>
          </a:p>
          <a:p>
            <a:pPr indent="-142875" lvl="1" marL="323850" marR="0" rtl="0" algn="just">
              <a:lnSpc>
                <a:spcPct val="110866"/>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Sintomi fisici: Problemi come affaticamento degli occhi, mal di testa o lesioni da sforzo ripetitivo dovute all'uso prolungato del dispositivo.</a:t>
            </a:r>
            <a:endParaRPr b="0" i="0" sz="1200" u="none" cap="none" strike="noStrike">
              <a:solidFill>
                <a:srgbClr val="000000"/>
              </a:solidFill>
              <a:latin typeface="Calibri"/>
              <a:ea typeface="Calibri"/>
              <a:cs typeface="Calibri"/>
              <a:sym typeface="Calibri"/>
            </a:endParaRPr>
          </a:p>
          <a:p>
            <a:pPr indent="0" lvl="0" marL="0" marR="0" rtl="0" algn="just">
              <a:lnSpc>
                <a:spcPct val="110866"/>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L'identificazione precoce di questi segnali consente alle persone di mettere in atto strategie adeguate per gestire e ridurre la dipendenza da schermo, favorendo uno stile di vita più sano ed equilibrato.</a:t>
            </a:r>
            <a:endParaRPr b="0" i="0" sz="1200" u="none" cap="none" strike="noStrike">
              <a:solidFill>
                <a:srgbClr val="000000"/>
              </a:solidFill>
              <a:latin typeface="Calibri"/>
              <a:ea typeface="Calibri"/>
              <a:cs typeface="Calibri"/>
              <a:sym typeface="Calibri"/>
            </a:endParaRPr>
          </a:p>
        </p:txBody>
      </p:sp>
      <p:sp>
        <p:nvSpPr>
          <p:cNvPr id="334" name="Google Shape;334;p10"/>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10</a:t>
            </a:r>
            <a:endParaRPr b="0" i="0" sz="1400" u="none" cap="none" strike="noStrike">
              <a:solidFill>
                <a:srgbClr val="000000"/>
              </a:solidFill>
              <a:latin typeface="Arial"/>
              <a:ea typeface="Arial"/>
              <a:cs typeface="Arial"/>
              <a:sym typeface="Arial"/>
            </a:endParaRPr>
          </a:p>
        </p:txBody>
      </p:sp>
      <p:sp>
        <p:nvSpPr>
          <p:cNvPr id="335" name="Google Shape;335;p10"/>
          <p:cNvSpPr txBox="1"/>
          <p:nvPr/>
        </p:nvSpPr>
        <p:spPr>
          <a:xfrm>
            <a:off x="436762" y="8757586"/>
            <a:ext cx="8969700" cy="7108800"/>
          </a:xfrm>
          <a:prstGeom prst="rect">
            <a:avLst/>
          </a:prstGeom>
          <a:noFill/>
          <a:ln>
            <a:noFill/>
          </a:ln>
        </p:spPr>
        <p:txBody>
          <a:bodyPr anchorCtr="0" anchor="t" bIns="0" lIns="0" spcFirstLastPara="1" rIns="0" wrap="square" tIns="0">
            <a:spAutoFit/>
          </a:bodyPr>
          <a:lstStyle/>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Perdita di controllo e preoccupazione: Questo studio analizza i modelli comportamentali legati alla dipendenza da social media, evidenziando sintomi come la perdita di controllo e la preoccupazione per l'uso dei dispositivi digitali.</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Riferimento: Andreassen, C. S., Torsheim, T., Brunborg, G. S., &amp; Pallesen, S. (2012). "Sviluppo di una scala di dipendenza da Facebook". Psychological Reports, 110(2), 501-517.</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Trascurare le responsabilità: Il documento descrive come l'uso eccessivo di Internet possa portare a trascurare il lavoro, la scuola e le responsabilità familiari, identificando questo aspetto come una componente fondamentale della dipendenza da Internet.</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Riferimento: Young, K. S. (1998). "Dipendenza da Internet: L'emergere di un nuovo disturbo clinico". CyberPsychology &amp; Behavior, 1(3), 237-244.</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Sintomi di astinenza: Questo articolo esamina i sintomi di astinenza negli adolescenti con disturbo da gioco su Internet, come irritabilità e irrequietezza quando non usano i dispositivi.</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Riferimento: King, D. L., &amp; Delfabbro, P. H. (2016). "La psicopatologia cognitiva del disturbo da gioco su Internet in adolescenza". Journal of Abnormal Child Psychology, 44(8), 1635-1645.</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Escapismo: questo articolo critica il concetto di dipendenza da Internet e suggerisce che molti utenti fanno un uso eccessivo dello schermo per sfuggire ai problemi della vita reale.</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Riferimento: Kardefelt-Winther, D. (2014). "Una critica concettuale e metodologica della ricerca sulla dipendenza da Internet: Verso un modello di uso compensativo di Internet". Computers in Human Behavior, 31, 351-354.</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Tolleranza: Lo studio evidenzia come sia necessario un numero crescente di ore di schermo per ottenere lo stesso livello di soddisfazione, un fenomeno noto come tolleranza.</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Riferimento: Chiu, S. I., Hong, F. Y., &amp; Chiu, S. L. (2013). "Un'analisi della correlazione e della differenza di genere tra la dipendenza da Internet e la dipendenza da cellulare degli studenti universitari a Taiwan". ISRN Addiction, 2013, 360607.</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Trascurare la cura della persona: Questa revisione sistematica analizza come l'uso eccessivo dello schermo possa portare a trascurare la cura della persona, compresa la salute fisica, l'igiene e l'alimentazione.</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Riferimento: Kuss, D. J., &amp; Lopez-Fernandez, O. (2016). "Dipendenza da Internet e uso problematico di Internet: Una revisione sistematica della ricerca clinica". World Journal of Psychiatry, 6(1), 143-176.</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Disturbi del sonno: Questo studio esplora l'impatto negativo dell'uso del telefono cellulare a tarda notte sulla qualità e sui modelli di sonno, contribuendo ai disturbi del sonno.</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Riferimento: Exelmans, L., &amp; Van den Bulck, J. (2016). "Uso del cellulare a letto e sonno negli adulti". Social Science &amp; Medicine, 148, 93-101.</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Isolamento sociale: Nel libro della Turkle si parla di come la dipendenza dalle interazioni virtuali possa portare all'isolamento sociale, in quanto gli individui preferiscono la comunicazione digitale alle interazioni faccia a faccia.</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Riferimento: Turkle, S. (2011). "Soli insieme: Perché ci aspettiamo di più dalla tecnologia e meno dagli altri". Basic Books.</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Sintomi fisici: Questa ricerca evidenzia i sintomi fisici associati all'uso prolungato dei dispositivi, come affaticamento degli occhi, mal di testa e lesioni da sforzo ripetuto.</a:t>
            </a:r>
            <a:endParaRPr b="0" i="0" sz="1100" u="none" cap="none" strike="noStrike">
              <a:solidFill>
                <a:srgbClr val="000000"/>
              </a:solidFill>
              <a:latin typeface="Calibri"/>
              <a:ea typeface="Calibri"/>
              <a:cs typeface="Calibri"/>
              <a:sym typeface="Calibri"/>
            </a:endParaRPr>
          </a:p>
          <a:p>
            <a:pPr indent="-69850" lvl="1" marL="156844" marR="0" rtl="0" algn="l">
              <a:lnSpc>
                <a:spcPct val="120015"/>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Riferimento: Rosen, L. D., Lim, A. F., Felt, J., Carrier, L. M., Cheever, N. A., Lara-Ruiz, J. M., Mendoza, J. S., &amp; Rokkum, J. (2014). "L'uso dei media e della tecnologia predice il malessere di bambini, preadolescenti e adolescenti indipendentemente dagli impatti negativi sulla salute dell'esercizio fisico e delle abitudini alimentari". Computers in Human Behavior, 35, 364-375.</a:t>
            </a:r>
            <a:endParaRPr b="0" i="0" sz="1100" u="none" cap="none" strike="noStrike">
              <a:solidFill>
                <a:srgbClr val="000000"/>
              </a:solidFill>
              <a:latin typeface="Calibri"/>
              <a:ea typeface="Calibri"/>
              <a:cs typeface="Calibri"/>
              <a:sym typeface="Calibri"/>
            </a:endParaRPr>
          </a:p>
          <a:p>
            <a:pPr indent="-78422" lvl="1" marL="156844" marR="0" rtl="0" algn="l">
              <a:lnSpc>
                <a:spcPct val="120015"/>
              </a:lnSpc>
              <a:spcBef>
                <a:spcPts val="0"/>
              </a:spcBef>
              <a:spcAft>
                <a:spcPts val="0"/>
              </a:spcAft>
              <a:buClr>
                <a:srgbClr val="000000"/>
              </a:buClr>
              <a:buSzPts val="1299"/>
              <a:buFont typeface="Arial"/>
              <a:buNone/>
            </a:pPr>
            <a:r>
              <a:t/>
            </a:r>
            <a:endParaRPr b="0" i="0" sz="1299" u="none" cap="none" strike="noStrike">
              <a:solidFill>
                <a:srgbClr val="FFFFFF"/>
              </a:solidFill>
              <a:latin typeface="Arial"/>
              <a:ea typeface="Arial"/>
              <a:cs typeface="Arial"/>
              <a:sym typeface="Arial"/>
            </a:endParaRPr>
          </a:p>
        </p:txBody>
      </p:sp>
      <p:sp>
        <p:nvSpPr>
          <p:cNvPr id="336" name="Google Shape;336;p10"/>
          <p:cNvSpPr/>
          <p:nvPr/>
        </p:nvSpPr>
        <p:spPr>
          <a:xfrm>
            <a:off x="7691466" y="33202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342" name="Google Shape;342;p1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43" name="Google Shape;343;p11"/>
          <p:cNvSpPr/>
          <p:nvPr/>
        </p:nvSpPr>
        <p:spPr>
          <a:xfrm>
            <a:off x="-34384" y="1842457"/>
            <a:ext cx="10330068" cy="2165848"/>
          </a:xfrm>
          <a:custGeom>
            <a:rect b="b" l="l" r="r" t="t"/>
            <a:pathLst>
              <a:path extrusionOk="0" h="2120392" w="10113264">
                <a:moveTo>
                  <a:pt x="0" y="0"/>
                </a:moveTo>
                <a:lnTo>
                  <a:pt x="10113264" y="0"/>
                </a:lnTo>
                <a:lnTo>
                  <a:pt x="10113264" y="2120392"/>
                </a:lnTo>
                <a:lnTo>
                  <a:pt x="0" y="21203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4" name="Google Shape;344;p11"/>
          <p:cNvSpPr/>
          <p:nvPr/>
        </p:nvSpPr>
        <p:spPr>
          <a:xfrm>
            <a:off x="923174" y="4008262"/>
            <a:ext cx="8335126" cy="5223412"/>
          </a:xfrm>
          <a:custGeom>
            <a:rect b="b" l="l" r="r" t="t"/>
            <a:pathLst>
              <a:path extrusionOk="0" h="5223412" w="8335126">
                <a:moveTo>
                  <a:pt x="0" y="0"/>
                </a:moveTo>
                <a:lnTo>
                  <a:pt x="8335126" y="0"/>
                </a:lnTo>
                <a:lnTo>
                  <a:pt x="8335126" y="5223412"/>
                </a:lnTo>
                <a:lnTo>
                  <a:pt x="0" y="5223412"/>
                </a:lnTo>
                <a:lnTo>
                  <a:pt x="0" y="0"/>
                </a:lnTo>
                <a:close/>
              </a:path>
            </a:pathLst>
          </a:custGeom>
          <a:blipFill rotWithShape="1">
            <a:blip r:embed="rId3">
              <a:alphaModFix/>
            </a:blip>
            <a:stretch>
              <a:fillRect b="-25154" l="0" r="0" t="-2515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5" name="Google Shape;345;p11"/>
          <p:cNvSpPr/>
          <p:nvPr/>
        </p:nvSpPr>
        <p:spPr>
          <a:xfrm rot="-5400000">
            <a:off x="2207433" y="1128866"/>
            <a:ext cx="1639051" cy="5232123"/>
          </a:xfrm>
          <a:custGeom>
            <a:rect b="b" l="l" r="r" t="t"/>
            <a:pathLst>
              <a:path extrusionOk="0" h="6152571" w="1927396">
                <a:moveTo>
                  <a:pt x="0" y="0"/>
                </a:moveTo>
                <a:lnTo>
                  <a:pt x="1927396" y="0"/>
                </a:lnTo>
                <a:lnTo>
                  <a:pt x="1927396" y="6152571"/>
                </a:lnTo>
                <a:lnTo>
                  <a:pt x="0" y="615257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6" name="Google Shape;346;p11"/>
          <p:cNvSpPr/>
          <p:nvPr/>
        </p:nvSpPr>
        <p:spPr>
          <a:xfrm>
            <a:off x="571326" y="8632296"/>
            <a:ext cx="8345552" cy="1833502"/>
          </a:xfrm>
          <a:custGeom>
            <a:rect b="b" l="l" r="r" t="t"/>
            <a:pathLst>
              <a:path extrusionOk="0" h="2120392" w="8161909">
                <a:moveTo>
                  <a:pt x="0" y="0"/>
                </a:moveTo>
                <a:lnTo>
                  <a:pt x="8161909" y="0"/>
                </a:lnTo>
                <a:lnTo>
                  <a:pt x="8161909" y="2120392"/>
                </a:lnTo>
                <a:lnTo>
                  <a:pt x="0" y="2120392"/>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7" name="Google Shape;347;p11"/>
          <p:cNvSpPr txBox="1"/>
          <p:nvPr/>
        </p:nvSpPr>
        <p:spPr>
          <a:xfrm>
            <a:off x="630318" y="10968353"/>
            <a:ext cx="8961900" cy="5994013"/>
          </a:xfrm>
          <a:prstGeom prst="rect">
            <a:avLst/>
          </a:prstGeom>
          <a:noFill/>
          <a:ln>
            <a:noFill/>
          </a:ln>
        </p:spPr>
        <p:txBody>
          <a:bodyPr anchorCtr="0" anchor="t" bIns="0" lIns="0" spcFirstLastPara="1" rIns="0" wrap="square" tIns="0">
            <a:spAutoFit/>
          </a:bodyPr>
          <a:lstStyle/>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Per gestire efficacemente il tempo trascorso sullo schermo e promuovere abitudini più sane tra i bambini, gli adolescenti e gli adulti, sia gli educatori che i genitori possono adottare un approccio multiforme incentrato sulla definizione di regole e confini chiari. Una strategia cruciale consiste nel fissare limiti di tempo espliciti all'uso quotidiano o settimanale dello schermo, assicurando che i bambini bilancino le loro attività digitali con altri aspetti essenziali della vita, come l'esercizio fisico, i compiti a casa e le interazioni sociali reali e non solo virtuali. L'attuazione di una politica di "divieto di utilizzo degli schermi durante i pasti" può migliorare significativamente il legame e la comunicazione in famiglia, favorendo un ambiente in cui i pasti diventano opportunità per conversazioni e impegni significativi. Inoltre, designare aree specifiche della casa come zone libere da schermi, come le camere da letto e le sale da pranzo, può contribuire a creare un confine fisico e psicologico che separa il consumo digitale dagli spazi personali e familiari. Questo non solo riduce la tentazione di utilizzare eccessivamente gli schermi, ma favorisce anche una migliore igiene del sonno e le connessioni interpersonali all'interno della famiglia. Definendo chiaramente queste regole e facendole rispettare con coerenza, genitori ed educatori possono aiutare i bambini a sviluppare un approccio più equilibrato e consapevole al tempo trascorso sullo schermo.</a:t>
            </a:r>
            <a:endParaRPr b="0" i="0" sz="1200" u="none" cap="none" strike="noStrike">
              <a:solidFill>
                <a:srgbClr val="000000"/>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Un'altra componente essenziale per gestire efficacemente il tempo trascorso sullo schermo dai bambini è la creazione di routine strutturate che integrino l'uso della tecnologia e le attività offline. I genitori e gli educatori possono creare orari che includano momenti designati per l'apprendimento o l'intrattenimento basato sullo schermo, bilanciati con periodi destinati al gioco all'aperto, agli hobby e alle interazioni sociali. Creando routine, i bambini imparano ad anticipare e a rispettare i limiti dell'uso dello schermo. Inoltre, coinvolgere i bambini nel processo di definizione di queste routine può migliorare la loro comprensione e accettazione delle regole, favorendo il senso di responsabilità e l'autoregolazione. L'applicazione coerente di queste routine è fondamentale, in quanto rafforza l'importanza dell'equilibrio e aiuta i bambini a sviluppare capacità di gestione del tempo. Grazie a questi approcci strutturati, genitori ed educatori possono guidare i bambini verso un rapporto più sano e produttivo con la tecnologia.</a:t>
            </a:r>
            <a:endParaRPr b="0" i="0" sz="1200" u="none" cap="none" strike="noStrike">
              <a:solidFill>
                <a:srgbClr val="000000"/>
              </a:solidFill>
              <a:latin typeface="Calibri"/>
              <a:ea typeface="Calibri"/>
              <a:cs typeface="Calibri"/>
              <a:sym typeface="Calibri"/>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0881"/>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p:txBody>
      </p:sp>
      <p:sp>
        <p:nvSpPr>
          <p:cNvPr id="348" name="Google Shape;348;p1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11</a:t>
            </a:r>
            <a:endParaRPr b="0" i="0" sz="1400" u="none" cap="none" strike="noStrike">
              <a:solidFill>
                <a:srgbClr val="000000"/>
              </a:solidFill>
              <a:latin typeface="Arial"/>
              <a:ea typeface="Arial"/>
              <a:cs typeface="Arial"/>
              <a:sym typeface="Arial"/>
            </a:endParaRPr>
          </a:p>
        </p:txBody>
      </p:sp>
      <p:sp>
        <p:nvSpPr>
          <p:cNvPr id="349" name="Google Shape;349;p11"/>
          <p:cNvSpPr txBox="1"/>
          <p:nvPr/>
        </p:nvSpPr>
        <p:spPr>
          <a:xfrm>
            <a:off x="923174" y="8724936"/>
            <a:ext cx="7586842" cy="1661993"/>
          </a:xfrm>
          <a:prstGeom prst="rect">
            <a:avLst/>
          </a:prstGeom>
          <a:noFill/>
          <a:ln>
            <a:noFill/>
          </a:ln>
        </p:spPr>
        <p:txBody>
          <a:bodyPr anchorCtr="0" anchor="t" bIns="0" lIns="0" spcFirstLastPara="1" rIns="0" wrap="square" tIns="0">
            <a:spAutoFit/>
          </a:bodyPr>
          <a:lstStyle/>
          <a:p>
            <a:pPr indent="0" lvl="0" marL="0" marR="0" rtl="0" algn="l">
              <a:lnSpc>
                <a:spcPct val="108207"/>
              </a:lnSpc>
              <a:spcBef>
                <a:spcPts val="0"/>
              </a:spcBef>
              <a:spcAft>
                <a:spcPts val="0"/>
              </a:spcAft>
              <a:buClr>
                <a:srgbClr val="000000"/>
              </a:buClr>
              <a:buSzPts val="2000"/>
              <a:buFont typeface="Arial"/>
              <a:buNone/>
            </a:pPr>
            <a:r>
              <a:rPr b="0" i="0" lang="en-US" sz="2000" u="none" cap="none" strike="noStrike">
                <a:solidFill>
                  <a:srgbClr val="FFFFFF"/>
                </a:solidFill>
                <a:latin typeface="Calibri"/>
                <a:ea typeface="Calibri"/>
                <a:cs typeface="Calibri"/>
                <a:sym typeface="Calibri"/>
              </a:rPr>
              <a:t>La ricerca sull'impatto dell'eccessivo tempo trascorso sullo schermo per i bambini è un'area in rapida evoluzione. Negli ultimi anni, diversi studi hanno rivelato connessioni tra l'esposizione prolungata agli schermi e i ritardi nello sviluppo del linguaggio, delle capacità motorie, dell'attenzione, delle abilità cognitive e del controllo emotivo.</a:t>
            </a:r>
            <a:endParaRPr b="0" i="0" sz="2000" u="none" cap="none" strike="noStrike">
              <a:solidFill>
                <a:srgbClr val="000000"/>
              </a:solidFill>
              <a:latin typeface="Calibri"/>
              <a:ea typeface="Calibri"/>
              <a:cs typeface="Calibri"/>
              <a:sym typeface="Calibri"/>
            </a:endParaRPr>
          </a:p>
        </p:txBody>
      </p:sp>
      <p:sp>
        <p:nvSpPr>
          <p:cNvPr id="350" name="Google Shape;350;p11"/>
          <p:cNvSpPr txBox="1"/>
          <p:nvPr/>
        </p:nvSpPr>
        <p:spPr>
          <a:xfrm>
            <a:off x="630318" y="3047778"/>
            <a:ext cx="4772700" cy="1395600"/>
          </a:xfrm>
          <a:prstGeom prst="rect">
            <a:avLst/>
          </a:prstGeom>
          <a:noFill/>
          <a:ln>
            <a:noFill/>
          </a:ln>
        </p:spPr>
        <p:txBody>
          <a:bodyPr anchorCtr="0" anchor="t" bIns="0" lIns="0" spcFirstLastPara="1" rIns="0" wrap="square" tIns="0">
            <a:spAutoFit/>
          </a:bodyPr>
          <a:lstStyle/>
          <a:p>
            <a:pPr indent="0" lvl="0" marL="0" marR="0" rtl="0" algn="ctr">
              <a:lnSpc>
                <a:spcPct val="119986"/>
              </a:lnSpc>
              <a:spcBef>
                <a:spcPts val="0"/>
              </a:spcBef>
              <a:spcAft>
                <a:spcPts val="0"/>
              </a:spcAft>
              <a:buClr>
                <a:srgbClr val="000000"/>
              </a:buClr>
              <a:buSzPts val="2667"/>
              <a:buFont typeface="Arial"/>
              <a:buNone/>
            </a:pPr>
            <a:r>
              <a:rPr b="1" i="0" lang="en-US" sz="2667" u="none" cap="none" strike="noStrike">
                <a:solidFill>
                  <a:srgbClr val="FFFFFF"/>
                </a:solidFill>
                <a:latin typeface="Arial"/>
                <a:ea typeface="Arial"/>
                <a:cs typeface="Arial"/>
                <a:sym typeface="Arial"/>
              </a:rPr>
              <a:t>Capitolo 2: </a:t>
            </a:r>
            <a:endParaRPr b="1" i="0" sz="1000" u="none" cap="none" strike="noStrike">
              <a:solidFill>
                <a:srgbClr val="000000"/>
              </a:solidFill>
              <a:latin typeface="Arial"/>
              <a:ea typeface="Arial"/>
              <a:cs typeface="Arial"/>
              <a:sym typeface="Arial"/>
            </a:endParaRPr>
          </a:p>
          <a:p>
            <a:pPr indent="0" lvl="0" marL="0" marR="0" rtl="0" algn="ctr">
              <a:lnSpc>
                <a:spcPct val="119986"/>
              </a:lnSpc>
              <a:spcBef>
                <a:spcPts val="0"/>
              </a:spcBef>
              <a:spcAft>
                <a:spcPts val="0"/>
              </a:spcAft>
              <a:buClr>
                <a:srgbClr val="000000"/>
              </a:buClr>
              <a:buSzPts val="2667"/>
              <a:buFont typeface="Arial"/>
              <a:buNone/>
            </a:pPr>
            <a:r>
              <a:rPr b="1" i="0" lang="en-US" sz="2667" u="none" cap="none" strike="noStrike">
                <a:solidFill>
                  <a:srgbClr val="FFFFFF"/>
                </a:solidFill>
                <a:latin typeface="Arial"/>
                <a:ea typeface="Arial"/>
                <a:cs typeface="Arial"/>
                <a:sym typeface="Arial"/>
              </a:rPr>
              <a:t>Strategie per</a:t>
            </a:r>
            <a:endParaRPr b="1" i="0" sz="1000" u="none" cap="none" strike="noStrike">
              <a:solidFill>
                <a:srgbClr val="000000"/>
              </a:solidFill>
              <a:latin typeface="Arial"/>
              <a:ea typeface="Arial"/>
              <a:cs typeface="Arial"/>
              <a:sym typeface="Arial"/>
            </a:endParaRPr>
          </a:p>
          <a:p>
            <a:pPr indent="0" lvl="0" marL="0" marR="0" rtl="0" algn="ctr">
              <a:lnSpc>
                <a:spcPct val="119986"/>
              </a:lnSpc>
              <a:spcBef>
                <a:spcPts val="0"/>
              </a:spcBef>
              <a:spcAft>
                <a:spcPts val="0"/>
              </a:spcAft>
              <a:buClr>
                <a:srgbClr val="000000"/>
              </a:buClr>
              <a:buSzPts val="2667"/>
              <a:buFont typeface="Arial"/>
              <a:buNone/>
            </a:pPr>
            <a:r>
              <a:rPr b="1" i="0" lang="en-US" sz="2667" u="none" cap="none" strike="noStrike">
                <a:solidFill>
                  <a:srgbClr val="FFFFFF"/>
                </a:solidFill>
                <a:latin typeface="Arial"/>
                <a:ea typeface="Arial"/>
                <a:cs typeface="Arial"/>
                <a:sym typeface="Arial"/>
              </a:rPr>
              <a:t>     Educatori e genitori</a:t>
            </a:r>
            <a:endParaRPr b="1" i="0" sz="1000" u="none" cap="none" strike="noStrike">
              <a:solidFill>
                <a:srgbClr val="000000"/>
              </a:solidFill>
              <a:latin typeface="Arial"/>
              <a:ea typeface="Arial"/>
              <a:cs typeface="Arial"/>
              <a:sym typeface="Arial"/>
            </a:endParaRPr>
          </a:p>
        </p:txBody>
      </p:sp>
      <p:sp>
        <p:nvSpPr>
          <p:cNvPr id="351" name="Google Shape;351;p11"/>
          <p:cNvSpPr/>
          <p:nvPr/>
        </p:nvSpPr>
        <p:spPr>
          <a:xfrm>
            <a:off x="7580516" y="-3"/>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357" name="Google Shape;357;p1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58" name="Google Shape;358;p12"/>
          <p:cNvSpPr/>
          <p:nvPr/>
        </p:nvSpPr>
        <p:spPr>
          <a:xfrm>
            <a:off x="0" y="2310871"/>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359" name="Google Shape;359;p12"/>
          <p:cNvCxnSpPr/>
          <p:nvPr/>
        </p:nvCxnSpPr>
        <p:spPr>
          <a:xfrm rot="9142">
            <a:off x="552504" y="3560123"/>
            <a:ext cx="9756133" cy="0"/>
          </a:xfrm>
          <a:prstGeom prst="straightConnector1">
            <a:avLst/>
          </a:prstGeom>
          <a:noFill/>
          <a:ln cap="rnd" cmpd="sng" w="28575">
            <a:solidFill>
              <a:srgbClr val="009AC1"/>
            </a:solidFill>
            <a:prstDash val="solid"/>
            <a:round/>
            <a:headEnd len="sm" w="sm" type="none"/>
            <a:tailEnd len="sm" w="sm" type="none"/>
          </a:ln>
        </p:spPr>
      </p:cxnSp>
      <p:grpSp>
        <p:nvGrpSpPr>
          <p:cNvPr id="360" name="Google Shape;360;p12"/>
          <p:cNvGrpSpPr/>
          <p:nvPr/>
        </p:nvGrpSpPr>
        <p:grpSpPr>
          <a:xfrm>
            <a:off x="1434674" y="3068215"/>
            <a:ext cx="5643741" cy="798940"/>
            <a:chOff x="0" y="0"/>
            <a:chExt cx="5525292" cy="782172"/>
          </a:xfrm>
        </p:grpSpPr>
        <p:sp>
          <p:nvSpPr>
            <p:cNvPr id="361" name="Google Shape;361;p12"/>
            <p:cNvSpPr/>
            <p:nvPr/>
          </p:nvSpPr>
          <p:spPr>
            <a:xfrm>
              <a:off x="0" y="0"/>
              <a:ext cx="5525210" cy="782172"/>
            </a:xfrm>
            <a:custGeom>
              <a:rect b="b" l="l" r="r" t="t"/>
              <a:pathLst>
                <a:path extrusionOk="0" h="782172" w="5525210">
                  <a:moveTo>
                    <a:pt x="0" y="0"/>
                  </a:moveTo>
                  <a:lnTo>
                    <a:pt x="5525210" y="0"/>
                  </a:lnTo>
                  <a:lnTo>
                    <a:pt x="5525210" y="782172"/>
                  </a:lnTo>
                  <a:lnTo>
                    <a:pt x="0" y="78217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2" name="Google Shape;362;p12"/>
            <p:cNvSpPr txBox="1"/>
            <p:nvPr/>
          </p:nvSpPr>
          <p:spPr>
            <a:xfrm>
              <a:off x="0" y="57150"/>
              <a:ext cx="5525292" cy="724987"/>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Stabilire regole e limiti chiari</a:t>
              </a:r>
              <a:endParaRPr b="1" i="0" sz="1400" u="none" cap="none" strike="noStrike">
                <a:solidFill>
                  <a:srgbClr val="000000"/>
                </a:solidFill>
                <a:latin typeface="Arial"/>
                <a:ea typeface="Arial"/>
                <a:cs typeface="Arial"/>
                <a:sym typeface="Arial"/>
              </a:endParaRPr>
            </a:p>
          </p:txBody>
        </p:sp>
      </p:grpSp>
      <p:sp>
        <p:nvSpPr>
          <p:cNvPr id="363" name="Google Shape;363;p12"/>
          <p:cNvSpPr/>
          <p:nvPr/>
        </p:nvSpPr>
        <p:spPr>
          <a:xfrm>
            <a:off x="1503825" y="10807950"/>
            <a:ext cx="8412299" cy="3357607"/>
          </a:xfrm>
          <a:custGeom>
            <a:rect b="b" l="l" r="r" t="t"/>
            <a:pathLst>
              <a:path extrusionOk="0" h="4132440" w="8227187">
                <a:moveTo>
                  <a:pt x="0" y="0"/>
                </a:moveTo>
                <a:lnTo>
                  <a:pt x="8227187" y="0"/>
                </a:lnTo>
                <a:lnTo>
                  <a:pt x="8227187" y="4132440"/>
                </a:lnTo>
                <a:lnTo>
                  <a:pt x="0" y="413244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64" name="Google Shape;364;p12"/>
          <p:cNvGrpSpPr/>
          <p:nvPr/>
        </p:nvGrpSpPr>
        <p:grpSpPr>
          <a:xfrm>
            <a:off x="6956768" y="10417205"/>
            <a:ext cx="2581869" cy="542999"/>
            <a:chOff x="0" y="0"/>
            <a:chExt cx="2527681" cy="531602"/>
          </a:xfrm>
        </p:grpSpPr>
        <p:sp>
          <p:nvSpPr>
            <p:cNvPr id="365" name="Google Shape;365;p12"/>
            <p:cNvSpPr/>
            <p:nvPr/>
          </p:nvSpPr>
          <p:spPr>
            <a:xfrm>
              <a:off x="0" y="0"/>
              <a:ext cx="2527681" cy="531602"/>
            </a:xfrm>
            <a:custGeom>
              <a:rect b="b" l="l" r="r" t="t"/>
              <a:pathLst>
                <a:path extrusionOk="0" h="531602" w="2527681">
                  <a:moveTo>
                    <a:pt x="0" y="0"/>
                  </a:moveTo>
                  <a:lnTo>
                    <a:pt x="2527681" y="0"/>
                  </a:lnTo>
                  <a:lnTo>
                    <a:pt x="2527681" y="531602"/>
                  </a:lnTo>
                  <a:lnTo>
                    <a:pt x="0" y="53160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6" name="Google Shape;366;p12"/>
            <p:cNvSpPr txBox="1"/>
            <p:nvPr/>
          </p:nvSpPr>
          <p:spPr>
            <a:xfrm>
              <a:off x="0" y="19050"/>
              <a:ext cx="2527656" cy="512513"/>
            </a:xfrm>
            <a:prstGeom prst="rect">
              <a:avLst/>
            </a:prstGeom>
            <a:noFill/>
            <a:ln>
              <a:noFill/>
            </a:ln>
          </p:spPr>
          <p:txBody>
            <a:bodyPr anchorCtr="0" anchor="b" bIns="69175" lIns="69175" spcFirstLastPara="1" rIns="69175" wrap="square" tIns="69175">
              <a:noAutofit/>
            </a:bodyPr>
            <a:lstStyle/>
            <a:p>
              <a:pPr indent="0" lvl="0" marL="0" marR="0" rtl="0" algn="l">
                <a:lnSpc>
                  <a:spcPct val="107480"/>
                </a:lnSpc>
                <a:spcBef>
                  <a:spcPts val="0"/>
                </a:spcBef>
                <a:spcAft>
                  <a:spcPts val="0"/>
                </a:spcAft>
                <a:buClr>
                  <a:srgbClr val="000000"/>
                </a:buClr>
                <a:buSzPts val="2179"/>
                <a:buFont typeface="Arial"/>
                <a:buNone/>
              </a:pPr>
              <a:r>
                <a:rPr b="0" i="0" lang="en-US" sz="2179" u="none" cap="none" strike="noStrike">
                  <a:solidFill>
                    <a:srgbClr val="FFFFFF"/>
                  </a:solidFill>
                  <a:latin typeface="Arial"/>
                  <a:ea typeface="Arial"/>
                  <a:cs typeface="Arial"/>
                  <a:sym typeface="Arial"/>
                </a:rPr>
                <a:t>Riferimenti</a:t>
              </a:r>
              <a:endParaRPr b="0" i="0" sz="1400" u="none" cap="none" strike="noStrike">
                <a:solidFill>
                  <a:srgbClr val="000000"/>
                </a:solidFill>
                <a:latin typeface="Arial"/>
                <a:ea typeface="Arial"/>
                <a:cs typeface="Arial"/>
                <a:sym typeface="Arial"/>
              </a:endParaRPr>
            </a:p>
          </p:txBody>
        </p:sp>
      </p:grpSp>
      <p:sp>
        <p:nvSpPr>
          <p:cNvPr id="367" name="Google Shape;367;p12"/>
          <p:cNvSpPr/>
          <p:nvPr/>
        </p:nvSpPr>
        <p:spPr>
          <a:xfrm>
            <a:off x="7519315" y="1658480"/>
            <a:ext cx="2208640" cy="2208640"/>
          </a:xfrm>
          <a:custGeom>
            <a:rect b="b" l="l" r="r" t="t"/>
            <a:pathLst>
              <a:path extrusionOk="0" h="2208640" w="2208640">
                <a:moveTo>
                  <a:pt x="0" y="0"/>
                </a:moveTo>
                <a:lnTo>
                  <a:pt x="2208640" y="0"/>
                </a:lnTo>
                <a:lnTo>
                  <a:pt x="2208640" y="2208639"/>
                </a:lnTo>
                <a:lnTo>
                  <a:pt x="0" y="220863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8" name="Google Shape;368;p12"/>
          <p:cNvSpPr txBox="1"/>
          <p:nvPr/>
        </p:nvSpPr>
        <p:spPr>
          <a:xfrm>
            <a:off x="1559208" y="4065105"/>
            <a:ext cx="8196600" cy="44211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Impostare limiti di tempo: Definire limiti di tempo giornalieri o settimanali per lo schermo.</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Niente schermi durante i pasti: Incoraggiare l'interazione familiare durante questi momenti conviviali.</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Zone libere da schermi: Designate alcune aree della casa prive di schermi (ad esempio, camere da letto, sale da pranzo).</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b="0" i="0" lang="en-US" sz="1200" u="none" cap="none" strike="noStrike">
                <a:solidFill>
                  <a:srgbClr val="010101"/>
                </a:solidFill>
                <a:latin typeface="Calibri"/>
                <a:ea typeface="Calibri"/>
                <a:cs typeface="Calibri"/>
                <a:sym typeface="Calibri"/>
              </a:rPr>
              <a:t>Impostare limiti di tempo: Definire limiti di tempo giornalieri o settimanali per lo schermo.</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L'American Academy of Pediatrics (AAP) raccomanda di fissare limiti coerenti al tempo trascorso sullo schermo per garantire che non interferisca con il sonno, l'attività fisica e altri comportamenti essenziali per la salute.</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L'Organizzazione Mondiale della Sanità (OMS) suggerisce che i bambini di età compresa tra i 2 e i 5 anni non debbano trascorrere più di un'ora al giorno davanti a uno schermo.</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b="0" i="0" lang="en-US" sz="1200" u="none" cap="none" strike="noStrike">
                <a:solidFill>
                  <a:srgbClr val="010101"/>
                </a:solidFill>
                <a:latin typeface="Calibri"/>
                <a:ea typeface="Calibri"/>
                <a:cs typeface="Calibri"/>
                <a:sym typeface="Calibri"/>
              </a:rPr>
              <a:t>Niente schermi durante i pasti: Incoraggiare l'interazione familiare durante questi momenti conviviali.</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Una ricerca di Common Sense Media evidenzia che i pasti senza schermo possono migliorare la comunicazione e il legame familiare, oltre a contribuire a scelte nutrizionali migliori.</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L'American Academy of Pediatrics consiglia inoltre alle famiglie di dare priorità al momento del pasto come opportunità di conversazione e di contatto faccia a faccia, senza le distrazioni degli schermi.</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010101"/>
              </a:buClr>
              <a:buSzPts val="1200"/>
              <a:buFont typeface="Calibri"/>
              <a:buAutoNum type="arabicPeriod"/>
            </a:pPr>
            <a:r>
              <a:rPr b="0" i="0" lang="en-US" sz="1200" u="none" cap="none" strike="noStrike">
                <a:solidFill>
                  <a:srgbClr val="010101"/>
                </a:solidFill>
                <a:latin typeface="Calibri"/>
                <a:ea typeface="Calibri"/>
                <a:cs typeface="Calibri"/>
                <a:sym typeface="Calibri"/>
              </a:rPr>
              <a:t>Zone libere da schermi: Designate alcune aree della casa come prive di schermi (ad esempio, camere da letto, sale da pranzo).</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L'AAP raccomanda di tenere libere da schermi le camere da letto, le sale da pranzo e altre aree della casa per incoraggiare modelli di sonno sani e per promuovere un migliore impegno nelle attività familiari.</a:t>
            </a:r>
            <a:endParaRPr b="0" i="0" sz="1200" u="none" cap="none" strike="noStrike">
              <a:solidFill>
                <a:srgbClr val="000000"/>
              </a:solidFill>
              <a:latin typeface="Calibri"/>
              <a:ea typeface="Calibri"/>
              <a:cs typeface="Calibri"/>
              <a:sym typeface="Calibri"/>
            </a:endParaRPr>
          </a:p>
          <a:p>
            <a:pPr indent="-202188" lvl="2" marL="676286" marR="0" rtl="0" algn="just">
              <a:lnSpc>
                <a:spcPct val="97254"/>
              </a:lnSpc>
              <a:spcBef>
                <a:spcPts val="0"/>
              </a:spcBef>
              <a:spcAft>
                <a:spcPts val="0"/>
              </a:spcAft>
              <a:buClr>
                <a:srgbClr val="010101"/>
              </a:buClr>
              <a:buSzPts val="1200"/>
              <a:buFont typeface="Calibri"/>
              <a:buChar char="⚬"/>
            </a:pPr>
            <a:r>
              <a:rPr b="0" i="0" lang="en-US" sz="1200" u="none" cap="none" strike="noStrike">
                <a:solidFill>
                  <a:srgbClr val="010101"/>
                </a:solidFill>
                <a:latin typeface="Calibri"/>
                <a:ea typeface="Calibri"/>
                <a:cs typeface="Calibri"/>
                <a:sym typeface="Calibri"/>
              </a:rPr>
              <a:t>Gli studi dimostrano che la presenza di zone libere da schermi può contribuire a ridurre il rischio di problemi di sonno, soprattutto nei bambini e negli adolescenti.</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010101"/>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010101"/>
              </a:solidFill>
              <a:latin typeface="Arial"/>
              <a:ea typeface="Arial"/>
              <a:cs typeface="Arial"/>
              <a:sym typeface="Arial"/>
            </a:endParaRPr>
          </a:p>
        </p:txBody>
      </p:sp>
      <p:sp>
        <p:nvSpPr>
          <p:cNvPr id="369" name="Google Shape;369;p12"/>
          <p:cNvSpPr txBox="1"/>
          <p:nvPr/>
        </p:nvSpPr>
        <p:spPr>
          <a:xfrm>
            <a:off x="306497" y="327907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01</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70" name="Google Shape;370;p12"/>
          <p:cNvSpPr txBox="1"/>
          <p:nvPr/>
        </p:nvSpPr>
        <p:spPr>
          <a:xfrm>
            <a:off x="1767839" y="11053149"/>
            <a:ext cx="7864733" cy="3351687"/>
          </a:xfrm>
          <a:prstGeom prst="rect">
            <a:avLst/>
          </a:prstGeom>
          <a:noFill/>
          <a:ln>
            <a:noFill/>
          </a:ln>
        </p:spPr>
        <p:txBody>
          <a:bodyPr anchorCtr="0" anchor="t" bIns="0" lIns="0" spcFirstLastPara="1" rIns="0" wrap="square" tIns="0">
            <a:spAutoFit/>
          </a:bodyPr>
          <a:lstStyle/>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Accademia americana di pediatria (AAP): Raccomandazioni dell'AAP sul tempo trascorso sullo schermo</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HealthyChildren.org: Linee guida per l'uso dei media da parte dei bambini</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Organizzazione Mondiale della Sanità (OMS): </a:t>
            </a:r>
            <a:r>
              <a:rPr b="0" i="0" lang="en-US" sz="1100" u="sng" cap="none" strike="noStrike">
                <a:solidFill>
                  <a:srgbClr val="FFFFFF"/>
                </a:solidFill>
                <a:latin typeface="Calibri"/>
                <a:ea typeface="Calibri"/>
                <a:cs typeface="Calibri"/>
                <a:sym typeface="Calibri"/>
                <a:hlinkClick r:id="rId4">
                  <a:extLst>
                    <a:ext uri="{A12FA001-AC4F-418D-AE19-62706E023703}">
                      <ahyp:hlinkClr val="tx"/>
                    </a:ext>
                  </a:extLst>
                </a:hlinkClick>
              </a:rPr>
              <a:t>Linee guida sull'attività fisica, il comportamento sedentario e il sonno dei bambini sotto i 5 anni di età</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Common Sense Media: L'importanza di pasti senza schermi</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Accademia americana di pediatria (AAP): Piano mediatico per la famiglia</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Accademia americana di pediatria (AAP): Uso dei media nei bambini e negli adolescenti in età scolare</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Fondazione del sonno: Come l'elettronica influisce sul sonno</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Progetto EU Kids Online - EU Kids Online</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NHS (Regno Unito) - </a:t>
            </a:r>
            <a:r>
              <a:rPr b="0" i="0" lang="en-US" sz="1100" u="sng" cap="none" strike="noStrike">
                <a:solidFill>
                  <a:srgbClr val="FFFFFF"/>
                </a:solidFill>
                <a:latin typeface="Calibri"/>
                <a:ea typeface="Calibri"/>
                <a:cs typeface="Calibri"/>
                <a:sym typeface="Calibri"/>
                <a:hlinkClick r:id="rId5">
                  <a:extLst>
                    <a:ext uri="{A12FA001-AC4F-418D-AE19-62706E023703}">
                      <ahyp:hlinkClr val="tx"/>
                    </a:ext>
                  </a:extLst>
                </a:hlinkClick>
              </a:rPr>
              <a:t>Consigli del NHS sul tempo trascorso davanti allo schermo</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Health Promotion Board (Irlanda) - Linee guida sul tempo trascorso davanti allo schermo</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NHS (Regno Unito) - </a:t>
            </a:r>
            <a:r>
              <a:rPr b="0" i="0" lang="en-US" sz="1100" u="sng" cap="none" strike="noStrike">
                <a:solidFill>
                  <a:srgbClr val="FFFFFF"/>
                </a:solidFill>
                <a:latin typeface="Calibri"/>
                <a:ea typeface="Calibri"/>
                <a:cs typeface="Calibri"/>
                <a:sym typeface="Calibri"/>
                <a:hlinkClick r:id="rId6">
                  <a:extLst>
                    <a:ext uri="{A12FA001-AC4F-418D-AE19-62706E023703}">
                      <ahyp:hlinkClr val="tx"/>
                    </a:ext>
                  </a:extLst>
                </a:hlinkClick>
              </a:rPr>
              <a:t>Pasti senza schermi</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Netzwerk Gesund ins Leben (Germania) - </a:t>
            </a:r>
            <a:r>
              <a:rPr b="0" i="0" lang="en-US" sz="1100" u="sng" cap="none" strike="noStrike">
                <a:solidFill>
                  <a:srgbClr val="FFFFFF"/>
                </a:solidFill>
                <a:latin typeface="Calibri"/>
                <a:ea typeface="Calibri"/>
                <a:cs typeface="Calibri"/>
                <a:sym typeface="Calibri"/>
                <a:hlinkClick r:id="rId7">
                  <a:extLst>
                    <a:ext uri="{A12FA001-AC4F-418D-AE19-62706E023703}">
                      <ahyp:hlinkClr val="tx"/>
                    </a:ext>
                  </a:extLst>
                </a:hlinkClick>
              </a:rPr>
              <a:t>Orari di pasto senza schermo</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Royal College of Paediatrics and Child Health (Regno Unito) - Linee guida RCPCH sul tempo trascorso davanti allo schermo</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Autorità sanitaria danese (Danimarca) - Linee guida sanitarie danesi</a:t>
            </a:r>
            <a:endParaRPr b="0" i="0" sz="1100" u="none" cap="none" strike="noStrike">
              <a:solidFill>
                <a:srgbClr val="000000"/>
              </a:solidFill>
              <a:latin typeface="Calibri"/>
              <a:ea typeface="Calibri"/>
              <a:cs typeface="Calibri"/>
              <a:sym typeface="Calibri"/>
            </a:endParaRPr>
          </a:p>
          <a:p>
            <a:pPr indent="-69850" lvl="1" marL="164142" marR="0" rtl="0" algn="just">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INPES (Francia) - Zone libere da schermi</a:t>
            </a:r>
            <a:endParaRPr b="0" i="0" sz="1100" u="none" cap="none" strike="noStrike">
              <a:solidFill>
                <a:srgbClr val="000000"/>
              </a:solidFill>
              <a:latin typeface="Calibri"/>
              <a:ea typeface="Calibri"/>
              <a:cs typeface="Calibri"/>
              <a:sym typeface="Calibri"/>
            </a:endParaRPr>
          </a:p>
          <a:p>
            <a:pPr indent="0" lvl="1" marL="164142" marR="0" rtl="0" algn="just">
              <a:lnSpc>
                <a:spcPct val="110066"/>
              </a:lnSpc>
              <a:spcBef>
                <a:spcPts val="0"/>
              </a:spcBef>
              <a:spcAft>
                <a:spcPts val="0"/>
              </a:spcAft>
              <a:buClr>
                <a:schemeClr val="dk1"/>
              </a:buClr>
              <a:buSzPts val="1361"/>
              <a:buFont typeface="Arial"/>
              <a:buNone/>
            </a:pPr>
            <a:r>
              <a:t/>
            </a:r>
            <a:endParaRPr b="0" i="0" sz="1100" u="none" cap="none" strike="noStrike">
              <a:solidFill>
                <a:srgbClr val="FFFFFF"/>
              </a:solidFill>
              <a:latin typeface="Calibri"/>
              <a:ea typeface="Calibri"/>
              <a:cs typeface="Calibri"/>
              <a:sym typeface="Calibri"/>
            </a:endParaRPr>
          </a:p>
          <a:p>
            <a:pPr indent="-82156" lvl="1" marL="164315" marR="0" rtl="0" algn="just">
              <a:lnSpc>
                <a:spcPct val="110066"/>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371" name="Google Shape;371;p12"/>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12</a:t>
            </a:r>
            <a:endParaRPr b="0" i="0" sz="1400" u="none" cap="none" strike="noStrike">
              <a:solidFill>
                <a:srgbClr val="000000"/>
              </a:solidFill>
              <a:latin typeface="Arial"/>
              <a:ea typeface="Arial"/>
              <a:cs typeface="Arial"/>
              <a:sym typeface="Arial"/>
            </a:endParaRPr>
          </a:p>
        </p:txBody>
      </p:sp>
      <p:sp>
        <p:nvSpPr>
          <p:cNvPr id="372" name="Google Shape;372;p12"/>
          <p:cNvSpPr/>
          <p:nvPr/>
        </p:nvSpPr>
        <p:spPr>
          <a:xfrm>
            <a:off x="1207965" y="140980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8">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1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378" name="Google Shape;378;p1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79" name="Google Shape;379;p13"/>
          <p:cNvSpPr/>
          <p:nvPr/>
        </p:nvSpPr>
        <p:spPr>
          <a:xfrm>
            <a:off x="0" y="1873050"/>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380" name="Google Shape;380;p13"/>
          <p:cNvCxnSpPr/>
          <p:nvPr/>
        </p:nvCxnSpPr>
        <p:spPr>
          <a:xfrm rot="9142">
            <a:off x="560552" y="3576441"/>
            <a:ext cx="9756133" cy="0"/>
          </a:xfrm>
          <a:prstGeom prst="straightConnector1">
            <a:avLst/>
          </a:prstGeom>
          <a:noFill/>
          <a:ln cap="rnd" cmpd="sng" w="28575">
            <a:solidFill>
              <a:srgbClr val="009AC1"/>
            </a:solidFill>
            <a:prstDash val="solid"/>
            <a:round/>
            <a:headEnd len="sm" w="sm" type="none"/>
            <a:tailEnd len="sm" w="sm" type="none"/>
          </a:ln>
        </p:spPr>
      </p:cxnSp>
      <p:grpSp>
        <p:nvGrpSpPr>
          <p:cNvPr id="381" name="Google Shape;381;p13"/>
          <p:cNvGrpSpPr/>
          <p:nvPr/>
        </p:nvGrpSpPr>
        <p:grpSpPr>
          <a:xfrm>
            <a:off x="1442722" y="2543529"/>
            <a:ext cx="3959806" cy="1339945"/>
            <a:chOff x="0" y="0"/>
            <a:chExt cx="3876699" cy="1311822"/>
          </a:xfrm>
        </p:grpSpPr>
        <p:sp>
          <p:nvSpPr>
            <p:cNvPr id="382" name="Google Shape;382;p13"/>
            <p:cNvSpPr/>
            <p:nvPr/>
          </p:nvSpPr>
          <p:spPr>
            <a:xfrm>
              <a:off x="0" y="0"/>
              <a:ext cx="3876620" cy="1311822"/>
            </a:xfrm>
            <a:custGeom>
              <a:rect b="b" l="l" r="r" t="t"/>
              <a:pathLst>
                <a:path extrusionOk="0" h="1311822" w="3876620">
                  <a:moveTo>
                    <a:pt x="0" y="0"/>
                  </a:moveTo>
                  <a:lnTo>
                    <a:pt x="3876620" y="0"/>
                  </a:lnTo>
                  <a:lnTo>
                    <a:pt x="3876620" y="1311822"/>
                  </a:lnTo>
                  <a:lnTo>
                    <a:pt x="0" y="1311822"/>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3" name="Google Shape;383;p13"/>
            <p:cNvSpPr txBox="1"/>
            <p:nvPr/>
          </p:nvSpPr>
          <p:spPr>
            <a:xfrm>
              <a:off x="0" y="57150"/>
              <a:ext cx="3876699" cy="1254637"/>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Modellare un comportamento sano</a:t>
              </a:r>
              <a:endParaRPr b="1" i="0" sz="1400" u="none" cap="none" strike="noStrike">
                <a:solidFill>
                  <a:srgbClr val="000000"/>
                </a:solidFill>
                <a:latin typeface="Arial"/>
                <a:ea typeface="Arial"/>
                <a:cs typeface="Arial"/>
                <a:sym typeface="Arial"/>
              </a:endParaRPr>
            </a:p>
          </p:txBody>
        </p:sp>
      </p:grpSp>
      <p:sp>
        <p:nvSpPr>
          <p:cNvPr id="384" name="Google Shape;384;p13"/>
          <p:cNvSpPr/>
          <p:nvPr/>
        </p:nvSpPr>
        <p:spPr>
          <a:xfrm flipH="1">
            <a:off x="11668" y="10919190"/>
            <a:ext cx="1207922" cy="5515220"/>
          </a:xfrm>
          <a:custGeom>
            <a:rect b="b" l="l" r="r" t="t"/>
            <a:pathLst>
              <a:path extrusionOk="0" h="5515220" w="1207922">
                <a:moveTo>
                  <a:pt x="1207922" y="0"/>
                </a:moveTo>
                <a:lnTo>
                  <a:pt x="0" y="0"/>
                </a:lnTo>
                <a:lnTo>
                  <a:pt x="0" y="5515219"/>
                </a:lnTo>
                <a:lnTo>
                  <a:pt x="1207922" y="5515219"/>
                </a:lnTo>
                <a:lnTo>
                  <a:pt x="1207922" y="0"/>
                </a:lnTo>
                <a:close/>
              </a:path>
            </a:pathLst>
          </a:custGeom>
          <a:blipFill rotWithShape="1">
            <a:blip r:embed="rId3">
              <a:alphaModFix/>
            </a:blip>
            <a:stretch>
              <a:fillRect b="-45793" l="-1037209" r="-119861" t="-231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5" name="Google Shape;385;p13"/>
          <p:cNvSpPr/>
          <p:nvPr/>
        </p:nvSpPr>
        <p:spPr>
          <a:xfrm>
            <a:off x="1442723" y="9113678"/>
            <a:ext cx="8454352" cy="2781363"/>
          </a:xfrm>
          <a:custGeom>
            <a:rect b="b" l="l" r="r" t="t"/>
            <a:pathLst>
              <a:path extrusionOk="0" h="3727450" w="8227187">
                <a:moveTo>
                  <a:pt x="0" y="0"/>
                </a:moveTo>
                <a:lnTo>
                  <a:pt x="8227187" y="0"/>
                </a:lnTo>
                <a:lnTo>
                  <a:pt x="8227187" y="3727450"/>
                </a:lnTo>
                <a:lnTo>
                  <a:pt x="0" y="372745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86" name="Google Shape;386;p13"/>
          <p:cNvGrpSpPr/>
          <p:nvPr/>
        </p:nvGrpSpPr>
        <p:grpSpPr>
          <a:xfrm>
            <a:off x="6969991" y="8865078"/>
            <a:ext cx="2581869" cy="404216"/>
            <a:chOff x="0" y="0"/>
            <a:chExt cx="2527681" cy="395732"/>
          </a:xfrm>
        </p:grpSpPr>
        <p:sp>
          <p:nvSpPr>
            <p:cNvPr id="387" name="Google Shape;387;p13"/>
            <p:cNvSpPr/>
            <p:nvPr/>
          </p:nvSpPr>
          <p:spPr>
            <a:xfrm>
              <a:off x="0" y="0"/>
              <a:ext cx="2527681" cy="395732"/>
            </a:xfrm>
            <a:custGeom>
              <a:rect b="b" l="l" r="r" t="t"/>
              <a:pathLst>
                <a:path extrusionOk="0" h="395732" w="2527681">
                  <a:moveTo>
                    <a:pt x="0" y="0"/>
                  </a:moveTo>
                  <a:lnTo>
                    <a:pt x="2527681" y="0"/>
                  </a:lnTo>
                  <a:lnTo>
                    <a:pt x="2527681" y="395732"/>
                  </a:lnTo>
                  <a:lnTo>
                    <a:pt x="0" y="39573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8" name="Google Shape;388;p13"/>
            <p:cNvSpPr txBox="1"/>
            <p:nvPr/>
          </p:nvSpPr>
          <p:spPr>
            <a:xfrm>
              <a:off x="0" y="19050"/>
              <a:ext cx="2527656" cy="376643"/>
            </a:xfrm>
            <a:prstGeom prst="rect">
              <a:avLst/>
            </a:prstGeom>
            <a:noFill/>
            <a:ln>
              <a:noFill/>
            </a:ln>
          </p:spPr>
          <p:txBody>
            <a:bodyPr anchorCtr="0" anchor="b" bIns="69175" lIns="69175" spcFirstLastPara="1" rIns="69175" wrap="square" tIns="69175">
              <a:noAutofit/>
            </a:bodyPr>
            <a:lstStyle/>
            <a:p>
              <a:pPr indent="0" lvl="0" marL="0" marR="0" rtl="0" algn="l">
                <a:lnSpc>
                  <a:spcPct val="107480"/>
                </a:lnSpc>
                <a:spcBef>
                  <a:spcPts val="0"/>
                </a:spcBef>
                <a:spcAft>
                  <a:spcPts val="0"/>
                </a:spcAft>
                <a:buClr>
                  <a:srgbClr val="000000"/>
                </a:buClr>
                <a:buSzPts val="2179"/>
                <a:buFont typeface="Arial"/>
                <a:buNone/>
              </a:pPr>
              <a:r>
                <a:rPr b="0" i="0" lang="en-US" sz="2179" u="none" cap="none" strike="noStrike">
                  <a:solidFill>
                    <a:srgbClr val="FFFFFF"/>
                  </a:solidFill>
                  <a:latin typeface="Arial"/>
                  <a:ea typeface="Arial"/>
                  <a:cs typeface="Arial"/>
                  <a:sym typeface="Arial"/>
                </a:rPr>
                <a:t>Riferimenti</a:t>
              </a:r>
              <a:endParaRPr b="0" i="0" sz="1400" u="none" cap="none" strike="noStrike">
                <a:solidFill>
                  <a:srgbClr val="000000"/>
                </a:solidFill>
                <a:latin typeface="Arial"/>
                <a:ea typeface="Arial"/>
                <a:cs typeface="Arial"/>
                <a:sym typeface="Arial"/>
              </a:endParaRPr>
            </a:p>
          </p:txBody>
        </p:sp>
      </p:grpSp>
      <p:sp>
        <p:nvSpPr>
          <p:cNvPr id="389" name="Google Shape;389;p13"/>
          <p:cNvSpPr/>
          <p:nvPr/>
        </p:nvSpPr>
        <p:spPr>
          <a:xfrm>
            <a:off x="6401728" y="1711973"/>
            <a:ext cx="3326227" cy="1663113"/>
          </a:xfrm>
          <a:custGeom>
            <a:rect b="b" l="l" r="r" t="t"/>
            <a:pathLst>
              <a:path extrusionOk="0" h="1663113" w="3326227">
                <a:moveTo>
                  <a:pt x="0" y="0"/>
                </a:moveTo>
                <a:lnTo>
                  <a:pt x="3326227" y="0"/>
                </a:lnTo>
                <a:lnTo>
                  <a:pt x="3326227" y="1663113"/>
                </a:lnTo>
                <a:lnTo>
                  <a:pt x="0" y="16631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0" name="Google Shape;390;p13"/>
          <p:cNvSpPr txBox="1"/>
          <p:nvPr/>
        </p:nvSpPr>
        <p:spPr>
          <a:xfrm>
            <a:off x="1567256" y="4081423"/>
            <a:ext cx="8196600" cy="2618987"/>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Dare l'esempio: Dimostrare un uso equilibrato dello schermo e dare priorità alle interazioni faccia a faccia.</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Attività in famiglia: Impegnarsi in attività che non coinvolgono gli schermi, come giochi da tavolo, sport o avventure all'aperto.</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10101"/>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010101"/>
                </a:solidFill>
                <a:latin typeface="Calibri"/>
                <a:ea typeface="Calibri"/>
                <a:cs typeface="Calibri"/>
                <a:sym typeface="Calibri"/>
              </a:rPr>
              <a:t>Modellare un comportamento sano, in particolare per quanto riguarda l'uso dello schermo, è fondamentale per promuovere uno stile di vita equilibrato all'interno della famiglia. Dando l'esempio, i genitori e gli educatori possono dimostrare l'importanza di moderare il tempo trascorso sullo schermo dando la priorità alle interazioni faccia a faccia e al vivere la presenza nel momento. Le attività familiari che non prevedono l'uso di schermi, come i giochi da tavolo, lo sport o le avventure all'aria aperta, possono rafforzare notevolmente i legami familiari e promuovere il benessere fisico e mentale. Queste attività senza schermo incoraggiano la comunicazione e la cooperazione e creano ricordi duraturi, illustrando ai bambini il valore delle esperienze reali rispetto a quelle virtuali. Praticando e dando priorità a questi comportamenti, i genitori possono instillare in modo efficace abitudini sane nei loro figli, gettando le basi per un uso equilibrato e consapevole dello schermo per tutta la vita.</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010101"/>
              </a:solidFill>
              <a:latin typeface="Arial"/>
              <a:ea typeface="Arial"/>
              <a:cs typeface="Arial"/>
              <a:sym typeface="Arial"/>
            </a:endParaRPr>
          </a:p>
        </p:txBody>
      </p:sp>
      <p:sp>
        <p:nvSpPr>
          <p:cNvPr id="391" name="Google Shape;391;p13"/>
          <p:cNvSpPr txBox="1"/>
          <p:nvPr/>
        </p:nvSpPr>
        <p:spPr>
          <a:xfrm>
            <a:off x="314544" y="3295389"/>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02</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392" name="Google Shape;392;p13"/>
          <p:cNvSpPr txBox="1"/>
          <p:nvPr/>
        </p:nvSpPr>
        <p:spPr>
          <a:xfrm>
            <a:off x="1719173" y="9390635"/>
            <a:ext cx="7913400" cy="2219400"/>
          </a:xfrm>
          <a:prstGeom prst="rect">
            <a:avLst/>
          </a:prstGeom>
          <a:noFill/>
          <a:ln>
            <a:noFill/>
          </a:ln>
        </p:spPr>
        <p:txBody>
          <a:bodyPr anchorCtr="0" anchor="t" bIns="0" lIns="0" spcFirstLastPara="1" rIns="0" wrap="square" tIns="0">
            <a:spAutoFit/>
          </a:bodyPr>
          <a:lstStyle/>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Accademia americana di pediatria (AAP): Consigli per l'uso dei media da parte delle famiglie</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HealthyChildren.org: Come i genitori possono modellare un uso sano dei media</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Associazione psicologica americana (APA): </a:t>
            </a:r>
            <a:r>
              <a:rPr b="0" i="0" lang="en-US" sz="1100" u="sng" cap="none" strike="noStrike">
                <a:solidFill>
                  <a:srgbClr val="FFFFFF"/>
                </a:solidFill>
                <a:latin typeface="Calibri"/>
                <a:ea typeface="Calibri"/>
                <a:cs typeface="Calibri"/>
                <a:sym typeface="Calibri"/>
                <a:hlinkClick r:id="rId5">
                  <a:extLst>
                    <a:ext uri="{A12FA001-AC4F-418D-AE19-62706E023703}">
                      <ahyp:hlinkClr val="tx"/>
                    </a:ext>
                  </a:extLst>
                </a:hlinkClick>
              </a:rPr>
              <a:t>L'importanza dell'attività fisica e del tempo libero dagli schermi</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Istituti Nazionali di Sanità (NIH): </a:t>
            </a:r>
            <a:r>
              <a:rPr b="0" i="0" lang="en-US" sz="1100" u="sng" cap="none" strike="noStrike">
                <a:solidFill>
                  <a:srgbClr val="FFFFFF"/>
                </a:solidFill>
                <a:latin typeface="Calibri"/>
                <a:ea typeface="Calibri"/>
                <a:cs typeface="Calibri"/>
                <a:sym typeface="Calibri"/>
                <a:hlinkClick r:id="rId6">
                  <a:extLst>
                    <a:ext uri="{A12FA001-AC4F-418D-AE19-62706E023703}">
                      <ahyp:hlinkClr val="tx"/>
                    </a:ext>
                  </a:extLst>
                </a:hlinkClick>
              </a:rPr>
              <a:t>Tempo in famiglia senza schermi</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Harvard Graduate School of Education: </a:t>
            </a:r>
            <a:r>
              <a:rPr b="0" i="0" lang="en-US" sz="1100" u="sng" cap="none" strike="noStrike">
                <a:solidFill>
                  <a:srgbClr val="FFFFFF"/>
                </a:solidFill>
                <a:latin typeface="Calibri"/>
                <a:ea typeface="Calibri"/>
                <a:cs typeface="Calibri"/>
                <a:sym typeface="Calibri"/>
                <a:hlinkClick r:id="rId7">
                  <a:extLst>
                    <a:ext uri="{A12FA001-AC4F-418D-AE19-62706E023703}">
                      <ahyp:hlinkClr val="tx"/>
                    </a:ext>
                  </a:extLst>
                </a:hlinkClick>
              </a:rPr>
              <a:t>Creare zone e orari liberi da schermi</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Common Sense Media: Bilanciare l'uso dei media digitali in famiglia</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Royal College of Paediatrics and Child Health (RCPCH): Gli impatti sulla salute del tempo trascorso sullo schermo: una guida per medici e genitori</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Associazione europea di psichiatria infantile e dell'adolescenza (ESCAP): Uso dello schermo e salute mentale nei bambini e negli adolescenti</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Sanità pubblica inglese (PHE): Linee guida sull'attività fisica: bambini e giovani</a:t>
            </a:r>
            <a:endParaRPr b="0" i="0" sz="1100" u="none" cap="none" strike="noStrike">
              <a:solidFill>
                <a:srgbClr val="000000"/>
              </a:solidFill>
              <a:latin typeface="Calibri"/>
              <a:ea typeface="Calibri"/>
              <a:cs typeface="Calibri"/>
              <a:sym typeface="Calibri"/>
            </a:endParaRPr>
          </a:p>
          <a:p>
            <a:pPr indent="-69850" lvl="1" marL="164141" marR="0" rtl="0" algn="l">
              <a:lnSpc>
                <a:spcPct val="110066"/>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Centro comune di ricerca della Commissione europea (CCR): </a:t>
            </a:r>
            <a:r>
              <a:rPr b="0" i="0" lang="en-US" sz="1100" u="sng" cap="none" strike="noStrike">
                <a:solidFill>
                  <a:srgbClr val="FFFFFF"/>
                </a:solidFill>
                <a:latin typeface="Calibri"/>
                <a:ea typeface="Calibri"/>
                <a:cs typeface="Calibri"/>
                <a:sym typeface="Calibri"/>
                <a:hlinkClick r:id="rId8">
                  <a:extLst>
                    <a:ext uri="{A12FA001-AC4F-418D-AE19-62706E023703}">
                      <ahyp:hlinkClr val="tx"/>
                    </a:ext>
                  </a:extLst>
                </a:hlinkClick>
              </a:rPr>
              <a:t>Kids' Digital Lives in COVID-19 Times: Una relazione del CCR sul tempo trascorso sullo schermo e i bambini</a:t>
            </a:r>
            <a:endParaRPr b="0" i="0" sz="1100" u="none" cap="none" strike="noStrike">
              <a:solidFill>
                <a:srgbClr val="000000"/>
              </a:solidFill>
              <a:latin typeface="Calibri"/>
              <a:ea typeface="Calibri"/>
              <a:cs typeface="Calibri"/>
              <a:sym typeface="Calibri"/>
            </a:endParaRPr>
          </a:p>
          <a:p>
            <a:pPr indent="0" lvl="0" marL="0" marR="0" rtl="0" algn="l">
              <a:lnSpc>
                <a:spcPct val="110066"/>
              </a:lnSpc>
              <a:spcBef>
                <a:spcPts val="0"/>
              </a:spcBef>
              <a:spcAft>
                <a:spcPts val="0"/>
              </a:spcAft>
              <a:buClr>
                <a:srgbClr val="000000"/>
              </a:buClr>
              <a:buSzPts val="1100"/>
              <a:buFont typeface="Arial"/>
              <a:buNone/>
            </a:pPr>
            <a:r>
              <a:t/>
            </a:r>
            <a:endParaRPr b="0" i="0" sz="1100" u="sng" cap="none" strike="noStrike">
              <a:solidFill>
                <a:srgbClr val="FFFFFF"/>
              </a:solidFill>
              <a:latin typeface="Calibri"/>
              <a:ea typeface="Calibri"/>
              <a:cs typeface="Calibri"/>
              <a:sym typeface="Calibri"/>
              <a:hlinkClick r:id="rId9">
                <a:extLst>
                  <a:ext uri="{A12FA001-AC4F-418D-AE19-62706E023703}">
                    <ahyp:hlinkClr val="tx"/>
                  </a:ext>
                </a:extLst>
              </a:hlinkClick>
            </a:endParaRPr>
          </a:p>
          <a:p>
            <a:pPr indent="0" lvl="1" marL="164315" marR="0" rtl="0" algn="l">
              <a:lnSpc>
                <a:spcPct val="110066"/>
              </a:lnSpc>
              <a:spcBef>
                <a:spcPts val="0"/>
              </a:spcBef>
              <a:spcAft>
                <a:spcPts val="0"/>
              </a:spcAft>
              <a:buClr>
                <a:schemeClr val="dk1"/>
              </a:buClr>
              <a:buSzPts val="1361"/>
              <a:buFont typeface="Arial"/>
              <a:buNone/>
            </a:pPr>
            <a:r>
              <a:t/>
            </a:r>
            <a:endParaRPr b="0" i="0" sz="1100" u="sng" cap="none" strike="noStrike">
              <a:solidFill>
                <a:srgbClr val="FFFFFF"/>
              </a:solidFill>
              <a:latin typeface="Calibri"/>
              <a:ea typeface="Calibri"/>
              <a:cs typeface="Calibri"/>
              <a:sym typeface="Calibri"/>
              <a:hlinkClick r:id="rId10">
                <a:extLst>
                  <a:ext uri="{A12FA001-AC4F-418D-AE19-62706E023703}">
                    <ahyp:hlinkClr val="tx"/>
                  </a:ext>
                </a:extLst>
              </a:hlinkClick>
            </a:endParaRPr>
          </a:p>
        </p:txBody>
      </p:sp>
      <p:sp>
        <p:nvSpPr>
          <p:cNvPr id="393" name="Google Shape;393;p13"/>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13</a:t>
            </a:r>
            <a:endParaRPr b="0" i="0" sz="1400" u="none" cap="none" strike="noStrike">
              <a:solidFill>
                <a:srgbClr val="000000"/>
              </a:solidFill>
              <a:latin typeface="Arial"/>
              <a:ea typeface="Arial"/>
              <a:cs typeface="Arial"/>
              <a:sym typeface="Arial"/>
            </a:endParaRPr>
          </a:p>
        </p:txBody>
      </p:sp>
      <p:sp>
        <p:nvSpPr>
          <p:cNvPr id="394" name="Google Shape;394;p13"/>
          <p:cNvSpPr/>
          <p:nvPr/>
        </p:nvSpPr>
        <p:spPr>
          <a:xfrm>
            <a:off x="1484765" y="119815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400" name="Google Shape;400;p1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01" name="Google Shape;401;p14"/>
          <p:cNvSpPr/>
          <p:nvPr/>
        </p:nvSpPr>
        <p:spPr>
          <a:xfrm>
            <a:off x="95154" y="2300215"/>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2" name="Google Shape;402;p14"/>
          <p:cNvSpPr txBox="1"/>
          <p:nvPr/>
        </p:nvSpPr>
        <p:spPr>
          <a:xfrm>
            <a:off x="1537131" y="5297234"/>
            <a:ext cx="8196600" cy="28044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Hobby e interessi: Incoraggiate i bambini a esplorare interessi come la lettura, le arti e i mestieri o la musica.</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Attività fisica: Promuovere l'esercizio fisico regolare attraverso lo sport o il gioco.</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Impegno sociale: Facilitare le opportunità per i bambini di interagire con i coetanei di persona.</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Incoraggiare attività alternative è essenziale per promuovere uno stile di vita completo e soddisfacente per i bambini. Promuovendo hobby e interessi come la lettura, l'artigianato artistico o la musica, i genitori possono aiutare i bambini a scoprire le loro passioni e a sviluppare diverse abilità. Inoltre, promuovere un regolare esercizio fisico attraverso lo sport o il gioco attivo non solo favorisce la salute fisica, ma insegna anche valori importanti come il lavoro di squadra, la perseveranza e la disciplina. L'impegno sociale è altrettanto cruciale; facilitare le opportunità per i bambini di interagire personalmente con i coetanei può migliorare le loro abilità sociali, l'empatia e l'intelligenza emotiva. Queste attività diversificate forniscono un approccio olistico allo sviluppo, assicurando che i bambini crescano con una miscela equilibrata di capacità intellettuali, fisiche e sociali, che in ultima analisi portano a una vita più ricca e dinamica.</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cxnSp>
        <p:nvCxnSpPr>
          <p:cNvPr id="403" name="Google Shape;403;p14"/>
          <p:cNvCxnSpPr/>
          <p:nvPr/>
        </p:nvCxnSpPr>
        <p:spPr>
          <a:xfrm rot="9142">
            <a:off x="547249" y="3527623"/>
            <a:ext cx="9756133" cy="0"/>
          </a:xfrm>
          <a:prstGeom prst="straightConnector1">
            <a:avLst/>
          </a:prstGeom>
          <a:noFill/>
          <a:ln cap="rnd" cmpd="sng" w="28575">
            <a:solidFill>
              <a:srgbClr val="009AC1"/>
            </a:solidFill>
            <a:prstDash val="solid"/>
            <a:round/>
            <a:headEnd len="sm" w="sm" type="none"/>
            <a:tailEnd len="sm" w="sm" type="none"/>
          </a:ln>
        </p:spPr>
      </p:cxnSp>
      <p:grpSp>
        <p:nvGrpSpPr>
          <p:cNvPr id="404" name="Google Shape;404;p14"/>
          <p:cNvGrpSpPr/>
          <p:nvPr/>
        </p:nvGrpSpPr>
        <p:grpSpPr>
          <a:xfrm>
            <a:off x="1450439" y="3108821"/>
            <a:ext cx="4583635" cy="1066555"/>
            <a:chOff x="0" y="0"/>
            <a:chExt cx="4487435" cy="1044170"/>
          </a:xfrm>
        </p:grpSpPr>
        <p:sp>
          <p:nvSpPr>
            <p:cNvPr id="405" name="Google Shape;405;p14"/>
            <p:cNvSpPr/>
            <p:nvPr/>
          </p:nvSpPr>
          <p:spPr>
            <a:xfrm>
              <a:off x="0" y="0"/>
              <a:ext cx="4487435" cy="1044170"/>
            </a:xfrm>
            <a:custGeom>
              <a:rect b="b" l="l" r="r" t="t"/>
              <a:pathLst>
                <a:path extrusionOk="0" h="1044170" w="4487435">
                  <a:moveTo>
                    <a:pt x="0" y="0"/>
                  </a:moveTo>
                  <a:lnTo>
                    <a:pt x="4487435" y="0"/>
                  </a:lnTo>
                  <a:lnTo>
                    <a:pt x="4487435" y="1044170"/>
                  </a:lnTo>
                  <a:lnTo>
                    <a:pt x="0" y="1044170"/>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6" name="Google Shape;406;p14"/>
            <p:cNvSpPr txBox="1"/>
            <p:nvPr/>
          </p:nvSpPr>
          <p:spPr>
            <a:xfrm>
              <a:off x="0" y="57150"/>
              <a:ext cx="4487392" cy="986985"/>
            </a:xfrm>
            <a:prstGeom prst="rect">
              <a:avLst/>
            </a:prstGeom>
            <a:noFill/>
            <a:ln>
              <a:noFill/>
            </a:ln>
          </p:spPr>
          <p:txBody>
            <a:bodyPr anchorCtr="0" anchor="b" bIns="69175" lIns="69175" spcFirstLastPara="1" rIns="69175" wrap="square" tIns="69175">
              <a:noAutofit/>
            </a:bodyPr>
            <a:lstStyle/>
            <a:p>
              <a:pPr indent="0" lvl="0" marL="0" marR="0" rtl="0" algn="l">
                <a:lnSpc>
                  <a:spcPct val="9551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Incoraggiare attività alternative</a:t>
              </a:r>
              <a:endParaRPr b="1" i="0" sz="1400" u="none" cap="none" strike="noStrike">
                <a:solidFill>
                  <a:srgbClr val="000000"/>
                </a:solidFill>
                <a:latin typeface="Arial"/>
                <a:ea typeface="Arial"/>
                <a:cs typeface="Arial"/>
                <a:sym typeface="Arial"/>
              </a:endParaRPr>
            </a:p>
            <a:p>
              <a:pPr indent="0" lvl="0" marL="0" marR="0" rtl="0" algn="l">
                <a:lnSpc>
                  <a:spcPct val="95552"/>
                </a:lnSpc>
                <a:spcBef>
                  <a:spcPts val="0"/>
                </a:spcBef>
                <a:spcAft>
                  <a:spcPts val="0"/>
                </a:spcAft>
                <a:buClr>
                  <a:srgbClr val="000000"/>
                </a:buClr>
                <a:buSzPts val="2451"/>
                <a:buFont typeface="Arial"/>
                <a:buNone/>
              </a:pPr>
              <a:r>
                <a:t/>
              </a:r>
              <a:endParaRPr b="0" i="0" sz="2451" u="none" cap="none" strike="noStrike">
                <a:solidFill>
                  <a:srgbClr val="009AC1"/>
                </a:solidFill>
                <a:latin typeface="Arial"/>
                <a:ea typeface="Arial"/>
                <a:cs typeface="Arial"/>
                <a:sym typeface="Arial"/>
              </a:endParaRPr>
            </a:p>
          </p:txBody>
        </p:sp>
      </p:grpSp>
      <p:sp>
        <p:nvSpPr>
          <p:cNvPr id="407" name="Google Shape;407;p14"/>
          <p:cNvSpPr/>
          <p:nvPr/>
        </p:nvSpPr>
        <p:spPr>
          <a:xfrm>
            <a:off x="1497925" y="10167575"/>
            <a:ext cx="8203082" cy="3188876"/>
          </a:xfrm>
          <a:custGeom>
            <a:rect b="b" l="l" r="r" t="t"/>
            <a:pathLst>
              <a:path extrusionOk="0" h="4168466" w="8435046">
                <a:moveTo>
                  <a:pt x="0" y="0"/>
                </a:moveTo>
                <a:lnTo>
                  <a:pt x="8435046" y="0"/>
                </a:lnTo>
                <a:lnTo>
                  <a:pt x="8435046" y="4168466"/>
                </a:lnTo>
                <a:lnTo>
                  <a:pt x="0" y="416846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08" name="Google Shape;408;p14"/>
          <p:cNvGrpSpPr/>
          <p:nvPr/>
        </p:nvGrpSpPr>
        <p:grpSpPr>
          <a:xfrm>
            <a:off x="5888737" y="9946358"/>
            <a:ext cx="2726928" cy="527215"/>
            <a:chOff x="-106303" y="0"/>
            <a:chExt cx="2633984" cy="588298"/>
          </a:xfrm>
        </p:grpSpPr>
        <p:sp>
          <p:nvSpPr>
            <p:cNvPr id="409" name="Google Shape;409;p14"/>
            <p:cNvSpPr/>
            <p:nvPr/>
          </p:nvSpPr>
          <p:spPr>
            <a:xfrm>
              <a:off x="0" y="0"/>
              <a:ext cx="2527681" cy="588298"/>
            </a:xfrm>
            <a:custGeom>
              <a:rect b="b" l="l" r="r" t="t"/>
              <a:pathLst>
                <a:path extrusionOk="0" h="588298" w="2527681">
                  <a:moveTo>
                    <a:pt x="0" y="0"/>
                  </a:moveTo>
                  <a:lnTo>
                    <a:pt x="2527681" y="0"/>
                  </a:lnTo>
                  <a:lnTo>
                    <a:pt x="2527681" y="588298"/>
                  </a:lnTo>
                  <a:lnTo>
                    <a:pt x="0" y="58829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0" name="Google Shape;410;p14"/>
            <p:cNvSpPr txBox="1"/>
            <p:nvPr/>
          </p:nvSpPr>
          <p:spPr>
            <a:xfrm>
              <a:off x="-106303" y="28575"/>
              <a:ext cx="2633960" cy="559684"/>
            </a:xfrm>
            <a:prstGeom prst="rect">
              <a:avLst/>
            </a:prstGeom>
            <a:noFill/>
            <a:ln>
              <a:noFill/>
            </a:ln>
          </p:spPr>
          <p:txBody>
            <a:bodyPr anchorCtr="0" anchor="b" bIns="69175" lIns="69175" spcFirstLastPara="1" rIns="69175" wrap="square" tIns="69175">
              <a:noAutofit/>
            </a:bodyPr>
            <a:lstStyle/>
            <a:p>
              <a:pPr indent="0" lvl="0" marL="0" marR="0" rtl="0" algn="l">
                <a:lnSpc>
                  <a:spcPct val="107462"/>
                </a:lnSpc>
                <a:spcBef>
                  <a:spcPts val="0"/>
                </a:spcBef>
                <a:spcAft>
                  <a:spcPts val="0"/>
                </a:spcAft>
                <a:buClr>
                  <a:srgbClr val="000000"/>
                </a:buClr>
                <a:buSzPts val="2479"/>
                <a:buFont typeface="Arial"/>
                <a:buNone/>
              </a:pPr>
              <a:r>
                <a:rPr b="0" i="0" lang="en-US" sz="2479" u="none" cap="none" strike="noStrike">
                  <a:solidFill>
                    <a:srgbClr val="FFFFFF"/>
                  </a:solidFill>
                  <a:latin typeface="Arial"/>
                  <a:ea typeface="Arial"/>
                  <a:cs typeface="Arial"/>
                  <a:sym typeface="Arial"/>
                </a:rPr>
                <a:t>       Riferimenti</a:t>
              </a:r>
              <a:endParaRPr b="0" i="0" sz="1400" u="none" cap="none" strike="noStrike">
                <a:solidFill>
                  <a:srgbClr val="000000"/>
                </a:solidFill>
                <a:latin typeface="Arial"/>
                <a:ea typeface="Arial"/>
                <a:cs typeface="Arial"/>
                <a:sym typeface="Arial"/>
              </a:endParaRPr>
            </a:p>
          </p:txBody>
        </p:sp>
      </p:grpSp>
      <p:sp>
        <p:nvSpPr>
          <p:cNvPr id="411" name="Google Shape;411;p14"/>
          <p:cNvSpPr/>
          <p:nvPr/>
        </p:nvSpPr>
        <p:spPr>
          <a:xfrm>
            <a:off x="6718139" y="1932708"/>
            <a:ext cx="3015520" cy="3015520"/>
          </a:xfrm>
          <a:custGeom>
            <a:rect b="b" l="l" r="r" t="t"/>
            <a:pathLst>
              <a:path extrusionOk="0" h="3015520" w="3015520">
                <a:moveTo>
                  <a:pt x="0" y="0"/>
                </a:moveTo>
                <a:lnTo>
                  <a:pt x="3015520" y="0"/>
                </a:lnTo>
                <a:lnTo>
                  <a:pt x="3015520" y="3015520"/>
                </a:lnTo>
                <a:lnTo>
                  <a:pt x="0" y="30155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2" name="Google Shape;412;p14"/>
          <p:cNvSpPr txBox="1"/>
          <p:nvPr/>
        </p:nvSpPr>
        <p:spPr>
          <a:xfrm>
            <a:off x="301241" y="324657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03</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13" name="Google Shape;413;p14"/>
          <p:cNvSpPr txBox="1"/>
          <p:nvPr/>
        </p:nvSpPr>
        <p:spPr>
          <a:xfrm>
            <a:off x="1678692" y="10644413"/>
            <a:ext cx="7913400" cy="2823337"/>
          </a:xfrm>
          <a:prstGeom prst="rect">
            <a:avLst/>
          </a:prstGeom>
          <a:noFill/>
          <a:ln>
            <a:noFill/>
          </a:ln>
        </p:spPr>
        <p:txBody>
          <a:bodyPr anchorCtr="0" anchor="t" bIns="0" lIns="0" spcFirstLastPara="1" rIns="0" wrap="square" tIns="0">
            <a:spAutoFit/>
          </a:bodyPr>
          <a:lstStyle/>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Il metodo Montessori" di Maria Montessori</a:t>
            </a:r>
            <a:endParaRPr b="0" i="0" sz="1100" u="none" cap="none" strike="noStrike">
              <a:solidFill>
                <a:srgbClr val="000000"/>
              </a:solidFill>
              <a:latin typeface="Calibri"/>
              <a:ea typeface="Calibri"/>
              <a:cs typeface="Calibri"/>
              <a:sym typeface="Calibri"/>
            </a:endParaRPr>
          </a:p>
          <a:p>
            <a:pPr indent="-69850" lvl="1" marL="176193" marR="0" rtl="0" algn="l">
              <a:lnSpc>
                <a:spcPct val="106023"/>
              </a:lnSpc>
              <a:spcBef>
                <a:spcPts val="0"/>
              </a:spcBef>
              <a:spcAft>
                <a:spcPts val="0"/>
              </a:spcAft>
              <a:buClr>
                <a:srgbClr val="FFFFFF"/>
              </a:buClr>
              <a:buSzPts val="1100"/>
              <a:buFont typeface="Calibri"/>
              <a:buChar char="•"/>
            </a:pPr>
            <a:r>
              <a:rPr b="0" i="0" lang="en-US" sz="1100" u="none" cap="none" strike="noStrike">
                <a:solidFill>
                  <a:srgbClr val="FFFFFF"/>
                </a:solidFill>
                <a:latin typeface="Calibri"/>
                <a:ea typeface="Calibri"/>
                <a:cs typeface="Calibri"/>
                <a:sym typeface="Calibri"/>
              </a:rPr>
              <a:t>Questo libro classico illustra l'approccio Montessori all'educazione, che enfatizza l'apprendimento pratico, l'attività autogestita e il gioco collaborativo. Copre vari aspetti dello sviluppo del bambino, tra cui la promozione degli interessi e l'impegno sociale.</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L'ultimo bambino nel bosco: Salvare i nostri figli dal disturbo da deficit di natura" di Richard Louv</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Come crescere un bambino straordinario alla maniera di Montessori" di Tim Seldin</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Il modo danese di fare i genitori: Ciò che le persone più felici del mondo sanno su come crescere figli sicuri e capaci" di Jessica Joelle Alexander e Iben Dissing Sandahl.</a:t>
            </a:r>
            <a:endParaRPr b="0" i="0" sz="1100" u="none" cap="none" strike="noStrike">
              <a:solidFill>
                <a:srgbClr val="000000"/>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06023"/>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L'importanza di essere piccoli: Ciò di cui i bambini in età prescolare hanno davvero bisogno dagli adulti" di Erika Christakis</a:t>
            </a:r>
            <a:endParaRPr b="0" i="0" sz="1100" u="none" cap="none" strike="noStrike">
              <a:solidFill>
                <a:srgbClr val="000000"/>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98767"/>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414" name="Google Shape;414;p1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14</a:t>
            </a:r>
            <a:endParaRPr b="0" i="0" sz="1400" u="none" cap="none" strike="noStrike">
              <a:solidFill>
                <a:srgbClr val="000000"/>
              </a:solidFill>
              <a:latin typeface="Arial"/>
              <a:ea typeface="Arial"/>
              <a:cs typeface="Arial"/>
              <a:sym typeface="Arial"/>
            </a:endParaRPr>
          </a:p>
        </p:txBody>
      </p:sp>
      <p:sp>
        <p:nvSpPr>
          <p:cNvPr id="415" name="Google Shape;415;p14"/>
          <p:cNvSpPr/>
          <p:nvPr/>
        </p:nvSpPr>
        <p:spPr>
          <a:xfrm>
            <a:off x="1678690" y="1335644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1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421" name="Google Shape;421;p1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22" name="Google Shape;422;p15"/>
          <p:cNvSpPr/>
          <p:nvPr/>
        </p:nvSpPr>
        <p:spPr>
          <a:xfrm>
            <a:off x="0" y="2323504"/>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23" name="Google Shape;423;p15"/>
          <p:cNvCxnSpPr/>
          <p:nvPr/>
        </p:nvCxnSpPr>
        <p:spPr>
          <a:xfrm rot="9142">
            <a:off x="546751" y="3188683"/>
            <a:ext cx="9756133" cy="0"/>
          </a:xfrm>
          <a:prstGeom prst="straightConnector1">
            <a:avLst/>
          </a:prstGeom>
          <a:noFill/>
          <a:ln cap="rnd" cmpd="sng" w="28575">
            <a:solidFill>
              <a:srgbClr val="009AC1"/>
            </a:solidFill>
            <a:prstDash val="solid"/>
            <a:round/>
            <a:headEnd len="sm" w="sm" type="none"/>
            <a:tailEnd len="sm" w="sm" type="none"/>
          </a:ln>
        </p:spPr>
      </p:cxnSp>
      <p:grpSp>
        <p:nvGrpSpPr>
          <p:cNvPr id="424" name="Google Shape;424;p15"/>
          <p:cNvGrpSpPr/>
          <p:nvPr/>
        </p:nvGrpSpPr>
        <p:grpSpPr>
          <a:xfrm>
            <a:off x="1428923" y="2718097"/>
            <a:ext cx="4956572" cy="755678"/>
            <a:chOff x="0" y="0"/>
            <a:chExt cx="4852545" cy="739818"/>
          </a:xfrm>
        </p:grpSpPr>
        <p:sp>
          <p:nvSpPr>
            <p:cNvPr id="425" name="Google Shape;425;p15"/>
            <p:cNvSpPr/>
            <p:nvPr/>
          </p:nvSpPr>
          <p:spPr>
            <a:xfrm>
              <a:off x="0" y="0"/>
              <a:ext cx="4852389" cy="739818"/>
            </a:xfrm>
            <a:custGeom>
              <a:rect b="b" l="l" r="r" t="t"/>
              <a:pathLst>
                <a:path extrusionOk="0" h="739818" w="4852389">
                  <a:moveTo>
                    <a:pt x="0" y="0"/>
                  </a:moveTo>
                  <a:lnTo>
                    <a:pt x="4852389" y="0"/>
                  </a:lnTo>
                  <a:lnTo>
                    <a:pt x="4852389" y="739818"/>
                  </a:lnTo>
                  <a:lnTo>
                    <a:pt x="0" y="73981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6" name="Google Shape;426;p15"/>
            <p:cNvSpPr txBox="1"/>
            <p:nvPr/>
          </p:nvSpPr>
          <p:spPr>
            <a:xfrm>
              <a:off x="0" y="57150"/>
              <a:ext cx="4852545" cy="682634"/>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Educare alla dipendenza da schermo</a:t>
              </a:r>
              <a:endParaRPr b="1" i="0" sz="1400" u="none" cap="none" strike="noStrike">
                <a:solidFill>
                  <a:srgbClr val="000000"/>
                </a:solidFill>
                <a:latin typeface="Arial"/>
                <a:ea typeface="Arial"/>
                <a:cs typeface="Arial"/>
                <a:sym typeface="Arial"/>
              </a:endParaRPr>
            </a:p>
          </p:txBody>
        </p:sp>
      </p:grpSp>
      <p:sp>
        <p:nvSpPr>
          <p:cNvPr id="427" name="Google Shape;427;p15"/>
          <p:cNvSpPr/>
          <p:nvPr/>
        </p:nvSpPr>
        <p:spPr>
          <a:xfrm>
            <a:off x="1489881" y="5961990"/>
            <a:ext cx="8403558" cy="2080234"/>
          </a:xfrm>
          <a:custGeom>
            <a:rect b="b" l="l" r="r" t="t"/>
            <a:pathLst>
              <a:path extrusionOk="0" h="1558124" w="8227187">
                <a:moveTo>
                  <a:pt x="0" y="0"/>
                </a:moveTo>
                <a:lnTo>
                  <a:pt x="8227187" y="0"/>
                </a:lnTo>
                <a:lnTo>
                  <a:pt x="8227187" y="1558124"/>
                </a:lnTo>
                <a:lnTo>
                  <a:pt x="0" y="15581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28" name="Google Shape;428;p15"/>
          <p:cNvCxnSpPr/>
          <p:nvPr/>
        </p:nvCxnSpPr>
        <p:spPr>
          <a:xfrm rot="9142">
            <a:off x="592256" y="10097297"/>
            <a:ext cx="9756133" cy="0"/>
          </a:xfrm>
          <a:prstGeom prst="straightConnector1">
            <a:avLst/>
          </a:prstGeom>
          <a:noFill/>
          <a:ln cap="rnd" cmpd="sng" w="28575">
            <a:solidFill>
              <a:srgbClr val="009AC1"/>
            </a:solidFill>
            <a:prstDash val="solid"/>
            <a:round/>
            <a:headEnd len="sm" w="sm" type="none"/>
            <a:tailEnd len="sm" w="sm" type="none"/>
          </a:ln>
        </p:spPr>
      </p:cxnSp>
      <p:grpSp>
        <p:nvGrpSpPr>
          <p:cNvPr id="429" name="Google Shape;429;p15"/>
          <p:cNvGrpSpPr/>
          <p:nvPr/>
        </p:nvGrpSpPr>
        <p:grpSpPr>
          <a:xfrm>
            <a:off x="1474400" y="9664119"/>
            <a:ext cx="5518074" cy="755720"/>
            <a:chOff x="-26" y="-154243"/>
            <a:chExt cx="5402263" cy="739858"/>
          </a:xfrm>
        </p:grpSpPr>
        <p:sp>
          <p:nvSpPr>
            <p:cNvPr id="430" name="Google Shape;430;p15"/>
            <p:cNvSpPr/>
            <p:nvPr/>
          </p:nvSpPr>
          <p:spPr>
            <a:xfrm>
              <a:off x="0" y="0"/>
              <a:ext cx="5402237" cy="585615"/>
            </a:xfrm>
            <a:custGeom>
              <a:rect b="b" l="l" r="r" t="t"/>
              <a:pathLst>
                <a:path extrusionOk="0" h="585615" w="5402237">
                  <a:moveTo>
                    <a:pt x="0" y="0"/>
                  </a:moveTo>
                  <a:lnTo>
                    <a:pt x="5402237" y="0"/>
                  </a:lnTo>
                  <a:lnTo>
                    <a:pt x="5402237" y="585615"/>
                  </a:lnTo>
                  <a:lnTo>
                    <a:pt x="0" y="5856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1" name="Google Shape;431;p15"/>
            <p:cNvSpPr txBox="1"/>
            <p:nvPr/>
          </p:nvSpPr>
          <p:spPr>
            <a:xfrm>
              <a:off x="-26" y="-154243"/>
              <a:ext cx="5312700" cy="58560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0" i="0" lang="en-US" sz="2451" u="none" cap="none" strike="noStrike">
                  <a:solidFill>
                    <a:srgbClr val="009AC1"/>
                  </a:solidFill>
                  <a:latin typeface="Arial"/>
                  <a:ea typeface="Arial"/>
                  <a:cs typeface="Arial"/>
                  <a:sym typeface="Arial"/>
                </a:rPr>
                <a:t>Usare la tecnologia con saggezza</a:t>
              </a:r>
              <a:endParaRPr b="0" i="0" sz="1400" u="none" cap="none" strike="noStrike">
                <a:solidFill>
                  <a:srgbClr val="000000"/>
                </a:solidFill>
                <a:latin typeface="Arial"/>
                <a:ea typeface="Arial"/>
                <a:cs typeface="Arial"/>
                <a:sym typeface="Arial"/>
              </a:endParaRPr>
            </a:p>
          </p:txBody>
        </p:sp>
      </p:grpSp>
      <p:sp>
        <p:nvSpPr>
          <p:cNvPr id="432" name="Google Shape;432;p15"/>
          <p:cNvSpPr/>
          <p:nvPr/>
        </p:nvSpPr>
        <p:spPr>
          <a:xfrm>
            <a:off x="1466550" y="13613073"/>
            <a:ext cx="8412299" cy="1894417"/>
          </a:xfrm>
          <a:custGeom>
            <a:rect b="b" l="l" r="r" t="t"/>
            <a:pathLst>
              <a:path extrusionOk="0" h="2355548" w="8227187">
                <a:moveTo>
                  <a:pt x="0" y="0"/>
                </a:moveTo>
                <a:lnTo>
                  <a:pt x="8227187" y="0"/>
                </a:lnTo>
                <a:lnTo>
                  <a:pt x="8227187" y="2355548"/>
                </a:lnTo>
                <a:lnTo>
                  <a:pt x="0" y="235554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3" name="Google Shape;433;p15"/>
          <p:cNvSpPr/>
          <p:nvPr/>
        </p:nvSpPr>
        <p:spPr>
          <a:xfrm>
            <a:off x="7475318" y="1372555"/>
            <a:ext cx="2193027" cy="1754216"/>
          </a:xfrm>
          <a:custGeom>
            <a:rect b="b" l="l" r="r" t="t"/>
            <a:pathLst>
              <a:path extrusionOk="0" h="1754216" w="2193027">
                <a:moveTo>
                  <a:pt x="0" y="0"/>
                </a:moveTo>
                <a:lnTo>
                  <a:pt x="2193027" y="0"/>
                </a:lnTo>
                <a:lnTo>
                  <a:pt x="2193027" y="1754216"/>
                </a:lnTo>
                <a:lnTo>
                  <a:pt x="0" y="1754216"/>
                </a:lnTo>
                <a:lnTo>
                  <a:pt x="0" y="0"/>
                </a:lnTo>
                <a:close/>
              </a:path>
            </a:pathLst>
          </a:custGeom>
          <a:blipFill rotWithShape="1">
            <a:blip r:embed="rId3">
              <a:alphaModFix/>
            </a:blip>
            <a:stretch>
              <a:fillRect b="-6430" l="0" r="0" t="-1867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4" name="Google Shape;434;p15"/>
          <p:cNvSpPr/>
          <p:nvPr/>
        </p:nvSpPr>
        <p:spPr>
          <a:xfrm>
            <a:off x="7515019" y="8803774"/>
            <a:ext cx="2153326" cy="1211246"/>
          </a:xfrm>
          <a:custGeom>
            <a:rect b="b" l="l" r="r" t="t"/>
            <a:pathLst>
              <a:path extrusionOk="0" h="1211246" w="2153326">
                <a:moveTo>
                  <a:pt x="0" y="0"/>
                </a:moveTo>
                <a:lnTo>
                  <a:pt x="2153326" y="0"/>
                </a:lnTo>
                <a:lnTo>
                  <a:pt x="2153326" y="1211246"/>
                </a:lnTo>
                <a:lnTo>
                  <a:pt x="0" y="12112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5" name="Google Shape;435;p15"/>
          <p:cNvSpPr txBox="1"/>
          <p:nvPr/>
        </p:nvSpPr>
        <p:spPr>
          <a:xfrm>
            <a:off x="1570064" y="3664240"/>
            <a:ext cx="8196600" cy="18516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Programmi di sensibilizzazione: Implementare programmi nelle scuole e nei centri comunitari per educare ai rischi della dipendenza da schermo.</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Laboratori interattivi: Condurre seminari per genitori e figli sulla gestione del tempo trascorso sullo schermo.</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L'attuazione di programmi di sensibilizzazione nelle scuole e nei centri comunitari è fondamentale per educare gli individui sui rischi associati alla dipendenza da schermo. Questi programmi possono offrire preziose indicazioni sugli effetti dannosi che l'eccessivo tempo trascorso sullo schermo può avere sulla salute mentale, sulle interazioni sociali e sul benessere generale. Inoltre, la conduzione di laboratori interattivi per genitori e figli offre l'opportunità di impartire strategie pratiche per gestire efficacemente il tempo trascorso sullo schermo. Promuovendo discussioni aperte e offrendo una guida per stabilire confini sani con gli schermi, questi workshop permettono alle famiglie di coltivare abitudini digitali equilibrate e di promuovere uno stile di vita più sano per loro stessi e per i loro figli.</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sp>
        <p:nvSpPr>
          <p:cNvPr id="436" name="Google Shape;436;p15"/>
          <p:cNvSpPr txBox="1"/>
          <p:nvPr/>
        </p:nvSpPr>
        <p:spPr>
          <a:xfrm>
            <a:off x="300744" y="2907631"/>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04</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37" name="Google Shape;437;p1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15</a:t>
            </a:r>
            <a:endParaRPr b="0" i="0" sz="1400" u="none" cap="none" strike="noStrike">
              <a:solidFill>
                <a:srgbClr val="000000"/>
              </a:solidFill>
              <a:latin typeface="Arial"/>
              <a:ea typeface="Arial"/>
              <a:cs typeface="Arial"/>
              <a:sym typeface="Arial"/>
            </a:endParaRPr>
          </a:p>
        </p:txBody>
      </p:sp>
      <p:sp>
        <p:nvSpPr>
          <p:cNvPr id="438" name="Google Shape;438;p15"/>
          <p:cNvSpPr txBox="1"/>
          <p:nvPr/>
        </p:nvSpPr>
        <p:spPr>
          <a:xfrm>
            <a:off x="1489881" y="10560062"/>
            <a:ext cx="8196600" cy="27498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Contenuti educativi: Privilegiare contenuti educativi e adatti all'età.</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Controlli parentali: Utilizzate le funzioni di controllo parentale per monitorare e limitare l'uso dello schermo.</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Tempo libero dalla tecnologia: programmate periodi regolari liberi dalla tecnologia, soprattutto prima di andare a letto.</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Utilizzare la tecnologia in modo saggio comporta diverse strategie chiave volte a promuovere sane abitudini digitali. Dare la priorità a contenuti educativi e adatti all'età assicura che il tempo trascorso sullo schermo sia non solo coinvolgente ma anche arricchente per gli individui di tutte le età. L'impiego di funzioni di controllo parentale consente ai genitori di monitorare e regolare l'uso dello schermo da parte dei figli, salvaguardandoli da contenuti potenzialmente dannosi e da un'esposizione eccessiva. Inoltre, programmare periodi regolari di assenza di tecnologia, in particolare prima di andare a letto, è essenziale per promuovere un sonno di qualità e ridurre l'impatto negativo del tempo trascorso sullo schermo sul benessere generale. Attuando queste misure, gli individui e le famiglie possono sfruttare i benefici della tecnologia attenuandone i potenziali svantaggi, favorendo un approccio equilibrato e consapevole al consumo digitale.</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p:txBody>
      </p:sp>
      <p:sp>
        <p:nvSpPr>
          <p:cNvPr id="439" name="Google Shape;439;p15"/>
          <p:cNvSpPr txBox="1"/>
          <p:nvPr/>
        </p:nvSpPr>
        <p:spPr>
          <a:xfrm>
            <a:off x="346248" y="9816246"/>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05</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40" name="Google Shape;440;p15"/>
          <p:cNvSpPr txBox="1"/>
          <p:nvPr/>
        </p:nvSpPr>
        <p:spPr>
          <a:xfrm>
            <a:off x="1589365" y="5965632"/>
            <a:ext cx="7990169" cy="265919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Resettare il cervello del bambino: Un piano di quattro settimane per porre fine alle crisi, aumentare i voti e potenziare le abilità sociali invertendo gli effetti dello schermo elettronico” di Victoria L. Dunckley.</a:t>
            </a:r>
            <a:endParaRPr/>
          </a:p>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Fornisce un piano passo dopo passo che può essere utile per creare seminari e workshop interattivi.</a:t>
            </a:r>
            <a:endParaRPr/>
          </a:p>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“Unplugged: Crescere i bambini in un mondo dipendente dalla tecnologia” della dott.ssa Elizabeth Kilbey</a:t>
            </a:r>
            <a:endParaRPr/>
          </a:p>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Si concentra sui consigli pratici per i genitori, che possono essere adattati ai contenuti dei seminari.</a:t>
            </a:r>
            <a:endParaRPr/>
          </a:p>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“Disconnessi: Come riconnettere i nostri figli digitalmente distratti” di Thomas Kersting</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Una guida per genitori ed educatori sulla riduzione della dipendenza da schermo, ideale per programmi di sensibilizzazione e sessioni interattive.</a:t>
            </a:r>
            <a:endParaRPr/>
          </a:p>
          <a:p>
            <a:pPr indent="0" lvl="0" marL="0" marR="0" rtl="0" algn="l">
              <a:lnSpc>
                <a:spcPct val="12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700"/>
              <a:buFont typeface="Arial"/>
              <a:buNone/>
            </a:pPr>
            <a:r>
              <a:t/>
            </a:r>
            <a:endParaRPr b="0" i="0" sz="1700" u="none" cap="none" strike="noStrike">
              <a:solidFill>
                <a:srgbClr val="FFFFFF"/>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p:txBody>
      </p:sp>
      <p:sp>
        <p:nvSpPr>
          <p:cNvPr id="441" name="Google Shape;441;p15"/>
          <p:cNvSpPr txBox="1"/>
          <p:nvPr/>
        </p:nvSpPr>
        <p:spPr>
          <a:xfrm>
            <a:off x="1589382" y="13844920"/>
            <a:ext cx="8157900" cy="162506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"L'arte dello schermo: come la famiglia può bilanciare i media digitali e la vita reale”  di Anya Kamenetz di Anya Kamenetz - Sebbene l'autrice sia americana, il libro illustra le strategie per gestire il tempo trascorso sullo schermo e promuovere sane abitudini digitali che possono essere applicate a livello globale.</a:t>
            </a:r>
            <a:endParaRPr b="0" i="0" sz="1100" u="none" cap="none" strike="noStrike">
              <a:solidFill>
                <a:srgbClr val="000000"/>
              </a:solidFill>
              <a:latin typeface="Calibri"/>
              <a:ea typeface="Calibri"/>
              <a:cs typeface="Calibri"/>
              <a:sym typeface="Calibri"/>
            </a:endParaRPr>
          </a:p>
          <a:p>
            <a:pPr indent="0" lvl="0" marL="0" marR="0" rtl="0" algn="just">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"Minimalismo digitale: Scegliere una vita concentrata in un mondo rumoroso” di Cal Newport- Newport, autore americano, approfondisce l'importanza di ridurre le distrazioni digitali e di trovare un sano equilibrio tra l'uso della tecnologia e gli altri aspetti della vita.</a:t>
            </a:r>
            <a:endParaRPr b="0" i="0" sz="1100" u="none" cap="none" strike="noStrike">
              <a:solidFill>
                <a:srgbClr val="000000"/>
              </a:solidFill>
              <a:latin typeface="Calibri"/>
              <a:ea typeface="Calibri"/>
              <a:cs typeface="Calibri"/>
              <a:sym typeface="Calibri"/>
            </a:endParaRPr>
          </a:p>
          <a:p>
            <a:pPr indent="0" lvl="0" marL="0" marR="0" rtl="0" algn="just">
              <a:lnSpc>
                <a:spcPct val="120000"/>
              </a:lnSpc>
              <a:spcBef>
                <a:spcPts val="0"/>
              </a:spcBef>
              <a:spcAft>
                <a:spcPts val="0"/>
              </a:spcAft>
              <a:buClr>
                <a:srgbClr val="000000"/>
              </a:buClr>
              <a:buSzPts val="1100"/>
              <a:buFont typeface="Arial"/>
              <a:buNone/>
            </a:pPr>
            <a:r>
              <a:rPr b="0" i="0" lang="en-US" sz="1100" u="none" cap="none" strike="noStrike">
                <a:solidFill>
                  <a:srgbClr val="FFFFFF"/>
                </a:solidFill>
                <a:latin typeface="Calibri"/>
                <a:ea typeface="Calibri"/>
                <a:cs typeface="Calibri"/>
                <a:sym typeface="Calibri"/>
              </a:rPr>
              <a:t>"L'effetto cyber: Un pioniere della cyberpsicologia spiega come cambia il comportamento umano online” di Mary Aiken - Aiken, una cyberpsicologa irlandese, esplora l'impatto della tecnologia sul comportamento umano e fornisce spunti per promuovere abitudini digitali positive.</a:t>
            </a:r>
            <a:endParaRPr b="0" i="0" sz="1100" u="none" cap="none" strike="noStrike">
              <a:solidFill>
                <a:srgbClr val="000000"/>
              </a:solidFill>
              <a:latin typeface="Calibri"/>
              <a:ea typeface="Calibri"/>
              <a:cs typeface="Calibri"/>
              <a:sym typeface="Calibri"/>
            </a:endParaRPr>
          </a:p>
        </p:txBody>
      </p:sp>
      <p:sp>
        <p:nvSpPr>
          <p:cNvPr id="442" name="Google Shape;442;p15"/>
          <p:cNvSpPr/>
          <p:nvPr/>
        </p:nvSpPr>
        <p:spPr>
          <a:xfrm>
            <a:off x="1589365" y="1536794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5">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16"/>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448" name="Google Shape;448;p16"/>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49" name="Google Shape;449;p16"/>
          <p:cNvSpPr/>
          <p:nvPr/>
        </p:nvSpPr>
        <p:spPr>
          <a:xfrm>
            <a:off x="0" y="2299044"/>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50" name="Google Shape;450;p16"/>
          <p:cNvCxnSpPr/>
          <p:nvPr/>
        </p:nvCxnSpPr>
        <p:spPr>
          <a:xfrm rot="9142">
            <a:off x="542562" y="3446535"/>
            <a:ext cx="9756133" cy="0"/>
          </a:xfrm>
          <a:prstGeom prst="straightConnector1">
            <a:avLst/>
          </a:prstGeom>
          <a:noFill/>
          <a:ln cap="rnd" cmpd="sng" w="28575">
            <a:solidFill>
              <a:srgbClr val="009AC1"/>
            </a:solidFill>
            <a:prstDash val="solid"/>
            <a:round/>
            <a:headEnd len="sm" w="sm" type="none"/>
            <a:tailEnd len="sm" w="sm" type="none"/>
          </a:ln>
        </p:spPr>
      </p:cxnSp>
      <p:grpSp>
        <p:nvGrpSpPr>
          <p:cNvPr id="451" name="Google Shape;451;p16"/>
          <p:cNvGrpSpPr/>
          <p:nvPr/>
        </p:nvGrpSpPr>
        <p:grpSpPr>
          <a:xfrm>
            <a:off x="1424732" y="3066720"/>
            <a:ext cx="5834258" cy="598170"/>
            <a:chOff x="0" y="0"/>
            <a:chExt cx="5711811" cy="585615"/>
          </a:xfrm>
        </p:grpSpPr>
        <p:sp>
          <p:nvSpPr>
            <p:cNvPr id="452" name="Google Shape;452;p16"/>
            <p:cNvSpPr/>
            <p:nvPr/>
          </p:nvSpPr>
          <p:spPr>
            <a:xfrm>
              <a:off x="0" y="0"/>
              <a:ext cx="5711797" cy="585615"/>
            </a:xfrm>
            <a:custGeom>
              <a:rect b="b" l="l" r="r" t="t"/>
              <a:pathLst>
                <a:path extrusionOk="0" h="585615" w="5711797">
                  <a:moveTo>
                    <a:pt x="0" y="0"/>
                  </a:moveTo>
                  <a:lnTo>
                    <a:pt x="5711797" y="0"/>
                  </a:lnTo>
                  <a:lnTo>
                    <a:pt x="5711797" y="585615"/>
                  </a:lnTo>
                  <a:lnTo>
                    <a:pt x="0" y="585615"/>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3" name="Google Shape;453;p16"/>
            <p:cNvSpPr txBox="1"/>
            <p:nvPr/>
          </p:nvSpPr>
          <p:spPr>
            <a:xfrm>
              <a:off x="0" y="57150"/>
              <a:ext cx="5711811" cy="528430"/>
            </a:xfrm>
            <a:prstGeom prst="rect">
              <a:avLst/>
            </a:prstGeom>
            <a:noFill/>
            <a:ln>
              <a:noFill/>
            </a:ln>
          </p:spPr>
          <p:txBody>
            <a:bodyPr anchorCtr="0" anchor="b" bIns="69175" lIns="69175" spcFirstLastPara="1" rIns="69175" wrap="square" tIns="69175">
              <a:noAutofit/>
            </a:bodyPr>
            <a:lstStyle/>
            <a:p>
              <a:pPr indent="0" lvl="0" marL="0" marR="0" rtl="0" algn="l">
                <a:lnSpc>
                  <a:spcPct val="9555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Promuovere una comunicazione aperta</a:t>
              </a:r>
              <a:endParaRPr b="1" i="0" sz="1400" u="none" cap="none" strike="noStrike">
                <a:solidFill>
                  <a:srgbClr val="000000"/>
                </a:solidFill>
                <a:latin typeface="Arial"/>
                <a:ea typeface="Arial"/>
                <a:cs typeface="Arial"/>
                <a:sym typeface="Arial"/>
              </a:endParaRPr>
            </a:p>
          </p:txBody>
        </p:sp>
      </p:grpSp>
      <p:sp>
        <p:nvSpPr>
          <p:cNvPr id="454" name="Google Shape;454;p16"/>
          <p:cNvSpPr/>
          <p:nvPr/>
        </p:nvSpPr>
        <p:spPr>
          <a:xfrm>
            <a:off x="1523451" y="7997952"/>
            <a:ext cx="7702500" cy="1767840"/>
          </a:xfrm>
          <a:custGeom>
            <a:rect b="b" l="l" r="r" t="t"/>
            <a:pathLst>
              <a:path extrusionOk="0" h="2271942" w="7604185">
                <a:moveTo>
                  <a:pt x="0" y="0"/>
                </a:moveTo>
                <a:lnTo>
                  <a:pt x="7604185" y="0"/>
                </a:lnTo>
                <a:lnTo>
                  <a:pt x="7604185" y="2271942"/>
                </a:lnTo>
                <a:lnTo>
                  <a:pt x="0" y="2271942"/>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“Screentime: Superare le sfide della genitorialità nell'era digitale” di Sarah Ockwell-Smith</a:t>
            </a:r>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“La famiglia tecnologica: Passi quotidiani per mettere la tecnologia al suo posto” di  Andy Crouch </a:t>
            </a:r>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“Allarme genitori! Come mantenere i vostri figli al sicuro online” di Will Geddes</a:t>
            </a:r>
            <a:endParaRPr b="0" i="0" sz="11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“Genitori nell'era degli schermi: Cosa devono sapere i genitori per sostenere i figli in un mondo digitale” di </a:t>
            </a:r>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mondo digitale” di Jocelyn Brewer  </a:t>
            </a:r>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“Genitorialità intelligente con gli schermi: Come trovare equilibrio e benefici nell'uso di social media, applicazioni e dispositivi digitali da parte dei vostri figli” di Jocelyn Brewer. </a:t>
            </a:r>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“Social Media, delle applicazione e dei dispositivi digitali” di Jodi Gold</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5" name="Google Shape;455;p16"/>
          <p:cNvSpPr/>
          <p:nvPr/>
        </p:nvSpPr>
        <p:spPr>
          <a:xfrm>
            <a:off x="6352031" y="2577598"/>
            <a:ext cx="3392389" cy="2174513"/>
          </a:xfrm>
          <a:custGeom>
            <a:rect b="b" l="l" r="r" t="t"/>
            <a:pathLst>
              <a:path extrusionOk="0" h="2174513" w="3263044">
                <a:moveTo>
                  <a:pt x="0" y="0"/>
                </a:moveTo>
                <a:lnTo>
                  <a:pt x="3263044" y="0"/>
                </a:lnTo>
                <a:lnTo>
                  <a:pt x="3263044" y="2174513"/>
                </a:lnTo>
                <a:lnTo>
                  <a:pt x="0" y="21745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6" name="Google Shape;456;p16"/>
          <p:cNvSpPr txBox="1"/>
          <p:nvPr/>
        </p:nvSpPr>
        <p:spPr>
          <a:xfrm>
            <a:off x="1555796" y="5390790"/>
            <a:ext cx="7702500" cy="1846083"/>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Parlare di schermi: Discutete in famiglia dei benefici e dei rischi degli schermi. Stabilire insieme degli obiettivi: All'interno delle famiglie, favorire una comunicazione aperta sui benefici e sui rischi degli schermi e collaborare con i bambini per creare obiettivi realistici e raggiungibili per il tempo trascorso sugli schermi può rendere tutti responsabili della quantità di tempo che trascorrono sugli schermi. Parlare apertamente degli effetti dell'uso degli schermi può aiutare tutti i membri di una famiglia o di una comunità a comprendere l'impatto degli schermi sui vari aspetti della loro vita, dalla scuola all'amicizia, dall'autostima al benessere mentale. Parlando tra generazioni, i membri della famiglia possono imparare dalle esperienze e dai punti di vista degli altri, che possono aiutarli a usare gli schermi in modo più consapevole e responsabile. Stabilire insieme gli obiettivi alleggerisce la pressione dei genitori e coinvolge l'intera famiglia nel monitoraggio e nel rispetto degli obiettivi relativi al tempo trascorso sugli schermi.</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sp>
        <p:nvSpPr>
          <p:cNvPr id="457" name="Google Shape;457;p16"/>
          <p:cNvSpPr txBox="1"/>
          <p:nvPr/>
        </p:nvSpPr>
        <p:spPr>
          <a:xfrm>
            <a:off x="296555" y="3165483"/>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06</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58" name="Google Shape;458;p16"/>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16</a:t>
            </a:r>
            <a:endParaRPr b="0" i="0" sz="1400" u="none" cap="none" strike="noStrike">
              <a:solidFill>
                <a:srgbClr val="000000"/>
              </a:solidFill>
              <a:latin typeface="Arial"/>
              <a:ea typeface="Arial"/>
              <a:cs typeface="Arial"/>
              <a:sym typeface="Arial"/>
            </a:endParaRPr>
          </a:p>
        </p:txBody>
      </p:sp>
      <p:sp>
        <p:nvSpPr>
          <p:cNvPr id="459" name="Google Shape;459;p16"/>
          <p:cNvSpPr/>
          <p:nvPr/>
        </p:nvSpPr>
        <p:spPr>
          <a:xfrm>
            <a:off x="1424715" y="110343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 a hyperconnected world, where mobile devices have become appendices to our body and people check their social media accounts hundreds of times a day, human interaction is sacrificed daily in favour of digital exchanges. In his talk from TEDxStockholm event &quot;Generation WHY?&quot;, psychotherapist Patrik Wincent takes us on a journey through his own Internet addiction, and gives us valuable tips to avoid becoming digital zombies.&#10;&#10;Patrik Wincent is the founder of ”Internetakuten”, a company with the main focus of offering counsel to people who are dealing with digital stress and to offer education in how to prevent and recognize digital stress. Patrik Wincent has also founded ”Dataspelsakuten”, a company which is similar to Internetakuten, but deals with people who are struggling with video gaming addiction. &#10; &#10;Patrik Wincent is an authorized psychotherapist, he is a coach, a writer, a lecturer and spoken word artist. But most importantly, Patrik is a father to a teenager and so he fully understands the challenges that parents are faced with when it comes to having children that are growing up in this digital era. &#10; &#10;Follow Patrik online at patrikwincent.se.&#10;&#10;This talk was given at a TEDx event using the TED conference format but independently organized by a local community. Learn more at http://ted.com/tedx" id="460" name="Google Shape;460;p16" title="What you are missing while being a digital zombie | Patrik Wincent | TEDxStockholm">
            <a:hlinkClick r:id="rId5"/>
          </p:cNvPr>
          <p:cNvPicPr preferRelativeResize="0"/>
          <p:nvPr/>
        </p:nvPicPr>
        <p:blipFill>
          <a:blip r:embed="rId6">
            <a:alphaModFix/>
          </a:blip>
          <a:stretch>
            <a:fillRect/>
          </a:stretch>
        </p:blipFill>
        <p:spPr>
          <a:xfrm>
            <a:off x="4571996" y="11634027"/>
            <a:ext cx="3865778" cy="217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1000"/>
                                        <p:tgtEl>
                                          <p:spTgt spid="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1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466" name="Google Shape;466;p1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67" name="Google Shape;467;p17"/>
          <p:cNvSpPr/>
          <p:nvPr/>
        </p:nvSpPr>
        <p:spPr>
          <a:xfrm>
            <a:off x="0" y="1873050"/>
            <a:ext cx="1207976" cy="14561358"/>
          </a:xfrm>
          <a:custGeom>
            <a:rect b="b" l="l" r="r" t="t"/>
            <a:pathLst>
              <a:path extrusionOk="0" h="14255750" w="1182624">
                <a:moveTo>
                  <a:pt x="0" y="0"/>
                </a:moveTo>
                <a:lnTo>
                  <a:pt x="1182624" y="0"/>
                </a:lnTo>
                <a:lnTo>
                  <a:pt x="1182624" y="14255750"/>
                </a:lnTo>
                <a:lnTo>
                  <a:pt x="0" y="1425575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468" name="Google Shape;468;p17"/>
          <p:cNvCxnSpPr/>
          <p:nvPr/>
        </p:nvCxnSpPr>
        <p:spPr>
          <a:xfrm rot="9142">
            <a:off x="542562" y="3446535"/>
            <a:ext cx="9756133" cy="0"/>
          </a:xfrm>
          <a:prstGeom prst="straightConnector1">
            <a:avLst/>
          </a:prstGeom>
          <a:noFill/>
          <a:ln cap="rnd" cmpd="sng" w="28575">
            <a:solidFill>
              <a:srgbClr val="009AC1"/>
            </a:solidFill>
            <a:prstDash val="solid"/>
            <a:round/>
            <a:headEnd len="sm" w="sm" type="none"/>
            <a:tailEnd len="sm" w="sm" type="none"/>
          </a:ln>
        </p:spPr>
      </p:cxnSp>
      <p:grpSp>
        <p:nvGrpSpPr>
          <p:cNvPr id="469" name="Google Shape;469;p17"/>
          <p:cNvGrpSpPr/>
          <p:nvPr/>
        </p:nvGrpSpPr>
        <p:grpSpPr>
          <a:xfrm>
            <a:off x="1459493" y="3156179"/>
            <a:ext cx="5762661" cy="893531"/>
            <a:chOff x="0" y="0"/>
            <a:chExt cx="5641716" cy="874778"/>
          </a:xfrm>
        </p:grpSpPr>
        <p:sp>
          <p:nvSpPr>
            <p:cNvPr id="470" name="Google Shape;470;p17"/>
            <p:cNvSpPr/>
            <p:nvPr/>
          </p:nvSpPr>
          <p:spPr>
            <a:xfrm>
              <a:off x="0" y="0"/>
              <a:ext cx="5641700" cy="874778"/>
            </a:xfrm>
            <a:custGeom>
              <a:rect b="b" l="l" r="r" t="t"/>
              <a:pathLst>
                <a:path extrusionOk="0" h="874778" w="5641700">
                  <a:moveTo>
                    <a:pt x="0" y="0"/>
                  </a:moveTo>
                  <a:lnTo>
                    <a:pt x="5641700" y="0"/>
                  </a:lnTo>
                  <a:lnTo>
                    <a:pt x="5641700" y="874778"/>
                  </a:lnTo>
                  <a:lnTo>
                    <a:pt x="0" y="87477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1" name="Google Shape;471;p17"/>
            <p:cNvSpPr txBox="1"/>
            <p:nvPr/>
          </p:nvSpPr>
          <p:spPr>
            <a:xfrm>
              <a:off x="0" y="57150"/>
              <a:ext cx="5641716" cy="817593"/>
            </a:xfrm>
            <a:prstGeom prst="rect">
              <a:avLst/>
            </a:prstGeom>
            <a:noFill/>
            <a:ln>
              <a:noFill/>
            </a:ln>
          </p:spPr>
          <p:txBody>
            <a:bodyPr anchorCtr="0" anchor="b" bIns="69175" lIns="69175" spcFirstLastPara="1" rIns="69175" wrap="square" tIns="69175">
              <a:noAutofit/>
            </a:bodyPr>
            <a:lstStyle/>
            <a:p>
              <a:pPr indent="0" lvl="0" marL="0" marR="0" rtl="0" algn="l">
                <a:lnSpc>
                  <a:spcPct val="95512"/>
                </a:lnSpc>
                <a:spcBef>
                  <a:spcPts val="0"/>
                </a:spcBef>
                <a:spcAft>
                  <a:spcPts val="0"/>
                </a:spcAft>
                <a:buClr>
                  <a:srgbClr val="000000"/>
                </a:buClr>
                <a:buSzPts val="2451"/>
                <a:buFont typeface="Arial"/>
                <a:buNone/>
              </a:pPr>
              <a:r>
                <a:rPr b="1" i="0" lang="en-US" sz="2451" u="none" cap="none" strike="noStrike">
                  <a:solidFill>
                    <a:srgbClr val="009AC1"/>
                  </a:solidFill>
                  <a:latin typeface="Arial"/>
                  <a:ea typeface="Arial"/>
                  <a:cs typeface="Arial"/>
                  <a:sym typeface="Arial"/>
                </a:rPr>
                <a:t>Attuare un piano di riduzione graduale</a:t>
              </a:r>
              <a:endParaRPr b="1" i="0" sz="1400" u="none" cap="none" strike="noStrike">
                <a:solidFill>
                  <a:srgbClr val="000000"/>
                </a:solidFill>
                <a:latin typeface="Arial"/>
                <a:ea typeface="Arial"/>
                <a:cs typeface="Arial"/>
                <a:sym typeface="Arial"/>
              </a:endParaRPr>
            </a:p>
            <a:p>
              <a:pPr indent="0" lvl="0" marL="0" marR="0" rtl="0" algn="l">
                <a:lnSpc>
                  <a:spcPct val="95552"/>
                </a:lnSpc>
                <a:spcBef>
                  <a:spcPts val="0"/>
                </a:spcBef>
                <a:spcAft>
                  <a:spcPts val="0"/>
                </a:spcAft>
                <a:buClr>
                  <a:srgbClr val="000000"/>
                </a:buClr>
                <a:buSzPts val="2451"/>
                <a:buFont typeface="Arial"/>
                <a:buNone/>
              </a:pPr>
              <a:r>
                <a:t/>
              </a:r>
              <a:endParaRPr b="0" i="0" sz="2451" u="none" cap="none" strike="noStrike">
                <a:solidFill>
                  <a:srgbClr val="009AC1"/>
                </a:solidFill>
                <a:latin typeface="Arial"/>
                <a:ea typeface="Arial"/>
                <a:cs typeface="Arial"/>
                <a:sym typeface="Arial"/>
              </a:endParaRPr>
            </a:p>
          </p:txBody>
        </p:sp>
      </p:grpSp>
      <p:sp>
        <p:nvSpPr>
          <p:cNvPr id="472" name="Google Shape;472;p17"/>
          <p:cNvSpPr/>
          <p:nvPr/>
        </p:nvSpPr>
        <p:spPr>
          <a:xfrm>
            <a:off x="1823825" y="8845778"/>
            <a:ext cx="7434300" cy="1598392"/>
          </a:xfrm>
          <a:custGeom>
            <a:rect b="b" l="l" r="r" t="t"/>
            <a:pathLst>
              <a:path extrusionOk="0" h="1756066" w="7305852">
                <a:moveTo>
                  <a:pt x="0" y="0"/>
                </a:moveTo>
                <a:lnTo>
                  <a:pt x="7305852" y="0"/>
                </a:lnTo>
                <a:lnTo>
                  <a:pt x="7305852" y="1756066"/>
                </a:lnTo>
                <a:lnTo>
                  <a:pt x="0" y="1756066"/>
                </a:lnTo>
                <a:close/>
              </a:path>
            </a:pathLst>
          </a:custGeom>
          <a:solidFill>
            <a:srgbClr val="009AC1"/>
          </a:solidFill>
          <a:ln>
            <a:noFill/>
          </a:ln>
        </p:spPr>
        <p:txBody>
          <a:bodyPr anchorCtr="0" anchor="t" bIns="45700" lIns="91425" spcFirstLastPara="1" rIns="91425" wrap="square" tIns="45700">
            <a:noAutofit/>
          </a:bodyPr>
          <a:lstStyle/>
          <a:p>
            <a:pPr indent="0" lvl="1" marL="168733" marR="0" rtl="0" algn="l">
              <a:lnSpc>
                <a:spcPct val="110000"/>
              </a:lnSpc>
              <a:spcBef>
                <a:spcPts val="0"/>
              </a:spcBef>
              <a:spcAft>
                <a:spcPts val="0"/>
              </a:spcAft>
              <a:buClr>
                <a:schemeClr val="lt1"/>
              </a:buClr>
              <a:buSzPts val="1100"/>
              <a:buFont typeface="Calibri"/>
              <a:buNone/>
            </a:pPr>
            <a:r>
              <a:t/>
            </a:r>
            <a:endParaRPr b="0" i="0" sz="1100" u="none" cap="none" strike="noStrike">
              <a:solidFill>
                <a:schemeClr val="lt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“La famiglia tecnologica: Passi quotidiani per mettere la tecnologia al suo giusto posto" di Andy Crouch</a:t>
            </a:r>
            <a:endParaRPr b="0" i="0" sz="1100" u="none" cap="none" strike="noStrike">
              <a:solidFill>
                <a:schemeClr val="dk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"Resettare il cervello del bambino: Un piano di quattro settimane per porre fine ai crolli emotivi, aumentare i voti e potenziare le abilità sociali invertendo gli effetti del tempo trascorso davanti allo schermo elettronico " di Victoria L. Dunckley, MD:</a:t>
            </a:r>
            <a:endParaRPr b="0" i="0" sz="1100" u="none" cap="none" strike="noStrike">
              <a:solidFill>
                <a:schemeClr val="dk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"L'ora di schermo rende i bambini lunatici, alienati e pigri" di Victoria L. Dunckley, MD</a:t>
            </a:r>
            <a:endParaRPr b="0" i="0" sz="1100" u="none" cap="none" strike="noStrike">
              <a:solidFill>
                <a:schemeClr val="dk1"/>
              </a:solidFill>
              <a:latin typeface="Calibri"/>
              <a:ea typeface="Calibri"/>
              <a:cs typeface="Calibri"/>
              <a:sym typeface="Calibri"/>
            </a:endParaRPr>
          </a:p>
          <a:p>
            <a:pPr indent="-69850" lvl="1" marL="168733" marR="0" rtl="0" algn="l">
              <a:lnSpc>
                <a:spcPct val="110000"/>
              </a:lnSpc>
              <a:spcBef>
                <a:spcPts val="0"/>
              </a:spcBef>
              <a:spcAft>
                <a:spcPts val="0"/>
              </a:spcAft>
              <a:buClr>
                <a:schemeClr val="lt1"/>
              </a:buClr>
              <a:buSzPts val="1100"/>
              <a:buFont typeface="Calibri"/>
              <a:buChar char="•"/>
            </a:pPr>
            <a:r>
              <a:rPr b="0" i="0" lang="en-US" sz="1100" u="none" cap="none" strike="noStrike">
                <a:solidFill>
                  <a:schemeClr val="lt1"/>
                </a:solidFill>
                <a:latin typeface="Calibri"/>
                <a:ea typeface="Calibri"/>
                <a:cs typeface="Calibri"/>
                <a:sym typeface="Calibri"/>
              </a:rPr>
              <a:t>&lt;2Minimalismo digitale: Scegliere una vita concentrata in un mondo rumoroso" di Cal Newport</a:t>
            </a:r>
            <a:endParaRPr b="0" i="0" sz="1100" u="none" cap="none" strike="noStrike">
              <a:solidFill>
                <a:schemeClr val="dk1"/>
              </a:solidFill>
              <a:latin typeface="Calibri"/>
              <a:ea typeface="Calibri"/>
              <a:cs typeface="Calibri"/>
              <a:sym typeface="Calibri"/>
            </a:endParaRPr>
          </a:p>
          <a:p>
            <a:pPr indent="0" lvl="0" marL="0" marR="0" rtl="0" algn="l">
              <a:lnSpc>
                <a:spcPct val="157142"/>
              </a:lnSpc>
              <a:spcBef>
                <a:spcPts val="0"/>
              </a:spcBef>
              <a:spcAft>
                <a:spcPts val="0"/>
              </a:spcAft>
              <a:buClr>
                <a:schemeClr val="dk1"/>
              </a:buClr>
              <a:buSzPts val="1400"/>
              <a:buFont typeface="Arial"/>
              <a:buNone/>
            </a:pPr>
            <a:r>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3" name="Google Shape;473;p17"/>
          <p:cNvSpPr/>
          <p:nvPr/>
        </p:nvSpPr>
        <p:spPr>
          <a:xfrm>
            <a:off x="7035625" y="1803275"/>
            <a:ext cx="2925015" cy="3286534"/>
          </a:xfrm>
          <a:custGeom>
            <a:rect b="b" l="l" r="r" t="t"/>
            <a:pathLst>
              <a:path extrusionOk="0" h="3286534" w="3286534">
                <a:moveTo>
                  <a:pt x="0" y="0"/>
                </a:moveTo>
                <a:lnTo>
                  <a:pt x="3286534" y="0"/>
                </a:lnTo>
                <a:lnTo>
                  <a:pt x="3286534" y="3286534"/>
                </a:lnTo>
                <a:lnTo>
                  <a:pt x="0" y="328653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4" name="Google Shape;474;p17"/>
          <p:cNvSpPr txBox="1"/>
          <p:nvPr/>
        </p:nvSpPr>
        <p:spPr>
          <a:xfrm>
            <a:off x="1823875" y="5904309"/>
            <a:ext cx="7434300" cy="2367000"/>
          </a:xfrm>
          <a:prstGeom prst="rect">
            <a:avLst/>
          </a:prstGeom>
          <a:noFill/>
          <a:ln>
            <a:noFill/>
          </a:ln>
        </p:spPr>
        <p:txBody>
          <a:bodyPr anchorCtr="0" anchor="t" bIns="0" lIns="0" spcFirstLastPara="1" rIns="0" wrap="square" tIns="0">
            <a:spAutoFit/>
          </a:bodyPr>
          <a:lstStyle/>
          <a:p>
            <a:pPr indent="0" lvl="0" marL="0" marR="0" rtl="0" algn="just">
              <a:lnSpc>
                <a:spcPct val="84611"/>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Riduzione graduale: Ridurre gradualmente il tempo trascorso sullo schermo per evitare i sintomi dell'astinenza.</a:t>
            </a:r>
            <a:endParaRPr b="0" i="0" sz="1200" u="none" cap="none" strike="noStrike">
              <a:solidFill>
                <a:srgbClr val="000000"/>
              </a:solidFill>
              <a:latin typeface="Calibri"/>
              <a:ea typeface="Calibri"/>
              <a:cs typeface="Calibri"/>
              <a:sym typeface="Calibri"/>
            </a:endParaRPr>
          </a:p>
          <a:p>
            <a:pPr indent="-145830" lvl="1" marL="338143" marR="0" rtl="0" algn="just">
              <a:lnSpc>
                <a:spcPct val="97254"/>
              </a:lnSpc>
              <a:spcBef>
                <a:spcPts val="0"/>
              </a:spcBef>
              <a:spcAft>
                <a:spcPts val="0"/>
              </a:spcAft>
              <a:buClr>
                <a:srgbClr val="262626"/>
              </a:buClr>
              <a:buSzPts val="1200"/>
              <a:buFont typeface="Calibri"/>
              <a:buChar char="•"/>
            </a:pPr>
            <a:r>
              <a:rPr b="0" i="0" lang="en-US" sz="1200" u="none" cap="none" strike="noStrike">
                <a:solidFill>
                  <a:srgbClr val="262626"/>
                </a:solidFill>
                <a:latin typeface="Calibri"/>
                <a:ea typeface="Calibri"/>
                <a:cs typeface="Calibri"/>
                <a:sym typeface="Calibri"/>
              </a:rPr>
              <a:t>Rinforzo positivo: Premiate gli sforzi e i risultati ottenuti nella riduzione del tempo trascorso davanti allo schermo con elogi o incentivi.</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L'attuazione di un piano di riduzione graduale è un approccio efficace per gestire il tempo trascorso sullo schermo e attenuare i potenziali sintomi di astinenza. Attuando una strategia di riduzione graduale, le persone possono diminuire gradualmente il tempo trascorso davanti allo schermo senza subire brusche interruzioni. Questo processo graduale consente una transizione più agevole e aiuta le persone ad adattarsi alle nuove abitudini digitali in modo più confortevole. Inoltre, l'integrazione di tecniche di rinforzo positivo, come l'elogio degli sforzi e dei risultati ottenuti nella riduzione del tempo trascorso davanti allo schermo o l'offerta di incentivi per il raggiungimento di traguardi importanti, può motivare ulteriormente le persone a rispettare gli obiettivi di riduzione. Combinando una riduzione graduale con un rinforzo positivo, le persone possono affrontare con successo le sfide della riduzione del tempo trascorso davanti allo schermo, promuovendo al contempo un senso di realizzazione e di responsabilizzazione lungo il percorso.</a:t>
            </a:r>
            <a:endParaRPr b="0" i="0" sz="1200" u="none" cap="none" strike="noStrike">
              <a:solidFill>
                <a:srgbClr val="000000"/>
              </a:solidFill>
              <a:latin typeface="Calibri"/>
              <a:ea typeface="Calibri"/>
              <a:cs typeface="Calibri"/>
              <a:sym typeface="Calibri"/>
            </a:endParaRPr>
          </a:p>
          <a:p>
            <a:pPr indent="0" lvl="0" marL="0" marR="0" rtl="0" algn="just">
              <a:lnSpc>
                <a:spcPct val="97381"/>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75" name="Google Shape;475;p17"/>
          <p:cNvSpPr txBox="1"/>
          <p:nvPr/>
        </p:nvSpPr>
        <p:spPr>
          <a:xfrm>
            <a:off x="296555" y="3165483"/>
            <a:ext cx="920669" cy="588048"/>
          </a:xfrm>
          <a:prstGeom prst="rect">
            <a:avLst/>
          </a:prstGeom>
          <a:noFill/>
          <a:ln>
            <a:noFill/>
          </a:ln>
        </p:spPr>
        <p:txBody>
          <a:bodyPr anchorCtr="0" anchor="t" bIns="0" lIns="0" spcFirstLastPara="1" rIns="0" wrap="square" tIns="0">
            <a:spAutoFit/>
          </a:bodyPr>
          <a:lstStyle/>
          <a:p>
            <a:pPr indent="0" lvl="0" marL="0" marR="0" rtl="0" algn="l">
              <a:lnSpc>
                <a:spcPct val="120010"/>
              </a:lnSpc>
              <a:spcBef>
                <a:spcPts val="0"/>
              </a:spcBef>
              <a:spcAft>
                <a:spcPts val="0"/>
              </a:spcAft>
              <a:buClr>
                <a:srgbClr val="000000"/>
              </a:buClr>
              <a:buSzPts val="3813"/>
              <a:buFont typeface="Arial"/>
              <a:buNone/>
            </a:pPr>
            <a:r>
              <a:rPr b="0" i="0" lang="en-US" sz="3813" u="none" cap="none" strike="noStrike">
                <a:solidFill>
                  <a:srgbClr val="FFFFFF"/>
                </a:solidFill>
                <a:latin typeface="Arial"/>
                <a:ea typeface="Arial"/>
                <a:cs typeface="Arial"/>
                <a:sym typeface="Arial"/>
              </a:rPr>
              <a:t> 07</a:t>
            </a:r>
            <a:r>
              <a:rPr b="0" i="0" lang="en-US" sz="3813" u="none" cap="none" strike="noStrike">
                <a:solidFill>
                  <a:srgbClr val="00B6E6"/>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76" name="Google Shape;476;p1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17</a:t>
            </a:r>
            <a:endParaRPr b="0" i="0" sz="1400" u="none" cap="none" strike="noStrike">
              <a:solidFill>
                <a:srgbClr val="000000"/>
              </a:solidFill>
              <a:latin typeface="Arial"/>
              <a:ea typeface="Arial"/>
              <a:cs typeface="Arial"/>
              <a:sym typeface="Arial"/>
            </a:endParaRPr>
          </a:p>
        </p:txBody>
      </p:sp>
      <p:sp>
        <p:nvSpPr>
          <p:cNvPr id="477" name="Google Shape;477;p17"/>
          <p:cNvSpPr txBox="1"/>
          <p:nvPr/>
        </p:nvSpPr>
        <p:spPr>
          <a:xfrm>
            <a:off x="2133432" y="11399783"/>
            <a:ext cx="6821700" cy="215400"/>
          </a:xfrm>
          <a:prstGeom prst="rect">
            <a:avLst/>
          </a:prstGeom>
          <a:noFill/>
          <a:ln>
            <a:noFill/>
          </a:ln>
        </p:spPr>
        <p:txBody>
          <a:bodyPr anchorCtr="0" anchor="t" bIns="0" lIns="0" spcFirstLastPara="1" rIns="0" wrap="square" tIns="0">
            <a:spAutoFit/>
          </a:bodyPr>
          <a:lstStyle/>
          <a:p>
            <a:pPr indent="0" lvl="0" marL="0" marR="0" rtl="0" algn="l">
              <a:lnSpc>
                <a:spcPct val="157142"/>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78" name="Google Shape;478;p17"/>
          <p:cNvSpPr/>
          <p:nvPr/>
        </p:nvSpPr>
        <p:spPr>
          <a:xfrm>
            <a:off x="1424715" y="110343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The integration of social media into everyday life has increased dramatically in recent years. Most view it as a positive driving force for social change; however, the over-saturation of social-media driven information in society has become a negative influence with far reaching consequences on the way we interact and work. Ryan Thomas is a senior at Loudoun County High School. He intends to run track in college while pursuing an Ivy-League level education. Ryan is motivated by the impact that he believes he can have on society, and is always striving to be his best. After deleting social media, Ryan was able to see the world in a different light and immediately noticed a positive change in his life. He is an unshakable optimist, and believes that there is always opportunity for change, which he wants to help bring to people’s lives. This talk was given at a TEDx event using the TED conference format but independently organized by a local community. Learn more at https://www.ted.com/tedx" id="479" name="Google Shape;479;p17" title="Live in the Moment: Delete Social Media | Ryan Thomas | TEDxAshburnSalon">
            <a:hlinkClick r:id="rId5"/>
          </p:cNvPr>
          <p:cNvPicPr preferRelativeResize="0"/>
          <p:nvPr/>
        </p:nvPicPr>
        <p:blipFill>
          <a:blip r:embed="rId6">
            <a:alphaModFix/>
          </a:blip>
          <a:stretch>
            <a:fillRect/>
          </a:stretch>
        </p:blipFill>
        <p:spPr>
          <a:xfrm>
            <a:off x="4930452" y="11615173"/>
            <a:ext cx="3769022" cy="2120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18"/>
          <p:cNvSpPr/>
          <p:nvPr/>
        </p:nvSpPr>
        <p:spPr>
          <a:xfrm>
            <a:off x="5081914" y="4276979"/>
            <a:ext cx="4997241" cy="3330192"/>
          </a:xfrm>
          <a:custGeom>
            <a:rect b="b" l="l" r="r" t="t"/>
            <a:pathLst>
              <a:path extrusionOk="0" h="3330192" w="4997241">
                <a:moveTo>
                  <a:pt x="0" y="0"/>
                </a:moveTo>
                <a:lnTo>
                  <a:pt x="4997240" y="0"/>
                </a:lnTo>
                <a:lnTo>
                  <a:pt x="4997240" y="3330192"/>
                </a:lnTo>
                <a:lnTo>
                  <a:pt x="0" y="33301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5" name="Google Shape;485;p18"/>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486" name="Google Shape;486;p1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487" name="Google Shape;487;p18"/>
          <p:cNvSpPr/>
          <p:nvPr/>
        </p:nvSpPr>
        <p:spPr>
          <a:xfrm>
            <a:off x="-15950" y="2836825"/>
            <a:ext cx="5810387" cy="1759720"/>
          </a:xfrm>
          <a:custGeom>
            <a:rect b="b" l="l" r="r" t="t"/>
            <a:pathLst>
              <a:path extrusionOk="0" h="1457325" w="5696458">
                <a:moveTo>
                  <a:pt x="0" y="0"/>
                </a:moveTo>
                <a:lnTo>
                  <a:pt x="5696458" y="0"/>
                </a:lnTo>
                <a:lnTo>
                  <a:pt x="5696458" y="1457325"/>
                </a:lnTo>
                <a:lnTo>
                  <a:pt x="0" y="1457325"/>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8" name="Google Shape;488;p18"/>
          <p:cNvSpPr/>
          <p:nvPr/>
        </p:nvSpPr>
        <p:spPr>
          <a:xfrm rot="-5400000">
            <a:off x="2347855" y="811592"/>
            <a:ext cx="255294" cy="3971327"/>
          </a:xfrm>
          <a:custGeom>
            <a:rect b="b" l="l" r="r" t="t"/>
            <a:pathLst>
              <a:path extrusionOk="0" h="3887978" w="249936">
                <a:moveTo>
                  <a:pt x="0" y="0"/>
                </a:moveTo>
                <a:lnTo>
                  <a:pt x="249936" y="0"/>
                </a:lnTo>
                <a:lnTo>
                  <a:pt x="249936" y="3887978"/>
                </a:lnTo>
                <a:lnTo>
                  <a:pt x="0" y="388797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9" name="Google Shape;489;p18"/>
          <p:cNvSpPr/>
          <p:nvPr/>
        </p:nvSpPr>
        <p:spPr>
          <a:xfrm>
            <a:off x="586650" y="12325114"/>
            <a:ext cx="9113847" cy="2207750"/>
          </a:xfrm>
          <a:custGeom>
            <a:rect b="b" l="l" r="r" t="t"/>
            <a:pathLst>
              <a:path extrusionOk="0" h="1962627" w="6418202">
                <a:moveTo>
                  <a:pt x="0" y="0"/>
                </a:moveTo>
                <a:lnTo>
                  <a:pt x="6418202" y="0"/>
                </a:lnTo>
                <a:lnTo>
                  <a:pt x="6418202" y="1962627"/>
                </a:lnTo>
                <a:lnTo>
                  <a:pt x="0" y="1962627"/>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20027"/>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"Tecnologia digitale nell'istruzione: Prospettive europee" a cura di Simon Collin e Mark J.W. Lee.</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"Integrare la tecnologia in classe: Un approccio europeo" di Maria Cristina Morini</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"Apprendimento digitale equilibrato: Strategie per un'integrazione consapevole" di Anne-Françoise Lesuis e Joke Voogt</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"Promuovere l'apprendimento interattivo nelle scuole europee", di Eva Maria Griebeler e Marianne Klauser.</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"Tempo di schermo e istruzione: European Insights", a cura di Peter Lang e Maria Chiara Pettenati.</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"Mindful Tech: Pratiche europee per l'integrazione digitale" di Emiliano Crotti e Laura Cagnazzo</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"Insegnare in modo tecnologico: approcci europei per un'integrazione efficace" di Sabine Graf e Kinshuk</a:t>
            </a:r>
            <a:endParaRPr b="0" i="0" sz="1100" u="none" cap="none" strike="noStrike">
              <a:solidFill>
                <a:schemeClr val="dk1"/>
              </a:solidFill>
              <a:latin typeface="Calibri"/>
              <a:ea typeface="Calibri"/>
              <a:cs typeface="Calibri"/>
              <a:sym typeface="Calibri"/>
            </a:endParaRPr>
          </a:p>
          <a:p>
            <a:pPr indent="0" lvl="0" marL="0" marR="0" rtl="0" algn="l">
              <a:lnSpc>
                <a:spcPct val="120027"/>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Questi libri offrono spunti e strategie preziose per gli educatori europei che vogliono integrare la tecnologia in modo consapevole e promuovere l'apprendimento interattivo, monitorando efficacemente l'uso dello schermo.</a:t>
            </a:r>
            <a:endParaRPr/>
          </a:p>
          <a:p>
            <a:pPr indent="0" lvl="0" marL="0" marR="0" rtl="0" algn="l">
              <a:lnSpc>
                <a:spcPct val="120027"/>
              </a:lnSpc>
              <a:spcBef>
                <a:spcPts val="0"/>
              </a:spcBef>
              <a:spcAft>
                <a:spcPts val="0"/>
              </a:spcAft>
              <a:buClr>
                <a:schemeClr val="dk1"/>
              </a:buClr>
              <a:buSzPts val="1100"/>
              <a:buFont typeface="Arial"/>
              <a:buNone/>
            </a:pPr>
            <a:r>
              <a:t/>
            </a:r>
            <a:endParaRPr b="0" i="0" sz="1100" u="none" cap="none" strike="noStrike">
              <a:solidFill>
                <a:schemeClr val="dk1"/>
              </a:solidFill>
              <a:latin typeface="Calibri"/>
              <a:ea typeface="Calibri"/>
              <a:cs typeface="Calibri"/>
              <a:sym typeface="Calibri"/>
            </a:endParaRPr>
          </a:p>
        </p:txBody>
      </p:sp>
      <p:sp>
        <p:nvSpPr>
          <p:cNvPr id="490" name="Google Shape;490;p18"/>
          <p:cNvSpPr txBox="1"/>
          <p:nvPr/>
        </p:nvSpPr>
        <p:spPr>
          <a:xfrm>
            <a:off x="680971" y="8785812"/>
            <a:ext cx="9073200" cy="3539302"/>
          </a:xfrm>
          <a:prstGeom prst="rect">
            <a:avLst/>
          </a:prstGeom>
          <a:noFill/>
          <a:ln>
            <a:noFill/>
          </a:ln>
        </p:spPr>
        <p:txBody>
          <a:bodyPr anchorCtr="0" anchor="t" bIns="0" lIns="0" spcFirstLastPara="1" rIns="0" wrap="square" tIns="0">
            <a:spAutoFit/>
          </a:bodyPr>
          <a:lstStyle/>
          <a:p>
            <a:pPr indent="0" lvl="0" marL="0" marR="0" rtl="0" algn="just">
              <a:lnSpc>
                <a:spcPct val="102618"/>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Integrare la tecnologia in modo consapevole: L'integrazione di strumenti digitali nell'insegnamento in classe deve essere fatta deliberatamente e in modo da potenziare o facilitare una normale attività in classe. La tecnologia deve essere di supporto all'apprendimento, piuttosto che il motore principale dello stesso. Ciò significa che gli educatori devono scegliere con cura strumenti digitali che siano complementari ai loro metodi di insegnamento, al loro stile pedagogico e al loro curriculum. L'impatto che gli strumenti digitali hanno sul tempo offline deve essere bilanciato con l'uso in classe: Le lezioni a cui gli studenti partecipano attivamente aiutano a limitare gli schermi e a promuovere un apprendimento significativo. Quando devono affrontare la sfida di coinvolgere gli studenti, gli educatori devono considerare cosa possono fare in classe per facilitare un apprendimento produttivo che non implichi principalmente un tempo passivo davanti allo schermo. Ci sono diverse opzioni a disposizione degli educatori, come tavole rotonde, progetti in classe, simulazioni virtuali e gamification del materiale che coinvolge gli studenti e sfrutta la tecnologia: Naturalmente, gli educatori devono anche monitorare il tempo trascorso sullo schermo per mantenerlo a un livello sano. Tenendo traccia di quanto tempo gli studenti hanno usato gli schermi nell'ambito di una lezione, gli educatori sono consapevoli di ciò che i loro studenti fanno con gli schermi e possono intervenire quando gli studenti mostrano segni di malessere a causa di un uso eccessivo. Altre strategie per garantire modelli di utilizzo sani includono l'impostazione di timer per determinati compiti o periodi di lezione, la programmazione di pause regolari dagli schermi per giocare o riflettere e la promozione di una sana cultura tecnologica in classe discutendo apertamente l'impatto di un uso eccessivo degli schermi a casa. Integrando la tecnologia in modo consapevole come parte di una lezione, mantenendo lezioni interattive e monitorando l'uso degli schermi, gli educatori possono promuovere un approccio pedagogico infuso nel digitale che massimizza i benefici della tecnologia, promuovendo un uso sano ed equilibrato della tecnologia.</a:t>
            </a:r>
            <a:endParaRPr b="0" i="0" sz="1200" u="none" cap="none" strike="noStrike">
              <a:solidFill>
                <a:srgbClr val="000000"/>
              </a:solidFill>
              <a:latin typeface="Calibri"/>
              <a:ea typeface="Calibri"/>
              <a:cs typeface="Calibri"/>
              <a:sym typeface="Calibri"/>
            </a:endParaRPr>
          </a:p>
          <a:p>
            <a:pPr indent="0" lvl="0" marL="0" marR="0" rtl="0" algn="just">
              <a:lnSpc>
                <a:spcPct val="102618"/>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2618"/>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p:txBody>
      </p:sp>
      <p:sp>
        <p:nvSpPr>
          <p:cNvPr id="491" name="Google Shape;491;p1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18</a:t>
            </a:r>
            <a:endParaRPr b="0" i="0" sz="1400" u="none" cap="none" strike="noStrike">
              <a:solidFill>
                <a:srgbClr val="000000"/>
              </a:solidFill>
              <a:latin typeface="Arial"/>
              <a:ea typeface="Arial"/>
              <a:cs typeface="Arial"/>
              <a:sym typeface="Arial"/>
            </a:endParaRPr>
          </a:p>
        </p:txBody>
      </p:sp>
      <p:sp>
        <p:nvSpPr>
          <p:cNvPr id="492" name="Google Shape;492;p18"/>
          <p:cNvSpPr txBox="1"/>
          <p:nvPr/>
        </p:nvSpPr>
        <p:spPr>
          <a:xfrm>
            <a:off x="489839" y="5125753"/>
            <a:ext cx="4066800" cy="1844700"/>
          </a:xfrm>
          <a:prstGeom prst="rect">
            <a:avLst/>
          </a:prstGeom>
          <a:noFill/>
          <a:ln>
            <a:noFill/>
          </a:ln>
        </p:spPr>
        <p:txBody>
          <a:bodyPr anchorCtr="0" anchor="t" bIns="0" lIns="0" spcFirstLastPara="1" rIns="0" wrap="square" tIns="0">
            <a:spAutoFit/>
          </a:bodyPr>
          <a:lstStyle/>
          <a:p>
            <a:pPr indent="0" lvl="0" marL="0" marR="0" rtl="0" algn="just">
              <a:lnSpc>
                <a:spcPct val="108188"/>
              </a:lnSpc>
              <a:spcBef>
                <a:spcPts val="0"/>
              </a:spcBef>
              <a:spcAft>
                <a:spcPts val="0"/>
              </a:spcAft>
              <a:buClr>
                <a:srgbClr val="000000"/>
              </a:buClr>
              <a:buSzPts val="1200"/>
              <a:buFont typeface="Arial"/>
              <a:buNone/>
            </a:pPr>
            <a:r>
              <a:rPr b="0" i="0" lang="en-US" sz="1200" u="none" cap="none" strike="noStrike">
                <a:solidFill>
                  <a:srgbClr val="009AC1"/>
                </a:solidFill>
                <a:latin typeface="Calibri"/>
                <a:ea typeface="Calibri"/>
                <a:cs typeface="Calibri"/>
                <a:sym typeface="Calibri"/>
              </a:rPr>
              <a:t>Integrare la tecnologia in modo consapevole: Utilizzare gli strumenti digitali per scopi didattici, assicurandosi che siano complementari ai metodi di apprendimento tradizionali.</a:t>
            </a:r>
            <a:endParaRPr b="0" i="0" sz="1200" u="none" cap="none" strike="noStrike">
              <a:solidFill>
                <a:srgbClr val="000000"/>
              </a:solidFill>
              <a:latin typeface="Calibri"/>
              <a:ea typeface="Calibri"/>
              <a:cs typeface="Calibri"/>
              <a:sym typeface="Calibri"/>
            </a:endParaRPr>
          </a:p>
          <a:p>
            <a:pPr indent="0" lvl="0" marL="0" marR="0" rtl="0" algn="just">
              <a:lnSpc>
                <a:spcPct val="108188"/>
              </a:lnSpc>
              <a:spcBef>
                <a:spcPts val="0"/>
              </a:spcBef>
              <a:spcAft>
                <a:spcPts val="0"/>
              </a:spcAft>
              <a:buClr>
                <a:srgbClr val="000000"/>
              </a:buClr>
              <a:buSzPts val="1200"/>
              <a:buFont typeface="Arial"/>
              <a:buNone/>
            </a:pPr>
            <a:r>
              <a:rPr b="0" i="0" lang="en-US" sz="1200" u="none" cap="none" strike="noStrike">
                <a:solidFill>
                  <a:srgbClr val="009AC1"/>
                </a:solidFill>
                <a:latin typeface="Calibri"/>
                <a:ea typeface="Calibri"/>
                <a:cs typeface="Calibri"/>
                <a:sym typeface="Calibri"/>
              </a:rPr>
              <a:t>Lezioni interattive: Progettare lezioni coinvolgenti e interattive che riducano al minimo l'uso passivo dello schermo.</a:t>
            </a:r>
            <a:endParaRPr b="0" i="0" sz="1200" u="none" cap="none" strike="noStrike">
              <a:solidFill>
                <a:srgbClr val="000000"/>
              </a:solidFill>
              <a:latin typeface="Calibri"/>
              <a:ea typeface="Calibri"/>
              <a:cs typeface="Calibri"/>
              <a:sym typeface="Calibri"/>
            </a:endParaRPr>
          </a:p>
          <a:p>
            <a:pPr indent="0" lvl="0" marL="0" marR="0" rtl="0" algn="just">
              <a:lnSpc>
                <a:spcPct val="108188"/>
              </a:lnSpc>
              <a:spcBef>
                <a:spcPts val="0"/>
              </a:spcBef>
              <a:spcAft>
                <a:spcPts val="0"/>
              </a:spcAft>
              <a:buClr>
                <a:srgbClr val="000000"/>
              </a:buClr>
              <a:buSzPts val="1200"/>
              <a:buFont typeface="Arial"/>
              <a:buNone/>
            </a:pPr>
            <a:r>
              <a:rPr b="0" i="0" lang="en-US" sz="1200" u="none" cap="none" strike="noStrike">
                <a:solidFill>
                  <a:srgbClr val="009AC1"/>
                </a:solidFill>
                <a:latin typeface="Calibri"/>
                <a:ea typeface="Calibri"/>
                <a:cs typeface="Calibri"/>
                <a:sym typeface="Calibri"/>
              </a:rPr>
              <a:t>Monitorare l'uso: Tenere traccia del tempo trascorso sullo schermo in classe e incoraggiare le pause.</a:t>
            </a:r>
            <a:endParaRPr b="0" i="0" sz="1200" u="none" cap="none" strike="noStrike">
              <a:solidFill>
                <a:srgbClr val="000000"/>
              </a:solidFill>
              <a:latin typeface="Calibri"/>
              <a:ea typeface="Calibri"/>
              <a:cs typeface="Calibri"/>
              <a:sym typeface="Calibri"/>
            </a:endParaRPr>
          </a:p>
          <a:p>
            <a:pPr indent="0" lvl="0" marL="0" marR="0" rtl="0" algn="just">
              <a:lnSpc>
                <a:spcPct val="108238"/>
              </a:lnSpc>
              <a:spcBef>
                <a:spcPts val="0"/>
              </a:spcBef>
              <a:spcAft>
                <a:spcPts val="0"/>
              </a:spcAft>
              <a:buClr>
                <a:srgbClr val="000000"/>
              </a:buClr>
              <a:buSzPts val="2015"/>
              <a:buFont typeface="Arial"/>
              <a:buNone/>
            </a:pPr>
            <a:r>
              <a:t/>
            </a:r>
            <a:endParaRPr b="0" i="0" sz="2015" u="none" cap="none" strike="noStrike">
              <a:solidFill>
                <a:srgbClr val="009AC1"/>
              </a:solidFill>
              <a:latin typeface="Arial"/>
              <a:ea typeface="Arial"/>
              <a:cs typeface="Arial"/>
              <a:sym typeface="Arial"/>
            </a:endParaRPr>
          </a:p>
        </p:txBody>
      </p:sp>
      <p:sp>
        <p:nvSpPr>
          <p:cNvPr id="493" name="Google Shape;493;p18"/>
          <p:cNvSpPr txBox="1"/>
          <p:nvPr/>
        </p:nvSpPr>
        <p:spPr>
          <a:xfrm>
            <a:off x="614373" y="3239599"/>
            <a:ext cx="3966300" cy="16338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Consigli pratici</a:t>
            </a:r>
            <a:endParaRPr b="1" i="0" sz="1400" u="none" cap="none" strike="noStrike">
              <a:solidFill>
                <a:srgbClr val="000000"/>
              </a:solidFill>
              <a:latin typeface="Arial"/>
              <a:ea typeface="Arial"/>
              <a:cs typeface="Arial"/>
              <a:sym typeface="Arial"/>
            </a:endParaRPr>
          </a:p>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per gli educatori</a:t>
            </a:r>
            <a:endParaRPr b="1" i="0" sz="1400" u="none" cap="none" strike="noStrike">
              <a:solidFill>
                <a:srgbClr val="000000"/>
              </a:solidFill>
              <a:latin typeface="Arial"/>
              <a:ea typeface="Arial"/>
              <a:cs typeface="Arial"/>
              <a:sym typeface="Arial"/>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494" name="Google Shape;494;p18"/>
          <p:cNvSpPr txBox="1"/>
          <p:nvPr/>
        </p:nvSpPr>
        <p:spPr>
          <a:xfrm>
            <a:off x="914162" y="13498094"/>
            <a:ext cx="8458800" cy="2259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Clr>
                <a:srgbClr val="000000"/>
              </a:buClr>
              <a:buSzPts val="1468"/>
              <a:buFont typeface="Arial"/>
              <a:buNone/>
            </a:pPr>
            <a:r>
              <a:rPr b="0" i="0" lang="en-US" sz="1468" u="none" cap="none" strike="noStrike">
                <a:solidFill>
                  <a:srgbClr val="FFFFFF"/>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495" name="Google Shape;495;p18"/>
          <p:cNvSpPr/>
          <p:nvPr/>
        </p:nvSpPr>
        <p:spPr>
          <a:xfrm>
            <a:off x="680966" y="1416402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501" name="Google Shape;501;p1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02" name="Google Shape;502;p19"/>
          <p:cNvSpPr/>
          <p:nvPr/>
        </p:nvSpPr>
        <p:spPr>
          <a:xfrm>
            <a:off x="0" y="1883911"/>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3" name="Google Shape;503;p19"/>
          <p:cNvSpPr txBox="1"/>
          <p:nvPr/>
        </p:nvSpPr>
        <p:spPr>
          <a:xfrm>
            <a:off x="398627" y="6027163"/>
            <a:ext cx="9471600" cy="4657942"/>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 genitori svolgono un ruolo cruciale nel plasmare gli atteggiamenti e i comportamenti dei figli nei confronti del tempo trascorso sullo schermo. Modellando essi stessi abitudini mediatiche sane, come limitare il tempo trascorso sullo schermo, dare priorità alle attività offline e impegnarsi in interazioni significative con i figli, i genitori possono dare un esempio positivo e rafforzare l'importanza dell'equilibrio nel consumo digitale.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Sebbene il tempo trascorso sullo schermo possa essere uno strumento prezioso per l'apprendimento e l'intrattenimento, è importante che i bambini si impegnino anche in una serie di attività offline. Incoraggiate gli hobby, i giochi all'aria aperta, la lettura e le attività familiari che non coinvolgono gli schermi. Fornendo opportunità di esperienze offline, i genitori possono aiutare i bambini a sviluppare una serie di interessi e competenze a tutto tondo, riducendo al contempo la dipendenza dagli schermi.</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Stabilire canali di comunicazione aperti con i bambini sulle loro attività digitali è essenziale per promuovere la fiducia e la comprensione. Incoraggiate i bambini a condividere apertamente le loro esperienze online, le loro preoccupazioni e le loro domande senza temere di essere giudicati. Ascoltando attivamente e impegnandosi in conversazioni non giudicanti, i genitori possono farsi un'idea del comportamento online dei figli, affrontare eventuali problemi o rischi potenziali e fornire indicazioni e sostegno quando necessario.</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Designate aree specifiche della casa, come la sala da pranzo o le camere da letto, come zone libere dallo schermo per promuovere le interazioni faccia a faccia e il legame familiare. Allo stesso modo, stabilite orari liberi dallo schermo, come durante i pasti, prima di andare a letto o durante le gite in famiglia, per incoraggiare la qualità del tempo trascorso insieme senza le distrazioni dei dispositivi. L'applicazione coerente di questi limiti aiuta a stabilire routine sane e promuove un approccio equilibrato al tempo trascorso sullo schermo all'interno della famiglia.</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Creando un piano mediatico per la famiglia, modellando abitudini mediatiche sane, incoraggiando le attività offline, favorendo una comunicazione aperta e stabilendo zone e orari liberi dallo schermo, i genitori possono svolgere un ruolo attivo nel promuovere un uso responsabile ed equilibrato dello schermo tra i loro figli, rafforzando al contempo i legami familiari.</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p:txBody>
      </p:sp>
      <p:sp>
        <p:nvSpPr>
          <p:cNvPr id="504" name="Google Shape;504;p1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19</a:t>
            </a:r>
            <a:endParaRPr b="0" i="0" sz="1400" u="none" cap="none" strike="noStrike">
              <a:solidFill>
                <a:srgbClr val="000000"/>
              </a:solidFill>
              <a:latin typeface="Arial"/>
              <a:ea typeface="Arial"/>
              <a:cs typeface="Arial"/>
              <a:sym typeface="Arial"/>
            </a:endParaRPr>
          </a:p>
        </p:txBody>
      </p:sp>
      <p:sp>
        <p:nvSpPr>
          <p:cNvPr id="505" name="Google Shape;505;p19"/>
          <p:cNvSpPr txBox="1"/>
          <p:nvPr/>
        </p:nvSpPr>
        <p:spPr>
          <a:xfrm>
            <a:off x="445796" y="2286221"/>
            <a:ext cx="4402306" cy="1677382"/>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Consigli pratici</a:t>
            </a:r>
            <a:endParaRPr b="1" i="0" sz="1400" u="none" cap="none" strike="noStrike">
              <a:solidFill>
                <a:srgbClr val="000000"/>
              </a:solidFill>
              <a:latin typeface="Arial"/>
              <a:ea typeface="Arial"/>
              <a:cs typeface="Arial"/>
              <a:sym typeface="Arial"/>
            </a:endParaRPr>
          </a:p>
          <a:p>
            <a:pPr indent="0" lvl="0" marL="0" marR="0" rtl="0" algn="l">
              <a:lnSpc>
                <a:spcPct val="96192"/>
              </a:lnSpc>
              <a:spcBef>
                <a:spcPts val="0"/>
              </a:spcBef>
              <a:spcAft>
                <a:spcPts val="0"/>
              </a:spcAft>
              <a:buNone/>
            </a:pPr>
            <a:r>
              <a:rPr b="1" i="0" lang="en-US" sz="3677" u="none" cap="none" strike="noStrike">
                <a:solidFill>
                  <a:srgbClr val="FFFFFF"/>
                </a:solidFill>
                <a:latin typeface="Arial"/>
                <a:ea typeface="Arial"/>
                <a:cs typeface="Arial"/>
                <a:sym typeface="Arial"/>
              </a:rPr>
              <a:t>per </a:t>
            </a:r>
            <a:r>
              <a:rPr b="1" i="0" lang="en-US" sz="1400" u="none" cap="none" strike="noStrike">
                <a:solidFill>
                  <a:srgbClr val="000000"/>
                </a:solidFill>
                <a:latin typeface="Arial"/>
                <a:ea typeface="Arial"/>
                <a:cs typeface="Arial"/>
                <a:sym typeface="Arial"/>
              </a:rPr>
              <a:t> </a:t>
            </a:r>
            <a:r>
              <a:rPr b="1" i="0" lang="en-US" sz="3677" u="none" cap="none" strike="noStrike">
                <a:solidFill>
                  <a:srgbClr val="FFFFFF"/>
                </a:solidFill>
                <a:latin typeface="Arial"/>
                <a:ea typeface="Arial"/>
                <a:cs typeface="Arial"/>
                <a:sym typeface="Arial"/>
              </a:rPr>
              <a:t>i</a:t>
            </a:r>
            <a:r>
              <a:rPr b="1" i="0" lang="en-US" sz="4000" u="none" cap="none" strike="noStrike">
                <a:solidFill>
                  <a:srgbClr val="000000"/>
                </a:solidFill>
                <a:latin typeface="Arial"/>
                <a:ea typeface="Arial"/>
                <a:cs typeface="Arial"/>
                <a:sym typeface="Arial"/>
              </a:rPr>
              <a:t> </a:t>
            </a:r>
            <a:r>
              <a:rPr b="1" i="0" lang="en-US" sz="3677" u="none" cap="none" strike="noStrike">
                <a:solidFill>
                  <a:srgbClr val="FFFFFF"/>
                </a:solidFill>
                <a:latin typeface="Arial"/>
                <a:ea typeface="Arial"/>
                <a:cs typeface="Arial"/>
                <a:sym typeface="Arial"/>
              </a:rPr>
              <a:t>Genitori</a:t>
            </a:r>
            <a:endParaRPr b="1" i="0" sz="1400" u="none" cap="none" strike="noStrike">
              <a:solidFill>
                <a:srgbClr val="000000"/>
              </a:solidFill>
              <a:latin typeface="Arial"/>
              <a:ea typeface="Arial"/>
              <a:cs typeface="Arial"/>
              <a:sym typeface="Arial"/>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506" name="Google Shape;506;p19"/>
          <p:cNvSpPr/>
          <p:nvPr/>
        </p:nvSpPr>
        <p:spPr>
          <a:xfrm>
            <a:off x="4722487" y="2646303"/>
            <a:ext cx="5118717" cy="3314185"/>
          </a:xfrm>
          <a:custGeom>
            <a:rect b="b" l="l" r="r" t="t"/>
            <a:pathLst>
              <a:path extrusionOk="0" h="3314185" w="5118717">
                <a:moveTo>
                  <a:pt x="0" y="0"/>
                </a:moveTo>
                <a:lnTo>
                  <a:pt x="5118717" y="0"/>
                </a:lnTo>
                <a:lnTo>
                  <a:pt x="5118717" y="3314185"/>
                </a:lnTo>
                <a:lnTo>
                  <a:pt x="0" y="331418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7" name="Google Shape;507;p19"/>
          <p:cNvSpPr txBox="1"/>
          <p:nvPr/>
        </p:nvSpPr>
        <p:spPr>
          <a:xfrm>
            <a:off x="5155797" y="2882601"/>
            <a:ext cx="4329900" cy="2323136"/>
          </a:xfrm>
          <a:prstGeom prst="rect">
            <a:avLst/>
          </a:prstGeom>
          <a:noFill/>
          <a:ln>
            <a:noFill/>
          </a:ln>
        </p:spPr>
        <p:txBody>
          <a:bodyPr anchorCtr="0" anchor="t" bIns="0" lIns="0" spcFirstLastPara="1" rIns="0" wrap="square" tIns="0">
            <a:spAutoFit/>
          </a:bodyPr>
          <a:lstStyle/>
          <a:p>
            <a:pPr indent="0" lvl="0" marL="0" marR="0" rtl="0" algn="ctr">
              <a:lnSpc>
                <a:spcPct val="102204"/>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Creare un piano mediatico per la famiglia: Stabilite delle linee guida per l'uso dei media che siano in linea con i valori e le routine della famiglia.</a:t>
            </a:r>
            <a:endParaRPr b="0" i="0" sz="1600" u="none" cap="none" strike="noStrike">
              <a:solidFill>
                <a:srgbClr val="000000"/>
              </a:solidFill>
              <a:latin typeface="Calibri"/>
              <a:ea typeface="Calibri"/>
              <a:cs typeface="Calibri"/>
              <a:sym typeface="Calibri"/>
            </a:endParaRPr>
          </a:p>
          <a:p>
            <a:pPr indent="0" lvl="0" marL="0" marR="0" rtl="0" algn="ctr">
              <a:lnSpc>
                <a:spcPct val="102204"/>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Siate coerenti: Applicate con coerenza le regole e le routine relative al tempo trascorso sullo schermo.</a:t>
            </a:r>
            <a:endParaRPr b="0" i="0" sz="1600" u="none" cap="none" strike="noStrike">
              <a:solidFill>
                <a:srgbClr val="000000"/>
              </a:solidFill>
              <a:latin typeface="Calibri"/>
              <a:ea typeface="Calibri"/>
              <a:cs typeface="Calibri"/>
              <a:sym typeface="Calibri"/>
            </a:endParaRPr>
          </a:p>
          <a:p>
            <a:pPr indent="0" lvl="0" marL="0" marR="0" rtl="0" algn="ctr">
              <a:lnSpc>
                <a:spcPct val="102204"/>
              </a:lnSpc>
              <a:spcBef>
                <a:spcPts val="0"/>
              </a:spcBef>
              <a:spcAft>
                <a:spcPts val="0"/>
              </a:spcAft>
              <a:buClr>
                <a:srgbClr val="000000"/>
              </a:buClr>
              <a:buSzPts val="1600"/>
              <a:buFont typeface="Arial"/>
              <a:buNone/>
            </a:pPr>
            <a:r>
              <a:rPr b="0" i="0" lang="en-US" sz="1600" u="none" cap="none" strike="noStrike">
                <a:solidFill>
                  <a:srgbClr val="FFFFFF"/>
                </a:solidFill>
                <a:latin typeface="Calibri"/>
                <a:ea typeface="Calibri"/>
                <a:cs typeface="Calibri"/>
                <a:sym typeface="Calibri"/>
              </a:rPr>
              <a:t>Rimanete coinvolti: Partecipate alle attività digitali di vostro figlio per capire il suo comportamento e i suoi interessi online.</a:t>
            </a:r>
            <a:endParaRPr b="0" i="0" sz="1600" u="none" cap="none" strike="noStrike">
              <a:solidFill>
                <a:srgbClr val="000000"/>
              </a:solidFill>
              <a:latin typeface="Calibri"/>
              <a:ea typeface="Calibri"/>
              <a:cs typeface="Calibri"/>
              <a:sym typeface="Calibri"/>
            </a:endParaRPr>
          </a:p>
          <a:p>
            <a:pPr indent="0" lvl="0" marL="0" marR="0" rtl="0" algn="ctr">
              <a:lnSpc>
                <a:spcPct val="102204"/>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508" name="Google Shape;508;p19"/>
          <p:cNvSpPr/>
          <p:nvPr/>
        </p:nvSpPr>
        <p:spPr>
          <a:xfrm>
            <a:off x="3338250" y="3753797"/>
            <a:ext cx="1509852" cy="1099198"/>
          </a:xfrm>
          <a:custGeom>
            <a:rect b="b" l="l" r="r" t="t"/>
            <a:pathLst>
              <a:path extrusionOk="0" h="1099198" w="1509852">
                <a:moveTo>
                  <a:pt x="0" y="0"/>
                </a:moveTo>
                <a:lnTo>
                  <a:pt x="1509852" y="0"/>
                </a:lnTo>
                <a:lnTo>
                  <a:pt x="1509852" y="1099198"/>
                </a:lnTo>
                <a:lnTo>
                  <a:pt x="0" y="10991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9" name="Google Shape;509;p19"/>
          <p:cNvSpPr/>
          <p:nvPr/>
        </p:nvSpPr>
        <p:spPr>
          <a:xfrm>
            <a:off x="397013" y="11096550"/>
            <a:ext cx="9474832" cy="3512853"/>
          </a:xfrm>
          <a:custGeom>
            <a:rect b="b" l="l" r="r" t="t"/>
            <a:pathLst>
              <a:path extrusionOk="0" h="3621498" w="10079609">
                <a:moveTo>
                  <a:pt x="0" y="0"/>
                </a:moveTo>
                <a:lnTo>
                  <a:pt x="10079609" y="0"/>
                </a:lnTo>
                <a:lnTo>
                  <a:pt x="10079609" y="3621498"/>
                </a:lnTo>
                <a:lnTo>
                  <a:pt x="0" y="362149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20014"/>
              </a:lnSpc>
              <a:spcBef>
                <a:spcPts val="0"/>
              </a:spcBef>
              <a:spcAft>
                <a:spcPts val="0"/>
              </a:spcAft>
              <a:buClr>
                <a:schemeClr val="dk1"/>
              </a:buClr>
              <a:buSzPts val="1354"/>
              <a:buFont typeface="Arial"/>
              <a:buNone/>
            </a:pPr>
            <a:r>
              <a:rPr b="0" i="0" lang="en-US" sz="1354" u="none" cap="none" strike="noStrike">
                <a:solidFill>
                  <a:schemeClr val="lt1"/>
                </a:solidFill>
                <a:latin typeface="Arial"/>
                <a:ea typeface="Arial"/>
                <a:cs typeface="Arial"/>
                <a:sym typeface="Arial"/>
              </a:rPr>
              <a:t>"</a:t>
            </a:r>
            <a:r>
              <a:rPr b="0" i="0" lang="en-US" sz="1100" u="none" cap="none" strike="noStrike">
                <a:solidFill>
                  <a:schemeClr val="lt1"/>
                </a:solidFill>
                <a:latin typeface="Calibri"/>
                <a:ea typeface="Calibri"/>
                <a:cs typeface="Calibri"/>
                <a:sym typeface="Calibri"/>
              </a:rPr>
              <a:t>Il genitore digitale: Una guida per crescere bambini felici, sani e esperti di tecnologia" di Paula Gruben</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"Disconnessi: Come riconnettere i nostri figli digitalmente distratti" di Thomas Kersting</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"Screenwise: Aiutare i bambini a prosperare (e sopravvivere) nel loro mondo digitale" di Devorah Heitner, PhD</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"Bambini incandescenti: come la dipendenza da schermo sta dirottando i nostri figli - e come rompere il trance" di Nicholas Kardaras</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Articoli:</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"Tempo di schermo e bambini: Come guidare il vostro bambino" - Accademia Americana di Pediatria</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"Linee guida sul tempo trascorso davanti allo schermo per i bambini di tutte le età" - Child Mind Institute</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"Bilanciare i media digitali e la vita reale: Consigli per i genitori" - Mayo Clinic</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"Benessere digitale: Cos'è e come ottenerlo" - Common Sense Media</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Siti web:</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Common Sense Media: Offre una serie di risorse, tra cui articoli, recensioni e raccomandazioni per i genitori che navigano nel panorama digitale con i loro figli.</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Istituto Child Mind: Fornisce risorse e consigli basati su prove di efficacia per genitori e assistenti su argomenti relativi allo sviluppo del bambino, alla salute mentale e all'uso della tecnologia.</a:t>
            </a:r>
            <a:endParaRPr b="0" i="0" sz="1100" u="none" cap="none" strike="noStrike">
              <a:solidFill>
                <a:schemeClr val="dk1"/>
              </a:solidFill>
              <a:latin typeface="Calibri"/>
              <a:ea typeface="Calibri"/>
              <a:cs typeface="Calibri"/>
              <a:sym typeface="Calibri"/>
            </a:endParaRPr>
          </a:p>
          <a:p>
            <a:pPr indent="0" lvl="0" marL="0" marR="0" rtl="0" algn="l">
              <a:lnSpc>
                <a:spcPct val="120014"/>
              </a:lnSpc>
              <a:spcBef>
                <a:spcPts val="0"/>
              </a:spcBef>
              <a:spcAft>
                <a:spcPts val="0"/>
              </a:spcAft>
              <a:buClr>
                <a:schemeClr val="dk1"/>
              </a:buClr>
              <a:buSzPts val="1100"/>
              <a:buFont typeface="Arial"/>
              <a:buNone/>
            </a:pPr>
            <a:r>
              <a:rPr b="0" i="0" lang="en-US" sz="1100" u="none" cap="none" strike="noStrike">
                <a:solidFill>
                  <a:schemeClr val="lt1"/>
                </a:solidFill>
                <a:latin typeface="Calibri"/>
                <a:ea typeface="Calibri"/>
                <a:cs typeface="Calibri"/>
                <a:sym typeface="Calibri"/>
              </a:rPr>
              <a:t>Accademia americana di pediatria: Offre linee guida e raccomandazioni per pediatri e genitori sulla limitazione del tempo di visione, sull'uso dei media digitali e sulla promozione di abitudini sane per i bambini.</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p:txBody>
      </p:sp>
      <p:sp>
        <p:nvSpPr>
          <p:cNvPr id="510" name="Google Shape;510;p19"/>
          <p:cNvSpPr txBox="1"/>
          <p:nvPr/>
        </p:nvSpPr>
        <p:spPr>
          <a:xfrm>
            <a:off x="212716" y="12104678"/>
            <a:ext cx="9657300" cy="2154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19"/>
          <p:cNvSpPr/>
          <p:nvPr/>
        </p:nvSpPr>
        <p:spPr>
          <a:xfrm>
            <a:off x="687841" y="146093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5">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175" name="Google Shape;175;p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176" name="Google Shape;176;p2"/>
          <p:cNvSpPr/>
          <p:nvPr/>
        </p:nvSpPr>
        <p:spPr>
          <a:xfrm>
            <a:off x="0" y="1847417"/>
            <a:ext cx="10295691" cy="1938963"/>
          </a:xfrm>
          <a:custGeom>
            <a:rect b="b" l="l" r="r" t="t"/>
            <a:pathLst>
              <a:path extrusionOk="0" h="1898269" w="10079609">
                <a:moveTo>
                  <a:pt x="0" y="0"/>
                </a:moveTo>
                <a:lnTo>
                  <a:pt x="10079609" y="0"/>
                </a:lnTo>
                <a:lnTo>
                  <a:pt x="10079609" y="1898269"/>
                </a:lnTo>
                <a:lnTo>
                  <a:pt x="0" y="18982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7" name="Google Shape;177;p2"/>
          <p:cNvGrpSpPr/>
          <p:nvPr/>
        </p:nvGrpSpPr>
        <p:grpSpPr>
          <a:xfrm rot="5400000">
            <a:off x="4855252" y="148231"/>
            <a:ext cx="351033" cy="7276068"/>
            <a:chOff x="0" y="0"/>
            <a:chExt cx="108585" cy="2250694"/>
          </a:xfrm>
        </p:grpSpPr>
        <p:sp>
          <p:nvSpPr>
            <p:cNvPr id="178" name="Google Shape;178;p2"/>
            <p:cNvSpPr/>
            <p:nvPr/>
          </p:nvSpPr>
          <p:spPr>
            <a:xfrm>
              <a:off x="1524" y="1524"/>
              <a:ext cx="105537" cy="2247646"/>
            </a:xfrm>
            <a:custGeom>
              <a:rect b="b" l="l" r="r" t="t"/>
              <a:pathLst>
                <a:path extrusionOk="0" h="2247646" w="105537">
                  <a:moveTo>
                    <a:pt x="0" y="0"/>
                  </a:moveTo>
                  <a:lnTo>
                    <a:pt x="105537" y="0"/>
                  </a:lnTo>
                  <a:lnTo>
                    <a:pt x="105537" y="2247646"/>
                  </a:lnTo>
                  <a:lnTo>
                    <a:pt x="0" y="224764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 name="Google Shape;179;p2"/>
            <p:cNvSpPr/>
            <p:nvPr/>
          </p:nvSpPr>
          <p:spPr>
            <a:xfrm>
              <a:off x="0" y="0"/>
              <a:ext cx="108585" cy="2250694"/>
            </a:xfrm>
            <a:custGeom>
              <a:rect b="b" l="l" r="r" t="t"/>
              <a:pathLst>
                <a:path extrusionOk="0" h="2250694" w="108585">
                  <a:moveTo>
                    <a:pt x="1524" y="0"/>
                  </a:moveTo>
                  <a:lnTo>
                    <a:pt x="107061" y="0"/>
                  </a:lnTo>
                  <a:cubicBezTo>
                    <a:pt x="107950" y="0"/>
                    <a:pt x="108585" y="762"/>
                    <a:pt x="108585" y="1524"/>
                  </a:cubicBezTo>
                  <a:lnTo>
                    <a:pt x="108585" y="2249170"/>
                  </a:lnTo>
                  <a:cubicBezTo>
                    <a:pt x="108585" y="2250059"/>
                    <a:pt x="107823" y="2250694"/>
                    <a:pt x="107061" y="2250694"/>
                  </a:cubicBezTo>
                  <a:lnTo>
                    <a:pt x="1524" y="2250694"/>
                  </a:lnTo>
                  <a:cubicBezTo>
                    <a:pt x="635" y="2250694"/>
                    <a:pt x="0" y="2249932"/>
                    <a:pt x="0" y="2249170"/>
                  </a:cubicBezTo>
                  <a:lnTo>
                    <a:pt x="0" y="1524"/>
                  </a:lnTo>
                  <a:cubicBezTo>
                    <a:pt x="0" y="762"/>
                    <a:pt x="762" y="0"/>
                    <a:pt x="1524" y="0"/>
                  </a:cubicBezTo>
                  <a:moveTo>
                    <a:pt x="1524" y="3175"/>
                  </a:moveTo>
                  <a:lnTo>
                    <a:pt x="1524" y="1524"/>
                  </a:lnTo>
                  <a:lnTo>
                    <a:pt x="3175" y="1524"/>
                  </a:lnTo>
                  <a:lnTo>
                    <a:pt x="3175" y="2249170"/>
                  </a:lnTo>
                  <a:lnTo>
                    <a:pt x="1524" y="2249170"/>
                  </a:lnTo>
                  <a:lnTo>
                    <a:pt x="1524" y="2247646"/>
                  </a:lnTo>
                  <a:lnTo>
                    <a:pt x="107061" y="2247646"/>
                  </a:lnTo>
                  <a:lnTo>
                    <a:pt x="107061" y="2249170"/>
                  </a:lnTo>
                  <a:lnTo>
                    <a:pt x="105537" y="2249170"/>
                  </a:lnTo>
                  <a:lnTo>
                    <a:pt x="105537" y="1524"/>
                  </a:lnTo>
                  <a:lnTo>
                    <a:pt x="107061" y="1524"/>
                  </a:lnTo>
                  <a:lnTo>
                    <a:pt x="107061" y="3175"/>
                  </a:lnTo>
                  <a:lnTo>
                    <a:pt x="1524" y="317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0" name="Google Shape;180;p2"/>
          <p:cNvSpPr/>
          <p:nvPr/>
        </p:nvSpPr>
        <p:spPr>
          <a:xfrm>
            <a:off x="6388901" y="1847416"/>
            <a:ext cx="3980629" cy="1955512"/>
          </a:xfrm>
          <a:custGeom>
            <a:rect b="b" l="l" r="r" t="t"/>
            <a:pathLst>
              <a:path extrusionOk="0" h="1955512" w="3980629">
                <a:moveTo>
                  <a:pt x="0" y="0"/>
                </a:moveTo>
                <a:lnTo>
                  <a:pt x="3980630" y="0"/>
                </a:lnTo>
                <a:lnTo>
                  <a:pt x="3980630" y="1955512"/>
                </a:lnTo>
                <a:lnTo>
                  <a:pt x="0" y="1955512"/>
                </a:lnTo>
                <a:lnTo>
                  <a:pt x="0" y="0"/>
                </a:lnTo>
                <a:close/>
              </a:path>
            </a:pathLst>
          </a:custGeom>
          <a:blipFill rotWithShape="1">
            <a:blip r:embed="rId3">
              <a:alphaModFix/>
            </a:blip>
            <a:stretch>
              <a:fillRect b="-97391" l="-219439" r="-6995" t="-15991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 name="Google Shape;181;p2"/>
          <p:cNvSpPr/>
          <p:nvPr/>
        </p:nvSpPr>
        <p:spPr>
          <a:xfrm>
            <a:off x="8553576" y="14394145"/>
            <a:ext cx="844543" cy="1159294"/>
          </a:xfrm>
          <a:custGeom>
            <a:rect b="b" l="l" r="r" t="t"/>
            <a:pathLst>
              <a:path extrusionOk="0" h="1159294" w="844543">
                <a:moveTo>
                  <a:pt x="0" y="0"/>
                </a:moveTo>
                <a:lnTo>
                  <a:pt x="844543" y="0"/>
                </a:lnTo>
                <a:lnTo>
                  <a:pt x="844543" y="1159294"/>
                </a:lnTo>
                <a:lnTo>
                  <a:pt x="0" y="11592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 name="Google Shape;182;p2"/>
          <p:cNvSpPr/>
          <p:nvPr/>
        </p:nvSpPr>
        <p:spPr>
          <a:xfrm>
            <a:off x="917010" y="14539969"/>
            <a:ext cx="2685716" cy="655366"/>
          </a:xfrm>
          <a:custGeom>
            <a:rect b="b" l="l" r="r" t="t"/>
            <a:pathLst>
              <a:path extrusionOk="0" h="655366" w="2685716">
                <a:moveTo>
                  <a:pt x="0" y="0"/>
                </a:moveTo>
                <a:lnTo>
                  <a:pt x="2685716" y="0"/>
                </a:lnTo>
                <a:lnTo>
                  <a:pt x="2685716" y="655366"/>
                </a:lnTo>
                <a:lnTo>
                  <a:pt x="0" y="6553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3" name="Google Shape;183;p2"/>
          <p:cNvSpPr txBox="1"/>
          <p:nvPr/>
        </p:nvSpPr>
        <p:spPr>
          <a:xfrm>
            <a:off x="3819407" y="14575776"/>
            <a:ext cx="3684831" cy="583752"/>
          </a:xfrm>
          <a:prstGeom prst="rect">
            <a:avLst/>
          </a:prstGeom>
          <a:noFill/>
          <a:ln>
            <a:noFill/>
          </a:ln>
        </p:spPr>
        <p:txBody>
          <a:bodyPr anchorCtr="0" anchor="t" bIns="0" lIns="0" spcFirstLastPara="1" rIns="0" wrap="square" tIns="0">
            <a:spAutoFit/>
          </a:bodyPr>
          <a:lstStyle/>
          <a:p>
            <a:pPr indent="0" lvl="0" marL="0" marR="0" rtl="0" algn="just">
              <a:lnSpc>
                <a:spcPct val="119951"/>
              </a:lnSpc>
              <a:spcBef>
                <a:spcPts val="0"/>
              </a:spcBef>
              <a:spcAft>
                <a:spcPts val="0"/>
              </a:spcAft>
              <a:buClr>
                <a:srgbClr val="000000"/>
              </a:buClr>
              <a:buSzPts val="817"/>
              <a:buFont typeface="Arial"/>
              <a:buNone/>
            </a:pPr>
            <a:r>
              <a:rPr b="0" i="0" lang="en-US" sz="817" u="none" cap="none" strike="noStrike">
                <a:solidFill>
                  <a:srgbClr val="262626"/>
                </a:solidFill>
                <a:latin typeface="Arial"/>
                <a:ea typeface="Arial"/>
                <a:cs typeface="Arial"/>
                <a:sym typeface="Arial"/>
              </a:rPr>
              <a:t>Finanziato dall'Unione europea. I punti di vista e le opinioni espresse sono tuttavia esclusivamente quelli dell'autore o degli autori e non riflettono necessariamente quelli dell'Unione europea o dell'Agenzia esecutiva per l'istruzione e la cultura (EACEA). Né l'Unione Europea né l'EACEA possono essere ritenute responsabili.</a:t>
            </a:r>
            <a:endParaRPr b="0" i="0" sz="1400" u="none" cap="none" strike="noStrike">
              <a:solidFill>
                <a:srgbClr val="000000"/>
              </a:solidFill>
              <a:latin typeface="Arial"/>
              <a:ea typeface="Arial"/>
              <a:cs typeface="Arial"/>
              <a:sym typeface="Arial"/>
            </a:endParaRPr>
          </a:p>
          <a:p>
            <a:pPr indent="0" lvl="0" marL="0" marR="0" rtl="0" algn="just">
              <a:lnSpc>
                <a:spcPct val="119951"/>
              </a:lnSpc>
              <a:spcBef>
                <a:spcPts val="0"/>
              </a:spcBef>
              <a:spcAft>
                <a:spcPts val="0"/>
              </a:spcAft>
              <a:buClr>
                <a:srgbClr val="000000"/>
              </a:buClr>
              <a:buSzPts val="817"/>
              <a:buFont typeface="Arial"/>
              <a:buNone/>
            </a:pPr>
            <a:r>
              <a:t/>
            </a:r>
            <a:endParaRPr b="0" i="0" sz="817" u="none" cap="none" strike="noStrike">
              <a:solidFill>
                <a:srgbClr val="262626"/>
              </a:solidFill>
              <a:latin typeface="Arial"/>
              <a:ea typeface="Arial"/>
              <a:cs typeface="Arial"/>
              <a:sym typeface="Arial"/>
            </a:endParaRPr>
          </a:p>
        </p:txBody>
      </p:sp>
      <p:sp>
        <p:nvSpPr>
          <p:cNvPr id="184" name="Google Shape;184;p2"/>
          <p:cNvSpPr txBox="1"/>
          <p:nvPr/>
        </p:nvSpPr>
        <p:spPr>
          <a:xfrm>
            <a:off x="1626413" y="461519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185" name="Google Shape;185;p2"/>
          <p:cNvSpPr txBox="1"/>
          <p:nvPr/>
        </p:nvSpPr>
        <p:spPr>
          <a:xfrm>
            <a:off x="2478495" y="4590151"/>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Introduzione</a:t>
            </a:r>
            <a:endParaRPr b="0" i="0" sz="1400" u="none" cap="none" strike="noStrike">
              <a:solidFill>
                <a:srgbClr val="000000"/>
              </a:solidFill>
              <a:latin typeface="Arial"/>
              <a:ea typeface="Arial"/>
              <a:cs typeface="Arial"/>
              <a:sym typeface="Arial"/>
            </a:endParaRPr>
          </a:p>
        </p:txBody>
      </p:sp>
      <p:sp>
        <p:nvSpPr>
          <p:cNvPr id="186" name="Google Shape;186;p2"/>
          <p:cNvSpPr txBox="1"/>
          <p:nvPr/>
        </p:nvSpPr>
        <p:spPr>
          <a:xfrm>
            <a:off x="2478495" y="511514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Informazioni sul progetto 4</a:t>
            </a:r>
            <a:endParaRPr b="0" i="0" sz="1400" u="none" cap="none" strike="noStrike">
              <a:solidFill>
                <a:srgbClr val="000000"/>
              </a:solidFill>
              <a:latin typeface="Arial"/>
              <a:ea typeface="Arial"/>
              <a:cs typeface="Arial"/>
              <a:sym typeface="Arial"/>
            </a:endParaRPr>
          </a:p>
        </p:txBody>
      </p:sp>
      <p:sp>
        <p:nvSpPr>
          <p:cNvPr id="187" name="Google Shape;187;p2"/>
          <p:cNvSpPr txBox="1"/>
          <p:nvPr/>
        </p:nvSpPr>
        <p:spPr>
          <a:xfrm>
            <a:off x="1626413" y="6531835"/>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188" name="Google Shape;188;p2"/>
          <p:cNvSpPr txBox="1"/>
          <p:nvPr/>
        </p:nvSpPr>
        <p:spPr>
          <a:xfrm>
            <a:off x="2478502" y="6506800"/>
            <a:ext cx="6190200" cy="40680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Capire la dipendenza da schermo</a:t>
            </a:r>
            <a:endParaRPr b="0" i="0" sz="1400" u="none" cap="none" strike="noStrike">
              <a:solidFill>
                <a:srgbClr val="000000"/>
              </a:solidFill>
              <a:latin typeface="Arial"/>
              <a:ea typeface="Arial"/>
              <a:cs typeface="Arial"/>
              <a:sym typeface="Arial"/>
            </a:endParaRPr>
          </a:p>
        </p:txBody>
      </p:sp>
      <p:sp>
        <p:nvSpPr>
          <p:cNvPr id="189" name="Google Shape;189;p2"/>
          <p:cNvSpPr txBox="1"/>
          <p:nvPr/>
        </p:nvSpPr>
        <p:spPr>
          <a:xfrm>
            <a:off x="1574180" y="2070107"/>
            <a:ext cx="7977600" cy="1107996"/>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Indice dei contenuti</a:t>
            </a:r>
            <a:endParaRPr b="1" i="0" sz="6000" u="none" cap="none" strike="noStrike">
              <a:solidFill>
                <a:srgbClr val="000000"/>
              </a:solidFill>
              <a:latin typeface="Arial"/>
              <a:ea typeface="Arial"/>
              <a:cs typeface="Arial"/>
              <a:sym typeface="Arial"/>
            </a:endParaRPr>
          </a:p>
        </p:txBody>
      </p:sp>
      <p:sp>
        <p:nvSpPr>
          <p:cNvPr id="190" name="Google Shape;190;p2"/>
          <p:cNvSpPr txBox="1"/>
          <p:nvPr/>
        </p:nvSpPr>
        <p:spPr>
          <a:xfrm>
            <a:off x="2478494" y="6906839"/>
            <a:ext cx="6190308" cy="1796454"/>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Introduzione 9</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Segni di dipendenza da schermo 10</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Strategie per educatori e genitori 11</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Consigli pratici per gli educatori 18</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Consigli pratici per i genitori 19</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191" name="Google Shape;191;p2"/>
          <p:cNvSpPr txBox="1"/>
          <p:nvPr/>
        </p:nvSpPr>
        <p:spPr>
          <a:xfrm>
            <a:off x="1626413" y="892510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192" name="Google Shape;192;p2"/>
          <p:cNvSpPr txBox="1"/>
          <p:nvPr/>
        </p:nvSpPr>
        <p:spPr>
          <a:xfrm>
            <a:off x="2478495" y="9637217"/>
            <a:ext cx="6708600" cy="21804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Gruppi e comunità di supporto 21</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Esercizio: Creare un piano d'azione comunitario per combattere la sovraesposizione digitale 22</a:t>
            </a:r>
            <a:endParaRPr b="0" i="0" sz="1400" u="none" cap="none" strike="noStrike">
              <a:solidFill>
                <a:srgbClr val="000000"/>
              </a:solidFill>
              <a:latin typeface="Arial"/>
              <a:ea typeface="Arial"/>
              <a:cs typeface="Arial"/>
              <a:sym typeface="Arial"/>
            </a:endParaRPr>
          </a:p>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Esercizio: Creare una campagna educativa per combattere la sovraesposizione digitale 23</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193" name="Google Shape;193;p2"/>
          <p:cNvSpPr txBox="1"/>
          <p:nvPr/>
        </p:nvSpPr>
        <p:spPr>
          <a:xfrm>
            <a:off x="1626413" y="11694617"/>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194" name="Google Shape;194;p2"/>
          <p:cNvSpPr txBox="1"/>
          <p:nvPr/>
        </p:nvSpPr>
        <p:spPr>
          <a:xfrm>
            <a:off x="1626413" y="12675168"/>
            <a:ext cx="633455" cy="34995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04"/>
              <a:buFont typeface="Arial"/>
              <a:buNone/>
            </a:pPr>
            <a:r>
              <a:rPr b="0" i="0" lang="en-US" sz="3404" u="none" cap="none" strike="noStrike">
                <a:solidFill>
                  <a:srgbClr val="009AC1"/>
                </a:solidFill>
                <a:latin typeface="Arial"/>
                <a:ea typeface="Arial"/>
                <a:cs typeface="Arial"/>
                <a:sym typeface="Arial"/>
              </a:rPr>
              <a:t>05</a:t>
            </a:r>
            <a:endParaRPr b="0" i="0" sz="1400" u="none" cap="none" strike="noStrike">
              <a:solidFill>
                <a:srgbClr val="000000"/>
              </a:solidFill>
              <a:latin typeface="Arial"/>
              <a:ea typeface="Arial"/>
              <a:cs typeface="Arial"/>
              <a:sym typeface="Arial"/>
            </a:endParaRPr>
          </a:p>
        </p:txBody>
      </p:sp>
      <p:sp>
        <p:nvSpPr>
          <p:cNvPr id="195" name="Google Shape;195;p2"/>
          <p:cNvSpPr txBox="1"/>
          <p:nvPr/>
        </p:nvSpPr>
        <p:spPr>
          <a:xfrm>
            <a:off x="2642586" y="12675168"/>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Conclusioni</a:t>
            </a:r>
            <a:endParaRPr b="0" i="0" sz="1400" u="none" cap="none" strike="noStrike">
              <a:solidFill>
                <a:srgbClr val="000000"/>
              </a:solidFill>
              <a:latin typeface="Arial"/>
              <a:ea typeface="Arial"/>
              <a:cs typeface="Arial"/>
              <a:sym typeface="Arial"/>
            </a:endParaRPr>
          </a:p>
        </p:txBody>
      </p:sp>
      <p:sp>
        <p:nvSpPr>
          <p:cNvPr id="196" name="Google Shape;196;p2"/>
          <p:cNvSpPr txBox="1"/>
          <p:nvPr/>
        </p:nvSpPr>
        <p:spPr>
          <a:xfrm>
            <a:off x="2467866" y="13199043"/>
            <a:ext cx="6190307" cy="1078309"/>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Conclusioni 30</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197" name="Google Shape;197;p2"/>
          <p:cNvSpPr txBox="1"/>
          <p:nvPr/>
        </p:nvSpPr>
        <p:spPr>
          <a:xfrm>
            <a:off x="9841204" y="15975735"/>
            <a:ext cx="237951" cy="24807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198" name="Google Shape;198;p2"/>
          <p:cNvSpPr txBox="1"/>
          <p:nvPr/>
        </p:nvSpPr>
        <p:spPr>
          <a:xfrm>
            <a:off x="2478494" y="5418826"/>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Informazioni su questa guida per i formatori 4</a:t>
            </a:r>
            <a:endParaRPr b="0" i="0" sz="1400" u="none" cap="none" strike="noStrike">
              <a:solidFill>
                <a:srgbClr val="000000"/>
              </a:solidFill>
              <a:latin typeface="Arial"/>
              <a:ea typeface="Arial"/>
              <a:cs typeface="Arial"/>
              <a:sym typeface="Arial"/>
            </a:endParaRPr>
          </a:p>
        </p:txBody>
      </p:sp>
      <p:sp>
        <p:nvSpPr>
          <p:cNvPr id="199" name="Google Shape;199;p2"/>
          <p:cNvSpPr txBox="1"/>
          <p:nvPr/>
        </p:nvSpPr>
        <p:spPr>
          <a:xfrm>
            <a:off x="2478494" y="570619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A cosa serve questa guida 5</a:t>
            </a:r>
            <a:endParaRPr b="0" i="0" sz="1400" u="none" cap="none" strike="noStrike">
              <a:solidFill>
                <a:srgbClr val="000000"/>
              </a:solidFill>
              <a:latin typeface="Arial"/>
              <a:ea typeface="Arial"/>
              <a:cs typeface="Arial"/>
              <a:sym typeface="Arial"/>
            </a:endParaRPr>
          </a:p>
        </p:txBody>
      </p:sp>
      <p:sp>
        <p:nvSpPr>
          <p:cNvPr id="200" name="Google Shape;200;p2"/>
          <p:cNvSpPr txBox="1"/>
          <p:nvPr/>
        </p:nvSpPr>
        <p:spPr>
          <a:xfrm>
            <a:off x="2478494" y="6010990"/>
            <a:ext cx="5806341" cy="30480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Cosa fare 7</a:t>
            </a:r>
            <a:endParaRPr b="0" i="0" sz="1400" u="none" cap="none" strike="noStrike">
              <a:solidFill>
                <a:srgbClr val="000000"/>
              </a:solidFill>
              <a:latin typeface="Arial"/>
              <a:ea typeface="Arial"/>
              <a:cs typeface="Arial"/>
              <a:sym typeface="Arial"/>
            </a:endParaRPr>
          </a:p>
        </p:txBody>
      </p:sp>
      <p:sp>
        <p:nvSpPr>
          <p:cNvPr id="201" name="Google Shape;201;p2"/>
          <p:cNvSpPr txBox="1"/>
          <p:nvPr/>
        </p:nvSpPr>
        <p:spPr>
          <a:xfrm>
            <a:off x="2478494" y="8957828"/>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Gruppi e comunità di supporto</a:t>
            </a:r>
            <a:endParaRPr b="0" i="0" sz="1400" u="none" cap="none" strike="noStrike">
              <a:solidFill>
                <a:srgbClr val="000000"/>
              </a:solidFill>
              <a:latin typeface="Arial"/>
              <a:ea typeface="Arial"/>
              <a:cs typeface="Arial"/>
              <a:sym typeface="Arial"/>
            </a:endParaRPr>
          </a:p>
        </p:txBody>
      </p:sp>
      <p:sp>
        <p:nvSpPr>
          <p:cNvPr id="202" name="Google Shape;202;p2"/>
          <p:cNvSpPr txBox="1"/>
          <p:nvPr/>
        </p:nvSpPr>
        <p:spPr>
          <a:xfrm>
            <a:off x="2478495" y="12164590"/>
            <a:ext cx="6190307" cy="1047750"/>
          </a:xfrm>
          <a:prstGeom prst="rect">
            <a:avLst/>
          </a:prstGeom>
          <a:noFill/>
          <a:ln>
            <a:noFill/>
          </a:ln>
        </p:spPr>
        <p:txBody>
          <a:bodyPr anchorCtr="0" anchor="t" bIns="0" lIns="0" spcFirstLastPara="1" rIns="0" wrap="square" tIns="0">
            <a:spAutoFit/>
          </a:bodyPr>
          <a:lstStyle/>
          <a:p>
            <a:pPr indent="-129159" lvl="1" marL="245437" marR="0" rtl="0" algn="l">
              <a:lnSpc>
                <a:spcPct val="120009"/>
              </a:lnSpc>
              <a:spcBef>
                <a:spcPts val="0"/>
              </a:spcBef>
              <a:spcAft>
                <a:spcPts val="0"/>
              </a:spcAft>
              <a:buClr>
                <a:srgbClr val="262626"/>
              </a:buClr>
              <a:buSzPts val="2034"/>
              <a:buFont typeface="Arial"/>
              <a:buChar char="•"/>
            </a:pPr>
            <a:r>
              <a:rPr b="0" i="0" lang="en-US" sz="2034" u="none" cap="none" strike="noStrike">
                <a:solidFill>
                  <a:srgbClr val="262626"/>
                </a:solidFill>
                <a:latin typeface="Arial"/>
                <a:ea typeface="Arial"/>
                <a:cs typeface="Arial"/>
                <a:sym typeface="Arial"/>
              </a:rPr>
              <a:t>Altri esercizi 25</a:t>
            </a:r>
            <a:endParaRPr b="0" i="0" sz="1400" u="none" cap="none" strike="noStrike">
              <a:solidFill>
                <a:srgbClr val="000000"/>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a:p>
            <a:pPr indent="-98589" lvl="1" marL="197179" marR="0" rtl="0" algn="l">
              <a:lnSpc>
                <a:spcPct val="96411"/>
              </a:lnSpc>
              <a:spcBef>
                <a:spcPts val="0"/>
              </a:spcBef>
              <a:spcAft>
                <a:spcPts val="0"/>
              </a:spcAft>
              <a:buClr>
                <a:srgbClr val="000000"/>
              </a:buClr>
              <a:buSzPts val="2034"/>
              <a:buFont typeface="Arial"/>
              <a:buNone/>
            </a:pPr>
            <a:r>
              <a:t/>
            </a:r>
            <a:endParaRPr b="0" i="0" sz="2034" u="none" cap="none" strike="noStrike">
              <a:solidFill>
                <a:srgbClr val="262626"/>
              </a:solidFill>
              <a:latin typeface="Arial"/>
              <a:ea typeface="Arial"/>
              <a:cs typeface="Arial"/>
              <a:sym typeface="Arial"/>
            </a:endParaRPr>
          </a:p>
        </p:txBody>
      </p:sp>
      <p:sp>
        <p:nvSpPr>
          <p:cNvPr id="203" name="Google Shape;203;p2"/>
          <p:cNvSpPr txBox="1"/>
          <p:nvPr/>
        </p:nvSpPr>
        <p:spPr>
          <a:xfrm>
            <a:off x="2571295" y="11694617"/>
            <a:ext cx="6615714" cy="400050"/>
          </a:xfrm>
          <a:prstGeom prst="rect">
            <a:avLst/>
          </a:prstGeom>
          <a:noFill/>
          <a:ln>
            <a:noFill/>
          </a:ln>
        </p:spPr>
        <p:txBody>
          <a:bodyPr anchorCtr="0" anchor="t" bIns="0" lIns="0" spcFirstLastPara="1" rIns="0" wrap="square" tIns="0">
            <a:spAutoFit/>
          </a:bodyPr>
          <a:lstStyle/>
          <a:p>
            <a:pPr indent="0" lvl="0" marL="0" marR="0" rtl="0" algn="l">
              <a:lnSpc>
                <a:spcPct val="120022"/>
              </a:lnSpc>
              <a:spcBef>
                <a:spcPts val="0"/>
              </a:spcBef>
              <a:spcAft>
                <a:spcPts val="0"/>
              </a:spcAft>
              <a:buClr>
                <a:srgbClr val="000000"/>
              </a:buClr>
              <a:buSzPts val="2642"/>
              <a:buFont typeface="Arial"/>
              <a:buNone/>
            </a:pPr>
            <a:r>
              <a:rPr b="0" i="0" lang="en-US" sz="2642" u="none" cap="none" strike="noStrike">
                <a:solidFill>
                  <a:srgbClr val="009AC1"/>
                </a:solidFill>
                <a:latin typeface="Arial"/>
                <a:ea typeface="Arial"/>
                <a:cs typeface="Arial"/>
                <a:sym typeface="Arial"/>
              </a:rPr>
              <a:t>Altri esercizi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2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517" name="Google Shape;517;p2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18" name="Google Shape;518;p20"/>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19" name="Google Shape;519;p20"/>
          <p:cNvGrpSpPr/>
          <p:nvPr/>
        </p:nvGrpSpPr>
        <p:grpSpPr>
          <a:xfrm>
            <a:off x="-12143" y="6816688"/>
            <a:ext cx="3835248" cy="102221"/>
            <a:chOff x="0" y="0"/>
            <a:chExt cx="3754755" cy="100076"/>
          </a:xfrm>
        </p:grpSpPr>
        <p:sp>
          <p:nvSpPr>
            <p:cNvPr id="520" name="Google Shape;520;p20"/>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1" name="Google Shape;521;p20"/>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2" name="Google Shape;522;p20"/>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3" name="Google Shape;523;p20"/>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524" name="Google Shape;524;p20"/>
          <p:cNvSpPr txBox="1"/>
          <p:nvPr/>
        </p:nvSpPr>
        <p:spPr>
          <a:xfrm>
            <a:off x="4443162" y="6727459"/>
            <a:ext cx="4962900" cy="27033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Gruppi e comunità di supporto</a:t>
            </a:r>
            <a:endParaRPr b="1" i="0" sz="1400" u="none" cap="none" strike="noStrike">
              <a:solidFill>
                <a:srgbClr val="000000"/>
              </a:solidFill>
              <a:latin typeface="Arial"/>
              <a:ea typeface="Arial"/>
              <a:cs typeface="Arial"/>
              <a:sym typeface="Arial"/>
            </a:endParaRPr>
          </a:p>
        </p:txBody>
      </p:sp>
      <p:sp>
        <p:nvSpPr>
          <p:cNvPr id="525" name="Google Shape;525;p20"/>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2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531" name="Google Shape;531;p2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32" name="Google Shape;532;p21"/>
          <p:cNvSpPr/>
          <p:nvPr/>
        </p:nvSpPr>
        <p:spPr>
          <a:xfrm>
            <a:off x="0" y="6107399"/>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3" name="Google Shape;533;p21"/>
          <p:cNvSpPr txBox="1"/>
          <p:nvPr/>
        </p:nvSpPr>
        <p:spPr>
          <a:xfrm>
            <a:off x="642675" y="6343325"/>
            <a:ext cx="3040800" cy="2178300"/>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Arial"/>
                <a:ea typeface="Arial"/>
                <a:cs typeface="Arial"/>
                <a:sym typeface="Arial"/>
              </a:rPr>
              <a:t>Gruppi e comunità di supporto</a:t>
            </a:r>
            <a:endParaRPr b="1" i="0" sz="1400" u="none" cap="none" strike="noStrike">
              <a:solidFill>
                <a:srgbClr val="000000"/>
              </a:solidFill>
              <a:latin typeface="Arial"/>
              <a:ea typeface="Arial"/>
              <a:cs typeface="Arial"/>
              <a:sym typeface="Arial"/>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534" name="Google Shape;534;p21"/>
          <p:cNvSpPr/>
          <p:nvPr/>
        </p:nvSpPr>
        <p:spPr>
          <a:xfrm>
            <a:off x="4507530" y="6608424"/>
            <a:ext cx="5118717" cy="3314185"/>
          </a:xfrm>
          <a:custGeom>
            <a:rect b="b" l="l" r="r" t="t"/>
            <a:pathLst>
              <a:path extrusionOk="0" h="3314185" w="5118717">
                <a:moveTo>
                  <a:pt x="0" y="0"/>
                </a:moveTo>
                <a:lnTo>
                  <a:pt x="5118717" y="0"/>
                </a:lnTo>
                <a:lnTo>
                  <a:pt x="5118717" y="3314184"/>
                </a:lnTo>
                <a:lnTo>
                  <a:pt x="0" y="33141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5" name="Google Shape;535;p21"/>
          <p:cNvSpPr/>
          <p:nvPr/>
        </p:nvSpPr>
        <p:spPr>
          <a:xfrm>
            <a:off x="3338250" y="7977285"/>
            <a:ext cx="1509852" cy="1099198"/>
          </a:xfrm>
          <a:custGeom>
            <a:rect b="b" l="l" r="r" t="t"/>
            <a:pathLst>
              <a:path extrusionOk="0" h="1099198" w="1509852">
                <a:moveTo>
                  <a:pt x="0" y="0"/>
                </a:moveTo>
                <a:lnTo>
                  <a:pt x="1509852" y="0"/>
                </a:lnTo>
                <a:lnTo>
                  <a:pt x="1509852" y="1099197"/>
                </a:lnTo>
                <a:lnTo>
                  <a:pt x="0" y="10991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6" name="Google Shape;536;p21"/>
          <p:cNvSpPr/>
          <p:nvPr/>
        </p:nvSpPr>
        <p:spPr>
          <a:xfrm>
            <a:off x="131504" y="1028700"/>
            <a:ext cx="9947651" cy="4697146"/>
          </a:xfrm>
          <a:custGeom>
            <a:rect b="b" l="l" r="r" t="t"/>
            <a:pathLst>
              <a:path extrusionOk="0" h="4697146" w="9947651">
                <a:moveTo>
                  <a:pt x="0" y="0"/>
                </a:moveTo>
                <a:lnTo>
                  <a:pt x="9947651" y="0"/>
                </a:lnTo>
                <a:lnTo>
                  <a:pt x="9947651" y="4697146"/>
                </a:lnTo>
                <a:lnTo>
                  <a:pt x="0" y="4697146"/>
                </a:lnTo>
                <a:lnTo>
                  <a:pt x="0" y="0"/>
                </a:lnTo>
                <a:close/>
              </a:path>
            </a:pathLst>
          </a:custGeom>
          <a:blipFill rotWithShape="1">
            <a:blip r:embed="rId5">
              <a:alphaModFix/>
            </a:blip>
            <a:stretch>
              <a:fillRect b="-20559" l="0" r="0" t="-205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7" name="Google Shape;537;p21"/>
          <p:cNvSpPr txBox="1"/>
          <p:nvPr/>
        </p:nvSpPr>
        <p:spPr>
          <a:xfrm>
            <a:off x="642680" y="10117212"/>
            <a:ext cx="8799000" cy="4159600"/>
          </a:xfrm>
          <a:prstGeom prst="rect">
            <a:avLst/>
          </a:prstGeom>
          <a:noFill/>
          <a:ln>
            <a:noFill/>
          </a:ln>
        </p:spPr>
        <p:txBody>
          <a:bodyPr anchorCtr="0" anchor="t" bIns="0" lIns="0" spcFirstLastPara="1" rIns="0" wrap="square" tIns="0">
            <a:spAutoFit/>
          </a:bodyPr>
          <a:lstStyle/>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 gruppi di sostegno e le comunità incentrate sul benessere digitale forniscono risorse e connessioni preziose ai genitori che affrontano le sfide della crescita dei figli nell'era digitale di oggi. Ecco alcuni modi in cui possiamo sostenere e migliorare questi gruppi:</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Istruzione e risorse: Offrire workshop, seminari e webinar su argomenti relativi al benessere digitale, alla gestione del tempo trascorso davanti allo schermo, alla sicurezza online e all'uso sano della tecnologia. Fornire ai genitori informazioni basate sull'evidenza, consigli pratici e risorse per metterli in grado di prendere decisioni informate e affrontare efficacemente le sfide digitali.</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Sostegno tra pari e creazione di reti: Facilitare le opportunità per i genitori di connettersi, condividere esperienze e sostenersi a vicenda in un ambiente sicuro e non giudicante. Incoraggiare lo scambio di idee, strategie e storie di successo tra genitori che affrontano sfide simili legate al tempo trascorso sullo schermo, all'uso dei dispositivi e al comportamento online.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Relatori ed esperti: Invitate relatori, esperti e professionisti in settori come lo sviluppo infantile, la psicologia, l'istruzione e i media digitali a condividere le loro intuizioni e competenze con i genitori. Organizzate tavole rotonde, sessioni di domande e risposte e workshop interattivi per affrontare le preoccupazioni comuni e fornire indicazioni sulla promozione del benessere digitale nelle famiglie.</a:t>
            </a:r>
            <a:endParaRPr/>
          </a:p>
          <a:p>
            <a:pPr indent="0" lvl="0" marL="0" marR="0" rtl="0" algn="just">
              <a:lnSpc>
                <a:spcPct val="97254"/>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Forum e gruppi di discussione online: Creare forum online, gruppi sui social media o reti di supporto virtuale in cui i genitori possano porre domande, chiedere consigli e partecipare a conversazioni con coetanei ed esperti. Fornite moderatori o facilitatori per garantire un'atmosfera di sostegno e rispetto e per affrontare eventuali dubbi o disinformazioni che potrebbero emergere.</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38" name="Google Shape;538;p21"/>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21</a:t>
            </a:r>
            <a:endParaRPr b="0" i="0" sz="1400" u="none" cap="none" strike="noStrike">
              <a:solidFill>
                <a:srgbClr val="000000"/>
              </a:solidFill>
              <a:latin typeface="Arial"/>
              <a:ea typeface="Arial"/>
              <a:cs typeface="Arial"/>
              <a:sym typeface="Arial"/>
            </a:endParaRPr>
          </a:p>
        </p:txBody>
      </p:sp>
      <p:sp>
        <p:nvSpPr>
          <p:cNvPr id="539" name="Google Shape;539;p21"/>
          <p:cNvSpPr txBox="1"/>
          <p:nvPr/>
        </p:nvSpPr>
        <p:spPr>
          <a:xfrm>
            <a:off x="5387522" y="6758013"/>
            <a:ext cx="3358800" cy="2268506"/>
          </a:xfrm>
          <a:prstGeom prst="rect">
            <a:avLst/>
          </a:prstGeom>
          <a:noFill/>
          <a:ln>
            <a:noFill/>
          </a:ln>
        </p:spPr>
        <p:txBody>
          <a:bodyPr anchorCtr="0" anchor="t" bIns="0" lIns="0" spcFirstLastPara="1" rIns="0" wrap="square" tIns="0">
            <a:spAutoFit/>
          </a:bodyPr>
          <a:lstStyle/>
          <a:p>
            <a:pPr indent="0" lvl="0" marL="0" marR="0" rtl="0" algn="ctr">
              <a:lnSpc>
                <a:spcPct val="1391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83583"/>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Gruppi di genitori incentrati sul benessere digitale</a:t>
            </a:r>
            <a:endParaRPr b="0" i="0" sz="2400" u="none" cap="none" strike="noStrike">
              <a:solidFill>
                <a:srgbClr val="000000"/>
              </a:solidFill>
              <a:latin typeface="Calibri"/>
              <a:ea typeface="Calibri"/>
              <a:cs typeface="Calibri"/>
              <a:sym typeface="Calibri"/>
            </a:endParaRPr>
          </a:p>
          <a:p>
            <a:pPr indent="0" lvl="0" marL="0" marR="0" rtl="0" algn="ctr">
              <a:lnSpc>
                <a:spcPct val="83583"/>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Forum online e reti di supporto per i genitori</a:t>
            </a:r>
            <a:endParaRPr b="0" i="0" sz="2400" u="none" cap="none" strike="noStrike">
              <a:solidFill>
                <a:srgbClr val="000000"/>
              </a:solidFill>
              <a:latin typeface="Calibri"/>
              <a:ea typeface="Calibri"/>
              <a:cs typeface="Calibri"/>
              <a:sym typeface="Calibri"/>
            </a:endParaRPr>
          </a:p>
          <a:p>
            <a:pPr indent="0" lvl="0" marL="0" marR="0" rtl="0" algn="ctr">
              <a:lnSpc>
                <a:spcPct val="89592"/>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p:txBody>
      </p:sp>
      <p:sp>
        <p:nvSpPr>
          <p:cNvPr id="540" name="Google Shape;540;p21"/>
          <p:cNvSpPr/>
          <p:nvPr/>
        </p:nvSpPr>
        <p:spPr>
          <a:xfrm>
            <a:off x="642666" y="136130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6">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2"/>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546" name="Google Shape;546;p2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47" name="Google Shape;547;p22"/>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grpSp>
        <p:nvGrpSpPr>
          <p:cNvPr id="548" name="Google Shape;548;p22"/>
          <p:cNvGrpSpPr/>
          <p:nvPr/>
        </p:nvGrpSpPr>
        <p:grpSpPr>
          <a:xfrm>
            <a:off x="502509" y="785630"/>
            <a:ext cx="9793162" cy="17502426"/>
            <a:chOff x="0" y="0"/>
            <a:chExt cx="9587626" cy="17135092"/>
          </a:xfrm>
        </p:grpSpPr>
        <p:sp>
          <p:nvSpPr>
            <p:cNvPr id="549" name="Google Shape;549;p22"/>
            <p:cNvSpPr/>
            <p:nvPr/>
          </p:nvSpPr>
          <p:spPr>
            <a:xfrm>
              <a:off x="0" y="0"/>
              <a:ext cx="9587626" cy="17135092"/>
            </a:xfrm>
            <a:custGeom>
              <a:rect b="b" l="l" r="r" t="t"/>
              <a:pathLst>
                <a:path extrusionOk="0" h="17135092" w="9587626">
                  <a:moveTo>
                    <a:pt x="9587626" y="0"/>
                  </a:moveTo>
                  <a:lnTo>
                    <a:pt x="0" y="0"/>
                  </a:lnTo>
                  <a:lnTo>
                    <a:pt x="0" y="17135092"/>
                  </a:lnTo>
                  <a:lnTo>
                    <a:pt x="9587626" y="171350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0" name="Google Shape;550;p22"/>
            <p:cNvSpPr txBox="1"/>
            <p:nvPr/>
          </p:nvSpPr>
          <p:spPr>
            <a:xfrm>
              <a:off x="0" y="0"/>
              <a:ext cx="9587602" cy="1713503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551" name="Google Shape;551;p22"/>
          <p:cNvCxnSpPr/>
          <p:nvPr/>
        </p:nvCxnSpPr>
        <p:spPr>
          <a:xfrm flipH="1">
            <a:off x="-16996" y="2024370"/>
            <a:ext cx="1234289" cy="25945"/>
          </a:xfrm>
          <a:prstGeom prst="straightConnector1">
            <a:avLst/>
          </a:prstGeom>
          <a:noFill/>
          <a:ln cap="rnd" cmpd="sng" w="28575">
            <a:solidFill>
              <a:srgbClr val="009AC1"/>
            </a:solidFill>
            <a:prstDash val="solid"/>
            <a:round/>
            <a:headEnd len="sm" w="sm" type="none"/>
            <a:tailEnd len="sm" w="sm" type="none"/>
          </a:ln>
        </p:spPr>
      </p:cxnSp>
      <p:sp>
        <p:nvSpPr>
          <p:cNvPr id="552" name="Google Shape;552;p22"/>
          <p:cNvSpPr txBox="1"/>
          <p:nvPr/>
        </p:nvSpPr>
        <p:spPr>
          <a:xfrm>
            <a:off x="762531" y="1581765"/>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01</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553" name="Google Shape;553;p22"/>
          <p:cNvGrpSpPr/>
          <p:nvPr/>
        </p:nvGrpSpPr>
        <p:grpSpPr>
          <a:xfrm>
            <a:off x="1683200" y="1457897"/>
            <a:ext cx="8157472" cy="817795"/>
            <a:chOff x="0" y="0"/>
            <a:chExt cx="8103181" cy="1595387"/>
          </a:xfrm>
        </p:grpSpPr>
        <p:sp>
          <p:nvSpPr>
            <p:cNvPr id="554" name="Google Shape;554;p22"/>
            <p:cNvSpPr/>
            <p:nvPr/>
          </p:nvSpPr>
          <p:spPr>
            <a:xfrm>
              <a:off x="0" y="0"/>
              <a:ext cx="8103181" cy="1595387"/>
            </a:xfrm>
            <a:custGeom>
              <a:rect b="b" l="l" r="r" t="t"/>
              <a:pathLst>
                <a:path extrusionOk="0" h="1595387" w="8103181">
                  <a:moveTo>
                    <a:pt x="0" y="0"/>
                  </a:moveTo>
                  <a:lnTo>
                    <a:pt x="8103181" y="0"/>
                  </a:lnTo>
                  <a:lnTo>
                    <a:pt x="8103181" y="1595387"/>
                  </a:lnTo>
                  <a:lnTo>
                    <a:pt x="0" y="1595387"/>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5" name="Google Shape;555;p22"/>
            <p:cNvSpPr txBox="1"/>
            <p:nvPr/>
          </p:nvSpPr>
          <p:spPr>
            <a:xfrm>
              <a:off x="0" y="151504"/>
              <a:ext cx="7816200" cy="107876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chemeClr val="dk1"/>
                </a:buClr>
                <a:buSzPts val="1800"/>
                <a:buFont typeface="Arial"/>
                <a:buNone/>
              </a:pPr>
              <a:r>
                <a:rPr b="1" i="0" lang="en-US" sz="1800" u="none" cap="none" strike="noStrike">
                  <a:solidFill>
                    <a:schemeClr val="lt1"/>
                  </a:solidFill>
                  <a:latin typeface="Calibri"/>
                  <a:ea typeface="Calibri"/>
                  <a:cs typeface="Calibri"/>
                  <a:sym typeface="Calibri"/>
                </a:rPr>
                <a:t>Esercizio: Creare un piano d'azione comunitario per combattere la sovraesposizione digitale</a:t>
              </a:r>
              <a:endParaRPr b="1" i="0" sz="1800" u="none" cap="none" strike="noStrike">
                <a:solidFill>
                  <a:schemeClr val="dk1"/>
                </a:solidFill>
                <a:latin typeface="Calibri"/>
                <a:ea typeface="Calibri"/>
                <a:cs typeface="Calibri"/>
                <a:sym typeface="Calibri"/>
              </a:endParaRPr>
            </a:p>
            <a:p>
              <a:pPr indent="0" lvl="0" marL="0" marR="0" rtl="0" algn="ctr">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2315"/>
                <a:buFont typeface="Arial"/>
                <a:buNone/>
              </a:pPr>
              <a:r>
                <a:t/>
              </a:r>
              <a:endParaRPr b="0" i="0" sz="2315" u="none" cap="none" strike="noStrike">
                <a:solidFill>
                  <a:srgbClr val="FFFFFF"/>
                </a:solidFill>
                <a:latin typeface="Arial"/>
                <a:ea typeface="Arial"/>
                <a:cs typeface="Arial"/>
                <a:sym typeface="Arial"/>
              </a:endParaRPr>
            </a:p>
          </p:txBody>
        </p:sp>
      </p:grpSp>
      <p:cxnSp>
        <p:nvCxnSpPr>
          <p:cNvPr id="556" name="Google Shape;556;p22"/>
          <p:cNvCxnSpPr/>
          <p:nvPr/>
        </p:nvCxnSpPr>
        <p:spPr>
          <a:xfrm rot="10727749">
            <a:off x="9074194" y="10977090"/>
            <a:ext cx="1234563" cy="0"/>
          </a:xfrm>
          <a:prstGeom prst="straightConnector1">
            <a:avLst/>
          </a:prstGeom>
          <a:noFill/>
          <a:ln cap="rnd" cmpd="sng" w="28575">
            <a:solidFill>
              <a:srgbClr val="009AC1"/>
            </a:solidFill>
            <a:prstDash val="solid"/>
            <a:round/>
            <a:headEnd len="sm" w="sm" type="none"/>
            <a:tailEnd len="sm" w="sm" type="none"/>
          </a:ln>
        </p:spPr>
      </p:cxnSp>
      <p:sp>
        <p:nvSpPr>
          <p:cNvPr id="557" name="Google Shape;557;p22"/>
          <p:cNvSpPr txBox="1"/>
          <p:nvPr/>
        </p:nvSpPr>
        <p:spPr>
          <a:xfrm>
            <a:off x="8626968" y="10737954"/>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58" name="Google Shape;558;p22"/>
          <p:cNvSpPr txBox="1"/>
          <p:nvPr/>
        </p:nvSpPr>
        <p:spPr>
          <a:xfrm>
            <a:off x="1108000" y="2648675"/>
            <a:ext cx="8580600" cy="550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Tipo di attività</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Lavoro di gruppo</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Presentazione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Discussione in plenaria</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Durata stimata</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1,5 ore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Numero di partecipanti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Nessun limite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Obiettivi di apprendimento</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Comprendere l'impatto dell'eccessiva esposizione allo schermo sullo sviluppo del bambino.</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Esplorare e progettare soluzioni basate sulla comunità per combattere la sovraesposizione digitale.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Sviluppare le capacità di risoluzione collaborativa dei problemi e di pianificazione dell'azione.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Presentare e discutere idee innovative per le iniziative sanitarie della comunità.</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Aiutare a identificare il livello di conoscenza del pubblico di riferimento</a:t>
            </a:r>
            <a:endParaRPr sz="1200">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Attrezzatura necessaria</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Lavagna a fogli mobili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Carte e penne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Schermo</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Laptop con connessione WiFi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Proiettore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Evidenziatori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Dispense con i principali dettagli del progetto e le statistiche sulla sovraesposizione digitale</a:t>
            </a:r>
            <a:endParaRPr b="0" i="0" sz="1200" u="none" cap="none" strike="noStrike">
              <a:solidFill>
                <a:srgbClr val="000000"/>
              </a:solidFill>
              <a:latin typeface="Calibri"/>
              <a:ea typeface="Calibri"/>
              <a:cs typeface="Calibri"/>
              <a:sym typeface="Calibri"/>
            </a:endParaRPr>
          </a:p>
        </p:txBody>
      </p:sp>
      <p:grpSp>
        <p:nvGrpSpPr>
          <p:cNvPr id="559" name="Google Shape;559;p22"/>
          <p:cNvGrpSpPr/>
          <p:nvPr/>
        </p:nvGrpSpPr>
        <p:grpSpPr>
          <a:xfrm>
            <a:off x="762525" y="8304222"/>
            <a:ext cx="9078339" cy="9236944"/>
            <a:chOff x="0" y="-9526"/>
            <a:chExt cx="8888133" cy="10227664"/>
          </a:xfrm>
        </p:grpSpPr>
        <p:sp>
          <p:nvSpPr>
            <p:cNvPr id="560" name="Google Shape;560;p22"/>
            <p:cNvSpPr/>
            <p:nvPr/>
          </p:nvSpPr>
          <p:spPr>
            <a:xfrm>
              <a:off x="0" y="0"/>
              <a:ext cx="8888040" cy="9559295"/>
            </a:xfrm>
            <a:custGeom>
              <a:rect b="b" l="l" r="r" t="t"/>
              <a:pathLst>
                <a:path extrusionOk="0" h="9559295" w="8888040">
                  <a:moveTo>
                    <a:pt x="0" y="0"/>
                  </a:moveTo>
                  <a:lnTo>
                    <a:pt x="8888040" y="0"/>
                  </a:lnTo>
                  <a:lnTo>
                    <a:pt x="8888040" y="9559295"/>
                  </a:lnTo>
                  <a:lnTo>
                    <a:pt x="0" y="955929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1" name="Google Shape;561;p22"/>
            <p:cNvSpPr txBox="1"/>
            <p:nvPr/>
          </p:nvSpPr>
          <p:spPr>
            <a:xfrm>
              <a:off x="0" y="-9526"/>
              <a:ext cx="8888133" cy="10227664"/>
            </a:xfrm>
            <a:prstGeom prst="rect">
              <a:avLst/>
            </a:prstGeom>
            <a:noFill/>
            <a:ln>
              <a:noFill/>
            </a:ln>
          </p:spPr>
          <p:txBody>
            <a:bodyPr anchorCtr="0" anchor="t" bIns="69175" lIns="69175" spcFirstLastPara="1" rIns="69175" wrap="square" tIns="69175">
              <a:noAutofit/>
            </a:bodyPr>
            <a:lstStyle/>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62" name="Google Shape;562;p22"/>
          <p:cNvSpPr txBox="1"/>
          <p:nvPr/>
        </p:nvSpPr>
        <p:spPr>
          <a:xfrm>
            <a:off x="1208339" y="8476520"/>
            <a:ext cx="8269800" cy="8420767"/>
          </a:xfrm>
          <a:prstGeom prst="rect">
            <a:avLst/>
          </a:prstGeom>
          <a:noFill/>
          <a:ln>
            <a:noFill/>
          </a:ln>
        </p:spPr>
        <p:txBody>
          <a:bodyPr anchorCtr="0" anchor="t" bIns="0" lIns="0" spcFirstLastPara="1" rIns="0" wrap="square" tIns="0">
            <a:spAutoFit/>
          </a:bodyPr>
          <a:lstStyle/>
          <a:p>
            <a:pPr indent="0" lvl="0" marL="0" marR="0" rtl="0" algn="just">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                                                                                                              Descrizione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Introduzione (15 minuti)</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Presentare il contesto del progetto "SURVIVING DIGITAL" e i suoi obiettivi.</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Condividere statistiche e informazioni chiave sugli effetti negativi dell'eccessiva esposizione agli schermi sui bambini, in particolare su quelli provenienti da famiglie socio-economicamente svantaggiate.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Lavoro di gruppo: identificazione di sfide e soluzioni (30 minuti)</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Dividete i partecipanti in piccoli gruppi (4-5 persone per gruppo).</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Ogni gruppo discute ed elenca le principali sfide associate all'eccessiva esposizione allo schermo nella propria comunità.</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gruppi fanno un brainstorming e documentano le potenziali soluzioni e attività che potrebbero essere implementate per affrontare queste sfide, come laboratori educativi, attività per le famiglie ed eventi comunitari.</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i gruppi a pensare a come coinvolgere genitori e professionisti e a come sfruttare le risorse della comunità.</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Sviluppo di un piano d'azione comunitario (30 minuti)</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Ogni gruppo seleziona una o due idee chiave dalla sessione di brainstorming.</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gruppi sviluppano un piano d'azione dettagliato per le idee scelte, che comprende obiettivi, destinatari, risorse necessarie e fasi di attuazione.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piani devono anche considerare la collaborazione con le organizzazioni locali e le potenziali sfide e soluzioni.</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Presentazione e discussione (30 minuti)</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gruppi presentano i loro piani d'azione all'intero gruppo.</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Dopo ogni presentazione, lasciate spazio alle domande e al feedback degli altri partecipanti.</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Facilitare una discussione sulla fattibilità dei piani proposti e su come potrebbero essere integrati nella comunità.</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Debrief e riflessione (15 minuti)</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Condurre una sessione di debriefing in cui i partecipanti riflettono sull'esercizio.</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Ponete domande come: Qual è stata la parte più impegnativa della creazione del piano d'azione? Che cosa avete imparato sulla collaborazione comunitaria? Quanto vi sentite sicuri di poter implementare queste idee nella vostra comunità?</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i partecipanti a condividere altri pensieri o suggerimenti.</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Note per il facilitatore</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Assicurarsi che tutti i gruppi dispongano del materiale necessario e comprendano le istruzioni per l'esercizio.</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Fornire supporto e guida ai gruppi durante le fasi di brainstorming e di pianificazione delle azioni.</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Gestire il tempo in modo efficace per garantire a tutti i gruppi l'opportunità di presentare e ricevere feedback.</a:t>
            </a:r>
            <a:endParaRPr b="0" i="0" sz="1200" u="none" cap="none" strike="noStrike">
              <a:solidFill>
                <a:srgbClr val="000000"/>
              </a:solidFill>
              <a:latin typeface="Calibri"/>
              <a:ea typeface="Calibri"/>
              <a:cs typeface="Calibri"/>
              <a:sym typeface="Calibri"/>
            </a:endParaRPr>
          </a:p>
          <a:p>
            <a:pPr indent="0" lvl="0" marL="0" marR="0" rtl="0" algn="ctr">
              <a:lnSpc>
                <a:spcPct val="12004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Favorire un ambiente collaborativo e aperto in cui i partecipanti si sentano a proprio agio nel condividere le proprie idee ed esperienze.</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2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568" name="Google Shape;568;p2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69" name="Google Shape;569;p23"/>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31</a:t>
            </a:r>
            <a:endParaRPr b="0" i="0" sz="1400" u="none" cap="none" strike="noStrike">
              <a:solidFill>
                <a:srgbClr val="000000"/>
              </a:solidFill>
              <a:latin typeface="Arial"/>
              <a:ea typeface="Arial"/>
              <a:cs typeface="Arial"/>
              <a:sym typeface="Arial"/>
            </a:endParaRPr>
          </a:p>
        </p:txBody>
      </p:sp>
      <p:grpSp>
        <p:nvGrpSpPr>
          <p:cNvPr id="570" name="Google Shape;570;p23"/>
          <p:cNvGrpSpPr/>
          <p:nvPr/>
        </p:nvGrpSpPr>
        <p:grpSpPr>
          <a:xfrm>
            <a:off x="295524" y="785630"/>
            <a:ext cx="10000147" cy="17502426"/>
            <a:chOff x="0" y="0"/>
            <a:chExt cx="9790267" cy="17135092"/>
          </a:xfrm>
        </p:grpSpPr>
        <p:sp>
          <p:nvSpPr>
            <p:cNvPr id="571" name="Google Shape;571;p23"/>
            <p:cNvSpPr/>
            <p:nvPr/>
          </p:nvSpPr>
          <p:spPr>
            <a:xfrm>
              <a:off x="0" y="0"/>
              <a:ext cx="9790267" cy="17135092"/>
            </a:xfrm>
            <a:custGeom>
              <a:rect b="b" l="l" r="r" t="t"/>
              <a:pathLst>
                <a:path extrusionOk="0" h="17135092" w="9790267">
                  <a:moveTo>
                    <a:pt x="9790267" y="0"/>
                  </a:moveTo>
                  <a:lnTo>
                    <a:pt x="0" y="0"/>
                  </a:lnTo>
                  <a:lnTo>
                    <a:pt x="0" y="17135092"/>
                  </a:lnTo>
                  <a:lnTo>
                    <a:pt x="9790267" y="171350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2" name="Google Shape;572;p23"/>
            <p:cNvSpPr txBox="1"/>
            <p:nvPr/>
          </p:nvSpPr>
          <p:spPr>
            <a:xfrm>
              <a:off x="0" y="0"/>
              <a:ext cx="9790243" cy="1713503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573" name="Google Shape;573;p23"/>
          <p:cNvCxnSpPr/>
          <p:nvPr/>
        </p:nvCxnSpPr>
        <p:spPr>
          <a:xfrm flipH="1">
            <a:off x="-16996" y="2039045"/>
            <a:ext cx="839596" cy="11270"/>
          </a:xfrm>
          <a:prstGeom prst="straightConnector1">
            <a:avLst/>
          </a:prstGeom>
          <a:noFill/>
          <a:ln cap="rnd" cmpd="sng" w="28575">
            <a:solidFill>
              <a:srgbClr val="009AC1"/>
            </a:solidFill>
            <a:prstDash val="solid"/>
            <a:round/>
            <a:headEnd len="sm" w="sm" type="none"/>
            <a:tailEnd len="sm" w="sm" type="none"/>
          </a:ln>
        </p:spPr>
      </p:cxnSp>
      <p:sp>
        <p:nvSpPr>
          <p:cNvPr id="574" name="Google Shape;574;p23"/>
          <p:cNvSpPr txBox="1"/>
          <p:nvPr/>
        </p:nvSpPr>
        <p:spPr>
          <a:xfrm>
            <a:off x="987553" y="1546099"/>
            <a:ext cx="839596" cy="612807"/>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575" name="Google Shape;575;p23"/>
          <p:cNvSpPr/>
          <p:nvPr/>
        </p:nvSpPr>
        <p:spPr>
          <a:xfrm>
            <a:off x="1706880" y="1424760"/>
            <a:ext cx="8372275" cy="513275"/>
          </a:xfrm>
          <a:custGeom>
            <a:rect b="b" l="l" r="r" t="t"/>
            <a:pathLst>
              <a:path extrusionOk="0" h="1250366" w="7423200">
                <a:moveTo>
                  <a:pt x="0" y="0"/>
                </a:moveTo>
                <a:lnTo>
                  <a:pt x="7423200" y="0"/>
                </a:lnTo>
                <a:lnTo>
                  <a:pt x="7423200" y="1250366"/>
                </a:lnTo>
                <a:lnTo>
                  <a:pt x="0" y="1250366"/>
                </a:lnTo>
                <a:close/>
              </a:path>
            </a:pathLst>
          </a:custGeom>
          <a:solidFill>
            <a:srgbClr val="009AC1"/>
          </a:solid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chemeClr val="dk1"/>
              </a:buClr>
              <a:buSzPts val="1800"/>
              <a:buFont typeface="Arial"/>
              <a:buNone/>
            </a:pPr>
            <a:r>
              <a:rPr b="1" i="0" lang="en-US" sz="1800" u="none" cap="none" strike="noStrike">
                <a:solidFill>
                  <a:schemeClr val="lt1"/>
                </a:solidFill>
                <a:latin typeface="Calibri"/>
                <a:ea typeface="Calibri"/>
                <a:cs typeface="Calibri"/>
                <a:sym typeface="Calibri"/>
              </a:rPr>
              <a:t>Esercizio: Creare una campagna educativa per combattere la sovraesposizione digitale</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6" name="Google Shape;576;p23"/>
          <p:cNvSpPr txBox="1"/>
          <p:nvPr/>
        </p:nvSpPr>
        <p:spPr>
          <a:xfrm>
            <a:off x="8626968" y="10737954"/>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577" name="Google Shape;577;p23"/>
          <p:cNvGrpSpPr/>
          <p:nvPr/>
        </p:nvGrpSpPr>
        <p:grpSpPr>
          <a:xfrm>
            <a:off x="563576" y="8304224"/>
            <a:ext cx="9515580" cy="9586767"/>
            <a:chOff x="0" y="-9525"/>
            <a:chExt cx="9082913" cy="9569024"/>
          </a:xfrm>
        </p:grpSpPr>
        <p:sp>
          <p:nvSpPr>
            <p:cNvPr id="578" name="Google Shape;578;p23"/>
            <p:cNvSpPr/>
            <p:nvPr/>
          </p:nvSpPr>
          <p:spPr>
            <a:xfrm>
              <a:off x="0" y="0"/>
              <a:ext cx="9082818" cy="9559295"/>
            </a:xfrm>
            <a:custGeom>
              <a:rect b="b" l="l" r="r" t="t"/>
              <a:pathLst>
                <a:path extrusionOk="0" h="9559295" w="9082818">
                  <a:moveTo>
                    <a:pt x="0" y="0"/>
                  </a:moveTo>
                  <a:lnTo>
                    <a:pt x="9082818" y="0"/>
                  </a:lnTo>
                  <a:lnTo>
                    <a:pt x="9082818" y="9559295"/>
                  </a:lnTo>
                  <a:lnTo>
                    <a:pt x="0" y="955929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9" name="Google Shape;579;p23"/>
            <p:cNvSpPr txBox="1"/>
            <p:nvPr/>
          </p:nvSpPr>
          <p:spPr>
            <a:xfrm>
              <a:off x="0" y="-9525"/>
              <a:ext cx="9082913" cy="9569024"/>
            </a:xfrm>
            <a:prstGeom prst="rect">
              <a:avLst/>
            </a:prstGeom>
            <a:noFill/>
            <a:ln>
              <a:noFill/>
            </a:ln>
          </p:spPr>
          <p:txBody>
            <a:bodyPr anchorCtr="0" anchor="t" bIns="69175" lIns="69175" spcFirstLastPara="1" rIns="69175" wrap="square" tIns="69175">
              <a:noAutofit/>
            </a:bodyPr>
            <a:lstStyle/>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543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0" name="Google Shape;580;p23"/>
          <p:cNvSpPr txBox="1"/>
          <p:nvPr/>
        </p:nvSpPr>
        <p:spPr>
          <a:xfrm>
            <a:off x="2116774" y="2257385"/>
            <a:ext cx="7263000" cy="5457000"/>
          </a:xfrm>
          <a:prstGeom prst="rect">
            <a:avLst/>
          </a:prstGeom>
          <a:noFill/>
          <a:ln>
            <a:noFill/>
          </a:ln>
        </p:spPr>
        <p:txBody>
          <a:bodyPr anchorCtr="0" anchor="t" bIns="0" lIns="0" spcFirstLastPara="1" rIns="0" wrap="square" tIns="0">
            <a:spAutoFit/>
          </a:bodyPr>
          <a:lstStyle/>
          <a:p>
            <a:pPr indent="0" lvl="0" marL="0" marR="0" rtl="0" algn="ctr">
              <a:lnSpc>
                <a:spcPct val="94333"/>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Tipo di attività</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Lavoro di gruppo</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Presentazione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Discussione in plenaria</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Durata stimata</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1,5 ore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Numero di partecipanti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Nessun limite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Obiettivi di apprendimento</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Comprendere l'impatto dell'eccessiva esposizione allo schermo sullo sviluppo del bambino.</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Progettare una campagna educativa che sensibilizzi sui danni della sovraesposizione digitale.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Sviluppare le capacità di pensiero creativo, comunicazione e lavoro di squadra.</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Esercitarsi a presentare e discutere le idee della campagna con un gruppo.</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Attrezzatura necessaria</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Lavagna a fogli mobili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Carte e penne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Marcatori</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Schermo</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Laptop con connessione WiFi forte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Proiettore</a:t>
            </a:r>
            <a:endParaRPr b="0" i="0" sz="1200" u="none" cap="none" strike="noStrike">
              <a:solidFill>
                <a:srgbClr val="000000"/>
              </a:solidFill>
              <a:latin typeface="Calibri"/>
              <a:ea typeface="Calibri"/>
              <a:cs typeface="Calibri"/>
              <a:sym typeface="Calibri"/>
            </a:endParaRPr>
          </a:p>
          <a:p>
            <a:pPr indent="0" lvl="0" marL="0" marR="0" rtl="0" algn="ctr">
              <a:lnSpc>
                <a:spcPct val="12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Dispense con i principali dettagli del progetto e le statistiche sulla sovraesposizione digitale</a:t>
            </a:r>
            <a:endParaRPr b="0" i="0" sz="1200" u="none" cap="none" strike="noStrike">
              <a:solidFill>
                <a:srgbClr val="000000"/>
              </a:solidFill>
              <a:latin typeface="Calibri"/>
              <a:ea typeface="Calibri"/>
              <a:cs typeface="Calibri"/>
              <a:sym typeface="Calibri"/>
            </a:endParaRPr>
          </a:p>
        </p:txBody>
      </p:sp>
      <p:sp>
        <p:nvSpPr>
          <p:cNvPr id="581" name="Google Shape;581;p23"/>
          <p:cNvSpPr txBox="1"/>
          <p:nvPr/>
        </p:nvSpPr>
        <p:spPr>
          <a:xfrm>
            <a:off x="822600" y="8376150"/>
            <a:ext cx="8896800" cy="10858357"/>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Descrizione</a:t>
            </a:r>
            <a:endParaRPr b="1" i="0" sz="1200" u="none" cap="none" strike="noStrike">
              <a:solidFill>
                <a:srgbClr val="FFFFFF"/>
              </a:solidFill>
              <a:latin typeface="Calibri"/>
              <a:ea typeface="Calibri"/>
              <a:cs typeface="Calibri"/>
              <a:sym typeface="Calibri"/>
            </a:endParaRPr>
          </a:p>
          <a:p>
            <a:pPr indent="0" lvl="0" marL="0" marR="0" rtl="0" algn="ctr">
              <a:lnSpc>
                <a:spcPct val="120012"/>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Introduzione (15 minuti)</a:t>
            </a:r>
            <a:endParaRPr b="1"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Presentare il contesto del progetto "SURVIVING DIGITAL" e i suoi obiettivi.</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Condividere statistiche e informazioni chiave sugli effetti negativi dell'eccessiva esposizione agli schermi sui bambini, in particolare su quelli provenienti da famiglie socio-economicamente svantaggiate.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Introdurre il compito: creare una campagna educativa per sensibilizzare sui danni della sovraesposizione digitale.</a:t>
            </a:r>
            <a:endParaRPr/>
          </a:p>
          <a:p>
            <a:pPr indent="0" lvl="0" marL="0" marR="0" rtl="0" algn="ctr">
              <a:lnSpc>
                <a:spcPct val="120013"/>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Lavoro di gruppo: Brainstorming della campagna (30 minuti)</a:t>
            </a:r>
            <a:endParaRPr b="1"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Dividete i partecipanti in piccoli gruppi (4-5 persone per gruppo).</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Ogni gruppo discute i temi e i messaggi potenziali della campagna che comunicano efficacemente i pericoli dell'eccessivo tempo trascorso sullo schermo.</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gruppi studiano modi creativi per diffondere il loro messaggio, come campagne sui social media, workshop per la comunità, programmi scolastici o annunci di servizio pubblico.</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Incoraggiare i gruppi a considerare il loro pubblico di riferimento (genitori, bambini, educatori) e i metodi più efficaci per raggiungerlo.</a:t>
            </a:r>
            <a:endParaRPr/>
          </a:p>
          <a:p>
            <a:pPr indent="0" lvl="0" marL="0" marR="0" rtl="0" algn="ctr">
              <a:lnSpc>
                <a:spcPct val="120013"/>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Sviluppo del piano della campagna (30 minuti)</a:t>
            </a:r>
            <a:endParaRPr b="1"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Ogni gruppo seleziona un'idea di campagna dalla sessione di brainstorming.</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gruppi sviluppano un piano dettagliato della campagna, che comprende le seguenti componenti:</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Nome e slogan della campagna</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Messaggi e obiettivi chiave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Pubblico di riferimento</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Metodi e piattaforme per la diffusione del messaggio (ad esempio, social media, volantini, eventi comunitari).</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Risorse necessarie (ad esempio, materiali, partnership con organizzazioni locali)</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Tempistica di attuazione</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gruppi devono anche indicare come misureranno il successo della campagna.</a:t>
            </a:r>
            <a:endParaRPr/>
          </a:p>
          <a:p>
            <a:pPr indent="0" lvl="0" marL="0" marR="0" rtl="0" algn="ctr">
              <a:lnSpc>
                <a:spcPct val="120013"/>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Presentazione e feedback (30 minuti)</a:t>
            </a:r>
            <a:endParaRPr b="1"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gruppi presentano i loro piani di campagna all'intero gruppo.</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Dopo ogni presentazione, lasciate spazio alle domande e al feedback degli altri partecipanti.</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Facilitare una discussione sull'efficacia delle campagne proposte e sui potenziali miglioramenti.</a:t>
            </a:r>
            <a:endParaRPr/>
          </a:p>
          <a:p>
            <a:pPr indent="0" lvl="0" marL="0" marR="0" rtl="0" algn="ctr">
              <a:lnSpc>
                <a:spcPct val="120013"/>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Debrief e riflessione (15 minuti)</a:t>
            </a:r>
            <a:endParaRPr b="1"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Condurre una sessione di debriefing in cui i partecipanti riflettono sull'esercizio.</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Ponete domande come: Qual è stata la parte più impegnativa della creazione della campagna? Che cosa avete imparato sulla progettazione di una campagna educativa? Quanto vi sentite sicuri di poter implementare queste idee nella vostra comunità?</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i partecipanti a condividere altri pensieri o suggerimenti.</a:t>
            </a:r>
            <a:endParaRPr/>
          </a:p>
          <a:p>
            <a:pPr indent="0" lvl="0" marL="0" marR="0" rtl="0" algn="ctr">
              <a:lnSpc>
                <a:spcPct val="120013"/>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Note per il facilitatore</a:t>
            </a:r>
            <a:endParaRPr b="1"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Assicurarsi che tutti i gruppi dispongano del materiale necessario e comprendano le istruzioni per l'esercizio.</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Fornire supporto e guida ai gruppi durante le fasi di brainstorming e di pianificazione della campagna.</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Gestire il tempo in modo efficace per garantire a tutti i gruppi l'opportunità di presentare e ricevere feedback.</a:t>
            </a:r>
            <a:endParaRPr b="0" i="0" sz="1200" u="none" cap="none" strike="noStrike">
              <a:solidFill>
                <a:srgbClr val="000000"/>
              </a:solidFill>
              <a:latin typeface="Calibri"/>
              <a:ea typeface="Calibri"/>
              <a:cs typeface="Calibri"/>
              <a:sym typeface="Calibri"/>
            </a:endParaRPr>
          </a:p>
          <a:p>
            <a:pPr indent="0" lvl="0" marL="0" marR="0" rtl="0" algn="ctr">
              <a:lnSpc>
                <a:spcPct val="120013"/>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Favorire un ambiente collaborativo e aperto in cui i partecipanti si sentano a proprio agio nel condividere le proprie idee ed esperienze.</a:t>
            </a:r>
            <a:endParaRPr b="0" i="0" sz="1200" u="none" cap="none" strike="noStrike">
              <a:solidFill>
                <a:srgbClr val="000000"/>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20013"/>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587" name="Google Shape;587;p2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588" name="Google Shape;588;p24"/>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589" name="Google Shape;589;p24"/>
          <p:cNvGrpSpPr/>
          <p:nvPr/>
        </p:nvGrpSpPr>
        <p:grpSpPr>
          <a:xfrm>
            <a:off x="-12143" y="6816688"/>
            <a:ext cx="3835248" cy="102221"/>
            <a:chOff x="0" y="0"/>
            <a:chExt cx="3754755" cy="100076"/>
          </a:xfrm>
        </p:grpSpPr>
        <p:sp>
          <p:nvSpPr>
            <p:cNvPr id="590" name="Google Shape;590;p24"/>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1" name="Google Shape;591;p24"/>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92" name="Google Shape;592;p24"/>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3" name="Google Shape;593;p24"/>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594" name="Google Shape;594;p24"/>
          <p:cNvSpPr txBox="1"/>
          <p:nvPr/>
        </p:nvSpPr>
        <p:spPr>
          <a:xfrm>
            <a:off x="4443149" y="6727450"/>
            <a:ext cx="5235600" cy="17760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 Altri esercizi</a:t>
            </a:r>
            <a:endParaRPr b="1" i="0" sz="1400" u="none" cap="none" strike="noStrike">
              <a:solidFill>
                <a:srgbClr val="000000"/>
              </a:solidFill>
              <a:latin typeface="Arial"/>
              <a:ea typeface="Arial"/>
              <a:cs typeface="Arial"/>
              <a:sym typeface="Arial"/>
            </a:endParaRPr>
          </a:p>
        </p:txBody>
      </p:sp>
      <p:sp>
        <p:nvSpPr>
          <p:cNvPr id="595" name="Google Shape;595;p2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2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601" name="Google Shape;601;p2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02" name="Google Shape;602;p2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25</a:t>
            </a:r>
            <a:endParaRPr b="0" i="0" sz="1400" u="none" cap="none" strike="noStrike">
              <a:solidFill>
                <a:srgbClr val="000000"/>
              </a:solidFill>
              <a:latin typeface="Arial"/>
              <a:ea typeface="Arial"/>
              <a:cs typeface="Arial"/>
              <a:sym typeface="Arial"/>
            </a:endParaRPr>
          </a:p>
        </p:txBody>
      </p:sp>
      <p:grpSp>
        <p:nvGrpSpPr>
          <p:cNvPr id="603" name="Google Shape;603;p25"/>
          <p:cNvGrpSpPr/>
          <p:nvPr/>
        </p:nvGrpSpPr>
        <p:grpSpPr>
          <a:xfrm>
            <a:off x="245800" y="322625"/>
            <a:ext cx="9709128" cy="15520254"/>
            <a:chOff x="0" y="0"/>
            <a:chExt cx="9594000" cy="15224891"/>
          </a:xfrm>
        </p:grpSpPr>
        <p:sp>
          <p:nvSpPr>
            <p:cNvPr id="604" name="Google Shape;604;p25"/>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5" name="Google Shape;605;p25"/>
            <p:cNvSpPr txBox="1"/>
            <p:nvPr/>
          </p:nvSpPr>
          <p:spPr>
            <a:xfrm>
              <a:off x="0" y="0"/>
              <a:ext cx="9593976" cy="15224891"/>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06" name="Google Shape;606;p25"/>
          <p:cNvCxnSpPr/>
          <p:nvPr/>
        </p:nvCxnSpPr>
        <p:spPr>
          <a:xfrm flipH="1">
            <a:off x="-205889" y="988471"/>
            <a:ext cx="1234289" cy="25945"/>
          </a:xfrm>
          <a:prstGeom prst="straightConnector1">
            <a:avLst/>
          </a:prstGeom>
          <a:noFill/>
          <a:ln cap="rnd" cmpd="sng" w="28575">
            <a:solidFill>
              <a:srgbClr val="009AC1"/>
            </a:solidFill>
            <a:prstDash val="solid"/>
            <a:round/>
            <a:headEnd len="sm" w="sm" type="none"/>
            <a:tailEnd len="sm" w="sm" type="none"/>
          </a:ln>
        </p:spPr>
      </p:cxnSp>
      <p:sp>
        <p:nvSpPr>
          <p:cNvPr id="607" name="Google Shape;607;p25"/>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01</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08" name="Google Shape;608;p25"/>
          <p:cNvGrpSpPr/>
          <p:nvPr/>
        </p:nvGrpSpPr>
        <p:grpSpPr>
          <a:xfrm>
            <a:off x="1981825" y="571350"/>
            <a:ext cx="6406160" cy="417138"/>
            <a:chOff x="0" y="-9525"/>
            <a:chExt cx="7198741" cy="569861"/>
          </a:xfrm>
        </p:grpSpPr>
        <p:sp>
          <p:nvSpPr>
            <p:cNvPr id="609" name="Google Shape;609;p25"/>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0" name="Google Shape;610;p25"/>
            <p:cNvSpPr txBox="1"/>
            <p:nvPr/>
          </p:nvSpPr>
          <p:spPr>
            <a:xfrm>
              <a:off x="0" y="-9525"/>
              <a:ext cx="7198712" cy="569861"/>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Esercizio: Organizzare una caccia al tesoro all'aperto</a:t>
              </a:r>
              <a:endParaRPr b="1" i="0" sz="1800" u="none" cap="none" strike="noStrike">
                <a:solidFill>
                  <a:srgbClr val="000000"/>
                </a:solidFill>
                <a:latin typeface="Calibri"/>
                <a:ea typeface="Calibri"/>
                <a:cs typeface="Calibri"/>
                <a:sym typeface="Calibri"/>
              </a:endParaRPr>
            </a:p>
          </p:txBody>
        </p:sp>
      </p:grpSp>
      <p:sp>
        <p:nvSpPr>
          <p:cNvPr id="611" name="Google Shape;611;p25"/>
          <p:cNvSpPr txBox="1"/>
          <p:nvPr/>
        </p:nvSpPr>
        <p:spPr>
          <a:xfrm>
            <a:off x="245776" y="1115325"/>
            <a:ext cx="9624329" cy="14790844"/>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Tipo di attività</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Lavoro di gruppo</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Esplorazione all'aperto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Arti e mestieri creativi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Discussione in plenaria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Durata stimata</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1,5 ore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Numero di partecipanti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Nessun limite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Obiettivi di apprendimento</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Incoraggiare i bambini a esplorare e osservare il loro ambiente naturale.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Migliorare la comprensione e l'apprezzamento della natura da parte dei bambini.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Sviluppare le capacità di pensiero creativo, lavoro di squadra e osservazione.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Esercitarsi a creare e presentare opere d'arte utilizzando materiali naturali.</a:t>
            </a:r>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Attrezzatura necessaria</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Liste di controllo per la caccia al tesoro o immagini di oggetti da trovare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Borse o cestini per la raccolta di oggetti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Carte e penne, pennarelli, colla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Grandi fogli di carta o cartoncino per collage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Facoltativo: lenti di ingrandimento per un'osservazione più ravvicinata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Descrizione</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Introduzione (15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Presentare i benefici dell'esplorazione all'aperto e delle cacce al tesoro per lo sviluppo dei bambini.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Spiegare le regole e gli obiettivi della caccia al tesoro, sottolineando la sicurezza e il rispetto della natura.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Distribuite liste di controllo o immagini di oggetti da trovare, come pigne, piume, diversi tipi di foglie, rocce o fiori.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Caccia al tesoro all'aperto (30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Dividete i partecipanti in piccoli gruppi (4-5 bambini per gruppo) con un supervisore adulto per ogni gruppo.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Ogni gruppo esplora un'area esterna designata per cercare gli oggetti della propria lista di controllo.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i bambini a osservare attentamente l'ambiente circostante e a raccogliere solo ciò di cui hanno bisogno, assicurandosi di non disturbare la fauna selvatica o danneggiare le piante.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Discussione e condivisione (15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Riunite tutti i partecipanti dopo la caccia al tesoro.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Ogni gruppo condivide le proprie scoperte, discutendo dei diversi oggetti raccolti e delle osservazioni interessanti fatte.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i bambini a parlare dell'importanza di ogni elemento trovato e del suo ruolo nell'ecosistema.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Creare collage di natura (25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Fornire i materiali per la creazione di collage, tra cui grandi fogli di carta o cartoncino, colla e pennarelli.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Ogni gruppo crea un collage naturalistico o un'opera d'arte utilizzando gli oggetti raccolti durante la caccia al tesoro.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la creatività e la collaborazione, permettendo ai bambini di disporre gli oggetti in qualsiasi modo.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Presentazione e riflessione (15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Ogni gruppo presenta il proprio collage o opera d'arte naturalistica all'intero gruppo.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Discutere il processo creativo e l'importanza della natura nell'ispirare l'arte.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Condurre una sessione di riflessione in cui i partecipanti condividono i loro pensieri sulla caccia al tesoro e sull'attività creativa.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Ponete domande come: Cosa vi è piaciuto di più della caccia al tesoro? Qual è stato l'oggetto più interessante che avete trovato? Come avete deciso di organizzare il vostro collage? Cosa ne pensate di trascorrere del tempo nella natura?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Note per il facilitatore</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Assicurarsi che l'area esterna sia sicura e adatta all'esplorazione dei bambini.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Fornire istruzioni chiare e supervisionare i gruppi per garantire la sicurezza e un comportamento rispettoso nei confronti della natura.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Preparate in anticipo i materiali per l'attività di collage e allestite un'area confortevole dove i bambini possano lavorare alle loro opere.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Favorire un ambiente favorevole e incoraggiante in cui i bambini si sentano liberi di condividere le loro scoperte e le loro idee creative.</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26"/>
          <p:cNvSpPr txBox="1"/>
          <p:nvPr/>
        </p:nvSpPr>
        <p:spPr>
          <a:xfrm>
            <a:off x="7515375" y="16755714"/>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617" name="Google Shape;617;p26"/>
          <p:cNvCxnSpPr/>
          <p:nvPr/>
        </p:nvCxnSpPr>
        <p:spPr>
          <a:xfrm flipH="1">
            <a:off x="9551666" y="16838306"/>
            <a:ext cx="318245" cy="12972"/>
          </a:xfrm>
          <a:prstGeom prst="straightConnector1">
            <a:avLst/>
          </a:prstGeom>
          <a:noFill/>
          <a:ln cap="rnd" cmpd="sng" w="9525">
            <a:solidFill>
              <a:srgbClr val="00B6E6"/>
            </a:solidFill>
            <a:prstDash val="solid"/>
            <a:round/>
            <a:headEnd len="sm" w="sm" type="none"/>
            <a:tailEnd len="sm" w="sm" type="none"/>
          </a:ln>
        </p:spPr>
      </p:cxnSp>
      <p:sp>
        <p:nvSpPr>
          <p:cNvPr id="618" name="Google Shape;618;p26"/>
          <p:cNvSpPr txBox="1"/>
          <p:nvPr/>
        </p:nvSpPr>
        <p:spPr>
          <a:xfrm>
            <a:off x="9870104" y="16746189"/>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26</a:t>
            </a:r>
            <a:endParaRPr b="0" i="0" sz="1400" u="none" cap="none" strike="noStrike">
              <a:solidFill>
                <a:srgbClr val="000000"/>
              </a:solidFill>
              <a:latin typeface="Arial"/>
              <a:ea typeface="Arial"/>
              <a:cs typeface="Arial"/>
              <a:sym typeface="Arial"/>
            </a:endParaRPr>
          </a:p>
        </p:txBody>
      </p:sp>
      <p:grpSp>
        <p:nvGrpSpPr>
          <p:cNvPr id="619" name="Google Shape;619;p26"/>
          <p:cNvGrpSpPr/>
          <p:nvPr/>
        </p:nvGrpSpPr>
        <p:grpSpPr>
          <a:xfrm>
            <a:off x="384075" y="261175"/>
            <a:ext cx="9605513" cy="15563472"/>
            <a:chOff x="0" y="0"/>
            <a:chExt cx="9594000" cy="16244100"/>
          </a:xfrm>
        </p:grpSpPr>
        <p:sp>
          <p:nvSpPr>
            <p:cNvPr id="620" name="Google Shape;620;p26"/>
            <p:cNvSpPr/>
            <p:nvPr/>
          </p:nvSpPr>
          <p:spPr>
            <a:xfrm>
              <a:off x="0" y="0"/>
              <a:ext cx="9594000" cy="16243813"/>
            </a:xfrm>
            <a:custGeom>
              <a:rect b="b" l="l" r="r" t="t"/>
              <a:pathLst>
                <a:path extrusionOk="0" h="16243813" w="9594000">
                  <a:moveTo>
                    <a:pt x="9594000" y="0"/>
                  </a:moveTo>
                  <a:lnTo>
                    <a:pt x="0" y="0"/>
                  </a:lnTo>
                  <a:lnTo>
                    <a:pt x="0" y="16243813"/>
                  </a:lnTo>
                  <a:lnTo>
                    <a:pt x="9594000" y="1624381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1" name="Google Shape;621;p26"/>
            <p:cNvSpPr txBox="1"/>
            <p:nvPr/>
          </p:nvSpPr>
          <p:spPr>
            <a:xfrm>
              <a:off x="2311353" y="0"/>
              <a:ext cx="7282500" cy="162441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22" name="Google Shape;622;p26"/>
          <p:cNvCxnSpPr/>
          <p:nvPr/>
        </p:nvCxnSpPr>
        <p:spPr>
          <a:xfrm flipH="1">
            <a:off x="46200" y="988471"/>
            <a:ext cx="982200" cy="25500"/>
          </a:xfrm>
          <a:prstGeom prst="straightConnector1">
            <a:avLst/>
          </a:prstGeom>
          <a:noFill/>
          <a:ln cap="rnd" cmpd="sng" w="28575">
            <a:solidFill>
              <a:srgbClr val="009AC1"/>
            </a:solidFill>
            <a:prstDash val="solid"/>
            <a:round/>
            <a:headEnd len="sm" w="sm" type="none"/>
            <a:tailEnd len="sm" w="sm" type="none"/>
          </a:ln>
        </p:spPr>
      </p:cxnSp>
      <p:sp>
        <p:nvSpPr>
          <p:cNvPr id="623" name="Google Shape;623;p2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02</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24" name="Google Shape;624;p26"/>
          <p:cNvGrpSpPr/>
          <p:nvPr/>
        </p:nvGrpSpPr>
        <p:grpSpPr>
          <a:xfrm>
            <a:off x="2196901" y="571350"/>
            <a:ext cx="5318430" cy="582056"/>
            <a:chOff x="0" y="-9525"/>
            <a:chExt cx="7198741" cy="569861"/>
          </a:xfrm>
        </p:grpSpPr>
        <p:sp>
          <p:nvSpPr>
            <p:cNvPr id="625" name="Google Shape;625;p26"/>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6" name="Google Shape;626;p26"/>
            <p:cNvSpPr txBox="1"/>
            <p:nvPr/>
          </p:nvSpPr>
          <p:spPr>
            <a:xfrm>
              <a:off x="0" y="-9525"/>
              <a:ext cx="7198712" cy="569861"/>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Esercizio: Racconto con oggetti di scena</a:t>
              </a:r>
              <a:endParaRPr b="1" i="0" sz="1800" u="none" cap="none" strike="noStrike">
                <a:solidFill>
                  <a:srgbClr val="000000"/>
                </a:solidFill>
                <a:latin typeface="Calibri"/>
                <a:ea typeface="Calibri"/>
                <a:cs typeface="Calibri"/>
                <a:sym typeface="Calibri"/>
              </a:endParaRPr>
            </a:p>
          </p:txBody>
        </p:sp>
      </p:grpSp>
      <p:sp>
        <p:nvSpPr>
          <p:cNvPr id="627" name="Google Shape;627;p26"/>
          <p:cNvSpPr txBox="1"/>
          <p:nvPr/>
        </p:nvSpPr>
        <p:spPr>
          <a:xfrm>
            <a:off x="-4" y="1153410"/>
            <a:ext cx="9694800" cy="14994874"/>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Tipo di attività</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Lavoro di gruppo</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Gioco creativo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Prestazioni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Discussione in plenaria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Durata stimata</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1,5 ore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Numero di partecipanti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Nessun limite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Obiettivi di apprendimento</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Migliorare la creatività e le capacità immaginative dei bambini attraverso la narrazione di storie.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Sviluppare le capacità di comunicazione orale e di presentazione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Promuovere il lavoro di squadra e la collaborazione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Fornire ai bambini l'opportunità di esprimersi in un ambiente divertente e solidale.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Attrezzatura necessaria</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Una varietà di oggetti di scena come pupazzi, animali di peluche, costumi, cappelli, maschere e semplici oggetti di scena.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Un angolo o un'area dedicata alla narrazione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Carta e penne per la scrittura (facoltativo)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Un piccolo palcoscenico per gli spettacoli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Sedie o cuscini per il pubblico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Introduzione (15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Presentare i benefici della narrazione immaginativa per lo sviluppo dei bambini, sottolineando la creatività, la comunicazione e la fiducia.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Spiegare l'attività: i bambini useranno oggetti di scena e costumi per creare e rappresentare le loro storie.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Stabilite regole di base per un ascolto rispettoso e per sostenere gli sforzi creativi degli altri.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Esplorazione degli oggetti di scena e brainstorming (20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Dividete i partecipanti in piccoli gruppi (4-5 bambini per gruppo).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Lasciate che ogni gruppo esplori la varietà di oggetti di scena e costumi disponibili nell'angolo della narrazione.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i gruppi a fare un brainstorming di idee per le loro storie in base agli oggetti di scena scelti. Possono creare una trama, dei personaggi e un'ambientazione semplici.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Se lo desiderano, i gruppi possono scrivere una breve traccia o una sceneggiatura per la loro storia, ma è incoraggiata anche l'improvvisazione.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Creazione e prova della storia (25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Ogni gruppo passa del tempo a creare e provare la propria storia utilizzando gli oggetti di scena e i costumi.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i bambini a mettere in pratica le loro capacità di comunicazione orale, assicurando che tutti abbiano un ruolo nella storia.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Fornire assistenza e supporto, se necessario, aiutando i gruppi a perfezionare le loro storie e le loro performance.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Tempo di esecuzione (20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gruppi recitano a turno le loro storie per il resto dei partecipanti, i membri della famiglia o gli amici.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Allestite la piccola area del palcoscenico e disponete i posti a sedere per il pubblico.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Incoraggiare il pubblico a essere attento e solidale, applaudendo ogni esibizione.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Discussione e riflessione (10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Dopo tutte le esibizioni, riunite i bambini per una discussione in plenaria.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Chiedete a ciascun gruppo di condividere la propria esperienza di creazione e rappresentazione della storia. Qual è stata la parte più divertente? Cosa è stato impegnativo?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Discutere dell'importanza della narrazione e di come l'uso di oggetti di scena e costumi possa rendere le storie più coinvolgenti.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Riflettere sulle competenze sviluppate durante l'attività, come la creatività, la comunicazione e il lavoro di squadra.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Note per il facilitatore</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Assicuratevi che l'angolo della narrazione sia ben fornito con una vasta gamma di oggetti di scena e costumi per ispirare la creatività.</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Supervisionare i gruppi per garantire la sicurezza e un'interazione rispettosa.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la partecipazione di tutti i bambini, facendo in modo che ognuno abbia un ruolo nella storia del proprio gruppo.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Favorire un ambiente positivo e solidale in cui i bambini si sentano a proprio agio nell'esprimersi e nello sperimentare le proprie idee.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Siate pronti a offrire suggerimenti o aiuto se i gruppi hanno difficoltà con le loro idee di storia o con la rappresentazione.</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2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633" name="Google Shape;633;p2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34" name="Google Shape;634;p2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27</a:t>
            </a:r>
            <a:endParaRPr b="0" i="0" sz="1400" u="none" cap="none" strike="noStrike">
              <a:solidFill>
                <a:srgbClr val="000000"/>
              </a:solidFill>
              <a:latin typeface="Arial"/>
              <a:ea typeface="Arial"/>
              <a:cs typeface="Arial"/>
              <a:sym typeface="Arial"/>
            </a:endParaRPr>
          </a:p>
        </p:txBody>
      </p:sp>
      <p:grpSp>
        <p:nvGrpSpPr>
          <p:cNvPr id="635" name="Google Shape;635;p27"/>
          <p:cNvGrpSpPr/>
          <p:nvPr/>
        </p:nvGrpSpPr>
        <p:grpSpPr>
          <a:xfrm>
            <a:off x="279476" y="590565"/>
            <a:ext cx="9799679" cy="15464117"/>
            <a:chOff x="-8" y="0"/>
            <a:chExt cx="9594008" cy="15224878"/>
          </a:xfrm>
        </p:grpSpPr>
        <p:sp>
          <p:nvSpPr>
            <p:cNvPr id="636" name="Google Shape;636;p27"/>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7" name="Google Shape;637;p27"/>
            <p:cNvSpPr txBox="1"/>
            <p:nvPr/>
          </p:nvSpPr>
          <p:spPr>
            <a:xfrm>
              <a:off x="-8" y="178"/>
              <a:ext cx="9457800" cy="152247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38" name="Google Shape;638;p27"/>
          <p:cNvCxnSpPr/>
          <p:nvPr/>
        </p:nvCxnSpPr>
        <p:spPr>
          <a:xfrm flipH="1">
            <a:off x="107700" y="988471"/>
            <a:ext cx="920700" cy="25500"/>
          </a:xfrm>
          <a:prstGeom prst="straightConnector1">
            <a:avLst/>
          </a:prstGeom>
          <a:noFill/>
          <a:ln cap="rnd" cmpd="sng" w="28575">
            <a:solidFill>
              <a:srgbClr val="009AC1"/>
            </a:solidFill>
            <a:prstDash val="solid"/>
            <a:round/>
            <a:headEnd len="sm" w="sm" type="none"/>
            <a:tailEnd len="sm" w="sm" type="none"/>
          </a:ln>
        </p:spPr>
      </p:cxnSp>
      <p:sp>
        <p:nvSpPr>
          <p:cNvPr id="639" name="Google Shape;639;p27"/>
          <p:cNvSpPr txBox="1"/>
          <p:nvPr/>
        </p:nvSpPr>
        <p:spPr>
          <a:xfrm>
            <a:off x="894887" y="586935"/>
            <a:ext cx="920669" cy="504216"/>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03</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40" name="Google Shape;640;p27"/>
          <p:cNvGrpSpPr/>
          <p:nvPr/>
        </p:nvGrpSpPr>
        <p:grpSpPr>
          <a:xfrm>
            <a:off x="2058625" y="571350"/>
            <a:ext cx="6221923" cy="417129"/>
            <a:chOff x="-1" y="-9525"/>
            <a:chExt cx="7198800" cy="569849"/>
          </a:xfrm>
        </p:grpSpPr>
        <p:sp>
          <p:nvSpPr>
            <p:cNvPr id="641" name="Google Shape;641;p27"/>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2" name="Google Shape;642;p27"/>
            <p:cNvSpPr txBox="1"/>
            <p:nvPr/>
          </p:nvSpPr>
          <p:spPr>
            <a:xfrm>
              <a:off x="-1" y="-9525"/>
              <a:ext cx="7198800" cy="4335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Esercizio: Attività di giardinaggio e semina</a:t>
              </a:r>
              <a:endParaRPr b="1" i="0" sz="1800" u="none" cap="none" strike="noStrike">
                <a:solidFill>
                  <a:srgbClr val="000000"/>
                </a:solidFill>
                <a:latin typeface="Calibri"/>
                <a:ea typeface="Calibri"/>
                <a:cs typeface="Calibri"/>
                <a:sym typeface="Calibri"/>
              </a:endParaRPr>
            </a:p>
          </p:txBody>
        </p:sp>
      </p:grpSp>
      <p:sp>
        <p:nvSpPr>
          <p:cNvPr id="643" name="Google Shape;643;p27"/>
          <p:cNvSpPr txBox="1"/>
          <p:nvPr/>
        </p:nvSpPr>
        <p:spPr>
          <a:xfrm>
            <a:off x="430148" y="1053050"/>
            <a:ext cx="9663000" cy="1525340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Tipo di attività</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Giardinaggio pratico</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Lavoro di gruppo</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Attività creativa</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Durata stimata</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1,5 ore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Numero di partecipanti</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Nessun limite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Obiettivi di apprendimento</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Insegnare ai bambini la natura, la responsabilità e il processo di coltivazione delle piante.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Promuovere la comprensione della sostenibilità e la consapevolezza ambientale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Sviluppare le capacità di giardinaggio, lavoro di squadra e osservazione.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Promuovere il legame con la natura e la gioia delle attività pratiche.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Attrezzatura necessaria</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Piccoli vasi o contenitori per le piantine (se in casa)</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Attrezzi da giardinaggio (cazzuole, annaffiatoi, guanti)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Semi o piantine (erbe, fiori o ortaggi)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Terriccio, etichette e pennarelliBottiglie spray per l'irrigazione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Lavagna a fogli mobili e pennarelli per la discussioneDescrizione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Introduzione (10 minuti)</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Presentare i benefici del giardinaggio per i bambini, tra cui l'apprendimento della natura, della responsabilità e della sostenibilità.</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Spiegate l'attività: i bambini inizieranno un giardino piantando semi o piantine e si prenderanno cura delle piante man mano che crescono.</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Discutere dell'importanza della sostenibilità e di come il giardinaggio contribuisca alla consapevolezza ambientale.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Lavoro di gruppo: Piantare (30 minuti)</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Dividete i partecipanti in piccoli gruppi (4-5 bambini per gruppo).</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Fornite a ogni gruppo vasi o contenitori, terriccio, semi o piantine e attrezzi da giardinaggio.</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Dimostrare come riempire i vasi con il terriccio, piantare i semi o le piantine e annaffiarli.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Consentite a ogni gruppo di piantare i propri semi o piantine, incoraggiandoli a etichettare i vasi con il tipo di pianta e il suo nome.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Spiegare come prendersi cura delle piante, come annaffiare, esporre al sole e controllare la crescita.</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Discussione sulla sostenibilità (15 minuti)</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Riunite i gruppi e avviate una discussione sulla sostenibilità e sulla consapevolezza ambientale.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Ponete domande come: Perché il giardinaggio è importante per l'ambiente? In che modo la coltivazione delle proprie piante può contribuire a ridurre i rifiuti e a promuovere la sostenibilità? Cosa possiamo imparare dalla cura delle piante?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i bambini a condividere i loro pensieri e le loro idee su come possono contribuire alla sostenibilità nella loro vita quotidiana.</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Attività creativa: Diario del giardino (20 minuti)</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Fornite a ogni bambino un piccolo quaderno o dei fogli di carta per creare un diario del giardino.</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Chiedete loro di disegnare o scrivere sulla loro esperienza di semina, su ciò che hanno piantato e su ciò che sperano di vedere quando le loro piante crescono.</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la creatività permettendo loro di decorare il diario con disegni, adesivi o foglie e fiori pressati.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Spiegate che possono usare questo diario per seguire la crescita delle loro piante e annotare eventuali osservazioni o cambiamenti.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Riflessione e condivisione (15 minuti)</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Riunite i gruppi per una sessione di riflessione.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Chiedete a ogni gruppo di condividere la propria esperienza di piantagione, ciò che è piaciuto di più e le eventuali sfide affrontate.</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Discutete dell'importanza della pazienza e della responsabilità nel giardinaggio e di come queste abilità possano essere applicate in altre aree della vita.</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 i bambini a condividere i loro diari di giardinaggio e tutte le idee creative che hanno per i loro giardini.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Note per il facilitatore</a:t>
            </a:r>
            <a:endParaRPr b="1"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Assicurarsi che tutti i materiali e gli strumenti siano sicuri e adatti all'uso da parte dei bambini.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Fornire una guida e un supporto durante il processo di semina, soprattutto per i bambini più piccoli.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Favorire un ambiente positivo e incoraggiante in cui i bambini si sentano entusiasti del giardinaggio e dell'apprendimento della natura.</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Siate pronti a offrire suggerimenti e consigli sulla cura delle piante e sulla manutenzione del giardino.</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Seguire l'attività controllando i progressi delle piante dei bambini nelle sessioni successive, incoraggiando la responsabilità e l'impegno continui.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cxnSp>
        <p:nvCxnSpPr>
          <p:cNvPr id="648" name="Google Shape;648;p2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49" name="Google Shape;649;p2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32</a:t>
            </a:r>
            <a:endParaRPr b="0" i="0" sz="1400" u="none" cap="none" strike="noStrike">
              <a:solidFill>
                <a:srgbClr val="000000"/>
              </a:solidFill>
              <a:latin typeface="Arial"/>
              <a:ea typeface="Arial"/>
              <a:cs typeface="Arial"/>
              <a:sym typeface="Arial"/>
            </a:endParaRPr>
          </a:p>
        </p:txBody>
      </p:sp>
      <p:grpSp>
        <p:nvGrpSpPr>
          <p:cNvPr id="650" name="Google Shape;650;p28"/>
          <p:cNvGrpSpPr/>
          <p:nvPr/>
        </p:nvGrpSpPr>
        <p:grpSpPr>
          <a:xfrm>
            <a:off x="279483" y="581079"/>
            <a:ext cx="9799672" cy="16551024"/>
            <a:chOff x="0" y="0"/>
            <a:chExt cx="9594000" cy="16203657"/>
          </a:xfrm>
        </p:grpSpPr>
        <p:sp>
          <p:nvSpPr>
            <p:cNvPr id="651" name="Google Shape;651;p28"/>
            <p:cNvSpPr/>
            <p:nvPr/>
          </p:nvSpPr>
          <p:spPr>
            <a:xfrm>
              <a:off x="0" y="0"/>
              <a:ext cx="9594000" cy="16203492"/>
            </a:xfrm>
            <a:custGeom>
              <a:rect b="b" l="l" r="r" t="t"/>
              <a:pathLst>
                <a:path extrusionOk="0" h="16203492" w="9594000">
                  <a:moveTo>
                    <a:pt x="9594000" y="0"/>
                  </a:moveTo>
                  <a:lnTo>
                    <a:pt x="0" y="0"/>
                  </a:lnTo>
                  <a:lnTo>
                    <a:pt x="0" y="16203492"/>
                  </a:lnTo>
                  <a:lnTo>
                    <a:pt x="9594000" y="16203492"/>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2" name="Google Shape;652;p28"/>
            <p:cNvSpPr txBox="1"/>
            <p:nvPr/>
          </p:nvSpPr>
          <p:spPr>
            <a:xfrm>
              <a:off x="0" y="0"/>
              <a:ext cx="9593976" cy="16203657"/>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653" name="Google Shape;653;p28"/>
          <p:cNvCxnSpPr/>
          <p:nvPr/>
        </p:nvCxnSpPr>
        <p:spPr>
          <a:xfrm flipH="1">
            <a:off x="-205889" y="988471"/>
            <a:ext cx="1234289" cy="25945"/>
          </a:xfrm>
          <a:prstGeom prst="straightConnector1">
            <a:avLst/>
          </a:prstGeom>
          <a:noFill/>
          <a:ln cap="rnd" cmpd="sng" w="28575">
            <a:solidFill>
              <a:srgbClr val="009AC1"/>
            </a:solidFill>
            <a:prstDash val="solid"/>
            <a:round/>
            <a:headEnd len="sm" w="sm" type="none"/>
            <a:tailEnd len="sm" w="sm" type="none"/>
          </a:ln>
        </p:spPr>
      </p:cxnSp>
      <p:sp>
        <p:nvSpPr>
          <p:cNvPr id="654" name="Google Shape;654;p28"/>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Clr>
                <a:srgbClr val="000000"/>
              </a:buClr>
              <a:buSzPts val="3268"/>
              <a:buFont typeface="Arial"/>
              <a:buNone/>
            </a:pPr>
            <a:r>
              <a:rPr b="0" i="0" lang="en-US" sz="3268" u="none" cap="none" strike="noStrike">
                <a:solidFill>
                  <a:srgbClr val="FFFFFF"/>
                </a:solidFill>
                <a:latin typeface="Arial"/>
                <a:ea typeface="Arial"/>
                <a:cs typeface="Arial"/>
                <a:sym typeface="Arial"/>
              </a:rPr>
              <a:t> 04</a:t>
            </a:r>
            <a:r>
              <a:rPr b="0" i="0" lang="en-US" sz="3268" u="none" cap="none" strike="noStrike">
                <a:solidFill>
                  <a:srgbClr val="009AC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grpSp>
        <p:nvGrpSpPr>
          <p:cNvPr id="655" name="Google Shape;655;p28"/>
          <p:cNvGrpSpPr/>
          <p:nvPr/>
        </p:nvGrpSpPr>
        <p:grpSpPr>
          <a:xfrm>
            <a:off x="2335150" y="571350"/>
            <a:ext cx="5330711" cy="582198"/>
            <a:chOff x="0" y="-9525"/>
            <a:chExt cx="7198800" cy="570000"/>
          </a:xfrm>
        </p:grpSpPr>
        <p:sp>
          <p:nvSpPr>
            <p:cNvPr id="656" name="Google Shape;656;p28"/>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7" name="Google Shape;657;p28"/>
            <p:cNvSpPr txBox="1"/>
            <p:nvPr/>
          </p:nvSpPr>
          <p:spPr>
            <a:xfrm>
              <a:off x="0" y="-9525"/>
              <a:ext cx="7198800" cy="570000"/>
            </a:xfrm>
            <a:prstGeom prst="rect">
              <a:avLst/>
            </a:prstGeom>
            <a:noFill/>
            <a:ln>
              <a:noFill/>
            </a:ln>
          </p:spPr>
          <p:txBody>
            <a:bodyPr anchorCtr="0" anchor="t" bIns="69175" lIns="69175" spcFirstLastPara="1" rIns="69175" wrap="square" tIns="69175">
              <a:noAutofit/>
            </a:bodyPr>
            <a:lstStyle/>
            <a:p>
              <a:pPr indent="0" lvl="0" marL="0" marR="0" rtl="0" algn="ctr">
                <a:lnSpc>
                  <a:spcPct val="12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Esercizio: Progetti di arte e artigianato</a:t>
              </a:r>
              <a:endParaRPr b="1" i="0" sz="1800" u="none" cap="none" strike="noStrike">
                <a:solidFill>
                  <a:srgbClr val="000000"/>
                </a:solidFill>
                <a:latin typeface="Calibri"/>
                <a:ea typeface="Calibri"/>
                <a:cs typeface="Calibri"/>
                <a:sym typeface="Calibri"/>
              </a:endParaRPr>
            </a:p>
          </p:txBody>
        </p:sp>
      </p:grpSp>
      <p:sp>
        <p:nvSpPr>
          <p:cNvPr id="658" name="Google Shape;658;p28"/>
          <p:cNvSpPr txBox="1"/>
          <p:nvPr/>
        </p:nvSpPr>
        <p:spPr>
          <a:xfrm>
            <a:off x="293925" y="1053050"/>
            <a:ext cx="9799200" cy="15350997"/>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Tipo di attività</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Lavoro creativo pratico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Progetti individuali e di gruppo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Espressione creativa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Discussione in plenaria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Durata stimata</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1,5 ore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Numero di partecipanti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Nessun limite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Obiettivi di apprendimento</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Esplorare diversi materiali e tecniche per creare opere d'arte fatte a mano.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Sviluppare le capacità artistiche e l'immaginazione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Incoraggiare l'espressione di sé e la creatività senza l'uso della tecnologia.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Promuovere l'apprezzamento di vari stili artistici e texture.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Attrezzatura necessaria</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Materiale artistico: colori, pennarelli, matite colorate, pastelli, carta, forbici, colla e pennelli.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Materiali riciclati: cartone, bottiglie di plastica, scarti di tessuto, riviste e giornali.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Facoltativo: argilla o pasta da gioco per scolpire.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Coperture protettive per tavoli e pavimenti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Grembiuli o vecchie camicie per proteggere gli indumenti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Lavagna a fogli mobili e pennarelli per la discussione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Introduzione (10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Presentare i benefici delle attività artistiche e artigianali per lo sviluppo dei bambini, tra cui la creatività, la motricità fine e l'espressione di sé.</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Spiegare le attività previste: esplorare diversi materiali e tecniche per creare opere d'arte fatte a mano.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Sottolineare l'importanza di sperimentare diversi stili artistici, texture e colori.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Esplorare i materiali e le tecniche artistiche (15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Allestite diverse postazioni con una varietà di materiali artistici e di materiali riciclati.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Permettete ai bambini di esplorare i materiali, incoraggiandoli a toccare e provare i diversi materiali.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Dimostrare le tecniche di base per l'utilizzo di colori, pennarelli e altri materiali, come la miscelazione dei colori, la creazione di texture e la stratificazione.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Progetti artistici individuali (25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Invitate ogni bambino a iniziare un progetto artistico individuale utilizzando i materiali e le tecniche che ha esplorato.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Incoraggiateli a sperimentare e a esprimere la loro creatività senza alcuna linea guida specifica.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Fornite indicazioni e supporto se necessario, ma lasciate che i bambini guidino il proprio processo creativo.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Offrire suggerimenti per incorporare materiali riciclati nelle loro opere d'arte.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Progetti artistici di gruppo (25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Dividete i partecipanti in piccoli gruppi (4-5 bambini per gruppo).</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Assegnate a ogni gruppo un progetto artistico collaborativo, come la creazione di un murale, un grande collage o una scultura con materiali riciclati.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Incoraggiare il lavoro di squadra e la comunicazione mentre i gruppi pianificano ed eseguono i loro progetti.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Consentite ai gruppi di sperimentare la combinazione di materiali e tecniche diverse per creare un'opera d'arte coesa.</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Mostra d'arte e riflessione (15 minuti)</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Allestite un'area per esporre le opere d'arte individuali e di gruppo create durante la sessione.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Organizzare una mini mostra d'arte in cui ogni bambino o gruppo presenta le proprie opere al resto dei partecipanti.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Discutere le diverse tecniche e i materiali utilizzati e chiedere ai partecipanti di condividere il loro processo creativo e le loro ispirazioni.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Riflettere sull'importanza della creatività e dell'espressione personale nell'arte e su come la sperimentazione di stili e materiali diversi possa migliorare le capacità artistiche.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1" i="0" lang="en-US" sz="1200" u="none" cap="none" strike="noStrike">
                <a:solidFill>
                  <a:srgbClr val="FFFFFF"/>
                </a:solidFill>
                <a:latin typeface="Calibri"/>
                <a:ea typeface="Calibri"/>
                <a:cs typeface="Calibri"/>
                <a:sym typeface="Calibri"/>
              </a:rPr>
              <a:t>Note per il facilitatore</a:t>
            </a:r>
            <a:endParaRPr b="1"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Assicurarsi che tutti i materiali artistici siano sicuri e adatti all'uso da parte dei bambini.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Predisporre coperture protettive per tavoli e pavimenti e grembiuli o vecchie camicie per proteggere gli indumenti dei bambini.</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Favorire un ambiente favorevole e incoraggiante in cui i bambini si sentano liberi di sperimentare ed esprimere la propria creatività.</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Offrire feedback positivi e suggerimenti costruttivi per aiutare i bambini a sviluppare le loro capacità artistiche.</a:t>
            </a:r>
            <a:endParaRPr b="0" i="0" sz="1200" u="none" cap="none" strike="noStrike">
              <a:solidFill>
                <a:srgbClr val="000000"/>
              </a:solidFill>
              <a:latin typeface="Calibri"/>
              <a:ea typeface="Calibri"/>
              <a:cs typeface="Calibri"/>
              <a:sym typeface="Calibri"/>
            </a:endParaRPr>
          </a:p>
          <a:p>
            <a:pPr indent="0" lvl="0" marL="0" marR="0" rtl="0" algn="ctr">
              <a:lnSpc>
                <a:spcPct val="14002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Siate pronti a offrire ulteriori materiali o indicazioni se i partecipanti hanno bisogno di assistenza per i loro progetti.</a:t>
            </a:r>
            <a:endParaRPr b="0" i="0" sz="1200" u="none" cap="none" strike="noStrike">
              <a:solidFill>
                <a:srgbClr val="000000"/>
              </a:solidFill>
              <a:latin typeface="Calibri"/>
              <a:ea typeface="Calibri"/>
              <a:cs typeface="Calibri"/>
              <a:sym typeface="Calibri"/>
            </a:endParaRPr>
          </a:p>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Seguire i partecipanti nelle sessioni future per incoraggiare l'esplorazione continua e la creatività nelle loro attività artistiche.</a:t>
            </a:r>
            <a:endParaRPr b="0" i="0" sz="1200" u="none" cap="none" strike="noStrike">
              <a:solidFill>
                <a:srgbClr val="000000"/>
              </a:solidFill>
              <a:latin typeface="Calibri"/>
              <a:ea typeface="Calibri"/>
              <a:cs typeface="Calibri"/>
              <a:sym typeface="Calibri"/>
            </a:endParaRPr>
          </a:p>
        </p:txBody>
      </p:sp>
      <p:sp>
        <p:nvSpPr>
          <p:cNvPr id="659" name="Google Shape;659;p28"/>
          <p:cNvSpPr txBox="1"/>
          <p:nvPr/>
        </p:nvSpPr>
        <p:spPr>
          <a:xfrm>
            <a:off x="7352692" y="17276387"/>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sp>
        <p:nvSpPr>
          <p:cNvPr id="660" name="Google Shape;660;p28"/>
          <p:cNvSpPr txBox="1"/>
          <p:nvPr/>
        </p:nvSpPr>
        <p:spPr>
          <a:xfrm>
            <a:off x="9722228" y="17266862"/>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28</a:t>
            </a:r>
            <a:endParaRPr b="0" i="0" sz="1400" u="none" cap="none" strike="noStrike">
              <a:solidFill>
                <a:srgbClr val="000000"/>
              </a:solidFill>
              <a:latin typeface="Arial"/>
              <a:ea typeface="Arial"/>
              <a:cs typeface="Arial"/>
              <a:sym typeface="Arial"/>
            </a:endParaRPr>
          </a:p>
        </p:txBody>
      </p:sp>
      <p:cxnSp>
        <p:nvCxnSpPr>
          <p:cNvPr id="661" name="Google Shape;661;p28"/>
          <p:cNvCxnSpPr/>
          <p:nvPr/>
        </p:nvCxnSpPr>
        <p:spPr>
          <a:xfrm flipH="1">
            <a:off x="9389177" y="17354220"/>
            <a:ext cx="452027" cy="17087"/>
          </a:xfrm>
          <a:prstGeom prst="straightConnector1">
            <a:avLst/>
          </a:prstGeom>
          <a:noFill/>
          <a:ln cap="rnd" cmpd="sng" w="9525">
            <a:solidFill>
              <a:srgbClr val="00B6E6"/>
            </a:solidFill>
            <a:prstDash val="solid"/>
            <a:round/>
            <a:headEnd len="sm" w="sm" type="none"/>
            <a:tailEnd len="sm" w="sm"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2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667" name="Google Shape;667;p2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668" name="Google Shape;668;p29"/>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69" name="Google Shape;669;p29"/>
          <p:cNvGrpSpPr/>
          <p:nvPr/>
        </p:nvGrpSpPr>
        <p:grpSpPr>
          <a:xfrm>
            <a:off x="-12143" y="6816688"/>
            <a:ext cx="3835248" cy="102221"/>
            <a:chOff x="0" y="0"/>
            <a:chExt cx="3754755" cy="100076"/>
          </a:xfrm>
        </p:grpSpPr>
        <p:sp>
          <p:nvSpPr>
            <p:cNvPr id="670" name="Google Shape;670;p29"/>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1" name="Google Shape;671;p29"/>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72" name="Google Shape;672;p29"/>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3" name="Google Shape;673;p29"/>
          <p:cNvSpPr txBox="1"/>
          <p:nvPr/>
        </p:nvSpPr>
        <p:spPr>
          <a:xfrm>
            <a:off x="736585" y="5299743"/>
            <a:ext cx="2242173" cy="149181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05</a:t>
            </a:r>
            <a:endParaRPr b="0" i="0" sz="1400" u="none" cap="none" strike="noStrike">
              <a:solidFill>
                <a:srgbClr val="000000"/>
              </a:solidFill>
              <a:latin typeface="Arial"/>
              <a:ea typeface="Arial"/>
              <a:cs typeface="Arial"/>
              <a:sym typeface="Arial"/>
            </a:endParaRPr>
          </a:p>
        </p:txBody>
      </p:sp>
      <p:sp>
        <p:nvSpPr>
          <p:cNvPr id="674" name="Google Shape;674;p29"/>
          <p:cNvSpPr txBox="1"/>
          <p:nvPr/>
        </p:nvSpPr>
        <p:spPr>
          <a:xfrm>
            <a:off x="4443162" y="6727459"/>
            <a:ext cx="4962900" cy="17760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Clr>
                <a:srgbClr val="000000"/>
              </a:buClr>
              <a:buSzPts val="5513"/>
              <a:buFont typeface="Arial"/>
              <a:buNone/>
            </a:pPr>
            <a:r>
              <a:rPr b="1" lang="en-US" sz="5513">
                <a:solidFill>
                  <a:srgbClr val="FFFFFF"/>
                </a:solidFill>
              </a:rPr>
              <a:t>Valutazioni e certificati </a:t>
            </a:r>
            <a:endParaRPr b="1" i="0" sz="1400" u="none" cap="none" strike="noStrike">
              <a:solidFill>
                <a:srgbClr val="000000"/>
              </a:solidFill>
              <a:latin typeface="Arial"/>
              <a:ea typeface="Arial"/>
              <a:cs typeface="Arial"/>
              <a:sym typeface="Arial"/>
            </a:endParaRPr>
          </a:p>
        </p:txBody>
      </p:sp>
      <p:sp>
        <p:nvSpPr>
          <p:cNvPr id="675" name="Google Shape;675;p2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29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209" name="Google Shape;209;p3"/>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10" name="Google Shape;210;p3"/>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11" name="Google Shape;211;p3"/>
          <p:cNvGrpSpPr/>
          <p:nvPr/>
        </p:nvGrpSpPr>
        <p:grpSpPr>
          <a:xfrm>
            <a:off x="-12143" y="6816688"/>
            <a:ext cx="3835248" cy="102221"/>
            <a:chOff x="0" y="0"/>
            <a:chExt cx="3754755" cy="100076"/>
          </a:xfrm>
        </p:grpSpPr>
        <p:sp>
          <p:nvSpPr>
            <p:cNvPr id="212" name="Google Shape;212;p3"/>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 name="Google Shape;213;p3"/>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3"/>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5" name="Google Shape;215;p3"/>
          <p:cNvSpPr txBox="1"/>
          <p:nvPr/>
        </p:nvSpPr>
        <p:spPr>
          <a:xfrm>
            <a:off x="736585" y="5299743"/>
            <a:ext cx="2242173" cy="19942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216" name="Google Shape;216;p3"/>
          <p:cNvSpPr txBox="1"/>
          <p:nvPr/>
        </p:nvSpPr>
        <p:spPr>
          <a:xfrm>
            <a:off x="4443162" y="6679834"/>
            <a:ext cx="4498800" cy="997196"/>
          </a:xfrm>
          <a:prstGeom prst="rect">
            <a:avLst/>
          </a:prstGeom>
          <a:noFill/>
          <a:ln>
            <a:noFill/>
          </a:ln>
        </p:spPr>
        <p:txBody>
          <a:bodyPr anchorCtr="0" anchor="t" bIns="0" lIns="0" spcFirstLastPara="1" rIns="0" wrap="square" tIns="0">
            <a:spAutoFit/>
          </a:bodyPr>
          <a:lstStyle/>
          <a:p>
            <a:pPr indent="0" lvl="0" marL="0" marR="0" rtl="0" algn="l">
              <a:lnSpc>
                <a:spcPct val="119989"/>
              </a:lnSpc>
              <a:spcBef>
                <a:spcPts val="0"/>
              </a:spcBef>
              <a:spcAft>
                <a:spcPts val="0"/>
              </a:spcAft>
              <a:buClr>
                <a:srgbClr val="000000"/>
              </a:buClr>
              <a:buSzPts val="5400"/>
              <a:buFont typeface="Arial"/>
              <a:buNone/>
            </a:pPr>
            <a:r>
              <a:rPr b="1" i="0" lang="en-US" sz="5400" u="none" cap="none" strike="noStrike">
                <a:solidFill>
                  <a:srgbClr val="FFFFFF"/>
                </a:solidFill>
                <a:latin typeface="Arial"/>
                <a:ea typeface="Arial"/>
                <a:cs typeface="Arial"/>
                <a:sym typeface="Arial"/>
              </a:rPr>
              <a:t>Introduzione</a:t>
            </a:r>
            <a:endParaRPr b="1" i="0" sz="5400" u="none" cap="none" strike="noStrike">
              <a:solidFill>
                <a:srgbClr val="000000"/>
              </a:solidFill>
              <a:latin typeface="Arial"/>
              <a:ea typeface="Arial"/>
              <a:cs typeface="Arial"/>
              <a:sym typeface="Arial"/>
            </a:endParaRPr>
          </a:p>
        </p:txBody>
      </p:sp>
      <p:sp>
        <p:nvSpPr>
          <p:cNvPr id="217" name="Google Shape;217;p3"/>
          <p:cNvSpPr txBox="1"/>
          <p:nvPr/>
        </p:nvSpPr>
        <p:spPr>
          <a:xfrm>
            <a:off x="9841204" y="15975735"/>
            <a:ext cx="237951" cy="24807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2dff1269435_0_100"/>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81" name="Google Shape;681;g2dff1269435_0_100"/>
          <p:cNvCxnSpPr/>
          <p:nvPr/>
        </p:nvCxnSpPr>
        <p:spPr>
          <a:xfrm rot="10660752">
            <a:off x="9203699" y="16113938"/>
            <a:ext cx="318561" cy="0"/>
          </a:xfrm>
          <a:prstGeom prst="straightConnector1">
            <a:avLst/>
          </a:prstGeom>
          <a:noFill/>
          <a:ln cap="rnd" cmpd="sng" w="9525">
            <a:solidFill>
              <a:srgbClr val="00B6E6"/>
            </a:solidFill>
            <a:prstDash val="solid"/>
            <a:round/>
            <a:headEnd len="sm" w="sm" type="none"/>
            <a:tailEnd len="sm" w="sm" type="none"/>
          </a:ln>
        </p:spPr>
      </p:cxnSp>
      <p:sp>
        <p:nvSpPr>
          <p:cNvPr id="682" name="Google Shape;682;g2dff1269435_0_100"/>
          <p:cNvSpPr/>
          <p:nvPr/>
        </p:nvSpPr>
        <p:spPr>
          <a:xfrm>
            <a:off x="175350" y="204100"/>
            <a:ext cx="9936282" cy="1826316"/>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a:t>
            </a:r>
            <a:endParaRPr b="1" sz="4777">
              <a:solidFill>
                <a:schemeClr val="lt1"/>
              </a:solidFill>
              <a:latin typeface="Calibri"/>
              <a:ea typeface="Calibri"/>
              <a:cs typeface="Calibri"/>
              <a:sym typeface="Calibri"/>
            </a:endParaRPr>
          </a:p>
          <a:p>
            <a:pPr indent="0" lvl="0" marL="0" rtl="0" algn="l">
              <a:lnSpc>
                <a:spcPct val="96294"/>
              </a:lnSpc>
              <a:spcBef>
                <a:spcPts val="0"/>
              </a:spcBef>
              <a:spcAft>
                <a:spcPts val="0"/>
              </a:spcAft>
              <a:buClr>
                <a:schemeClr val="dk1"/>
              </a:buClr>
              <a:buFont typeface="Arial"/>
              <a:buNone/>
            </a:pPr>
            <a:r>
              <a:rPr b="1" lang="en-US" sz="4777">
                <a:solidFill>
                  <a:schemeClr val="lt1"/>
                </a:solidFill>
                <a:latin typeface="Calibri"/>
                <a:ea typeface="Calibri"/>
                <a:cs typeface="Calibri"/>
                <a:sym typeface="Calibri"/>
              </a:rPr>
              <a:t>  Certificazioni:</a:t>
            </a:r>
            <a:endParaRPr b="1">
              <a:solidFill>
                <a:schemeClr val="dk1"/>
              </a:solidFill>
              <a:latin typeface="Calibri"/>
              <a:ea typeface="Calibri"/>
              <a:cs typeface="Calibri"/>
              <a:sym typeface="Calibri"/>
            </a:endParaRPr>
          </a:p>
        </p:txBody>
      </p:sp>
      <p:sp>
        <p:nvSpPr>
          <p:cNvPr id="683" name="Google Shape;683;g2dff1269435_0_100"/>
          <p:cNvSpPr/>
          <p:nvPr/>
        </p:nvSpPr>
        <p:spPr>
          <a:xfrm>
            <a:off x="177050" y="2443150"/>
            <a:ext cx="9937124" cy="13570662"/>
          </a:xfrm>
          <a:custGeom>
            <a:rect b="b" l="l" r="r" t="t"/>
            <a:pathLst>
              <a:path extrusionOk="0" h="3405436" w="8161909">
                <a:moveTo>
                  <a:pt x="0" y="0"/>
                </a:moveTo>
                <a:lnTo>
                  <a:pt x="8161909" y="0"/>
                </a:lnTo>
                <a:lnTo>
                  <a:pt x="8161909" y="3405436"/>
                </a:lnTo>
                <a:lnTo>
                  <a:pt x="0" y="3405436"/>
                </a:lnTo>
                <a:close/>
              </a:path>
            </a:pathLst>
          </a:custGeom>
          <a:solidFill>
            <a:srgbClr val="009AC1"/>
          </a:solidFill>
          <a:ln>
            <a:noFill/>
          </a:ln>
        </p:spPr>
        <p:txBody>
          <a:bodyPr anchorCtr="0" anchor="t" bIns="45700" lIns="91425" spcFirstLastPara="1" rIns="91425" wrap="square" tIns="45700">
            <a:noAutofit/>
          </a:bodyPr>
          <a:lstStyle/>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Gli interventi sulla dipendenza da schermo si riferiscono a questi programmi strutturati che mirano ad aiutare i partecipanti a ridurre il tempo trascorso davanti allo schermo. I programmi educativi come Surviving Digital PR3 utilizzano moduli per raggiungere diversi risultati di apprendimento, in modo da poter costruire interventi mirati ai diversi aspetti dell'uso smodato di questi dispositivi. Si tratta di resoconti formali dei progressi compiuti dal discente nella gestione del tempo trascorso davanti allo schermo.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Quando gli interventi sono ben progettati, possono essere elementi importanti di iniziative più ampie volte a creare ambienti di supporto per un sano impegno digitale e a rendere disponibile l'aiuto a chiunque, compresi i gruppi emarginati e svantaggiati come le persone con disabilità, gli anziani, coloro che hanno una bassa alfabetizzazione digitale, le minoranze, i migranti, le persone che incontrano barriere geografiche o socio-economiche e i rifugiati.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Il certificato conseguito al termine del programma attesta una determinata abilità, qualifica o area professionale (ad esempio, il Modulo 1 per i professionisti “Sfidare l'esposizione” o il Modulo 2“ ‘Coinvolgere le persone vulnerabili in un processo collaborativo’). I programmi Surviving Digital possono essere offerti da aziende, organizzazioni professionali o istituti di formazione. I partecipanti devono completare un determinato numero di ore di formazione o superare una valutazione (pagine 31-32).</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Al termine dell'intervento, i partecipanti possono quindi ricevere varie forme di riconoscimento digitale, come “open badge” digitali (detti anche “badge digitali” o “open digital badge”) o certificati cartacei che confermano il loro investimento e i risultati ottenuti, confermando così il miglioramento delle loro abitudini sullo schermo.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I certificati cartacei rappresentano una prova tangibile dell'investimento di tempo ed energia nell'apprendimento e nei risultati nella vita, oltre che nello sviluppo personale e professionale. Allo stesso modo, nel contesto del miglioramento delle abitudini di utilizzo del computer, un certificato di questo tipo può essere un mezzo molto utile per dare una conferma personale ed esterna.</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Vantaggi dei certificati cartacei nel confermare il miglioramento delle abitudini di utilizzo dello schermo: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Prova fisica dei risultati ottenuti:</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Poiché i certificati cartacei rappresentano una registrazione concreta e fisica di ciò che si è fatto, possono essere particolarmente gratificanti, soprattutto se siete una di quelle persone a cui piace tenere sempre il cellulare in mano (sapete chi siete).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Motivazione e responsabilità:</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La certificazione cartacea conferma le buone abitudini di schermo e le continua a mantenere, attraverso un certificato stampato che si può esporre e condividere con gli amici.</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Riconoscimento professionale e personale:</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Questi certificati possono essere esposti sulla propria scrivania o in un altro spazio a casa o al lavoro, dove possono servire a ricordare allo screener (e agli altri che possono vedere il suo spazio) il nuovo modello di utilizzo dello schermo che lo screener sta adottando per un maggiore autocontrollo dello schermo. Questi certificati creano l'opportunità.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Documentazione per l'avanzamento di carriera:</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Per chi lavora, un certificato cartaceo può essere aggiunto a un portfolio o a un curriculum per evidenziare la volontà di crescere e di adottare sane abitudini di utilizzo dello schermo, cosa che potrebbe essere ben accolta in alcuni settori.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Maggiore credibilità:</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Avere un certificato rilasciato da un'istituzione o da un programma valido può aiutare il beneficiario a stabilire una credibilità, ovvero a far rispettare le proprie abitudini di utilizzo dello schermo da un'istituzione valida.</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Convalida dell'istruzione e della formazione:</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Per coloro che hanno completato questi corsi (o altri programmi di formazione per sviluppare buone abitudini di utilizzo dello schermo), questi certificati cartacei riconoscono il completamento del corso/programma. Ciò può essere necessario per scopi accademici o per soddisfare determinati requisiti di sviluppo professionale.</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Incoraggiamento all'apprendimento continuo: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Un certificato può portare a un altro. Il senso di realizzazione che si prova quando si completa un corso può indurre a desiderare di proseguire l'istruzione e la formazione. Un certificato a 16 anni può diventare il punto di partenza per l'apprendimento e il miglioramento continuo.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Elementi chiave da includere in ogni certificato: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Nome del destinatario: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Indicare chiaramente il nome della persona che riceve il certificato.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Titolo del traguardo raggiunto: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Stabilite cosa premia il vostro certificato (ad esempio, “Potenziamento delle abitudini sullo schermo” o “Padronanza del benessere digitale”).</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Organizzazione che rilascia il certificato: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Includere il nome e il logo dell'istituzione o del programma che rilascia il certificato.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Descrizione del risultato ottenuto: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Riassumere ciò che il destinatario di un premio ha fatto, ad esempio completando un corso o mettendo in pratica una serie di comportamenti.</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Data di rilascio: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Indicare la data di rilascio del certificato.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Firme:</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Includere le firme delle autorità competenti o degli istruttori per aggiungere autenticità.</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Sigillo o timbro: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L'aggiunta di un sigillo o di un timbro può migliorare l'aspetto ufficiale e la credibilità del certificato.</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Con questo modello, i certificati cartacei possono contribuire a illustrare gli sforzi e la diligenza di chi cambia abitudini sullo schermo - una forma esterna di ricompensa e di incoraggiamento personale.</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just">
              <a:spcBef>
                <a:spcPts val="0"/>
              </a:spcBef>
              <a:spcAft>
                <a:spcPts val="0"/>
              </a:spcAft>
              <a:buSzPts val="1100"/>
              <a:buNone/>
            </a:pPr>
            <a:r>
              <a:t/>
            </a:r>
            <a:endParaRPr sz="12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lt1"/>
              </a:solidFill>
              <a:latin typeface="Calibri"/>
              <a:ea typeface="Calibri"/>
              <a:cs typeface="Calibri"/>
              <a:sym typeface="Calibri"/>
            </a:endParaRPr>
          </a:p>
        </p:txBody>
      </p:sp>
      <p:sp>
        <p:nvSpPr>
          <p:cNvPr id="684" name="Google Shape;684;g2dff1269435_0_100"/>
          <p:cNvSpPr txBox="1"/>
          <p:nvPr/>
        </p:nvSpPr>
        <p:spPr>
          <a:xfrm>
            <a:off x="9841252" y="16017175"/>
            <a:ext cx="318300" cy="2154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a:t>30</a:t>
            </a:r>
            <a:endParaRPr/>
          </a:p>
        </p:txBody>
      </p:sp>
      <p:sp>
        <p:nvSpPr>
          <p:cNvPr id="685" name="Google Shape;685;g2dff1269435_0_100"/>
          <p:cNvSpPr txBox="1"/>
          <p:nvPr/>
        </p:nvSpPr>
        <p:spPr>
          <a:xfrm>
            <a:off x="640540" y="2335427"/>
            <a:ext cx="5128800" cy="2076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None/>
            </a:pPr>
            <a:r>
              <a:t/>
            </a:r>
            <a:endParaRPr b="1">
              <a:latin typeface="Calibri"/>
              <a:ea typeface="Calibri"/>
              <a:cs typeface="Calibri"/>
              <a:sym typeface="Calibri"/>
            </a:endParaRPr>
          </a:p>
        </p:txBody>
      </p:sp>
      <p:sp>
        <p:nvSpPr>
          <p:cNvPr id="686" name="Google Shape;686;g2dff1269435_0_100"/>
          <p:cNvSpPr txBox="1"/>
          <p:nvPr/>
        </p:nvSpPr>
        <p:spPr>
          <a:xfrm>
            <a:off x="1161471" y="9040546"/>
            <a:ext cx="8042400" cy="6231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None/>
            </a:pPr>
            <a:r>
              <a:t/>
            </a:r>
            <a:endParaRPr sz="1800">
              <a:latin typeface="Calibri"/>
              <a:ea typeface="Calibri"/>
              <a:cs typeface="Calibri"/>
              <a:sym typeface="Calibri"/>
            </a:endParaRPr>
          </a:p>
          <a:p>
            <a:pPr indent="0" lvl="0" marL="0" marR="0" rtl="0" algn="l">
              <a:lnSpc>
                <a:spcPct val="108207"/>
              </a:lnSpc>
              <a:spcBef>
                <a:spcPts val="0"/>
              </a:spcBef>
              <a:spcAft>
                <a:spcPts val="0"/>
              </a:spcAft>
              <a:buNone/>
            </a:pPr>
            <a:r>
              <a:t/>
            </a:r>
            <a:endParaRPr sz="2100">
              <a:solidFill>
                <a:srgbClr val="FFFFFF"/>
              </a:solidFill>
              <a:latin typeface="Calibri"/>
              <a:ea typeface="Calibri"/>
              <a:cs typeface="Calibri"/>
              <a:sym typeface="Calibri"/>
            </a:endParaRPr>
          </a:p>
        </p:txBody>
      </p:sp>
      <p:sp>
        <p:nvSpPr>
          <p:cNvPr id="687" name="Google Shape;687;g2dff1269435_0_100"/>
          <p:cNvSpPr/>
          <p:nvPr/>
        </p:nvSpPr>
        <p:spPr>
          <a:xfrm>
            <a:off x="7554074" y="-208613"/>
            <a:ext cx="2287180" cy="2651753"/>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18" l="-192739" r="-16867" t="125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2dff1269435_0_186"/>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693" name="Google Shape;693;g2dff1269435_0_186"/>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694" name="Google Shape;694;g2dff1269435_0_186"/>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31</a:t>
            </a:r>
            <a:endParaRPr/>
          </a:p>
        </p:txBody>
      </p:sp>
      <p:grpSp>
        <p:nvGrpSpPr>
          <p:cNvPr id="695" name="Google Shape;695;g2dff1269435_0_186"/>
          <p:cNvGrpSpPr/>
          <p:nvPr/>
        </p:nvGrpSpPr>
        <p:grpSpPr>
          <a:xfrm>
            <a:off x="245800" y="586925"/>
            <a:ext cx="9709128" cy="15256973"/>
            <a:chOff x="0" y="0"/>
            <a:chExt cx="9594000" cy="15225000"/>
          </a:xfrm>
        </p:grpSpPr>
        <p:sp>
          <p:nvSpPr>
            <p:cNvPr id="696" name="Google Shape;696;g2dff1269435_0_186"/>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g2dff1269435_0_186"/>
            <p:cNvSpPr txBox="1"/>
            <p:nvPr/>
          </p:nvSpPr>
          <p:spPr>
            <a:xfrm>
              <a:off x="0" y="0"/>
              <a:ext cx="9594000" cy="152250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698" name="Google Shape;698;g2dff1269435_0_186"/>
          <p:cNvCxnSpPr/>
          <p:nvPr/>
        </p:nvCxnSpPr>
        <p:spPr>
          <a:xfrm flipH="1">
            <a:off x="-205800" y="988471"/>
            <a:ext cx="1234200" cy="25800"/>
          </a:xfrm>
          <a:prstGeom prst="straightConnector1">
            <a:avLst/>
          </a:prstGeom>
          <a:noFill/>
          <a:ln cap="rnd" cmpd="sng" w="28575">
            <a:solidFill>
              <a:srgbClr val="009AC1"/>
            </a:solidFill>
            <a:prstDash val="solid"/>
            <a:round/>
            <a:headEnd len="sm" w="sm" type="none"/>
            <a:tailEnd len="sm" w="sm" type="none"/>
          </a:ln>
        </p:spPr>
      </p:cxnSp>
      <p:sp>
        <p:nvSpPr>
          <p:cNvPr id="699" name="Google Shape;699;g2dff1269435_0_18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a:t>
            </a:r>
            <a:r>
              <a:rPr lang="en-US" sz="3268">
                <a:solidFill>
                  <a:srgbClr val="FFFFFF"/>
                </a:solidFill>
              </a:rPr>
              <a:t>01</a:t>
            </a:r>
            <a:r>
              <a:rPr lang="en-US" sz="3268">
                <a:solidFill>
                  <a:srgbClr val="009AC1"/>
                </a:solidFill>
                <a:latin typeface="Arial"/>
                <a:ea typeface="Arial"/>
                <a:cs typeface="Arial"/>
                <a:sym typeface="Arial"/>
              </a:rPr>
              <a:t>.	</a:t>
            </a:r>
            <a:endParaRPr/>
          </a:p>
        </p:txBody>
      </p:sp>
      <p:grpSp>
        <p:nvGrpSpPr>
          <p:cNvPr id="700" name="Google Shape;700;g2dff1269435_0_186"/>
          <p:cNvGrpSpPr/>
          <p:nvPr/>
        </p:nvGrpSpPr>
        <p:grpSpPr>
          <a:xfrm>
            <a:off x="1981825" y="571350"/>
            <a:ext cx="7569935" cy="417240"/>
            <a:chOff x="0" y="-9525"/>
            <a:chExt cx="8506500" cy="570000"/>
          </a:xfrm>
        </p:grpSpPr>
        <p:sp>
          <p:nvSpPr>
            <p:cNvPr id="701" name="Google Shape;701;g2dff1269435_0_186"/>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2" name="Google Shape;702;g2dff1269435_0_186"/>
            <p:cNvSpPr txBox="1"/>
            <p:nvPr/>
          </p:nvSpPr>
          <p:spPr>
            <a:xfrm>
              <a:off x="0" y="-9525"/>
              <a:ext cx="8506500" cy="570000"/>
            </a:xfrm>
            <a:prstGeom prst="rect">
              <a:avLst/>
            </a:prstGeom>
            <a:noFill/>
            <a:ln>
              <a:noFill/>
            </a:ln>
          </p:spPr>
          <p:txBody>
            <a:bodyPr anchorCtr="0" anchor="t" bIns="69175" lIns="69175" spcFirstLastPara="1" rIns="69175" wrap="square" tIns="69175">
              <a:noAutofit/>
            </a:bodyPr>
            <a:lstStyle/>
            <a:p>
              <a:pPr indent="0" lvl="0" marL="0" rtl="0" algn="l">
                <a:lnSpc>
                  <a:spcPct val="115000"/>
                </a:lnSpc>
                <a:spcBef>
                  <a:spcPts val="0"/>
                </a:spcBef>
                <a:spcAft>
                  <a:spcPts val="0"/>
                </a:spcAft>
                <a:buSzPts val="1100"/>
                <a:buNone/>
              </a:pPr>
              <a:r>
                <a:rPr lang="en-US" sz="2000">
                  <a:solidFill>
                    <a:schemeClr val="lt1"/>
                  </a:solidFill>
                  <a:latin typeface="Calibri"/>
                  <a:ea typeface="Calibri"/>
                  <a:cs typeface="Calibri"/>
                  <a:sym typeface="Calibri"/>
                </a:rPr>
                <a:t>AUTOVALUTAZIONE CORSO DI FORMAZIONE</a:t>
              </a:r>
              <a:r>
                <a:rPr lang="en-US" sz="2000">
                  <a:solidFill>
                    <a:schemeClr val="lt1"/>
                  </a:solidFill>
                  <a:latin typeface="Calibri"/>
                  <a:ea typeface="Calibri"/>
                  <a:cs typeface="Calibri"/>
                  <a:sym typeface="Calibri"/>
                </a:rPr>
                <a:t> AMBASSADORS:</a:t>
              </a:r>
              <a:endParaRPr sz="2000">
                <a:solidFill>
                  <a:schemeClr val="lt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b="1" sz="1800">
                <a:solidFill>
                  <a:srgbClr val="FFFFFF"/>
                </a:solidFill>
                <a:latin typeface="Calibri"/>
                <a:ea typeface="Calibri"/>
                <a:cs typeface="Calibri"/>
                <a:sym typeface="Calibri"/>
              </a:endParaRPr>
            </a:p>
          </p:txBody>
        </p:sp>
      </p:grpSp>
      <p:sp>
        <p:nvSpPr>
          <p:cNvPr id="703" name="Google Shape;703;g2dff1269435_0_186"/>
          <p:cNvSpPr txBox="1"/>
          <p:nvPr/>
        </p:nvSpPr>
        <p:spPr>
          <a:xfrm>
            <a:off x="341450" y="1115325"/>
            <a:ext cx="9391800" cy="170502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Domanda 1: Bilanciare il tempo trascorso sullo schermo con altre attività</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Come possono i genitori bilanciare il tempo trascorso sullo schermo con altre attività per garantire uno sviluppo completo del bambino?</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Consentire lo schermo solo durante i fine settimana</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Stabilendo limiti giornalieri specifici per il tempo trascorso sullo schermo e incoraggiando attività offline come lo sport, la lettura e il tempo trascorso in famiglia.</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Permettere un tempo illimitato di utilizzo dello schermo, purché le app siano educative.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Usare gli schermi principalmente come ricompensa per un buon comportamento</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Risposta corretta: B</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Domanda 2: Le sfide del monitoraggio del tempo trascorso sullo schermo</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Qual è la sfida principale che i genitori devono affrontare nel monitorare il tempo che i bambini trascorrono sui dispositivi elettronici?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Trovare applicazioni educative gratuite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Tenere traccia del tempo trascorso sullo schermo su più dispositivi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Comprendere le specifiche tecniche dei dispositivi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Impedire l'accesso a qualsiasi contenuto online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Risposta corretta: B</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Domanda 3: Migliorare l'interazione sociale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In che modo i genitori possono utilizzare gli schermi per migliorare le capacità di interazione sociale dei loro figli?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Incoraggiando la partecipazione a giochi multiplayer online senza supervisione.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Organizzare videochiamate con familiari e amici per mantenere i contatti sociali.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Consentire l'accesso illimitato alle piattaforme di social media</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Limitare tutte le forme di comunicazione online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Risposta corretta: B</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Domanda 4: Equilibrio tra attività digitali e fisiche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Perché è importante bilanciare le attività basate sullo schermo con le attività fisiche per i bambini?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Per ridurre le bollette dell'elettricità</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Per evitare che i bambini acquisiscano troppa familiarità con la tecnologia</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Per promuovere la salute fisica, ridurre l'affaticamento da schermo e incoraggiare uno sviluppo completo.</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Per evitare che i bambini usino gli schermi per scopi educativi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Risposta corretta: C</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Domanda 5: Affrontare la dipendenza da Internet</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Quale segno potrebbe indicare che un bambino sta sviluppando una dipendenza da Internet o dai dispositivi digitali?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Tempo bilanciato tra attività online e offline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Interesse per una varietà di hobby e attività</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Irritabilità o ansia quando non si possono usare i dispositivi digitali.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Prestazioni accademiche e interazioni sociali costanti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Risposta corretta: C</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Domanda 6: Impostazione del controllo parentale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Qual è lo scopo principale dell'utilizzo di un software di controllo parentale sui dispositivi dei vostri figli?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Limitare il numero di applicazioni che possono scaricare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Limitare l'accesso a contenuti inappropriati e gestire il tempo trascorso sullo schermo.</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Per aumentare la velocità della connessione a Internet</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Per monitorare la durata della batteria del dispositivo</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Risposta corretta: B</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Domanda 7: Incoraggiare sane abitudini digitali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Qual è una strategia efficace che i genitori possono utilizzare per incoraggiare abitudini digitali sane nei loro figli?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Consentire un tempo di visione illimitato a patto che si completino i compiti scolastici.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Dare il buon esempio praticando essi stessi abitudini sane in fatto di tempo trascorso davanti allo schermo.</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Evitare di discutere delle abitudini digitali per evitare discussioni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Ricompensare i bambini con tempo di schermo extra per i comportamenti corretti.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Risposta corretta: B</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Domanda 8: La musica come diversivo stimolante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Quale attività musicale può fungere da stimolante diversivo dal tempo trascorso sullo schermo per i bambini?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A. Giocare a giochi musicali interattivi su un tablet</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B. Partecipare a una festa da ballo in famiglia con le canzoni preferite.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C. Guardare un concerto in diretta streaming</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D. Ascoltare musica mentre si naviga sui social media</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Risposta corretta: B</a:t>
            </a:r>
            <a:endParaRPr b="1" sz="1200">
              <a:solidFill>
                <a:schemeClr val="lt1"/>
              </a:solidFill>
              <a:latin typeface="Calibri"/>
              <a:ea typeface="Calibri"/>
              <a:cs typeface="Calibri"/>
              <a:sym typeface="Calibri"/>
            </a:endParaRPr>
          </a:p>
          <a:p>
            <a:pPr indent="0" lvl="0" marL="0" marR="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2dff1269435_0_276"/>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709" name="Google Shape;709;g2dff1269435_0_276"/>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710" name="Google Shape;710;g2dff1269435_0_276"/>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32</a:t>
            </a:r>
            <a:endParaRPr/>
          </a:p>
        </p:txBody>
      </p:sp>
      <p:grpSp>
        <p:nvGrpSpPr>
          <p:cNvPr id="711" name="Google Shape;711;g2dff1269435_0_276"/>
          <p:cNvGrpSpPr/>
          <p:nvPr/>
        </p:nvGrpSpPr>
        <p:grpSpPr>
          <a:xfrm>
            <a:off x="245800" y="586925"/>
            <a:ext cx="9709128" cy="15256973"/>
            <a:chOff x="0" y="0"/>
            <a:chExt cx="9594000" cy="15225000"/>
          </a:xfrm>
        </p:grpSpPr>
        <p:sp>
          <p:nvSpPr>
            <p:cNvPr id="712" name="Google Shape;712;g2dff1269435_0_276"/>
            <p:cNvSpPr/>
            <p:nvPr/>
          </p:nvSpPr>
          <p:spPr>
            <a:xfrm>
              <a:off x="0" y="0"/>
              <a:ext cx="9594000" cy="15224734"/>
            </a:xfrm>
            <a:custGeom>
              <a:rect b="b" l="l" r="r" t="t"/>
              <a:pathLst>
                <a:path extrusionOk="0" h="15224734" w="9594000">
                  <a:moveTo>
                    <a:pt x="9594000" y="0"/>
                  </a:moveTo>
                  <a:lnTo>
                    <a:pt x="0" y="0"/>
                  </a:lnTo>
                  <a:lnTo>
                    <a:pt x="0" y="15224734"/>
                  </a:lnTo>
                  <a:lnTo>
                    <a:pt x="9594000" y="1522473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g2dff1269435_0_276"/>
            <p:cNvSpPr txBox="1"/>
            <p:nvPr/>
          </p:nvSpPr>
          <p:spPr>
            <a:xfrm>
              <a:off x="0" y="0"/>
              <a:ext cx="9594000" cy="15225000"/>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None/>
              </a:pPr>
              <a:r>
                <a:rPr lang="en-US" sz="1746">
                  <a:solidFill>
                    <a:srgbClr val="FFFFFF"/>
                  </a:solidFill>
                  <a:latin typeface="Trirong"/>
                  <a:ea typeface="Trirong"/>
                  <a:cs typeface="Trirong"/>
                  <a:sym typeface="Trirong"/>
                </a:rPr>
                <a:t>`</a:t>
              </a:r>
              <a:endParaRPr/>
            </a:p>
          </p:txBody>
        </p:sp>
      </p:grpSp>
      <p:cxnSp>
        <p:nvCxnSpPr>
          <p:cNvPr id="714" name="Google Shape;714;g2dff1269435_0_276"/>
          <p:cNvCxnSpPr/>
          <p:nvPr/>
        </p:nvCxnSpPr>
        <p:spPr>
          <a:xfrm flipH="1">
            <a:off x="-205800" y="988471"/>
            <a:ext cx="1234200" cy="25800"/>
          </a:xfrm>
          <a:prstGeom prst="straightConnector1">
            <a:avLst/>
          </a:prstGeom>
          <a:noFill/>
          <a:ln cap="rnd" cmpd="sng" w="28575">
            <a:solidFill>
              <a:srgbClr val="009AC1"/>
            </a:solidFill>
            <a:prstDash val="solid"/>
            <a:round/>
            <a:headEnd len="sm" w="sm" type="none"/>
            <a:tailEnd len="sm" w="sm" type="none"/>
          </a:ln>
        </p:spPr>
      </p:cxnSp>
      <p:sp>
        <p:nvSpPr>
          <p:cNvPr id="715" name="Google Shape;715;g2dff1269435_0_276"/>
          <p:cNvSpPr txBox="1"/>
          <p:nvPr/>
        </p:nvSpPr>
        <p:spPr>
          <a:xfrm>
            <a:off x="894887" y="586935"/>
            <a:ext cx="920700" cy="503100"/>
          </a:xfrm>
          <a:prstGeom prst="rect">
            <a:avLst/>
          </a:prstGeom>
          <a:noFill/>
          <a:ln>
            <a:noFill/>
          </a:ln>
        </p:spPr>
        <p:txBody>
          <a:bodyPr anchorCtr="0" anchor="t" bIns="0" lIns="0" spcFirstLastPara="1" rIns="0" wrap="square" tIns="0">
            <a:spAutoFit/>
          </a:bodyPr>
          <a:lstStyle/>
          <a:p>
            <a:pPr indent="0" lvl="0" marL="0" marR="0" rtl="0" algn="l">
              <a:lnSpc>
                <a:spcPct val="120012"/>
              </a:lnSpc>
              <a:spcBef>
                <a:spcPts val="0"/>
              </a:spcBef>
              <a:spcAft>
                <a:spcPts val="0"/>
              </a:spcAft>
              <a:buNone/>
            </a:pPr>
            <a:r>
              <a:rPr lang="en-US" sz="3268">
                <a:solidFill>
                  <a:srgbClr val="FFFFFF"/>
                </a:solidFill>
                <a:latin typeface="Arial"/>
                <a:ea typeface="Arial"/>
                <a:cs typeface="Arial"/>
                <a:sym typeface="Arial"/>
              </a:rPr>
              <a:t> </a:t>
            </a:r>
            <a:r>
              <a:rPr lang="en-US" sz="3268">
                <a:solidFill>
                  <a:srgbClr val="FFFFFF"/>
                </a:solidFill>
              </a:rPr>
              <a:t>02</a:t>
            </a:r>
            <a:r>
              <a:rPr lang="en-US" sz="3268">
                <a:solidFill>
                  <a:srgbClr val="009AC1"/>
                </a:solidFill>
                <a:latin typeface="Arial"/>
                <a:ea typeface="Arial"/>
                <a:cs typeface="Arial"/>
                <a:sym typeface="Arial"/>
              </a:rPr>
              <a:t>.	</a:t>
            </a:r>
            <a:endParaRPr/>
          </a:p>
        </p:txBody>
      </p:sp>
      <p:grpSp>
        <p:nvGrpSpPr>
          <p:cNvPr id="716" name="Google Shape;716;g2dff1269435_0_276"/>
          <p:cNvGrpSpPr/>
          <p:nvPr/>
        </p:nvGrpSpPr>
        <p:grpSpPr>
          <a:xfrm>
            <a:off x="1981825" y="571350"/>
            <a:ext cx="7751474" cy="417240"/>
            <a:chOff x="0" y="-9525"/>
            <a:chExt cx="8710500" cy="570000"/>
          </a:xfrm>
        </p:grpSpPr>
        <p:sp>
          <p:nvSpPr>
            <p:cNvPr id="717" name="Google Shape;717;g2dff1269435_0_276"/>
            <p:cNvSpPr/>
            <p:nvPr/>
          </p:nvSpPr>
          <p:spPr>
            <a:xfrm>
              <a:off x="0" y="0"/>
              <a:ext cx="7198741" cy="560324"/>
            </a:xfrm>
            <a:custGeom>
              <a:rect b="b" l="l" r="r" t="t"/>
              <a:pathLst>
                <a:path extrusionOk="0" h="560324" w="7198741">
                  <a:moveTo>
                    <a:pt x="0" y="0"/>
                  </a:moveTo>
                  <a:lnTo>
                    <a:pt x="7198741" y="0"/>
                  </a:lnTo>
                  <a:lnTo>
                    <a:pt x="7198741"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g2dff1269435_0_276"/>
            <p:cNvSpPr txBox="1"/>
            <p:nvPr/>
          </p:nvSpPr>
          <p:spPr>
            <a:xfrm>
              <a:off x="0" y="-9525"/>
              <a:ext cx="8710500" cy="570000"/>
            </a:xfrm>
            <a:prstGeom prst="rect">
              <a:avLst/>
            </a:prstGeom>
            <a:noFill/>
            <a:ln>
              <a:noFill/>
            </a:ln>
          </p:spPr>
          <p:txBody>
            <a:bodyPr anchorCtr="0" anchor="t" bIns="69175" lIns="69175" spcFirstLastPara="1" rIns="69175" wrap="square" tIns="69175">
              <a:noAutofit/>
            </a:bodyPr>
            <a:lstStyle/>
            <a:p>
              <a:pPr indent="0" lvl="0" marL="0" rtl="0" algn="l">
                <a:lnSpc>
                  <a:spcPct val="115000"/>
                </a:lnSpc>
                <a:spcBef>
                  <a:spcPts val="0"/>
                </a:spcBef>
                <a:spcAft>
                  <a:spcPts val="0"/>
                </a:spcAft>
                <a:buSzPts val="1100"/>
                <a:buNone/>
              </a:pPr>
              <a:r>
                <a:rPr lang="en-US" sz="1800">
                  <a:solidFill>
                    <a:schemeClr val="lt1"/>
                  </a:solidFill>
                  <a:latin typeface="Calibri"/>
                  <a:ea typeface="Calibri"/>
                  <a:cs typeface="Calibri"/>
                  <a:sym typeface="Calibri"/>
                </a:rPr>
                <a:t>AUTOVALUTAZIONE CORSO DI FORMAZIONE PER PROFESSIONISTI</a:t>
              </a:r>
              <a:r>
                <a:rPr lang="en-US" sz="1800">
                  <a:solidFill>
                    <a:schemeClr val="lt1"/>
                  </a:solidFill>
                  <a:latin typeface="Calibri"/>
                  <a:ea typeface="Calibri"/>
                  <a:cs typeface="Calibri"/>
                  <a:sym typeface="Calibri"/>
                </a:rPr>
                <a:t>:</a:t>
              </a:r>
              <a:endParaRPr sz="1800">
                <a:solidFill>
                  <a:schemeClr val="lt1"/>
                </a:solidFill>
                <a:latin typeface="Calibri"/>
                <a:ea typeface="Calibri"/>
                <a:cs typeface="Calibri"/>
                <a:sym typeface="Calibri"/>
              </a:endParaRPr>
            </a:p>
            <a:p>
              <a:pPr indent="0" lvl="0" marL="0" marR="0" rtl="0" algn="ctr">
                <a:lnSpc>
                  <a:spcPct val="120000"/>
                </a:lnSpc>
                <a:spcBef>
                  <a:spcPts val="0"/>
                </a:spcBef>
                <a:spcAft>
                  <a:spcPts val="0"/>
                </a:spcAft>
                <a:buNone/>
              </a:pPr>
              <a:r>
                <a:t/>
              </a:r>
              <a:endParaRPr b="1">
                <a:solidFill>
                  <a:srgbClr val="FFFFFF"/>
                </a:solidFill>
                <a:latin typeface="Calibri"/>
                <a:ea typeface="Calibri"/>
                <a:cs typeface="Calibri"/>
                <a:sym typeface="Calibri"/>
              </a:endParaRPr>
            </a:p>
          </p:txBody>
        </p:sp>
      </p:grpSp>
      <p:sp>
        <p:nvSpPr>
          <p:cNvPr id="719" name="Google Shape;719;g2dff1269435_0_276"/>
          <p:cNvSpPr txBox="1"/>
          <p:nvPr/>
        </p:nvSpPr>
        <p:spPr>
          <a:xfrm>
            <a:off x="122900" y="1115325"/>
            <a:ext cx="9927600" cy="14672100"/>
          </a:xfrm>
          <a:prstGeom prst="rect">
            <a:avLst/>
          </a:prstGeom>
          <a:noFill/>
          <a:ln>
            <a:noFill/>
          </a:ln>
        </p:spPr>
        <p:txBody>
          <a:bodyPr anchorCtr="0" anchor="t" bIns="0" lIns="0" spcFirstLastPara="1" rIns="0" wrap="square" tIns="0">
            <a:spAutoFit/>
          </a:bodyPr>
          <a:lstStyle/>
          <a:p>
            <a:pPr indent="0" lvl="0" marL="0" marR="0" rtl="0" algn="ctr">
              <a:lnSpc>
                <a:spcPct val="112722"/>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ctr">
              <a:lnSpc>
                <a:spcPct val="112722"/>
              </a:lnSpc>
              <a:spcBef>
                <a:spcPts val="0"/>
              </a:spcBef>
              <a:spcAft>
                <a:spcPts val="0"/>
              </a:spcAft>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1. Qual è la sfida principale per i professionisti quando comunicano ai genitori la loro conoscenza del mondo digitale?</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Mancanza di conoscenza del mondo digitale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Paura di essere percepiti come giudicanti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Accesso limitato agli strumenti digitali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D.Disinteresse dei genitori per le tematiche digitali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Risposta: B) Paura di essere percepiti come giudicanti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2. Qual è l'obiettivo principale del Modulo 2?</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Comprendere gli strumenti digitali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Sviluppare strategie contro la sovraesposizione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Insegnare ai bambini l'uso dello schermo</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Creare giochi educativi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Risposta: B) Sviluppare strategie contro la sovraesposizione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3. Qual è l'obiettivo principale del Modulo 3: Coinvolgere le persone vulnerabili in un processo collaborativo?</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Insegnare competenze digitali avanzate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Fornire agli educatori e ai facilitatori le competenze necessarie per sostenere le persone vulnerabili.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Sviluppare nuove tecnologie digitali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Aumentare l'uso dei social media tra le persone vulnerabili.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Risposta: B) Equipaggiare gli educatori e i facilitatori per supportare le persone vulnerabili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4.Qual è l'obiettivo principale del Modulo 4: Rafforzare le competenze psicosociali degli studenti di 8/12 anni?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Insegnare agli studenti le competenze di programmazione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Formare gli insegnanti a co-facilitare sessioni sullo sviluppo delle competenze cognitive, emotive e sociali dei bambini.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Aumentare il tempo trascorso davanti allo schermo dagli studenti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Sviluppare nuovi giochi digitali per bambini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Risposta: B) Formare gli insegnanti a co-facilitare sessioni sullo sviluppo di abilità cognitive, emotive e sociali nei bambini.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7.Quale delle seguenti attività è centrale per gli obiettivi del Modulo 5?</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Corsi di cucina online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Attività pratiche di cucina per promuovere le conoscenze culinarie e lo sviluppo delle competenze linguistiche, del lavoro di squadra e della consapevolezza culturale.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C. Condivisione di ricette digitali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Esperienze culinarie in realtà virtuale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Risposta: B) Attività pratiche di cucina per favorire le conoscenze culinarie e lo sviluppo delle competenze linguistiche, del lavoro di squadra e della consapevolezza culturale.</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5.Quali sono le raccomandazioni dell'Organizzazione Mondiale della Sanità riguardo al tempo trascorso sullo schermo per i bambini?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Nessuna esposizione agli schermi per i bambini sotto i 2 anni e un'esposizione limitata per i bambini tra i 2 e i 3 anni.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	B. Non più di 1 ora di schermo al giorno per i bambini di età inferiore ai 2 anni.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Tempo di schermo illimitato, purché si tratti di contenuti educativi.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Tempo di visione limitato solo per i bambini di età superiore ai 5 anni.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Risposta corretta: A</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b="1" lang="en-US" sz="1200">
                <a:solidFill>
                  <a:schemeClr val="lt1"/>
                </a:solidFill>
                <a:latin typeface="Calibri"/>
                <a:ea typeface="Calibri"/>
                <a:cs typeface="Calibri"/>
                <a:sym typeface="Calibri"/>
              </a:rPr>
              <a:t>6. Quale dei seguenti è un potenziale impatto negativo dell'eccessivo tempo trascorso sullo schermo per i bambini piccoli?</a:t>
            </a:r>
            <a:endParaRPr b="1"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A. Miglioramento delle abilità sociali</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B. Aumento dell'attività fisica</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C. Ritardo nello sviluppo del linguaggio</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D. Miglioramento della creatività</a:t>
            </a:r>
            <a:endParaRPr sz="1200">
              <a:solidFill>
                <a:schemeClr val="lt1"/>
              </a:solidFill>
              <a:latin typeface="Calibri"/>
              <a:ea typeface="Calibri"/>
              <a:cs typeface="Calibri"/>
              <a:sym typeface="Calibri"/>
            </a:endParaRPr>
          </a:p>
          <a:p>
            <a:pPr indent="0" lvl="0" marL="0" rtl="0" algn="ctr">
              <a:lnSpc>
                <a:spcPct val="140027"/>
              </a:lnSpc>
              <a:spcBef>
                <a:spcPts val="0"/>
              </a:spcBef>
              <a:spcAft>
                <a:spcPts val="0"/>
              </a:spcAft>
              <a:buClr>
                <a:schemeClr val="dk1"/>
              </a:buClr>
              <a:buSzPts val="1100"/>
              <a:buFont typeface="Arial"/>
              <a:buNone/>
            </a:pPr>
            <a:r>
              <a:rPr lang="en-US" sz="1200">
                <a:solidFill>
                  <a:schemeClr val="lt1"/>
                </a:solidFill>
                <a:latin typeface="Calibri"/>
                <a:ea typeface="Calibri"/>
                <a:cs typeface="Calibri"/>
                <a:sym typeface="Calibri"/>
              </a:rPr>
              <a:t>Risposta corretta: C</a:t>
            </a:r>
            <a:endParaRPr sz="1200">
              <a:solidFill>
                <a:schemeClr val="lt1"/>
              </a:solidFill>
              <a:latin typeface="Calibri"/>
              <a:ea typeface="Calibri"/>
              <a:cs typeface="Calibri"/>
              <a:sym typeface="Calibri"/>
            </a:endParaRPr>
          </a:p>
          <a:p>
            <a:pPr indent="0" lvl="0" marL="0" marR="0" rtl="0" algn="ctr">
              <a:lnSpc>
                <a:spcPct val="140027"/>
              </a:lnSpc>
              <a:spcBef>
                <a:spcPts val="0"/>
              </a:spcBef>
              <a:spcAft>
                <a:spcPts val="0"/>
              </a:spcAft>
              <a:buNone/>
            </a:pPr>
            <a:r>
              <a:t/>
            </a:r>
            <a:endParaRPr b="1" sz="12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2dff1269435_0_366"/>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1225">
                <a:solidFill>
                  <a:srgbClr val="262626"/>
                </a:solidFill>
                <a:latin typeface="Arial"/>
                <a:ea typeface="Arial"/>
                <a:cs typeface="Arial"/>
                <a:sym typeface="Arial"/>
              </a:rPr>
              <a:t>surviving digital</a:t>
            </a:r>
            <a:endParaRPr/>
          </a:p>
        </p:txBody>
      </p:sp>
      <p:cxnSp>
        <p:nvCxnSpPr>
          <p:cNvPr id="725" name="Google Shape;725;g2dff1269435_0_366"/>
          <p:cNvCxnSpPr/>
          <p:nvPr/>
        </p:nvCxnSpPr>
        <p:spPr>
          <a:xfrm rot="10660752">
            <a:off x="9203699" y="16113938"/>
            <a:ext cx="318561" cy="0"/>
          </a:xfrm>
          <a:prstGeom prst="straightConnector1">
            <a:avLst/>
          </a:prstGeom>
          <a:noFill/>
          <a:ln cap="rnd" cmpd="sng" w="9525">
            <a:solidFill>
              <a:srgbClr val="00B6E6"/>
            </a:solidFill>
            <a:prstDash val="solid"/>
            <a:round/>
            <a:headEnd len="sm" w="sm" type="none"/>
            <a:tailEnd len="sm" w="sm" type="none"/>
          </a:ln>
        </p:spPr>
      </p:cxnSp>
      <p:sp>
        <p:nvSpPr>
          <p:cNvPr id="726" name="Google Shape;726;g2dff1269435_0_366"/>
          <p:cNvSpPr/>
          <p:nvPr/>
        </p:nvSpPr>
        <p:spPr>
          <a:xfrm>
            <a:off x="175350" y="204100"/>
            <a:ext cx="9936282" cy="1826316"/>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a:t>
            </a:r>
            <a:endParaRPr b="1" sz="4777">
              <a:solidFill>
                <a:schemeClr val="lt1"/>
              </a:solidFill>
              <a:latin typeface="Calibri"/>
              <a:ea typeface="Calibri"/>
              <a:cs typeface="Calibri"/>
              <a:sym typeface="Calibri"/>
            </a:endParaRPr>
          </a:p>
          <a:p>
            <a:pPr indent="0" lvl="0" marL="0" rtl="0" algn="l">
              <a:lnSpc>
                <a:spcPct val="96294"/>
              </a:lnSpc>
              <a:spcBef>
                <a:spcPts val="0"/>
              </a:spcBef>
              <a:spcAft>
                <a:spcPts val="0"/>
              </a:spcAft>
              <a:buNone/>
            </a:pPr>
            <a:r>
              <a:rPr b="1" lang="en-US" sz="4777">
                <a:solidFill>
                  <a:schemeClr val="lt1"/>
                </a:solidFill>
                <a:latin typeface="Calibri"/>
                <a:ea typeface="Calibri"/>
                <a:cs typeface="Calibri"/>
                <a:sym typeface="Calibri"/>
              </a:rPr>
              <a:t>  Sample of Certification:</a:t>
            </a:r>
            <a:endParaRPr b="1">
              <a:solidFill>
                <a:schemeClr val="dk1"/>
              </a:solidFill>
              <a:latin typeface="Calibri"/>
              <a:ea typeface="Calibri"/>
              <a:cs typeface="Calibri"/>
              <a:sym typeface="Calibri"/>
            </a:endParaRPr>
          </a:p>
        </p:txBody>
      </p:sp>
      <p:sp>
        <p:nvSpPr>
          <p:cNvPr id="727" name="Google Shape;727;g2dff1269435_0_366"/>
          <p:cNvSpPr txBox="1"/>
          <p:nvPr/>
        </p:nvSpPr>
        <p:spPr>
          <a:xfrm>
            <a:off x="524197" y="13109835"/>
            <a:ext cx="9317100" cy="524400"/>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a:p>
            <a:pPr indent="0" lvl="0" marL="0" marR="0" rtl="0" algn="just">
              <a:lnSpc>
                <a:spcPct val="110897"/>
              </a:lnSpc>
              <a:spcBef>
                <a:spcPts val="0"/>
              </a:spcBef>
              <a:spcAft>
                <a:spcPts val="0"/>
              </a:spcAft>
              <a:buNone/>
            </a:pPr>
            <a:r>
              <a:t/>
            </a:r>
            <a:endParaRPr sz="1615">
              <a:solidFill>
                <a:srgbClr val="262626"/>
              </a:solidFill>
              <a:latin typeface="Arial"/>
              <a:ea typeface="Arial"/>
              <a:cs typeface="Arial"/>
              <a:sym typeface="Arial"/>
            </a:endParaRPr>
          </a:p>
        </p:txBody>
      </p:sp>
      <p:sp>
        <p:nvSpPr>
          <p:cNvPr id="728" name="Google Shape;728;g2dff1269435_0_366"/>
          <p:cNvSpPr txBox="1"/>
          <p:nvPr/>
        </p:nvSpPr>
        <p:spPr>
          <a:xfrm>
            <a:off x="9841247" y="16017175"/>
            <a:ext cx="1944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None/>
            </a:pPr>
            <a:r>
              <a:rPr lang="en-US" sz="1089"/>
              <a:t>33</a:t>
            </a:r>
            <a:endParaRPr/>
          </a:p>
        </p:txBody>
      </p:sp>
      <p:sp>
        <p:nvSpPr>
          <p:cNvPr id="729" name="Google Shape;729;g2dff1269435_0_366"/>
          <p:cNvSpPr txBox="1"/>
          <p:nvPr/>
        </p:nvSpPr>
        <p:spPr>
          <a:xfrm>
            <a:off x="640540" y="2335427"/>
            <a:ext cx="5128800" cy="2076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None/>
            </a:pPr>
            <a:r>
              <a:t/>
            </a:r>
            <a:endParaRPr b="1">
              <a:latin typeface="Calibri"/>
              <a:ea typeface="Calibri"/>
              <a:cs typeface="Calibri"/>
              <a:sym typeface="Calibri"/>
            </a:endParaRPr>
          </a:p>
        </p:txBody>
      </p:sp>
      <p:sp>
        <p:nvSpPr>
          <p:cNvPr id="730" name="Google Shape;730;g2dff1269435_0_366"/>
          <p:cNvSpPr txBox="1"/>
          <p:nvPr/>
        </p:nvSpPr>
        <p:spPr>
          <a:xfrm>
            <a:off x="1161471" y="9040546"/>
            <a:ext cx="8042400" cy="6231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None/>
            </a:pPr>
            <a:r>
              <a:t/>
            </a:r>
            <a:endParaRPr sz="1800">
              <a:latin typeface="Calibri"/>
              <a:ea typeface="Calibri"/>
              <a:cs typeface="Calibri"/>
              <a:sym typeface="Calibri"/>
            </a:endParaRPr>
          </a:p>
          <a:p>
            <a:pPr indent="0" lvl="0" marL="0" marR="0" rtl="0" algn="l">
              <a:lnSpc>
                <a:spcPct val="108207"/>
              </a:lnSpc>
              <a:spcBef>
                <a:spcPts val="0"/>
              </a:spcBef>
              <a:spcAft>
                <a:spcPts val="0"/>
              </a:spcAft>
              <a:buNone/>
            </a:pPr>
            <a:r>
              <a:t/>
            </a:r>
            <a:endParaRPr sz="2100">
              <a:solidFill>
                <a:srgbClr val="FFFFFF"/>
              </a:solidFill>
              <a:latin typeface="Calibri"/>
              <a:ea typeface="Calibri"/>
              <a:cs typeface="Calibri"/>
              <a:sym typeface="Calibri"/>
            </a:endParaRPr>
          </a:p>
        </p:txBody>
      </p:sp>
      <p:pic>
        <p:nvPicPr>
          <p:cNvPr id="731" name="Google Shape;731;g2dff1269435_0_366"/>
          <p:cNvPicPr preferRelativeResize="0"/>
          <p:nvPr/>
        </p:nvPicPr>
        <p:blipFill>
          <a:blip r:embed="rId3">
            <a:alphaModFix/>
          </a:blip>
          <a:stretch>
            <a:fillRect/>
          </a:stretch>
        </p:blipFill>
        <p:spPr>
          <a:xfrm>
            <a:off x="524150" y="3037700"/>
            <a:ext cx="9317100" cy="10072124"/>
          </a:xfrm>
          <a:prstGeom prst="rect">
            <a:avLst/>
          </a:prstGeom>
          <a:noFill/>
          <a:ln>
            <a:noFill/>
          </a:ln>
        </p:spPr>
      </p:pic>
      <p:sp>
        <p:nvSpPr>
          <p:cNvPr id="732" name="Google Shape;732;g2dff1269435_0_366"/>
          <p:cNvSpPr/>
          <p:nvPr/>
        </p:nvSpPr>
        <p:spPr>
          <a:xfrm>
            <a:off x="5995175" y="11133027"/>
            <a:ext cx="3846128" cy="1976804"/>
          </a:xfrm>
          <a:custGeom>
            <a:rect b="b" l="l" r="r" t="t"/>
            <a:pathLst>
              <a:path extrusionOk="0" h="2502284" w="4676144">
                <a:moveTo>
                  <a:pt x="0" y="0"/>
                </a:moveTo>
                <a:lnTo>
                  <a:pt x="4676144" y="0"/>
                </a:lnTo>
                <a:lnTo>
                  <a:pt x="4676144" y="2502284"/>
                </a:lnTo>
                <a:lnTo>
                  <a:pt x="0" y="2502284"/>
                </a:lnTo>
                <a:lnTo>
                  <a:pt x="0" y="0"/>
                </a:lnTo>
                <a:close/>
              </a:path>
            </a:pathLst>
          </a:custGeom>
          <a:blipFill rotWithShape="1">
            <a:blip r:embed="rId4">
              <a:alphaModFix/>
            </a:blip>
            <a:stretch>
              <a:fillRect b="-119" l="0" r="0" t="-1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2dff1269435_0_0"/>
          <p:cNvSpPr txBox="1"/>
          <p:nvPr/>
        </p:nvSpPr>
        <p:spPr>
          <a:xfrm>
            <a:off x="7691470" y="16019052"/>
            <a:ext cx="4073100" cy="18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738" name="Google Shape;738;g2dff1269435_0_0"/>
          <p:cNvCxnSpPr/>
          <p:nvPr/>
        </p:nvCxnSpPr>
        <p:spPr>
          <a:xfrm rot="10660752">
            <a:off x="9551674" y="16118488"/>
            <a:ext cx="318561" cy="0"/>
          </a:xfrm>
          <a:prstGeom prst="straightConnector1">
            <a:avLst/>
          </a:prstGeom>
          <a:noFill/>
          <a:ln cap="rnd" cmpd="sng" w="9525">
            <a:solidFill>
              <a:srgbClr val="00B6E6"/>
            </a:solidFill>
            <a:prstDash val="solid"/>
            <a:round/>
            <a:headEnd len="sm" w="sm" type="none"/>
            <a:tailEnd len="sm" w="sm" type="none"/>
          </a:ln>
        </p:spPr>
      </p:cxnSp>
      <p:sp>
        <p:nvSpPr>
          <p:cNvPr id="739" name="Google Shape;739;g2dff1269435_0_0"/>
          <p:cNvSpPr/>
          <p:nvPr/>
        </p:nvSpPr>
        <p:spPr>
          <a:xfrm>
            <a:off x="2788906" y="4560596"/>
            <a:ext cx="7510698" cy="7927411"/>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40" name="Google Shape;740;g2dff1269435_0_0"/>
          <p:cNvGrpSpPr/>
          <p:nvPr/>
        </p:nvGrpSpPr>
        <p:grpSpPr>
          <a:xfrm>
            <a:off x="-12143" y="6816688"/>
            <a:ext cx="3835107" cy="102218"/>
            <a:chOff x="0" y="0"/>
            <a:chExt cx="3754755" cy="100076"/>
          </a:xfrm>
        </p:grpSpPr>
        <p:sp>
          <p:nvSpPr>
            <p:cNvPr id="741" name="Google Shape;741;g2dff1269435_0_0"/>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2" name="Google Shape;742;g2dff1269435_0_0"/>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43" name="Google Shape;743;g2dff1269435_0_0"/>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80" l="-219435" r="-6988" t="108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4" name="Google Shape;744;g2dff1269435_0_0"/>
          <p:cNvSpPr txBox="1"/>
          <p:nvPr/>
        </p:nvSpPr>
        <p:spPr>
          <a:xfrm>
            <a:off x="736585" y="5299743"/>
            <a:ext cx="2242200" cy="150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05</a:t>
            </a:r>
            <a:endParaRPr b="0" i="0" sz="1400" u="none" cap="none" strike="noStrike">
              <a:solidFill>
                <a:srgbClr val="000000"/>
              </a:solidFill>
              <a:latin typeface="Arial"/>
              <a:ea typeface="Arial"/>
              <a:cs typeface="Arial"/>
              <a:sym typeface="Arial"/>
            </a:endParaRPr>
          </a:p>
        </p:txBody>
      </p:sp>
      <p:sp>
        <p:nvSpPr>
          <p:cNvPr id="745" name="Google Shape;745;g2dff1269435_0_0"/>
          <p:cNvSpPr txBox="1"/>
          <p:nvPr/>
        </p:nvSpPr>
        <p:spPr>
          <a:xfrm>
            <a:off x="4443162" y="6727459"/>
            <a:ext cx="4962900" cy="848700"/>
          </a:xfrm>
          <a:prstGeom prst="rect">
            <a:avLst/>
          </a:prstGeom>
          <a:noFill/>
          <a:ln>
            <a:noFill/>
          </a:ln>
        </p:spPr>
        <p:txBody>
          <a:bodyPr anchorCtr="0" anchor="t" bIns="0" lIns="0" spcFirstLastPara="1" rIns="0" wrap="square" tIns="0">
            <a:spAutoFit/>
          </a:bodyPr>
          <a:lstStyle/>
          <a:p>
            <a:pPr indent="0" lvl="0" marL="0" marR="0" rtl="0" algn="l">
              <a:lnSpc>
                <a:spcPct val="109287"/>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Conclusioni</a:t>
            </a:r>
            <a:endParaRPr b="1" i="0" sz="1400" u="none" cap="none" strike="noStrike">
              <a:solidFill>
                <a:srgbClr val="000000"/>
              </a:solidFill>
              <a:latin typeface="Arial"/>
              <a:ea typeface="Arial"/>
              <a:cs typeface="Arial"/>
              <a:sym typeface="Arial"/>
            </a:endParaRPr>
          </a:p>
        </p:txBody>
      </p:sp>
      <p:sp>
        <p:nvSpPr>
          <p:cNvPr id="746" name="Google Shape;746;g2dff1269435_0_0"/>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lang="en-US" sz="1089"/>
              <a:t>34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30"/>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752" name="Google Shape;752;p30"/>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53" name="Google Shape;753;p30"/>
          <p:cNvSpPr/>
          <p:nvPr/>
        </p:nvSpPr>
        <p:spPr>
          <a:xfrm>
            <a:off x="-34384" y="1842457"/>
            <a:ext cx="10330068" cy="1824418"/>
          </a:xfrm>
          <a:custGeom>
            <a:rect b="b" l="l" r="r" t="t"/>
            <a:pathLst>
              <a:path extrusionOk="0" h="1786128" w="10113264">
                <a:moveTo>
                  <a:pt x="0" y="0"/>
                </a:moveTo>
                <a:lnTo>
                  <a:pt x="10113264" y="0"/>
                </a:lnTo>
                <a:lnTo>
                  <a:pt x="10113264" y="1786128"/>
                </a:lnTo>
                <a:lnTo>
                  <a:pt x="0" y="178612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4" name="Google Shape;754;p30"/>
          <p:cNvSpPr/>
          <p:nvPr/>
        </p:nvSpPr>
        <p:spPr>
          <a:xfrm>
            <a:off x="215789" y="3794292"/>
            <a:ext cx="9744391" cy="6825677"/>
          </a:xfrm>
          <a:custGeom>
            <a:rect b="b" l="l" r="r" t="t"/>
            <a:pathLst>
              <a:path extrusionOk="0" h="6825677" w="9744391">
                <a:moveTo>
                  <a:pt x="0" y="0"/>
                </a:moveTo>
                <a:lnTo>
                  <a:pt x="9744390" y="0"/>
                </a:lnTo>
                <a:lnTo>
                  <a:pt x="9744390" y="6825676"/>
                </a:lnTo>
                <a:lnTo>
                  <a:pt x="0" y="6825676"/>
                </a:lnTo>
                <a:lnTo>
                  <a:pt x="0" y="0"/>
                </a:lnTo>
                <a:close/>
              </a:path>
            </a:pathLst>
          </a:custGeom>
          <a:blipFill rotWithShape="1">
            <a:blip r:embed="rId3">
              <a:alphaModFix/>
            </a:blip>
            <a:stretch>
              <a:fillRect b="-3485" l="-4384" r="-438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5" name="Google Shape;755;p30"/>
          <p:cNvSpPr/>
          <p:nvPr/>
        </p:nvSpPr>
        <p:spPr>
          <a:xfrm rot="-5400000">
            <a:off x="4962206" y="-898809"/>
            <a:ext cx="441033" cy="9317051"/>
          </a:xfrm>
          <a:custGeom>
            <a:rect b="b" l="l" r="r" t="t"/>
            <a:pathLst>
              <a:path extrusionOk="0" h="5280025" w="249936">
                <a:moveTo>
                  <a:pt x="0" y="0"/>
                </a:moveTo>
                <a:lnTo>
                  <a:pt x="249936" y="0"/>
                </a:lnTo>
                <a:lnTo>
                  <a:pt x="249936" y="5280025"/>
                </a:lnTo>
                <a:lnTo>
                  <a:pt x="0" y="5280025"/>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6" name="Google Shape;756;p30"/>
          <p:cNvSpPr/>
          <p:nvPr/>
        </p:nvSpPr>
        <p:spPr>
          <a:xfrm>
            <a:off x="524200" y="8676252"/>
            <a:ext cx="9324981" cy="3184083"/>
          </a:xfrm>
          <a:custGeom>
            <a:rect b="b" l="l" r="r" t="t"/>
            <a:pathLst>
              <a:path extrusionOk="0" h="3405436" w="8161909">
                <a:moveTo>
                  <a:pt x="0" y="0"/>
                </a:moveTo>
                <a:lnTo>
                  <a:pt x="8161909" y="0"/>
                </a:lnTo>
                <a:lnTo>
                  <a:pt x="8161909" y="3405436"/>
                </a:lnTo>
                <a:lnTo>
                  <a:pt x="0" y="3405436"/>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7" name="Google Shape;757;p30"/>
          <p:cNvSpPr txBox="1"/>
          <p:nvPr/>
        </p:nvSpPr>
        <p:spPr>
          <a:xfrm>
            <a:off x="524200" y="12498247"/>
            <a:ext cx="9317100" cy="3187200"/>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Clr>
                <a:srgbClr val="000000"/>
              </a:buClr>
              <a:buSzPts val="1200"/>
              <a:buFont typeface="Arial"/>
              <a:buNone/>
            </a:pPr>
            <a:r>
              <a:rPr lang="en-US" sz="1200">
                <a:solidFill>
                  <a:srgbClr val="262626"/>
                </a:solidFill>
                <a:latin typeface="Calibri"/>
                <a:ea typeface="Calibri"/>
                <a:cs typeface="Calibri"/>
                <a:sym typeface="Calibri"/>
              </a:rPr>
              <a:t>Concludendo, con le tecniche contenute in questa guida e l'attenzione allo sviluppo di un rapporto sano con la tecnologia, educatori e genitori possono lavorare per creare un ambiente in cui i bambini possano interrompere la loro dipendenza dallo schermo e iniziare a sviluppare sane abitudini digitali. Incoraggiare un rapporto sano con la tecnologia è una parte fondamentale della creazione di un percorso di sviluppo sano nei nostri figli. Per questo è necessario formare bambini che pensino in modo critico, che facciano buone scelte nell'uso dei media, che abbiano opportunità sociali al di fuori dello schermo e che siano membri attivi delle loro comunità e famiglie. Per insegnare queste preziose lezioni, le famiglie e le scuole dovrebbero iniziare a fornire contenuti educativi e a sviluppare limiti adeguati alle abitudini di utilizzo dello schermo. Inoltre, i genitori e gli educatori devono enfatizzare la comunicazione sulle linee guida, le motivazioni alla base di tali linee guida e gli effetti negativi di abitudini non salutari. Le risorse per i genitori includono libri come “Resettare il cervello di tuo figlio: Un piano di 4 settimane per porre fine ai crolli emotivi, migliorare i voti a scuola e potenziare le abilità sociali cambiando per sempre il cervello di tuo figlio” (2014) di Victoria L. Dunckley, MD, “La famiglia Tech-wise”: Passi quotidiani per mettere la tecnologia al suo posto” 2017 di Andy Crouch; e articoli trovati su siti come Common Sense Media che esaminano le scelte mediatiche appropriate. Sicuramente le risorse online sono infinite, ma è importante prendersi del tempo per trovare quelle più utili. I consigli giusti saranno in definitiva quelli che i genitori saranno in grado di applicare. Speriamo che questa guida vi aiuti a scoprire fantastiche risorse per gestire la dipendenza da schermo nei bambini.</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615"/>
              <a:buFont typeface="Arial"/>
              <a:buNone/>
            </a:pPr>
            <a:r>
              <a:t/>
            </a:r>
            <a:endParaRPr b="0" i="0" sz="1615" u="none" cap="none" strike="noStrike">
              <a:solidFill>
                <a:srgbClr val="262626"/>
              </a:solidFill>
              <a:latin typeface="Arial"/>
              <a:ea typeface="Arial"/>
              <a:cs typeface="Arial"/>
              <a:sym typeface="Arial"/>
            </a:endParaRPr>
          </a:p>
          <a:p>
            <a:pPr indent="0" lvl="0" marL="0" marR="0" rtl="0" algn="just">
              <a:lnSpc>
                <a:spcPct val="110897"/>
              </a:lnSpc>
              <a:spcBef>
                <a:spcPts val="0"/>
              </a:spcBef>
              <a:spcAft>
                <a:spcPts val="0"/>
              </a:spcAft>
              <a:buClr>
                <a:srgbClr val="000000"/>
              </a:buClr>
              <a:buSzPts val="1615"/>
              <a:buFont typeface="Arial"/>
              <a:buNone/>
            </a:pPr>
            <a:r>
              <a:t/>
            </a:r>
            <a:endParaRPr b="0" i="0" sz="1615" u="none" cap="none" strike="noStrike">
              <a:solidFill>
                <a:srgbClr val="262626"/>
              </a:solidFill>
              <a:latin typeface="Arial"/>
              <a:ea typeface="Arial"/>
              <a:cs typeface="Arial"/>
              <a:sym typeface="Arial"/>
            </a:endParaRPr>
          </a:p>
        </p:txBody>
      </p:sp>
      <p:sp>
        <p:nvSpPr>
          <p:cNvPr id="758" name="Google Shape;758;p30"/>
          <p:cNvSpPr txBox="1"/>
          <p:nvPr/>
        </p:nvSpPr>
        <p:spPr>
          <a:xfrm>
            <a:off x="9884829" y="16017174"/>
            <a:ext cx="318300" cy="16770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lang="en-US" sz="1089"/>
              <a:t>35</a:t>
            </a:r>
            <a:endParaRPr b="0" i="0" sz="1400" u="none" cap="none" strike="noStrike">
              <a:solidFill>
                <a:srgbClr val="000000"/>
              </a:solidFill>
              <a:latin typeface="Arial"/>
              <a:ea typeface="Arial"/>
              <a:cs typeface="Arial"/>
              <a:sym typeface="Arial"/>
            </a:endParaRPr>
          </a:p>
        </p:txBody>
      </p:sp>
      <p:sp>
        <p:nvSpPr>
          <p:cNvPr id="759" name="Google Shape;759;p30"/>
          <p:cNvSpPr txBox="1"/>
          <p:nvPr/>
        </p:nvSpPr>
        <p:spPr>
          <a:xfrm>
            <a:off x="640540" y="2335427"/>
            <a:ext cx="5128800" cy="708000"/>
          </a:xfrm>
          <a:prstGeom prst="rect">
            <a:avLst/>
          </a:prstGeom>
          <a:noFill/>
          <a:ln>
            <a:noFill/>
          </a:ln>
        </p:spPr>
        <p:txBody>
          <a:bodyPr anchorCtr="0" anchor="t" bIns="0" lIns="0" spcFirstLastPara="1" rIns="0" wrap="square" tIns="0">
            <a:spAutoFit/>
          </a:bodyPr>
          <a:lstStyle/>
          <a:p>
            <a:pPr indent="0" lvl="0" marL="0" marR="0" rtl="0" algn="l">
              <a:lnSpc>
                <a:spcPct val="96294"/>
              </a:lnSpc>
              <a:spcBef>
                <a:spcPts val="0"/>
              </a:spcBef>
              <a:spcAft>
                <a:spcPts val="0"/>
              </a:spcAft>
              <a:buClr>
                <a:srgbClr val="000000"/>
              </a:buClr>
              <a:buSzPts val="4777"/>
              <a:buFont typeface="Arial"/>
              <a:buNone/>
            </a:pPr>
            <a:r>
              <a:rPr b="1" i="0" lang="en-US" sz="4777" u="none" cap="none" strike="noStrike">
                <a:solidFill>
                  <a:srgbClr val="FFFFFF"/>
                </a:solidFill>
                <a:latin typeface="Calibri"/>
                <a:ea typeface="Calibri"/>
                <a:cs typeface="Calibri"/>
                <a:sym typeface="Calibri"/>
              </a:rPr>
              <a:t>Conclusioni:</a:t>
            </a:r>
            <a:endParaRPr b="1" i="0" sz="1400" u="none" cap="none" strike="noStrike">
              <a:solidFill>
                <a:srgbClr val="000000"/>
              </a:solidFill>
              <a:latin typeface="Calibri"/>
              <a:ea typeface="Calibri"/>
              <a:cs typeface="Calibri"/>
              <a:sym typeface="Calibri"/>
            </a:endParaRPr>
          </a:p>
        </p:txBody>
      </p:sp>
      <p:sp>
        <p:nvSpPr>
          <p:cNvPr id="760" name="Google Shape;760;p30"/>
          <p:cNvSpPr txBox="1"/>
          <p:nvPr/>
        </p:nvSpPr>
        <p:spPr>
          <a:xfrm>
            <a:off x="1161471" y="9040546"/>
            <a:ext cx="8042400" cy="2721600"/>
          </a:xfrm>
          <a:prstGeom prst="rect">
            <a:avLst/>
          </a:prstGeom>
          <a:noFill/>
          <a:ln>
            <a:noFill/>
          </a:ln>
        </p:spPr>
        <p:txBody>
          <a:bodyPr anchorCtr="0" anchor="t" bIns="0" lIns="0" spcFirstLastPara="1" rIns="0" wrap="square" tIns="0">
            <a:spAutoFit/>
          </a:bodyPr>
          <a:lstStyle/>
          <a:p>
            <a:pPr indent="0" lvl="0" marL="0" marR="0" rtl="0" algn="just">
              <a:lnSpc>
                <a:spcPct val="108207"/>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Attuando queste strategie e promuovendo un ambiente favorevole, educatori e genitori possono affrontare efficacemente la dipendenza da schermo e promuovere uno stile di vita equilibrato per i bambini. Incoraggiare un rapporto sano con la tecnologia è fondamentale per il benessere e lo sviluppo dei giovani.</a:t>
            </a:r>
            <a:endParaRPr b="0" i="0" sz="1800" u="none" cap="none" strike="noStrike">
              <a:solidFill>
                <a:srgbClr val="000000"/>
              </a:solidFill>
              <a:latin typeface="Calibri"/>
              <a:ea typeface="Calibri"/>
              <a:cs typeface="Calibri"/>
              <a:sym typeface="Calibri"/>
            </a:endParaRPr>
          </a:p>
          <a:p>
            <a:pPr indent="0" lvl="0" marL="0" marR="0" rtl="0" algn="just">
              <a:lnSpc>
                <a:spcPct val="108207"/>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a:p>
            <a:pPr indent="0" lvl="0" marL="0" marR="0" rtl="0" algn="just">
              <a:lnSpc>
                <a:spcPct val="108207"/>
              </a:lnSpc>
              <a:spcBef>
                <a:spcPts val="0"/>
              </a:spcBef>
              <a:spcAft>
                <a:spcPts val="0"/>
              </a:spcAft>
              <a:buClr>
                <a:srgbClr val="000000"/>
              </a:buClr>
              <a:buSzPts val="1800"/>
              <a:buFont typeface="Arial"/>
              <a:buNone/>
            </a:pPr>
            <a:r>
              <a:rPr b="0" i="0" lang="en-US" sz="1800" u="none" cap="none" strike="noStrike">
                <a:solidFill>
                  <a:srgbClr val="FFFFFF"/>
                </a:solidFill>
                <a:latin typeface="Calibri"/>
                <a:ea typeface="Calibri"/>
                <a:cs typeface="Calibri"/>
                <a:sym typeface="Calibri"/>
              </a:rPr>
              <a:t>Questa guida ha lo scopo di fornire misure e risorse praticabili per aiutare a gestire e ridurre la dipendenza da schermo nei bambini, assicurando che crescano con un approccio equilibrato e sano alla tecnologia.</a:t>
            </a:r>
            <a:endParaRPr b="0" i="0" sz="1800" u="none" cap="none" strike="noStrike">
              <a:solidFill>
                <a:srgbClr val="000000"/>
              </a:solidFill>
              <a:latin typeface="Calibri"/>
              <a:ea typeface="Calibri"/>
              <a:cs typeface="Calibri"/>
              <a:sym typeface="Calibri"/>
            </a:endParaRPr>
          </a:p>
          <a:p>
            <a:pPr indent="0" lvl="0" marL="0" marR="0" rtl="0" algn="l">
              <a:lnSpc>
                <a:spcPct val="108207"/>
              </a:lnSpc>
              <a:spcBef>
                <a:spcPts val="0"/>
              </a:spcBef>
              <a:spcAft>
                <a:spcPts val="0"/>
              </a:spcAft>
              <a:buClr>
                <a:srgbClr val="000000"/>
              </a:buClr>
              <a:buSzPts val="2100"/>
              <a:buFont typeface="Arial"/>
              <a:buNone/>
            </a:pPr>
            <a:r>
              <a:t/>
            </a:r>
            <a:endParaRPr b="0" i="0" sz="2100" u="none" cap="none" strike="noStrike">
              <a:solidFill>
                <a:srgbClr val="FFFFFF"/>
              </a:solidFill>
              <a:latin typeface="Calibri"/>
              <a:ea typeface="Calibri"/>
              <a:cs typeface="Calibri"/>
              <a:sym typeface="Calibri"/>
            </a:endParaRPr>
          </a:p>
        </p:txBody>
      </p:sp>
      <p:sp>
        <p:nvSpPr>
          <p:cNvPr id="761" name="Google Shape;761;p30"/>
          <p:cNvSpPr/>
          <p:nvPr/>
        </p:nvSpPr>
        <p:spPr>
          <a:xfrm>
            <a:off x="6628523" y="204095"/>
            <a:ext cx="2923337" cy="3183740"/>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26" l="-192733" r="-16863" t="12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31"/>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767" name="Google Shape;767;p31"/>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68" name="Google Shape;768;p31"/>
          <p:cNvSpPr/>
          <p:nvPr/>
        </p:nvSpPr>
        <p:spPr>
          <a:xfrm>
            <a:off x="0" y="6107399"/>
            <a:ext cx="10311647" cy="2527385"/>
          </a:xfrm>
          <a:custGeom>
            <a:rect b="b" l="l" r="r" t="t"/>
            <a:pathLst>
              <a:path extrusionOk="0" h="2474341" w="10095230">
                <a:moveTo>
                  <a:pt x="0" y="0"/>
                </a:moveTo>
                <a:lnTo>
                  <a:pt x="10095230" y="0"/>
                </a:lnTo>
                <a:lnTo>
                  <a:pt x="10095230" y="2474341"/>
                </a:lnTo>
                <a:lnTo>
                  <a:pt x="0" y="247434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9" name="Google Shape;769;p31"/>
          <p:cNvSpPr txBox="1"/>
          <p:nvPr/>
        </p:nvSpPr>
        <p:spPr>
          <a:xfrm>
            <a:off x="414528" y="6608425"/>
            <a:ext cx="3268952" cy="1629677"/>
          </a:xfrm>
          <a:prstGeom prst="rect">
            <a:avLst/>
          </a:prstGeom>
          <a:noFill/>
          <a:ln>
            <a:noFill/>
          </a:ln>
        </p:spPr>
        <p:txBody>
          <a:bodyPr anchorCtr="0" anchor="t" bIns="0" lIns="0" spcFirstLastPara="1" rIns="0" wrap="square" tIns="0">
            <a:spAutoFit/>
          </a:bodyPr>
          <a:lstStyle/>
          <a:p>
            <a:pPr indent="0" lvl="0" marL="0" marR="0" rtl="0" algn="l">
              <a:lnSpc>
                <a:spcPct val="96192"/>
              </a:lnSpc>
              <a:spcBef>
                <a:spcPts val="0"/>
              </a:spcBef>
              <a:spcAft>
                <a:spcPts val="0"/>
              </a:spcAft>
              <a:buNone/>
            </a:pPr>
            <a:r>
              <a:rPr b="1" i="0" lang="en-US" sz="3677" u="none" cap="none" strike="noStrike">
                <a:solidFill>
                  <a:srgbClr val="FFFFFF"/>
                </a:solidFill>
                <a:latin typeface="Calibri"/>
                <a:ea typeface="Calibri"/>
                <a:cs typeface="Calibri"/>
                <a:sym typeface="Calibri"/>
              </a:rPr>
              <a:t>Piattaforma di</a:t>
            </a:r>
            <a:endParaRPr b="1" i="0" sz="4000" u="none" cap="none" strike="noStrike">
              <a:solidFill>
                <a:srgbClr val="000000"/>
              </a:solidFill>
              <a:latin typeface="Calibri"/>
              <a:ea typeface="Calibri"/>
              <a:cs typeface="Calibri"/>
              <a:sym typeface="Calibri"/>
            </a:endParaRPr>
          </a:p>
          <a:p>
            <a:pPr indent="0" lvl="0" marL="0" marR="0" rtl="0" algn="l">
              <a:lnSpc>
                <a:spcPct val="96192"/>
              </a:lnSpc>
              <a:spcBef>
                <a:spcPts val="0"/>
              </a:spcBef>
              <a:spcAft>
                <a:spcPts val="0"/>
              </a:spcAft>
              <a:buClr>
                <a:srgbClr val="000000"/>
              </a:buClr>
              <a:buSzPts val="3677"/>
              <a:buFont typeface="Arial"/>
              <a:buNone/>
            </a:pPr>
            <a:r>
              <a:rPr b="1" i="0" lang="en-US" sz="3677" u="none" cap="none" strike="noStrike">
                <a:solidFill>
                  <a:srgbClr val="FFFFFF"/>
                </a:solidFill>
                <a:latin typeface="Calibri"/>
                <a:ea typeface="Calibri"/>
                <a:cs typeface="Calibri"/>
                <a:sym typeface="Calibri"/>
              </a:rPr>
              <a:t>apprendimento</a:t>
            </a:r>
            <a:endParaRPr b="1" i="0" sz="1400" u="none" cap="none" strike="noStrike">
              <a:solidFill>
                <a:srgbClr val="000000"/>
              </a:solidFill>
              <a:latin typeface="Calibri"/>
              <a:ea typeface="Calibri"/>
              <a:cs typeface="Calibri"/>
              <a:sym typeface="Calibri"/>
            </a:endParaRPr>
          </a:p>
          <a:p>
            <a:pPr indent="0" lvl="0" marL="0" marR="0" rtl="0" algn="l">
              <a:lnSpc>
                <a:spcPct val="96274"/>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770" name="Google Shape;770;p31"/>
          <p:cNvSpPr/>
          <p:nvPr/>
        </p:nvSpPr>
        <p:spPr>
          <a:xfrm>
            <a:off x="4507530" y="6608424"/>
            <a:ext cx="5118717" cy="3314185"/>
          </a:xfrm>
          <a:custGeom>
            <a:rect b="b" l="l" r="r" t="t"/>
            <a:pathLst>
              <a:path extrusionOk="0" h="3314185" w="5118717">
                <a:moveTo>
                  <a:pt x="0" y="0"/>
                </a:moveTo>
                <a:lnTo>
                  <a:pt x="5118717" y="0"/>
                </a:lnTo>
                <a:lnTo>
                  <a:pt x="5118717" y="3314184"/>
                </a:lnTo>
                <a:lnTo>
                  <a:pt x="0" y="331418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1" name="Google Shape;771;p31"/>
          <p:cNvSpPr/>
          <p:nvPr/>
        </p:nvSpPr>
        <p:spPr>
          <a:xfrm>
            <a:off x="3338250" y="7977285"/>
            <a:ext cx="1509852" cy="1099198"/>
          </a:xfrm>
          <a:custGeom>
            <a:rect b="b" l="l" r="r" t="t"/>
            <a:pathLst>
              <a:path extrusionOk="0" h="1099198" w="1509852">
                <a:moveTo>
                  <a:pt x="0" y="0"/>
                </a:moveTo>
                <a:lnTo>
                  <a:pt x="1509852" y="0"/>
                </a:lnTo>
                <a:lnTo>
                  <a:pt x="1509852" y="1099197"/>
                </a:lnTo>
                <a:lnTo>
                  <a:pt x="0" y="109919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2" name="Google Shape;772;p31"/>
          <p:cNvSpPr txBox="1"/>
          <p:nvPr/>
        </p:nvSpPr>
        <p:spPr>
          <a:xfrm>
            <a:off x="642680" y="10117212"/>
            <a:ext cx="8799000" cy="4214744"/>
          </a:xfrm>
          <a:prstGeom prst="rect">
            <a:avLst/>
          </a:prstGeom>
          <a:noFill/>
          <a:ln>
            <a:noFill/>
          </a:ln>
        </p:spPr>
        <p:txBody>
          <a:bodyPr anchorCtr="0" anchor="t" bIns="0" lIns="0" spcFirstLastPara="1" rIns="0" wrap="square" tIns="0">
            <a:spAutoFit/>
          </a:bodyPr>
          <a:lstStyle/>
          <a:p>
            <a:pPr indent="0" lvl="0" marL="0" marR="0" rtl="0" algn="just">
              <a:lnSpc>
                <a:spcPct val="110897"/>
              </a:lnSpc>
              <a:spcBef>
                <a:spcPts val="0"/>
              </a:spcBef>
              <a:spcAft>
                <a:spcPts val="0"/>
              </a:spcAft>
              <a:buClr>
                <a:srgbClr val="000000"/>
              </a:buClr>
              <a:buSzPts val="1200"/>
              <a:buFont typeface="Arial"/>
              <a:buNone/>
            </a:pPr>
            <a:r>
              <a:rPr b="1" i="0" lang="en-US" sz="1200" u="none" cap="none" strike="noStrike">
                <a:solidFill>
                  <a:srgbClr val="262626"/>
                </a:solidFill>
                <a:latin typeface="Calibri"/>
                <a:ea typeface="Calibri"/>
                <a:cs typeface="Calibri"/>
                <a:sym typeface="Calibri"/>
              </a:rPr>
              <a:t>LA PIATTAFORMA DI APPRENDIMENTO</a:t>
            </a:r>
            <a:endParaRPr b="1"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Si tratta di una piattaforma di e-community e di uno strumento di e-learning, dove è possibile trovare tutti i materiali di formazione sviluppati nell'ambito del PR3. La piattaforma di e-learning fa parte dell'intero corso di formazione e come strumento di apprendimento significativo offre i contenuti interattivi online creati, che possono essere utilizzati direttamente dagli utenti come auto-apprendimento.</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Tutti i materiali formativi sviluppati, che possono essere utilizzati da formatori e facilitatori nelle attività di gruppo qui descritte, sono disponibili come contenuti scaricabili sulla piattaforma nella sezione Formator I /Ambasciatori.</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1"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1" i="0" lang="en-US" sz="1200" u="none" cap="none" strike="noStrike">
                <a:solidFill>
                  <a:srgbClr val="262626"/>
                </a:solidFill>
                <a:latin typeface="Calibri"/>
                <a:ea typeface="Calibri"/>
                <a:cs typeface="Calibri"/>
                <a:sym typeface="Calibri"/>
              </a:rPr>
              <a:t>ACCEDERE ALLA PIATTAFORMA COME FORMATORE/FACILITATORE IN 3 SEMPLICI PASSI</a:t>
            </a:r>
            <a:endParaRPr b="1"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FASE 1: Accedere al sito web del progetto </a:t>
            </a:r>
            <a:r>
              <a:rPr b="0" i="0" lang="en-US" sz="1200" u="sng" cap="none" strike="noStrike">
                <a:solidFill>
                  <a:srgbClr val="262626"/>
                </a:solidFill>
                <a:latin typeface="Calibri"/>
                <a:ea typeface="Calibri"/>
                <a:cs typeface="Calibri"/>
                <a:sym typeface="Calibri"/>
                <a:hlinkClick r:id="rId5">
                  <a:extLst>
                    <a:ext uri="{A12FA001-AC4F-418D-AE19-62706E023703}">
                      <ahyp:hlinkClr val="tx"/>
                    </a:ext>
                  </a:extLst>
                </a:hlinkClick>
              </a:rPr>
              <a:t>https://survivingdigital.eu/ </a:t>
            </a:r>
            <a:r>
              <a:rPr b="0" i="0" lang="en-US" sz="1200" u="none" cap="none" strike="noStrike">
                <a:solidFill>
                  <a:srgbClr val="262626"/>
                </a:solidFill>
                <a:latin typeface="Calibri"/>
                <a:ea typeface="Calibri"/>
                <a:cs typeface="Calibri"/>
                <a:sym typeface="Calibri"/>
              </a:rPr>
              <a:t>e scegliere il corso di formazione dal menu principale.</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FASE 2: Una volta entrati nel sito https://survivingdigital.eu/resources/, potete scegliere tra i 6 moduli di formazione per i Professionisti e i 6 moduli di formazione per gli Ambasciatori. </a:t>
            </a:r>
            <a:endParaRPr b="0" i="0" sz="1200" u="none" cap="none" strike="noStrike">
              <a:solidFill>
                <a:srgbClr val="000000"/>
              </a:solidFill>
              <a:latin typeface="Calibri"/>
              <a:ea typeface="Calibri"/>
              <a:cs typeface="Calibri"/>
              <a:sym typeface="Calibri"/>
            </a:endParaRPr>
          </a:p>
          <a:p>
            <a:pPr indent="0" lvl="0" marL="0" marR="0" rtl="0" algn="just">
              <a:lnSpc>
                <a:spcPct val="110897"/>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FASE 3: Potete scaricare tutti i materiali di accompagnamento che potrete utilizzare direttamente per i vostri workshop insieme alle istruzioni di questa Guida.</a:t>
            </a:r>
            <a:endParaRPr b="0" i="0" sz="1200" u="none" cap="none" strike="noStrike">
              <a:solidFill>
                <a:srgbClr val="000000"/>
              </a:solidFill>
              <a:latin typeface="Calibri"/>
              <a:ea typeface="Calibri"/>
              <a:cs typeface="Calibri"/>
              <a:sym typeface="Calibri"/>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254"/>
              </a:lnSpc>
              <a:spcBef>
                <a:spcPts val="0"/>
              </a:spcBef>
              <a:spcAft>
                <a:spcPts val="0"/>
              </a:spcAft>
              <a:buClr>
                <a:srgbClr val="000000"/>
              </a:buClr>
              <a:buSzPts val="1566"/>
              <a:buFont typeface="Arial"/>
              <a:buNone/>
            </a:pPr>
            <a:r>
              <a:t/>
            </a:r>
            <a:endParaRPr b="0" i="0" sz="1566" u="none" cap="none" strike="noStrike">
              <a:solidFill>
                <a:srgbClr val="262626"/>
              </a:solidFill>
              <a:latin typeface="Arial"/>
              <a:ea typeface="Arial"/>
              <a:cs typeface="Arial"/>
              <a:sym typeface="Arial"/>
            </a:endParaRPr>
          </a:p>
          <a:p>
            <a:pPr indent="0" lvl="0" marL="0" marR="0" rtl="0" algn="just">
              <a:lnSpc>
                <a:spcPct val="97381"/>
              </a:lnSpc>
              <a:spcBef>
                <a:spcPts val="0"/>
              </a:spcBef>
              <a:spcAft>
                <a:spcPts val="0"/>
              </a:spcAft>
              <a:buClr>
                <a:srgbClr val="000000"/>
              </a:buClr>
              <a:buSzPts val="1566"/>
              <a:buFont typeface="Arial"/>
              <a:buNone/>
            </a:pPr>
            <a:r>
              <a:rPr b="0" i="0" lang="en-US" sz="1566" u="none" cap="none" strike="noStrike">
                <a:solidFill>
                  <a:srgbClr val="262626"/>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73" name="Google Shape;773;p31"/>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lang="en-US" sz="1089"/>
              <a:t>36</a:t>
            </a:r>
            <a:endParaRPr b="0" i="0" sz="1400" u="none" cap="none" strike="noStrike">
              <a:solidFill>
                <a:srgbClr val="000000"/>
              </a:solidFill>
              <a:latin typeface="Arial"/>
              <a:ea typeface="Arial"/>
              <a:cs typeface="Arial"/>
              <a:sym typeface="Arial"/>
            </a:endParaRPr>
          </a:p>
        </p:txBody>
      </p:sp>
      <p:sp>
        <p:nvSpPr>
          <p:cNvPr id="774" name="Google Shape;774;p31"/>
          <p:cNvSpPr txBox="1"/>
          <p:nvPr/>
        </p:nvSpPr>
        <p:spPr>
          <a:xfrm>
            <a:off x="5438900" y="6758013"/>
            <a:ext cx="3362100" cy="2040300"/>
          </a:xfrm>
          <a:prstGeom prst="rect">
            <a:avLst/>
          </a:prstGeom>
          <a:noFill/>
          <a:ln>
            <a:noFill/>
          </a:ln>
        </p:spPr>
        <p:txBody>
          <a:bodyPr anchorCtr="0" anchor="t" bIns="0" lIns="0" spcFirstLastPara="1" rIns="0" wrap="square" tIns="0">
            <a:spAutoFit/>
          </a:bodyPr>
          <a:lstStyle/>
          <a:p>
            <a:pPr indent="0" lvl="0" marL="0" marR="0" rtl="0" algn="ctr">
              <a:lnSpc>
                <a:spcPct val="89592"/>
              </a:lnSpc>
              <a:spcBef>
                <a:spcPts val="0"/>
              </a:spcBef>
              <a:spcAft>
                <a:spcPts val="0"/>
              </a:spcAft>
              <a:buClr>
                <a:srgbClr val="000000"/>
              </a:buClr>
              <a:buSzPts val="2796"/>
              <a:buFont typeface="Arial"/>
              <a:buNone/>
            </a:pPr>
            <a:r>
              <a:t/>
            </a:r>
            <a:endParaRPr b="1" i="0" sz="2796" u="none" cap="none" strike="noStrike">
              <a:solidFill>
                <a:srgbClr val="FFFFFF"/>
              </a:solidFill>
              <a:latin typeface="Arial"/>
              <a:ea typeface="Arial"/>
              <a:cs typeface="Arial"/>
              <a:sym typeface="Arial"/>
            </a:endParaRPr>
          </a:p>
          <a:p>
            <a:pPr indent="0" lvl="0" marL="0" marR="0" rtl="0" algn="ctr">
              <a:lnSpc>
                <a:spcPct val="89592"/>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Tutto il materiale della piattaforma è stato tradotto in 4 lingue: Italiano, Greco, Danese e Francese</a:t>
            </a:r>
            <a:endParaRPr b="0" i="0" sz="2400" u="none" cap="none" strike="noStrike">
              <a:solidFill>
                <a:srgbClr val="000000"/>
              </a:solidFill>
              <a:latin typeface="Calibri"/>
              <a:ea typeface="Calibri"/>
              <a:cs typeface="Calibri"/>
              <a:sym typeface="Calibri"/>
            </a:endParaRPr>
          </a:p>
        </p:txBody>
      </p:sp>
      <p:pic>
        <p:nvPicPr>
          <p:cNvPr descr="Immagine che contiene testo, schermata, Viso umano, Sito Web&#10;&#10;Descrizione generata automaticamente" id="775" name="Google Shape;775;p31"/>
          <p:cNvPicPr preferRelativeResize="0"/>
          <p:nvPr/>
        </p:nvPicPr>
        <p:blipFill rotWithShape="1">
          <a:blip r:embed="rId6">
            <a:alphaModFix/>
          </a:blip>
          <a:srcRect b="0" l="0" r="0" t="0"/>
          <a:stretch/>
        </p:blipFill>
        <p:spPr>
          <a:xfrm>
            <a:off x="642680" y="1260567"/>
            <a:ext cx="9034240" cy="462154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32"/>
          <p:cNvSpPr txBox="1"/>
          <p:nvPr/>
        </p:nvSpPr>
        <p:spPr>
          <a:xfrm>
            <a:off x="7691470" y="16019052"/>
            <a:ext cx="4072970" cy="18161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781" name="Google Shape;781;p32"/>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782" name="Google Shape;782;p32"/>
          <p:cNvSpPr/>
          <p:nvPr/>
        </p:nvSpPr>
        <p:spPr>
          <a:xfrm>
            <a:off x="0" y="7827776"/>
            <a:ext cx="10280254" cy="5131825"/>
          </a:xfrm>
          <a:custGeom>
            <a:rect b="b" l="l" r="r" t="t"/>
            <a:pathLst>
              <a:path extrusionOk="0" h="5024120" w="10064496">
                <a:moveTo>
                  <a:pt x="0" y="0"/>
                </a:moveTo>
                <a:lnTo>
                  <a:pt x="10064496" y="0"/>
                </a:lnTo>
                <a:lnTo>
                  <a:pt x="10064496" y="5024120"/>
                </a:lnTo>
                <a:lnTo>
                  <a:pt x="0" y="5024120"/>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3" name="Google Shape;783;p32"/>
          <p:cNvSpPr/>
          <p:nvPr/>
        </p:nvSpPr>
        <p:spPr>
          <a:xfrm>
            <a:off x="6113217" y="7827776"/>
            <a:ext cx="4259489" cy="6268101"/>
          </a:xfrm>
          <a:custGeom>
            <a:rect b="b" l="l" r="r" t="t"/>
            <a:pathLst>
              <a:path extrusionOk="0" h="6268101" w="4259489">
                <a:moveTo>
                  <a:pt x="0" y="0"/>
                </a:moveTo>
                <a:lnTo>
                  <a:pt x="4259488" y="0"/>
                </a:lnTo>
                <a:lnTo>
                  <a:pt x="4259488" y="6268101"/>
                </a:lnTo>
                <a:lnTo>
                  <a:pt x="0" y="6268101"/>
                </a:lnTo>
                <a:lnTo>
                  <a:pt x="0" y="0"/>
                </a:lnTo>
                <a:close/>
              </a:path>
            </a:pathLst>
          </a:custGeom>
          <a:blipFill rotWithShape="1">
            <a:blip r:embed="rId3">
              <a:alphaModFix/>
            </a:blip>
            <a:stretch>
              <a:fillRect b="-482" l="-205073" r="0" t="-1099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4" name="Google Shape;784;p32"/>
          <p:cNvSpPr/>
          <p:nvPr/>
        </p:nvSpPr>
        <p:spPr>
          <a:xfrm rot="5400000">
            <a:off x="7738270" y="10777439"/>
            <a:ext cx="649521" cy="4470109"/>
          </a:xfrm>
          <a:custGeom>
            <a:rect b="b" l="l" r="r" t="t"/>
            <a:pathLst>
              <a:path extrusionOk="0" h="4376293" w="635889">
                <a:moveTo>
                  <a:pt x="0" y="0"/>
                </a:moveTo>
                <a:lnTo>
                  <a:pt x="635889" y="0"/>
                </a:lnTo>
                <a:lnTo>
                  <a:pt x="635889" y="4376293"/>
                </a:lnTo>
                <a:lnTo>
                  <a:pt x="0" y="4376293"/>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5" name="Google Shape;785;p32"/>
          <p:cNvSpPr txBox="1"/>
          <p:nvPr/>
        </p:nvSpPr>
        <p:spPr>
          <a:xfrm>
            <a:off x="963295" y="11043521"/>
            <a:ext cx="4186500" cy="4191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Clr>
                <a:srgbClr val="000000"/>
              </a:buClr>
              <a:buSzPts val="2723"/>
              <a:buFont typeface="Arial"/>
              <a:buNone/>
            </a:pPr>
            <a:r>
              <a:rPr b="1" i="0" lang="en-US" sz="2723" u="none" cap="none" strike="noStrike">
                <a:solidFill>
                  <a:srgbClr val="FFFFFF"/>
                </a:solidFill>
                <a:latin typeface="Calibri"/>
                <a:ea typeface="Calibri"/>
                <a:cs typeface="Calibri"/>
                <a:sym typeface="Calibri"/>
              </a:rPr>
              <a:t>Segui il nostro viaggio</a:t>
            </a:r>
            <a:endParaRPr b="1" i="0" sz="1400" u="none" cap="none" strike="noStrike">
              <a:solidFill>
                <a:srgbClr val="000000"/>
              </a:solidFill>
              <a:latin typeface="Calibri"/>
              <a:ea typeface="Calibri"/>
              <a:cs typeface="Calibri"/>
              <a:sym typeface="Calibri"/>
            </a:endParaRPr>
          </a:p>
        </p:txBody>
      </p:sp>
      <p:sp>
        <p:nvSpPr>
          <p:cNvPr id="786" name="Google Shape;786;p32"/>
          <p:cNvSpPr/>
          <p:nvPr/>
        </p:nvSpPr>
        <p:spPr>
          <a:xfrm>
            <a:off x="2425022"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7" name="Google Shape;787;p32"/>
          <p:cNvSpPr/>
          <p:nvPr/>
        </p:nvSpPr>
        <p:spPr>
          <a:xfrm>
            <a:off x="1482261"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8" name="Google Shape;788;p32"/>
          <p:cNvSpPr/>
          <p:nvPr/>
        </p:nvSpPr>
        <p:spPr>
          <a:xfrm>
            <a:off x="2896120" y="11656063"/>
            <a:ext cx="382200" cy="382200"/>
          </a:xfrm>
          <a:custGeom>
            <a:rect b="b" l="l" r="r" t="t"/>
            <a:pathLst>
              <a:path extrusionOk="0" h="382200" w="382200">
                <a:moveTo>
                  <a:pt x="0" y="0"/>
                </a:moveTo>
                <a:lnTo>
                  <a:pt x="382200" y="0"/>
                </a:lnTo>
                <a:lnTo>
                  <a:pt x="382200" y="382200"/>
                </a:lnTo>
                <a:lnTo>
                  <a:pt x="0" y="3822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9" name="Google Shape;789;p32"/>
          <p:cNvSpPr/>
          <p:nvPr/>
        </p:nvSpPr>
        <p:spPr>
          <a:xfrm>
            <a:off x="1011165" y="11656063"/>
            <a:ext cx="382200" cy="382483"/>
          </a:xfrm>
          <a:custGeom>
            <a:rect b="b" l="l" r="r" t="t"/>
            <a:pathLst>
              <a:path extrusionOk="0" h="382483" w="382200">
                <a:moveTo>
                  <a:pt x="0" y="0"/>
                </a:moveTo>
                <a:lnTo>
                  <a:pt x="382200" y="0"/>
                </a:lnTo>
                <a:lnTo>
                  <a:pt x="382200" y="382483"/>
                </a:lnTo>
                <a:lnTo>
                  <a:pt x="0" y="38248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0" name="Google Shape;790;p32"/>
          <p:cNvSpPr/>
          <p:nvPr/>
        </p:nvSpPr>
        <p:spPr>
          <a:xfrm>
            <a:off x="1953642" y="11656063"/>
            <a:ext cx="382162" cy="382162"/>
          </a:xfrm>
          <a:custGeom>
            <a:rect b="b" l="l" r="r" t="t"/>
            <a:pathLst>
              <a:path extrusionOk="0" h="374142" w="374142">
                <a:moveTo>
                  <a:pt x="374142" y="187071"/>
                </a:moveTo>
                <a:cubicBezTo>
                  <a:pt x="374142" y="290449"/>
                  <a:pt x="290322" y="374142"/>
                  <a:pt x="187071" y="374142"/>
                </a:cubicBezTo>
                <a:cubicBezTo>
                  <a:pt x="83820" y="374142"/>
                  <a:pt x="0" y="290449"/>
                  <a:pt x="0" y="187071"/>
                </a:cubicBezTo>
                <a:cubicBezTo>
                  <a:pt x="0" y="83693"/>
                  <a:pt x="83820" y="0"/>
                  <a:pt x="187071" y="0"/>
                </a:cubicBezTo>
                <a:cubicBezTo>
                  <a:pt x="290322" y="0"/>
                  <a:pt x="374142" y="83820"/>
                  <a:pt x="374142" y="187071"/>
                </a:cubicBez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descr="World with solid fill" id="791" name="Google Shape;791;p32"/>
          <p:cNvSpPr/>
          <p:nvPr/>
        </p:nvSpPr>
        <p:spPr>
          <a:xfrm>
            <a:off x="1987922" y="11678461"/>
            <a:ext cx="335136" cy="335136"/>
          </a:xfrm>
          <a:custGeom>
            <a:rect b="b" l="l" r="r" t="t"/>
            <a:pathLst>
              <a:path extrusionOk="0" h="335136" w="335136">
                <a:moveTo>
                  <a:pt x="0" y="0"/>
                </a:moveTo>
                <a:lnTo>
                  <a:pt x="335136" y="0"/>
                </a:lnTo>
                <a:lnTo>
                  <a:pt x="335136" y="335136"/>
                </a:lnTo>
                <a:lnTo>
                  <a:pt x="0" y="33513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2" name="Google Shape;792;p32"/>
          <p:cNvSpPr/>
          <p:nvPr/>
        </p:nvSpPr>
        <p:spPr>
          <a:xfrm>
            <a:off x="221708" y="6027198"/>
            <a:ext cx="6408415" cy="3905721"/>
          </a:xfrm>
          <a:custGeom>
            <a:rect b="b" l="l" r="r" t="t"/>
            <a:pathLst>
              <a:path extrusionOk="0" h="3905721" w="6408415">
                <a:moveTo>
                  <a:pt x="0" y="0"/>
                </a:moveTo>
                <a:lnTo>
                  <a:pt x="6408415" y="0"/>
                </a:lnTo>
                <a:lnTo>
                  <a:pt x="6408415" y="3905722"/>
                </a:lnTo>
                <a:lnTo>
                  <a:pt x="0" y="3905722"/>
                </a:lnTo>
                <a:lnTo>
                  <a:pt x="0" y="0"/>
                </a:lnTo>
                <a:close/>
              </a:path>
            </a:pathLst>
          </a:custGeom>
          <a:blipFill rotWithShape="1">
            <a:blip r:embed="rId9">
              <a:alphaModFix/>
            </a:blip>
            <a:stretch>
              <a:fillRect b="-10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3" name="Google Shape;793;p32"/>
          <p:cNvSpPr/>
          <p:nvPr/>
        </p:nvSpPr>
        <p:spPr>
          <a:xfrm>
            <a:off x="1193183" y="6366997"/>
            <a:ext cx="4549241" cy="2882955"/>
          </a:xfrm>
          <a:custGeom>
            <a:rect b="b" l="l" r="r" t="t"/>
            <a:pathLst>
              <a:path extrusionOk="0" h="2822448" w="4453763">
                <a:moveTo>
                  <a:pt x="0" y="0"/>
                </a:moveTo>
                <a:lnTo>
                  <a:pt x="4453763" y="0"/>
                </a:lnTo>
                <a:lnTo>
                  <a:pt x="4453763" y="2822448"/>
                </a:lnTo>
                <a:lnTo>
                  <a:pt x="0" y="2822448"/>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4" name="Google Shape;794;p32"/>
          <p:cNvSpPr/>
          <p:nvPr/>
        </p:nvSpPr>
        <p:spPr>
          <a:xfrm>
            <a:off x="1192377" y="6366998"/>
            <a:ext cx="4569867" cy="2882955"/>
          </a:xfrm>
          <a:custGeom>
            <a:rect b="b" l="l" r="r" t="t"/>
            <a:pathLst>
              <a:path extrusionOk="0" h="2822448" w="4473956">
                <a:moveTo>
                  <a:pt x="0" y="0"/>
                </a:moveTo>
                <a:lnTo>
                  <a:pt x="4473956" y="0"/>
                </a:lnTo>
                <a:lnTo>
                  <a:pt x="4473956" y="2822448"/>
                </a:lnTo>
                <a:lnTo>
                  <a:pt x="0" y="2822448"/>
                </a:lnTo>
                <a:close/>
              </a:path>
            </a:pathLst>
          </a:custGeom>
          <a:blipFill rotWithShape="1">
            <a:blip r:embed="rId10">
              <a:alphaModFix/>
            </a:blip>
            <a:stretch>
              <a:fillRect b="0" l="-4176" r="-417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5" name="Google Shape;795;p32"/>
          <p:cNvSpPr/>
          <p:nvPr/>
        </p:nvSpPr>
        <p:spPr>
          <a:xfrm>
            <a:off x="603054" y="14260462"/>
            <a:ext cx="1319191" cy="699110"/>
          </a:xfrm>
          <a:custGeom>
            <a:rect b="b" l="l" r="r" t="t"/>
            <a:pathLst>
              <a:path extrusionOk="0" h="699110" w="1319191">
                <a:moveTo>
                  <a:pt x="0" y="0"/>
                </a:moveTo>
                <a:lnTo>
                  <a:pt x="1319191" y="0"/>
                </a:lnTo>
                <a:lnTo>
                  <a:pt x="1319191" y="699110"/>
                </a:lnTo>
                <a:lnTo>
                  <a:pt x="0" y="699110"/>
                </a:lnTo>
                <a:lnTo>
                  <a:pt x="0" y="0"/>
                </a:lnTo>
                <a:close/>
              </a:path>
            </a:pathLst>
          </a:custGeom>
          <a:blipFill rotWithShape="1">
            <a:blip r:embed="rId11">
              <a:alphaModFix/>
            </a:blip>
            <a:stretch>
              <a:fillRect b="0" l="-153" r="-15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6" name="Google Shape;796;p32"/>
          <p:cNvSpPr/>
          <p:nvPr/>
        </p:nvSpPr>
        <p:spPr>
          <a:xfrm>
            <a:off x="2053334" y="14293898"/>
            <a:ext cx="1343508" cy="632239"/>
          </a:xfrm>
          <a:custGeom>
            <a:rect b="b" l="l" r="r" t="t"/>
            <a:pathLst>
              <a:path extrusionOk="0" h="632239" w="1343508">
                <a:moveTo>
                  <a:pt x="0" y="0"/>
                </a:moveTo>
                <a:lnTo>
                  <a:pt x="1343508" y="0"/>
                </a:lnTo>
                <a:lnTo>
                  <a:pt x="1343508" y="632239"/>
                </a:lnTo>
                <a:lnTo>
                  <a:pt x="0" y="632239"/>
                </a:lnTo>
                <a:lnTo>
                  <a:pt x="0" y="0"/>
                </a:lnTo>
                <a:close/>
              </a:path>
            </a:pathLst>
          </a:custGeom>
          <a:blipFill rotWithShape="1">
            <a:blip r:embed="rId12">
              <a:alphaModFix/>
            </a:blip>
            <a:stretch>
              <a:fillRect b="0" l="-152" r="-15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7" name="Google Shape;797;p32"/>
          <p:cNvSpPr/>
          <p:nvPr/>
        </p:nvSpPr>
        <p:spPr>
          <a:xfrm>
            <a:off x="3507473" y="14242224"/>
            <a:ext cx="1069944" cy="735585"/>
          </a:xfrm>
          <a:custGeom>
            <a:rect b="b" l="l" r="r" t="t"/>
            <a:pathLst>
              <a:path extrusionOk="0" h="735585" w="1069944">
                <a:moveTo>
                  <a:pt x="0" y="0"/>
                </a:moveTo>
                <a:lnTo>
                  <a:pt x="1069944" y="0"/>
                </a:lnTo>
                <a:lnTo>
                  <a:pt x="1069944" y="735586"/>
                </a:lnTo>
                <a:lnTo>
                  <a:pt x="0" y="735586"/>
                </a:lnTo>
                <a:lnTo>
                  <a:pt x="0" y="0"/>
                </a:lnTo>
                <a:close/>
              </a:path>
            </a:pathLst>
          </a:custGeom>
          <a:blipFill rotWithShape="1">
            <a:blip r:embed="rId13">
              <a:alphaModFix/>
            </a:blip>
            <a:stretch>
              <a:fillRect b="-173" l="0" r="0" t="-174"/>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8" name="Google Shape;798;p32"/>
          <p:cNvSpPr/>
          <p:nvPr/>
        </p:nvSpPr>
        <p:spPr>
          <a:xfrm>
            <a:off x="4666599" y="14404127"/>
            <a:ext cx="1436445" cy="411781"/>
          </a:xfrm>
          <a:custGeom>
            <a:rect b="b" l="l" r="r" t="t"/>
            <a:pathLst>
              <a:path extrusionOk="0" h="411781" w="1436445">
                <a:moveTo>
                  <a:pt x="0" y="0"/>
                </a:moveTo>
                <a:lnTo>
                  <a:pt x="1436445" y="0"/>
                </a:lnTo>
                <a:lnTo>
                  <a:pt x="1436445" y="411781"/>
                </a:lnTo>
                <a:lnTo>
                  <a:pt x="0" y="411781"/>
                </a:lnTo>
                <a:lnTo>
                  <a:pt x="0" y="0"/>
                </a:lnTo>
                <a:close/>
              </a:path>
            </a:pathLst>
          </a:custGeom>
          <a:blipFill rotWithShape="1">
            <a:blip r:embed="rId14">
              <a:alphaModFix/>
            </a:blip>
            <a:stretch>
              <a:fillRect b="-406" l="0" r="0" t="-40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9" name="Google Shape;799;p32"/>
          <p:cNvSpPr/>
          <p:nvPr/>
        </p:nvSpPr>
        <p:spPr>
          <a:xfrm>
            <a:off x="6078777" y="14339491"/>
            <a:ext cx="1337429" cy="541051"/>
          </a:xfrm>
          <a:custGeom>
            <a:rect b="b" l="l" r="r" t="t"/>
            <a:pathLst>
              <a:path extrusionOk="0" h="541051" w="1337429">
                <a:moveTo>
                  <a:pt x="0" y="0"/>
                </a:moveTo>
                <a:lnTo>
                  <a:pt x="1337429" y="0"/>
                </a:lnTo>
                <a:lnTo>
                  <a:pt x="1337429" y="541052"/>
                </a:lnTo>
                <a:lnTo>
                  <a:pt x="0" y="541052"/>
                </a:lnTo>
                <a:lnTo>
                  <a:pt x="0" y="0"/>
                </a:lnTo>
                <a:close/>
              </a:path>
            </a:pathLst>
          </a:custGeom>
          <a:blipFill rotWithShape="1">
            <a:blip r:embed="rId15">
              <a:alphaModFix/>
            </a:blip>
            <a:stretch>
              <a:fillRect b="0" l="-99" r="-9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0" name="Google Shape;800;p32"/>
          <p:cNvSpPr/>
          <p:nvPr/>
        </p:nvSpPr>
        <p:spPr>
          <a:xfrm>
            <a:off x="7393956" y="14290858"/>
            <a:ext cx="1319191" cy="638318"/>
          </a:xfrm>
          <a:custGeom>
            <a:rect b="b" l="l" r="r" t="t"/>
            <a:pathLst>
              <a:path extrusionOk="0" h="638318" w="1319191">
                <a:moveTo>
                  <a:pt x="0" y="0"/>
                </a:moveTo>
                <a:lnTo>
                  <a:pt x="1319191" y="0"/>
                </a:lnTo>
                <a:lnTo>
                  <a:pt x="1319191" y="638319"/>
                </a:lnTo>
                <a:lnTo>
                  <a:pt x="0" y="638319"/>
                </a:lnTo>
                <a:lnTo>
                  <a:pt x="0" y="0"/>
                </a:lnTo>
                <a:close/>
              </a:path>
            </a:pathLst>
          </a:custGeom>
          <a:blipFill rotWithShape="1">
            <a:blip r:embed="rId16">
              <a:alphaModFix/>
            </a:blip>
            <a:stretch>
              <a:fillRect b="-37" l="0" r="0" t="-3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1" name="Google Shape;801;p32"/>
          <p:cNvSpPr/>
          <p:nvPr/>
        </p:nvSpPr>
        <p:spPr>
          <a:xfrm>
            <a:off x="8819962" y="14230067"/>
            <a:ext cx="857171" cy="759902"/>
          </a:xfrm>
          <a:custGeom>
            <a:rect b="b" l="l" r="r" t="t"/>
            <a:pathLst>
              <a:path extrusionOk="0" h="759902" w="857171">
                <a:moveTo>
                  <a:pt x="0" y="0"/>
                </a:moveTo>
                <a:lnTo>
                  <a:pt x="857170" y="0"/>
                </a:lnTo>
                <a:lnTo>
                  <a:pt x="857170" y="759901"/>
                </a:lnTo>
                <a:lnTo>
                  <a:pt x="0" y="759901"/>
                </a:lnTo>
                <a:lnTo>
                  <a:pt x="0" y="0"/>
                </a:lnTo>
                <a:close/>
              </a:path>
            </a:pathLst>
          </a:custGeom>
          <a:blipFill rotWithShape="1">
            <a:blip r:embed="rId17">
              <a:alphaModFix/>
            </a:blip>
            <a:stretch>
              <a:fillRect b="0" l="-169" r="-16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2" name="Google Shape;802;p32"/>
          <p:cNvSpPr/>
          <p:nvPr/>
        </p:nvSpPr>
        <p:spPr>
          <a:xfrm>
            <a:off x="4318003" y="2804625"/>
            <a:ext cx="5277570" cy="2824118"/>
          </a:xfrm>
          <a:custGeom>
            <a:rect b="b" l="l" r="r" t="t"/>
            <a:pathLst>
              <a:path extrusionOk="0" h="2824118" w="5277570">
                <a:moveTo>
                  <a:pt x="0" y="0"/>
                </a:moveTo>
                <a:lnTo>
                  <a:pt x="5277571" y="0"/>
                </a:lnTo>
                <a:lnTo>
                  <a:pt x="5277571" y="2824119"/>
                </a:lnTo>
                <a:lnTo>
                  <a:pt x="0" y="2824119"/>
                </a:lnTo>
                <a:lnTo>
                  <a:pt x="0" y="0"/>
                </a:lnTo>
                <a:close/>
              </a:path>
            </a:pathLst>
          </a:custGeom>
          <a:blipFill rotWithShape="1">
            <a:blip r:embed="rId18">
              <a:alphaModFix/>
            </a:blip>
            <a:stretch>
              <a:fillRect b="-94" l="0" r="0" t="-9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3" name="Google Shape;803;p32"/>
          <p:cNvSpPr/>
          <p:nvPr/>
        </p:nvSpPr>
        <p:spPr>
          <a:xfrm>
            <a:off x="119092" y="15353773"/>
            <a:ext cx="2726339" cy="665279"/>
          </a:xfrm>
          <a:custGeom>
            <a:rect b="b" l="l" r="r" t="t"/>
            <a:pathLst>
              <a:path extrusionOk="0" h="665279" w="2726339">
                <a:moveTo>
                  <a:pt x="0" y="0"/>
                </a:moveTo>
                <a:lnTo>
                  <a:pt x="2726339" y="0"/>
                </a:lnTo>
                <a:lnTo>
                  <a:pt x="2726339" y="665279"/>
                </a:lnTo>
                <a:lnTo>
                  <a:pt x="0" y="665279"/>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4" name="Google Shape;804;p32"/>
          <p:cNvSpPr txBox="1"/>
          <p:nvPr/>
        </p:nvSpPr>
        <p:spPr>
          <a:xfrm>
            <a:off x="6078775" y="12800075"/>
            <a:ext cx="4186500" cy="419100"/>
          </a:xfrm>
          <a:prstGeom prst="rect">
            <a:avLst/>
          </a:prstGeom>
          <a:noFill/>
          <a:ln>
            <a:noFill/>
          </a:ln>
        </p:spPr>
        <p:txBody>
          <a:bodyPr anchorCtr="0" anchor="t" bIns="0" lIns="0" spcFirstLastPara="1" rIns="0" wrap="square" tIns="0">
            <a:spAutoFit/>
          </a:bodyPr>
          <a:lstStyle/>
          <a:p>
            <a:pPr indent="0" lvl="0" marL="0" marR="0" rtl="0" algn="l">
              <a:lnSpc>
                <a:spcPct val="120014"/>
              </a:lnSpc>
              <a:spcBef>
                <a:spcPts val="0"/>
              </a:spcBef>
              <a:spcAft>
                <a:spcPts val="0"/>
              </a:spcAft>
              <a:buClr>
                <a:srgbClr val="000000"/>
              </a:buClr>
              <a:buSzPts val="2723"/>
              <a:buFont typeface="Arial"/>
              <a:buNone/>
            </a:pPr>
            <a:r>
              <a:rPr b="1" i="0" lang="en-US" sz="2723" u="none" cap="none" strike="noStrike">
                <a:solidFill>
                  <a:srgbClr val="FFFFFF"/>
                </a:solidFill>
                <a:latin typeface="Arial"/>
                <a:ea typeface="Arial"/>
                <a:cs typeface="Arial"/>
                <a:sym typeface="Arial"/>
              </a:rPr>
              <a:t>www.survivingdigital.eu</a:t>
            </a:r>
            <a:endParaRPr b="1" i="0" sz="1400" u="none" cap="none" strike="noStrike">
              <a:solidFill>
                <a:srgbClr val="000000"/>
              </a:solidFill>
              <a:latin typeface="Arial"/>
              <a:ea typeface="Arial"/>
              <a:cs typeface="Arial"/>
              <a:sym typeface="Arial"/>
            </a:endParaRPr>
          </a:p>
        </p:txBody>
      </p:sp>
      <p:sp>
        <p:nvSpPr>
          <p:cNvPr id="805" name="Google Shape;805;p32"/>
          <p:cNvSpPr txBox="1"/>
          <p:nvPr/>
        </p:nvSpPr>
        <p:spPr>
          <a:xfrm>
            <a:off x="3020654" y="15464274"/>
            <a:ext cx="3684831" cy="583752"/>
          </a:xfrm>
          <a:prstGeom prst="rect">
            <a:avLst/>
          </a:prstGeom>
          <a:noFill/>
          <a:ln>
            <a:noFill/>
          </a:ln>
        </p:spPr>
        <p:txBody>
          <a:bodyPr anchorCtr="0" anchor="t" bIns="0" lIns="0" spcFirstLastPara="1" rIns="0" wrap="square" tIns="0">
            <a:spAutoFit/>
          </a:bodyPr>
          <a:lstStyle/>
          <a:p>
            <a:pPr indent="0" lvl="0" marL="0" marR="0" rtl="0" algn="just">
              <a:lnSpc>
                <a:spcPct val="119951"/>
              </a:lnSpc>
              <a:spcBef>
                <a:spcPts val="0"/>
              </a:spcBef>
              <a:spcAft>
                <a:spcPts val="0"/>
              </a:spcAft>
              <a:buClr>
                <a:srgbClr val="000000"/>
              </a:buClr>
              <a:buSzPts val="817"/>
              <a:buFont typeface="Arial"/>
              <a:buNone/>
            </a:pPr>
            <a:r>
              <a:rPr b="0" i="0" lang="en-US" sz="817" u="none" cap="none" strike="noStrike">
                <a:solidFill>
                  <a:srgbClr val="262626"/>
                </a:solidFill>
                <a:latin typeface="Arial"/>
                <a:ea typeface="Arial"/>
                <a:cs typeface="Arial"/>
                <a:sym typeface="Arial"/>
              </a:rPr>
              <a:t>Finanziato dall'Unione europea. I punti di vista e le opinioni espresse sono tuttavia esclusivamente quelli dell'autore o degli autori e non riflettono necessariamente quelli dell'Unione europea o dell'Agenzia esecutiva per l'istruzione e la cultura (EACEA). Né l'Unione Europea né l'EACEA possono essere ritenute responsabili.</a:t>
            </a:r>
            <a:endParaRPr b="0" i="0" sz="1400" u="none" cap="none" strike="noStrike">
              <a:solidFill>
                <a:srgbClr val="000000"/>
              </a:solidFill>
              <a:latin typeface="Arial"/>
              <a:ea typeface="Arial"/>
              <a:cs typeface="Arial"/>
              <a:sym typeface="Arial"/>
            </a:endParaRPr>
          </a:p>
          <a:p>
            <a:pPr indent="0" lvl="0" marL="0" marR="0" rtl="0" algn="just">
              <a:lnSpc>
                <a:spcPct val="119951"/>
              </a:lnSpc>
              <a:spcBef>
                <a:spcPts val="0"/>
              </a:spcBef>
              <a:spcAft>
                <a:spcPts val="0"/>
              </a:spcAft>
              <a:buClr>
                <a:srgbClr val="000000"/>
              </a:buClr>
              <a:buSzPts val="817"/>
              <a:buFont typeface="Arial"/>
              <a:buNone/>
            </a:pPr>
            <a:r>
              <a:t/>
            </a:r>
            <a:endParaRPr b="0" i="0" sz="817" u="none" cap="none" strike="noStrike">
              <a:solidFill>
                <a:srgbClr val="262626"/>
              </a:solidFill>
              <a:latin typeface="Arial"/>
              <a:ea typeface="Arial"/>
              <a:cs typeface="Arial"/>
              <a:sym typeface="Arial"/>
            </a:endParaRPr>
          </a:p>
        </p:txBody>
      </p:sp>
      <p:sp>
        <p:nvSpPr>
          <p:cNvPr id="806" name="Google Shape;806;p32"/>
          <p:cNvSpPr txBox="1"/>
          <p:nvPr/>
        </p:nvSpPr>
        <p:spPr>
          <a:xfrm>
            <a:off x="9841204" y="16017174"/>
            <a:ext cx="237900" cy="167700"/>
          </a:xfrm>
          <a:prstGeom prst="rect">
            <a:avLst/>
          </a:prstGeom>
          <a:noFill/>
          <a:ln>
            <a:noFill/>
          </a:ln>
        </p:spPr>
        <p:txBody>
          <a:bodyPr anchorCtr="0" anchor="t" bIns="0" lIns="0" spcFirstLastPara="1" rIns="0" wrap="square" tIns="0">
            <a:spAutoFit/>
          </a:bodyPr>
          <a:lstStyle/>
          <a:p>
            <a:pPr indent="0" lvl="0" marL="0" marR="0" rtl="0" algn="l">
              <a:lnSpc>
                <a:spcPct val="120018"/>
              </a:lnSpc>
              <a:spcBef>
                <a:spcPts val="0"/>
              </a:spcBef>
              <a:spcAft>
                <a:spcPts val="0"/>
              </a:spcAft>
              <a:buClr>
                <a:srgbClr val="000000"/>
              </a:buClr>
              <a:buSzPts val="1089"/>
              <a:buFont typeface="Arial"/>
              <a:buNone/>
            </a:pPr>
            <a:r>
              <a:rPr lang="en-US" sz="1089"/>
              <a:t>37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223" name="Google Shape;223;p4"/>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24" name="Google Shape;224;p4"/>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grpSp>
        <p:nvGrpSpPr>
          <p:cNvPr id="225" name="Google Shape;225;p4"/>
          <p:cNvGrpSpPr/>
          <p:nvPr/>
        </p:nvGrpSpPr>
        <p:grpSpPr>
          <a:xfrm>
            <a:off x="783650" y="1778638"/>
            <a:ext cx="9206206" cy="3063503"/>
            <a:chOff x="0" y="0"/>
            <a:chExt cx="8896604" cy="4864248"/>
          </a:xfrm>
        </p:grpSpPr>
        <p:sp>
          <p:nvSpPr>
            <p:cNvPr id="226" name="Google Shape;226;p4"/>
            <p:cNvSpPr/>
            <p:nvPr/>
          </p:nvSpPr>
          <p:spPr>
            <a:xfrm>
              <a:off x="0" y="0"/>
              <a:ext cx="8896604" cy="4864248"/>
            </a:xfrm>
            <a:custGeom>
              <a:rect b="b" l="l" r="r" t="t"/>
              <a:pathLst>
                <a:path extrusionOk="0" h="4864248" w="8896604">
                  <a:moveTo>
                    <a:pt x="8896604" y="0"/>
                  </a:moveTo>
                  <a:lnTo>
                    <a:pt x="0" y="0"/>
                  </a:lnTo>
                  <a:lnTo>
                    <a:pt x="0" y="4864248"/>
                  </a:lnTo>
                  <a:lnTo>
                    <a:pt x="8896604" y="4864248"/>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 name="Google Shape;227;p4"/>
            <p:cNvSpPr txBox="1"/>
            <p:nvPr/>
          </p:nvSpPr>
          <p:spPr>
            <a:xfrm>
              <a:off x="0" y="0"/>
              <a:ext cx="8896580" cy="4864194"/>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cxnSp>
        <p:nvCxnSpPr>
          <p:cNvPr id="228" name="Google Shape;228;p4"/>
          <p:cNvCxnSpPr/>
          <p:nvPr/>
        </p:nvCxnSpPr>
        <p:spPr>
          <a:xfrm rot="10727749">
            <a:off x="-13115" y="3101846"/>
            <a:ext cx="1234561" cy="0"/>
          </a:xfrm>
          <a:prstGeom prst="straightConnector1">
            <a:avLst/>
          </a:prstGeom>
          <a:noFill/>
          <a:ln cap="rnd" cmpd="sng" w="28575">
            <a:solidFill>
              <a:srgbClr val="009AC1"/>
            </a:solidFill>
            <a:prstDash val="solid"/>
            <a:round/>
            <a:headEnd len="sm" w="sm" type="none"/>
            <a:tailEnd len="sm" w="sm" type="none"/>
          </a:ln>
        </p:spPr>
      </p:cxnSp>
      <p:sp>
        <p:nvSpPr>
          <p:cNvPr id="229" name="Google Shape;229;p4"/>
          <p:cNvSpPr txBox="1"/>
          <p:nvPr/>
        </p:nvSpPr>
        <p:spPr>
          <a:xfrm>
            <a:off x="1112500" y="2313225"/>
            <a:ext cx="8548500" cy="2496004"/>
          </a:xfrm>
          <a:prstGeom prst="rect">
            <a:avLst/>
          </a:prstGeom>
          <a:noFill/>
          <a:ln>
            <a:noFill/>
          </a:ln>
        </p:spPr>
        <p:txBody>
          <a:bodyPr anchorCtr="0" anchor="t" bIns="0" lIns="0" spcFirstLastPara="1" rIns="0" wrap="square" tIns="0">
            <a:spAutoFit/>
          </a:bodyPr>
          <a:lstStyle/>
          <a:p>
            <a:pPr indent="0" lvl="0" marL="0" marR="0" rtl="0" algn="just">
              <a:lnSpc>
                <a:spcPct val="10780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Il progetto "SURVIVING DIGITAL" mira a sostenere gli adulti e i bambini delle aree svantaggiate che sono fortemente colpiti dall'eccessiva esposizione agli schermi. Questa esposizione causa notevoli problemi di sviluppo nei bambini, in particolare in quelli appartenenti a famiglie socio-economicamente svantaggiate. Il progetto, avviato dalla Città di Saint Denis e dall'Istituto di Ricerca e Innovazione (IRI), si concentra sulla creazione e sull'implementazione di nuove pratiche terapeutiche per contrastare questi effetti.</a:t>
            </a:r>
            <a:endParaRPr b="0" i="0" sz="1200" u="none" cap="none" strike="noStrike">
              <a:solidFill>
                <a:srgbClr val="000000"/>
              </a:solidFill>
              <a:latin typeface="Calibri"/>
              <a:ea typeface="Calibri"/>
              <a:cs typeface="Calibri"/>
              <a:sym typeface="Calibri"/>
            </a:endParaRPr>
          </a:p>
          <a:p>
            <a:pPr indent="0" lvl="0" marL="0" marR="0" rtl="0" algn="just">
              <a:lnSpc>
                <a:spcPct val="107857"/>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Gli aspetti principali includono:</a:t>
            </a:r>
            <a:endParaRPr b="0" i="0" sz="1200" u="none" cap="none" strike="noStrike">
              <a:solidFill>
                <a:srgbClr val="000000"/>
              </a:solidFill>
              <a:latin typeface="Calibri"/>
              <a:ea typeface="Calibri"/>
              <a:cs typeface="Calibri"/>
              <a:sym typeface="Calibri"/>
            </a:endParaRPr>
          </a:p>
          <a:p>
            <a:pPr indent="-157193" lvl="1" marL="393126" marR="0" rtl="0" algn="just">
              <a:lnSpc>
                <a:spcPct val="107857"/>
              </a:lnSpc>
              <a:spcBef>
                <a:spcPts val="0"/>
              </a:spcBef>
              <a:spcAft>
                <a:spcPts val="0"/>
              </a:spcAft>
              <a:buClr>
                <a:srgbClr val="FFFFFF"/>
              </a:buClr>
              <a:buSzPts val="1200"/>
              <a:buFont typeface="Calibri"/>
              <a:buChar char="•"/>
            </a:pPr>
            <a:r>
              <a:rPr b="0" i="0" lang="en-US" sz="1200" u="none" cap="none" strike="noStrike">
                <a:solidFill>
                  <a:srgbClr val="FFFFFF"/>
                </a:solidFill>
                <a:latin typeface="Calibri"/>
                <a:ea typeface="Calibri"/>
                <a:cs typeface="Calibri"/>
                <a:sym typeface="Calibri"/>
              </a:rPr>
              <a:t>Educare genitori e professionisti sui danni della sovraesposizione allo schermo.</a:t>
            </a:r>
            <a:endParaRPr b="0" i="0" sz="1200" u="none" cap="none" strike="noStrike">
              <a:solidFill>
                <a:srgbClr val="FFFFFF"/>
              </a:solidFill>
              <a:latin typeface="Calibri"/>
              <a:ea typeface="Calibri"/>
              <a:cs typeface="Calibri"/>
              <a:sym typeface="Calibri"/>
            </a:endParaRPr>
          </a:p>
          <a:p>
            <a:pPr indent="-157193" lvl="1" marL="393126" marR="0" rtl="0" algn="just">
              <a:lnSpc>
                <a:spcPct val="107857"/>
              </a:lnSpc>
              <a:spcBef>
                <a:spcPts val="0"/>
              </a:spcBef>
              <a:spcAft>
                <a:spcPts val="0"/>
              </a:spcAft>
              <a:buClr>
                <a:srgbClr val="FFFFFF"/>
              </a:buClr>
              <a:buSzPts val="1200"/>
              <a:buFont typeface="Calibri"/>
              <a:buChar char="•"/>
            </a:pPr>
            <a:r>
              <a:rPr b="0" i="0" lang="en-US" sz="1200" u="none" cap="none" strike="noStrike">
                <a:solidFill>
                  <a:srgbClr val="FFFFFF"/>
                </a:solidFill>
                <a:latin typeface="Calibri"/>
                <a:ea typeface="Calibri"/>
                <a:cs typeface="Calibri"/>
                <a:sym typeface="Calibri"/>
              </a:rPr>
              <a:t>Responsabilizzare i genitori attraverso la partecipazione attiva all'apprendimento e alle attività collettive come la cucina, il giardinaggio e l'arte.</a:t>
            </a:r>
            <a:endParaRPr b="0" i="0" sz="1200" u="none" cap="none" strike="noStrike">
              <a:solidFill>
                <a:srgbClr val="000000"/>
              </a:solidFill>
              <a:latin typeface="Calibri"/>
              <a:ea typeface="Calibri"/>
              <a:cs typeface="Calibri"/>
              <a:sym typeface="Calibri"/>
            </a:endParaRPr>
          </a:p>
          <a:p>
            <a:pPr indent="-157193" lvl="1" marL="393126" marR="0" rtl="0" algn="just">
              <a:lnSpc>
                <a:spcPct val="107802"/>
              </a:lnSpc>
              <a:spcBef>
                <a:spcPts val="0"/>
              </a:spcBef>
              <a:spcAft>
                <a:spcPts val="0"/>
              </a:spcAft>
              <a:buClr>
                <a:srgbClr val="FFFFFF"/>
              </a:buClr>
              <a:buSzPts val="1200"/>
              <a:buFont typeface="Calibri"/>
              <a:buChar char="•"/>
            </a:pPr>
            <a:r>
              <a:rPr b="0" i="0" lang="en-US" sz="1200" u="none" cap="none" strike="noStrike">
                <a:solidFill>
                  <a:srgbClr val="FFFFFF"/>
                </a:solidFill>
                <a:latin typeface="Calibri"/>
                <a:ea typeface="Calibri"/>
                <a:cs typeface="Calibri"/>
                <a:sym typeface="Calibri"/>
              </a:rPr>
              <a:t>Collaborare con i partner europei per scambiare conoscenze e sviluppare nuove strategie di prevenzione e cura.</a:t>
            </a:r>
            <a:endParaRPr b="0" i="0" sz="1200" u="none" cap="none" strike="noStrike">
              <a:solidFill>
                <a:srgbClr val="000000"/>
              </a:solidFill>
              <a:latin typeface="Calibri"/>
              <a:ea typeface="Calibri"/>
              <a:cs typeface="Calibri"/>
              <a:sym typeface="Calibri"/>
            </a:endParaRPr>
          </a:p>
          <a:p>
            <a:pPr indent="0" lvl="0" marL="0" marR="0" rtl="0" algn="just">
              <a:lnSpc>
                <a:spcPct val="107802"/>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L'iniziativa mira ad affrontare i problemi di salute pubblica legati alla sovraesposizione digitale, promuovendo uno sviluppo più sano nei bambini attraverso il coinvolgimento della comunità e pratiche innovative.</a:t>
            </a:r>
            <a:endParaRPr b="0" i="0" sz="1200" u="none" cap="none" strike="noStrike">
              <a:solidFill>
                <a:srgbClr val="000000"/>
              </a:solidFill>
              <a:latin typeface="Calibri"/>
              <a:ea typeface="Calibri"/>
              <a:cs typeface="Calibri"/>
              <a:sym typeface="Calibri"/>
            </a:endParaRPr>
          </a:p>
          <a:p>
            <a:pPr indent="-109844" lvl="1" marL="219688" marR="0" rtl="0" algn="l">
              <a:lnSpc>
                <a:spcPct val="107857"/>
              </a:lnSpc>
              <a:spcBef>
                <a:spcPts val="0"/>
              </a:spcBef>
              <a:spcAft>
                <a:spcPts val="0"/>
              </a:spcAft>
              <a:buClr>
                <a:srgbClr val="000000"/>
              </a:buClr>
              <a:buSzPts val="1820"/>
              <a:buFont typeface="Arial"/>
              <a:buNone/>
            </a:pPr>
            <a:r>
              <a:t/>
            </a:r>
            <a:endParaRPr b="0" i="0" sz="1820" u="none" cap="none" strike="noStrike">
              <a:solidFill>
                <a:srgbClr val="FFFFFF"/>
              </a:solidFill>
              <a:latin typeface="Arial"/>
              <a:ea typeface="Arial"/>
              <a:cs typeface="Arial"/>
              <a:sym typeface="Arial"/>
            </a:endParaRPr>
          </a:p>
        </p:txBody>
      </p:sp>
      <p:sp>
        <p:nvSpPr>
          <p:cNvPr id="230" name="Google Shape;230;p4"/>
          <p:cNvSpPr/>
          <p:nvPr/>
        </p:nvSpPr>
        <p:spPr>
          <a:xfrm>
            <a:off x="1208339" y="6415422"/>
            <a:ext cx="3193499" cy="3552317"/>
          </a:xfrm>
          <a:custGeom>
            <a:rect b="b" l="l" r="r" t="t"/>
            <a:pathLst>
              <a:path extrusionOk="0" h="3552317" w="3193499">
                <a:moveTo>
                  <a:pt x="0" y="0"/>
                </a:moveTo>
                <a:lnTo>
                  <a:pt x="3193499" y="0"/>
                </a:lnTo>
                <a:lnTo>
                  <a:pt x="3193499" y="3552318"/>
                </a:lnTo>
                <a:lnTo>
                  <a:pt x="0" y="3552318"/>
                </a:lnTo>
                <a:lnTo>
                  <a:pt x="0" y="0"/>
                </a:lnTo>
                <a:close/>
              </a:path>
            </a:pathLst>
          </a:custGeom>
          <a:blipFill rotWithShape="1">
            <a:blip r:embed="rId3">
              <a:alphaModFix/>
            </a:blip>
            <a:stretch>
              <a:fillRect b="-43459" l="-211913" r="13699" t="-68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31" name="Google Shape;231;p4"/>
          <p:cNvGrpSpPr/>
          <p:nvPr/>
        </p:nvGrpSpPr>
        <p:grpSpPr>
          <a:xfrm>
            <a:off x="410875" y="6646850"/>
            <a:ext cx="9352678" cy="6590538"/>
            <a:chOff x="0" y="0"/>
            <a:chExt cx="9156724" cy="8650205"/>
          </a:xfrm>
        </p:grpSpPr>
        <p:sp>
          <p:nvSpPr>
            <p:cNvPr id="232" name="Google Shape;232;p4"/>
            <p:cNvSpPr/>
            <p:nvPr/>
          </p:nvSpPr>
          <p:spPr>
            <a:xfrm>
              <a:off x="0" y="0"/>
              <a:ext cx="9156724" cy="8650205"/>
            </a:xfrm>
            <a:custGeom>
              <a:rect b="b" l="l" r="r" t="t"/>
              <a:pathLst>
                <a:path extrusionOk="0" h="8650205" w="9156724">
                  <a:moveTo>
                    <a:pt x="9156724" y="0"/>
                  </a:moveTo>
                  <a:lnTo>
                    <a:pt x="0" y="0"/>
                  </a:lnTo>
                  <a:lnTo>
                    <a:pt x="0" y="8650205"/>
                  </a:lnTo>
                  <a:lnTo>
                    <a:pt x="9156724" y="8650205"/>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 name="Google Shape;233;p4"/>
            <p:cNvSpPr txBox="1"/>
            <p:nvPr/>
          </p:nvSpPr>
          <p:spPr>
            <a:xfrm>
              <a:off x="0" y="0"/>
              <a:ext cx="9156700" cy="8650168"/>
            </a:xfrm>
            <a:prstGeom prst="rect">
              <a:avLst/>
            </a:prstGeom>
            <a:noFill/>
            <a:ln>
              <a:noFill/>
            </a:ln>
          </p:spPr>
          <p:txBody>
            <a:bodyPr anchorCtr="0" anchor="ctr" bIns="69175" lIns="69175" spcFirstLastPara="1" rIns="69175" wrap="square" tIns="69175">
              <a:noAutofit/>
            </a:bodyPr>
            <a:lstStyle/>
            <a:p>
              <a:pPr indent="0" lvl="0" marL="0" marR="0" rtl="0" algn="ctr">
                <a:lnSpc>
                  <a:spcPct val="120045"/>
                </a:lnSpc>
                <a:spcBef>
                  <a:spcPts val="0"/>
                </a:spcBef>
                <a:spcAft>
                  <a:spcPts val="0"/>
                </a:spcAft>
                <a:buClr>
                  <a:srgbClr val="000000"/>
                </a:buClr>
                <a:buSzPts val="1745"/>
                <a:buFont typeface="Arial"/>
                <a:buNone/>
              </a:pPr>
              <a:r>
                <a:rPr b="0" i="0" lang="en-US" sz="1745" u="none" cap="none" strike="noStrike">
                  <a:solidFill>
                    <a:srgbClr val="FFFFFF"/>
                  </a:solidFill>
                  <a:latin typeface="Trirong"/>
                  <a:ea typeface="Trirong"/>
                  <a:cs typeface="Trirong"/>
                  <a:sym typeface="Trirong"/>
                </a:rPr>
                <a:t>`</a:t>
              </a:r>
              <a:endParaRPr b="0" i="0" sz="1400" u="none" cap="none" strike="noStrike">
                <a:solidFill>
                  <a:srgbClr val="000000"/>
                </a:solidFill>
                <a:latin typeface="Arial"/>
                <a:ea typeface="Arial"/>
                <a:cs typeface="Arial"/>
                <a:sym typeface="Arial"/>
              </a:endParaRPr>
            </a:p>
          </p:txBody>
        </p:sp>
      </p:grpSp>
      <p:sp>
        <p:nvSpPr>
          <p:cNvPr id="234" name="Google Shape;234;p4"/>
          <p:cNvSpPr txBox="1"/>
          <p:nvPr/>
        </p:nvSpPr>
        <p:spPr>
          <a:xfrm>
            <a:off x="709675" y="7172900"/>
            <a:ext cx="8548500" cy="6181820"/>
          </a:xfrm>
          <a:prstGeom prst="rect">
            <a:avLst/>
          </a:prstGeom>
          <a:noFill/>
          <a:ln>
            <a:noFill/>
          </a:ln>
        </p:spPr>
        <p:txBody>
          <a:bodyPr anchorCtr="0" anchor="t" bIns="0" lIns="0" spcFirstLastPara="1" rIns="0" wrap="square" tIns="0">
            <a:spAutoFit/>
          </a:bodyPr>
          <a:lstStyle/>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Questa guida metodologica è destinata a formatori, assistenti ed educatori che mirano a mitigare gli impatti negativi della sovraesposizione agli schermi sui bambini delle aree svantaggiate. La guida illustra un programma di formazione completo e misto che comprende esercizi di autoapprendimento online e attività di gruppo offline facilitate in un contesto di gruppo.</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Panoramica della formazione</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 formazione "SOPRAVVIVERE AL DIGITALE" è composta da dodici moduli, ognuno dei quali contiene un approccio tematico per gli educatori o gli "ambasciatori". Ogni unità integra l'apprendimento online individuale e autogestito disponibile sulla piattaforma del progetto. </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Moduli e attività di formazione</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 formazione è flessibile, concisa e modulare per soddisfare le diverse esigenze dei partecipanti, soprattutto di quelli che vivono in aree rurali.</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Flessibilità: Progettato per l'apprendimento misto.</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Concisione: Strutturato per ridurre al minimo l'investimento di tempo.</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Modularità: Permette ai partecipanti di scegliere gli elementi rilevanti in base alle loro esigenze.</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Capacità e competenze</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 moduli di formazione mirano a promuovere abilità e competenze essenziali tra i genitori e i professionisti della prima infanzia, tra cui:</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Comprendere gli effetti dannosi dell'eccessiva esposizione allo schermo sui bambini piccolo e sugli adolescent.</a:t>
            </a:r>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Sviluppare strategie per ridurre il tempo trascorso sullo schermo e coinvolgere i bambini in attività tridimensionali ricche dove sviluppare tutti I sensi.</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Dare ai genitori e ai professionisti la possibilità di creare e attuare pratiche efficaci di gestione dello schermo.</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Migliorare le capacità di comunicazione e di leadership per sostenere il benessere dei bambini e delle famiglie.</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Risorse aggiuntive e implementazione</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La guida fa parte di una più ampia serie di risorse sviluppate nell'ambito del progetto "SURVIVING DIGITAL". Tutti i materiali formativi saranno disponibili su una piattaforma di e-learning, che consentirà ai partecipanti di completare il corso secondo i propri ritmi. Inoltre, il progetto include linee guida per la creazione di community hub di supporto (Twich) che serviranno come centro per lo scambio di buone pratiche e la collaborazione con partner nazionali ed europei.</a:t>
            </a:r>
            <a:endParaRPr b="0" i="0" sz="1200" u="none" cap="none" strike="noStrike">
              <a:solidFill>
                <a:srgbClr val="000000"/>
              </a:solidFill>
              <a:latin typeface="Calibri"/>
              <a:ea typeface="Calibri"/>
              <a:cs typeface="Calibri"/>
              <a:sym typeface="Calibri"/>
            </a:endParaRPr>
          </a:p>
          <a:p>
            <a:pPr indent="0" lvl="0" marL="0" marR="0" rtl="0" algn="just">
              <a:lnSpc>
                <a:spcPct val="10782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grpSp>
        <p:nvGrpSpPr>
          <p:cNvPr id="235" name="Google Shape;235;p4"/>
          <p:cNvGrpSpPr/>
          <p:nvPr/>
        </p:nvGrpSpPr>
        <p:grpSpPr>
          <a:xfrm>
            <a:off x="1915161" y="6405693"/>
            <a:ext cx="8045018" cy="582077"/>
            <a:chOff x="0" y="-9525"/>
            <a:chExt cx="7876172" cy="569861"/>
          </a:xfrm>
        </p:grpSpPr>
        <p:sp>
          <p:nvSpPr>
            <p:cNvPr id="236" name="Google Shape;236;p4"/>
            <p:cNvSpPr/>
            <p:nvPr/>
          </p:nvSpPr>
          <p:spPr>
            <a:xfrm>
              <a:off x="0" y="0"/>
              <a:ext cx="7876159" cy="560324"/>
            </a:xfrm>
            <a:custGeom>
              <a:rect b="b" l="l" r="r" t="t"/>
              <a:pathLst>
                <a:path extrusionOk="0" h="560324" w="7876159">
                  <a:moveTo>
                    <a:pt x="0" y="0"/>
                  </a:moveTo>
                  <a:lnTo>
                    <a:pt x="7876159" y="0"/>
                  </a:lnTo>
                  <a:lnTo>
                    <a:pt x="7876159"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7" name="Google Shape;237;p4"/>
            <p:cNvSpPr txBox="1"/>
            <p:nvPr/>
          </p:nvSpPr>
          <p:spPr>
            <a:xfrm>
              <a:off x="0" y="-9525"/>
              <a:ext cx="7876172" cy="569861"/>
            </a:xfrm>
            <a:prstGeom prst="rect">
              <a:avLst/>
            </a:prstGeom>
            <a:noFill/>
            <a:ln>
              <a:noFill/>
            </a:ln>
          </p:spPr>
          <p:txBody>
            <a:bodyPr anchorCtr="0" anchor="t" bIns="69175" lIns="69175" spcFirstLastPara="1" rIns="69175" wrap="square" tIns="69175">
              <a:noAutofit/>
            </a:bodyPr>
            <a:lstStyle/>
            <a:p>
              <a:pPr indent="0" lvl="0" marL="0" marR="0" rtl="0" algn="l">
                <a:lnSpc>
                  <a:spcPct val="120000"/>
                </a:lnSpc>
                <a:spcBef>
                  <a:spcPts val="0"/>
                </a:spcBef>
                <a:spcAft>
                  <a:spcPts val="0"/>
                </a:spcAft>
                <a:buClr>
                  <a:srgbClr val="000000"/>
                </a:buClr>
                <a:buSzPts val="2315"/>
                <a:buFont typeface="Arial"/>
                <a:buNone/>
              </a:pPr>
              <a:r>
                <a:rPr b="1" i="0" lang="en-US" sz="2315" u="none" cap="none" strike="noStrike">
                  <a:solidFill>
                    <a:srgbClr val="FFFFFF"/>
                  </a:solidFill>
                  <a:latin typeface="Arial"/>
                  <a:ea typeface="Arial"/>
                  <a:cs typeface="Arial"/>
                  <a:sym typeface="Arial"/>
                </a:rPr>
                <a:t> INFORMAZIONI SU QUESTA GUIDA PER I FORMATORI </a:t>
              </a:r>
              <a:endParaRPr b="1" i="0" sz="1400" u="none" cap="none" strike="noStrike">
                <a:solidFill>
                  <a:srgbClr val="000000"/>
                </a:solidFill>
                <a:latin typeface="Arial"/>
                <a:ea typeface="Arial"/>
                <a:cs typeface="Arial"/>
                <a:sym typeface="Arial"/>
              </a:endParaRPr>
            </a:p>
          </p:txBody>
        </p:sp>
      </p:grpSp>
      <p:grpSp>
        <p:nvGrpSpPr>
          <p:cNvPr id="238" name="Google Shape;238;p4"/>
          <p:cNvGrpSpPr/>
          <p:nvPr/>
        </p:nvGrpSpPr>
        <p:grpSpPr>
          <a:xfrm>
            <a:off x="410872" y="1479726"/>
            <a:ext cx="8044722" cy="582056"/>
            <a:chOff x="0" y="-9525"/>
            <a:chExt cx="7876172" cy="569861"/>
          </a:xfrm>
        </p:grpSpPr>
        <p:sp>
          <p:nvSpPr>
            <p:cNvPr id="239" name="Google Shape;239;p4"/>
            <p:cNvSpPr/>
            <p:nvPr/>
          </p:nvSpPr>
          <p:spPr>
            <a:xfrm>
              <a:off x="0" y="0"/>
              <a:ext cx="7876159" cy="560324"/>
            </a:xfrm>
            <a:custGeom>
              <a:rect b="b" l="l" r="r" t="t"/>
              <a:pathLst>
                <a:path extrusionOk="0" h="560324" w="7876159">
                  <a:moveTo>
                    <a:pt x="0" y="0"/>
                  </a:moveTo>
                  <a:lnTo>
                    <a:pt x="7876159" y="0"/>
                  </a:lnTo>
                  <a:lnTo>
                    <a:pt x="7876159" y="560324"/>
                  </a:lnTo>
                  <a:lnTo>
                    <a:pt x="0" y="560324"/>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 name="Google Shape;240;p4"/>
            <p:cNvSpPr txBox="1"/>
            <p:nvPr/>
          </p:nvSpPr>
          <p:spPr>
            <a:xfrm>
              <a:off x="0" y="-9525"/>
              <a:ext cx="7876172" cy="569861"/>
            </a:xfrm>
            <a:prstGeom prst="rect">
              <a:avLst/>
            </a:prstGeom>
            <a:noFill/>
            <a:ln>
              <a:noFill/>
            </a:ln>
          </p:spPr>
          <p:txBody>
            <a:bodyPr anchorCtr="0" anchor="t" bIns="69175" lIns="69175" spcFirstLastPara="1" rIns="69175" wrap="square" tIns="69175">
              <a:noAutofit/>
            </a:bodyPr>
            <a:lstStyle/>
            <a:p>
              <a:pPr indent="0" lvl="0" marL="0" marR="0" rtl="0" algn="l">
                <a:lnSpc>
                  <a:spcPct val="120000"/>
                </a:lnSpc>
                <a:spcBef>
                  <a:spcPts val="0"/>
                </a:spcBef>
                <a:spcAft>
                  <a:spcPts val="0"/>
                </a:spcAft>
                <a:buClr>
                  <a:srgbClr val="000000"/>
                </a:buClr>
                <a:buSzPts val="2315"/>
                <a:buFont typeface="Arial"/>
                <a:buNone/>
              </a:pPr>
              <a:r>
                <a:rPr b="1" i="0" lang="en-US" sz="2315" u="none" cap="none" strike="noStrike">
                  <a:solidFill>
                    <a:srgbClr val="FFFFFF"/>
                  </a:solidFill>
                  <a:latin typeface="Arial"/>
                  <a:ea typeface="Arial"/>
                  <a:cs typeface="Arial"/>
                  <a:sym typeface="Arial"/>
                </a:rPr>
                <a:t>                     INTRODUZIONE: IL PROGETTO</a:t>
              </a:r>
              <a:endParaRPr b="1" i="0" sz="1400" u="none" cap="none" strike="noStrike">
                <a:solidFill>
                  <a:srgbClr val="000000"/>
                </a:solidFill>
                <a:latin typeface="Arial"/>
                <a:ea typeface="Arial"/>
                <a:cs typeface="Arial"/>
                <a:sym typeface="Arial"/>
              </a:endParaRPr>
            </a:p>
          </p:txBody>
        </p:sp>
      </p:grpSp>
      <p:sp>
        <p:nvSpPr>
          <p:cNvPr id="241" name="Google Shape;241;p4"/>
          <p:cNvSpPr/>
          <p:nvPr/>
        </p:nvSpPr>
        <p:spPr>
          <a:xfrm>
            <a:off x="278978" y="12927772"/>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3">
              <a:alphaModFix/>
            </a:blip>
            <a:stretch>
              <a:fillRect b="-45426" l="-192733" r="-16863" t="126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5"/>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247" name="Google Shape;247;p5"/>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48" name="Google Shape;248;p5"/>
          <p:cNvSpPr/>
          <p:nvPr/>
        </p:nvSpPr>
        <p:spPr>
          <a:xfrm>
            <a:off x="146304" y="1884248"/>
            <a:ext cx="9838944" cy="1924954"/>
          </a:xfrm>
          <a:custGeom>
            <a:rect b="b" l="l" r="r" t="t"/>
            <a:pathLst>
              <a:path extrusionOk="0" h="1884553" w="10079609">
                <a:moveTo>
                  <a:pt x="0" y="0"/>
                </a:moveTo>
                <a:lnTo>
                  <a:pt x="10079609" y="0"/>
                </a:lnTo>
                <a:lnTo>
                  <a:pt x="10079609" y="1884553"/>
                </a:lnTo>
                <a:lnTo>
                  <a:pt x="0" y="188455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 name="Google Shape;249;p5"/>
          <p:cNvSpPr txBox="1"/>
          <p:nvPr/>
        </p:nvSpPr>
        <p:spPr>
          <a:xfrm>
            <a:off x="826324" y="2797800"/>
            <a:ext cx="7549579" cy="1222258"/>
          </a:xfrm>
          <a:prstGeom prst="rect">
            <a:avLst/>
          </a:prstGeom>
          <a:noFill/>
          <a:ln>
            <a:noFill/>
          </a:ln>
        </p:spPr>
        <p:txBody>
          <a:bodyPr anchorCtr="0" anchor="t" bIns="0" lIns="0" spcFirstLastPara="1" rIns="0" wrap="square" tIns="0">
            <a:spAutoFit/>
          </a:bodyPr>
          <a:lstStyle/>
          <a:p>
            <a:pPr indent="0" lvl="0" marL="0" marR="0" rtl="0" algn="l">
              <a:lnSpc>
                <a:spcPct val="96274"/>
              </a:lnSpc>
              <a:spcBef>
                <a:spcPts val="0"/>
              </a:spcBef>
              <a:spcAft>
                <a:spcPts val="0"/>
              </a:spcAft>
              <a:buClr>
                <a:srgbClr val="000000"/>
              </a:buClr>
              <a:buSzPts val="3677"/>
              <a:buFont typeface="Arial"/>
              <a:buNone/>
            </a:pPr>
            <a:r>
              <a:rPr b="0" i="0" lang="en-US" sz="3677" u="none" cap="none" strike="noStrike">
                <a:solidFill>
                  <a:srgbClr val="FFFFFF"/>
                </a:solidFill>
                <a:latin typeface="Arial"/>
                <a:ea typeface="Arial"/>
                <a:cs typeface="Arial"/>
                <a:sym typeface="Arial"/>
              </a:rPr>
              <a:t>A cosa serve questa Guida?</a:t>
            </a:r>
            <a:endParaRPr b="0" i="0" sz="1400" u="none" cap="none" strike="noStrike">
              <a:solidFill>
                <a:srgbClr val="000000"/>
              </a:solidFill>
              <a:latin typeface="Arial"/>
              <a:ea typeface="Arial"/>
              <a:cs typeface="Arial"/>
              <a:sym typeface="Arial"/>
            </a:endParaRPr>
          </a:p>
          <a:p>
            <a:pPr indent="0" lvl="0" marL="0" marR="0" rtl="0" algn="l">
              <a:lnSpc>
                <a:spcPct val="119989"/>
              </a:lnSpc>
              <a:spcBef>
                <a:spcPts val="0"/>
              </a:spcBef>
              <a:spcAft>
                <a:spcPts val="0"/>
              </a:spcAft>
              <a:buClr>
                <a:srgbClr val="000000"/>
              </a:buClr>
              <a:buSzPts val="3677"/>
              <a:buFont typeface="Arial"/>
              <a:buNone/>
            </a:pPr>
            <a:r>
              <a:t/>
            </a:r>
            <a:endParaRPr b="0" i="0" sz="3677" u="none" cap="none" strike="noStrike">
              <a:solidFill>
                <a:srgbClr val="FFFFFF"/>
              </a:solidFill>
              <a:latin typeface="Arial"/>
              <a:ea typeface="Arial"/>
              <a:cs typeface="Arial"/>
              <a:sym typeface="Arial"/>
            </a:endParaRPr>
          </a:p>
        </p:txBody>
      </p:sp>
      <p:sp>
        <p:nvSpPr>
          <p:cNvPr id="250" name="Google Shape;250;p5"/>
          <p:cNvSpPr/>
          <p:nvPr/>
        </p:nvSpPr>
        <p:spPr>
          <a:xfrm rot="-5400000">
            <a:off x="2028526" y="2362227"/>
            <a:ext cx="255294" cy="2908769"/>
          </a:xfrm>
          <a:custGeom>
            <a:rect b="b" l="l" r="r" t="t"/>
            <a:pathLst>
              <a:path extrusionOk="0" h="2847721" w="249936">
                <a:moveTo>
                  <a:pt x="0" y="0"/>
                </a:moveTo>
                <a:lnTo>
                  <a:pt x="249936" y="0"/>
                </a:lnTo>
                <a:lnTo>
                  <a:pt x="249936" y="2847721"/>
                </a:lnTo>
                <a:lnTo>
                  <a:pt x="0" y="284772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 name="Google Shape;251;p5"/>
          <p:cNvSpPr/>
          <p:nvPr/>
        </p:nvSpPr>
        <p:spPr>
          <a:xfrm>
            <a:off x="428722" y="8579777"/>
            <a:ext cx="9412532" cy="1557190"/>
          </a:xfrm>
          <a:custGeom>
            <a:rect b="b" l="l" r="r" t="t"/>
            <a:pathLst>
              <a:path extrusionOk="0" h="1524508" w="9214985">
                <a:moveTo>
                  <a:pt x="0" y="0"/>
                </a:moveTo>
                <a:lnTo>
                  <a:pt x="9214985" y="0"/>
                </a:lnTo>
                <a:lnTo>
                  <a:pt x="9214985" y="1524508"/>
                </a:lnTo>
                <a:lnTo>
                  <a:pt x="0" y="152450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2" name="Google Shape;252;p5"/>
          <p:cNvSpPr/>
          <p:nvPr/>
        </p:nvSpPr>
        <p:spPr>
          <a:xfrm>
            <a:off x="428722" y="4049135"/>
            <a:ext cx="9441382" cy="4315856"/>
          </a:xfrm>
          <a:custGeom>
            <a:rect b="b" l="l" r="r" t="t"/>
            <a:pathLst>
              <a:path extrusionOk="0" h="4315856" w="9441382">
                <a:moveTo>
                  <a:pt x="0" y="0"/>
                </a:moveTo>
                <a:lnTo>
                  <a:pt x="9441382" y="0"/>
                </a:lnTo>
                <a:lnTo>
                  <a:pt x="9441382" y="4315856"/>
                </a:lnTo>
                <a:lnTo>
                  <a:pt x="0" y="4315856"/>
                </a:lnTo>
                <a:lnTo>
                  <a:pt x="0" y="0"/>
                </a:lnTo>
                <a:close/>
              </a:path>
            </a:pathLst>
          </a:custGeom>
          <a:blipFill rotWithShape="1">
            <a:blip r:embed="rId3">
              <a:alphaModFix/>
            </a:blip>
            <a:stretch>
              <a:fillRect b="-29524" l="0" r="0" t="-1642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 name="Google Shape;253;p5"/>
          <p:cNvSpPr txBox="1"/>
          <p:nvPr/>
        </p:nvSpPr>
        <p:spPr>
          <a:xfrm>
            <a:off x="428722" y="10525671"/>
            <a:ext cx="9412500" cy="5593454"/>
          </a:xfrm>
          <a:prstGeom prst="rect">
            <a:avLst/>
          </a:prstGeom>
          <a:noFill/>
          <a:ln>
            <a:noFill/>
          </a:ln>
        </p:spPr>
        <p:txBody>
          <a:bodyPr anchorCtr="0" anchor="t" bIns="0" lIns="0" spcFirstLastPara="1" rIns="0" wrap="square" tIns="0">
            <a:spAutoFit/>
          </a:bodyPr>
          <a:lstStyle/>
          <a:p>
            <a:pPr indent="0" lvl="0" marL="0" marR="0" rtl="0" algn="just">
              <a:lnSpc>
                <a:spcPct val="119959"/>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Nell'era moderna, gli schermi sono diventati onnipresenti, permeando quasi ogni aspetto della nostra vita. Molti di noi sono costantemente connessi e spesso trascorrono davanti agli schermi più tempo di quanto sia utile per il loro benessere. Questo eccessivo tempo trascorso davanti agli schermi può essere particolarmente preoccupante per i bambini molto piccoli, in quanto può interferire con le prime fasi critiche del loro sviluppo. Riconoscendo questi rischi, numerose organizzazioni sanitarie e governi europei stanno riconoscendo i potenziali danni della sovraesposizione dei bambini (e degli adolescenti ) agli schermi.</a:t>
            </a:r>
            <a:endParaRPr b="0" i="0" sz="1200" u="none" cap="none" strike="noStrike">
              <a:solidFill>
                <a:srgbClr val="000000"/>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L'influenza pervasiva degli schermi ha portato a un allarmante aumento della dipendenza da schermo tra i bambini e gli adolescenti. Questo fenomeno influisce in modo significativo su vari aspetti della loro vita, compresa la salute fisica, in quanto l'eccessivo tempo trascorso sugli schermi è spesso collegato a comportamenti sedentari, posture scorrette e affaticamento degli occhi. Inoltre, rappresenta una minaccia per il benessere mentale, contribuendo a problemi quali ansia, depressione e compromissione dello sviluppo cognitivo. Anche il rendimento scolastico può risentirne, a causa della diminuzione dei tempi di attenzione e del minore impegno nelle attività didattiche. Le abilità sociali non sono immuni da questa tendenza: molti giovani hanno difficoltà a gestire le interazioni nel mondo reale e a costruire relazioni significative. Riconoscendo queste sfide, questa guida fornisce a educatori e genitori strategie pratiche per gestire e ridurre il tempo trascorso sullo schermo. Promuovendo un equilibrio più sano tra le attività digitali e quelle del mondo reale, mira a favorire lo sviluppo olistico di bambini e adolescenti, assicurando loro di prosperare sia online che offline.</a:t>
            </a:r>
            <a:endParaRPr b="0" i="0" sz="1200" u="none" cap="none" strike="noStrike">
              <a:solidFill>
                <a:srgbClr val="000000"/>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Naturalmente, pensare a un'infanzia completamente priva di schermi è impraticabile nel mondo di oggi. Pertanto, i genitori moderni prima, e gli educatori poi, devono sviluppare le conoscenze e le competenze necessarie non solo per stabilire i confini degli strumenti digitali - decidendo quando, dove e quali contenuti sono accessibili - ma anche per adottare strategie educative che massimizzino il loro potenziale. Ciò implica la creazione di opportunità di utilizzo condiviso che favoriscano il dialogo e le esperienze comuni.</a:t>
            </a:r>
            <a:endParaRPr b="0" i="0" sz="1200" u="none" cap="none" strike="noStrike">
              <a:solidFill>
                <a:srgbClr val="000000"/>
              </a:solidFill>
              <a:latin typeface="Calibri"/>
              <a:ea typeface="Calibri"/>
              <a:cs typeface="Calibri"/>
              <a:sym typeface="Calibri"/>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19959"/>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p:txBody>
      </p:sp>
      <p:sp>
        <p:nvSpPr>
          <p:cNvPr id="254" name="Google Shape;254;p5"/>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sp>
        <p:nvSpPr>
          <p:cNvPr id="255" name="Google Shape;255;p5"/>
          <p:cNvSpPr txBox="1"/>
          <p:nvPr/>
        </p:nvSpPr>
        <p:spPr>
          <a:xfrm>
            <a:off x="826320" y="8851841"/>
            <a:ext cx="8523300" cy="938100"/>
          </a:xfrm>
          <a:prstGeom prst="rect">
            <a:avLst/>
          </a:prstGeom>
          <a:noFill/>
          <a:ln>
            <a:noFill/>
          </a:ln>
        </p:spPr>
        <p:txBody>
          <a:bodyPr anchorCtr="0" anchor="t" bIns="0" lIns="0" spcFirstLastPara="1" rIns="0" wrap="square" tIns="0">
            <a:spAutoFit/>
          </a:bodyPr>
          <a:lstStyle/>
          <a:p>
            <a:pPr indent="0" lvl="0" marL="0" marR="0" rtl="0" algn="just">
              <a:lnSpc>
                <a:spcPct val="102371"/>
              </a:lnSpc>
              <a:spcBef>
                <a:spcPts val="0"/>
              </a:spcBef>
              <a:spcAft>
                <a:spcPts val="0"/>
              </a:spcAft>
              <a:buClr>
                <a:srgbClr val="000000"/>
              </a:buClr>
              <a:buSzPts val="2000"/>
              <a:buFont typeface="Arial"/>
              <a:buNone/>
            </a:pPr>
            <a:r>
              <a:rPr b="0" i="0" lang="en-US" sz="2000" u="none" cap="none" strike="noStrike">
                <a:solidFill>
                  <a:srgbClr val="FFFFFF"/>
                </a:solidFill>
                <a:latin typeface="Calibri"/>
                <a:ea typeface="Calibri"/>
                <a:cs typeface="Calibri"/>
                <a:sym typeface="Calibri"/>
              </a:rPr>
              <a:t>Il Consorzio Surviving Digital ha realizzato questa guida per supportare i formatori nell'organizzazione di iniziative volte a combattere la sovraesposizione dei bambini agli schermi.</a:t>
            </a:r>
            <a:endParaRPr b="0" i="0" sz="2000" u="none" cap="none" strike="noStrike">
              <a:solidFill>
                <a:srgbClr val="000000"/>
              </a:solidFill>
              <a:latin typeface="Calibri"/>
              <a:ea typeface="Calibri"/>
              <a:cs typeface="Calibri"/>
              <a:sym typeface="Calibri"/>
            </a:endParaRPr>
          </a:p>
        </p:txBody>
      </p:sp>
      <p:sp>
        <p:nvSpPr>
          <p:cNvPr id="256" name="Google Shape;256;p5"/>
          <p:cNvSpPr/>
          <p:nvPr/>
        </p:nvSpPr>
        <p:spPr>
          <a:xfrm>
            <a:off x="428728" y="145411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6"/>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262" name="Google Shape;262;p6"/>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63" name="Google Shape;263;p6"/>
          <p:cNvSpPr/>
          <p:nvPr/>
        </p:nvSpPr>
        <p:spPr>
          <a:xfrm>
            <a:off x="-17296" y="8418706"/>
            <a:ext cx="10295691" cy="6329553"/>
          </a:xfrm>
          <a:custGeom>
            <a:rect b="b" l="l" r="r" t="t"/>
            <a:pathLst>
              <a:path extrusionOk="0" h="6196711" w="10079609">
                <a:moveTo>
                  <a:pt x="0" y="0"/>
                </a:moveTo>
                <a:lnTo>
                  <a:pt x="10079609" y="0"/>
                </a:lnTo>
                <a:lnTo>
                  <a:pt x="10079609" y="6196711"/>
                </a:lnTo>
                <a:lnTo>
                  <a:pt x="0" y="619671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4" name="Google Shape;264;p6"/>
          <p:cNvSpPr txBox="1"/>
          <p:nvPr/>
        </p:nvSpPr>
        <p:spPr>
          <a:xfrm>
            <a:off x="431702" y="1019175"/>
            <a:ext cx="9238200" cy="2755754"/>
          </a:xfrm>
          <a:prstGeom prst="rect">
            <a:avLst/>
          </a:prstGeom>
          <a:noFill/>
          <a:ln>
            <a:noFill/>
          </a:ln>
        </p:spPr>
        <p:txBody>
          <a:bodyPr anchorCtr="0" anchor="t" bIns="0" lIns="0" spcFirstLastPara="1" rIns="0" wrap="square" tIns="0">
            <a:spAutoFit/>
          </a:bodyPr>
          <a:lstStyle/>
          <a:p>
            <a:pPr indent="0" lvl="0" marL="0" marR="0" rtl="0" algn="just">
              <a:lnSpc>
                <a:spcPct val="120023"/>
              </a:lnSpc>
              <a:spcBef>
                <a:spcPts val="0"/>
              </a:spcBef>
              <a:spcAft>
                <a:spcPts val="0"/>
              </a:spcAft>
              <a:buClr>
                <a:srgbClr val="000000"/>
              </a:buClr>
              <a:buSzPts val="2487"/>
              <a:buFont typeface="Arial"/>
              <a:buNone/>
            </a:pPr>
            <a:r>
              <a:rPr b="0" i="0" lang="en-US" sz="2487" u="none" cap="none" strike="noStrike">
                <a:solidFill>
                  <a:srgbClr val="009AC1"/>
                </a:solidFill>
                <a:latin typeface="Calibri"/>
                <a:ea typeface="Calibri"/>
                <a:cs typeface="Calibri"/>
                <a:sym typeface="Calibri"/>
              </a:rPr>
              <a:t>La tendenza a delegare le funzioni umane ai dispositivi digitali o a usarli come distrazione è comune a molte famiglie. Alcuni genitori si affidano agli schermi per “tenere occupati” i propri figli e portare a termine i propri compiti. Tuttavia, questa dipendenza dalla tecnologia priva i bambini di esperienze multisensoriali, della possibilità di sperimentare la noia e dell'opportunità di esprimere le proprie frustrazioni.</a:t>
            </a:r>
            <a:endParaRPr b="0" i="0" sz="1300" u="none" cap="none" strike="noStrike">
              <a:solidFill>
                <a:srgbClr val="000000"/>
              </a:solidFill>
              <a:latin typeface="Calibri"/>
              <a:ea typeface="Calibri"/>
              <a:cs typeface="Calibri"/>
              <a:sym typeface="Calibri"/>
            </a:endParaRPr>
          </a:p>
        </p:txBody>
      </p:sp>
      <p:sp>
        <p:nvSpPr>
          <p:cNvPr id="265" name="Google Shape;265;p6"/>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266" name="Google Shape;266;p6"/>
          <p:cNvSpPr txBox="1"/>
          <p:nvPr/>
        </p:nvSpPr>
        <p:spPr>
          <a:xfrm>
            <a:off x="431702" y="12050968"/>
            <a:ext cx="9238200" cy="1823063"/>
          </a:xfrm>
          <a:prstGeom prst="rect">
            <a:avLst/>
          </a:prstGeom>
          <a:noFill/>
          <a:ln>
            <a:noFill/>
          </a:ln>
        </p:spPr>
        <p:txBody>
          <a:bodyPr anchorCtr="0" anchor="t" bIns="0" lIns="0" spcFirstLastPara="1" rIns="0" wrap="square" tIns="0">
            <a:spAutoFit/>
          </a:bodyPr>
          <a:lstStyle/>
          <a:p>
            <a:pPr indent="0" lvl="0" marL="0" marR="0" rtl="0" algn="just">
              <a:lnSpc>
                <a:spcPct val="120015"/>
              </a:lnSpc>
              <a:spcBef>
                <a:spcPts val="0"/>
              </a:spcBef>
              <a:spcAft>
                <a:spcPts val="0"/>
              </a:spcAft>
              <a:buClr>
                <a:srgbClr val="000000"/>
              </a:buClr>
              <a:buSzPts val="2468"/>
              <a:buFont typeface="Arial"/>
              <a:buNone/>
            </a:pPr>
            <a:r>
              <a:rPr b="0" i="0" lang="en-US" sz="2468" u="none" cap="none" strike="noStrike">
                <a:solidFill>
                  <a:srgbClr val="FFFFFF"/>
                </a:solidFill>
                <a:latin typeface="Calibri"/>
                <a:ea typeface="Calibri"/>
                <a:cs typeface="Calibri"/>
                <a:sym typeface="Calibri"/>
              </a:rPr>
              <a:t>Questo manuale si propone di aiutare genitori ed educatori ad affrontare e risolvere efficacemente le sfide più comuni incontrate da bambini e studenti. Seguendo queste fasi organizzate, gli adulti possono creare un'atmosfera positiva e accogliente per i propri bambini / ragazzi.</a:t>
            </a:r>
            <a:endParaRPr b="0" i="0" sz="1300" u="none" cap="none" strike="noStrike">
              <a:solidFill>
                <a:srgbClr val="000000"/>
              </a:solidFill>
              <a:latin typeface="Calibri"/>
              <a:ea typeface="Calibri"/>
              <a:cs typeface="Calibri"/>
              <a:sym typeface="Calibri"/>
            </a:endParaRPr>
          </a:p>
        </p:txBody>
      </p:sp>
      <p:sp>
        <p:nvSpPr>
          <p:cNvPr id="267" name="Google Shape;267;p6"/>
          <p:cNvSpPr/>
          <p:nvPr/>
        </p:nvSpPr>
        <p:spPr>
          <a:xfrm>
            <a:off x="431702" y="4172480"/>
            <a:ext cx="9238110" cy="6972481"/>
          </a:xfrm>
          <a:custGeom>
            <a:rect b="b" l="l" r="r" t="t"/>
            <a:pathLst>
              <a:path extrusionOk="0" h="6972481" w="9238110">
                <a:moveTo>
                  <a:pt x="0" y="0"/>
                </a:moveTo>
                <a:lnTo>
                  <a:pt x="9238111" y="0"/>
                </a:lnTo>
                <a:lnTo>
                  <a:pt x="9238111" y="6972480"/>
                </a:lnTo>
                <a:lnTo>
                  <a:pt x="0" y="6972480"/>
                </a:lnTo>
                <a:lnTo>
                  <a:pt x="0" y="0"/>
                </a:lnTo>
                <a:close/>
              </a:path>
            </a:pathLst>
          </a:custGeom>
          <a:blipFill rotWithShape="1">
            <a:blip r:embed="rId3">
              <a:alphaModFix/>
            </a:blip>
            <a:stretch>
              <a:fillRect b="-6995" l="-64044" r="-36815" t="-4508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p6"/>
          <p:cNvSpPr/>
          <p:nvPr/>
        </p:nvSpPr>
        <p:spPr>
          <a:xfrm>
            <a:off x="259553" y="147044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7"/>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274" name="Google Shape;274;p7"/>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75" name="Google Shape;275;p7"/>
          <p:cNvSpPr/>
          <p:nvPr/>
        </p:nvSpPr>
        <p:spPr>
          <a:xfrm>
            <a:off x="1028700" y="6588528"/>
            <a:ext cx="7244987" cy="7392517"/>
          </a:xfrm>
          <a:custGeom>
            <a:rect b="b" l="l" r="r" t="t"/>
            <a:pathLst>
              <a:path extrusionOk="0" h="7392517" w="7244987">
                <a:moveTo>
                  <a:pt x="0" y="0"/>
                </a:moveTo>
                <a:lnTo>
                  <a:pt x="7244987" y="0"/>
                </a:lnTo>
                <a:lnTo>
                  <a:pt x="7244987" y="7392517"/>
                </a:lnTo>
                <a:lnTo>
                  <a:pt x="0" y="7392517"/>
                </a:lnTo>
                <a:lnTo>
                  <a:pt x="0" y="0"/>
                </a:lnTo>
                <a:close/>
              </a:path>
            </a:pathLst>
          </a:custGeom>
          <a:blipFill rotWithShape="1">
            <a:blip r:embed="rId3">
              <a:alphaModFix/>
            </a:blip>
            <a:stretch>
              <a:fillRect b="-6699" l="0" r="-15709" t="-670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6" name="Google Shape;276;p7"/>
          <p:cNvSpPr/>
          <p:nvPr/>
        </p:nvSpPr>
        <p:spPr>
          <a:xfrm>
            <a:off x="175750" y="2735800"/>
            <a:ext cx="8667916" cy="3849966"/>
          </a:xfrm>
          <a:custGeom>
            <a:rect b="b" l="l" r="r" t="t"/>
            <a:pathLst>
              <a:path extrusionOk="0" h="5099293" w="8294656">
                <a:moveTo>
                  <a:pt x="0" y="0"/>
                </a:moveTo>
                <a:lnTo>
                  <a:pt x="8294656" y="0"/>
                </a:lnTo>
                <a:lnTo>
                  <a:pt x="8294656" y="5099293"/>
                </a:lnTo>
                <a:lnTo>
                  <a:pt x="0" y="5099293"/>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77" name="Google Shape;277;p7"/>
          <p:cNvGrpSpPr/>
          <p:nvPr/>
        </p:nvGrpSpPr>
        <p:grpSpPr>
          <a:xfrm>
            <a:off x="467325" y="2244674"/>
            <a:ext cx="7526208" cy="884651"/>
            <a:chOff x="0" y="0"/>
            <a:chExt cx="5447852" cy="742468"/>
          </a:xfrm>
        </p:grpSpPr>
        <p:sp>
          <p:nvSpPr>
            <p:cNvPr id="278" name="Google Shape;278;p7"/>
            <p:cNvSpPr/>
            <p:nvPr/>
          </p:nvSpPr>
          <p:spPr>
            <a:xfrm>
              <a:off x="0" y="0"/>
              <a:ext cx="5447852" cy="742468"/>
            </a:xfrm>
            <a:custGeom>
              <a:rect b="b" l="l" r="r" t="t"/>
              <a:pathLst>
                <a:path extrusionOk="0" h="742468" w="2451227">
                  <a:moveTo>
                    <a:pt x="0" y="0"/>
                  </a:moveTo>
                  <a:lnTo>
                    <a:pt x="2451227" y="0"/>
                  </a:lnTo>
                  <a:lnTo>
                    <a:pt x="2451227" y="742468"/>
                  </a:lnTo>
                  <a:lnTo>
                    <a:pt x="0" y="74246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9" name="Google Shape;279;p7"/>
            <p:cNvSpPr txBox="1"/>
            <p:nvPr/>
          </p:nvSpPr>
          <p:spPr>
            <a:xfrm>
              <a:off x="2" y="476662"/>
              <a:ext cx="5373300" cy="246600"/>
            </a:xfrm>
            <a:prstGeom prst="rect">
              <a:avLst/>
            </a:prstGeom>
            <a:noFill/>
            <a:ln>
              <a:noFill/>
            </a:ln>
          </p:spPr>
          <p:txBody>
            <a:bodyPr anchorCtr="0" anchor="b" bIns="69175" lIns="69175" spcFirstLastPara="1" rIns="77150" wrap="square" tIns="69175">
              <a:noAutofit/>
            </a:bodyPr>
            <a:lstStyle/>
            <a:p>
              <a:pPr indent="0" lvl="0" marL="0" marR="0" rtl="0" algn="l">
                <a:lnSpc>
                  <a:spcPct val="95569"/>
                </a:lnSpc>
                <a:spcBef>
                  <a:spcPts val="0"/>
                </a:spcBef>
                <a:spcAft>
                  <a:spcPts val="0"/>
                </a:spcAft>
                <a:buClr>
                  <a:srgbClr val="000000"/>
                </a:buClr>
                <a:buSzPts val="2451"/>
                <a:buFont typeface="Arial"/>
                <a:buNone/>
              </a:pPr>
              <a:r>
                <a:t/>
              </a:r>
              <a:endParaRPr b="1" sz="2451">
                <a:solidFill>
                  <a:srgbClr val="FFFFFF"/>
                </a:solidFill>
              </a:endParaRPr>
            </a:p>
            <a:p>
              <a:pPr indent="0" lvl="0" marL="0" marR="0" rtl="0" algn="l">
                <a:lnSpc>
                  <a:spcPct val="95569"/>
                </a:lnSpc>
                <a:spcBef>
                  <a:spcPts val="0"/>
                </a:spcBef>
                <a:spcAft>
                  <a:spcPts val="0"/>
                </a:spcAft>
                <a:buClr>
                  <a:srgbClr val="000000"/>
                </a:buClr>
                <a:buSzPts val="2451"/>
                <a:buFont typeface="Arial"/>
                <a:buNone/>
              </a:pPr>
              <a:r>
                <a:t/>
              </a:r>
              <a:endParaRPr b="1" sz="2451">
                <a:solidFill>
                  <a:srgbClr val="FFFFFF"/>
                </a:solidFill>
              </a:endParaRPr>
            </a:p>
            <a:p>
              <a:pPr indent="0" lvl="0" marL="0" marR="0" rtl="0" algn="l">
                <a:lnSpc>
                  <a:spcPct val="95569"/>
                </a:lnSpc>
                <a:spcBef>
                  <a:spcPts val="0"/>
                </a:spcBef>
                <a:spcAft>
                  <a:spcPts val="0"/>
                </a:spcAft>
                <a:buClr>
                  <a:srgbClr val="000000"/>
                </a:buClr>
                <a:buSzPts val="2451"/>
                <a:buFont typeface="Arial"/>
                <a:buNone/>
              </a:pPr>
              <a:r>
                <a:rPr b="1" lang="en-US" sz="2451">
                  <a:solidFill>
                    <a:srgbClr val="FFFFFF"/>
                  </a:solidFill>
                </a:rPr>
                <a:t>“Identificazione della conoscenza - STEP by STEP</a:t>
              </a:r>
              <a:endParaRPr b="1" i="0" sz="600" u="none" cap="none" strike="noStrike">
                <a:solidFill>
                  <a:srgbClr val="000000"/>
                </a:solidFill>
                <a:latin typeface="Arial"/>
                <a:ea typeface="Arial"/>
                <a:cs typeface="Arial"/>
                <a:sym typeface="Arial"/>
              </a:endParaRPr>
            </a:p>
          </p:txBody>
        </p:sp>
      </p:grpSp>
      <p:sp>
        <p:nvSpPr>
          <p:cNvPr id="280" name="Google Shape;280;p7"/>
          <p:cNvSpPr/>
          <p:nvPr/>
        </p:nvSpPr>
        <p:spPr>
          <a:xfrm rot="-5400000">
            <a:off x="2299245" y="-552217"/>
            <a:ext cx="726639" cy="4672316"/>
          </a:xfrm>
          <a:custGeom>
            <a:rect b="b" l="l" r="r" t="t"/>
            <a:pathLst>
              <a:path extrusionOk="0" h="3360039" w="575948">
                <a:moveTo>
                  <a:pt x="0" y="0"/>
                </a:moveTo>
                <a:lnTo>
                  <a:pt x="575948" y="0"/>
                </a:lnTo>
                <a:lnTo>
                  <a:pt x="575948" y="3360039"/>
                </a:lnTo>
                <a:lnTo>
                  <a:pt x="0" y="336003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1" name="Google Shape;281;p7"/>
          <p:cNvSpPr/>
          <p:nvPr/>
        </p:nvSpPr>
        <p:spPr>
          <a:xfrm>
            <a:off x="1910025" y="12557451"/>
            <a:ext cx="7065956" cy="1423349"/>
          </a:xfrm>
          <a:custGeom>
            <a:rect b="b" l="l" r="r" t="t"/>
            <a:pathLst>
              <a:path extrusionOk="0" h="2685564" w="8111109">
                <a:moveTo>
                  <a:pt x="0" y="0"/>
                </a:moveTo>
                <a:lnTo>
                  <a:pt x="8111109" y="0"/>
                </a:lnTo>
                <a:lnTo>
                  <a:pt x="8111109" y="2685564"/>
                </a:lnTo>
                <a:lnTo>
                  <a:pt x="0" y="2685564"/>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2" name="Google Shape;282;p7"/>
          <p:cNvSpPr txBox="1"/>
          <p:nvPr/>
        </p:nvSpPr>
        <p:spPr>
          <a:xfrm>
            <a:off x="326406" y="3353090"/>
            <a:ext cx="7778400" cy="3749100"/>
          </a:xfrm>
          <a:prstGeom prst="rect">
            <a:avLst/>
          </a:prstGeom>
          <a:noFill/>
          <a:ln>
            <a:noFill/>
          </a:ln>
        </p:spPr>
        <p:txBody>
          <a:bodyPr anchorCtr="0" anchor="t" bIns="0" lIns="0" spcFirstLastPara="1" rIns="0" wrap="square" tIns="0">
            <a:spAutoFit/>
          </a:bodyPr>
          <a:lstStyle/>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Identificare il problema</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Osservare il comportamento del bambino e raccogliere informazioni da varie fonti.</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Impegnarsi in un dialogo aperto con il bambino per capire il suo punto di vista.</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Valutare la situazione</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Determinare la causa del problema attraverso un'attenta analisi.</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Considerare eventuali fattori esterni che possono influenzare il comportamento o le prestazioni del bambino.</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Sviluppare un piano</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Collaborare con altri educatori, genitori e professionisti del settore per creare un piano d'azione completo.</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Stabilire obiettivi chiari e raggiungibili e delineare passi specifici per affrontare il problema.</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Attuare gli interventi</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Applicare le strategie delineate nel piano d'azione in modo coerente.</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Fornire sostegno e incoraggiamento al bambino durante tutto il processo.</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Monitorare i progressi</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Verificare regolarmente i progressi del bambino verso gli obiettivi stabiliti.</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Adattare il piano d'azione, se necessario, sulla base delle osservazioni e dei feedback in corso.</a:t>
            </a:r>
            <a:endParaRPr b="0" i="0" sz="1200" u="none" cap="none" strike="noStrike">
              <a:solidFill>
                <a:srgbClr val="000000"/>
              </a:solidFill>
              <a:latin typeface="Calibri"/>
              <a:ea typeface="Calibri"/>
              <a:cs typeface="Calibri"/>
              <a:sym typeface="Calibri"/>
            </a:endParaRPr>
          </a:p>
          <a:p>
            <a:pPr indent="0" lvl="0" marL="0" marR="0" rtl="0" algn="just">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Valutare i risultati.</a:t>
            </a:r>
            <a:endParaRPr b="0" i="0" sz="1200" u="none" cap="none" strike="noStrike">
              <a:solidFill>
                <a:srgbClr val="000000"/>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a:p>
            <a:pPr indent="0" lvl="0" marL="0" marR="0" rtl="0" algn="just">
              <a:lnSpc>
                <a:spcPct val="89811"/>
              </a:lnSpc>
              <a:spcBef>
                <a:spcPts val="0"/>
              </a:spcBef>
              <a:spcAft>
                <a:spcPts val="0"/>
              </a:spcAft>
              <a:buClr>
                <a:srgbClr val="000000"/>
              </a:buClr>
              <a:buSzPts val="1200"/>
              <a:buFont typeface="Arial"/>
              <a:buNone/>
            </a:pPr>
            <a:r>
              <a:t/>
            </a:r>
            <a:endParaRPr b="0" i="0" sz="1200" u="none" cap="none" strike="noStrike">
              <a:solidFill>
                <a:srgbClr val="FFFFFF"/>
              </a:solidFill>
              <a:latin typeface="Calibri"/>
              <a:ea typeface="Calibri"/>
              <a:cs typeface="Calibri"/>
              <a:sym typeface="Calibri"/>
            </a:endParaRPr>
          </a:p>
        </p:txBody>
      </p:sp>
      <p:sp>
        <p:nvSpPr>
          <p:cNvPr id="283" name="Google Shape;283;p7"/>
          <p:cNvSpPr txBox="1"/>
          <p:nvPr/>
        </p:nvSpPr>
        <p:spPr>
          <a:xfrm>
            <a:off x="385424" y="1557408"/>
            <a:ext cx="8958900" cy="485700"/>
          </a:xfrm>
          <a:prstGeom prst="rect">
            <a:avLst/>
          </a:prstGeom>
          <a:noFill/>
          <a:ln>
            <a:noFill/>
          </a:ln>
        </p:spPr>
        <p:txBody>
          <a:bodyPr anchorCtr="0" anchor="t" bIns="0" lIns="0" spcFirstLastPara="1" rIns="0" wrap="square" tIns="0">
            <a:spAutoFit/>
          </a:bodyPr>
          <a:lstStyle/>
          <a:p>
            <a:pPr indent="0" lvl="0" marL="0" marR="0" rtl="0" algn="l">
              <a:lnSpc>
                <a:spcPct val="96274"/>
              </a:lnSpc>
              <a:spcBef>
                <a:spcPts val="0"/>
              </a:spcBef>
              <a:spcAft>
                <a:spcPts val="0"/>
              </a:spcAft>
              <a:buClr>
                <a:srgbClr val="000000"/>
              </a:buClr>
              <a:buSzPts val="3277"/>
              <a:buFont typeface="Arial"/>
              <a:buNone/>
            </a:pPr>
            <a:r>
              <a:rPr b="1" i="0" lang="en-US" sz="3277" u="none" cap="none" strike="noStrike">
                <a:solidFill>
                  <a:srgbClr val="FFFFFF"/>
                </a:solidFill>
                <a:latin typeface="Arial"/>
                <a:ea typeface="Arial"/>
                <a:cs typeface="Arial"/>
                <a:sym typeface="Arial"/>
              </a:rPr>
              <a:t>Cosa dobbiamo fare?</a:t>
            </a:r>
            <a:endParaRPr b="1" i="0" sz="1000" u="none" cap="none" strike="noStrike">
              <a:solidFill>
                <a:srgbClr val="000000"/>
              </a:solidFill>
              <a:latin typeface="Arial"/>
              <a:ea typeface="Arial"/>
              <a:cs typeface="Arial"/>
              <a:sym typeface="Arial"/>
            </a:endParaRPr>
          </a:p>
        </p:txBody>
      </p:sp>
      <p:grpSp>
        <p:nvGrpSpPr>
          <p:cNvPr id="284" name="Google Shape;284;p7"/>
          <p:cNvGrpSpPr/>
          <p:nvPr/>
        </p:nvGrpSpPr>
        <p:grpSpPr>
          <a:xfrm>
            <a:off x="5949697" y="12164089"/>
            <a:ext cx="3026284" cy="758583"/>
            <a:chOff x="-966391" y="0"/>
            <a:chExt cx="2388791" cy="742689"/>
          </a:xfrm>
        </p:grpSpPr>
        <p:sp>
          <p:nvSpPr>
            <p:cNvPr id="285" name="Google Shape;285;p7"/>
            <p:cNvSpPr/>
            <p:nvPr/>
          </p:nvSpPr>
          <p:spPr>
            <a:xfrm>
              <a:off x="0" y="0"/>
              <a:ext cx="1422400" cy="742468"/>
            </a:xfrm>
            <a:custGeom>
              <a:rect b="b" l="l" r="r" t="t"/>
              <a:pathLst>
                <a:path extrusionOk="0" h="742468" w="1422400">
                  <a:moveTo>
                    <a:pt x="0" y="0"/>
                  </a:moveTo>
                  <a:lnTo>
                    <a:pt x="1422400" y="0"/>
                  </a:lnTo>
                  <a:lnTo>
                    <a:pt x="1422400" y="742468"/>
                  </a:lnTo>
                  <a:lnTo>
                    <a:pt x="0" y="74246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6" name="Google Shape;286;p7"/>
            <p:cNvSpPr txBox="1"/>
            <p:nvPr/>
          </p:nvSpPr>
          <p:spPr>
            <a:xfrm>
              <a:off x="-966391" y="152889"/>
              <a:ext cx="1931240" cy="589800"/>
            </a:xfrm>
            <a:prstGeom prst="rect">
              <a:avLst/>
            </a:prstGeom>
            <a:noFill/>
            <a:ln>
              <a:noFill/>
            </a:ln>
          </p:spPr>
          <p:txBody>
            <a:bodyPr anchorCtr="0" anchor="b" bIns="69175" lIns="69175" spcFirstLastPara="1" rIns="69175" wrap="square" tIns="69175">
              <a:noAutofit/>
            </a:bodyPr>
            <a:lstStyle/>
            <a:p>
              <a:pPr indent="0" lvl="0" marL="0" marR="0" rtl="0" algn="r">
                <a:lnSpc>
                  <a:spcPct val="95569"/>
                </a:lnSpc>
                <a:spcBef>
                  <a:spcPts val="0"/>
                </a:spcBef>
                <a:spcAft>
                  <a:spcPts val="0"/>
                </a:spcAft>
                <a:buClr>
                  <a:srgbClr val="000000"/>
                </a:buClr>
                <a:buSzPts val="3250"/>
                <a:buFont typeface="Arial"/>
                <a:buNone/>
              </a:pPr>
              <a:r>
                <a:rPr b="0" i="0" lang="en-US" sz="3250" u="none" cap="none" strike="noStrike">
                  <a:solidFill>
                    <a:srgbClr val="FFFFFF"/>
                  </a:solidFill>
                  <a:latin typeface="Arial"/>
                  <a:ea typeface="Arial"/>
                  <a:cs typeface="Arial"/>
                  <a:sym typeface="Arial"/>
                </a:rPr>
                <a:t>E....</a:t>
              </a:r>
              <a:endParaRPr b="0" i="0" sz="1400" u="none" cap="none" strike="noStrike">
                <a:solidFill>
                  <a:srgbClr val="000000"/>
                </a:solidFill>
                <a:latin typeface="Arial"/>
                <a:ea typeface="Arial"/>
                <a:cs typeface="Arial"/>
                <a:sym typeface="Arial"/>
              </a:endParaRPr>
            </a:p>
          </p:txBody>
        </p:sp>
      </p:grpSp>
      <p:sp>
        <p:nvSpPr>
          <p:cNvPr id="287" name="Google Shape;287;p7"/>
          <p:cNvSpPr txBox="1"/>
          <p:nvPr/>
        </p:nvSpPr>
        <p:spPr>
          <a:xfrm>
            <a:off x="2196158" y="12786589"/>
            <a:ext cx="7764000" cy="1458989"/>
          </a:xfrm>
          <a:prstGeom prst="rect">
            <a:avLst/>
          </a:prstGeom>
          <a:noFill/>
          <a:ln>
            <a:noFill/>
          </a:ln>
        </p:spPr>
        <p:txBody>
          <a:bodyPr anchorCtr="0" anchor="t" bIns="0" lIns="0" spcFirstLastPara="1" rIns="0" wrap="square" tIns="0">
            <a:spAutoFit/>
          </a:bodyPr>
          <a:lstStyle/>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Valutare l'efficacia degli interventi dopo un periodo prestabilito.</a:t>
            </a:r>
            <a:endParaRPr b="0" i="0" sz="1200" u="none" cap="none" strike="noStrike">
              <a:solidFill>
                <a:srgbClr val="000000"/>
              </a:solidFill>
              <a:latin typeface="Calibri"/>
              <a:ea typeface="Calibri"/>
              <a:cs typeface="Calibri"/>
              <a:sym typeface="Calibri"/>
            </a:endParaRPr>
          </a:p>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Festeggiare i successi e apportare le ultime modifiche per garantire un miglioramento continuo.</a:t>
            </a:r>
            <a:endParaRPr b="0" i="0" sz="1200" u="none" cap="none" strike="noStrike">
              <a:solidFill>
                <a:srgbClr val="000000"/>
              </a:solidFill>
              <a:latin typeface="Calibri"/>
              <a:ea typeface="Calibri"/>
              <a:cs typeface="Calibri"/>
              <a:sym typeface="Calibri"/>
            </a:endParaRPr>
          </a:p>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Fornire un'assistenza continua</a:t>
            </a:r>
            <a:endParaRPr b="0" i="0" sz="1200" u="none" cap="none" strike="noStrike">
              <a:solidFill>
                <a:srgbClr val="000000"/>
              </a:solidFill>
              <a:latin typeface="Calibri"/>
              <a:ea typeface="Calibri"/>
              <a:cs typeface="Calibri"/>
              <a:sym typeface="Calibri"/>
            </a:endParaRPr>
          </a:p>
          <a:p>
            <a:pPr indent="0" lvl="0" marL="0" marR="0" rtl="0" algn="l">
              <a:lnSpc>
                <a:spcPct val="101766"/>
              </a:lnSpc>
              <a:spcBef>
                <a:spcPts val="0"/>
              </a:spcBef>
              <a:spcAft>
                <a:spcPts val="0"/>
              </a:spcAft>
              <a:buClr>
                <a:srgbClr val="000000"/>
              </a:buClr>
              <a:buSzPts val="1200"/>
              <a:buFont typeface="Arial"/>
              <a:buNone/>
            </a:pPr>
            <a:r>
              <a:rPr b="0" i="0" lang="en-US" sz="1200" u="none" cap="none" strike="noStrike">
                <a:solidFill>
                  <a:srgbClr val="FFFFFF"/>
                </a:solidFill>
                <a:latin typeface="Calibri"/>
                <a:ea typeface="Calibri"/>
                <a:cs typeface="Calibri"/>
                <a:sym typeface="Calibri"/>
              </a:rPr>
              <a:t>Garantire un supporto continuo per rafforzare i comportamenti e i risultati positivi.</a:t>
            </a:r>
            <a:endParaRPr b="0" i="0" sz="1200" u="none" cap="none" strike="noStrike">
              <a:solidFill>
                <a:srgbClr val="000000"/>
              </a:solidFill>
              <a:latin typeface="Calibri"/>
              <a:ea typeface="Calibri"/>
              <a:cs typeface="Calibri"/>
              <a:sym typeface="Calibri"/>
            </a:endParaRPr>
          </a:p>
          <a:p>
            <a:pPr indent="0" lvl="0" marL="0" marR="0" rtl="0" algn="l">
              <a:lnSpc>
                <a:spcPct val="89811"/>
              </a:lnSpc>
              <a:spcBef>
                <a:spcPts val="0"/>
              </a:spcBef>
              <a:spcAft>
                <a:spcPts val="0"/>
              </a:spcAft>
              <a:buClr>
                <a:srgbClr val="000000"/>
              </a:buClr>
              <a:buSzPts val="1698"/>
              <a:buFont typeface="Arial"/>
              <a:buNone/>
            </a:pPr>
            <a:r>
              <a:t/>
            </a:r>
            <a:endParaRPr b="0" i="0" sz="1698" u="none" cap="none" strike="noStrike">
              <a:solidFill>
                <a:srgbClr val="FFFFFF"/>
              </a:solidFill>
              <a:latin typeface="Arial"/>
              <a:ea typeface="Arial"/>
              <a:cs typeface="Arial"/>
              <a:sym typeface="Arial"/>
            </a:endParaRPr>
          </a:p>
          <a:p>
            <a:pPr indent="0" lvl="0" marL="0" marR="0" rtl="0" algn="just">
              <a:lnSpc>
                <a:spcPct val="101802"/>
              </a:lnSpc>
              <a:spcBef>
                <a:spcPts val="0"/>
              </a:spcBef>
              <a:spcAft>
                <a:spcPts val="0"/>
              </a:spcAft>
              <a:buClr>
                <a:srgbClr val="000000"/>
              </a:buClr>
              <a:buSzPts val="1498"/>
              <a:buFont typeface="Arial"/>
              <a:buNone/>
            </a:pPr>
            <a:r>
              <a:rPr b="0" i="0" lang="en-US" sz="1498"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just">
              <a:lnSpc>
                <a:spcPct val="101802"/>
              </a:lnSpc>
              <a:spcBef>
                <a:spcPts val="0"/>
              </a:spcBef>
              <a:spcAft>
                <a:spcPts val="0"/>
              </a:spcAft>
              <a:buClr>
                <a:srgbClr val="000000"/>
              </a:buClr>
              <a:buSzPts val="1498"/>
              <a:buFont typeface="Arial"/>
              <a:buNone/>
            </a:pPr>
            <a:r>
              <a:t/>
            </a:r>
            <a:endParaRPr b="0" i="0" sz="1498" u="none" cap="none" strike="noStrike">
              <a:solidFill>
                <a:srgbClr val="FFFFFF"/>
              </a:solidFill>
              <a:latin typeface="Arial"/>
              <a:ea typeface="Arial"/>
              <a:cs typeface="Arial"/>
              <a:sym typeface="Arial"/>
            </a:endParaRPr>
          </a:p>
        </p:txBody>
      </p:sp>
      <p:sp>
        <p:nvSpPr>
          <p:cNvPr id="288" name="Google Shape;288;p7"/>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7</a:t>
            </a:r>
            <a:endParaRPr b="0" i="0" sz="1400" u="none" cap="none" strike="noStrike">
              <a:solidFill>
                <a:srgbClr val="000000"/>
              </a:solidFill>
              <a:latin typeface="Arial"/>
              <a:ea typeface="Arial"/>
              <a:cs typeface="Arial"/>
              <a:sym typeface="Arial"/>
            </a:endParaRPr>
          </a:p>
        </p:txBody>
      </p:sp>
      <p:sp>
        <p:nvSpPr>
          <p:cNvPr id="289" name="Google Shape;289;p7"/>
          <p:cNvSpPr/>
          <p:nvPr/>
        </p:nvSpPr>
        <p:spPr>
          <a:xfrm>
            <a:off x="385416" y="139837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8"/>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295" name="Google Shape;295;p8"/>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296" name="Google Shape;296;p8"/>
          <p:cNvSpPr/>
          <p:nvPr/>
        </p:nvSpPr>
        <p:spPr>
          <a:xfrm>
            <a:off x="2788906" y="4560596"/>
            <a:ext cx="7502894" cy="7919175"/>
          </a:xfrm>
          <a:custGeom>
            <a:rect b="b" l="l" r="r" t="t"/>
            <a:pathLst>
              <a:path extrusionOk="0" h="7752969" w="7345426">
                <a:moveTo>
                  <a:pt x="0" y="0"/>
                </a:moveTo>
                <a:lnTo>
                  <a:pt x="7345426" y="0"/>
                </a:lnTo>
                <a:lnTo>
                  <a:pt x="7345426" y="7752969"/>
                </a:lnTo>
                <a:lnTo>
                  <a:pt x="0" y="7752969"/>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97" name="Google Shape;297;p8"/>
          <p:cNvGrpSpPr/>
          <p:nvPr/>
        </p:nvGrpSpPr>
        <p:grpSpPr>
          <a:xfrm>
            <a:off x="-12143" y="6816688"/>
            <a:ext cx="3835248" cy="102221"/>
            <a:chOff x="0" y="0"/>
            <a:chExt cx="3754755" cy="100076"/>
          </a:xfrm>
        </p:grpSpPr>
        <p:sp>
          <p:nvSpPr>
            <p:cNvPr id="298" name="Google Shape;298;p8"/>
            <p:cNvSpPr/>
            <p:nvPr/>
          </p:nvSpPr>
          <p:spPr>
            <a:xfrm>
              <a:off x="2032" y="2032"/>
              <a:ext cx="3750691" cy="96012"/>
            </a:xfrm>
            <a:custGeom>
              <a:rect b="b" l="l" r="r" t="t"/>
              <a:pathLst>
                <a:path extrusionOk="0" h="96012" w="3750691">
                  <a:moveTo>
                    <a:pt x="0" y="0"/>
                  </a:moveTo>
                  <a:lnTo>
                    <a:pt x="3750691" y="0"/>
                  </a:lnTo>
                  <a:cubicBezTo>
                    <a:pt x="3750691" y="32004"/>
                    <a:pt x="3750691" y="64008"/>
                    <a:pt x="3750691" y="96012"/>
                  </a:cubicBezTo>
                  <a:lnTo>
                    <a:pt x="0" y="96012"/>
                  </a:lnTo>
                  <a:lnTo>
                    <a:pt x="0" y="0"/>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9" name="Google Shape;299;p8"/>
            <p:cNvSpPr/>
            <p:nvPr/>
          </p:nvSpPr>
          <p:spPr>
            <a:xfrm>
              <a:off x="0" y="0"/>
              <a:ext cx="3754755" cy="100076"/>
            </a:xfrm>
            <a:custGeom>
              <a:rect b="b" l="l" r="r" t="t"/>
              <a:pathLst>
                <a:path extrusionOk="0" h="100076" w="3754755">
                  <a:moveTo>
                    <a:pt x="2032" y="0"/>
                  </a:moveTo>
                  <a:lnTo>
                    <a:pt x="3752723" y="0"/>
                  </a:lnTo>
                  <a:cubicBezTo>
                    <a:pt x="3753866" y="0"/>
                    <a:pt x="3754755" y="889"/>
                    <a:pt x="3754755" y="2032"/>
                  </a:cubicBezTo>
                  <a:lnTo>
                    <a:pt x="3754755" y="98044"/>
                  </a:lnTo>
                  <a:cubicBezTo>
                    <a:pt x="3754755" y="99187"/>
                    <a:pt x="3753866" y="100076"/>
                    <a:pt x="3752723" y="100076"/>
                  </a:cubicBezTo>
                  <a:lnTo>
                    <a:pt x="2032" y="100076"/>
                  </a:lnTo>
                  <a:cubicBezTo>
                    <a:pt x="889" y="100076"/>
                    <a:pt x="0" y="99187"/>
                    <a:pt x="0" y="98044"/>
                  </a:cubicBezTo>
                  <a:lnTo>
                    <a:pt x="0" y="2032"/>
                  </a:lnTo>
                  <a:cubicBezTo>
                    <a:pt x="0" y="889"/>
                    <a:pt x="889" y="0"/>
                    <a:pt x="2032" y="0"/>
                  </a:cubicBezTo>
                  <a:moveTo>
                    <a:pt x="2032" y="4064"/>
                  </a:moveTo>
                  <a:lnTo>
                    <a:pt x="2032" y="2032"/>
                  </a:lnTo>
                  <a:lnTo>
                    <a:pt x="4064" y="2032"/>
                  </a:lnTo>
                  <a:lnTo>
                    <a:pt x="4064" y="98044"/>
                  </a:lnTo>
                  <a:lnTo>
                    <a:pt x="2032" y="98044"/>
                  </a:lnTo>
                  <a:lnTo>
                    <a:pt x="2032" y="96012"/>
                  </a:lnTo>
                  <a:lnTo>
                    <a:pt x="3752723" y="96012"/>
                  </a:lnTo>
                  <a:lnTo>
                    <a:pt x="3752723" y="98044"/>
                  </a:lnTo>
                  <a:lnTo>
                    <a:pt x="3750691" y="98044"/>
                  </a:lnTo>
                  <a:lnTo>
                    <a:pt x="3750691" y="2032"/>
                  </a:lnTo>
                  <a:lnTo>
                    <a:pt x="3752723" y="2032"/>
                  </a:lnTo>
                  <a:lnTo>
                    <a:pt x="3752723" y="4064"/>
                  </a:lnTo>
                  <a:lnTo>
                    <a:pt x="2032" y="4064"/>
                  </a:lnTo>
                  <a:close/>
                </a:path>
              </a:pathLst>
            </a:custGeom>
            <a:solidFill>
              <a:srgbClr val="24BAA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8"/>
          <p:cNvSpPr/>
          <p:nvPr/>
        </p:nvSpPr>
        <p:spPr>
          <a:xfrm>
            <a:off x="6267477" y="7356253"/>
            <a:ext cx="3980629" cy="5123493"/>
          </a:xfrm>
          <a:custGeom>
            <a:rect b="b" l="l" r="r" t="t"/>
            <a:pathLst>
              <a:path extrusionOk="0" h="5123493" w="3980629">
                <a:moveTo>
                  <a:pt x="0" y="0"/>
                </a:moveTo>
                <a:lnTo>
                  <a:pt x="3980629" y="0"/>
                </a:lnTo>
                <a:lnTo>
                  <a:pt x="3980629" y="5123493"/>
                </a:lnTo>
                <a:lnTo>
                  <a:pt x="0" y="5123493"/>
                </a:lnTo>
                <a:lnTo>
                  <a:pt x="0" y="0"/>
                </a:lnTo>
                <a:close/>
              </a:path>
            </a:pathLst>
          </a:custGeom>
          <a:blipFill rotWithShape="1">
            <a:blip r:embed="rId3">
              <a:alphaModFix/>
            </a:blip>
            <a:stretch>
              <a:fillRect b="-37474" l="-219439" r="-6995" t="10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1" name="Google Shape;301;p8"/>
          <p:cNvSpPr txBox="1"/>
          <p:nvPr/>
        </p:nvSpPr>
        <p:spPr>
          <a:xfrm>
            <a:off x="736585" y="5299743"/>
            <a:ext cx="2242173" cy="199424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9805"/>
              <a:buFont typeface="Arial"/>
              <a:buNone/>
            </a:pPr>
            <a:r>
              <a:rPr b="0" i="0" lang="en-US" sz="9805" u="none" cap="none" strike="noStrike">
                <a:solidFill>
                  <a:srgbClr val="009AC1"/>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302" name="Google Shape;302;p8"/>
          <p:cNvSpPr txBox="1"/>
          <p:nvPr/>
        </p:nvSpPr>
        <p:spPr>
          <a:xfrm>
            <a:off x="4443162" y="6736984"/>
            <a:ext cx="4962900" cy="3690000"/>
          </a:xfrm>
          <a:prstGeom prst="rect">
            <a:avLst/>
          </a:prstGeom>
          <a:noFill/>
          <a:ln>
            <a:noFill/>
          </a:ln>
        </p:spPr>
        <p:txBody>
          <a:bodyPr anchorCtr="0" anchor="t" bIns="0" lIns="0" spcFirstLastPara="1" rIns="0" wrap="square" tIns="0">
            <a:spAutoFit/>
          </a:bodyPr>
          <a:lstStyle/>
          <a:p>
            <a:pPr indent="0" lvl="0" marL="0" marR="0" rtl="0" algn="l">
              <a:lnSpc>
                <a:spcPct val="109200"/>
              </a:lnSpc>
              <a:spcBef>
                <a:spcPts val="0"/>
              </a:spcBef>
              <a:spcAft>
                <a:spcPts val="0"/>
              </a:spcAft>
              <a:buClr>
                <a:srgbClr val="000000"/>
              </a:buClr>
              <a:buSzPts val="5513"/>
              <a:buFont typeface="Arial"/>
              <a:buNone/>
            </a:pPr>
            <a:r>
              <a:rPr b="1" i="0" lang="en-US" sz="5513" u="none" cap="none" strike="noStrike">
                <a:solidFill>
                  <a:srgbClr val="FFFFFF"/>
                </a:solidFill>
                <a:latin typeface="Arial"/>
                <a:ea typeface="Arial"/>
                <a:cs typeface="Arial"/>
                <a:sym typeface="Arial"/>
              </a:rPr>
              <a:t>Capire la dipendenza da schermo</a:t>
            </a:r>
            <a:endParaRPr b="1" i="0" sz="1000" u="none" cap="none" strike="noStrike">
              <a:solidFill>
                <a:srgbClr val="000000"/>
              </a:solidFill>
              <a:latin typeface="Arial"/>
              <a:ea typeface="Arial"/>
              <a:cs typeface="Arial"/>
              <a:sym typeface="Arial"/>
            </a:endParaRPr>
          </a:p>
          <a:p>
            <a:pPr indent="0" lvl="0" marL="0" marR="0" rtl="0" algn="l">
              <a:lnSpc>
                <a:spcPct val="109284"/>
              </a:lnSpc>
              <a:spcBef>
                <a:spcPts val="0"/>
              </a:spcBef>
              <a:spcAft>
                <a:spcPts val="0"/>
              </a:spcAft>
              <a:buClr>
                <a:srgbClr val="000000"/>
              </a:buClr>
              <a:buSzPts val="5913"/>
              <a:buFont typeface="Arial"/>
              <a:buNone/>
            </a:pPr>
            <a:r>
              <a:t/>
            </a:r>
            <a:endParaRPr b="0" i="0" sz="5913" u="none" cap="none" strike="noStrike">
              <a:solidFill>
                <a:srgbClr val="FFFFFF"/>
              </a:solidFill>
              <a:latin typeface="Arial"/>
              <a:ea typeface="Arial"/>
              <a:cs typeface="Arial"/>
              <a:sym typeface="Arial"/>
            </a:endParaRPr>
          </a:p>
        </p:txBody>
      </p:sp>
      <p:sp>
        <p:nvSpPr>
          <p:cNvPr id="303" name="Google Shape;303;p8"/>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9"/>
          <p:cNvSpPr txBox="1"/>
          <p:nvPr/>
        </p:nvSpPr>
        <p:spPr>
          <a:xfrm>
            <a:off x="7691470" y="16019052"/>
            <a:ext cx="4072970" cy="1898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225"/>
              <a:buFont typeface="Arial"/>
              <a:buNone/>
            </a:pPr>
            <a:r>
              <a:rPr b="0" i="0" lang="en-US" sz="1225" u="none" cap="none" strike="noStrike">
                <a:solidFill>
                  <a:srgbClr val="262626"/>
                </a:solidFill>
                <a:latin typeface="Arial"/>
                <a:ea typeface="Arial"/>
                <a:cs typeface="Arial"/>
                <a:sym typeface="Arial"/>
              </a:rPr>
              <a:t>sopravvivere al digitale</a:t>
            </a:r>
            <a:endParaRPr b="0" i="0" sz="1400" u="none" cap="none" strike="noStrike">
              <a:solidFill>
                <a:srgbClr val="000000"/>
              </a:solidFill>
              <a:latin typeface="Arial"/>
              <a:ea typeface="Arial"/>
              <a:cs typeface="Arial"/>
              <a:sym typeface="Arial"/>
            </a:endParaRPr>
          </a:p>
        </p:txBody>
      </p:sp>
      <p:cxnSp>
        <p:nvCxnSpPr>
          <p:cNvPr id="309" name="Google Shape;309;p9"/>
          <p:cNvCxnSpPr/>
          <p:nvPr/>
        </p:nvCxnSpPr>
        <p:spPr>
          <a:xfrm rot="10659948">
            <a:off x="9551728" y="16118524"/>
            <a:ext cx="318509" cy="0"/>
          </a:xfrm>
          <a:prstGeom prst="straightConnector1">
            <a:avLst/>
          </a:prstGeom>
          <a:noFill/>
          <a:ln cap="rnd" cmpd="sng" w="9525">
            <a:solidFill>
              <a:srgbClr val="00B6E6"/>
            </a:solidFill>
            <a:prstDash val="solid"/>
            <a:round/>
            <a:headEnd len="sm" w="sm" type="none"/>
            <a:tailEnd len="sm" w="sm" type="none"/>
          </a:ln>
        </p:spPr>
      </p:cxnSp>
      <p:sp>
        <p:nvSpPr>
          <p:cNvPr id="310" name="Google Shape;310;p9"/>
          <p:cNvSpPr/>
          <p:nvPr/>
        </p:nvSpPr>
        <p:spPr>
          <a:xfrm>
            <a:off x="-187494" y="9890079"/>
            <a:ext cx="10295691" cy="1472741"/>
          </a:xfrm>
          <a:custGeom>
            <a:rect b="b" l="l" r="r" t="t"/>
            <a:pathLst>
              <a:path extrusionOk="0" h="1441831" w="10079609">
                <a:moveTo>
                  <a:pt x="0" y="0"/>
                </a:moveTo>
                <a:lnTo>
                  <a:pt x="10079609" y="0"/>
                </a:lnTo>
                <a:lnTo>
                  <a:pt x="10079609" y="1441831"/>
                </a:lnTo>
                <a:lnTo>
                  <a:pt x="0" y="1441831"/>
                </a:lnTo>
                <a:close/>
              </a:path>
            </a:pathLst>
          </a:custGeom>
          <a:solidFill>
            <a:srgbClr val="74659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1" name="Google Shape;311;p9"/>
          <p:cNvSpPr/>
          <p:nvPr/>
        </p:nvSpPr>
        <p:spPr>
          <a:xfrm>
            <a:off x="288225" y="883200"/>
            <a:ext cx="3652788" cy="6900875"/>
          </a:xfrm>
          <a:custGeom>
            <a:rect b="b" l="l" r="r" t="t"/>
            <a:pathLst>
              <a:path extrusionOk="0" h="7541940" w="7162330">
                <a:moveTo>
                  <a:pt x="0" y="0"/>
                </a:moveTo>
                <a:lnTo>
                  <a:pt x="7162330" y="0"/>
                </a:lnTo>
                <a:lnTo>
                  <a:pt x="7162330" y="7541940"/>
                </a:lnTo>
                <a:lnTo>
                  <a:pt x="0" y="7541940"/>
                </a:lnTo>
                <a:lnTo>
                  <a:pt x="0" y="0"/>
                </a:lnTo>
                <a:close/>
              </a:path>
            </a:pathLst>
          </a:custGeom>
          <a:blipFill rotWithShape="1">
            <a:blip r:embed="rId3">
              <a:alphaModFix/>
            </a:blip>
            <a:stretch>
              <a:fillRect b="-32984" l="-9953" r="-1874" t="-2637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2" name="Google Shape;312;p9"/>
          <p:cNvSpPr/>
          <p:nvPr/>
        </p:nvSpPr>
        <p:spPr>
          <a:xfrm rot="-5400000">
            <a:off x="1846089" y="8994831"/>
            <a:ext cx="537059" cy="3093866"/>
          </a:xfrm>
          <a:custGeom>
            <a:rect b="b" l="l" r="r" t="t"/>
            <a:pathLst>
              <a:path extrusionOk="0" h="2847721" w="494331">
                <a:moveTo>
                  <a:pt x="0" y="0"/>
                </a:moveTo>
                <a:lnTo>
                  <a:pt x="494331" y="0"/>
                </a:lnTo>
                <a:lnTo>
                  <a:pt x="494331" y="2847721"/>
                </a:lnTo>
                <a:lnTo>
                  <a:pt x="0" y="2847721"/>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3" name="Google Shape;313;p9"/>
          <p:cNvSpPr/>
          <p:nvPr/>
        </p:nvSpPr>
        <p:spPr>
          <a:xfrm>
            <a:off x="4783704" y="8570657"/>
            <a:ext cx="5100673" cy="3775477"/>
          </a:xfrm>
          <a:custGeom>
            <a:rect b="b" l="l" r="r" t="t"/>
            <a:pathLst>
              <a:path extrusionOk="0" h="3692398" w="4988433">
                <a:moveTo>
                  <a:pt x="0" y="0"/>
                </a:moveTo>
                <a:lnTo>
                  <a:pt x="4988433" y="0"/>
                </a:lnTo>
                <a:lnTo>
                  <a:pt x="4988433" y="3692398"/>
                </a:lnTo>
                <a:lnTo>
                  <a:pt x="0" y="3692398"/>
                </a:lnTo>
                <a:close/>
              </a:path>
            </a:pathLst>
          </a:custGeom>
          <a:solidFill>
            <a:srgbClr val="009AC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4" name="Google Shape;314;p9"/>
          <p:cNvSpPr txBox="1"/>
          <p:nvPr/>
        </p:nvSpPr>
        <p:spPr>
          <a:xfrm>
            <a:off x="640256" y="12658372"/>
            <a:ext cx="8640000" cy="2667140"/>
          </a:xfrm>
          <a:prstGeom prst="rect">
            <a:avLst/>
          </a:prstGeom>
          <a:noFill/>
          <a:ln>
            <a:noFill/>
          </a:ln>
        </p:spPr>
        <p:txBody>
          <a:bodyPr anchorCtr="0" anchor="t" bIns="0" lIns="0" spcFirstLastPara="1" rIns="0" wrap="square" tIns="0">
            <a:spAutoFit/>
          </a:bodyPr>
          <a:lstStyle/>
          <a:p>
            <a:pPr indent="0" lvl="0" marL="0" marR="0" rtl="0" algn="just">
              <a:lnSpc>
                <a:spcPct val="107142"/>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 dipendenza da schermo si riferisce all'uso eccessivo di dispositivi digitali come smartphone, tablet, computer e console di gioco, oltre alla TV che interferisce con la vita quotidiana e il benessere dei più piccolo e non solo.</a:t>
            </a:r>
            <a:endParaRPr b="0" i="0" sz="1200" u="none" cap="none" strike="noStrike">
              <a:solidFill>
                <a:srgbClr val="000000"/>
              </a:solidFill>
              <a:latin typeface="Calibri"/>
              <a:ea typeface="Calibri"/>
              <a:cs typeface="Calibri"/>
              <a:sym typeface="Calibri"/>
            </a:endParaRPr>
          </a:p>
          <a:p>
            <a:pPr indent="0" lvl="0" marL="0" marR="0" rtl="0" algn="just">
              <a:lnSpc>
                <a:spcPct val="107142"/>
              </a:lnSpc>
              <a:spcBef>
                <a:spcPts val="0"/>
              </a:spcBef>
              <a:spcAft>
                <a:spcPts val="0"/>
              </a:spcAft>
              <a:buClr>
                <a:srgbClr val="000000"/>
              </a:buClr>
              <a:buSzPts val="1200"/>
              <a:buFont typeface="Arial"/>
              <a:buNone/>
            </a:pPr>
            <a:r>
              <a:t/>
            </a:r>
            <a:endParaRPr b="0" i="0" sz="1200" u="none" cap="none" strike="noStrike">
              <a:solidFill>
                <a:srgbClr val="262626"/>
              </a:solidFill>
              <a:latin typeface="Calibri"/>
              <a:ea typeface="Calibri"/>
              <a:cs typeface="Calibri"/>
              <a:sym typeface="Calibri"/>
            </a:endParaRPr>
          </a:p>
          <a:p>
            <a:pPr indent="0" lvl="0" marL="0" marR="0" rtl="0" algn="just">
              <a:lnSpc>
                <a:spcPct val="107142"/>
              </a:lnSpc>
              <a:spcBef>
                <a:spcPts val="0"/>
              </a:spcBef>
              <a:spcAft>
                <a:spcPts val="0"/>
              </a:spcAft>
              <a:buClr>
                <a:srgbClr val="000000"/>
              </a:buClr>
              <a:buSzPts val="1200"/>
              <a:buFont typeface="Arial"/>
              <a:buNone/>
            </a:pPr>
            <a:r>
              <a:rPr b="0" i="0" lang="en-US" sz="1200" u="none" cap="none" strike="noStrike">
                <a:solidFill>
                  <a:srgbClr val="262626"/>
                </a:solidFill>
                <a:latin typeface="Calibri"/>
                <a:ea typeface="Calibri"/>
                <a:cs typeface="Calibri"/>
                <a:sym typeface="Calibri"/>
              </a:rPr>
              <a:t>La dipendenza da schermo è un disturbo comportamentale caratterizzato dall'uso eccessivo e compulsivo di dispositivi digitali spesso a scapito degli aspetti personali, sociali e professionali della vita. Questa dipendenza si manifesta attraverso l'incapacità di controllare l'uso dello schermo, che porta a trascorrere periodi prolungati su attività come i social media, i giochi, lo streaming e la navigazione sul web. Può avere conseguenze negative significative, tra cui sonno disturbato, riduzione dell'attività fisica, relazioni tese e diminuzione della produttività. La dipendenza da schermo è determinata dalla gratificazione istantanea e dalla stimolazione costante fornita dai contenuti digitali, che possono alterare le funzioni cerebrali e rafforzare la dipendenza. Affrontare questa dipendenza richiede un approccio multiforme, che incorpori l'autodisciplina, l'uso consapevole e, in alcuni casi, l'intervento di un professionista per ripristinare un sano equilibrio tra il tempo trascorso sullo schermo e le interazioni con il mondo reale.</a:t>
            </a:r>
            <a:endParaRPr b="0" i="0" sz="1200" u="none" cap="none" strike="noStrike">
              <a:solidFill>
                <a:srgbClr val="000000"/>
              </a:solidFill>
              <a:latin typeface="Calibri"/>
              <a:ea typeface="Calibri"/>
              <a:cs typeface="Calibri"/>
              <a:sym typeface="Calibri"/>
            </a:endParaRPr>
          </a:p>
          <a:p>
            <a:pPr indent="0" lvl="0" marL="0" marR="0" rtl="0" algn="just">
              <a:lnSpc>
                <a:spcPct val="107276"/>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a:p>
            <a:pPr indent="0" lvl="0" marL="0" marR="0" rtl="0" algn="just">
              <a:lnSpc>
                <a:spcPct val="107276"/>
              </a:lnSpc>
              <a:spcBef>
                <a:spcPts val="0"/>
              </a:spcBef>
              <a:spcAft>
                <a:spcPts val="0"/>
              </a:spcAft>
              <a:buClr>
                <a:srgbClr val="000000"/>
              </a:buClr>
              <a:buSzPts val="1498"/>
              <a:buFont typeface="Arial"/>
              <a:buNone/>
            </a:pPr>
            <a:r>
              <a:t/>
            </a:r>
            <a:endParaRPr b="0" i="0" sz="1498" u="none" cap="none" strike="noStrike">
              <a:solidFill>
                <a:srgbClr val="262626"/>
              </a:solidFill>
              <a:latin typeface="Arial"/>
              <a:ea typeface="Arial"/>
              <a:cs typeface="Arial"/>
              <a:sym typeface="Arial"/>
            </a:endParaRPr>
          </a:p>
        </p:txBody>
      </p:sp>
      <p:sp>
        <p:nvSpPr>
          <p:cNvPr id="315" name="Google Shape;315;p9"/>
          <p:cNvSpPr txBox="1"/>
          <p:nvPr/>
        </p:nvSpPr>
        <p:spPr>
          <a:xfrm>
            <a:off x="9841204" y="16017174"/>
            <a:ext cx="237951" cy="165192"/>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Clr>
                <a:srgbClr val="000000"/>
              </a:buClr>
              <a:buSzPts val="1089"/>
              <a:buFont typeface="Arial"/>
              <a:buNone/>
            </a:pPr>
            <a:r>
              <a:rPr b="0" i="0" lang="en-US" sz="1089" u="none" cap="none" strike="noStrike">
                <a:solidFill>
                  <a:srgbClr val="000000"/>
                </a:solidFill>
                <a:latin typeface="Arial"/>
                <a:ea typeface="Arial"/>
                <a:cs typeface="Arial"/>
                <a:sym typeface="Arial"/>
              </a:rPr>
              <a:t>9</a:t>
            </a:r>
            <a:endParaRPr b="0" i="0" sz="1400" u="none" cap="none" strike="noStrike">
              <a:solidFill>
                <a:srgbClr val="000000"/>
              </a:solidFill>
              <a:latin typeface="Arial"/>
              <a:ea typeface="Arial"/>
              <a:cs typeface="Arial"/>
              <a:sym typeface="Arial"/>
            </a:endParaRPr>
          </a:p>
        </p:txBody>
      </p:sp>
      <p:sp>
        <p:nvSpPr>
          <p:cNvPr id="316" name="Google Shape;316;p9"/>
          <p:cNvSpPr txBox="1"/>
          <p:nvPr/>
        </p:nvSpPr>
        <p:spPr>
          <a:xfrm>
            <a:off x="5407340" y="8608740"/>
            <a:ext cx="3848100" cy="3394800"/>
          </a:xfrm>
          <a:prstGeom prst="rect">
            <a:avLst/>
          </a:prstGeom>
          <a:noFill/>
          <a:ln>
            <a:noFill/>
          </a:ln>
        </p:spPr>
        <p:txBody>
          <a:bodyPr anchorCtr="0" anchor="t" bIns="0" lIns="0" spcFirstLastPara="1" rIns="0" wrap="square" tIns="0">
            <a:spAutoFit/>
          </a:bodyPr>
          <a:lstStyle/>
          <a:p>
            <a:pPr indent="0" lvl="0" marL="0" marR="0" rtl="0" algn="ctr">
              <a:lnSpc>
                <a:spcPct val="102370"/>
              </a:lnSpc>
              <a:spcBef>
                <a:spcPts val="0"/>
              </a:spcBef>
              <a:spcAft>
                <a:spcPts val="0"/>
              </a:spcAft>
              <a:buClr>
                <a:srgbClr val="000000"/>
              </a:buClr>
              <a:buSzPts val="2400"/>
              <a:buFont typeface="Arial"/>
              <a:buNone/>
            </a:pPr>
            <a:r>
              <a:t/>
            </a:r>
            <a:endParaRPr b="0" i="0" sz="2400" u="none" cap="none" strike="noStrike">
              <a:solidFill>
                <a:srgbClr val="FFFFFF"/>
              </a:solidFill>
              <a:latin typeface="Calibri"/>
              <a:ea typeface="Calibri"/>
              <a:cs typeface="Calibri"/>
              <a:sym typeface="Calibri"/>
            </a:endParaRPr>
          </a:p>
          <a:p>
            <a:pPr indent="0" lvl="0" marL="0" marR="0" rtl="0" algn="ctr">
              <a:lnSpc>
                <a:spcPct val="102370"/>
              </a:lnSpc>
              <a:spcBef>
                <a:spcPts val="0"/>
              </a:spcBef>
              <a:spcAft>
                <a:spcPts val="0"/>
              </a:spcAft>
              <a:buClr>
                <a:srgbClr val="000000"/>
              </a:buClr>
              <a:buSzPts val="2400"/>
              <a:buFont typeface="Arial"/>
              <a:buNone/>
            </a:pPr>
            <a:r>
              <a:rPr b="0" i="0" lang="en-US" sz="2400" u="none" cap="none" strike="noStrike">
                <a:solidFill>
                  <a:srgbClr val="FFFFFF"/>
                </a:solidFill>
                <a:latin typeface="Calibri"/>
                <a:ea typeface="Calibri"/>
                <a:cs typeface="Calibri"/>
                <a:sym typeface="Calibri"/>
              </a:rPr>
              <a:t>In questo primo capitolo parleremo della dipendenza da schermo, che si riferisce all'uso eccessivo e compulsivo dei dispositivi digitali che può avere un impatto negativo sugli aspetti personali, sociali e professionali della vita.</a:t>
            </a:r>
            <a:endParaRPr b="0" i="0" sz="2400" u="none" cap="none" strike="noStrike">
              <a:solidFill>
                <a:srgbClr val="000000"/>
              </a:solidFill>
              <a:latin typeface="Calibri"/>
              <a:ea typeface="Calibri"/>
              <a:cs typeface="Calibri"/>
              <a:sym typeface="Calibri"/>
            </a:endParaRPr>
          </a:p>
        </p:txBody>
      </p:sp>
      <p:sp>
        <p:nvSpPr>
          <p:cNvPr id="317" name="Google Shape;317;p9"/>
          <p:cNvSpPr txBox="1"/>
          <p:nvPr/>
        </p:nvSpPr>
        <p:spPr>
          <a:xfrm>
            <a:off x="660232" y="10379831"/>
            <a:ext cx="2908800" cy="327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25"/>
              <a:buFont typeface="Arial"/>
              <a:buNone/>
            </a:pPr>
            <a:r>
              <a:rPr b="1" i="0" lang="en-US" sz="2125" u="none" cap="none" strike="noStrike">
                <a:solidFill>
                  <a:srgbClr val="FFFFFF"/>
                </a:solidFill>
                <a:latin typeface="Arial"/>
                <a:ea typeface="Arial"/>
                <a:cs typeface="Arial"/>
                <a:sym typeface="Arial"/>
              </a:rPr>
              <a:t>Introduzione</a:t>
            </a:r>
            <a:endParaRPr b="1" i="0" sz="1400" u="none" cap="none" strike="noStrike">
              <a:solidFill>
                <a:srgbClr val="000000"/>
              </a:solidFill>
              <a:latin typeface="Arial"/>
              <a:ea typeface="Arial"/>
              <a:cs typeface="Arial"/>
              <a:sym typeface="Arial"/>
            </a:endParaRPr>
          </a:p>
        </p:txBody>
      </p:sp>
      <p:sp>
        <p:nvSpPr>
          <p:cNvPr id="318" name="Google Shape;318;p9"/>
          <p:cNvSpPr/>
          <p:nvPr/>
        </p:nvSpPr>
        <p:spPr>
          <a:xfrm>
            <a:off x="443741" y="14586397"/>
            <a:ext cx="2260688" cy="2774142"/>
          </a:xfrm>
          <a:custGeom>
            <a:rect b="b" l="l" r="r" t="t"/>
            <a:pathLst>
              <a:path extrusionOk="0" h="4079620" w="3532325">
                <a:moveTo>
                  <a:pt x="0" y="0"/>
                </a:moveTo>
                <a:lnTo>
                  <a:pt x="3532324" y="0"/>
                </a:lnTo>
                <a:lnTo>
                  <a:pt x="3532324" y="4079620"/>
                </a:lnTo>
                <a:lnTo>
                  <a:pt x="0" y="4079620"/>
                </a:lnTo>
                <a:lnTo>
                  <a:pt x="0" y="0"/>
                </a:lnTo>
                <a:close/>
              </a:path>
            </a:pathLst>
          </a:custGeom>
          <a:blipFill rotWithShape="1">
            <a:blip r:embed="rId4">
              <a:alphaModFix/>
            </a:blip>
            <a:stretch>
              <a:fillRect b="-45417" l="-192733" r="-16863" t="125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This talk was given at a local TEDx event, produced independently of the TED Conferences. We are all a bit too connected to our smartphones and web-connected devices. Dr. Young helps identify warning signs of Internet addiction and what we can do to manage technology in our daily lives. She also asks “How young is too young?” for screen time, warning parents about the dangers of technology use in children as young as two. She offers strategies for how we can build “Screen Smart” schools, and introduces her new 3-6-9-12 Parenting Guidelines for managing tech use at home.&#10;&#10;Psychologist Dr. Kimberly Young launched the first study on internet addiction in 1995, wrote &quot;Caught in the Net&quot; in 1998, and has worked ever since to develop and discuss research and treatment for a rapidly evolving problem. &#10; &#10;Young is a professor at St. Bonaventure University and founder and director of the Center for Internet Addiction Recovery in Bradford, Pa. She founded the first inpatient clinic for Internet addiction recovery in the United States at the Bradford Regional Medical Center and her work has been featured in The New York Times, Newsweek, Time, USAToday, CNN, Fox News, Good Morning America, MSNBC News, and The Today Show.&#10;&#10;About TEDx, x = independently organized event In the spirit of ideas worth spreading, TEDx is a program of local, self-organized events that bring people together to share a TED-like experience. At a TEDx event, TEDTalks video and live speakers combine to spark deep discussion and connection in a small group. These local, self-organized events are branded TEDx, where x = independently organized TED event. The TED Conference provides general guidance for the TEDx program, but individual TEDx events are self-organized.* (*Subject to certain rules and regulations)" id="319" name="Google Shape;319;p9" title="What you need to know about internet addiction | Dr. Kimberly Young | TEDxBuffalo">
            <a:hlinkClick r:id="rId5"/>
          </p:cNvPr>
          <p:cNvPicPr preferRelativeResize="0"/>
          <p:nvPr/>
        </p:nvPicPr>
        <p:blipFill>
          <a:blip r:embed="rId6">
            <a:alphaModFix/>
          </a:blip>
          <a:stretch>
            <a:fillRect/>
          </a:stretch>
        </p:blipFill>
        <p:spPr>
          <a:xfrm>
            <a:off x="5189700" y="3770826"/>
            <a:ext cx="4283400" cy="2774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