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59" r:id="rId5"/>
    <p:sldId id="268" r:id="rId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1"/>
    <a:srgbClr val="74659A"/>
    <a:srgbClr val="ADCF9C"/>
    <a:srgbClr val="262626"/>
    <a:srgbClr val="04AACC"/>
    <a:srgbClr val="00B6E6"/>
    <a:srgbClr val="24BAA2"/>
    <a:srgbClr val="7F3494"/>
    <a:srgbClr val="092E4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8"/>
  </p:normalViewPr>
  <p:slideViewPr>
    <p:cSldViewPr snapToGrid="0" snapToObjects="1">
      <p:cViewPr varScale="1">
        <p:scale>
          <a:sx n="56" d="100"/>
          <a:sy n="56" d="100"/>
        </p:scale>
        <p:origin x="2525" y="43"/>
      </p:cViewPr>
      <p:guideLst>
        <p:guide orient="horz" pos="3343"/>
        <p:guide pos="235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9/20/2022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9/20/2022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74659A"/>
          </a:solidFill>
          <a:ln w="3060" cap="flat">
            <a:noFill/>
            <a:prstDash val="solid"/>
            <a:miter/>
          </a:ln>
        </p:spPr>
        <p:txBody>
          <a:bodyPr rtlCol="0" anchor="ctr"/>
          <a:lstStyle/>
          <a:p>
            <a:endParaRPr lang="en-US"/>
          </a:p>
        </p:txBody>
      </p:sp>
      <p:pic>
        <p:nvPicPr>
          <p:cNvPr id="338" name="Picture 337">
            <a:extLst>
              <a:ext uri="{FF2B5EF4-FFF2-40B4-BE49-F238E27FC236}">
                <a16:creationId xmlns:a16="http://schemas.microsoft.com/office/drawing/2014/main" id="{1FF9B57A-A795-634B-A4AC-020F65665FB5}"/>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500039" y="5830232"/>
            <a:ext cx="3127569" cy="4602411"/>
          </a:xfrm>
          <a:prstGeom prst="rect">
            <a:avLst/>
          </a:prstGeom>
        </p:spPr>
      </p:pic>
      <p:sp>
        <p:nvSpPr>
          <p:cNvPr id="1101" name="Graphic 6">
            <a:extLst>
              <a:ext uri="{FF2B5EF4-FFF2-40B4-BE49-F238E27FC236}">
                <a16:creationId xmlns:a16="http://schemas.microsoft.com/office/drawing/2014/main" id="{44A94AD3-A131-9441-82E4-9C561BFA098B}"/>
              </a:ext>
            </a:extLst>
          </p:cNvPr>
          <p:cNvSpPr/>
          <p:nvPr/>
        </p:nvSpPr>
        <p:spPr>
          <a:xfrm rot="5400000">
            <a:off x="5693241" y="7996035"/>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5" y="9391961"/>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surviving Digital</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37" name="Picture 336">
            <a:extLst>
              <a:ext uri="{FF2B5EF4-FFF2-40B4-BE49-F238E27FC236}">
                <a16:creationId xmlns:a16="http://schemas.microsoft.com/office/drawing/2014/main" id="{95238677-8BA6-964C-A4E3-7DB92351E6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556" y="468040"/>
            <a:ext cx="3130393" cy="1675127"/>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8" name="Picture 7">
            <a:extLst>
              <a:ext uri="{FF2B5EF4-FFF2-40B4-BE49-F238E27FC236}">
                <a16:creationId xmlns:a16="http://schemas.microsoft.com/office/drawing/2014/main" id="{34010426-2E4E-824F-A02C-096DD7001ECC}"/>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601346" y="5810021"/>
            <a:ext cx="2922814" cy="3761972"/>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9" name="Picture 8">
            <a:extLst>
              <a:ext uri="{FF2B5EF4-FFF2-40B4-BE49-F238E27FC236}">
                <a16:creationId xmlns:a16="http://schemas.microsoft.com/office/drawing/2014/main" id="{497D8773-34F2-3E4C-AB51-D9D7E7BEA79F}"/>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667774" y="-43150"/>
            <a:ext cx="2922814" cy="2946483"/>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7"/>
            <a:ext cx="3700956" cy="7313858"/>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78" name="Rectangle 877">
            <a:extLst>
              <a:ext uri="{FF2B5EF4-FFF2-40B4-BE49-F238E27FC236}">
                <a16:creationId xmlns:a16="http://schemas.microsoft.com/office/drawing/2014/main" id="{2B389D24-5C81-1047-B67F-CFDCF6BD591A}"/>
              </a:ext>
            </a:extLst>
          </p:cNvPr>
          <p:cNvSpPr/>
          <p:nvPr userDrawn="1"/>
        </p:nvSpPr>
        <p:spPr>
          <a:xfrm flipV="1">
            <a:off x="226191" y="74179"/>
            <a:ext cx="4569230" cy="1171771"/>
          </a:xfrm>
          <a:prstGeom prst="rect">
            <a:avLst/>
          </a:prstGeom>
          <a:solidFill>
            <a:srgbClr val="009A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403869" y="1604734"/>
            <a:ext cx="2567034" cy="685035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877" name="Text Placeholder 32">
            <a:extLst>
              <a:ext uri="{FF2B5EF4-FFF2-40B4-BE49-F238E27FC236}">
                <a16:creationId xmlns:a16="http://schemas.microsoft.com/office/drawing/2014/main" id="{0C2466D6-1218-B641-99A6-661C3336C850}"/>
              </a:ext>
            </a:extLst>
          </p:cNvPr>
          <p:cNvSpPr>
            <a:spLocks noGrp="1"/>
          </p:cNvSpPr>
          <p:nvPr>
            <p:ph type="body" sz="quarter" idx="30" hasCustomPrompt="1"/>
          </p:nvPr>
        </p:nvSpPr>
        <p:spPr>
          <a:xfrm>
            <a:off x="452889" y="686094"/>
            <a:ext cx="2581124" cy="429543"/>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17" name="Rectangle 316">
            <a:extLst>
              <a:ext uri="{FF2B5EF4-FFF2-40B4-BE49-F238E27FC236}">
                <a16:creationId xmlns:a16="http://schemas.microsoft.com/office/drawing/2014/main" id="{4D0494E1-0947-8543-BF98-FB072769EE52}"/>
              </a:ext>
            </a:extLst>
          </p:cNvPr>
          <p:cNvSpPr/>
          <p:nvPr userDrawn="1"/>
        </p:nvSpPr>
        <p:spPr>
          <a:xfrm flipH="1" flipV="1">
            <a:off x="7559675" y="178904"/>
            <a:ext cx="2203335" cy="106918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18" name="Rectangle 317">
            <a:extLst>
              <a:ext uri="{FF2B5EF4-FFF2-40B4-BE49-F238E27FC236}">
                <a16:creationId xmlns:a16="http://schemas.microsoft.com/office/drawing/2014/main" id="{65C01342-A303-DA46-B07C-5880AEC7B609}"/>
              </a:ext>
            </a:extLst>
          </p:cNvPr>
          <p:cNvSpPr/>
          <p:nvPr userDrawn="1"/>
        </p:nvSpPr>
        <p:spPr>
          <a:xfrm>
            <a:off x="2065868" y="10250608"/>
            <a:ext cx="508974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19" name="Picture 318">
            <a:extLst>
              <a:ext uri="{FF2B5EF4-FFF2-40B4-BE49-F238E27FC236}">
                <a16:creationId xmlns:a16="http://schemas.microsoft.com/office/drawing/2014/main" id="{38C578BE-816E-F245-9858-DA493C5EFF8B}"/>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356278" y="10250608"/>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7" name="Graphic 4">
            <a:extLst>
              <a:ext uri="{FF2B5EF4-FFF2-40B4-BE49-F238E27FC236}">
                <a16:creationId xmlns:a16="http://schemas.microsoft.com/office/drawing/2014/main" id="{E3CCF1BA-572E-F44F-8F8C-CC649FECCA18}"/>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74659A"/>
          </a:solidFill>
          <a:ln w="237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946B774F-921B-0346-82EC-07096EBAD27A}"/>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19" name="Picture Placeholder 1000">
            <a:extLst>
              <a:ext uri="{FF2B5EF4-FFF2-40B4-BE49-F238E27FC236}">
                <a16:creationId xmlns:a16="http://schemas.microsoft.com/office/drawing/2014/main" id="{B316D876-BBC7-D34A-A658-648DBAC06158}"/>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072852" y="856289"/>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072851" y="1703940"/>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36" name="Picture 335">
            <a:extLst>
              <a:ext uri="{FF2B5EF4-FFF2-40B4-BE49-F238E27FC236}">
                <a16:creationId xmlns:a16="http://schemas.microsoft.com/office/drawing/2014/main" id="{F1E3BC1E-CF22-F44A-BFBA-708F906E0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9367" y="7006291"/>
            <a:ext cx="3433502" cy="1837325"/>
          </a:xfrm>
          <a:prstGeom prst="rect">
            <a:avLst/>
          </a:prstGeom>
        </p:spPr>
      </p:pic>
      <p:pic>
        <p:nvPicPr>
          <p:cNvPr id="337" name="Picture 336">
            <a:extLst>
              <a:ext uri="{FF2B5EF4-FFF2-40B4-BE49-F238E27FC236}">
                <a16:creationId xmlns:a16="http://schemas.microsoft.com/office/drawing/2014/main" id="{A3FE31FF-914B-1247-A0DC-D21A9E5C6ABE}"/>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089362" y="2259171"/>
            <a:ext cx="3127569" cy="1760759"/>
          </a:xfrm>
          <a:prstGeom prst="rect">
            <a:avLst/>
          </a:prstGeom>
        </p:spPr>
      </p:pic>
      <p:sp>
        <p:nvSpPr>
          <p:cNvPr id="338" name="Graphic 6">
            <a:extLst>
              <a:ext uri="{FF2B5EF4-FFF2-40B4-BE49-F238E27FC236}">
                <a16:creationId xmlns:a16="http://schemas.microsoft.com/office/drawing/2014/main" id="{590AD23A-592E-AC4A-B3FB-3F69D4017F88}"/>
              </a:ext>
            </a:extLst>
          </p:cNvPr>
          <p:cNvSpPr/>
          <p:nvPr userDrawn="1"/>
        </p:nvSpPr>
        <p:spPr>
          <a:xfrm rot="5400000">
            <a:off x="5674531" y="7965829"/>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39" name="Text Placeholder 32">
            <a:extLst>
              <a:ext uri="{FF2B5EF4-FFF2-40B4-BE49-F238E27FC236}">
                <a16:creationId xmlns:a16="http://schemas.microsoft.com/office/drawing/2014/main" id="{458950AF-8054-9040-A0C0-E7F3E54A2235}"/>
              </a:ext>
            </a:extLst>
          </p:cNvPr>
          <p:cNvSpPr>
            <a:spLocks noGrp="1"/>
          </p:cNvSpPr>
          <p:nvPr>
            <p:ph type="body" sz="quarter" idx="42" hasCustomPrompt="1"/>
          </p:nvPr>
        </p:nvSpPr>
        <p:spPr>
          <a:xfrm>
            <a:off x="4271866" y="9395550"/>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41" name="Picture 340">
            <a:extLst>
              <a:ext uri="{FF2B5EF4-FFF2-40B4-BE49-F238E27FC236}">
                <a16:creationId xmlns:a16="http://schemas.microsoft.com/office/drawing/2014/main" id="{A0E2DD9F-02D3-1C4D-8185-514E5E8B5ED1}"/>
              </a:ext>
            </a:extLst>
          </p:cNvPr>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5441391" y="8396052"/>
            <a:ext cx="1280061" cy="293943"/>
          </a:xfrm>
          <a:prstGeom prst="rect">
            <a:avLst/>
          </a:prstGeom>
          <a:ln>
            <a:noFill/>
          </a:ln>
          <a:extLst>
            <a:ext uri="{53640926-AAD7-44D8-BBD7-CCE9431645EC}">
              <a14:shadowObscured xmlns:a14="http://schemas.microsoft.com/office/drawing/2010/main"/>
            </a:ext>
          </a:extLst>
        </p:spPr>
      </p:pic>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89367" y="9472264"/>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833697" y="9511527"/>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97964" y="9504997"/>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851792" y="1270135"/>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solidFill>
              <a:srgbClr val="009AC1"/>
            </a:solid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748353" y="838757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46" name="Picture 345">
            <a:extLst>
              <a:ext uri="{FF2B5EF4-FFF2-40B4-BE49-F238E27FC236}">
                <a16:creationId xmlns:a16="http://schemas.microsoft.com/office/drawing/2014/main" id="{3FABE59E-0E11-C247-B506-7A46D17BD61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1134260" y="8475194"/>
            <a:ext cx="1280061" cy="29394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3F36D653-0074-5840-8E04-6E64CED51DCA}"/>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529991" y="-1"/>
            <a:ext cx="2922814" cy="2129115"/>
          </a:xfrm>
          <a:prstGeom prst="rect">
            <a:avLst/>
          </a:prstGeom>
        </p:spPr>
      </p:pic>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1048519" y="3975103"/>
            <a:ext cx="4412710"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4659A"/>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09AC1"/>
          </a:solidFill>
          <a:ln w="3060" cap="flat">
            <a:solidFill>
              <a:srgbClr val="24BAA2"/>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51BD4318-82C1-6140-99CF-1E5F1905899A}"/>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4601953" y="4026093"/>
            <a:ext cx="2922814" cy="376197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4" y="7075346"/>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4" y="7536251"/>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4" y="7978155"/>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4" y="8438010"/>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1003" name="Text Placeholder 32">
            <a:extLst>
              <a:ext uri="{FF2B5EF4-FFF2-40B4-BE49-F238E27FC236}">
                <a16:creationId xmlns:a16="http://schemas.microsoft.com/office/drawing/2014/main" id="{C920BACB-B591-7646-87AD-605C33C4A319}"/>
              </a:ext>
            </a:extLst>
          </p:cNvPr>
          <p:cNvSpPr>
            <a:spLocks noGrp="1"/>
          </p:cNvSpPr>
          <p:nvPr>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85" name="Picture Placeholder 62">
            <a:extLst>
              <a:ext uri="{FF2B5EF4-FFF2-40B4-BE49-F238E27FC236}">
                <a16:creationId xmlns:a16="http://schemas.microsoft.com/office/drawing/2014/main" id="{FB978FCF-A40C-1C49-A1EE-504A3D800D38}"/>
              </a:ext>
            </a:extLst>
          </p:cNvPr>
          <p:cNvSpPr>
            <a:spLocks noGrp="1"/>
          </p:cNvSpPr>
          <p:nvPr>
            <p:ph type="pic" sz="quarter" idx="44" hasCustomPrompt="1"/>
          </p:nvPr>
        </p:nvSpPr>
        <p:spPr>
          <a:xfrm>
            <a:off x="-6328" y="2180039"/>
            <a:ext cx="7575789" cy="357112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387" name="Rectangle 386">
            <a:extLst>
              <a:ext uri="{FF2B5EF4-FFF2-40B4-BE49-F238E27FC236}">
                <a16:creationId xmlns:a16="http://schemas.microsoft.com/office/drawing/2014/main" id="{F9644B2F-CAC7-1A43-ACC4-35F1E729221A}"/>
              </a:ext>
            </a:extLst>
          </p:cNvPr>
          <p:cNvSpPr/>
          <p:nvPr userDrawn="1"/>
        </p:nvSpPr>
        <p:spPr>
          <a:xfrm>
            <a:off x="5574056" y="10109234"/>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88" name="Picture 387">
            <a:extLst>
              <a:ext uri="{FF2B5EF4-FFF2-40B4-BE49-F238E27FC236}">
                <a16:creationId xmlns:a16="http://schemas.microsoft.com/office/drawing/2014/main" id="{1B7A72BF-0940-0049-ACAE-4902D7EA2BD3}"/>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293996" y="10151444"/>
            <a:ext cx="1280061" cy="293943"/>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ABD020C-F0FC-4741-8589-7BDD5FC8BC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955" y="434622"/>
            <a:ext cx="2891002" cy="1547025"/>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95000"/>
            </a:schemeClr>
          </a:solidFill>
        </p:spPr>
        <p:txBody>
          <a:bodyPr wrap="square">
            <a:noAutofit/>
          </a:bodyPr>
          <a:lstStyle>
            <a:lvl1pPr marL="0" indent="0">
              <a:buNone/>
              <a:defRPr sz="1101" b="0" i="0">
                <a:solidFill>
                  <a:srgbClr val="EBEBEB"/>
                </a:solidFill>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67" name="Rectangle 366">
            <a:extLst>
              <a:ext uri="{FF2B5EF4-FFF2-40B4-BE49-F238E27FC236}">
                <a16:creationId xmlns:a16="http://schemas.microsoft.com/office/drawing/2014/main" id="{953D843E-4A89-EB40-811F-3D3CCA2D4DD1}"/>
              </a:ext>
            </a:extLst>
          </p:cNvPr>
          <p:cNvSpPr/>
          <p:nvPr userDrawn="1"/>
        </p:nvSpPr>
        <p:spPr>
          <a:xfrm>
            <a:off x="5336992" y="10153933"/>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68" name="Picture 367">
            <a:extLst>
              <a:ext uri="{FF2B5EF4-FFF2-40B4-BE49-F238E27FC236}">
                <a16:creationId xmlns:a16="http://schemas.microsoft.com/office/drawing/2014/main" id="{4F689F29-1B55-E546-BCF4-10C16A6FC60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56932" y="10196143"/>
            <a:ext cx="1280061" cy="2939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4E1B0B95-7F85-6E4E-9DB3-B76511FE5E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926" y="225699"/>
            <a:ext cx="2891002" cy="1547025"/>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10" name="Picture 9">
            <a:extLst>
              <a:ext uri="{FF2B5EF4-FFF2-40B4-BE49-F238E27FC236}">
                <a16:creationId xmlns:a16="http://schemas.microsoft.com/office/drawing/2014/main" id="{EB588DDE-DFBF-7344-BABB-922B7D36B7A7}"/>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224574" y="6942855"/>
            <a:ext cx="2922814" cy="3761972"/>
          </a:xfrm>
          <a:prstGeom prst="rect">
            <a:avLst/>
          </a:prstGeom>
        </p:spPr>
      </p:pic>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spc="300" dirty="0">
                <a:solidFill>
                  <a:srgbClr val="262626"/>
                </a:solidFill>
                <a:effectLst/>
                <a:latin typeface="Calibri" panose="020F0502020204030204" pitchFamily="34" charset="0"/>
                <a:ea typeface="Open Sans" panose="020B0606030504020204" pitchFamily="34" charset="0"/>
                <a:cs typeface="Calibri" panose="020F0502020204030204" pitchFamily="34" charset="0"/>
              </a:rPr>
              <a:t>surviving digital</a:t>
            </a: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00B6E6"/>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61" r:id="rId5"/>
    <p:sldLayoutId id="2147483689"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logout.org/sl/"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6E9EC9D-01BB-EFE9-A0DF-EA4E9A1685CA}"/>
              </a:ext>
            </a:extLst>
          </p:cNvPr>
          <p:cNvPicPr>
            <a:picLocks noGrp="1" noChangeAspect="1"/>
          </p:cNvPicPr>
          <p:nvPr>
            <p:ph type="pic" sz="quarter" idx="44"/>
          </p:nvPr>
        </p:nvPicPr>
        <p:blipFill rotWithShape="1">
          <a:blip r:embed="rId2"/>
          <a:srcRect t="8567" b="14647"/>
          <a:stretch/>
        </p:blipFill>
        <p:spPr>
          <a:xfrm>
            <a:off x="-6328" y="1873045"/>
            <a:ext cx="7575789" cy="3878116"/>
          </a:xfrm>
        </p:spPr>
      </p:pic>
      <p:sp>
        <p:nvSpPr>
          <p:cNvPr id="19" name="Text Placeholder 18">
            <a:extLst>
              <a:ext uri="{FF2B5EF4-FFF2-40B4-BE49-F238E27FC236}">
                <a16:creationId xmlns:a16="http://schemas.microsoft.com/office/drawing/2014/main" id="{C564D4C3-EA02-D54A-B11C-03C33A88BCC7}"/>
              </a:ext>
            </a:extLst>
          </p:cNvPr>
          <p:cNvSpPr>
            <a:spLocks noGrp="1"/>
          </p:cNvSpPr>
          <p:nvPr>
            <p:ph type="body" sz="quarter" idx="15"/>
          </p:nvPr>
        </p:nvSpPr>
        <p:spPr>
          <a:xfrm>
            <a:off x="4445000" y="7670740"/>
            <a:ext cx="3005668" cy="347669"/>
          </a:xfrm>
        </p:spPr>
        <p:txBody>
          <a:bodyPr/>
          <a:lstStyle/>
          <a:p>
            <a:r>
              <a:rPr lang="en-GB" sz="1100" dirty="0"/>
              <a:t>Logout is the first specialized help </a:t>
            </a:r>
            <a:r>
              <a:rPr lang="en-GB" sz="1100" dirty="0" err="1"/>
              <a:t>center</a:t>
            </a:r>
            <a:r>
              <a:rPr lang="en-GB" sz="1100" dirty="0"/>
              <a:t> for various risky online </a:t>
            </a:r>
            <a:r>
              <a:rPr lang="en-GB" sz="1100" dirty="0" err="1"/>
              <a:t>behaviors</a:t>
            </a:r>
            <a:r>
              <a:rPr lang="en-GB" sz="1100" dirty="0"/>
              <a:t>, established in 2011. Our mission is to improve well-being in the digital environment for all, especially children and adolescents, by providing treatment, support, assistance, information, education and awareness of balanced and healthy use of digital media and screen technology.</a:t>
            </a:r>
          </a:p>
          <a:p>
            <a:r>
              <a:rPr lang="en-GB" sz="1100" dirty="0"/>
              <a:t>We offer a wide range of seminars, lectures and workshops for different target groups. We also enable an interactive experience of the entire </a:t>
            </a:r>
            <a:r>
              <a:rPr lang="en-GB" sz="1100" dirty="0" err="1"/>
              <a:t>catalog</a:t>
            </a:r>
            <a:r>
              <a:rPr lang="en-GB" sz="1100" dirty="0"/>
              <a:t> of presented content remotely.</a:t>
            </a:r>
          </a:p>
        </p:txBody>
      </p:sp>
      <p:sp>
        <p:nvSpPr>
          <p:cNvPr id="26" name="Text Placeholder 25">
            <a:extLst>
              <a:ext uri="{FF2B5EF4-FFF2-40B4-BE49-F238E27FC236}">
                <a16:creationId xmlns:a16="http://schemas.microsoft.com/office/drawing/2014/main" id="{11CBF990-03D1-DD4A-9863-7EBE8C095C92}"/>
              </a:ext>
            </a:extLst>
          </p:cNvPr>
          <p:cNvSpPr>
            <a:spLocks noGrp="1"/>
          </p:cNvSpPr>
          <p:nvPr>
            <p:ph type="body" sz="quarter" idx="30"/>
          </p:nvPr>
        </p:nvSpPr>
        <p:spPr>
          <a:xfrm>
            <a:off x="292590" y="5963769"/>
            <a:ext cx="3843510" cy="921016"/>
          </a:xfrm>
        </p:spPr>
        <p:txBody>
          <a:bodyPr/>
          <a:lstStyle/>
          <a:p>
            <a:r>
              <a:rPr lang="en-GB" sz="1600" dirty="0"/>
              <a:t>What are the challenges that are faced by the professionals and individuals, especially parents of young children in the fight of screen addiction phenomena?</a:t>
            </a:r>
          </a:p>
        </p:txBody>
      </p:sp>
      <p:sp>
        <p:nvSpPr>
          <p:cNvPr id="27" name="Text Placeholder 26">
            <a:extLst>
              <a:ext uri="{FF2B5EF4-FFF2-40B4-BE49-F238E27FC236}">
                <a16:creationId xmlns:a16="http://schemas.microsoft.com/office/drawing/2014/main" id="{33D2FA8C-452B-9C4A-8D35-CD9797D01435}"/>
              </a:ext>
            </a:extLst>
          </p:cNvPr>
          <p:cNvSpPr>
            <a:spLocks noGrp="1"/>
          </p:cNvSpPr>
          <p:nvPr>
            <p:ph type="body" sz="quarter" idx="31"/>
          </p:nvPr>
        </p:nvSpPr>
        <p:spPr>
          <a:xfrm>
            <a:off x="252807" y="7139366"/>
            <a:ext cx="3843510" cy="2544112"/>
          </a:xfrm>
        </p:spPr>
        <p:txBody>
          <a:bodyPr/>
          <a:lstStyle/>
          <a:p>
            <a:pPr algn="just"/>
            <a:r>
              <a:rPr lang="en-GB" dirty="0"/>
              <a:t>It is important to highlight that screen addiction is a fairly new topic of concern and so many parents and caregivers may be unaware of the symptoms or signs to watch out for.  Parents are the first to feel helpless and distressed in the event of negative changes in children's </a:t>
            </a:r>
            <a:r>
              <a:rPr lang="en-GB" dirty="0" err="1"/>
              <a:t>behavior</a:t>
            </a:r>
            <a:r>
              <a:rPr lang="en-GB" dirty="0"/>
              <a:t> while playing video games. Parents should look out for these common symptoms:</a:t>
            </a:r>
          </a:p>
          <a:p>
            <a:pPr marL="171450" indent="-171450" algn="just">
              <a:buFontTx/>
              <a:buChar char="-"/>
            </a:pPr>
            <a:r>
              <a:rPr lang="en-GB" dirty="0"/>
              <a:t>People who become addicted to monitoring social networks often start to shut themselves in and lose touch with themselves and their loved ones</a:t>
            </a:r>
          </a:p>
          <a:p>
            <a:pPr marL="171450" indent="-171450" algn="just">
              <a:buFontTx/>
              <a:buChar char="-"/>
            </a:pPr>
            <a:r>
              <a:rPr lang="en-GB" dirty="0"/>
              <a:t> Video game addiction can lead to endless opportunities for feelings of satisfaction, success or belonging, and on the other hand, perhaps failure in various areas of real life, are a good basis for the development of addiction.</a:t>
            </a:r>
          </a:p>
          <a:p>
            <a:pPr marL="171450" indent="-171450" algn="just">
              <a:buFontTx/>
              <a:buChar char="-"/>
            </a:pPr>
            <a:r>
              <a:rPr lang="en-GB" dirty="0"/>
              <a:t>General addiction to the web means time spent online increases and the individual can rarely explain the usefulness, length and content of the activity. This indicates a distorted perception of time</a:t>
            </a:r>
            <a:endParaRPr lang="en-US" dirty="0"/>
          </a:p>
        </p:txBody>
      </p:sp>
      <p:sp>
        <p:nvSpPr>
          <p:cNvPr id="17" name="Text Placeholder 16">
            <a:extLst>
              <a:ext uri="{FF2B5EF4-FFF2-40B4-BE49-F238E27FC236}">
                <a16:creationId xmlns:a16="http://schemas.microsoft.com/office/drawing/2014/main" id="{D98749BD-C2F0-7C42-8C46-8EBCED9A91FB}"/>
              </a:ext>
            </a:extLst>
          </p:cNvPr>
          <p:cNvSpPr>
            <a:spLocks noGrp="1"/>
          </p:cNvSpPr>
          <p:nvPr>
            <p:ph type="body" sz="quarter" idx="13"/>
          </p:nvPr>
        </p:nvSpPr>
        <p:spPr>
          <a:xfrm>
            <a:off x="4573531" y="6070305"/>
            <a:ext cx="2774345" cy="606265"/>
          </a:xfrm>
        </p:spPr>
        <p:txBody>
          <a:bodyPr/>
          <a:lstStyle/>
          <a:p>
            <a:r>
              <a:rPr lang="en-GB" sz="2400" dirty="0"/>
              <a:t>LOGOUT services</a:t>
            </a:r>
            <a:endParaRPr lang="en-US" dirty="0"/>
          </a:p>
        </p:txBody>
      </p:sp>
      <p:pic>
        <p:nvPicPr>
          <p:cNvPr id="29" name="Picture 28">
            <a:extLst>
              <a:ext uri="{FF2B5EF4-FFF2-40B4-BE49-F238E27FC236}">
                <a16:creationId xmlns:a16="http://schemas.microsoft.com/office/drawing/2014/main" id="{3DB8A326-97B4-EB40-9D41-4CF86549B440}"/>
              </a:ext>
            </a:extLst>
          </p:cNvPr>
          <p:cNvPicPr>
            <a:picLocks noChangeAspect="1"/>
          </p:cNvPicPr>
          <p:nvPr/>
        </p:nvPicPr>
        <p:blipFill rotWithShape="1">
          <a:blip r:embed="rId3" cstate="email">
            <a:alphaModFix amt="79000"/>
            <a:extLst>
              <a:ext uri="{28A0092B-C50C-407E-A947-70E740481C1C}">
                <a14:useLocalDpi xmlns:a14="http://schemas.microsoft.com/office/drawing/2010/main"/>
              </a:ext>
            </a:extLst>
          </a:blip>
          <a:srcRect t="-14997"/>
          <a:stretch/>
        </p:blipFill>
        <p:spPr>
          <a:xfrm>
            <a:off x="-231018" y="3426548"/>
            <a:ext cx="2530324" cy="2331603"/>
          </a:xfrm>
          <a:prstGeom prst="rect">
            <a:avLst/>
          </a:prstGeom>
        </p:spPr>
      </p:pic>
      <p:sp>
        <p:nvSpPr>
          <p:cNvPr id="2" name="TextBox 1">
            <a:extLst>
              <a:ext uri="{FF2B5EF4-FFF2-40B4-BE49-F238E27FC236}">
                <a16:creationId xmlns:a16="http://schemas.microsoft.com/office/drawing/2014/main" id="{8214C33B-E641-2244-E853-38D5E5676180}"/>
              </a:ext>
            </a:extLst>
          </p:cNvPr>
          <p:cNvSpPr txBox="1"/>
          <p:nvPr/>
        </p:nvSpPr>
        <p:spPr>
          <a:xfrm>
            <a:off x="1" y="2182184"/>
            <a:ext cx="2068286" cy="1200329"/>
          </a:xfrm>
          <a:prstGeom prst="rect">
            <a:avLst/>
          </a:prstGeom>
          <a:solidFill>
            <a:srgbClr val="74659A"/>
          </a:solidFill>
        </p:spPr>
        <p:txBody>
          <a:bodyPr wrap="square" lIns="182880" tIns="91440" rIns="182880" bIns="0" rtlCol="0">
            <a:spAutoFit/>
          </a:bodyPr>
          <a:lstStyle/>
          <a:p>
            <a:r>
              <a:rPr lang="en-GB" sz="2400" b="1" dirty="0">
                <a:solidFill>
                  <a:schemeClr val="bg1"/>
                </a:solidFill>
                <a:latin typeface="Calibri" panose="020F0502020204030204" pitchFamily="34" charset="0"/>
                <a:cs typeface="Calibri" panose="020F0502020204030204" pitchFamily="34" charset="0"/>
              </a:rPr>
              <a:t>LOGOUT</a:t>
            </a:r>
            <a:endParaRPr lang="hr-BA" sz="2400" b="1"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INTERVIEW SUMMARY</a:t>
            </a:r>
          </a:p>
        </p:txBody>
      </p:sp>
    </p:spTree>
    <p:extLst>
      <p:ext uri="{BB962C8B-B14F-4D97-AF65-F5344CB8AC3E}">
        <p14:creationId xmlns:p14="http://schemas.microsoft.com/office/powerpoint/2010/main" val="205168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86928F0-7565-6A4C-931E-C7109047F678}"/>
              </a:ext>
            </a:extLst>
          </p:cNvPr>
          <p:cNvSpPr>
            <a:spLocks noGrp="1"/>
          </p:cNvSpPr>
          <p:nvPr>
            <p:ph type="body" sz="quarter" idx="42"/>
          </p:nvPr>
        </p:nvSpPr>
        <p:spPr>
          <a:xfrm>
            <a:off x="174673" y="1099862"/>
            <a:ext cx="3339652" cy="6850350"/>
          </a:xfrm>
        </p:spPr>
        <p:txBody>
          <a:bodyPr/>
          <a:lstStyle/>
          <a:p>
            <a:endParaRPr lang="hr-BA" sz="1400" dirty="0"/>
          </a:p>
          <a:p>
            <a:pPr algn="l"/>
            <a:r>
              <a:rPr lang="en-GB" sz="1400" dirty="0"/>
              <a:t>Because there are so many issues related to technology addiction, it is difficult to pinpoint just one topic or approach. Thus, we try to provide targeted educational material and workshops to our three main target groups:</a:t>
            </a:r>
            <a:r>
              <a:rPr lang="en-GB" sz="1400" b="1" dirty="0"/>
              <a:t> The player, The parent, The Teacher. </a:t>
            </a:r>
            <a:r>
              <a:rPr lang="en-GB" sz="1400" dirty="0"/>
              <a:t>Each of our programmes come in a variety of formats so that it will suit the learning needs of more people, e.g. webinars, workshops, group meeting, summer camp weeks, and lectures. Each target group has different issues, and we tailor our training programmes accordingly.  For example:</a:t>
            </a:r>
          </a:p>
          <a:p>
            <a:pPr algn="l"/>
            <a:r>
              <a:rPr lang="en-GB" sz="1400" dirty="0"/>
              <a:t>- Logout &amp; Restart - digital addiction</a:t>
            </a:r>
          </a:p>
          <a:p>
            <a:pPr algn="l"/>
            <a:r>
              <a:rPr lang="en-GB" sz="1400" dirty="0"/>
              <a:t>A comprehensive program designed for individuals who are addicted to digital content.</a:t>
            </a:r>
          </a:p>
          <a:p>
            <a:pPr algn="l"/>
            <a:endParaRPr lang="en-GB" sz="1400" dirty="0"/>
          </a:p>
          <a:p>
            <a:pPr algn="l"/>
            <a:r>
              <a:rPr lang="en-GB" sz="1400" dirty="0"/>
              <a:t>-Digital diet - digital congestion</a:t>
            </a:r>
          </a:p>
          <a:p>
            <a:pPr algn="l"/>
            <a:r>
              <a:rPr lang="en-GB" sz="1400" dirty="0"/>
              <a:t>The program is designed for individuals who overuse technology.</a:t>
            </a:r>
          </a:p>
          <a:p>
            <a:pPr algn="l"/>
            <a:endParaRPr lang="en-GB" sz="1400" dirty="0"/>
          </a:p>
          <a:p>
            <a:pPr algn="l"/>
            <a:r>
              <a:rPr lang="en-GB" sz="1400" dirty="0"/>
              <a:t>-Group meetings - parents</a:t>
            </a:r>
          </a:p>
          <a:p>
            <a:pPr algn="l"/>
            <a:r>
              <a:rPr lang="en-GB" sz="1400" dirty="0"/>
              <a:t>Supporting and educational group meetings for parents and partners.</a:t>
            </a:r>
          </a:p>
          <a:p>
            <a:pPr algn="l"/>
            <a:endParaRPr lang="en-US" sz="1400" dirty="0"/>
          </a:p>
          <a:p>
            <a:pPr algn="l"/>
            <a:r>
              <a:rPr lang="en-GB" sz="1400" dirty="0"/>
              <a:t>-Logout Week - summer camp</a:t>
            </a:r>
          </a:p>
          <a:p>
            <a:pPr algn="l"/>
            <a:r>
              <a:rPr lang="en-GB" sz="1400" dirty="0"/>
              <a:t>Summer camp for children and teenagers or how to spend a week without technology.</a:t>
            </a:r>
          </a:p>
          <a:p>
            <a:pPr algn="l"/>
            <a:endParaRPr lang="en-US" sz="1400" dirty="0"/>
          </a:p>
        </p:txBody>
      </p:sp>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30"/>
          </p:nvPr>
        </p:nvSpPr>
        <p:spPr>
          <a:xfrm>
            <a:off x="333259" y="147027"/>
            <a:ext cx="4530504" cy="974561"/>
          </a:xfrm>
        </p:spPr>
        <p:txBody>
          <a:bodyPr/>
          <a:lstStyle/>
          <a:p>
            <a:r>
              <a:rPr lang="en-GB" sz="1400" b="1" dirty="0"/>
              <a:t>Do you know any relevant educational material, methodology or pedagogical interventions for preventing and detecting screen addiction? Can you please describe them?</a:t>
            </a:r>
            <a:endParaRPr lang="hr-BA" sz="1400" b="1" dirty="0"/>
          </a:p>
        </p:txBody>
      </p:sp>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4160178" y="6248213"/>
            <a:ext cx="2774345" cy="606265"/>
          </a:xfrm>
        </p:spPr>
        <p:txBody>
          <a:bodyPr/>
          <a:lstStyle/>
          <a:p>
            <a:r>
              <a:rPr lang="hr-BA" dirty="0"/>
              <a:t>Resources:</a:t>
            </a:r>
            <a:endParaRPr lang="en-US" dirty="0"/>
          </a:p>
        </p:txBody>
      </p:sp>
      <p:sp>
        <p:nvSpPr>
          <p:cNvPr id="2" name="TextBox 1">
            <a:extLst>
              <a:ext uri="{FF2B5EF4-FFF2-40B4-BE49-F238E27FC236}">
                <a16:creationId xmlns:a16="http://schemas.microsoft.com/office/drawing/2014/main" id="{5024EDE2-6628-5BFE-E90F-EACB8939C310}"/>
              </a:ext>
            </a:extLst>
          </p:cNvPr>
          <p:cNvSpPr txBox="1"/>
          <p:nvPr/>
        </p:nvSpPr>
        <p:spPr>
          <a:xfrm>
            <a:off x="3894667" y="2541712"/>
            <a:ext cx="3420198" cy="6124754"/>
          </a:xfrm>
          <a:prstGeom prst="rect">
            <a:avLst/>
          </a:prstGeom>
          <a:noFill/>
        </p:spPr>
        <p:txBody>
          <a:bodyPr wrap="square" rtlCol="0">
            <a:spAutoFit/>
          </a:bodyPr>
          <a:lstStyle/>
          <a:p>
            <a:pPr>
              <a:buClr>
                <a:srgbClr val="009AC1"/>
              </a:buClr>
            </a:pPr>
            <a:r>
              <a:rPr lang="en-GB" sz="1400" dirty="0">
                <a:latin typeface="Calibri" panose="020F0502020204030204" pitchFamily="34" charset="0"/>
                <a:cs typeface="Calibri" panose="020F0502020204030204" pitchFamily="34" charset="0"/>
              </a:rPr>
              <a:t>Mutual cooperation with other stakeholders who are interested in tackling the growing problem of screen addiction and </a:t>
            </a:r>
            <a:r>
              <a:rPr lang="en-GB" sz="1400" dirty="0" err="1">
                <a:latin typeface="Calibri" panose="020F0502020204030204" pitchFamily="34" charset="0"/>
                <a:cs typeface="Calibri" panose="020F0502020204030204" pitchFamily="34" charset="0"/>
              </a:rPr>
              <a:t>whos</a:t>
            </a:r>
            <a:r>
              <a:rPr lang="en-GB" sz="1400" dirty="0">
                <a:latin typeface="Calibri" panose="020F0502020204030204" pitchFamily="34" charset="0"/>
                <a:cs typeface="Calibri" panose="020F0502020204030204" pitchFamily="34" charset="0"/>
              </a:rPr>
              <a:t> mission aligns with our own,  we believe this is an effective way to directly reach the target group:</a:t>
            </a:r>
          </a:p>
          <a:p>
            <a:pPr marL="285750" indent="-285750">
              <a:buClr>
                <a:srgbClr val="009AC1"/>
              </a:buClr>
              <a:buFont typeface="Wingdings" panose="05000000000000000000" pitchFamily="2" charset="2"/>
              <a:buChar char="Ø"/>
            </a:pPr>
            <a:r>
              <a:rPr lang="en-GB" sz="1400" dirty="0">
                <a:latin typeface="Calibri" panose="020F0502020204030204" pitchFamily="34" charset="0"/>
                <a:cs typeface="Calibri" panose="020F0502020204030204" pitchFamily="34" charset="0"/>
              </a:rPr>
              <a:t>Logout have recently concluded a partnership agreement with the E-Sports Federation of Slovenia. The main focus of the collaboration between Logout and the E-Sports Federation is on raising awareness of healthy lifestyles and responsible video game play, reducing the risk of addiction and helping players with excessive gaming or addiction. </a:t>
            </a:r>
          </a:p>
          <a:p>
            <a:pPr marL="285750" indent="-285750">
              <a:buClr>
                <a:srgbClr val="009AC1"/>
              </a:buClr>
              <a:buFont typeface="Wingdings" panose="05000000000000000000" pitchFamily="2" charset="2"/>
              <a:buChar char="Ø"/>
            </a:pPr>
            <a:r>
              <a:rPr lang="en-GB" sz="1400" dirty="0">
                <a:latin typeface="Calibri" panose="020F0502020204030204" pitchFamily="34" charset="0"/>
                <a:cs typeface="Calibri" panose="020F0502020204030204" pitchFamily="34" charset="0"/>
              </a:rPr>
              <a:t>We also signed an agreement on mutual cooperation in the implementation of practical training of University of Ljubljana the Faculty of Sports students in the academic year 2021/2022, which will enable students of the kinesiology study program to practice, and our users to get prepared and implement individual diet and exercise plans as part of the activity "More Green, Less Screen".</a:t>
            </a:r>
          </a:p>
          <a:p>
            <a:pPr marL="285750" indent="-285750">
              <a:buClr>
                <a:srgbClr val="009AC1"/>
              </a:buClr>
              <a:buFont typeface="Wingdings" panose="05000000000000000000" pitchFamily="2" charset="2"/>
              <a:buChar char="Ø"/>
            </a:pP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28FB9B3-BBDC-75F6-E71F-57A48C15F912}"/>
              </a:ext>
            </a:extLst>
          </p:cNvPr>
          <p:cNvSpPr txBox="1"/>
          <p:nvPr/>
        </p:nvSpPr>
        <p:spPr>
          <a:xfrm>
            <a:off x="381000" y="8527319"/>
            <a:ext cx="4893732" cy="307777"/>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hlinkClick r:id="rId2"/>
              </a:rPr>
              <a:t>https://www.logout.org/sl/</a:t>
            </a:r>
            <a:r>
              <a:rPr lang="en-US" sz="1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A42C9C3B-A71E-9536-C7E4-D92DF86E8CCF}"/>
              </a:ext>
            </a:extLst>
          </p:cNvPr>
          <p:cNvSpPr txBox="1"/>
          <p:nvPr/>
        </p:nvSpPr>
        <p:spPr>
          <a:xfrm>
            <a:off x="4107215" y="1422637"/>
            <a:ext cx="2880270" cy="1070742"/>
          </a:xfrm>
          <a:prstGeom prst="rect">
            <a:avLst/>
          </a:prstGeom>
          <a:noFill/>
        </p:spPr>
        <p:txBody>
          <a:bodyPr wrap="square">
            <a:spAutoFit/>
          </a:bodyPr>
          <a:lstStyle/>
          <a:p>
            <a:pPr algn="just">
              <a:lnSpc>
                <a:spcPct val="107000"/>
              </a:lnSpc>
              <a:spcAft>
                <a:spcPts val="800"/>
              </a:spcAft>
            </a:pPr>
            <a:r>
              <a:rPr lang="en-GB" sz="1200" dirty="0">
                <a:solidFill>
                  <a:srgbClr val="009AC1"/>
                </a:solidFill>
                <a:effectLst/>
                <a:latin typeface="Times New Roman" panose="02020603050405020304" pitchFamily="18" charset="0"/>
                <a:ea typeface="Times New Roman" panose="02020603050405020304" pitchFamily="18" charset="0"/>
              </a:rPr>
              <a:t>What are the appropriate conditions for successful contributions and positive outcomes of implementing such interventions in the working or everyday environment? </a:t>
            </a:r>
            <a:endParaRPr lang="en-GB" sz="1050" dirty="0">
              <a:solidFill>
                <a:srgbClr val="009AC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0940784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6227</TotalTime>
  <Words>682</Words>
  <Application>Microsoft Office PowerPoint</Application>
  <PresentationFormat>Custom</PresentationFormat>
  <Paragraphs>30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Century Schoolbook</vt:lpstr>
      <vt:lpstr>Montserrat</vt:lpstr>
      <vt:lpstr>Montserrat Light</vt:lpstr>
      <vt:lpstr>Poppins</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279</cp:revision>
  <cp:lastPrinted>2022-04-20T17:04:48Z</cp:lastPrinted>
  <dcterms:created xsi:type="dcterms:W3CDTF">2021-06-15T11:45:52Z</dcterms:created>
  <dcterms:modified xsi:type="dcterms:W3CDTF">2022-09-20T10:37:33Z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