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comments/modernComment_105_E01A259C.xml" ContentType="application/vnd.ms-powerpoint.comments+xml"/>
  <Override PartName="/ppt/comments/modernComment_116_B41EDCB1.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B_709D604E.xml" ContentType="application/vnd.ms-powerpoint.comments+xml"/>
  <Override PartName="/ppt/comments/modernComment_120_D89247B7.xml" ContentType="application/vnd.ms-powerpoint.comments+xml"/>
  <Override PartName="/ppt/notesSlides/notesSlide3.xml" ContentType="application/vnd.openxmlformats-officedocument.presentationml.notesSlide+xml"/>
  <Override PartName="/ppt/comments/modernComment_124_6DCC794B.xml" ContentType="application/vnd.ms-powerpoint.comments+xml"/>
  <Override PartName="/ppt/comments/modernComment_134_9174861E.xml" ContentType="application/vnd.ms-powerpoint.comments+xml"/>
  <Override PartName="/ppt/notesSlides/notesSlide4.xml" ContentType="application/vnd.openxmlformats-officedocument.presentationml.notesSlide+xml"/>
  <Override PartName="/ppt/comments/modernComment_13A_451EDE17.xml" ContentType="application/vnd.ms-powerpoint.comments+xml"/>
  <Override PartName="/ppt/comments/modernComment_14B_884AC25C.xml" ContentType="application/vnd.ms-powerpoint.comments+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7"/>
  </p:notesMasterIdLst>
  <p:handoutMasterIdLst>
    <p:handoutMasterId r:id="rId88"/>
  </p:handoutMasterIdLst>
  <p:sldIdLst>
    <p:sldId id="272" r:id="rId5"/>
    <p:sldId id="257" r:id="rId6"/>
    <p:sldId id="258" r:id="rId7"/>
    <p:sldId id="271" r:id="rId8"/>
    <p:sldId id="277" r:id="rId9"/>
    <p:sldId id="261" r:id="rId10"/>
    <p:sldId id="278" r:id="rId11"/>
    <p:sldId id="280" r:id="rId12"/>
    <p:sldId id="273" r:id="rId13"/>
    <p:sldId id="281" r:id="rId14"/>
    <p:sldId id="282" r:id="rId15"/>
    <p:sldId id="283" r:id="rId16"/>
    <p:sldId id="285" r:id="rId17"/>
    <p:sldId id="284"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274" r:id="rId42"/>
    <p:sldId id="309" r:id="rId43"/>
    <p:sldId id="310" r:id="rId44"/>
    <p:sldId id="311" r:id="rId45"/>
    <p:sldId id="312" r:id="rId46"/>
    <p:sldId id="313" r:id="rId47"/>
    <p:sldId id="314" r:id="rId48"/>
    <p:sldId id="315" r:id="rId49"/>
    <p:sldId id="316" r:id="rId50"/>
    <p:sldId id="317" r:id="rId51"/>
    <p:sldId id="318" r:id="rId52"/>
    <p:sldId id="319" r:id="rId53"/>
    <p:sldId id="321" r:id="rId54"/>
    <p:sldId id="322" r:id="rId55"/>
    <p:sldId id="323" r:id="rId56"/>
    <p:sldId id="324" r:id="rId57"/>
    <p:sldId id="325" r:id="rId58"/>
    <p:sldId id="326" r:id="rId59"/>
    <p:sldId id="327" r:id="rId60"/>
    <p:sldId id="328" r:id="rId61"/>
    <p:sldId id="329" r:id="rId62"/>
    <p:sldId id="275" r:id="rId63"/>
    <p:sldId id="344"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276" r:id="rId78"/>
    <p:sldId id="345" r:id="rId79"/>
    <p:sldId id="346" r:id="rId80"/>
    <p:sldId id="347" r:id="rId81"/>
    <p:sldId id="348" r:id="rId82"/>
    <p:sldId id="349" r:id="rId83"/>
    <p:sldId id="350" r:id="rId84"/>
    <p:sldId id="351" r:id="rId85"/>
    <p:sldId id="352" r:id="rId86"/>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3" userDrawn="1">
          <p15:clr>
            <a:srgbClr val="A4A3A4"/>
          </p15:clr>
        </p15:guide>
        <p15:guide id="2" pos="235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FF42D734-FF52-3252-6BE2-349A7D613367}" name="HOJBERG Elvira" initials="EH" userId="S::Elvira.HOJBERG@centrepompidou.fr::3cb4e388-7f42-4256-95d2-c229d1b68e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009AC1"/>
    <a:srgbClr val="74659A"/>
    <a:srgbClr val="00B6E6"/>
    <a:srgbClr val="24BAA2"/>
    <a:srgbClr val="010101"/>
    <a:srgbClr val="BC87B9"/>
    <a:srgbClr val="C3659A"/>
    <a:srgbClr val="7F3494"/>
    <a:srgbClr val="092E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412" autoAdjust="0"/>
    <p:restoredTop sz="94694"/>
  </p:normalViewPr>
  <p:slideViewPr>
    <p:cSldViewPr snapToGrid="0" snapToObjects="1">
      <p:cViewPr varScale="1">
        <p:scale>
          <a:sx n="38" d="100"/>
          <a:sy n="38" d="100"/>
        </p:scale>
        <p:origin x="1772" y="52"/>
      </p:cViewPr>
      <p:guideLst>
        <p:guide orient="horz" pos="3343"/>
        <p:guide pos="2358"/>
      </p:guideLst>
    </p:cSldViewPr>
  </p:slideViewPr>
  <p:notesTextViewPr>
    <p:cViewPr>
      <p:scale>
        <a:sx n="1" d="1"/>
        <a:sy n="1" d="1"/>
      </p:scale>
      <p:origin x="0" y="0"/>
    </p:cViewPr>
  </p:notesTextViewPr>
  <p:sorterViewPr>
    <p:cViewPr>
      <p:scale>
        <a:sx n="98" d="100"/>
        <a:sy n="98" d="100"/>
      </p:scale>
      <p:origin x="0" y="0"/>
    </p:cViewPr>
  </p:sorterViewPr>
  <p:notesViewPr>
    <p:cSldViewPr snapToGrid="0" snapToObjects="1" showGuides="1">
      <p:cViewPr varScale="1">
        <p:scale>
          <a:sx n="88" d="100"/>
          <a:sy n="88" d="100"/>
        </p:scale>
        <p:origin x="266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omments/modernComment_105_E01A259C.xml><?xml version="1.0" encoding="utf-8"?>
<p188:cmLst xmlns:a="http://schemas.openxmlformats.org/drawingml/2006/main" xmlns:r="http://schemas.openxmlformats.org/officeDocument/2006/relationships" xmlns:p188="http://schemas.microsoft.com/office/powerpoint/2018/8/main">
  <p188:cm id="{1A9E6510-7093-E745-B1A3-5A3CEE0FBB29}" authorId="{FF42D734-FF52-3252-6BE2-349A7D613367}" created="2023-09-01T17:07:25.028">
    <pc:sldMkLst xmlns:pc="http://schemas.microsoft.com/office/powerpoint/2013/main/command">
      <pc:docMk/>
      <pc:sldMk cId="3759809948" sldId="261"/>
    </pc:sldMkLst>
    <p188:txBody>
      <a:bodyPr/>
      <a:lstStyle/>
      <a:p>
        <a:r>
          <a:rPr lang="en-FR"/>
          <a:t>Remove the underlining of ‘on’</a:t>
        </a:r>
      </a:p>
    </p188:txBody>
  </p188:cm>
</p188:cmLst>
</file>

<file path=ppt/comments/modernComment_116_B41EDCB1.xml><?xml version="1.0" encoding="utf-8"?>
<p188:cmLst xmlns:a="http://schemas.openxmlformats.org/drawingml/2006/main" xmlns:r="http://schemas.openxmlformats.org/officeDocument/2006/relationships" xmlns:p188="http://schemas.microsoft.com/office/powerpoint/2018/8/main">
  <p188:cm id="{2C0F3CBA-4C7B-9043-BCBA-127146301A19}" authorId="{FF42D734-FF52-3252-6BE2-349A7D613367}" created="2023-09-01T17:10:57.295">
    <pc:sldMkLst xmlns:pc="http://schemas.microsoft.com/office/powerpoint/2013/main/command">
      <pc:docMk/>
      <pc:sldMk cId="3021921457" sldId="278"/>
    </pc:sldMkLst>
    <p188:txBody>
      <a:bodyPr/>
      <a:lstStyle/>
      <a:p>
        <a:r>
          <a:rPr lang="en-FR"/>
          <a:t>Is it possible to make links in the pdf that takes the reader towards the chapters mentioned in the text?</a:t>
        </a:r>
      </a:p>
    </p188:txBody>
  </p188:cm>
</p188:cmLst>
</file>

<file path=ppt/comments/modernComment_11B_709D604E.xml><?xml version="1.0" encoding="utf-8"?>
<p188:cmLst xmlns:a="http://schemas.openxmlformats.org/drawingml/2006/main" xmlns:r="http://schemas.openxmlformats.org/officeDocument/2006/relationships" xmlns:p188="http://schemas.microsoft.com/office/powerpoint/2018/8/main">
  <p188:cm id="{17E15704-25B5-0645-9849-726F2ED1B0B3}" authorId="{FF42D734-FF52-3252-6BE2-349A7D613367}" created="2023-09-01T19:33:04.644">
    <pc:sldMkLst xmlns:pc="http://schemas.microsoft.com/office/powerpoint/2013/main/command">
      <pc:docMk/>
      <pc:sldMk cId="1889361998" sldId="283"/>
    </pc:sldMkLst>
    <p188:txBody>
      <a:bodyPr/>
      <a:lstStyle/>
      <a:p>
        <a:r>
          <a:rPr lang="en-FR"/>
          <a:t>The first paragraph here should go in the blue field. 
</a:t>
        </a:r>
      </a:p>
    </p188:txBody>
  </p188:cm>
</p188:cmLst>
</file>

<file path=ppt/comments/modernComment_120_D89247B7.xml><?xml version="1.0" encoding="utf-8"?>
<p188:cmLst xmlns:a="http://schemas.openxmlformats.org/drawingml/2006/main" xmlns:r="http://schemas.openxmlformats.org/officeDocument/2006/relationships" xmlns:p188="http://schemas.microsoft.com/office/powerpoint/2018/8/main">
  <p188:cm id="{E448785D-81EA-8546-A214-34503C9FF9FB}" authorId="{FF42D734-FF52-3252-6BE2-349A7D613367}" created="2023-09-01T19:33:33.717">
    <pc:sldMkLst xmlns:pc="http://schemas.microsoft.com/office/powerpoint/2013/main/command">
      <pc:docMk/>
      <pc:sldMk cId="3633465271" sldId="288"/>
    </pc:sldMkLst>
    <p188:txBody>
      <a:bodyPr/>
      <a:lstStyle/>
      <a:p>
        <a:r>
          <a:rPr lang="en-FR"/>
          <a:t>Is it possible to remove the underline here? I don’t seem to be able to do it myself. </a:t>
        </a:r>
      </a:p>
    </p188:txBody>
  </p188:cm>
</p188:cmLst>
</file>

<file path=ppt/comments/modernComment_124_6DCC794B.xml><?xml version="1.0" encoding="utf-8"?>
<p188:cmLst xmlns:a="http://schemas.openxmlformats.org/drawingml/2006/main" xmlns:r="http://schemas.openxmlformats.org/officeDocument/2006/relationships" xmlns:p188="http://schemas.microsoft.com/office/powerpoint/2018/8/main">
  <p188:cm id="{DDD6ABBE-C144-6C46-B882-26080F27C189}" authorId="{FF42D734-FF52-3252-6BE2-349A7D613367}" created="2023-09-01T21:40:04.097">
    <pc:sldMkLst xmlns:pc="http://schemas.microsoft.com/office/powerpoint/2013/main/command">
      <pc:docMk/>
      <pc:sldMk cId="1842116939" sldId="292"/>
    </pc:sldMkLst>
    <p188:txBody>
      <a:bodyPr/>
      <a:lstStyle/>
      <a:p>
        <a:r>
          <a:rPr lang="en-FR"/>
          <a:t>I don’t know if ‘below, we’ll look closer at these questions’ is the best part to highlight. Maybe just keep it in normal text?</a:t>
        </a:r>
      </a:p>
    </p188:txBody>
  </p188:cm>
  <p188:cm id="{80B3BA41-961E-4B4A-A6F0-3FAB4272E5EF}" authorId="{FF42D734-FF52-3252-6BE2-349A7D613367}" created="2023-09-01T21:40:50.269">
    <pc:sldMkLst xmlns:pc="http://schemas.microsoft.com/office/powerpoint/2013/main/command">
      <pc:docMk/>
      <pc:sldMk cId="1842116939" sldId="292"/>
    </pc:sldMkLst>
    <p188:txBody>
      <a:bodyPr/>
      <a:lstStyle/>
      <a:p>
        <a:r>
          <a:rPr lang="en-FR"/>
          <a:t>I don’t know why ‘prevail’ is underlined? The sentence ‘For infants and young children…’ should not be highlighted in purple</a:t>
        </a:r>
      </a:p>
    </p188:txBody>
  </p188:cm>
</p188:cmLst>
</file>

<file path=ppt/comments/modernComment_134_9174861E.xml><?xml version="1.0" encoding="utf-8"?>
<p188:cmLst xmlns:a="http://schemas.openxmlformats.org/drawingml/2006/main" xmlns:r="http://schemas.openxmlformats.org/officeDocument/2006/relationships" xmlns:p188="http://schemas.microsoft.com/office/powerpoint/2018/8/main">
  <p188:cm id="{6DC14349-2857-7744-8E1F-1336D8C30106}" authorId="{FF42D734-FF52-3252-6BE2-349A7D613367}" created="2023-09-01T22:58:12.028">
    <ac:deMkLst xmlns:ac="http://schemas.microsoft.com/office/drawing/2013/main/command">
      <pc:docMk xmlns:pc="http://schemas.microsoft.com/office/powerpoint/2013/main/command"/>
      <pc:sldMk xmlns:pc="http://schemas.microsoft.com/office/powerpoint/2013/main/command" cId="2440332830" sldId="308"/>
      <ac:spMk id="2" creationId="{7F15C130-4DAE-F061-CD65-5C0EE4D83D08}"/>
    </ac:deMkLst>
    <p188:txBody>
      <a:bodyPr/>
      <a:lstStyle/>
      <a:p>
        <a:r>
          <a:rPr lang="en-FR"/>
          <a:t>I think it would be better to have the questions written in the main text instead of the purple box (I personally find the ‘see below’) a little confusing</a:t>
        </a:r>
      </a:p>
    </p188:txBody>
  </p188:cm>
</p188:cmLst>
</file>

<file path=ppt/comments/modernComment_13A_451EDE17.xml><?xml version="1.0" encoding="utf-8"?>
<p188:cmLst xmlns:a="http://schemas.openxmlformats.org/drawingml/2006/main" xmlns:r="http://schemas.openxmlformats.org/officeDocument/2006/relationships" xmlns:p188="http://schemas.microsoft.com/office/powerpoint/2018/8/main">
  <p188:cm id="{07FE5786-F178-044C-8775-8CF4C7E000D5}" authorId="{FF42D734-FF52-3252-6BE2-349A7D613367}" created="2023-09-04T18:35:29.048">
    <pc:sldMkLst xmlns:pc="http://schemas.microsoft.com/office/powerpoint/2013/main/command">
      <pc:docMk/>
      <pc:sldMk cId="1159650839" sldId="314"/>
    </pc:sldMkLst>
    <p188:txBody>
      <a:bodyPr/>
      <a:lstStyle/>
      <a:p>
        <a:r>
          <a:rPr lang="en-FR"/>
          <a:t>Could the text highlighted in purple be integrated as a normal text? Thank you</a:t>
        </a:r>
      </a:p>
    </p188:txBody>
  </p188:cm>
</p188:cmLst>
</file>

<file path=ppt/comments/modernComment_14B_884AC25C.xml><?xml version="1.0" encoding="utf-8"?>
<p188:cmLst xmlns:a="http://schemas.openxmlformats.org/drawingml/2006/main" xmlns:r="http://schemas.openxmlformats.org/officeDocument/2006/relationships" xmlns:p188="http://schemas.microsoft.com/office/powerpoint/2018/8/main">
  <p188:cm id="{F1E4F4AC-84A9-A741-BC7E-C08D0F0748DA}" authorId="{FF42D734-FF52-3252-6BE2-349A7D613367}" created="2023-09-19T12:07:10.784">
    <pc:sldMkLst xmlns:pc="http://schemas.microsoft.com/office/powerpoint/2013/main/command">
      <pc:docMk/>
      <pc:sldMk cId="2286600796" sldId="331"/>
    </pc:sldMkLst>
    <p188:txBody>
      <a:bodyPr/>
      <a:lstStyle/>
      <a:p>
        <a:r>
          <a:rPr lang="en-FR"/>
          <a:t>There is a little e with violet background just above the bifurcate book that I can’t remove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10/27/2023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520" units="cm"/>
          <inkml:channel name="Y" type="integer" max="1080" units="cm"/>
        </inkml:traceFormat>
        <inkml:channelProperties>
          <inkml:channelProperty channel="X" name="resolution" value="113.91586" units="1/cm"/>
          <inkml:channelProperty channel="Y" name="resolution" value="62.06897" units="1/cm"/>
        </inkml:channelProperties>
      </inkml:inkSource>
      <inkml:timestamp xml:id="ts0" timeString="2023-09-21T12:47:21.94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32C600DB-1D84-4567-943D-3CF7889928CE}" emma:medium="tactile" emma:mode="ink">
          <msink:context xmlns:msink="http://schemas.microsoft.com/ink/2010/main" type="writingRegion" rotatedBoundingBox="1348,20005 1381,20005 1381,20055 1348,20055"/>
        </emma:interpretation>
      </emma:emma>
    </inkml:annotationXML>
    <inkml:traceGroup>
      <inkml:annotationXML>
        <emma:emma xmlns:emma="http://www.w3.org/2003/04/emma" version="1.0">
          <emma:interpretation id="{A3DB30F4-6F01-40A1-8AF1-F4F0D79D38DA}" emma:medium="tactile" emma:mode="ink">
            <msink:context xmlns:msink="http://schemas.microsoft.com/ink/2010/main" type="paragraph" rotatedBoundingBox="1348,20005 1381,20005 1381,20055 1348,20055" alignmentLevel="1"/>
          </emma:interpretation>
        </emma:emma>
      </inkml:annotationXML>
      <inkml:traceGroup>
        <inkml:annotationXML>
          <emma:emma xmlns:emma="http://www.w3.org/2003/04/emma" version="1.0">
            <emma:interpretation id="{59C7F375-7338-41C2-AE6A-FB7D7DAD8EC6}" emma:medium="tactile" emma:mode="ink">
              <msink:context xmlns:msink="http://schemas.microsoft.com/ink/2010/main" type="line" rotatedBoundingBox="1348,20005 1381,20005 1381,20055 1348,20055"/>
            </emma:interpretation>
          </emma:emma>
        </inkml:annotationXML>
        <inkml:traceGroup>
          <inkml:annotationXML>
            <emma:emma xmlns:emma="http://www.w3.org/2003/04/emma" version="1.0">
              <emma:interpretation id="{24D68FF6-0F8A-4B8E-8615-2F7666F0B240}" emma:medium="tactile" emma:mode="ink">
                <msink:context xmlns:msink="http://schemas.microsoft.com/ink/2010/main" type="inkWord" rotatedBoundingBox="1348,20005 1381,20005 1381,20055 1348,20055"/>
              </emma:interpretation>
              <emma:one-of disjunction-type="recognition" id="oneOf0">
                <emma:interpretation id="interp0" emma:lang="fr-FR" emma:confidence="0">
                  <emma:literal>:</emma:literal>
                </emma:interpretation>
                <emma:interpretation id="interp1" emma:lang="fr-FR" emma:confidence="0">
                  <emma:literal>"</emma:literal>
                </emma:interpretation>
                <emma:interpretation id="interp2" emma:lang="fr-FR" emma:confidence="0">
                  <emma:literal>;</emma:literal>
                </emma:interpretation>
                <emma:interpretation id="interp3" emma:lang="fr-FR" emma:confidence="0">
                  <emma:literal>C</emma:literal>
                </emma:interpretation>
                <emma:interpretation id="interp4" emma:lang="fr-FR" emma:confidence="0">
                  <emma:literal>!</emma:literal>
                </emma:interpretation>
              </emma:one-of>
            </emma:emma>
          </inkml:annotationXML>
          <inkml:trace contextRef="#ctx0" brushRef="#br0">0 0</inkml:trace>
          <inkml:trace contextRef="#ctx0" brushRef="#br0" timeOffset="848.61">18 35</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10/27/2023</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Modifier les styles du texte maître</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t>10</a:t>
            </a:fld>
            <a:endParaRPr lang="en-US" dirty="0"/>
          </a:p>
        </p:txBody>
      </p:sp>
    </p:spTree>
    <p:extLst>
      <p:ext uri="{BB962C8B-B14F-4D97-AF65-F5344CB8AC3E}">
        <p14:creationId xmlns:p14="http://schemas.microsoft.com/office/powerpoint/2010/main" val="107026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t>12</a:t>
            </a:fld>
            <a:endParaRPr lang="en-US" dirty="0"/>
          </a:p>
        </p:txBody>
      </p:sp>
    </p:spTree>
    <p:extLst>
      <p:ext uri="{BB962C8B-B14F-4D97-AF65-F5344CB8AC3E}">
        <p14:creationId xmlns:p14="http://schemas.microsoft.com/office/powerpoint/2010/main" val="415428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t>21</a:t>
            </a:fld>
            <a:endParaRPr lang="en-US" dirty="0"/>
          </a:p>
        </p:txBody>
      </p:sp>
    </p:spTree>
    <p:extLst>
      <p:ext uri="{BB962C8B-B14F-4D97-AF65-F5344CB8AC3E}">
        <p14:creationId xmlns:p14="http://schemas.microsoft.com/office/powerpoint/2010/main" val="244256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t>40</a:t>
            </a:fld>
            <a:endParaRPr lang="en-US" dirty="0"/>
          </a:p>
        </p:txBody>
      </p:sp>
    </p:spTree>
    <p:extLst>
      <p:ext uri="{BB962C8B-B14F-4D97-AF65-F5344CB8AC3E}">
        <p14:creationId xmlns:p14="http://schemas.microsoft.com/office/powerpoint/2010/main" val="3133484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t>68</a:t>
            </a:fld>
            <a:endParaRPr lang="en-US" dirty="0"/>
          </a:p>
        </p:txBody>
      </p:sp>
    </p:spTree>
    <p:extLst>
      <p:ext uri="{BB962C8B-B14F-4D97-AF65-F5344CB8AC3E}">
        <p14:creationId xmlns:p14="http://schemas.microsoft.com/office/powerpoint/2010/main" val="154551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36182" y="5830232"/>
            <a:ext cx="7595857" cy="3768082"/>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74659A"/>
          </a:solidFill>
          <a:ln w="3060" cap="flat">
            <a:noFill/>
            <a:prstDash val="solid"/>
            <a:miter/>
          </a:ln>
        </p:spPr>
        <p:txBody>
          <a:bodyPr rtlCol="0" anchor="ctr"/>
          <a:lstStyle/>
          <a:p>
            <a:endParaRPr lang="en-US" dirty="0"/>
          </a:p>
        </p:txBody>
      </p:sp>
      <p:pic>
        <p:nvPicPr>
          <p:cNvPr id="338" name="Picture 337">
            <a:extLst>
              <a:ext uri="{FF2B5EF4-FFF2-40B4-BE49-F238E27FC236}">
                <a16:creationId xmlns:a16="http://schemas.microsoft.com/office/drawing/2014/main" id="{1FF9B57A-A795-634B-A4AC-020F65665FB5}"/>
              </a:ext>
            </a:extLst>
          </p:cNvPr>
          <p:cNvPicPr>
            <a:picLocks noChangeAspect="1"/>
          </p:cNvPicPr>
          <p:nvPr userDrawn="1"/>
        </p:nvPicPr>
        <p:blipFill rotWithShape="1">
          <a:blip r:embed="rId2">
            <a:alphaModFix amt="29000"/>
          </a:blip>
          <a:srcRect l="67223" t="9864"/>
          <a:stretch/>
        </p:blipFill>
        <p:spPr>
          <a:xfrm>
            <a:off x="4500039" y="5830232"/>
            <a:ext cx="3127569" cy="4602411"/>
          </a:xfrm>
          <a:prstGeom prst="rect">
            <a:avLst/>
          </a:prstGeom>
        </p:spPr>
      </p:pic>
      <p:sp>
        <p:nvSpPr>
          <p:cNvPr id="1101" name="Graphic 6">
            <a:extLst>
              <a:ext uri="{FF2B5EF4-FFF2-40B4-BE49-F238E27FC236}">
                <a16:creationId xmlns:a16="http://schemas.microsoft.com/office/drawing/2014/main" id="{44A94AD3-A131-9441-82E4-9C561BFA098B}"/>
              </a:ext>
            </a:extLst>
          </p:cNvPr>
          <p:cNvSpPr/>
          <p:nvPr/>
        </p:nvSpPr>
        <p:spPr>
          <a:xfrm rot="5400000">
            <a:off x="5693241" y="7996035"/>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102" name="Text Placeholder 32">
            <a:extLst>
              <a:ext uri="{FF2B5EF4-FFF2-40B4-BE49-F238E27FC236}">
                <a16:creationId xmlns:a16="http://schemas.microsoft.com/office/drawing/2014/main" id="{69DBB5CE-9B20-F44B-9B06-0C67AB1E1193}"/>
              </a:ext>
            </a:extLst>
          </p:cNvPr>
          <p:cNvSpPr>
            <a:spLocks noGrp="1"/>
          </p:cNvSpPr>
          <p:nvPr>
            <p:ph type="body" sz="quarter" idx="42" hasCustomPrompt="1"/>
          </p:nvPr>
        </p:nvSpPr>
        <p:spPr>
          <a:xfrm>
            <a:off x="4290575" y="9391961"/>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pic>
        <p:nvPicPr>
          <p:cNvPr id="1446" name="Picture 1445">
            <a:extLst>
              <a:ext uri="{FF2B5EF4-FFF2-40B4-BE49-F238E27FC236}">
                <a16:creationId xmlns:a16="http://schemas.microsoft.com/office/drawing/2014/main" id="{0F2457AE-783E-EC4E-AD25-380F9E121D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5932648" y="10160564"/>
            <a:ext cx="1184829" cy="272079"/>
          </a:xfrm>
          <a:prstGeom prst="rect">
            <a:avLst/>
          </a:prstGeom>
          <a:ln>
            <a:noFill/>
          </a:ln>
          <a:extLst>
            <a:ext uri="{53640926-AAD7-44D8-BBD7-CCE9431645EC}">
              <a14:shadowObscured xmlns:a14="http://schemas.microsoft.com/office/drawing/2010/main"/>
            </a:ext>
          </a:extLst>
        </p:spPr>
      </p:pic>
      <p:grpSp>
        <p:nvGrpSpPr>
          <p:cNvPr id="1447" name="Graphic 95">
            <a:extLst>
              <a:ext uri="{FF2B5EF4-FFF2-40B4-BE49-F238E27FC236}">
                <a16:creationId xmlns:a16="http://schemas.microsoft.com/office/drawing/2014/main" id="{BCC9C07E-5BDA-894A-9F51-3A299FE07667}"/>
              </a:ext>
            </a:extLst>
          </p:cNvPr>
          <p:cNvGrpSpPr/>
          <p:nvPr/>
        </p:nvGrpSpPr>
        <p:grpSpPr>
          <a:xfrm>
            <a:off x="595642" y="9948603"/>
            <a:ext cx="1509109" cy="423922"/>
            <a:chOff x="584588" y="9078286"/>
            <a:chExt cx="1509109" cy="423922"/>
          </a:xfrm>
          <a:solidFill>
            <a:srgbClr val="000000"/>
          </a:solidFill>
        </p:grpSpPr>
        <p:sp>
          <p:nvSpPr>
            <p:cNvPr id="1448" name="Freeform 1447">
              <a:extLst>
                <a:ext uri="{FF2B5EF4-FFF2-40B4-BE49-F238E27FC236}">
                  <a16:creationId xmlns:a16="http://schemas.microsoft.com/office/drawing/2014/main" id="{EB5E03D8-30C7-E14C-AD59-B1475EF01B70}"/>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dirty="0"/>
            </a:p>
          </p:txBody>
        </p:sp>
        <p:sp>
          <p:nvSpPr>
            <p:cNvPr id="1449" name="Freeform 1448">
              <a:extLst>
                <a:ext uri="{FF2B5EF4-FFF2-40B4-BE49-F238E27FC236}">
                  <a16:creationId xmlns:a16="http://schemas.microsoft.com/office/drawing/2014/main" id="{622F54C9-BCD4-1645-818F-C9645F64C4D0}"/>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dirty="0"/>
            </a:p>
          </p:txBody>
        </p:sp>
      </p:grpSp>
      <p:sp>
        <p:nvSpPr>
          <p:cNvPr id="1450" name="Text Placeholder 23">
            <a:extLst>
              <a:ext uri="{FF2B5EF4-FFF2-40B4-BE49-F238E27FC236}">
                <a16:creationId xmlns:a16="http://schemas.microsoft.com/office/drawing/2014/main" id="{1F004F01-AFAA-8F4D-9CEC-94692E6F80C1}"/>
              </a:ext>
            </a:extLst>
          </p:cNvPr>
          <p:cNvSpPr>
            <a:spLocks noGrp="1"/>
          </p:cNvSpPr>
          <p:nvPr>
            <p:ph type="body" sz="quarter" idx="17" hasCustomPrompt="1"/>
          </p:nvPr>
        </p:nvSpPr>
        <p:spPr>
          <a:xfrm>
            <a:off x="639972" y="9987866"/>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451" name="Text Placeholder 23">
            <a:extLst>
              <a:ext uri="{FF2B5EF4-FFF2-40B4-BE49-F238E27FC236}">
                <a16:creationId xmlns:a16="http://schemas.microsoft.com/office/drawing/2014/main" id="{7878631D-194D-8942-AB2C-854D68456F82}"/>
              </a:ext>
            </a:extLst>
          </p:cNvPr>
          <p:cNvSpPr>
            <a:spLocks noGrp="1"/>
          </p:cNvSpPr>
          <p:nvPr>
            <p:ph type="body" sz="quarter" idx="18" hasCustomPrompt="1"/>
          </p:nvPr>
        </p:nvSpPr>
        <p:spPr>
          <a:xfrm>
            <a:off x="2204239" y="9981336"/>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453" name="Text Placeholder 23">
            <a:extLst>
              <a:ext uri="{FF2B5EF4-FFF2-40B4-BE49-F238E27FC236}">
                <a16:creationId xmlns:a16="http://schemas.microsoft.com/office/drawing/2014/main" id="{9D4FE07E-181F-6A48-AB3D-C5BAD0C4DADE}"/>
              </a:ext>
            </a:extLst>
          </p:cNvPr>
          <p:cNvSpPr>
            <a:spLocks noGrp="1"/>
          </p:cNvSpPr>
          <p:nvPr>
            <p:ph type="body" sz="quarter" idx="16" hasCustomPrompt="1"/>
          </p:nvPr>
        </p:nvSpPr>
        <p:spPr>
          <a:xfrm>
            <a:off x="605556" y="7156000"/>
            <a:ext cx="3685020" cy="1224685"/>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cs typeface="Calibri" panose="020F0502020204030204" pitchFamily="34" charset="0"/>
              </a:defRPr>
            </a:lvl1pPr>
          </a:lstStyle>
          <a:p>
            <a:pPr lvl="0"/>
            <a:r>
              <a:rPr lang="en-US" dirty="0"/>
              <a:t>Your guide to            surviving Digital</a:t>
            </a:r>
          </a:p>
        </p:txBody>
      </p:sp>
      <p:sp>
        <p:nvSpPr>
          <p:cNvPr id="146" name="Picture Placeholder 62">
            <a:extLst>
              <a:ext uri="{FF2B5EF4-FFF2-40B4-BE49-F238E27FC236}">
                <a16:creationId xmlns:a16="http://schemas.microsoft.com/office/drawing/2014/main" id="{B37FDE9C-FA01-494A-91FD-8E9061912265}"/>
              </a:ext>
            </a:extLst>
          </p:cNvPr>
          <p:cNvSpPr>
            <a:spLocks noGrp="1"/>
          </p:cNvSpPr>
          <p:nvPr>
            <p:ph type="pic" sz="quarter" idx="44" hasCustomPrompt="1"/>
          </p:nvPr>
        </p:nvSpPr>
        <p:spPr>
          <a:xfrm>
            <a:off x="474663" y="2271713"/>
            <a:ext cx="6642100" cy="4338637"/>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337" name="Picture 336">
            <a:extLst>
              <a:ext uri="{FF2B5EF4-FFF2-40B4-BE49-F238E27FC236}">
                <a16:creationId xmlns:a16="http://schemas.microsoft.com/office/drawing/2014/main" id="{95238677-8BA6-964C-A4E3-7DB92351E6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5556" y="468040"/>
            <a:ext cx="3130393" cy="1675127"/>
          </a:xfrm>
          <a:prstGeom prst="rect">
            <a:avLst/>
          </a:prstGeom>
        </p:spPr>
      </p:pic>
    </p:spTree>
    <p:extLst>
      <p:ext uri="{BB962C8B-B14F-4D97-AF65-F5344CB8AC3E}">
        <p14:creationId xmlns:p14="http://schemas.microsoft.com/office/powerpoint/2010/main" val="795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Slide 2">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95A0F11A-4C72-C94D-AB63-B75B1C74565F}"/>
              </a:ext>
            </a:extLst>
          </p:cNvPr>
          <p:cNvSpPr/>
          <p:nvPr userDrawn="1"/>
        </p:nvSpPr>
        <p:spPr>
          <a:xfrm flipV="1">
            <a:off x="470487" y="2711984"/>
            <a:ext cx="3162155" cy="240611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9" y="3385180"/>
            <a:ext cx="2895713" cy="1966382"/>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77182"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3927033" y="3276998"/>
            <a:ext cx="3019010" cy="6483387"/>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62" name="Rectangle 61">
            <a:extLst>
              <a:ext uri="{FF2B5EF4-FFF2-40B4-BE49-F238E27FC236}">
                <a16:creationId xmlns:a16="http://schemas.microsoft.com/office/drawing/2014/main" id="{FDE16685-169B-4A4B-AFA9-80E34A74037C}"/>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64480DB6-8A5E-D84A-9E12-209BC6C761B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14589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Photo Slide 3">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id="{5C094913-F9C1-3546-A0D0-E1F25AE5CB6D}"/>
              </a:ext>
            </a:extLst>
          </p:cNvPr>
          <p:cNvSpPr/>
          <p:nvPr userDrawn="1"/>
        </p:nvSpPr>
        <p:spPr>
          <a:xfrm flipV="1">
            <a:off x="511317" y="-1"/>
            <a:ext cx="3194309" cy="957199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715877" y="592124"/>
            <a:ext cx="2864232" cy="879667"/>
          </a:xfrm>
          <a:prstGeom prst="rect">
            <a:avLst/>
          </a:prstGeom>
        </p:spPr>
        <p:txBody>
          <a:bodyPr>
            <a:noAutofit/>
          </a:bodyPr>
          <a:lstStyle>
            <a:lvl1pPr marL="0" indent="0" algn="l">
              <a:spcBef>
                <a:spcPts val="0"/>
              </a:spcBef>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715878" y="1837873"/>
            <a:ext cx="2693750" cy="7339955"/>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52" name="Rectangle 51">
            <a:extLst>
              <a:ext uri="{FF2B5EF4-FFF2-40B4-BE49-F238E27FC236}">
                <a16:creationId xmlns:a16="http://schemas.microsoft.com/office/drawing/2014/main" id="{28002195-2134-DE4D-B642-FC7FB1B1EB5B}"/>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1" name="Slide Number Placeholder 5">
            <a:extLst>
              <a:ext uri="{FF2B5EF4-FFF2-40B4-BE49-F238E27FC236}">
                <a16:creationId xmlns:a16="http://schemas.microsoft.com/office/drawing/2014/main" id="{774B19B3-2E36-E543-9B27-E54A664E7A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8" name="Picture Placeholder 34">
            <a:extLst>
              <a:ext uri="{FF2B5EF4-FFF2-40B4-BE49-F238E27FC236}">
                <a16:creationId xmlns:a16="http://schemas.microsoft.com/office/drawing/2014/main" id="{36A06401-592A-EA4A-AE31-4E6B716F2835}"/>
              </a:ext>
            </a:extLst>
          </p:cNvPr>
          <p:cNvSpPr>
            <a:spLocks noGrp="1"/>
          </p:cNvSpPr>
          <p:nvPr>
            <p:ph type="pic" sz="quarter" idx="41"/>
          </p:nvPr>
        </p:nvSpPr>
        <p:spPr>
          <a:xfrm>
            <a:off x="3711247" y="706439"/>
            <a:ext cx="3870325" cy="7731883"/>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8" name="Picture 7">
            <a:extLst>
              <a:ext uri="{FF2B5EF4-FFF2-40B4-BE49-F238E27FC236}">
                <a16:creationId xmlns:a16="http://schemas.microsoft.com/office/drawing/2014/main" id="{34010426-2E4E-824F-A02C-096DD7001ECC}"/>
              </a:ext>
            </a:extLst>
          </p:cNvPr>
          <p:cNvPicPr>
            <a:picLocks noChangeAspect="1"/>
          </p:cNvPicPr>
          <p:nvPr userDrawn="1"/>
        </p:nvPicPr>
        <p:blipFill rotWithShape="1">
          <a:blip r:embed="rId2">
            <a:alphaModFix amt="29000"/>
          </a:blip>
          <a:srcRect l="67223" t="-798" r="2146" b="27121"/>
          <a:stretch/>
        </p:blipFill>
        <p:spPr>
          <a:xfrm>
            <a:off x="601346" y="5810021"/>
            <a:ext cx="2922814" cy="3761972"/>
          </a:xfrm>
          <a:prstGeom prst="rect">
            <a:avLst/>
          </a:prstGeom>
        </p:spPr>
      </p:pic>
    </p:spTree>
    <p:extLst>
      <p:ext uri="{BB962C8B-B14F-4D97-AF65-F5344CB8AC3E}">
        <p14:creationId xmlns:p14="http://schemas.microsoft.com/office/powerpoint/2010/main" val="332221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221E52-4ABB-5243-858B-F6B8CF1B5E34}"/>
              </a:ext>
            </a:extLst>
          </p:cNvPr>
          <p:cNvSpPr/>
          <p:nvPr userDrawn="1"/>
        </p:nvSpPr>
        <p:spPr>
          <a:xfrm flipV="1">
            <a:off x="-31255" y="-43150"/>
            <a:ext cx="7590930" cy="294648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4078145" y="1617364"/>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1" y="587829"/>
            <a:ext cx="4056786" cy="1857541"/>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1" y="195020"/>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6" y="3373220"/>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Colum)</a:t>
            </a:r>
            <a:endParaRPr lang="en-US" dirty="0"/>
          </a:p>
        </p:txBody>
      </p:sp>
      <p:sp>
        <p:nvSpPr>
          <p:cNvPr id="60" name="Rectangle 59">
            <a:extLst>
              <a:ext uri="{FF2B5EF4-FFF2-40B4-BE49-F238E27FC236}">
                <a16:creationId xmlns:a16="http://schemas.microsoft.com/office/drawing/2014/main" id="{A3920EEC-F64E-D74B-8DBC-98E8D94D73FE}"/>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574CE729-A95E-1844-B923-CC2E2C2EBED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9" name="Picture 8">
            <a:extLst>
              <a:ext uri="{FF2B5EF4-FFF2-40B4-BE49-F238E27FC236}">
                <a16:creationId xmlns:a16="http://schemas.microsoft.com/office/drawing/2014/main" id="{497D8773-34F2-3E4C-AB51-D9D7E7BEA79F}"/>
              </a:ext>
            </a:extLst>
          </p:cNvPr>
          <p:cNvPicPr>
            <a:picLocks noChangeAspect="1"/>
          </p:cNvPicPr>
          <p:nvPr userDrawn="1"/>
        </p:nvPicPr>
        <p:blipFill rotWithShape="1">
          <a:blip r:embed="rId2">
            <a:alphaModFix amt="29000"/>
          </a:blip>
          <a:srcRect l="63199" t="15173" r="6170" b="27121"/>
          <a:stretch/>
        </p:blipFill>
        <p:spPr>
          <a:xfrm>
            <a:off x="4667774" y="-43150"/>
            <a:ext cx="2922814" cy="2946483"/>
          </a:xfrm>
          <a:prstGeom prst="rect">
            <a:avLst/>
          </a:prstGeom>
        </p:spPr>
      </p:pic>
    </p:spTree>
    <p:extLst>
      <p:ext uri="{BB962C8B-B14F-4D97-AF65-F5344CB8AC3E}">
        <p14:creationId xmlns:p14="http://schemas.microsoft.com/office/powerpoint/2010/main" val="285934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F5B6F1-1F70-8542-A18D-9BC642672EA0}"/>
              </a:ext>
            </a:extLst>
          </p:cNvPr>
          <p:cNvSpPr/>
          <p:nvPr userDrawn="1"/>
        </p:nvSpPr>
        <p:spPr>
          <a:xfrm flipV="1">
            <a:off x="-31255" y="323003"/>
            <a:ext cx="7590930" cy="574835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365515"/>
            <a:ext cx="6526988" cy="3412986"/>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8" y="6718314"/>
            <a:ext cx="3563248" cy="1992304"/>
          </a:xfrm>
          <a:prstGeom prst="rect">
            <a:avLst/>
          </a:prstGeom>
        </p:spPr>
        <p:txBody>
          <a:bodyPr>
            <a:noAutofit/>
          </a:bodyPr>
          <a:lstStyle>
            <a:lvl1pPr marL="0" indent="0" algn="l">
              <a:buNone/>
              <a:defRPr sz="16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B1576E16-CE46-5E4A-8CBB-716C41D40B1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4349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666035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DF7596-4722-5F4C-8FB6-5F0B1F9090FD}"/>
              </a:ext>
            </a:extLst>
          </p:cNvPr>
          <p:cNvSpPr/>
          <p:nvPr userDrawn="1"/>
        </p:nvSpPr>
        <p:spPr>
          <a:xfrm flipV="1">
            <a:off x="0" y="2099867"/>
            <a:ext cx="6918419" cy="793180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8" name="Graphic 4">
            <a:extLst>
              <a:ext uri="{FF2B5EF4-FFF2-40B4-BE49-F238E27FC236}">
                <a16:creationId xmlns:a16="http://schemas.microsoft.com/office/drawing/2014/main" id="{E6326417-986D-C845-A66A-9AFD38B1339D}"/>
              </a:ext>
            </a:extLst>
          </p:cNvPr>
          <p:cNvSpPr/>
          <p:nvPr userDrawn="1"/>
        </p:nvSpPr>
        <p:spPr>
          <a:xfrm rot="10800000">
            <a:off x="6811618" y="2991410"/>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432957"/>
            <a:ext cx="6076427" cy="736994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6626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24" name="Text Placeholder 32">
            <a:extLst>
              <a:ext uri="{FF2B5EF4-FFF2-40B4-BE49-F238E27FC236}">
                <a16:creationId xmlns:a16="http://schemas.microsoft.com/office/drawing/2014/main" id="{7C801656-BA69-7E4B-AAE4-11C00F6A1E4A}"/>
              </a:ext>
            </a:extLst>
          </p:cNvPr>
          <p:cNvSpPr>
            <a:spLocks noGrp="1"/>
          </p:cNvSpPr>
          <p:nvPr>
            <p:ph type="body" sz="quarter" idx="42" hasCustomPrompt="1"/>
          </p:nvPr>
        </p:nvSpPr>
        <p:spPr>
          <a:xfrm>
            <a:off x="403869" y="1604734"/>
            <a:ext cx="2567034" cy="6850350"/>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877" name="Text Placeholder 32">
            <a:extLst>
              <a:ext uri="{FF2B5EF4-FFF2-40B4-BE49-F238E27FC236}">
                <a16:creationId xmlns:a16="http://schemas.microsoft.com/office/drawing/2014/main" id="{0C2466D6-1218-B641-99A6-661C3336C850}"/>
              </a:ext>
            </a:extLst>
          </p:cNvPr>
          <p:cNvSpPr>
            <a:spLocks noGrp="1"/>
          </p:cNvSpPr>
          <p:nvPr>
            <p:ph type="body" sz="quarter" idx="30" hasCustomPrompt="1"/>
          </p:nvPr>
        </p:nvSpPr>
        <p:spPr>
          <a:xfrm>
            <a:off x="452889" y="686094"/>
            <a:ext cx="2581124" cy="429543"/>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74" name="Text Placeholder 32">
            <a:extLst>
              <a:ext uri="{FF2B5EF4-FFF2-40B4-BE49-F238E27FC236}">
                <a16:creationId xmlns:a16="http://schemas.microsoft.com/office/drawing/2014/main" id="{D481FED3-11AF-6A4B-8C6F-B0AC58017497}"/>
              </a:ext>
            </a:extLst>
          </p:cNvPr>
          <p:cNvSpPr>
            <a:spLocks noGrp="1"/>
          </p:cNvSpPr>
          <p:nvPr>
            <p:ph type="body" sz="quarter" idx="44" hasCustomPrompt="1"/>
          </p:nvPr>
        </p:nvSpPr>
        <p:spPr>
          <a:xfrm>
            <a:off x="356278" y="8613073"/>
            <a:ext cx="2774345" cy="606265"/>
          </a:xfrm>
          <a:prstGeom prst="rect">
            <a:avLst/>
          </a:prstGeom>
        </p:spPr>
        <p:txBody>
          <a:bodyPr>
            <a:noAutofit/>
          </a:bodyPr>
          <a:lstStyle>
            <a:lvl1pPr marL="0" indent="0" algn="l">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17" name="Rectangle 316">
            <a:extLst>
              <a:ext uri="{FF2B5EF4-FFF2-40B4-BE49-F238E27FC236}">
                <a16:creationId xmlns:a16="http://schemas.microsoft.com/office/drawing/2014/main" id="{4D0494E1-0947-8543-BF98-FB072769EE52}"/>
              </a:ext>
            </a:extLst>
          </p:cNvPr>
          <p:cNvSpPr/>
          <p:nvPr userDrawn="1"/>
        </p:nvSpPr>
        <p:spPr>
          <a:xfrm flipH="1" flipV="1">
            <a:off x="7559675" y="178904"/>
            <a:ext cx="2203335" cy="1069181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58799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17" name="Graphic 4">
            <a:extLst>
              <a:ext uri="{FF2B5EF4-FFF2-40B4-BE49-F238E27FC236}">
                <a16:creationId xmlns:a16="http://schemas.microsoft.com/office/drawing/2014/main" id="{E3CCF1BA-572E-F44F-8F8C-CC649FECCA18}"/>
              </a:ext>
            </a:extLst>
          </p:cNvPr>
          <p:cNvSpPr/>
          <p:nvPr userDrawn="1"/>
        </p:nvSpPr>
        <p:spPr>
          <a:xfrm rot="10800000">
            <a:off x="3893444" y="0"/>
            <a:ext cx="3323487" cy="4019930"/>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74659A"/>
          </a:solidFill>
          <a:ln w="2370" cap="flat">
            <a:noFill/>
            <a:prstDash val="solid"/>
            <a:miter/>
          </a:ln>
        </p:spPr>
        <p:txBody>
          <a:bodyPr rtlCol="0" anchor="ctr"/>
          <a:lstStyle/>
          <a:p>
            <a:endParaRPr lang="en-US" dirty="0"/>
          </a:p>
        </p:txBody>
      </p:sp>
      <p:sp>
        <p:nvSpPr>
          <p:cNvPr id="18" name="Graphic 4">
            <a:extLst>
              <a:ext uri="{FF2B5EF4-FFF2-40B4-BE49-F238E27FC236}">
                <a16:creationId xmlns:a16="http://schemas.microsoft.com/office/drawing/2014/main" id="{946B774F-921B-0346-82EC-07096EBAD27A}"/>
              </a:ext>
            </a:extLst>
          </p:cNvPr>
          <p:cNvSpPr/>
          <p:nvPr userDrawn="1"/>
        </p:nvSpPr>
        <p:spPr>
          <a:xfrm rot="10800000">
            <a:off x="377022" y="450308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19" name="Picture Placeholder 1000">
            <a:extLst>
              <a:ext uri="{FF2B5EF4-FFF2-40B4-BE49-F238E27FC236}">
                <a16:creationId xmlns:a16="http://schemas.microsoft.com/office/drawing/2014/main" id="{B316D876-BBC7-D34A-A658-648DBAC06158}"/>
              </a:ext>
            </a:extLst>
          </p:cNvPr>
          <p:cNvSpPr>
            <a:spLocks noGrp="1"/>
          </p:cNvSpPr>
          <p:nvPr>
            <p:ph type="pic" sz="quarter" idx="10"/>
          </p:nvPr>
        </p:nvSpPr>
        <p:spPr>
          <a:xfrm>
            <a:off x="476524" y="0"/>
            <a:ext cx="6244928" cy="6575080"/>
          </a:xfrm>
          <a:custGeom>
            <a:avLst/>
            <a:gdLst>
              <a:gd name="connsiteX0" fmla="*/ 0 w 6244928"/>
              <a:gd name="connsiteY0" fmla="*/ 0 h 6575080"/>
              <a:gd name="connsiteX1" fmla="*/ 3416920 w 6244928"/>
              <a:gd name="connsiteY1" fmla="*/ 0 h 6575080"/>
              <a:gd name="connsiteX2" fmla="*/ 3416920 w 6244928"/>
              <a:gd name="connsiteY2" fmla="*/ 4019930 h 6575080"/>
              <a:gd name="connsiteX3" fmla="*/ 6244928 w 6244928"/>
              <a:gd name="connsiteY3" fmla="*/ 4019930 h 6575080"/>
              <a:gd name="connsiteX4" fmla="*/ 6244928 w 6244928"/>
              <a:gd name="connsiteY4" fmla="*/ 6575080 h 6575080"/>
              <a:gd name="connsiteX5" fmla="*/ 0 w 6244928"/>
              <a:gd name="connsiteY5" fmla="*/ 6575080 h 6575080"/>
              <a:gd name="connsiteX6" fmla="*/ 0 w 6244928"/>
              <a:gd name="connsiteY6" fmla="*/ 6188730 h 6575080"/>
              <a:gd name="connsiteX7" fmla="*/ 99501 w 6244928"/>
              <a:gd name="connsiteY7" fmla="*/ 6188730 h 6575080"/>
              <a:gd name="connsiteX8" fmla="*/ 99501 w 6244928"/>
              <a:gd name="connsiteY8" fmla="*/ 4503082 h 6575080"/>
              <a:gd name="connsiteX9" fmla="*/ 0 w 6244928"/>
              <a:gd name="connsiteY9" fmla="*/ 4503082 h 65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928" h="6575080">
                <a:moveTo>
                  <a:pt x="0" y="0"/>
                </a:moveTo>
                <a:lnTo>
                  <a:pt x="3416920" y="0"/>
                </a:lnTo>
                <a:lnTo>
                  <a:pt x="3416920" y="4019930"/>
                </a:lnTo>
                <a:lnTo>
                  <a:pt x="6244928" y="4019930"/>
                </a:lnTo>
                <a:lnTo>
                  <a:pt x="6244928" y="6575080"/>
                </a:lnTo>
                <a:lnTo>
                  <a:pt x="0" y="6575080"/>
                </a:lnTo>
                <a:lnTo>
                  <a:pt x="0" y="6188730"/>
                </a:lnTo>
                <a:lnTo>
                  <a:pt x="99501" y="6188730"/>
                </a:lnTo>
                <a:lnTo>
                  <a:pt x="99501" y="4503082"/>
                </a:lnTo>
                <a:lnTo>
                  <a:pt x="0" y="4503082"/>
                </a:lnTo>
                <a:close/>
              </a:path>
            </a:pathLst>
          </a:custGeom>
          <a:solidFill>
            <a:schemeClr val="bg1">
              <a:lumMod val="85000"/>
            </a:schemeClr>
          </a:solidFill>
        </p:spPr>
        <p:txBody>
          <a:bodyPr wrap="square">
            <a:noAutofit/>
          </a:bodyPr>
          <a:lstStyle>
            <a:lvl1pPr marL="0" indent="0">
              <a:buNone/>
              <a:defRPr sz="900"/>
            </a:lvl1pPr>
          </a:lstStyle>
          <a:p>
            <a:endParaRPr lang="en-US" dirty="0"/>
          </a:p>
        </p:txBody>
      </p:sp>
      <p:sp>
        <p:nvSpPr>
          <p:cNvPr id="20" name="Text Placeholder 32">
            <a:extLst>
              <a:ext uri="{FF2B5EF4-FFF2-40B4-BE49-F238E27FC236}">
                <a16:creationId xmlns:a16="http://schemas.microsoft.com/office/drawing/2014/main" id="{0C564F7E-4616-E548-B81C-390A9F5C7740}"/>
              </a:ext>
            </a:extLst>
          </p:cNvPr>
          <p:cNvSpPr>
            <a:spLocks noGrp="1"/>
          </p:cNvSpPr>
          <p:nvPr>
            <p:ph type="body" sz="quarter" idx="11" hasCustomPrompt="1"/>
          </p:nvPr>
        </p:nvSpPr>
        <p:spPr>
          <a:xfrm>
            <a:off x="4072852" y="856289"/>
            <a:ext cx="2951698" cy="574616"/>
          </a:xfrm>
          <a:prstGeom prst="rect">
            <a:avLst/>
          </a:prstGeom>
        </p:spPr>
        <p:txBody>
          <a:bodyP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21" name="Text Placeholder 32">
            <a:extLst>
              <a:ext uri="{FF2B5EF4-FFF2-40B4-BE49-F238E27FC236}">
                <a16:creationId xmlns:a16="http://schemas.microsoft.com/office/drawing/2014/main" id="{82FF7D0B-8D01-6749-9143-AF9B1238EDB8}"/>
              </a:ext>
            </a:extLst>
          </p:cNvPr>
          <p:cNvSpPr>
            <a:spLocks noGrp="1"/>
          </p:cNvSpPr>
          <p:nvPr>
            <p:ph type="body" sz="quarter" idx="16" hasCustomPrompt="1"/>
          </p:nvPr>
        </p:nvSpPr>
        <p:spPr>
          <a:xfrm>
            <a:off x="4072851" y="1703940"/>
            <a:ext cx="2980605"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pic>
        <p:nvPicPr>
          <p:cNvPr id="336" name="Picture 335">
            <a:extLst>
              <a:ext uri="{FF2B5EF4-FFF2-40B4-BE49-F238E27FC236}">
                <a16:creationId xmlns:a16="http://schemas.microsoft.com/office/drawing/2014/main" id="{F1E3BC1E-CF22-F44A-BFBA-708F906E09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9367" y="7006291"/>
            <a:ext cx="3433502" cy="1837325"/>
          </a:xfrm>
          <a:prstGeom prst="rect">
            <a:avLst/>
          </a:prstGeom>
        </p:spPr>
      </p:pic>
      <p:pic>
        <p:nvPicPr>
          <p:cNvPr id="337" name="Picture 336">
            <a:extLst>
              <a:ext uri="{FF2B5EF4-FFF2-40B4-BE49-F238E27FC236}">
                <a16:creationId xmlns:a16="http://schemas.microsoft.com/office/drawing/2014/main" id="{A3FE31FF-914B-1247-A0DC-D21A9E5C6ABE}"/>
              </a:ext>
            </a:extLst>
          </p:cNvPr>
          <p:cNvPicPr>
            <a:picLocks noChangeAspect="1"/>
          </p:cNvPicPr>
          <p:nvPr userDrawn="1"/>
        </p:nvPicPr>
        <p:blipFill rotWithShape="1">
          <a:blip r:embed="rId3">
            <a:alphaModFix amt="29000"/>
          </a:blip>
          <a:srcRect l="67223" t="9864" b="55652"/>
          <a:stretch/>
        </p:blipFill>
        <p:spPr>
          <a:xfrm>
            <a:off x="4089362" y="2259171"/>
            <a:ext cx="3127569" cy="1760759"/>
          </a:xfrm>
          <a:prstGeom prst="rect">
            <a:avLst/>
          </a:prstGeom>
        </p:spPr>
      </p:pic>
      <p:sp>
        <p:nvSpPr>
          <p:cNvPr id="338" name="Graphic 6">
            <a:extLst>
              <a:ext uri="{FF2B5EF4-FFF2-40B4-BE49-F238E27FC236}">
                <a16:creationId xmlns:a16="http://schemas.microsoft.com/office/drawing/2014/main" id="{590AD23A-592E-AC4A-B3FB-3F69D4017F88}"/>
              </a:ext>
            </a:extLst>
          </p:cNvPr>
          <p:cNvSpPr/>
          <p:nvPr userDrawn="1"/>
        </p:nvSpPr>
        <p:spPr>
          <a:xfrm rot="5400000">
            <a:off x="5674531" y="7965829"/>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39" name="Text Placeholder 32">
            <a:extLst>
              <a:ext uri="{FF2B5EF4-FFF2-40B4-BE49-F238E27FC236}">
                <a16:creationId xmlns:a16="http://schemas.microsoft.com/office/drawing/2014/main" id="{458950AF-8054-9040-A0C0-E7F3E54A2235}"/>
              </a:ext>
            </a:extLst>
          </p:cNvPr>
          <p:cNvSpPr>
            <a:spLocks noGrp="1"/>
          </p:cNvSpPr>
          <p:nvPr>
            <p:ph type="body" sz="quarter" idx="42" hasCustomPrompt="1"/>
          </p:nvPr>
        </p:nvSpPr>
        <p:spPr>
          <a:xfrm>
            <a:off x="4271866" y="9395550"/>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pic>
        <p:nvPicPr>
          <p:cNvPr id="341" name="Picture 340">
            <a:extLst>
              <a:ext uri="{FF2B5EF4-FFF2-40B4-BE49-F238E27FC236}">
                <a16:creationId xmlns:a16="http://schemas.microsoft.com/office/drawing/2014/main" id="{A0E2DD9F-02D3-1C4D-8185-514E5E8B5ED1}"/>
              </a:ext>
            </a:extLst>
          </p:cNvPr>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5441391" y="8396052"/>
            <a:ext cx="1280061" cy="293943"/>
          </a:xfrm>
          <a:prstGeom prst="rect">
            <a:avLst/>
          </a:prstGeom>
          <a:ln>
            <a:noFill/>
          </a:ln>
          <a:extLst>
            <a:ext uri="{53640926-AAD7-44D8-BBD7-CCE9431645EC}">
              <a14:shadowObscured xmlns:a14="http://schemas.microsoft.com/office/drawing/2010/main"/>
            </a:ext>
          </a:extLst>
        </p:spPr>
      </p:pic>
      <p:grpSp>
        <p:nvGrpSpPr>
          <p:cNvPr id="342" name="Graphic 95">
            <a:extLst>
              <a:ext uri="{FF2B5EF4-FFF2-40B4-BE49-F238E27FC236}">
                <a16:creationId xmlns:a16="http://schemas.microsoft.com/office/drawing/2014/main" id="{78CB6730-FE3C-F64A-90C1-994A839C794C}"/>
              </a:ext>
            </a:extLst>
          </p:cNvPr>
          <p:cNvGrpSpPr/>
          <p:nvPr userDrawn="1"/>
        </p:nvGrpSpPr>
        <p:grpSpPr>
          <a:xfrm>
            <a:off x="789367" y="9472264"/>
            <a:ext cx="1509109" cy="423922"/>
            <a:chOff x="584588" y="9078286"/>
            <a:chExt cx="1509109" cy="423922"/>
          </a:xfrm>
          <a:solidFill>
            <a:srgbClr val="000000"/>
          </a:solidFill>
        </p:grpSpPr>
        <p:sp>
          <p:nvSpPr>
            <p:cNvPr id="343" name="Freeform 342">
              <a:extLst>
                <a:ext uri="{FF2B5EF4-FFF2-40B4-BE49-F238E27FC236}">
                  <a16:creationId xmlns:a16="http://schemas.microsoft.com/office/drawing/2014/main" id="{75C86EF1-E93B-B64C-8AD5-6287810B3402}"/>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dirty="0"/>
            </a:p>
          </p:txBody>
        </p:sp>
        <p:sp>
          <p:nvSpPr>
            <p:cNvPr id="344" name="Freeform 343">
              <a:extLst>
                <a:ext uri="{FF2B5EF4-FFF2-40B4-BE49-F238E27FC236}">
                  <a16:creationId xmlns:a16="http://schemas.microsoft.com/office/drawing/2014/main" id="{350B8D3E-74BA-2142-A8F1-F9873C5820B9}"/>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dirty="0"/>
            </a:p>
          </p:txBody>
        </p:sp>
      </p:grpSp>
      <p:sp>
        <p:nvSpPr>
          <p:cNvPr id="345" name="Text Placeholder 23">
            <a:extLst>
              <a:ext uri="{FF2B5EF4-FFF2-40B4-BE49-F238E27FC236}">
                <a16:creationId xmlns:a16="http://schemas.microsoft.com/office/drawing/2014/main" id="{A9A3D5FF-2DEA-B148-BB15-C1284CA3F768}"/>
              </a:ext>
            </a:extLst>
          </p:cNvPr>
          <p:cNvSpPr>
            <a:spLocks noGrp="1"/>
          </p:cNvSpPr>
          <p:nvPr>
            <p:ph type="body" sz="quarter" idx="17" hasCustomPrompt="1"/>
          </p:nvPr>
        </p:nvSpPr>
        <p:spPr>
          <a:xfrm>
            <a:off x="833697" y="9511527"/>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346" name="Text Placeholder 23">
            <a:extLst>
              <a:ext uri="{FF2B5EF4-FFF2-40B4-BE49-F238E27FC236}">
                <a16:creationId xmlns:a16="http://schemas.microsoft.com/office/drawing/2014/main" id="{9B400FD6-846E-F34A-B9D5-58B417B72B0A}"/>
              </a:ext>
            </a:extLst>
          </p:cNvPr>
          <p:cNvSpPr>
            <a:spLocks noGrp="1"/>
          </p:cNvSpPr>
          <p:nvPr>
            <p:ph type="body" sz="quarter" idx="18" hasCustomPrompt="1"/>
          </p:nvPr>
        </p:nvSpPr>
        <p:spPr>
          <a:xfrm>
            <a:off x="2397964" y="9504997"/>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Tree>
    <p:extLst>
      <p:ext uri="{BB962C8B-B14F-4D97-AF65-F5344CB8AC3E}">
        <p14:creationId xmlns:p14="http://schemas.microsoft.com/office/powerpoint/2010/main" val="278455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92A70B7-4BF7-8F44-8AF5-5974702C7384}"/>
              </a:ext>
            </a:extLst>
          </p:cNvPr>
          <p:cNvSpPr/>
          <p:nvPr userDrawn="1"/>
        </p:nvSpPr>
        <p:spPr>
          <a:xfrm>
            <a:off x="0" y="-18821"/>
            <a:ext cx="7559675" cy="1423671"/>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p>
        </p:txBody>
      </p:sp>
      <p:sp>
        <p:nvSpPr>
          <p:cNvPr id="28" name="Graphic 4">
            <a:extLst>
              <a:ext uri="{FF2B5EF4-FFF2-40B4-BE49-F238E27FC236}">
                <a16:creationId xmlns:a16="http://schemas.microsoft.com/office/drawing/2014/main" id="{7045EC92-B290-D94E-8C45-4E74F8B812C4}"/>
              </a:ext>
            </a:extLst>
          </p:cNvPr>
          <p:cNvSpPr/>
          <p:nvPr userDrawn="1"/>
        </p:nvSpPr>
        <p:spPr>
          <a:xfrm rot="5400000">
            <a:off x="1851793" y="522475"/>
            <a:ext cx="791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solidFill>
              <a:srgbClr val="009AC1"/>
            </a:solidFill>
            <a:prstDash val="solid"/>
            <a:miter/>
          </a:ln>
        </p:spPr>
        <p:txBody>
          <a:bodyPr rtlCol="0" anchor="ctr"/>
          <a:lstStyle/>
          <a:p>
            <a:endParaRPr lang="en-US" dirty="0"/>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1124620" y="3561547"/>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1907586" y="3561547"/>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1124620" y="4036789"/>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1907586" y="403678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1124620" y="4537923"/>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1907586" y="4537923"/>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1124620" y="5038878"/>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1907586" y="503887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1124620" y="5540668"/>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1907586" y="554066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1134260" y="6069864"/>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1917226" y="6069864"/>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1134260" y="6560096"/>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1917226" y="6560096"/>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2734169" y="9366066"/>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46" name="Picture 345">
            <a:extLst>
              <a:ext uri="{FF2B5EF4-FFF2-40B4-BE49-F238E27FC236}">
                <a16:creationId xmlns:a16="http://schemas.microsoft.com/office/drawing/2014/main" id="{3FABE59E-0E11-C247-B506-7A46D17BD616}"/>
              </a:ext>
            </a:extLst>
          </p:cNvPr>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120076" y="9453687"/>
            <a:ext cx="1280061" cy="293943"/>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3F36D653-0074-5840-8E04-6E64CED51DCA}"/>
              </a:ext>
            </a:extLst>
          </p:cNvPr>
          <p:cNvPicPr>
            <a:picLocks noChangeAspect="1"/>
          </p:cNvPicPr>
          <p:nvPr userDrawn="1"/>
        </p:nvPicPr>
        <p:blipFill rotWithShape="1">
          <a:blip r:embed="rId3">
            <a:alphaModFix amt="29000"/>
          </a:blip>
          <a:srcRect l="67223" t="44758" r="2146" b="27121"/>
          <a:stretch/>
        </p:blipFill>
        <p:spPr>
          <a:xfrm>
            <a:off x="4691110" y="-18822"/>
            <a:ext cx="2922814" cy="1435853"/>
          </a:xfrm>
          <a:prstGeom prst="rect">
            <a:avLst/>
          </a:prstGeom>
        </p:spPr>
      </p:pic>
      <p:sp>
        <p:nvSpPr>
          <p:cNvPr id="25" name="Text Placeholder 32">
            <a:extLst>
              <a:ext uri="{FF2B5EF4-FFF2-40B4-BE49-F238E27FC236}">
                <a16:creationId xmlns:a16="http://schemas.microsoft.com/office/drawing/2014/main" id="{595667C2-CA92-D843-9BA4-3A0CC62BC0A6}"/>
              </a:ext>
            </a:extLst>
          </p:cNvPr>
          <p:cNvSpPr>
            <a:spLocks noGrp="1"/>
          </p:cNvSpPr>
          <p:nvPr>
            <p:ph type="body" sz="quarter" idx="47" hasCustomPrompt="1"/>
          </p:nvPr>
        </p:nvSpPr>
        <p:spPr>
          <a:xfrm>
            <a:off x="1102769" y="108021"/>
            <a:ext cx="4667603" cy="1910174"/>
          </a:xfrm>
          <a:prstGeom prst="rect">
            <a:avLst/>
          </a:prstGeom>
        </p:spPr>
        <p:txBody>
          <a:bodyPr>
            <a:noAutofit/>
          </a:bodyPr>
          <a:lstStyle>
            <a:lvl1pPr marL="0" indent="0" algn="l">
              <a:buNone/>
              <a:defRPr sz="65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48548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79397152-26B0-F64F-AC2C-AA620D23B772}"/>
              </a:ext>
            </a:extLst>
          </p:cNvPr>
          <p:cNvSpPr/>
          <p:nvPr/>
        </p:nvSpPr>
        <p:spPr>
          <a:xfrm>
            <a:off x="2047780" y="1973356"/>
            <a:ext cx="5509099" cy="5814709"/>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4659A"/>
          </a:solidFill>
          <a:ln w="3060" cap="flat">
            <a:noFill/>
            <a:prstDash val="solid"/>
            <a:miter/>
          </a:ln>
        </p:spPr>
        <p:txBody>
          <a:bodyPr rtlCol="0" anchor="ctr"/>
          <a:lstStyle/>
          <a:p>
            <a:endParaRPr lang="en-US" dirty="0"/>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49404" y="2470361"/>
            <a:ext cx="1829216" cy="1555732"/>
          </a:xfrm>
          <a:prstGeom prst="rect">
            <a:avLst/>
          </a:prstGeom>
        </p:spPr>
        <p:txBody>
          <a:bodyPr anchor="t">
            <a:noAutofit/>
          </a:bodyPr>
          <a:lstStyle>
            <a:lvl1pPr marL="0" indent="0" algn="l">
              <a:buNone/>
              <a:defRPr sz="72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170993" y="3483706"/>
            <a:ext cx="3486126" cy="2574544"/>
          </a:xfrm>
          <a:prstGeom prst="rect">
            <a:avLst/>
          </a:prstGeom>
        </p:spPr>
        <p:txBody>
          <a:bodyPr anchor="t">
            <a:noAutofit/>
          </a:bodyPr>
          <a:lstStyle>
            <a:lvl1pPr marL="0" indent="0" algn="l">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70" name="Slide Number Placeholder 5">
            <a:extLst>
              <a:ext uri="{FF2B5EF4-FFF2-40B4-BE49-F238E27FC236}">
                <a16:creationId xmlns:a16="http://schemas.microsoft.com/office/drawing/2014/main" id="{F22129B8-2496-DE46-8C2C-10224F4ED99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5" name="Freeform 64">
            <a:extLst>
              <a:ext uri="{FF2B5EF4-FFF2-40B4-BE49-F238E27FC236}">
                <a16:creationId xmlns:a16="http://schemas.microsoft.com/office/drawing/2014/main" id="{C0E97728-1EA5-EA41-8AAC-21AA33A5FC2A}"/>
              </a:ext>
            </a:extLst>
          </p:cNvPr>
          <p:cNvSpPr/>
          <p:nvPr userDrawn="1"/>
        </p:nvSpPr>
        <p:spPr>
          <a:xfrm>
            <a:off x="-7386" y="3631442"/>
            <a:ext cx="281305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009AC1"/>
          </a:solidFill>
          <a:ln w="3060" cap="flat">
            <a:solidFill>
              <a:srgbClr val="24BAA2"/>
            </a:solidFill>
            <a:prstDash val="solid"/>
            <a:miter/>
          </a:ln>
        </p:spPr>
        <p:txBody>
          <a:bodyPr rtlCol="0" anchor="ctr"/>
          <a:lstStyle/>
          <a:p>
            <a:endParaRPr lang="en-US" dirty="0"/>
          </a:p>
        </p:txBody>
      </p:sp>
      <p:pic>
        <p:nvPicPr>
          <p:cNvPr id="12" name="Picture 11">
            <a:extLst>
              <a:ext uri="{FF2B5EF4-FFF2-40B4-BE49-F238E27FC236}">
                <a16:creationId xmlns:a16="http://schemas.microsoft.com/office/drawing/2014/main" id="{51BD4318-82C1-6140-99CF-1E5F1905899A}"/>
              </a:ext>
            </a:extLst>
          </p:cNvPr>
          <p:cNvPicPr>
            <a:picLocks noChangeAspect="1"/>
          </p:cNvPicPr>
          <p:nvPr userDrawn="1"/>
        </p:nvPicPr>
        <p:blipFill rotWithShape="1">
          <a:blip r:embed="rId2">
            <a:alphaModFix amt="29000"/>
          </a:blip>
          <a:srcRect l="67223" t="-798" r="2146" b="27121"/>
          <a:stretch/>
        </p:blipFill>
        <p:spPr>
          <a:xfrm>
            <a:off x="4601953" y="4026093"/>
            <a:ext cx="2922814" cy="3761972"/>
          </a:xfrm>
          <a:prstGeom prst="rect">
            <a:avLst/>
          </a:prstGeom>
        </p:spPr>
      </p:pic>
    </p:spTree>
    <p:extLst>
      <p:ext uri="{BB962C8B-B14F-4D97-AF65-F5344CB8AC3E}">
        <p14:creationId xmlns:p14="http://schemas.microsoft.com/office/powerpoint/2010/main" val="239043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Newsletter Cover 1">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361735" y="5663503"/>
            <a:ext cx="3197943" cy="3763398"/>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4659A"/>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5099008" y="1590272"/>
            <a:ext cx="2272211" cy="411621"/>
          </a:xfrm>
          <a:prstGeom prst="rect">
            <a:avLst/>
          </a:prstGeom>
        </p:spPr>
        <p:txBody>
          <a:bodyPr anchor="ctr">
            <a:noAutofit/>
          </a:bodyPr>
          <a:lstStyle>
            <a:lvl1pPr marL="0" indent="0" algn="r">
              <a:buNone/>
              <a:defRPr sz="999" b="0" i="0">
                <a:solidFill>
                  <a:srgbClr val="262626"/>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447299" y="4415961"/>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613817" y="7085162"/>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5080144" y="7075346"/>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613817" y="7546068"/>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5080144" y="7536251"/>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613817" y="7987972"/>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5080144" y="7978155"/>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613817" y="8447827"/>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5080144" y="8438010"/>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443998" y="5949553"/>
            <a:ext cx="3425390" cy="921016"/>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443999" y="6971768"/>
            <a:ext cx="3425391" cy="2983175"/>
          </a:xfrm>
          <a:prstGeom prst="rect">
            <a:avLst/>
          </a:prstGeom>
        </p:spPr>
        <p:txBody>
          <a:bodyPr anchor="t">
            <a:noAutofit/>
          </a:bodyPr>
          <a:lstStyle>
            <a:lvl1pPr marL="0" indent="0" algn="l">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893216" y="8005274"/>
            <a:ext cx="434928" cy="2924275"/>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573531" y="6106927"/>
            <a:ext cx="2774345" cy="606265"/>
          </a:xfrm>
          <a:prstGeom prst="rect">
            <a:avLst/>
          </a:prstGeom>
        </p:spPr>
        <p:txBody>
          <a:bodyPr>
            <a:noAutofit/>
          </a:bodyPr>
          <a:lstStyle>
            <a:lvl1pPr marL="0" indent="0" algn="l">
              <a:lnSpc>
                <a:spcPct val="100000"/>
              </a:lnSpc>
              <a:spcBef>
                <a:spcPts val="0"/>
              </a:spcBef>
              <a:buNone/>
              <a:defRPr sz="22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grpSp>
        <p:nvGrpSpPr>
          <p:cNvPr id="2" name="Group 1">
            <a:extLst>
              <a:ext uri="{FF2B5EF4-FFF2-40B4-BE49-F238E27FC236}">
                <a16:creationId xmlns:a16="http://schemas.microsoft.com/office/drawing/2014/main" id="{BEA27F8D-06F7-BA4A-907A-4407E3FDBD7B}"/>
              </a:ext>
            </a:extLst>
          </p:cNvPr>
          <p:cNvGrpSpPr/>
          <p:nvPr userDrawn="1"/>
        </p:nvGrpSpPr>
        <p:grpSpPr>
          <a:xfrm>
            <a:off x="4434011" y="7483811"/>
            <a:ext cx="2997386" cy="874798"/>
            <a:chOff x="4434011" y="7483811"/>
            <a:chExt cx="2704802" cy="874798"/>
          </a:xfrm>
        </p:grpSpPr>
        <p:cxnSp>
          <p:nvCxnSpPr>
            <p:cNvPr id="8" name="Straight Connector 7">
              <a:extLst>
                <a:ext uri="{FF2B5EF4-FFF2-40B4-BE49-F238E27FC236}">
                  <a16:creationId xmlns:a16="http://schemas.microsoft.com/office/drawing/2014/main" id="{D8D3C9F0-666A-7446-9730-936D1A841747}"/>
                </a:ext>
              </a:extLst>
            </p:cNvPr>
            <p:cNvCxnSpPr>
              <a:cxnSpLocks/>
            </p:cNvCxnSpPr>
            <p:nvPr userDrawn="1"/>
          </p:nvCxnSpPr>
          <p:spPr>
            <a:xfrm>
              <a:off x="4434011" y="7483811"/>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8DD426BA-1B2F-D240-B651-47DDDCB9B170}"/>
                </a:ext>
              </a:extLst>
            </p:cNvPr>
            <p:cNvCxnSpPr>
              <a:cxnSpLocks/>
            </p:cNvCxnSpPr>
            <p:nvPr userDrawn="1"/>
          </p:nvCxnSpPr>
          <p:spPr>
            <a:xfrm>
              <a:off x="4434011" y="7920225"/>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4F9D008A-20E2-9E47-B5EE-F7E0BAAB9A63}"/>
                </a:ext>
              </a:extLst>
            </p:cNvPr>
            <p:cNvCxnSpPr>
              <a:cxnSpLocks/>
            </p:cNvCxnSpPr>
            <p:nvPr userDrawn="1"/>
          </p:nvCxnSpPr>
          <p:spPr>
            <a:xfrm>
              <a:off x="4434011" y="8358609"/>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03" name="Text Placeholder 32">
            <a:extLst>
              <a:ext uri="{FF2B5EF4-FFF2-40B4-BE49-F238E27FC236}">
                <a16:creationId xmlns:a16="http://schemas.microsoft.com/office/drawing/2014/main" id="{C920BACB-B591-7646-87AD-605C33C4A319}"/>
              </a:ext>
            </a:extLst>
          </p:cNvPr>
          <p:cNvSpPr>
            <a:spLocks noGrp="1"/>
          </p:cNvSpPr>
          <p:nvPr>
            <p:ph type="body" sz="quarter" idx="42" hasCustomPrompt="1"/>
          </p:nvPr>
        </p:nvSpPr>
        <p:spPr>
          <a:xfrm>
            <a:off x="4657052" y="9277003"/>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85" name="Picture Placeholder 62">
            <a:extLst>
              <a:ext uri="{FF2B5EF4-FFF2-40B4-BE49-F238E27FC236}">
                <a16:creationId xmlns:a16="http://schemas.microsoft.com/office/drawing/2014/main" id="{FB978FCF-A40C-1C49-A1EE-504A3D800D38}"/>
              </a:ext>
            </a:extLst>
          </p:cNvPr>
          <p:cNvSpPr>
            <a:spLocks noGrp="1"/>
          </p:cNvSpPr>
          <p:nvPr>
            <p:ph type="pic" sz="quarter" idx="44" hasCustomPrompt="1"/>
          </p:nvPr>
        </p:nvSpPr>
        <p:spPr>
          <a:xfrm>
            <a:off x="-6328" y="2180039"/>
            <a:ext cx="7575789" cy="357112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87" name="Rectangle 386">
            <a:extLst>
              <a:ext uri="{FF2B5EF4-FFF2-40B4-BE49-F238E27FC236}">
                <a16:creationId xmlns:a16="http://schemas.microsoft.com/office/drawing/2014/main" id="{F9644B2F-CAC7-1A43-ACC4-35F1E729221A}"/>
              </a:ext>
            </a:extLst>
          </p:cNvPr>
          <p:cNvSpPr/>
          <p:nvPr userDrawn="1"/>
        </p:nvSpPr>
        <p:spPr>
          <a:xfrm>
            <a:off x="5574056" y="10109234"/>
            <a:ext cx="1797163"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88" name="Picture 387">
            <a:extLst>
              <a:ext uri="{FF2B5EF4-FFF2-40B4-BE49-F238E27FC236}">
                <a16:creationId xmlns:a16="http://schemas.microsoft.com/office/drawing/2014/main" id="{1B7A72BF-0940-0049-ACAE-4902D7EA2BD3}"/>
              </a:ext>
            </a:extLst>
          </p:cNvPr>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4293996" y="10151444"/>
            <a:ext cx="1280061" cy="293943"/>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3ABD020C-F0FC-4741-8589-7BDD5FC8BC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0955" y="434622"/>
            <a:ext cx="2891002" cy="1547025"/>
          </a:xfrm>
          <a:prstGeom prst="rect">
            <a:avLst/>
          </a:prstGeom>
        </p:spPr>
      </p:pic>
    </p:spTree>
    <p:extLst>
      <p:ext uri="{BB962C8B-B14F-4D97-AF65-F5344CB8AC3E}">
        <p14:creationId xmlns:p14="http://schemas.microsoft.com/office/powerpoint/2010/main" val="248430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ewsletter Cover 2">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056932" y="4407360"/>
            <a:ext cx="2854885" cy="5290877"/>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4659A"/>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4982667" y="1400188"/>
            <a:ext cx="2272211" cy="411621"/>
          </a:xfrm>
          <a:prstGeom prst="rect">
            <a:avLst/>
          </a:prstGeom>
        </p:spPr>
        <p:txBody>
          <a:bodyPr anchor="ctr">
            <a:noAutofit/>
          </a:bodyPr>
          <a:lstStyle>
            <a:lvl1pPr marL="0" indent="0" algn="r">
              <a:buNone/>
              <a:defRPr sz="999" b="0" i="0">
                <a:solidFill>
                  <a:srgbClr val="262626"/>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391880" y="3875635"/>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230255" y="6113496"/>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4775345" y="6103681"/>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230255" y="6629823"/>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4775345" y="6620006"/>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230255" y="7113292"/>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4775345" y="7103474"/>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230255" y="7600857"/>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4775345" y="759104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0" name="Text Placeholder 32">
            <a:extLst>
              <a:ext uri="{FF2B5EF4-FFF2-40B4-BE49-F238E27FC236}">
                <a16:creationId xmlns:a16="http://schemas.microsoft.com/office/drawing/2014/main" id="{D5632353-7F94-0B41-B9A1-24B346BECA42}"/>
              </a:ext>
            </a:extLst>
          </p:cNvPr>
          <p:cNvSpPr>
            <a:spLocks noGrp="1"/>
          </p:cNvSpPr>
          <p:nvPr userDrawn="1">
            <p:ph type="body" sz="quarter" idx="22" hasCustomPrompt="1"/>
          </p:nvPr>
        </p:nvSpPr>
        <p:spPr>
          <a:xfrm>
            <a:off x="4230255" y="8129449"/>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05</a:t>
            </a:r>
            <a:endParaRPr lang="en-US" dirty="0"/>
          </a:p>
        </p:txBody>
      </p:sp>
      <p:sp>
        <p:nvSpPr>
          <p:cNvPr id="681" name="Text Placeholder 32">
            <a:extLst>
              <a:ext uri="{FF2B5EF4-FFF2-40B4-BE49-F238E27FC236}">
                <a16:creationId xmlns:a16="http://schemas.microsoft.com/office/drawing/2014/main" id="{9C35CC62-DBA3-3C41-BDB5-12117CC26DEF}"/>
              </a:ext>
            </a:extLst>
          </p:cNvPr>
          <p:cNvSpPr>
            <a:spLocks noGrp="1"/>
          </p:cNvSpPr>
          <p:nvPr userDrawn="1">
            <p:ph type="body" sz="quarter" idx="23" hasCustomPrompt="1"/>
          </p:nvPr>
        </p:nvSpPr>
        <p:spPr>
          <a:xfrm>
            <a:off x="4775345" y="811963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2" name="Text Placeholder 32">
            <a:extLst>
              <a:ext uri="{FF2B5EF4-FFF2-40B4-BE49-F238E27FC236}">
                <a16:creationId xmlns:a16="http://schemas.microsoft.com/office/drawing/2014/main" id="{AD41842A-29AA-AF4B-A289-A85104AB8339}"/>
              </a:ext>
            </a:extLst>
          </p:cNvPr>
          <p:cNvSpPr>
            <a:spLocks noGrp="1"/>
          </p:cNvSpPr>
          <p:nvPr userDrawn="1">
            <p:ph type="body" sz="quarter" idx="24" hasCustomPrompt="1"/>
          </p:nvPr>
        </p:nvSpPr>
        <p:spPr>
          <a:xfrm>
            <a:off x="4230255" y="8621915"/>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06</a:t>
            </a:r>
            <a:endParaRPr lang="en-US" dirty="0"/>
          </a:p>
        </p:txBody>
      </p:sp>
      <p:sp>
        <p:nvSpPr>
          <p:cNvPr id="683" name="Text Placeholder 32">
            <a:extLst>
              <a:ext uri="{FF2B5EF4-FFF2-40B4-BE49-F238E27FC236}">
                <a16:creationId xmlns:a16="http://schemas.microsoft.com/office/drawing/2014/main" id="{21B09E84-C27C-6A4A-BDA8-AC4B4565CC3E}"/>
              </a:ext>
            </a:extLst>
          </p:cNvPr>
          <p:cNvSpPr>
            <a:spLocks noGrp="1"/>
          </p:cNvSpPr>
          <p:nvPr userDrawn="1">
            <p:ph type="body" sz="quarter" idx="25" hasCustomPrompt="1"/>
          </p:nvPr>
        </p:nvSpPr>
        <p:spPr>
          <a:xfrm>
            <a:off x="4775345" y="8612097"/>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391247" y="5572543"/>
            <a:ext cx="3425390" cy="921016"/>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375200" y="6707138"/>
            <a:ext cx="3425391" cy="3177696"/>
          </a:xfrm>
          <a:prstGeom prst="rect">
            <a:avLst/>
          </a:prstGeom>
        </p:spPr>
        <p:txBody>
          <a:bodyPr anchor="t">
            <a:noAutofit/>
          </a:bodyPr>
          <a:lstStyle>
            <a:lvl1pPr marL="0" indent="0" algn="l">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267169" y="8371703"/>
            <a:ext cx="434928" cy="26522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2" name="Picture Placeholder 501">
            <a:extLst>
              <a:ext uri="{FF2B5EF4-FFF2-40B4-BE49-F238E27FC236}">
                <a16:creationId xmlns:a16="http://schemas.microsoft.com/office/drawing/2014/main" id="{A0BFDE72-964C-D043-AB11-9B5A476BA179}"/>
              </a:ext>
            </a:extLst>
          </p:cNvPr>
          <p:cNvSpPr>
            <a:spLocks noGrp="1"/>
          </p:cNvSpPr>
          <p:nvPr>
            <p:ph type="pic" sz="quarter" idx="36"/>
          </p:nvPr>
        </p:nvSpPr>
        <p:spPr>
          <a:xfrm>
            <a:off x="415926" y="1879514"/>
            <a:ext cx="6838950" cy="3429531"/>
          </a:xfrm>
          <a:custGeom>
            <a:avLst/>
            <a:gdLst>
              <a:gd name="connsiteX0" fmla="*/ 0 w 6838950"/>
              <a:gd name="connsiteY0" fmla="*/ 0 h 3429531"/>
              <a:gd name="connsiteX1" fmla="*/ 6838950 w 6838950"/>
              <a:gd name="connsiteY1" fmla="*/ 0 h 3429531"/>
              <a:gd name="connsiteX2" fmla="*/ 6838950 w 6838950"/>
              <a:gd name="connsiteY2" fmla="*/ 3429531 h 3429531"/>
              <a:gd name="connsiteX3" fmla="*/ 6495896 w 6838950"/>
              <a:gd name="connsiteY3" fmla="*/ 3429531 h 3429531"/>
              <a:gd name="connsiteX4" fmla="*/ 6495896 w 6838950"/>
              <a:gd name="connsiteY4" fmla="*/ 2527844 h 3429531"/>
              <a:gd name="connsiteX5" fmla="*/ 3641007 w 6838950"/>
              <a:gd name="connsiteY5" fmla="*/ 2527844 h 3429531"/>
              <a:gd name="connsiteX6" fmla="*/ 3641007 w 6838950"/>
              <a:gd name="connsiteY6" fmla="*/ 3429531 h 3429531"/>
              <a:gd name="connsiteX7" fmla="*/ 0 w 6838950"/>
              <a:gd name="connsiteY7" fmla="*/ 3429531 h 342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950" h="3429531">
                <a:moveTo>
                  <a:pt x="0" y="0"/>
                </a:moveTo>
                <a:lnTo>
                  <a:pt x="6838950" y="0"/>
                </a:lnTo>
                <a:lnTo>
                  <a:pt x="6838950" y="3429531"/>
                </a:lnTo>
                <a:lnTo>
                  <a:pt x="6495896" y="3429531"/>
                </a:lnTo>
                <a:lnTo>
                  <a:pt x="6495896" y="2527844"/>
                </a:lnTo>
                <a:lnTo>
                  <a:pt x="3641007" y="2527844"/>
                </a:lnTo>
                <a:lnTo>
                  <a:pt x="3641007" y="3429531"/>
                </a:lnTo>
                <a:lnTo>
                  <a:pt x="0" y="3429531"/>
                </a:lnTo>
                <a:close/>
              </a:path>
            </a:pathLst>
          </a:custGeom>
          <a:solidFill>
            <a:schemeClr val="bg1">
              <a:lumMod val="95000"/>
            </a:schemeClr>
          </a:solidFill>
        </p:spPr>
        <p:txBody>
          <a:bodyPr wrap="square">
            <a:noAutofit/>
          </a:bodyPr>
          <a:lstStyle>
            <a:lvl1pPr marL="0" indent="0">
              <a:buNone/>
              <a:defRPr sz="1101" b="0" i="0">
                <a:solidFill>
                  <a:srgbClr val="EBEBEB"/>
                </a:solidFill>
                <a:latin typeface="Calibri" panose="020F0502020204030204" pitchFamily="34" charset="0"/>
                <a:cs typeface="Calibri" panose="020F0502020204030204" pitchFamily="34" charset="0"/>
              </a:defRPr>
            </a:lvl1pPr>
          </a:lstStyle>
          <a:p>
            <a:endParaRPr lang="en-US" dirty="0"/>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081294" y="4716798"/>
            <a:ext cx="2774345" cy="606265"/>
          </a:xfrm>
          <a:prstGeom prst="rect">
            <a:avLst/>
          </a:prstGeom>
        </p:spPr>
        <p:txBody>
          <a:bodyPr>
            <a:noAutofit/>
          </a:bodyPr>
          <a:lstStyle>
            <a:lvl1pPr marL="0" indent="0" algn="ctr">
              <a:lnSpc>
                <a:spcPct val="100000"/>
              </a:lnSpc>
              <a:spcBef>
                <a:spcPts val="0"/>
              </a:spcBef>
              <a:buNone/>
              <a:defRPr sz="22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sp>
        <p:nvSpPr>
          <p:cNvPr id="508" name="Rectangle 507">
            <a:extLst>
              <a:ext uri="{FF2B5EF4-FFF2-40B4-BE49-F238E27FC236}">
                <a16:creationId xmlns:a16="http://schemas.microsoft.com/office/drawing/2014/main" id="{B3D3D2AF-DEC6-2E40-9A4F-8D19EABF39DC}"/>
              </a:ext>
            </a:extLst>
          </p:cNvPr>
          <p:cNvSpPr/>
          <p:nvPr userDrawn="1"/>
        </p:nvSpPr>
        <p:spPr>
          <a:xfrm>
            <a:off x="4550890" y="-736485"/>
            <a:ext cx="4095807" cy="736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013" name="Text Placeholder 32">
            <a:extLst>
              <a:ext uri="{FF2B5EF4-FFF2-40B4-BE49-F238E27FC236}">
                <a16:creationId xmlns:a16="http://schemas.microsoft.com/office/drawing/2014/main" id="{A7EA7A46-1A15-2B41-B847-F18B1E1D17AF}"/>
              </a:ext>
            </a:extLst>
          </p:cNvPr>
          <p:cNvSpPr>
            <a:spLocks noGrp="1"/>
          </p:cNvSpPr>
          <p:nvPr>
            <p:ph type="body" sz="quarter" idx="42" hasCustomPrompt="1"/>
          </p:nvPr>
        </p:nvSpPr>
        <p:spPr>
          <a:xfrm>
            <a:off x="3958918" y="9509660"/>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67" name="Rectangle 366">
            <a:extLst>
              <a:ext uri="{FF2B5EF4-FFF2-40B4-BE49-F238E27FC236}">
                <a16:creationId xmlns:a16="http://schemas.microsoft.com/office/drawing/2014/main" id="{953D843E-4A89-EB40-811F-3D3CCA2D4DD1}"/>
              </a:ext>
            </a:extLst>
          </p:cNvPr>
          <p:cNvSpPr/>
          <p:nvPr userDrawn="1"/>
        </p:nvSpPr>
        <p:spPr>
          <a:xfrm>
            <a:off x="5336992" y="10153933"/>
            <a:ext cx="1797163"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68" name="Picture 367">
            <a:extLst>
              <a:ext uri="{FF2B5EF4-FFF2-40B4-BE49-F238E27FC236}">
                <a16:creationId xmlns:a16="http://schemas.microsoft.com/office/drawing/2014/main" id="{4F689F29-1B55-E546-BCF4-10C16A6FC606}"/>
              </a:ext>
            </a:extLst>
          </p:cNvPr>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4056932" y="10196143"/>
            <a:ext cx="1280061" cy="293943"/>
          </a:xfrm>
          <a:prstGeom prst="rect">
            <a:avLst/>
          </a:prstGeom>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4E1B0B95-7F85-6E4E-9DB3-B76511FE5E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926" y="225699"/>
            <a:ext cx="2891002" cy="1547025"/>
          </a:xfrm>
          <a:prstGeom prst="rect">
            <a:avLst/>
          </a:prstGeom>
        </p:spPr>
      </p:pic>
    </p:spTree>
    <p:extLst>
      <p:ext uri="{BB962C8B-B14F-4D97-AF65-F5344CB8AC3E}">
        <p14:creationId xmlns:p14="http://schemas.microsoft.com/office/powerpoint/2010/main" val="379756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F14A02-4548-1745-8865-6B85E2AFDC34}"/>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45" name="Text Placeholder 23">
            <a:extLst>
              <a:ext uri="{FF2B5EF4-FFF2-40B4-BE49-F238E27FC236}">
                <a16:creationId xmlns:a16="http://schemas.microsoft.com/office/drawing/2014/main" id="{BA327584-B30E-9B4F-95DA-4D66A91AD678}"/>
              </a:ext>
            </a:extLst>
          </p:cNvPr>
          <p:cNvSpPr>
            <a:spLocks noGrp="1"/>
          </p:cNvSpPr>
          <p:nvPr>
            <p:ph type="body" sz="quarter" idx="14" hasCustomPrompt="1"/>
          </p:nvPr>
        </p:nvSpPr>
        <p:spPr>
          <a:xfrm>
            <a:off x="3052135" y="2250592"/>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46" name="Text Placeholder 23">
            <a:extLst>
              <a:ext uri="{FF2B5EF4-FFF2-40B4-BE49-F238E27FC236}">
                <a16:creationId xmlns:a16="http://schemas.microsoft.com/office/drawing/2014/main" id="{F9E65192-907E-E74A-BD20-BF37AB78810F}"/>
              </a:ext>
            </a:extLst>
          </p:cNvPr>
          <p:cNvSpPr>
            <a:spLocks noGrp="1"/>
          </p:cNvSpPr>
          <p:nvPr>
            <p:ph type="body" sz="quarter" idx="13" hasCustomPrompt="1"/>
          </p:nvPr>
        </p:nvSpPr>
        <p:spPr>
          <a:xfrm>
            <a:off x="409853" y="695273"/>
            <a:ext cx="3418702" cy="2586284"/>
          </a:xfrm>
          <a:prstGeom prst="rect">
            <a:avLst/>
          </a:prstGeom>
        </p:spPr>
        <p:txBody>
          <a:bodyPr anchor="ctr">
            <a:normAutofit/>
          </a:bodyPr>
          <a:lstStyle>
            <a:lvl1pPr marL="0" indent="0" algn="ctr">
              <a:buNone/>
              <a:defRPr sz="1801" b="0" i="0"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147" name="Text Placeholder 23">
            <a:extLst>
              <a:ext uri="{FF2B5EF4-FFF2-40B4-BE49-F238E27FC236}">
                <a16:creationId xmlns:a16="http://schemas.microsoft.com/office/drawing/2014/main" id="{0567599A-5D55-DA45-ABCA-3584C81B7193}"/>
              </a:ext>
            </a:extLst>
          </p:cNvPr>
          <p:cNvSpPr>
            <a:spLocks noGrp="1"/>
          </p:cNvSpPr>
          <p:nvPr>
            <p:ph type="body" sz="quarter" idx="15" hasCustomPrompt="1"/>
          </p:nvPr>
        </p:nvSpPr>
        <p:spPr>
          <a:xfrm>
            <a:off x="400944" y="669253"/>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48" name="Slide Number Placeholder 5">
            <a:extLst>
              <a:ext uri="{FF2B5EF4-FFF2-40B4-BE49-F238E27FC236}">
                <a16:creationId xmlns:a16="http://schemas.microsoft.com/office/drawing/2014/main" id="{1AF94933-6438-514F-B237-A77B6DD98C2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2" name="Picture Placeholder 52">
            <a:extLst>
              <a:ext uri="{FF2B5EF4-FFF2-40B4-BE49-F238E27FC236}">
                <a16:creationId xmlns:a16="http://schemas.microsoft.com/office/drawing/2014/main" id="{79B37BBF-4F7E-FC49-9369-968208EDA452}"/>
              </a:ext>
            </a:extLst>
          </p:cNvPr>
          <p:cNvSpPr>
            <a:spLocks noGrp="1"/>
          </p:cNvSpPr>
          <p:nvPr>
            <p:ph type="pic" sz="quarter" idx="41"/>
          </p:nvPr>
        </p:nvSpPr>
        <p:spPr>
          <a:xfrm>
            <a:off x="-70864" y="3584762"/>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846124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2EB74F8-7504-5043-A98F-4BB8D614AF07}"/>
              </a:ext>
            </a:extLst>
          </p:cNvPr>
          <p:cNvSpPr/>
          <p:nvPr userDrawn="1"/>
        </p:nvSpPr>
        <p:spPr>
          <a:xfrm>
            <a:off x="13749" y="1277646"/>
            <a:ext cx="4174526" cy="3690885"/>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1" name="Picture Placeholder 30">
            <a:extLst>
              <a:ext uri="{FF2B5EF4-FFF2-40B4-BE49-F238E27FC236}">
                <a16:creationId xmlns:a16="http://schemas.microsoft.com/office/drawing/2014/main" id="{3AAA4AAF-3F3F-7542-8530-5290EE77114B}"/>
              </a:ext>
            </a:extLst>
          </p:cNvPr>
          <p:cNvSpPr>
            <a:spLocks noGrp="1"/>
          </p:cNvSpPr>
          <p:nvPr>
            <p:ph type="pic" sz="quarter" idx="41"/>
          </p:nvPr>
        </p:nvSpPr>
        <p:spPr>
          <a:xfrm>
            <a:off x="424347" y="376445"/>
            <a:ext cx="6670451" cy="9583642"/>
          </a:xfrm>
          <a:custGeom>
            <a:avLst/>
            <a:gdLst>
              <a:gd name="connsiteX0" fmla="*/ 0 w 6670451"/>
              <a:gd name="connsiteY0" fmla="*/ 0 h 9583642"/>
              <a:gd name="connsiteX1" fmla="*/ 6667035 w 6670451"/>
              <a:gd name="connsiteY1" fmla="*/ 0 h 9583642"/>
              <a:gd name="connsiteX2" fmla="*/ 6667035 w 6670451"/>
              <a:gd name="connsiteY2" fmla="*/ 3666057 h 9583642"/>
              <a:gd name="connsiteX3" fmla="*/ 6670451 w 6670451"/>
              <a:gd name="connsiteY3" fmla="*/ 3666057 h 9583642"/>
              <a:gd name="connsiteX4" fmla="*/ 6670451 w 6670451"/>
              <a:gd name="connsiteY4" fmla="*/ 9230688 h 9583642"/>
              <a:gd name="connsiteX5" fmla="*/ 6667035 w 6670451"/>
              <a:gd name="connsiteY5" fmla="*/ 9230688 h 9583642"/>
              <a:gd name="connsiteX6" fmla="*/ 6667035 w 6670451"/>
              <a:gd name="connsiteY6" fmla="*/ 9583642 h 9583642"/>
              <a:gd name="connsiteX7" fmla="*/ 0 w 6670451"/>
              <a:gd name="connsiteY7" fmla="*/ 9583642 h 9583642"/>
              <a:gd name="connsiteX8" fmla="*/ 0 w 6670451"/>
              <a:gd name="connsiteY8" fmla="*/ 4592086 h 9583642"/>
              <a:gd name="connsiteX9" fmla="*/ 3763928 w 6670451"/>
              <a:gd name="connsiteY9" fmla="*/ 4592086 h 9583642"/>
              <a:gd name="connsiteX10" fmla="*/ 3763928 w 6670451"/>
              <a:gd name="connsiteY10" fmla="*/ 901201 h 9583642"/>
              <a:gd name="connsiteX11" fmla="*/ 0 w 6670451"/>
              <a:gd name="connsiteY11" fmla="*/ 901201 h 958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0451" h="9583642">
                <a:moveTo>
                  <a:pt x="0" y="0"/>
                </a:moveTo>
                <a:lnTo>
                  <a:pt x="6667035" y="0"/>
                </a:lnTo>
                <a:lnTo>
                  <a:pt x="6667035" y="3666057"/>
                </a:lnTo>
                <a:lnTo>
                  <a:pt x="6670451" y="3666057"/>
                </a:lnTo>
                <a:lnTo>
                  <a:pt x="6670451" y="9230688"/>
                </a:lnTo>
                <a:lnTo>
                  <a:pt x="6667035" y="9230688"/>
                </a:lnTo>
                <a:lnTo>
                  <a:pt x="6667035" y="9583642"/>
                </a:lnTo>
                <a:lnTo>
                  <a:pt x="0" y="9583642"/>
                </a:lnTo>
                <a:lnTo>
                  <a:pt x="0" y="4592086"/>
                </a:lnTo>
                <a:lnTo>
                  <a:pt x="3763928" y="4592086"/>
                </a:lnTo>
                <a:lnTo>
                  <a:pt x="3763928" y="901201"/>
                </a:lnTo>
                <a:lnTo>
                  <a:pt x="0" y="901201"/>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106386" y="3393854"/>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464104" y="1838536"/>
            <a:ext cx="3418702" cy="2586284"/>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455196" y="1812516"/>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00" name="Slide Number Placeholder 5">
            <a:extLst>
              <a:ext uri="{FF2B5EF4-FFF2-40B4-BE49-F238E27FC236}">
                <a16:creationId xmlns:a16="http://schemas.microsoft.com/office/drawing/2014/main" id="{83960161-A61D-6B4B-A296-0BCF95091095}"/>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5883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Photo Slide 1">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id="{2B26CA4D-2206-644B-BD65-754E83CF460F}"/>
              </a:ext>
            </a:extLst>
          </p:cNvPr>
          <p:cNvSpPr/>
          <p:nvPr userDrawn="1"/>
        </p:nvSpPr>
        <p:spPr>
          <a:xfrm flipV="1">
            <a:off x="-79052" y="6920402"/>
            <a:ext cx="7149518" cy="3108177"/>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485128" y="4947138"/>
            <a:ext cx="2251185" cy="1725894"/>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644057" y="7370042"/>
            <a:ext cx="6143488" cy="2231157"/>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2" name="Text Placeholder 32">
            <a:extLst>
              <a:ext uri="{FF2B5EF4-FFF2-40B4-BE49-F238E27FC236}">
                <a16:creationId xmlns:a16="http://schemas.microsoft.com/office/drawing/2014/main" id="{B220C0F2-0730-3A43-ADC4-566F27A91B40}"/>
              </a:ext>
            </a:extLst>
          </p:cNvPr>
          <p:cNvSpPr>
            <a:spLocks noGrp="1"/>
          </p:cNvSpPr>
          <p:nvPr>
            <p:ph type="body" sz="quarter" idx="42" hasCustomPrompt="1"/>
          </p:nvPr>
        </p:nvSpPr>
        <p:spPr>
          <a:xfrm>
            <a:off x="2881961" y="4945328"/>
            <a:ext cx="3751180" cy="1725894"/>
          </a:xfrm>
          <a:prstGeom prst="rect">
            <a:avLst/>
          </a:prstGeom>
        </p:spPr>
        <p:txBody>
          <a:bodyPr>
            <a:noAutofit/>
          </a:bodyPr>
          <a:lstStyle>
            <a:lvl1pPr marL="0" indent="0" algn="l">
              <a:buNone/>
              <a:defRPr sz="18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US" dirty="0"/>
              <a:t>Sub-Heading</a:t>
            </a:r>
          </a:p>
        </p:txBody>
      </p:sp>
      <p:sp>
        <p:nvSpPr>
          <p:cNvPr id="121" name="Slide Number Placeholder 5">
            <a:extLst>
              <a:ext uri="{FF2B5EF4-FFF2-40B4-BE49-F238E27FC236}">
                <a16:creationId xmlns:a16="http://schemas.microsoft.com/office/drawing/2014/main" id="{68444650-64E3-8047-91B6-7E87A2519E5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52">
            <a:extLst>
              <a:ext uri="{FF2B5EF4-FFF2-40B4-BE49-F238E27FC236}">
                <a16:creationId xmlns:a16="http://schemas.microsoft.com/office/drawing/2014/main" id="{5F987C05-E057-D14D-8CAC-5145D1FEEE2A}"/>
              </a:ext>
            </a:extLst>
          </p:cNvPr>
          <p:cNvSpPr>
            <a:spLocks noGrp="1"/>
          </p:cNvSpPr>
          <p:nvPr>
            <p:ph type="pic" sz="quarter" idx="41"/>
          </p:nvPr>
        </p:nvSpPr>
        <p:spPr>
          <a:xfrm>
            <a:off x="0" y="0"/>
            <a:ext cx="7573499" cy="465760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15675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829583-E7A4-BF4F-96F5-CFB7A66A1010}"/>
              </a:ext>
            </a:extLst>
          </p:cNvPr>
          <p:cNvSpPr/>
          <p:nvPr userDrawn="1"/>
        </p:nvSpPr>
        <p:spPr>
          <a:xfrm>
            <a:off x="5556093" y="10341113"/>
            <a:ext cx="3173496" cy="230832"/>
          </a:xfrm>
          <a:prstGeom prst="rect">
            <a:avLst/>
          </a:prstGeom>
        </p:spPr>
        <p:txBody>
          <a:bodyPr wrap="square">
            <a:spAutoFit/>
          </a:bodyPr>
          <a:lstStyle/>
          <a:p>
            <a:r>
              <a:rPr lang="en-US" sz="900" b="0" i="0" spc="300" dirty="0" err="1">
                <a:solidFill>
                  <a:srgbClr val="262626"/>
                </a:solidFill>
                <a:effectLst/>
                <a:latin typeface="Calibri" panose="020F0502020204030204" pitchFamily="34" charset="0"/>
                <a:ea typeface="Open Sans" panose="020B0606030504020204" pitchFamily="34" charset="0"/>
                <a:cs typeface="Calibri" panose="020F0502020204030204" pitchFamily="34" charset="0"/>
              </a:rPr>
              <a:t>Survivre</a:t>
            </a:r>
            <a:r>
              <a:rPr lang="en-US" sz="900" b="0" i="0" spc="300" dirty="0">
                <a:solidFill>
                  <a:srgbClr val="262626"/>
                </a:solidFill>
                <a:effectLst/>
                <a:latin typeface="Calibri" panose="020F0502020204030204" pitchFamily="34" charset="0"/>
                <a:ea typeface="Open Sans" panose="020B0606030504020204" pitchFamily="34" charset="0"/>
                <a:cs typeface="Calibri" panose="020F0502020204030204" pitchFamily="34" charset="0"/>
              </a:rPr>
              <a:t> au digital</a:t>
            </a:r>
          </a:p>
        </p:txBody>
      </p:sp>
      <p:cxnSp>
        <p:nvCxnSpPr>
          <p:cNvPr id="11" name="Straight Connector 10">
            <a:extLst>
              <a:ext uri="{FF2B5EF4-FFF2-40B4-BE49-F238E27FC236}">
                <a16:creationId xmlns:a16="http://schemas.microsoft.com/office/drawing/2014/main" id="{769CB0A1-37F2-4E42-AD20-1E07C50DAFF0}"/>
              </a:ext>
            </a:extLst>
          </p:cNvPr>
          <p:cNvCxnSpPr>
            <a:cxnSpLocks/>
          </p:cNvCxnSpPr>
          <p:nvPr userDrawn="1"/>
        </p:nvCxnSpPr>
        <p:spPr>
          <a:xfrm rot="16200000" flipH="1">
            <a:off x="7018304" y="10459871"/>
            <a:ext cx="224149" cy="0"/>
          </a:xfrm>
          <a:prstGeom prst="line">
            <a:avLst/>
          </a:prstGeom>
          <a:noFill/>
          <a:ln w="9525" cap="flat">
            <a:solidFill>
              <a:srgbClr val="00B6E6"/>
            </a:solidFill>
            <a:prstDash val="solid"/>
            <a:miter lim="400000"/>
          </a:ln>
          <a:effectLst/>
          <a:sp3d/>
        </p:spPr>
        <p:style>
          <a:lnRef idx="0">
            <a:scrgbClr r="0" g="0" b="0"/>
          </a:lnRef>
          <a:fillRef idx="0">
            <a:scrgbClr r="0" g="0" b="0"/>
          </a:fillRef>
          <a:effectRef idx="0">
            <a:scrgbClr r="0" g="0" b="0"/>
          </a:effectRef>
          <a:fontRef idx="none"/>
        </p:style>
      </p:cxnSp>
      <p:sp>
        <p:nvSpPr>
          <p:cNvPr id="12" name="Slide Number Placeholder 5">
            <a:extLst>
              <a:ext uri="{FF2B5EF4-FFF2-40B4-BE49-F238E27FC236}">
                <a16:creationId xmlns:a16="http://schemas.microsoft.com/office/drawing/2014/main" id="{F7884106-5864-EE48-8F37-C43D2BCEBFF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262626"/>
                </a:solidFill>
                <a:latin typeface="Calibri" panose="020F0502020204030204" pitchFamily="34" charset="0"/>
                <a:cs typeface="Calibri" panose="020F0502020204030204" pitchFamily="34" charset="0"/>
              </a:defRPr>
            </a:lvl1pPr>
          </a:lstStyle>
          <a:p>
            <a:fld id="{CB2079F2-58AF-ED44-82D7-E04B2F6FD686}" type="slidenum">
              <a:rPr lang="en-US" smtClean="0"/>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0" r:id="rId1"/>
    <p:sldLayoutId id="2147483694" r:id="rId2"/>
    <p:sldLayoutId id="2147483691" r:id="rId3"/>
    <p:sldLayoutId id="2147483692" r:id="rId4"/>
    <p:sldLayoutId id="2147483661" r:id="rId5"/>
    <p:sldLayoutId id="2147483689" r:id="rId6"/>
    <p:sldLayoutId id="2147483672" r:id="rId7"/>
    <p:sldLayoutId id="2147483684" r:id="rId8"/>
    <p:sldLayoutId id="2147483681" r:id="rId9"/>
    <p:sldLayoutId id="2147483662" r:id="rId10"/>
    <p:sldLayoutId id="2147483682" r:id="rId11"/>
    <p:sldLayoutId id="2147483663" r:id="rId12"/>
    <p:sldLayoutId id="2147483664" r:id="rId13"/>
    <p:sldLayoutId id="2147483693" r:id="rId14"/>
    <p:sldLayoutId id="2147483695" r:id="rId15"/>
    <p:sldLayoutId id="2147483665" r:id="rId16"/>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4.xml"/><Relationship Id="rId5" Type="http://schemas.openxmlformats.org/officeDocument/2006/relationships/hyperlink" Target="https://www.wiley.com/en-au/The+Ecology+of+Attention-p-9781509503735" TargetMode="External"/><Relationship Id="rId4" Type="http://schemas.openxmlformats.org/officeDocument/2006/relationships/hyperlink" Target="https://www.un.org/sites/un2.un.org/files/attention_economy_feb.pdf" TargetMode="Externa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B_709D604E.xm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png"/><Relationship Id="rId7" Type="http://schemas.openxmlformats.org/officeDocument/2006/relationships/slide" Target="slide18.xml"/><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 Id="rId9" Type="http://schemas.openxmlformats.org/officeDocument/2006/relationships/slide" Target="slide20.xml"/></Relationships>
</file>

<file path=ppt/slides/_rels/slide15.xml.rels><?xml version="1.0" encoding="UTF-8" standalone="yes"?>
<Relationships xmlns="http://schemas.openxmlformats.org/package/2006/relationships"><Relationship Id="rId8" Type="http://schemas.openxmlformats.org/officeDocument/2006/relationships/hyperlink" Target="https://www.hcsp.fr/explore.cgi/avisrapportsdomaine?clefr=759#:~:text=Les%20comportements%20associ%C3%A9s%20aux%20%C3%A9crans,contenus%20sexuels%2C%20pornographiques%20ou%20violents." TargetMode="External"/><Relationship Id="rId3" Type="http://schemas.openxmlformats.org/officeDocument/2006/relationships/image" Target="../media/image1.png"/><Relationship Id="rId7" Type="http://schemas.openxmlformats.org/officeDocument/2006/relationships/hyperlink" Target="https://jamanetwork.com/journals/jamapediatrics/article-abstract/570266" TargetMode="External"/><Relationship Id="rId2" Type="http://schemas.openxmlformats.org/officeDocument/2006/relationships/hyperlink" Target="https://www.educationalappstore.com/app-by-age/12-18-months" TargetMode="External"/><Relationship Id="rId1" Type="http://schemas.openxmlformats.org/officeDocument/2006/relationships/slideLayout" Target="../slideLayouts/slideLayout14.xml"/><Relationship Id="rId6" Type="http://schemas.openxmlformats.org/officeDocument/2006/relationships/hyperlink" Target="https://www.ncbi.nlm.nih.gov/pmc/articles/PMC2821208/" TargetMode="External"/><Relationship Id="rId5" Type="http://schemas.openxmlformats.org/officeDocument/2006/relationships/hyperlink" Target="https://jamanetwork.com/journals/jamapediatrics/fullarticle/384030" TargetMode="External"/><Relationship Id="rId4" Type="http://schemas.openxmlformats.org/officeDocument/2006/relationships/hyperlink" Target="https://cmhd.northwestern.edu/wp-content/uploads/2011/06/Kirkorian.Wartella.Anderson.2008.-Future-of-Children.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ncbi.nlm.nih.gov/pmc/articles/PMC6382042/" TargetMode="External"/><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hyperlink" Target="https://www.turkishjournalpediatrics.org/uploads/pdf_TJP_1824.pdf"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onlinelibrary.wiley.com/doi/10.1002/aur.2696" TargetMode="External"/><Relationship Id="rId3" Type="http://schemas.openxmlformats.org/officeDocument/2006/relationships/hyperlink" Target="https://www.cdc.gov/ncbddd/adhd/timeline.html" TargetMode="External"/><Relationship Id="rId7" Type="http://schemas.openxmlformats.org/officeDocument/2006/relationships/hyperlink" Target="https://doi.org/10.1371/journal.pone.0213995" TargetMode="External"/><Relationship Id="rId2" Type="http://schemas.microsoft.com/office/2018/10/relationships/comments" Target="../comments/modernComment_120_D89247B7.xml"/><Relationship Id="rId1" Type="http://schemas.openxmlformats.org/officeDocument/2006/relationships/slideLayout" Target="../slideLayouts/slideLayout14.xml"/><Relationship Id="rId6" Type="http://schemas.openxmlformats.org/officeDocument/2006/relationships/hyperlink" Target="https://www.sciencedirect.com/science/article/pii/S0306987715002388" TargetMode="External"/><Relationship Id="rId5" Type="http://schemas.openxmlformats.org/officeDocument/2006/relationships/hyperlink" Target="https://www.pnas.org/doi/epdf/10.1073/pnas.1711548115"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371/journal.pone.0140419" TargetMode="Externa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hyperlink" Target="https://www.tandfonline.com/doi/full/10.1080/10410236.2017.1422102" TargetMode="External"/><Relationship Id="rId5" Type="http://schemas.openxmlformats.org/officeDocument/2006/relationships/hyperlink" Target="https://www.mdpi.com/1660-4601/17/3/1056" TargetMode="External"/><Relationship Id="rId4" Type="http://schemas.openxmlformats.org/officeDocument/2006/relationships/hyperlink" Target="https://journals.plos.org/plosone/article?id=10.1371/journal.pone.0140419"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mdpi.com/1648-9144/55/10/688" TargetMode="Externa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hyperlink" Target="https://www.cairn.info/revue-la-nouvelle-revue-education-et-societe-inclusives-2022-3-page-191.htm" TargetMode="External"/><Relationship Id="rId5" Type="http://schemas.openxmlformats.org/officeDocument/2006/relationships/hyperlink" Target="https://www.sciencedirect.com/science/article/pii/S2095254618301054" TargetMode="External"/><Relationship Id="rId4" Type="http://schemas.openxmlformats.org/officeDocument/2006/relationships/hyperlink" Target="https://www.ncbi.nlm.nih.gov/pmc/articles/PMC5769928/"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9.xml"/><Relationship Id="rId18" Type="http://schemas.openxmlformats.org/officeDocument/2006/relationships/slide" Target="slide75.xml"/><Relationship Id="rId3" Type="http://schemas.openxmlformats.org/officeDocument/2006/relationships/slide" Target="slide5.xml"/><Relationship Id="rId7" Type="http://schemas.openxmlformats.org/officeDocument/2006/relationships/slide" Target="slide12.xml"/><Relationship Id="rId12" Type="http://schemas.openxmlformats.org/officeDocument/2006/relationships/slide" Target="slide46.xml"/><Relationship Id="rId17" Type="http://schemas.openxmlformats.org/officeDocument/2006/relationships/slide" Target="slide70.xml"/><Relationship Id="rId2" Type="http://schemas.openxmlformats.org/officeDocument/2006/relationships/slide" Target="slide4.xml"/><Relationship Id="rId16" Type="http://schemas.openxmlformats.org/officeDocument/2006/relationships/slide" Target="slide62.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1.xml"/><Relationship Id="rId5" Type="http://schemas.openxmlformats.org/officeDocument/2006/relationships/slide" Target="slide8.xml"/><Relationship Id="rId15" Type="http://schemas.openxmlformats.org/officeDocument/2006/relationships/slide" Target="slide60.xml"/><Relationship Id="rId10" Type="http://schemas.openxmlformats.org/officeDocument/2006/relationships/slide" Target="slide39.xml"/><Relationship Id="rId19" Type="http://schemas.openxmlformats.org/officeDocument/2006/relationships/slide" Target="slide77.xml"/><Relationship Id="rId4" Type="http://schemas.openxmlformats.org/officeDocument/2006/relationships/slide" Target="slide7.xml"/><Relationship Id="rId9" Type="http://schemas.openxmlformats.org/officeDocument/2006/relationships/slide" Target="slide28.xml"/><Relationship Id="rId14" Type="http://schemas.openxmlformats.org/officeDocument/2006/relationships/slide" Target="slide54.xml"/></Relationships>
</file>

<file path=ppt/slides/_rels/slide20.xml.rels><?xml version="1.0" encoding="UTF-8" standalone="yes"?>
<Relationships xmlns="http://schemas.openxmlformats.org/package/2006/relationships"><Relationship Id="rId3" Type="http://schemas.openxmlformats.org/officeDocument/2006/relationships/hyperlink" Target="https://jamanetwork.com/journals/jamapediatrics/fullarticle/381618" TargetMode="External"/><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hyperlink" Target="https://www.cairn.info/revue-la-nouvelle-revue-education-et-societe-inclusives-2022-3-page-191.htm" TargetMode="External"/></Relationships>
</file>

<file path=ppt/slides/_rels/slide21.xml.rels><?xml version="1.0" encoding="UTF-8" standalone="yes"?>
<Relationships xmlns="http://schemas.openxmlformats.org/package/2006/relationships"><Relationship Id="rId3" Type="http://schemas.microsoft.com/office/2018/10/relationships/comments" Target="../comments/modernComment_124_6DCC794B.xml"/><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01/archpedi.159.7.619" TargetMode="External"/><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www.sciencedirect.com/science/article/pii/S0306987715002388" TargetMode="External"/><Relationship Id="rId7" Type="http://schemas.openxmlformats.org/officeDocument/2006/relationships/hyperlink" Target="https://www.ncbi.nlm.nih.gov/pmc/articles/PMC2862999/" TargetMode="External"/><Relationship Id="rId2" Type="http://schemas.openxmlformats.org/officeDocument/2006/relationships/hyperlink" Target="https://www.sciencedirect.com/science/article/pii/S0747563220302144#bib82" TargetMode="External"/><Relationship Id="rId1" Type="http://schemas.openxmlformats.org/officeDocument/2006/relationships/slideLayout" Target="../slideLayouts/slideLayout14.xml"/><Relationship Id="rId6" Type="http://schemas.openxmlformats.org/officeDocument/2006/relationships/hyperlink" Target="https://www.sciencedirect.com/science/article/abs/pii/S0022096517304587" TargetMode="External"/><Relationship Id="rId5" Type="http://schemas.openxmlformats.org/officeDocument/2006/relationships/hyperlink" Target="https://link.springer.com/article/10.1186/s12966-019-0881-7" TargetMode="External"/><Relationship Id="rId4" Type="http://schemas.openxmlformats.org/officeDocument/2006/relationships/hyperlink" Target="https://ijbnpa.biomedcentral.com/articles/10.1186/1479-5868-9-152?report=reade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boutique.arte.tv/detail/la-fabrique-de-lignorance" TargetMode="Externa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slide" Target="slide35.xml"/><Relationship Id="rId4" Type="http://schemas.openxmlformats.org/officeDocument/2006/relationships/slide" Target="slide33.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microsoft.com/office/2018/10/relationships/comments" Target="../comments/modernComment_134_9174861E.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4.xml"/><Relationship Id="rId5" Type="http://schemas.openxmlformats.org/officeDocument/2006/relationships/image" Target="../media/image8.emf"/><Relationship Id="rId4" Type="http://schemas.openxmlformats.org/officeDocument/2006/relationships/customXml" Target="../ink/ink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 Target="slide45.xml"/><Relationship Id="rId5" Type="http://schemas.openxmlformats.org/officeDocument/2006/relationships/slide" Target="slide44.xml"/><Relationship Id="rId4" Type="http://schemas.openxmlformats.org/officeDocument/2006/relationships/slide" Target="slide43.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3A_451EDE1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slide" Target="slide48.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microsoft.com/office/2018/10/relationships/comments" Target="../comments/modernComment_105_E01A259C.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hyperlink" Target="http://www.openhumanitiespress.org/books/titles/bifurcate/" TargetMode="External"/><Relationship Id="rId7" Type="http://schemas.openxmlformats.org/officeDocument/2006/relationships/hyperlink" Target="http://openhumanitiespress.org/books/download/Stiegler_2021_Bifurcate.pdf" TargetMode="External"/><Relationship Id="rId2" Type="http://schemas.microsoft.com/office/2018/10/relationships/comments" Target="../comments/modernComment_14B_884AC25C.xml"/><Relationship Id="rId1" Type="http://schemas.openxmlformats.org/officeDocument/2006/relationships/slideLayout" Target="../slideLayouts/slideLayout14.xml"/><Relationship Id="rId6" Type="http://schemas.openxmlformats.org/officeDocument/2006/relationships/hyperlink" Target="https://www.arts.ac.uk/subjects/curation-and-culture/postgraduate/ma-arts-and-cultural-enterprise-csm#course-summary" TargetMode="External"/><Relationship Id="rId5" Type="http://schemas.openxmlformats.org/officeDocument/2006/relationships/image" Target="../media/image33.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slide" Target="slide63.xml"/><Relationship Id="rId7" Type="http://schemas.openxmlformats.org/officeDocument/2006/relationships/slide" Target="slide68.xm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 Target="slide67.xml"/><Relationship Id="rId5" Type="http://schemas.openxmlformats.org/officeDocument/2006/relationships/slide" Target="slide65.xml"/><Relationship Id="rId4" Type="http://schemas.openxmlformats.org/officeDocument/2006/relationships/slide" Target="slide64.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hyperlink" Target="https://library.pugetsound.edu/c.php?g=782488&amp;p=5607493" TargetMode="External"/><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hyperlink" Target="https://recherchecontributive.org/clinique-contributiv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hyperlink" Target="https://framalibre.org/alternatives"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16_B41EDCB1.xml"/><Relationship Id="rId1" Type="http://schemas.openxmlformats.org/officeDocument/2006/relationships/slideLayout" Target="../slideLayouts/slideLayout7.xml"/><Relationship Id="rId4" Type="http://schemas.openxmlformats.org/officeDocument/2006/relationships/hyperlink" Target="mailto:contact@iri.centrepompidou.fr"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4.xml"/><Relationship Id="rId6" Type="http://schemas.openxmlformats.org/officeDocument/2006/relationships/slide" Target="slide72.xml"/><Relationship Id="rId5" Type="http://schemas.openxmlformats.org/officeDocument/2006/relationships/slide" Target="slide73.xml"/><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81.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slide" Target="slide80.xml"/><Relationship Id="rId5" Type="http://schemas.openxmlformats.org/officeDocument/2006/relationships/slide" Target="slide79.xml"/><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oud.svc.iri-research.org/s/eJzg645w5AjPYaY"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oud.svc.iri-research.org/s/CDecF7coAidyopH" TargetMode="External"/><Relationship Id="rId1" Type="http://schemas.openxmlformats.org/officeDocument/2006/relationships/slideLayout" Target="../slideLayouts/slideLayout7.xml"/><Relationship Id="rId4" Type="http://schemas.openxmlformats.org/officeDocument/2006/relationships/hyperlink" Target="https://cloud.svc.iri-research.org/s/LZHMrTPEXKsB8mc"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rte.tv/fr/videos/RC-017841/dopamine/"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2.emf"/><Relationship Id="rId10" Type="http://schemas.openxmlformats.org/officeDocument/2006/relationships/image" Target="../media/image47.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C3D78D-571C-3349-9B96-DC1B11CD436E}"/>
              </a:ext>
            </a:extLst>
          </p:cNvPr>
          <p:cNvSpPr>
            <a:spLocks noGrp="1"/>
          </p:cNvSpPr>
          <p:nvPr>
            <p:ph type="body" sz="quarter" idx="11"/>
          </p:nvPr>
        </p:nvSpPr>
        <p:spPr>
          <a:xfrm>
            <a:off x="4017494" y="1230035"/>
            <a:ext cx="2951698" cy="574616"/>
          </a:xfrm>
        </p:spPr>
        <p:txBody>
          <a:bodyPr/>
          <a:lstStyle/>
          <a:p>
            <a:r>
              <a:rPr lang="en-US" sz="3200" dirty="0"/>
              <a:t>La méthodologie</a:t>
            </a:r>
          </a:p>
          <a:p>
            <a:endParaRPr lang="en-US" sz="800" dirty="0"/>
          </a:p>
          <a:p>
            <a:r>
              <a:rPr lang="en-US" b="0" dirty="0"/>
              <a:t>Guide pour </a:t>
            </a:r>
          </a:p>
          <a:p>
            <a:r>
              <a:rPr lang="en-US" b="0" dirty="0"/>
              <a:t>Survivre au numérique</a:t>
            </a:r>
          </a:p>
        </p:txBody>
      </p:sp>
      <p:sp>
        <p:nvSpPr>
          <p:cNvPr id="2" name="Text Placeholder 1">
            <a:extLst>
              <a:ext uri="{FF2B5EF4-FFF2-40B4-BE49-F238E27FC236}">
                <a16:creationId xmlns:a16="http://schemas.microsoft.com/office/drawing/2014/main" id="{524B5A1F-049B-564C-BE87-AA6CA4BDAADF}"/>
              </a:ext>
            </a:extLst>
          </p:cNvPr>
          <p:cNvSpPr>
            <a:spLocks noGrp="1"/>
          </p:cNvSpPr>
          <p:nvPr>
            <p:ph type="body" sz="quarter" idx="42"/>
          </p:nvPr>
        </p:nvSpPr>
        <p:spPr/>
        <p:txBody>
          <a:bodyPr/>
          <a:lstStyle/>
          <a:p>
            <a:r>
              <a:rPr lang="en-US" b="1" dirty="0" err="1"/>
              <a:t>www.survivingdigital.eu</a:t>
            </a:r>
            <a:endParaRPr lang="en-US" dirty="0"/>
          </a:p>
        </p:txBody>
      </p:sp>
      <p:sp>
        <p:nvSpPr>
          <p:cNvPr id="9" name="Text Placeholder 8">
            <a:extLst>
              <a:ext uri="{FF2B5EF4-FFF2-40B4-BE49-F238E27FC236}">
                <a16:creationId xmlns:a16="http://schemas.microsoft.com/office/drawing/2014/main" id="{66BF8509-8F0B-6D46-898D-B662022E8B4C}"/>
              </a:ext>
            </a:extLst>
          </p:cNvPr>
          <p:cNvSpPr>
            <a:spLocks noGrp="1"/>
          </p:cNvSpPr>
          <p:nvPr>
            <p:ph type="body" sz="quarter" idx="17"/>
          </p:nvPr>
        </p:nvSpPr>
        <p:spPr/>
        <p:txBody>
          <a:bodyPr/>
          <a:lstStyle/>
          <a:p>
            <a:r>
              <a:rPr lang="en-US" b="1" dirty="0"/>
              <a:t>Août 2023</a:t>
            </a:r>
          </a:p>
          <a:p>
            <a:endParaRPr lang="en-US" dirty="0"/>
          </a:p>
          <a:p>
            <a:endParaRPr lang="en-US" dirty="0"/>
          </a:p>
        </p:txBody>
      </p:sp>
      <p:sp>
        <p:nvSpPr>
          <p:cNvPr id="10" name="Text Placeholder 9">
            <a:extLst>
              <a:ext uri="{FF2B5EF4-FFF2-40B4-BE49-F238E27FC236}">
                <a16:creationId xmlns:a16="http://schemas.microsoft.com/office/drawing/2014/main" id="{B2D735B4-2E07-DC4E-9A7D-96F0C99BBE23}"/>
              </a:ext>
            </a:extLst>
          </p:cNvPr>
          <p:cNvSpPr>
            <a:spLocks noGrp="1"/>
          </p:cNvSpPr>
          <p:nvPr>
            <p:ph type="body" sz="quarter" idx="18"/>
          </p:nvPr>
        </p:nvSpPr>
        <p:spPr/>
        <p:txBody>
          <a:bodyPr/>
          <a:lstStyle/>
          <a:p>
            <a:r>
              <a:rPr lang="en-US" b="1" dirty="0"/>
              <a:t>Par</a:t>
            </a:r>
          </a:p>
          <a:p>
            <a:r>
              <a:rPr lang="en-US" dirty="0"/>
              <a:t>Survivre au consortium numérique</a:t>
            </a:r>
          </a:p>
        </p:txBody>
      </p:sp>
      <p:cxnSp>
        <p:nvCxnSpPr>
          <p:cNvPr id="11" name="Straight Connector 10">
            <a:extLst>
              <a:ext uri="{FF2B5EF4-FFF2-40B4-BE49-F238E27FC236}">
                <a16:creationId xmlns:a16="http://schemas.microsoft.com/office/drawing/2014/main" id="{41DDC510-F642-FC4D-81A7-DD4FD2713017}"/>
              </a:ext>
            </a:extLst>
          </p:cNvPr>
          <p:cNvCxnSpPr>
            <a:cxnSpLocks/>
          </p:cNvCxnSpPr>
          <p:nvPr/>
        </p:nvCxnSpPr>
        <p:spPr>
          <a:xfrm>
            <a:off x="4072852" y="2335471"/>
            <a:ext cx="532210" cy="0"/>
          </a:xfrm>
          <a:prstGeom prst="line">
            <a:avLst/>
          </a:prstGeom>
          <a:ln w="28575">
            <a:solidFill>
              <a:srgbClr val="00B6E6"/>
            </a:solidFill>
          </a:ln>
        </p:spPr>
        <p:style>
          <a:lnRef idx="1">
            <a:schemeClr val="accent1"/>
          </a:lnRef>
          <a:fillRef idx="0">
            <a:schemeClr val="accent1"/>
          </a:fillRef>
          <a:effectRef idx="0">
            <a:schemeClr val="accent1"/>
          </a:effectRef>
          <a:fontRef idx="minor">
            <a:schemeClr val="tx1"/>
          </a:fontRef>
        </p:style>
      </p:cxnSp>
      <p:pic>
        <p:nvPicPr>
          <p:cNvPr id="15" name="Picture Placeholder 14">
            <a:extLst>
              <a:ext uri="{FF2B5EF4-FFF2-40B4-BE49-F238E27FC236}">
                <a16:creationId xmlns:a16="http://schemas.microsoft.com/office/drawing/2014/main" id="{4614636E-A914-F262-AFAB-67FA94EBD5C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0119" t="30186" r="506" b="14031"/>
          <a:stretch/>
        </p:blipFill>
        <p:spPr>
          <a:xfrm>
            <a:off x="476524" y="0"/>
            <a:ext cx="6244928" cy="6575080"/>
          </a:xfrm>
        </p:spPr>
      </p:pic>
      <p:pic>
        <p:nvPicPr>
          <p:cNvPr id="16" name="Picture 15">
            <a:extLst>
              <a:ext uri="{FF2B5EF4-FFF2-40B4-BE49-F238E27FC236}">
                <a16:creationId xmlns:a16="http://schemas.microsoft.com/office/drawing/2014/main" id="{2EC59CB3-3B7E-ED59-20ED-3D5C9948D3F4}"/>
              </a:ext>
            </a:extLst>
          </p:cNvPr>
          <p:cNvPicPr>
            <a:picLocks noChangeAspect="1"/>
          </p:cNvPicPr>
          <p:nvPr/>
        </p:nvPicPr>
        <p:blipFill rotWithShape="1">
          <a:blip r:embed="rId3">
            <a:alphaModFix amt="29000"/>
          </a:blip>
          <a:srcRect l="67223" t="44481" b="7381"/>
          <a:stretch/>
        </p:blipFill>
        <p:spPr>
          <a:xfrm>
            <a:off x="4089362" y="4026715"/>
            <a:ext cx="3127569" cy="2457974"/>
          </a:xfrm>
          <a:prstGeom prst="rect">
            <a:avLst/>
          </a:prstGeom>
        </p:spPr>
      </p:pic>
    </p:spTree>
    <p:extLst>
      <p:ext uri="{BB962C8B-B14F-4D97-AF65-F5344CB8AC3E}">
        <p14:creationId xmlns:p14="http://schemas.microsoft.com/office/powerpoint/2010/main" val="3453125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BF7F6-401C-A51C-F13E-439F62CDCB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497" b="4497"/>
          <a:stretch/>
        </p:blipFill>
        <p:spPr>
          <a:xfrm>
            <a:off x="-4665" y="-1"/>
            <a:ext cx="7583003" cy="4928887"/>
          </a:xfrm>
          <a:prstGeom prst="rect">
            <a:avLst/>
          </a:prstGeom>
        </p:spPr>
      </p:pic>
      <p:sp>
        <p:nvSpPr>
          <p:cNvPr id="11" name="Rectangle 10">
            <a:extLst>
              <a:ext uri="{FF2B5EF4-FFF2-40B4-BE49-F238E27FC236}">
                <a16:creationId xmlns:a16="http://schemas.microsoft.com/office/drawing/2014/main" id="{F7ED47B4-C5E0-AB1F-A227-E35A30E6F39D}"/>
              </a:ext>
            </a:extLst>
          </p:cNvPr>
          <p:cNvSpPr/>
          <p:nvPr/>
        </p:nvSpPr>
        <p:spPr>
          <a:xfrm>
            <a:off x="0" y="4805234"/>
            <a:ext cx="7559675" cy="108134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6">
            <a:extLst>
              <a:ext uri="{FF2B5EF4-FFF2-40B4-BE49-F238E27FC236}">
                <a16:creationId xmlns:a16="http://schemas.microsoft.com/office/drawing/2014/main" id="{428B317D-2D08-3045-B095-5358A7C7BCC0}"/>
              </a:ext>
            </a:extLst>
          </p:cNvPr>
          <p:cNvSpPr>
            <a:spLocks noGrp="1"/>
          </p:cNvSpPr>
          <p:nvPr>
            <p:ph type="body" sz="quarter" idx="30"/>
          </p:nvPr>
        </p:nvSpPr>
        <p:spPr>
          <a:xfrm>
            <a:off x="521626" y="5276397"/>
            <a:ext cx="2469218" cy="1544944"/>
          </a:xfrm>
        </p:spPr>
        <p:txBody>
          <a:bodyPr/>
          <a:lstStyle/>
          <a:p>
            <a:pPr>
              <a:lnSpc>
                <a:spcPts val="2600"/>
              </a:lnSpc>
              <a:spcBef>
                <a:spcPts val="0"/>
              </a:spcBef>
            </a:pPr>
            <a:r>
              <a:rPr lang="en-IE" sz="2700" dirty="0">
                <a:solidFill>
                  <a:schemeClr val="bg1"/>
                </a:solidFill>
                <a:cs typeface="Calibri" panose="020F0502020204030204" pitchFamily="34" charset="0"/>
              </a:rPr>
              <a:t>Introduction</a:t>
            </a:r>
            <a:endParaRPr lang="en-US" dirty="0"/>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70323" y="7373369"/>
            <a:ext cx="6526988" cy="24841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dirty="0"/>
              <a:t>Nous commencerons par vous donner un aperçu des études empiriques qui peuvent nous apprendre quelque chose sur les effets de la surexposition. En suivant de grandes cohortes d'enfants en bas âge, les scientifiques ont réalisé au cours des deux dernières décennies des études qui nous donnent une meilleure idée des domaines les plus susceptibles d'être affectés par l'utilisation excessive des écrans. L'observation systématique des réactions des enfants aux écrans est un bon moyen de mieux comprendre certains des effets discrets de la surexposition et les risques statistiques associés à chacun d'entre eux. Les études empiriques constituent également des arguments convaincants dans les contextes politiques, qui exigent souvent des preuves scientifiques pour adopter de nouvelles réglementations. </a:t>
            </a:r>
          </a:p>
          <a:p>
            <a:pPr>
              <a:lnSpc>
                <a:spcPts val="1180"/>
              </a:lnSpc>
            </a:pPr>
            <a:endParaRPr lang="en-US" dirty="0"/>
          </a:p>
          <a:p>
            <a:pPr>
              <a:lnSpc>
                <a:spcPts val="1180"/>
              </a:lnSpc>
            </a:pPr>
            <a:r>
              <a:rPr lang="en-US" dirty="0"/>
              <a:t>Aujourd'hui, les études empiriques sont utilisées pour promouvoir différentes politiques - parfois contradictoires - en matière d'écrans. Cela s'explique par le fait que les sciences empiriques peuvent avoir du mal à résoudre des problèmes complexes à multiples facettes, tels que les effets des écrans. Dans la deuxième partie de ce chapitre, nous analyserons certains des mécanismes et des limites des études que nous avons examinées, afin de vous aider à vous y retrouver dans les résultats des études et à prendre vous-même une position éclairée sur le sujet. </a:t>
            </a:r>
          </a:p>
          <a:p>
            <a:pPr>
              <a:lnSpc>
                <a:spcPts val="1180"/>
              </a:lnSpc>
            </a:pPr>
            <a:endParaRPr lang="en-US" dirty="0"/>
          </a:p>
          <a:p>
            <a:pPr>
              <a:lnSpc>
                <a:spcPts val="1180"/>
              </a:lnSpc>
            </a:pPr>
            <a:endParaRPr lang="en-US" sz="1400" b="1" dirty="0">
              <a:solidFill>
                <a:schemeClr val="bg1"/>
              </a:solidFill>
              <a:highlight>
                <a:srgbClr val="74659A"/>
              </a:highlight>
            </a:endParaRPr>
          </a:p>
        </p:txBody>
      </p:sp>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4">
            <a:alphaModFix amt="35000"/>
          </a:blip>
          <a:srcRect l="67635" t="984" r="2330" b="31175"/>
          <a:stretch/>
        </p:blipFill>
        <p:spPr>
          <a:xfrm rot="10800000">
            <a:off x="18663" y="9344"/>
            <a:ext cx="2737789" cy="3309098"/>
          </a:xfrm>
          <a:prstGeom prst="rect">
            <a:avLst/>
          </a:prstGeom>
        </p:spPr>
      </p:pic>
      <p:sp>
        <p:nvSpPr>
          <p:cNvPr id="7" name="Graphic 4">
            <a:extLst>
              <a:ext uri="{FF2B5EF4-FFF2-40B4-BE49-F238E27FC236}">
                <a16:creationId xmlns:a16="http://schemas.microsoft.com/office/drawing/2014/main" id="{778C602B-C615-553F-D095-C776B49EC809}"/>
              </a:ext>
            </a:extLst>
          </p:cNvPr>
          <p:cNvSpPr/>
          <p:nvPr/>
        </p:nvSpPr>
        <p:spPr>
          <a:xfrm rot="16200000">
            <a:off x="1425814" y="3767277"/>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10</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3512470" y="4121843"/>
            <a:ext cx="3741310" cy="3129562"/>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3734549" y="4402871"/>
            <a:ext cx="3297151" cy="45965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740"/>
              </a:lnSpc>
            </a:pPr>
            <a:r>
              <a:rPr lang="en-US" sz="1700" dirty="0">
                <a:solidFill>
                  <a:schemeClr val="bg1"/>
                </a:solidFill>
              </a:rPr>
              <a:t>Ce </a:t>
            </a:r>
            <a:r>
              <a:rPr lang="en-US" sz="1700" b="1" dirty="0">
                <a:solidFill>
                  <a:schemeClr val="bg1"/>
                </a:solidFill>
              </a:rPr>
              <a:t>premier chapitre explique </a:t>
            </a:r>
            <a:r>
              <a:rPr lang="en-US" sz="1700" dirty="0">
                <a:solidFill>
                  <a:schemeClr val="bg1"/>
                </a:solidFill>
              </a:rPr>
              <a:t>pourquoi nous devrions nous préoccuper du nombre d'heures que les enfants passent devant les écrans. L'objectif est qu'à la fin de ce chapitre, vous disposiez d'arguments plus précis que "les écrans, c'est mal" lorsque vous discuterez de la surexposition avec des parents, des collègues, vos enfants ou d'autres membres de la famille. </a:t>
            </a:r>
          </a:p>
          <a:p>
            <a:pPr algn="ctr">
              <a:lnSpc>
                <a:spcPts val="1740"/>
              </a:lnSpc>
            </a:pPr>
            <a:endParaRPr lang="en-US" sz="1700" dirty="0">
              <a:solidFill>
                <a:schemeClr val="bg1"/>
              </a:solidFill>
            </a:endParaRPr>
          </a:p>
        </p:txBody>
      </p:sp>
    </p:spTree>
    <p:extLst>
      <p:ext uri="{BB962C8B-B14F-4D97-AF65-F5344CB8AC3E}">
        <p14:creationId xmlns:p14="http://schemas.microsoft.com/office/powerpoint/2010/main" val="3500815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3C4C2CEF-E686-39DE-ADAD-100BA81B20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549" b="22978"/>
          <a:stretch/>
        </p:blipFill>
        <p:spPr>
          <a:xfrm>
            <a:off x="0" y="7122369"/>
            <a:ext cx="7559675" cy="309803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p:spPr>
      </p:pic>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95367" y="484950"/>
            <a:ext cx="6664232" cy="4460058"/>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Comme on le verra, les études empiriques ne sont pas suffisantes pour comprendre les </a:t>
            </a:r>
            <a:r>
              <a:rPr lang="en-US" i="1" dirty="0"/>
              <a:t>causes des </a:t>
            </a:r>
            <a:r>
              <a:rPr lang="en-US" dirty="0"/>
              <a:t>effets néfastes des écrans. C'est pourquoi la troisième partie du chapitre s'intéressera à différentes théories du développement qui peuvent nous aider à donner un sens aux corrélations prises en compte dans les études. On peut déduire beaucoup de choses sur les effets de la surexposition en s'appuyant sur ce que l'on sait déjà des jeunes enfants et des interactions sur lesquelles ils s'appuient pour se développer. </a:t>
            </a:r>
          </a:p>
          <a:p>
            <a:pPr>
              <a:lnSpc>
                <a:spcPts val="1220"/>
              </a:lnSpc>
            </a:pPr>
            <a:endParaRPr lang="en-US" dirty="0"/>
          </a:p>
          <a:p>
            <a:pPr>
              <a:lnSpc>
                <a:spcPts val="1220"/>
              </a:lnSpc>
            </a:pPr>
            <a:r>
              <a:rPr lang="en-US" dirty="0"/>
              <a:t>Ces interactions sont le plus souvent assurées par les parents lorsqu'ils ne sont pas distraits par leurs smartphones ou leurs tablettes. Nous espérons que le fait de se concentrer sur ces interactions ouvrira la voie à une autre façon de penser et de parler de la surexposition, une façon qui ne soit pas seulement centrée sur l'interdiction, mais qui se concentre également sur les types de comportement que nous voulons promouvoir à l'avenir. </a:t>
            </a:r>
          </a:p>
          <a:p>
            <a:pPr>
              <a:lnSpc>
                <a:spcPts val="1220"/>
              </a:lnSpc>
            </a:pPr>
            <a:endParaRPr lang="en-US" dirty="0"/>
          </a:p>
          <a:p>
            <a:pPr>
              <a:lnSpc>
                <a:spcPts val="1220"/>
              </a:lnSpc>
            </a:pPr>
            <a:r>
              <a:rPr lang="en-US" dirty="0"/>
              <a:t>Nous pensons en outre que souligner l'importance des connaissances des parents en tant que gardiens est l'un des meilleurs moyens d'éviter de passer pour un juge lorsque l'on travaille avec eux à l'élaboration de stratégies visant à réduire le temps passé devant un écran à la maison. De manière générale, nous pensons qu'une connaissance plus nuancée de la surexposition favorise des interactions exemptes de jugement. </a:t>
            </a:r>
          </a:p>
          <a:p>
            <a:pPr>
              <a:lnSpc>
                <a:spcPts val="1220"/>
              </a:lnSpc>
            </a:pPr>
            <a:r>
              <a:rPr lang="en-US" dirty="0"/>
              <a:t> </a:t>
            </a:r>
          </a:p>
          <a:p>
            <a:pPr>
              <a:lnSpc>
                <a:spcPts val="1220"/>
              </a:lnSpc>
            </a:pPr>
            <a:r>
              <a:rPr lang="en-US" dirty="0"/>
              <a:t>Dans le même ordre d'idées, il est important de noter qu'une compréhension approfondie de la surexposition nécessite une analyse qui va au-delà des individus ou même des ménages individuels. Les écrans font partie d'une réalité socio-économique plus large. Il convient de mentionner que certaines des plus grandes entreprises actuelles tirent leurs revenus du fait que nous restons en ligne le plus longtemps possible. La prédominance de ce modèle commercial a conduit certains à annoncer l'avènement de ce qu'ils appellent </a:t>
            </a:r>
            <a:r>
              <a:rPr lang="en-US" i="1" dirty="0"/>
              <a:t>l'économie de l'attention </a:t>
            </a:r>
            <a:r>
              <a:rPr lang="en-US" dirty="0"/>
              <a:t>: une économie dans laquelle la ressource la plus précieuse n'est plus l'or ou le pétrole, mais notre attention. Nous ne pourrons pas aborder dans ce guide les différents aspects de l'économie de l'attention, ni </a:t>
            </a:r>
            <a:r>
              <a:rPr lang="en-US" dirty="0" err="1"/>
              <a:t>analyser d'</a:t>
            </a:r>
            <a:r>
              <a:rPr lang="en-US" dirty="0"/>
              <a:t>autres facteurs socio-économiques qui pourraient inciter les gens à surconsommer les écrans. En revanche, nous citerons, au bas de cette page, un certain nombre de ressources que vous pouvez consulter si vous souhaitez en savoir plus sur le sujet.</a:t>
            </a:r>
          </a:p>
          <a:p>
            <a:pPr>
              <a:lnSpc>
                <a:spcPts val="1220"/>
              </a:lnSpc>
            </a:pPr>
            <a:r>
              <a:rPr lang="en-US" dirty="0"/>
              <a:t> </a:t>
            </a:r>
          </a:p>
          <a:p>
            <a:pPr>
              <a:lnSpc>
                <a:spcPts val="1220"/>
              </a:lnSpc>
            </a:pPr>
            <a:r>
              <a:rPr lang="en-US" dirty="0"/>
              <a:t>La chose la plus importante à retenir de ce chapitre est que la surexposition aux écrans n'est pas un problème singulier et isolé auquel nous pourrions apporter une solution rapide. Les écrans font partie de notre réalité sociale, économique et technologique. Comme le dit Maël Montévil, biologiste et membre de la Contributory Clinic, dans une interview incluse dans le PR1, "La surexposition aux écrans est souvent le symptôme d'un problème sous-jacent". </a:t>
            </a:r>
          </a:p>
          <a:p>
            <a:pPr>
              <a:lnSpc>
                <a:spcPts val="1220"/>
              </a:lnSpc>
            </a:pPr>
            <a:r>
              <a:rPr lang="en-US" dirty="0"/>
              <a:t> </a:t>
            </a:r>
          </a:p>
          <a:p>
            <a:pPr>
              <a:lnSpc>
                <a:spcPts val="1220"/>
              </a:lnSpc>
            </a:pPr>
            <a:r>
              <a:rPr lang="en-US" dirty="0"/>
              <a:t>Mettre l'accent sur ces problèmes sous-jacents ne revient pas à dire qu'il n'y a pas d'issue. En fait, nous pensons que la reconnaissance de la complexité de la surexposition est la première étape si l'on veut la traiter de manière réfléchie. C'est pourquoi, avec ce chapitre, nous tentons d'orienter la discussion vers des écrans d'action réfléchis.</a:t>
            </a:r>
          </a:p>
        </p:txBody>
      </p:sp>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3">
            <a:alphaModFix amt="35000"/>
          </a:blip>
          <a:srcRect l="62255" t="-878" r="5449" b="31174"/>
          <a:stretch/>
        </p:blipFill>
        <p:spPr>
          <a:xfrm rot="10800000" flipH="1">
            <a:off x="-1001581" y="7122369"/>
            <a:ext cx="2943808" cy="3399920"/>
          </a:xfrm>
          <a:prstGeom prst="rect">
            <a:avLst/>
          </a:prstGeom>
        </p:spPr>
      </p:pic>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11</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0" y="5974740"/>
            <a:ext cx="7559675" cy="114762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395367" y="6253993"/>
            <a:ext cx="6768939"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3838" indent="-223838" algn="l">
              <a:buClr>
                <a:srgbClr val="00B6E6"/>
              </a:buClr>
              <a:buFont typeface="Arial" panose="020B0604020202020204" pitchFamily="34" charset="0"/>
              <a:buChar char="•"/>
            </a:pPr>
            <a:r>
              <a:rPr lang="en-US" sz="1200" dirty="0">
                <a:solidFill>
                  <a:schemeClr val="bg1"/>
                </a:solidFill>
              </a:rPr>
              <a:t>Le dilemme social, Netflix. Disponible sur Netflix. </a:t>
            </a:r>
          </a:p>
          <a:p>
            <a:pPr marL="223838" indent="-223838" algn="l">
              <a:buClr>
                <a:srgbClr val="00B6E6"/>
              </a:buClr>
              <a:buFont typeface="Arial" panose="020B0604020202020204" pitchFamily="34" charset="0"/>
              <a:buChar char="•"/>
            </a:pPr>
            <a:r>
              <a:rPr lang="en-US" sz="1200" dirty="0">
                <a:solidFill>
                  <a:schemeClr val="bg1"/>
                </a:solidFill>
              </a:rPr>
              <a:t>The Attention Economy, Réseau des économistes des Nations unies. Disponible </a:t>
            </a:r>
            <a:r>
              <a:rPr lang="en-US" sz="1200" b="1" dirty="0">
                <a:solidFill>
                  <a:schemeClr val="bg1"/>
                </a:solidFill>
                <a:hlinkClick r:id="rId4">
                  <a:extLst>
                    <a:ext uri="{A12FA001-AC4F-418D-AE19-62706E023703}">
                      <ahyp:hlinkClr xmlns:ahyp="http://schemas.microsoft.com/office/drawing/2018/hyperlinkcolor" val="tx"/>
                    </a:ext>
                  </a:extLst>
                </a:hlinkClick>
              </a:rPr>
              <a:t>ici. </a:t>
            </a:r>
            <a:endParaRPr lang="en-US" sz="1200" b="1" dirty="0">
              <a:solidFill>
                <a:schemeClr val="bg1"/>
              </a:solidFill>
            </a:endParaRPr>
          </a:p>
          <a:p>
            <a:pPr marL="223838" indent="-223838" algn="l">
              <a:buClr>
                <a:srgbClr val="00B6E6"/>
              </a:buClr>
              <a:buFont typeface="Arial" panose="020B0604020202020204" pitchFamily="34" charset="0"/>
              <a:buChar char="•"/>
            </a:pPr>
            <a:r>
              <a:rPr lang="en-US" sz="1200" dirty="0">
                <a:solidFill>
                  <a:schemeClr val="bg1"/>
                </a:solidFill>
              </a:rPr>
              <a:t>L'écologie de l'attention. Yves Citton. Disponible </a:t>
            </a:r>
            <a:r>
              <a:rPr lang="en-US" sz="1200" b="1" dirty="0">
                <a:solidFill>
                  <a:schemeClr val="bg1"/>
                </a:solidFill>
                <a:hlinkClick r:id="rId5">
                  <a:extLst>
                    <a:ext uri="{A12FA001-AC4F-418D-AE19-62706E023703}">
                      <ahyp:hlinkClr xmlns:ahyp="http://schemas.microsoft.com/office/drawing/2018/hyperlinkcolor" val="tx"/>
                    </a:ext>
                  </a:extLst>
                </a:hlinkClick>
              </a:rPr>
              <a:t>ici</a:t>
            </a:r>
            <a:r>
              <a:rPr lang="en-US" sz="1200" dirty="0">
                <a:solidFill>
                  <a:schemeClr val="bg1"/>
                </a:solidFill>
              </a:rPr>
              <a:t>. </a:t>
            </a:r>
          </a:p>
          <a:p>
            <a:pPr marL="223838" indent="-223838" algn="l">
              <a:buClr>
                <a:srgbClr val="00B6E6"/>
              </a:buClr>
              <a:buFont typeface="Arial" panose="020B0604020202020204" pitchFamily="34" charset="0"/>
              <a:buChar char="•"/>
            </a:pPr>
            <a:endParaRPr lang="en-US" sz="1200" dirty="0">
              <a:solidFill>
                <a:schemeClr val="bg1"/>
              </a:solidFill>
            </a:endParaRPr>
          </a:p>
        </p:txBody>
      </p:sp>
      <p:sp>
        <p:nvSpPr>
          <p:cNvPr id="3" name="Text Placeholder 17">
            <a:extLst>
              <a:ext uri="{FF2B5EF4-FFF2-40B4-BE49-F238E27FC236}">
                <a16:creationId xmlns:a16="http://schemas.microsoft.com/office/drawing/2014/main" id="{691B370B-202F-71DF-7413-E871AAB56CC2}"/>
              </a:ext>
            </a:extLst>
          </p:cNvPr>
          <p:cNvSpPr txBox="1">
            <a:spLocks/>
          </p:cNvSpPr>
          <p:nvPr/>
        </p:nvSpPr>
        <p:spPr>
          <a:xfrm>
            <a:off x="470323" y="5751681"/>
            <a:ext cx="4247451" cy="36268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En savoir plus sur l'économie de l'attention</a:t>
            </a:r>
          </a:p>
        </p:txBody>
      </p:sp>
    </p:spTree>
    <p:extLst>
      <p:ext uri="{BB962C8B-B14F-4D97-AF65-F5344CB8AC3E}">
        <p14:creationId xmlns:p14="http://schemas.microsoft.com/office/powerpoint/2010/main" val="3794627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66BD59-2B14-F4C6-ACD4-CFAF823AD95D}"/>
              </a:ext>
            </a:extLst>
          </p:cNvPr>
          <p:cNvSpPr/>
          <p:nvPr/>
        </p:nvSpPr>
        <p:spPr>
          <a:xfrm>
            <a:off x="-25247" y="-22463"/>
            <a:ext cx="7584922" cy="1590262"/>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71377" y="6625597"/>
            <a:ext cx="6763177" cy="353913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Les scientifiques s'intéressent aux effets des écrans sur les enfants depuis la diffusion rapide de la télévision au début des années 1950. Les enfants étant soudainement captivés par la télévision plusieurs heures par semaine, de nombreuses personnes se sont inquiétées de l'effet qu'elle allait avoir sur eux. Dans la lignée d'autres études sur les médias de masse menées à l'époque, on s'est particulièrement intéressé à la manière dont les différents types de contenus allaient influencer le psychisme des enfants : leurs désirs, leurs humeurs, leur tempérament et l'image qu'ils ont d'eux-mêmes.</a:t>
            </a:r>
          </a:p>
          <a:p>
            <a:pPr>
              <a:lnSpc>
                <a:spcPts val="1220"/>
              </a:lnSpc>
            </a:pPr>
            <a:endParaRPr lang="en-US" dirty="0"/>
          </a:p>
          <a:p>
            <a:pPr>
              <a:lnSpc>
                <a:spcPts val="1220"/>
              </a:lnSpc>
            </a:pPr>
            <a:r>
              <a:rPr lang="en-US" dirty="0"/>
              <a:t>Avec </a:t>
            </a:r>
            <a:r>
              <a:rPr lang="en-US" dirty="0" err="1">
                <a:solidFill>
                  <a:schemeClr val="tx1"/>
                </a:solidFill>
              </a:rPr>
              <a:t>l’arrivée</a:t>
            </a:r>
            <a:r>
              <a:rPr lang="en-US" dirty="0">
                <a:solidFill>
                  <a:schemeClr val="tx1"/>
                </a:solidFill>
              </a:rPr>
              <a:t> massive </a:t>
            </a:r>
            <a:r>
              <a:rPr lang="en-US" dirty="0" err="1">
                <a:solidFill>
                  <a:schemeClr val="tx1"/>
                </a:solidFill>
              </a:rPr>
              <a:t>d'appareils</a:t>
            </a:r>
            <a:r>
              <a:rPr lang="en-US" dirty="0">
                <a:solidFill>
                  <a:schemeClr val="tx1"/>
                </a:solidFill>
              </a:rPr>
              <a:t> </a:t>
            </a:r>
            <a:r>
              <a:rPr lang="en-US" dirty="0"/>
              <a:t>intelligents depuis le début des années 2010, ces inquiétudes n'ont fait que s'exacerber. Aujourd'hui, en France, un enfant en bas âge est exposé aux écrans pendant plus de deux heures par jour. Cela représente un doublement du temps passé devant un écran par rapport à 1997. Ils seront également exposés beaucoup plus tôt qu'auparavant. Aux États-Unis, l'âge moyen de la première exposition est passé de 4 ans en 1971 à seulement 5 mois en 2009 (Christakis, 2009). D'ici 2020, 17 % des enfants australiens de moins de 2 ans posséderont leur propre smartphone (Children Health Poll, 2017).  </a:t>
            </a:r>
          </a:p>
          <a:p>
            <a:pPr>
              <a:lnSpc>
                <a:spcPts val="1220"/>
              </a:lnSpc>
            </a:pPr>
            <a:r>
              <a:rPr lang="en-US" dirty="0"/>
              <a:t> </a:t>
            </a:r>
          </a:p>
          <a:p>
            <a:pPr>
              <a:lnSpc>
                <a:spcPts val="1220"/>
              </a:lnSpc>
            </a:pPr>
            <a:r>
              <a:rPr lang="en-US" dirty="0"/>
              <a:t>Les observations faites par les cliniciens sont de plus en plus préoccupantes : cette exposition précoce et excessive aux écrans a un effet négatif sur le développement de l'enfant</a:t>
            </a:r>
            <a:r>
              <a:rPr lang="en-US" i="1" dirty="0"/>
              <a:t>, quel que soit le contenu affiché</a:t>
            </a:r>
            <a:r>
              <a:rPr lang="en-US" dirty="0"/>
              <a:t>. </a:t>
            </a:r>
          </a:p>
          <a:p>
            <a:pPr>
              <a:lnSpc>
                <a:spcPts val="1220"/>
              </a:lnSpc>
            </a:pPr>
            <a:endParaRPr lang="en-US" dirty="0"/>
          </a:p>
          <a:p>
            <a:pPr>
              <a:lnSpc>
                <a:spcPts val="1220"/>
              </a:lnSpc>
            </a:pPr>
            <a:r>
              <a:rPr lang="en-US" dirty="0"/>
              <a:t>Des études empiriques viennent aujourd'hui </a:t>
            </a:r>
            <a:r>
              <a:rPr lang="en-US" dirty="0">
                <a:solidFill>
                  <a:schemeClr val="tx1"/>
                </a:solidFill>
              </a:rPr>
              <a:t>corroborer </a:t>
            </a:r>
            <a:r>
              <a:rPr lang="en-US" dirty="0"/>
              <a:t>cette hypothèse. Vous trouverez ci-dessous une synthèse de plus de 40 études sur les écrans réalisées entre 2004 et 2022. L'ensemble de ces études constitue un argument convaincant en faveur d'une réduction significative du temps passé par les enfants devant les écrans. </a:t>
            </a:r>
          </a:p>
          <a:p>
            <a:pPr>
              <a:lnSpc>
                <a:spcPts val="1220"/>
              </a:lnSpc>
            </a:pPr>
            <a:endParaRPr lang="en-US" dirty="0"/>
          </a:p>
          <a:p>
            <a:pPr>
              <a:lnSpc>
                <a:spcPts val="1220"/>
              </a:lnSpc>
            </a:pPr>
            <a:r>
              <a:rPr lang="en-US" dirty="0"/>
              <a:t>En même temps, il est important de souligner qu'il n'y a pas de </a:t>
            </a:r>
            <a:r>
              <a:rPr lang="en-US" i="1" dirty="0"/>
              <a:t>grande science parlant d'une </a:t>
            </a:r>
            <a:r>
              <a:rPr lang="en-US" dirty="0"/>
              <a:t>seule voix. Bien au contraire, en vous penchant sur les études, vous découvrirez une science progressive, qui parvient à des conclusions en rassemblant de nombreux résultats distincts, ce qui permet de suggérer une relation de cause à effet plutôt que de l'affirmer.</a:t>
            </a:r>
          </a:p>
          <a:p>
            <a:pPr>
              <a:lnSpc>
                <a:spcPts val="1220"/>
              </a:lnSpc>
            </a:pPr>
            <a:endParaRPr lang="en-US" dirty="0"/>
          </a:p>
          <a:p>
            <a:pPr>
              <a:lnSpc>
                <a:spcPts val="1220"/>
              </a:lnSpc>
            </a:pPr>
            <a:endParaRPr lang="en-US" dirty="0"/>
          </a:p>
          <a:p>
            <a:pPr>
              <a:lnSpc>
                <a:spcPts val="1220"/>
              </a:lnSpc>
            </a:pPr>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12</a:t>
            </a:fld>
            <a:endParaRPr lang="en-US" dirty="0"/>
          </a:p>
        </p:txBody>
      </p:sp>
      <p:sp>
        <p:nvSpPr>
          <p:cNvPr id="4" name="Text Placeholder 16">
            <a:extLst>
              <a:ext uri="{FF2B5EF4-FFF2-40B4-BE49-F238E27FC236}">
                <a16:creationId xmlns:a16="http://schemas.microsoft.com/office/drawing/2014/main" id="{8FC30BE8-26A3-72E7-B6E6-BD13A42BCEC4}"/>
              </a:ext>
            </a:extLst>
          </p:cNvPr>
          <p:cNvSpPr txBox="1">
            <a:spLocks/>
          </p:cNvSpPr>
          <p:nvPr/>
        </p:nvSpPr>
        <p:spPr>
          <a:xfrm>
            <a:off x="371377" y="352885"/>
            <a:ext cx="4232522"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La surexposition aux écrans : la science à l'œuvre </a:t>
            </a:r>
          </a:p>
          <a:p>
            <a:pPr marL="0" indent="0">
              <a:lnSpc>
                <a:spcPts val="2600"/>
              </a:lnSpc>
              <a:spcBef>
                <a:spcPts val="0"/>
              </a:spcBef>
              <a:buNone/>
            </a:pP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32261D4-4C8D-D2D3-8F3D-84E1F30EC6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871" b="9871"/>
          <a:stretch/>
        </p:blipFill>
        <p:spPr>
          <a:xfrm flipH="1">
            <a:off x="-1" y="1301113"/>
            <a:ext cx="7559675" cy="4044793"/>
          </a:xfrm>
          <a:prstGeom prst="rect">
            <a:avLst/>
          </a:prstGeom>
        </p:spPr>
      </p:pic>
      <p:pic>
        <p:nvPicPr>
          <p:cNvPr id="11" name="Picture 10">
            <a:extLst>
              <a:ext uri="{FF2B5EF4-FFF2-40B4-BE49-F238E27FC236}">
                <a16:creationId xmlns:a16="http://schemas.microsoft.com/office/drawing/2014/main" id="{61255BCE-F47C-6F67-D07D-97BF8A3C7F62}"/>
              </a:ext>
            </a:extLst>
          </p:cNvPr>
          <p:cNvPicPr>
            <a:picLocks noChangeAspect="1"/>
          </p:cNvPicPr>
          <p:nvPr/>
        </p:nvPicPr>
        <p:blipFill rotWithShape="1">
          <a:blip r:embed="rId5">
            <a:alphaModFix amt="52000"/>
          </a:blip>
          <a:srcRect l="67635" t="984" r="2330" b="31175"/>
          <a:stretch/>
        </p:blipFill>
        <p:spPr>
          <a:xfrm rot="10800000" flipH="1">
            <a:off x="5005044" y="-22463"/>
            <a:ext cx="2737789" cy="3309098"/>
          </a:xfrm>
          <a:prstGeom prst="rect">
            <a:avLst/>
          </a:prstGeom>
        </p:spPr>
      </p:pic>
      <p:sp>
        <p:nvSpPr>
          <p:cNvPr id="13" name="Graphic 4">
            <a:extLst>
              <a:ext uri="{FF2B5EF4-FFF2-40B4-BE49-F238E27FC236}">
                <a16:creationId xmlns:a16="http://schemas.microsoft.com/office/drawing/2014/main" id="{F45A8D7C-7B52-A678-B43A-2354EC9956F6}"/>
              </a:ext>
            </a:extLst>
          </p:cNvPr>
          <p:cNvSpPr/>
          <p:nvPr/>
        </p:nvSpPr>
        <p:spPr>
          <a:xfrm rot="16200000">
            <a:off x="2356594" y="-662894"/>
            <a:ext cx="187457" cy="396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14" name="Rectangle 13">
            <a:extLst>
              <a:ext uri="{FF2B5EF4-FFF2-40B4-BE49-F238E27FC236}">
                <a16:creationId xmlns:a16="http://schemas.microsoft.com/office/drawing/2014/main" id="{8BF0784E-CB22-7EA9-AE2D-E6925A284893}"/>
              </a:ext>
            </a:extLst>
          </p:cNvPr>
          <p:cNvSpPr/>
          <p:nvPr/>
        </p:nvSpPr>
        <p:spPr>
          <a:xfrm>
            <a:off x="470322" y="4815341"/>
            <a:ext cx="6121449" cy="1810255"/>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7" name="Text Placeholder 17">
            <a:extLst>
              <a:ext uri="{FF2B5EF4-FFF2-40B4-BE49-F238E27FC236}">
                <a16:creationId xmlns:a16="http://schemas.microsoft.com/office/drawing/2014/main" id="{81F1DBA5-671C-5CE5-8F3C-147245DBA1EF}"/>
              </a:ext>
            </a:extLst>
          </p:cNvPr>
          <p:cNvSpPr txBox="1">
            <a:spLocks/>
          </p:cNvSpPr>
          <p:nvPr/>
        </p:nvSpPr>
        <p:spPr>
          <a:xfrm>
            <a:off x="586409" y="4978347"/>
            <a:ext cx="5787529" cy="164725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840"/>
              </a:lnSpc>
            </a:pPr>
            <a:r>
              <a:rPr lang="en-US" sz="1700" b="1" dirty="0">
                <a:solidFill>
                  <a:schemeClr val="bg1"/>
                </a:solidFill>
              </a:rPr>
              <a:t>L'étude des effets de la surexposition des enfants aux écrans est un domaine qui se développe rapidement</a:t>
            </a:r>
            <a:r>
              <a:rPr lang="en-US" sz="1700" dirty="0">
                <a:solidFill>
                  <a:schemeClr val="bg1"/>
                </a:solidFill>
              </a:rPr>
              <a:t>. Ces deux dernières années, de nombreuses études ont montré des corrélations entre des niveaux élevés d'exposition aux écrans et des retards dans l'acquisition du langage, des compétences motrices, de l'attention, de la cognition et de la régulation émotionnelle.</a:t>
            </a:r>
            <a:endParaRPr lang="en-US" sz="1700" dirty="0">
              <a:solidFill>
                <a:srgbClr val="FF0000"/>
              </a:solidFill>
            </a:endParaRPr>
          </a:p>
        </p:txBody>
      </p:sp>
    </p:spTree>
    <p:extLst>
      <p:ext uri="{BB962C8B-B14F-4D97-AF65-F5344CB8AC3E}">
        <p14:creationId xmlns:p14="http://schemas.microsoft.com/office/powerpoint/2010/main" val="188936199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Text Placeholder 17">
            <a:extLst>
              <a:ext uri="{FF2B5EF4-FFF2-40B4-BE49-F238E27FC236}">
                <a16:creationId xmlns:a16="http://schemas.microsoft.com/office/drawing/2014/main" id="{1303EE0B-BC59-1897-48D9-D94D10E6DCD4}"/>
              </a:ext>
            </a:extLst>
          </p:cNvPr>
          <p:cNvSpPr txBox="1">
            <a:spLocks/>
          </p:cNvSpPr>
          <p:nvPr/>
        </p:nvSpPr>
        <p:spPr>
          <a:xfrm>
            <a:off x="516343" y="649356"/>
            <a:ext cx="6526988" cy="1812619"/>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Les études que nous avons examinées testent le plus souvent la corrélation entre l'exposition aux écrans et un aspect du développement de l'enfant (</a:t>
            </a:r>
            <a:r>
              <a:rPr lang="en-US" dirty="0" err="1"/>
              <a:t>ex </a:t>
            </a:r>
            <a:r>
              <a:rPr lang="en-US" dirty="0"/>
              <a:t>: exposition aux écrans et développement du langage, exposition aux écrans et sommeil). Dans les pages qui suivent, nous avons décidé de respecter cette logique en </a:t>
            </a:r>
            <a:r>
              <a:rPr lang="en-US" dirty="0" err="1"/>
              <a:t>organisant les </a:t>
            </a:r>
            <a:r>
              <a:rPr lang="en-US" dirty="0"/>
              <a:t>résultats des expériences scientifiques en fonction du domaine étudié. En réalité, les effets de la surexposition ne peuvent pas être séparés de cette manière : ils sont souvent cumulatifs (</a:t>
            </a:r>
            <a:r>
              <a:rPr lang="en-US" dirty="0" err="1"/>
              <a:t>par exemple</a:t>
            </a:r>
            <a:r>
              <a:rPr lang="en-US" dirty="0"/>
              <a:t>, un enfant qui dort moins sera généralement moins attentif pendant la journée, un enfant qui n'a pas de langage aura du mal à s'engager dans des interactions sociales). </a:t>
            </a:r>
          </a:p>
          <a:p>
            <a:pPr>
              <a:lnSpc>
                <a:spcPts val="1220"/>
              </a:lnSpc>
            </a:pPr>
            <a:endParaRPr lang="en-US" dirty="0"/>
          </a:p>
          <a:p>
            <a:pPr>
              <a:lnSpc>
                <a:spcPts val="1220"/>
              </a:lnSpc>
            </a:pPr>
            <a:r>
              <a:rPr lang="en-US" dirty="0"/>
              <a:t>Les sections ci-dessous mettent en évidence les études pour lesquelles les corrélations sont les plus faciles à lire. Il existe d'autres études où les corrélations sont moins marquées. La meilleure façon de se faire sa propre opinion sur la surexposition est de lire les articles scientifiques d'un œil critique. C'est aussi le meilleur moyen de se tenir au courant des nouvelles découvertes qui pourraient changer notre façon de penser les écrans et la façon dont nous devrions les utiliser. </a:t>
            </a:r>
          </a:p>
          <a:p>
            <a:pPr>
              <a:lnSpc>
                <a:spcPts val="1220"/>
              </a:lnSpc>
            </a:pPr>
            <a:endParaRPr lang="en-US" dirty="0"/>
          </a:p>
          <a:p>
            <a:pPr>
              <a:lnSpc>
                <a:spcPts val="1220"/>
              </a:lnSpc>
            </a:pPr>
            <a:r>
              <a:rPr lang="en-US" dirty="0"/>
              <a:t>C'est dans ce but que, sous chacune des sections, nous avons cité tous les articles que nous référençons - afin que vous puissiez les consulter par vous-même. Si les articles scientifiques peuvent paraître rébarbatifs, ils offrent toujours de petits résumés des principaux résultats, accessibles à tous. À titre d'exercice, nous vous invitons à réfléchir à la manière dont les scientifiques présentent les résultats de leurs études. De nombreux articles scientifiques sont aujourd'hui publiés sous </a:t>
            </a:r>
            <a:r>
              <a:rPr lang="en-US" i="1" dirty="0"/>
              <a:t>licence libre, ce qui </a:t>
            </a:r>
            <a:r>
              <a:rPr lang="en-US" dirty="0"/>
              <a:t>signifie que vous pouvez accéder gratuitement à l'article, même si vous n'êtes pas associé à une université. Tous les articles ayant un lien direct dans ce guide sont libres d'accès. </a:t>
            </a:r>
          </a:p>
          <a:p>
            <a:pPr>
              <a:lnSpc>
                <a:spcPts val="1220"/>
              </a:lnSpc>
            </a:pPr>
            <a:r>
              <a:rPr lang="en-US" dirty="0"/>
              <a:t> </a:t>
            </a:r>
          </a:p>
          <a:p>
            <a:pPr>
              <a:lnSpc>
                <a:spcPts val="1220"/>
              </a:lnSpc>
            </a:pPr>
            <a:endParaRPr lang="en-US" dirty="0"/>
          </a:p>
        </p:txBody>
      </p:sp>
      <p:pic>
        <p:nvPicPr>
          <p:cNvPr id="548" name="Picture 547">
            <a:extLst>
              <a:ext uri="{FF2B5EF4-FFF2-40B4-BE49-F238E27FC236}">
                <a16:creationId xmlns:a16="http://schemas.microsoft.com/office/drawing/2014/main" id="{6F4AF1EB-AF52-B33E-79EF-B8DF111922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51" b="5351"/>
          <a:stretch/>
        </p:blipFill>
        <p:spPr>
          <a:xfrm>
            <a:off x="0" y="5411535"/>
            <a:ext cx="7559675" cy="4506669"/>
          </a:xfrm>
          <a:prstGeom prst="rect">
            <a:avLst/>
          </a:prstGeom>
        </p:spPr>
      </p:pic>
      <p:sp>
        <p:nvSpPr>
          <p:cNvPr id="549" name="Slide Number Placeholder 5">
            <a:extLst>
              <a:ext uri="{FF2B5EF4-FFF2-40B4-BE49-F238E27FC236}">
                <a16:creationId xmlns:a16="http://schemas.microsoft.com/office/drawing/2014/main" id="{3B9BF7F2-45F6-C17B-7323-4475AA801CE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13</a:t>
            </a:fld>
            <a:endParaRPr lang="en-US" dirty="0"/>
          </a:p>
        </p:txBody>
      </p:sp>
    </p:spTree>
    <p:extLst>
      <p:ext uri="{BB962C8B-B14F-4D97-AF65-F5344CB8AC3E}">
        <p14:creationId xmlns:p14="http://schemas.microsoft.com/office/powerpoint/2010/main" val="1626263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286">
            <a:extLst>
              <a:ext uri="{FF2B5EF4-FFF2-40B4-BE49-F238E27FC236}">
                <a16:creationId xmlns:a16="http://schemas.microsoft.com/office/drawing/2014/main" id="{7A8F8B9A-AB40-84F7-A77C-44E7930491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3454" b="28984"/>
          <a:stretch/>
        </p:blipFill>
        <p:spPr>
          <a:xfrm>
            <a:off x="29380" y="0"/>
            <a:ext cx="7500915" cy="4220921"/>
          </a:xfrm>
          <a:prstGeom prst="rect">
            <a:avLst/>
          </a:prstGeom>
        </p:spPr>
      </p:pic>
      <p:sp>
        <p:nvSpPr>
          <p:cNvPr id="177" name="Rectangle 176">
            <a:extLst>
              <a:ext uri="{FF2B5EF4-FFF2-40B4-BE49-F238E27FC236}">
                <a16:creationId xmlns:a16="http://schemas.microsoft.com/office/drawing/2014/main" id="{86DA4E1A-A4E2-F2C3-3EF0-DC6E11AEB043}"/>
              </a:ext>
            </a:extLst>
          </p:cNvPr>
          <p:cNvSpPr/>
          <p:nvPr/>
        </p:nvSpPr>
        <p:spPr>
          <a:xfrm>
            <a:off x="0" y="335110"/>
            <a:ext cx="7559675" cy="9808923"/>
          </a:xfrm>
          <a:prstGeom prst="rect">
            <a:avLst/>
          </a:prstGeom>
          <a:gradFill>
            <a:gsLst>
              <a:gs pos="16000">
                <a:srgbClr val="74659A">
                  <a:alpha val="81000"/>
                </a:srgbClr>
              </a:gs>
              <a:gs pos="44000">
                <a:srgbClr val="74659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14</a:t>
            </a:fld>
            <a:endParaRPr lang="en-US" dirty="0"/>
          </a:p>
        </p:txBody>
      </p:sp>
      <p:pic>
        <p:nvPicPr>
          <p:cNvPr id="178" name="Picture 177">
            <a:extLst>
              <a:ext uri="{FF2B5EF4-FFF2-40B4-BE49-F238E27FC236}">
                <a16:creationId xmlns:a16="http://schemas.microsoft.com/office/drawing/2014/main" id="{7C0777F6-AAEE-0233-F728-BDE20BF15FE6}"/>
              </a:ext>
            </a:extLst>
          </p:cNvPr>
          <p:cNvPicPr>
            <a:picLocks noChangeAspect="1"/>
          </p:cNvPicPr>
          <p:nvPr/>
        </p:nvPicPr>
        <p:blipFill rotWithShape="1">
          <a:blip r:embed="rId3">
            <a:alphaModFix amt="52000"/>
          </a:blip>
          <a:srcRect l="67635" t="984" r="2330" b="31175"/>
          <a:stretch/>
        </p:blipFill>
        <p:spPr>
          <a:xfrm rot="10800000" flipH="1">
            <a:off x="4377926" y="1566"/>
            <a:ext cx="3350446" cy="4049601"/>
          </a:xfrm>
          <a:prstGeom prst="rect">
            <a:avLst/>
          </a:prstGeom>
        </p:spPr>
      </p:pic>
      <p:pic>
        <p:nvPicPr>
          <p:cNvPr id="179" name="Picture 178">
            <a:extLst>
              <a:ext uri="{FF2B5EF4-FFF2-40B4-BE49-F238E27FC236}">
                <a16:creationId xmlns:a16="http://schemas.microsoft.com/office/drawing/2014/main" id="{04796562-9460-C9E1-10F8-4FBE3CF84628}"/>
              </a:ext>
            </a:extLst>
          </p:cNvPr>
          <p:cNvPicPr>
            <a:picLocks noChangeAspect="1"/>
          </p:cNvPicPr>
          <p:nvPr/>
        </p:nvPicPr>
        <p:blipFill rotWithShape="1">
          <a:blip r:embed="rId3">
            <a:alphaModFix amt="52000"/>
          </a:blip>
          <a:srcRect l="67635" t="984" r="5104" b="31175"/>
          <a:stretch/>
        </p:blipFill>
        <p:spPr>
          <a:xfrm flipH="1">
            <a:off x="29380" y="6094432"/>
            <a:ext cx="3040985" cy="4049601"/>
          </a:xfrm>
          <a:prstGeom prst="rect">
            <a:avLst/>
          </a:prstGeom>
        </p:spPr>
      </p:pic>
      <p:sp>
        <p:nvSpPr>
          <p:cNvPr id="288" name="Text Placeholder 16">
            <a:extLst>
              <a:ext uri="{FF2B5EF4-FFF2-40B4-BE49-F238E27FC236}">
                <a16:creationId xmlns:a16="http://schemas.microsoft.com/office/drawing/2014/main" id="{6580322E-266A-8A96-1396-C647DE860B14}"/>
              </a:ext>
            </a:extLst>
          </p:cNvPr>
          <p:cNvSpPr txBox="1">
            <a:spLocks/>
          </p:cNvSpPr>
          <p:nvPr/>
        </p:nvSpPr>
        <p:spPr>
          <a:xfrm>
            <a:off x="357799" y="1033567"/>
            <a:ext cx="4205106"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en-IE" sz="2700" b="1" dirty="0">
                <a:solidFill>
                  <a:schemeClr val="bg1"/>
                </a:solidFill>
                <a:latin typeface="Calibri" panose="020F0502020204030204" pitchFamily="34" charset="0"/>
                <a:ea typeface="Arial" panose="020B0604020202020204" pitchFamily="34" charset="0"/>
                <a:cs typeface="Calibri" panose="020F0502020204030204" pitchFamily="34" charset="0"/>
              </a:rPr>
              <a:t>Quels sont les effets de la surexposition aux écrans sur notre esprit et notre corps ?</a:t>
            </a:r>
          </a:p>
        </p:txBody>
      </p:sp>
      <p:sp>
        <p:nvSpPr>
          <p:cNvPr id="302" name="Rectangle 301">
            <a:extLst>
              <a:ext uri="{FF2B5EF4-FFF2-40B4-BE49-F238E27FC236}">
                <a16:creationId xmlns:a16="http://schemas.microsoft.com/office/drawing/2014/main" id="{825E5DC4-14E7-CB44-670B-F1588B4A5BFC}"/>
              </a:ext>
            </a:extLst>
          </p:cNvPr>
          <p:cNvSpPr/>
          <p:nvPr/>
        </p:nvSpPr>
        <p:spPr>
          <a:xfrm>
            <a:off x="490686" y="3172330"/>
            <a:ext cx="6643869" cy="61117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reeform 302">
            <a:extLst>
              <a:ext uri="{FF2B5EF4-FFF2-40B4-BE49-F238E27FC236}">
                <a16:creationId xmlns:a16="http://schemas.microsoft.com/office/drawing/2014/main" id="{839216AC-0459-5649-FDD0-2B13B2455616}"/>
              </a:ext>
            </a:extLst>
          </p:cNvPr>
          <p:cNvSpPr/>
          <p:nvPr/>
        </p:nvSpPr>
        <p:spPr>
          <a:xfrm>
            <a:off x="1002687" y="3172329"/>
            <a:ext cx="5461371" cy="5122523"/>
          </a:xfrm>
          <a:custGeom>
            <a:avLst/>
            <a:gdLst>
              <a:gd name="connsiteX0" fmla="*/ 676670 w 5461371"/>
              <a:gd name="connsiteY0" fmla="*/ 0 h 5122523"/>
              <a:gd name="connsiteX1" fmla="*/ 676670 w 5461371"/>
              <a:gd name="connsiteY1" fmla="*/ 881118 h 5122523"/>
              <a:gd name="connsiteX2" fmla="*/ 5461372 w 5461371"/>
              <a:gd name="connsiteY2" fmla="*/ 881118 h 5122523"/>
              <a:gd name="connsiteX3" fmla="*/ 5461372 w 5461371"/>
              <a:gd name="connsiteY3" fmla="*/ 2298568 h 5122523"/>
              <a:gd name="connsiteX4" fmla="*/ 0 w 5461371"/>
              <a:gd name="connsiteY4" fmla="*/ 2298568 h 5122523"/>
              <a:gd name="connsiteX5" fmla="*/ 0 w 5461371"/>
              <a:gd name="connsiteY5" fmla="*/ 3710546 h 5122523"/>
              <a:gd name="connsiteX6" fmla="*/ 4497732 w 5461371"/>
              <a:gd name="connsiteY6" fmla="*/ 3710546 h 5122523"/>
              <a:gd name="connsiteX7" fmla="*/ 4497732 w 5461371"/>
              <a:gd name="connsiteY7" fmla="*/ 5122524 h 5122523"/>
              <a:gd name="connsiteX8" fmla="*/ 2782609 w 5461371"/>
              <a:gd name="connsiteY8" fmla="*/ 5122524 h 512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1371" h="5122523">
                <a:moveTo>
                  <a:pt x="676670" y="0"/>
                </a:moveTo>
                <a:lnTo>
                  <a:pt x="676670" y="881118"/>
                </a:lnTo>
                <a:lnTo>
                  <a:pt x="5461372" y="881118"/>
                </a:lnTo>
                <a:lnTo>
                  <a:pt x="5461372" y="2298568"/>
                </a:lnTo>
                <a:lnTo>
                  <a:pt x="0" y="2298568"/>
                </a:lnTo>
                <a:lnTo>
                  <a:pt x="0" y="3710546"/>
                </a:lnTo>
                <a:lnTo>
                  <a:pt x="4497732" y="3710546"/>
                </a:lnTo>
                <a:lnTo>
                  <a:pt x="4497732" y="5122524"/>
                </a:lnTo>
                <a:lnTo>
                  <a:pt x="2782609" y="5122524"/>
                </a:lnTo>
              </a:path>
            </a:pathLst>
          </a:custGeom>
          <a:noFill/>
          <a:ln w="11158" cap="flat">
            <a:solidFill>
              <a:srgbClr val="010101"/>
            </a:solidFill>
            <a:prstDash val="solid"/>
            <a:miter/>
          </a:ln>
        </p:spPr>
        <p:txBody>
          <a:bodyPr rtlCol="0" anchor="ctr"/>
          <a:lstStyle/>
          <a:p>
            <a:endParaRPr lang="en-US"/>
          </a:p>
        </p:txBody>
      </p:sp>
      <p:sp>
        <p:nvSpPr>
          <p:cNvPr id="304" name="Text Placeholder 3">
            <a:extLst>
              <a:ext uri="{FF2B5EF4-FFF2-40B4-BE49-F238E27FC236}">
                <a16:creationId xmlns:a16="http://schemas.microsoft.com/office/drawing/2014/main" id="{3F662839-DFBD-56A4-0443-85194FA98DAC}"/>
              </a:ext>
            </a:extLst>
          </p:cNvPr>
          <p:cNvSpPr txBox="1">
            <a:spLocks/>
          </p:cNvSpPr>
          <p:nvPr/>
        </p:nvSpPr>
        <p:spPr>
          <a:xfrm>
            <a:off x="1714570" y="3838029"/>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305" name="TextBox 304">
            <a:extLst>
              <a:ext uri="{FF2B5EF4-FFF2-40B4-BE49-F238E27FC236}">
                <a16:creationId xmlns:a16="http://schemas.microsoft.com/office/drawing/2014/main" id="{A6CCC348-0E93-93A2-970A-ABAB80B16499}"/>
              </a:ext>
            </a:extLst>
          </p:cNvPr>
          <p:cNvSpPr txBox="1"/>
          <p:nvPr/>
        </p:nvSpPr>
        <p:spPr>
          <a:xfrm>
            <a:off x="1878492" y="4308044"/>
            <a:ext cx="1366425" cy="528350"/>
          </a:xfrm>
          <a:prstGeom prst="rect">
            <a:avLst/>
          </a:prstGeom>
          <a:noFill/>
          <a:ln>
            <a:noFill/>
          </a:ln>
        </p:spPr>
        <p:txBody>
          <a:bodyPr wrap="square">
            <a:spAutoFit/>
          </a:bodyPr>
          <a:lstStyle/>
          <a:p>
            <a:pPr lvl="0">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Attention et cognition</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06" name="Text Placeholder 3">
            <a:extLst>
              <a:ext uri="{FF2B5EF4-FFF2-40B4-BE49-F238E27FC236}">
                <a16:creationId xmlns:a16="http://schemas.microsoft.com/office/drawing/2014/main" id="{15EC1695-7117-E8CE-9497-2A87FDBACA8A}"/>
              </a:ext>
            </a:extLst>
          </p:cNvPr>
          <p:cNvSpPr txBox="1">
            <a:spLocks/>
          </p:cNvSpPr>
          <p:nvPr/>
        </p:nvSpPr>
        <p:spPr>
          <a:xfrm>
            <a:off x="4298836" y="3822952"/>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 </a:t>
            </a:r>
            <a:r>
              <a:rPr lang="en-US" sz="1100" b="1" dirty="0">
                <a:solidFill>
                  <a:srgbClr val="009AC1"/>
                </a:solidFill>
                <a:highlight>
                  <a:srgbClr val="009AC1"/>
                </a:highlight>
              </a:rPr>
              <a:t>,</a:t>
            </a:r>
            <a:endParaRPr lang="en-US" dirty="0">
              <a:solidFill>
                <a:srgbClr val="009AC1"/>
              </a:solidFill>
              <a:highlight>
                <a:srgbClr val="009AC1"/>
              </a:highlight>
            </a:endParaRPr>
          </a:p>
        </p:txBody>
      </p:sp>
      <p:sp>
        <p:nvSpPr>
          <p:cNvPr id="307" name="TextBox 306">
            <a:extLst>
              <a:ext uri="{FF2B5EF4-FFF2-40B4-BE49-F238E27FC236}">
                <a16:creationId xmlns:a16="http://schemas.microsoft.com/office/drawing/2014/main" id="{5AA0AD64-0A04-D0AA-2BEF-5FFAD613FA5A}"/>
              </a:ext>
            </a:extLst>
          </p:cNvPr>
          <p:cNvSpPr txBox="1"/>
          <p:nvPr/>
        </p:nvSpPr>
        <p:spPr>
          <a:xfrm>
            <a:off x="4462758" y="4292967"/>
            <a:ext cx="1366425" cy="310341"/>
          </a:xfrm>
          <a:prstGeom prst="rect">
            <a:avLst/>
          </a:prstGeom>
          <a:noFill/>
          <a:ln>
            <a:noFill/>
          </a:ln>
        </p:spPr>
        <p:txBody>
          <a:bodyPr wrap="square">
            <a:spAutoFit/>
          </a:bodyPr>
          <a:lstStyle/>
          <a:p>
            <a:pPr lvl="0">
              <a:lnSpc>
                <a:spcPts val="1680"/>
              </a:lnSpc>
            </a:pPr>
            <a:r>
              <a:rPr lang="fr-FR" sz="1600" b="1" dirty="0">
                <a:solidFill>
                  <a:srgbClr val="262626"/>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Langue</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08" name="Text Placeholder 3">
            <a:extLst>
              <a:ext uri="{FF2B5EF4-FFF2-40B4-BE49-F238E27FC236}">
                <a16:creationId xmlns:a16="http://schemas.microsoft.com/office/drawing/2014/main" id="{C8B54552-5072-DBCF-F6DE-51AE532F5ABE}"/>
              </a:ext>
            </a:extLst>
          </p:cNvPr>
          <p:cNvSpPr txBox="1">
            <a:spLocks/>
          </p:cNvSpPr>
          <p:nvPr/>
        </p:nvSpPr>
        <p:spPr>
          <a:xfrm>
            <a:off x="5003307" y="528767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 </a:t>
            </a:r>
            <a:r>
              <a:rPr lang="en-US" sz="1100" b="1" dirty="0">
                <a:solidFill>
                  <a:srgbClr val="009AC1"/>
                </a:solidFill>
                <a:highlight>
                  <a:srgbClr val="009AC1"/>
                </a:highlight>
              </a:rPr>
              <a:t>,</a:t>
            </a:r>
            <a:endParaRPr lang="en-US" dirty="0">
              <a:solidFill>
                <a:srgbClr val="009AC1"/>
              </a:solidFill>
              <a:highlight>
                <a:srgbClr val="009AC1"/>
              </a:highlight>
            </a:endParaRPr>
          </a:p>
        </p:txBody>
      </p:sp>
      <p:sp>
        <p:nvSpPr>
          <p:cNvPr id="309" name="TextBox 308">
            <a:extLst>
              <a:ext uri="{FF2B5EF4-FFF2-40B4-BE49-F238E27FC236}">
                <a16:creationId xmlns:a16="http://schemas.microsoft.com/office/drawing/2014/main" id="{0E40EC44-C9D0-FCDD-71D7-9CBADB3F454B}"/>
              </a:ext>
            </a:extLst>
          </p:cNvPr>
          <p:cNvSpPr txBox="1"/>
          <p:nvPr/>
        </p:nvSpPr>
        <p:spPr>
          <a:xfrm>
            <a:off x="5167229" y="5757686"/>
            <a:ext cx="1366425" cy="528350"/>
          </a:xfrm>
          <a:prstGeom prst="rect">
            <a:avLst/>
          </a:prstGeom>
          <a:noFill/>
          <a:ln>
            <a:noFill/>
          </a:ln>
        </p:spPr>
        <p:txBody>
          <a:bodyPr wrap="square">
            <a:spAutoFit/>
          </a:bodyPr>
          <a:lstStyle/>
          <a:p>
            <a:pPr lvl="0">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Régulation des émotions</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10" name="Text Placeholder 3">
            <a:extLst>
              <a:ext uri="{FF2B5EF4-FFF2-40B4-BE49-F238E27FC236}">
                <a16:creationId xmlns:a16="http://schemas.microsoft.com/office/drawing/2014/main" id="{FC522B53-A443-F4E5-1AA4-EDA4660416E8}"/>
              </a:ext>
            </a:extLst>
          </p:cNvPr>
          <p:cNvSpPr txBox="1">
            <a:spLocks/>
          </p:cNvSpPr>
          <p:nvPr/>
        </p:nvSpPr>
        <p:spPr>
          <a:xfrm>
            <a:off x="2401546" y="528767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04 </a:t>
            </a:r>
            <a:r>
              <a:rPr lang="en-US" sz="1100" b="1" dirty="0">
                <a:solidFill>
                  <a:srgbClr val="009AC1"/>
                </a:solidFill>
                <a:highlight>
                  <a:srgbClr val="009AC1"/>
                </a:highlight>
              </a:rPr>
              <a:t>,</a:t>
            </a:r>
            <a:endParaRPr lang="en-US" dirty="0">
              <a:solidFill>
                <a:srgbClr val="009AC1"/>
              </a:solidFill>
              <a:highlight>
                <a:srgbClr val="009AC1"/>
              </a:highlight>
            </a:endParaRPr>
          </a:p>
        </p:txBody>
      </p:sp>
      <p:sp>
        <p:nvSpPr>
          <p:cNvPr id="311" name="TextBox 310">
            <a:extLst>
              <a:ext uri="{FF2B5EF4-FFF2-40B4-BE49-F238E27FC236}">
                <a16:creationId xmlns:a16="http://schemas.microsoft.com/office/drawing/2014/main" id="{C40B9260-E471-1184-60B4-02780EF217A0}"/>
              </a:ext>
            </a:extLst>
          </p:cNvPr>
          <p:cNvSpPr txBox="1"/>
          <p:nvPr/>
        </p:nvSpPr>
        <p:spPr>
          <a:xfrm>
            <a:off x="2565468" y="5757686"/>
            <a:ext cx="1366425" cy="310341"/>
          </a:xfrm>
          <a:prstGeom prst="rect">
            <a:avLst/>
          </a:prstGeom>
          <a:noFill/>
          <a:ln>
            <a:noFill/>
          </a:ln>
        </p:spPr>
        <p:txBody>
          <a:bodyPr wrap="square">
            <a:spAutoFit/>
          </a:bodyPr>
          <a:lstStyle/>
          <a:p>
            <a:pPr lvl="0">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Myopie</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12" name="Text Placeholder 3">
            <a:extLst>
              <a:ext uri="{FF2B5EF4-FFF2-40B4-BE49-F238E27FC236}">
                <a16:creationId xmlns:a16="http://schemas.microsoft.com/office/drawing/2014/main" id="{31DE19B2-C000-4BF5-518D-AC8D32D30D0F}"/>
              </a:ext>
            </a:extLst>
          </p:cNvPr>
          <p:cNvSpPr txBox="1">
            <a:spLocks/>
          </p:cNvSpPr>
          <p:nvPr/>
        </p:nvSpPr>
        <p:spPr>
          <a:xfrm>
            <a:off x="998912" y="6698494"/>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05 </a:t>
            </a:r>
            <a:r>
              <a:rPr lang="en-US" sz="1100" b="1" dirty="0">
                <a:solidFill>
                  <a:srgbClr val="009AC1"/>
                </a:solidFill>
                <a:highlight>
                  <a:srgbClr val="009AC1"/>
                </a:highlight>
              </a:rPr>
              <a:t>,</a:t>
            </a:r>
            <a:endParaRPr lang="en-US" dirty="0">
              <a:solidFill>
                <a:srgbClr val="009AC1"/>
              </a:solidFill>
              <a:highlight>
                <a:srgbClr val="009AC1"/>
              </a:highlight>
            </a:endParaRPr>
          </a:p>
        </p:txBody>
      </p:sp>
      <p:sp>
        <p:nvSpPr>
          <p:cNvPr id="313" name="TextBox 312">
            <a:extLst>
              <a:ext uri="{FF2B5EF4-FFF2-40B4-BE49-F238E27FC236}">
                <a16:creationId xmlns:a16="http://schemas.microsoft.com/office/drawing/2014/main" id="{3CF028E0-1056-03AE-80B1-A1ED1A5DC2D5}"/>
              </a:ext>
            </a:extLst>
          </p:cNvPr>
          <p:cNvSpPr txBox="1"/>
          <p:nvPr/>
        </p:nvSpPr>
        <p:spPr>
          <a:xfrm>
            <a:off x="1162834" y="7168509"/>
            <a:ext cx="1366425" cy="310341"/>
          </a:xfrm>
          <a:prstGeom prst="rect">
            <a:avLst/>
          </a:prstGeom>
          <a:noFill/>
          <a:ln>
            <a:noFill/>
          </a:ln>
        </p:spPr>
        <p:txBody>
          <a:bodyPr wrap="square">
            <a:spAutoFit/>
          </a:bodyPr>
          <a:lstStyle/>
          <a:p>
            <a:pPr lvl="0">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Sommeil</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14" name="Text Placeholder 3">
            <a:extLst>
              <a:ext uri="{FF2B5EF4-FFF2-40B4-BE49-F238E27FC236}">
                <a16:creationId xmlns:a16="http://schemas.microsoft.com/office/drawing/2014/main" id="{E514CBEC-BEA0-C625-8EC5-F5F722B60E2E}"/>
              </a:ext>
            </a:extLst>
          </p:cNvPr>
          <p:cNvSpPr txBox="1">
            <a:spLocks/>
          </p:cNvSpPr>
          <p:nvPr/>
        </p:nvSpPr>
        <p:spPr>
          <a:xfrm>
            <a:off x="3276997" y="6698494"/>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06</a:t>
            </a:r>
            <a:r>
              <a:rPr lang="en-US" sz="1200" b="1" dirty="0">
                <a:solidFill>
                  <a:srgbClr val="009AC1"/>
                </a:solidFill>
                <a:highlight>
                  <a:srgbClr val="009AC1"/>
                </a:highlight>
              </a:rPr>
              <a:t>.</a:t>
            </a:r>
            <a:r>
              <a:rPr lang="en-US" sz="1100" b="1" dirty="0">
                <a:solidFill>
                  <a:srgbClr val="009AC1"/>
                </a:solidFill>
                <a:highlight>
                  <a:srgbClr val="009AC1"/>
                </a:highlight>
              </a:rPr>
              <a:t>,</a:t>
            </a:r>
            <a:endParaRPr lang="en-US" dirty="0">
              <a:solidFill>
                <a:srgbClr val="009AC1"/>
              </a:solidFill>
              <a:highlight>
                <a:srgbClr val="009AC1"/>
              </a:highlight>
            </a:endParaRPr>
          </a:p>
        </p:txBody>
      </p:sp>
      <p:sp>
        <p:nvSpPr>
          <p:cNvPr id="315" name="TextBox 314">
            <a:extLst>
              <a:ext uri="{FF2B5EF4-FFF2-40B4-BE49-F238E27FC236}">
                <a16:creationId xmlns:a16="http://schemas.microsoft.com/office/drawing/2014/main" id="{2407D1E2-9591-A795-5D75-C27EAEC25E73}"/>
              </a:ext>
            </a:extLst>
          </p:cNvPr>
          <p:cNvSpPr txBox="1"/>
          <p:nvPr/>
        </p:nvSpPr>
        <p:spPr>
          <a:xfrm>
            <a:off x="3440919" y="7168509"/>
            <a:ext cx="1366425" cy="528350"/>
          </a:xfrm>
          <a:prstGeom prst="rect">
            <a:avLst/>
          </a:prstGeom>
          <a:noFill/>
          <a:ln>
            <a:noFill/>
          </a:ln>
        </p:spPr>
        <p:txBody>
          <a:bodyPr wrap="square">
            <a:spAutoFit/>
          </a:bodyPr>
          <a:lstStyle/>
          <a:p>
            <a:pPr lvl="0">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Obésité et motricité</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16" name="Text Placeholder 3">
            <a:extLst>
              <a:ext uri="{FF2B5EF4-FFF2-40B4-BE49-F238E27FC236}">
                <a16:creationId xmlns:a16="http://schemas.microsoft.com/office/drawing/2014/main" id="{1986F2E3-3771-7825-628F-60773224364A}"/>
              </a:ext>
            </a:extLst>
          </p:cNvPr>
          <p:cNvSpPr txBox="1">
            <a:spLocks/>
          </p:cNvSpPr>
          <p:nvPr/>
        </p:nvSpPr>
        <p:spPr>
          <a:xfrm>
            <a:off x="4083925" y="8182009"/>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07</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317" name="TextBox 316">
            <a:extLst>
              <a:ext uri="{FF2B5EF4-FFF2-40B4-BE49-F238E27FC236}">
                <a16:creationId xmlns:a16="http://schemas.microsoft.com/office/drawing/2014/main" id="{C41EED4C-C7E2-6BF5-3CF5-848E5372414A}"/>
              </a:ext>
            </a:extLst>
          </p:cNvPr>
          <p:cNvSpPr txBox="1"/>
          <p:nvPr/>
        </p:nvSpPr>
        <p:spPr>
          <a:xfrm>
            <a:off x="4247847" y="8652024"/>
            <a:ext cx="1837493" cy="528350"/>
          </a:xfrm>
          <a:prstGeom prst="rect">
            <a:avLst/>
          </a:prstGeom>
          <a:noFill/>
          <a:ln>
            <a:noFill/>
          </a:ln>
        </p:spPr>
        <p:txBody>
          <a:bodyPr wrap="square">
            <a:spAutoFit/>
          </a:bodyPr>
          <a:lstStyle/>
          <a:p>
            <a:pPr lvl="0">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Relations intersubjectives</a:t>
            </a:r>
            <a:endParaRPr lang="en-IE" sz="1600" b="1" dirty="0">
              <a:solidFill>
                <a:srgbClr val="262626"/>
              </a:solidFill>
              <a:effectLst/>
              <a:latin typeface="Calibri" panose="020F0502020204030204" pitchFamily="34" charset="0"/>
              <a:cs typeface="Calibri" panose="020F0502020204030204" pitchFamily="34" charset="0"/>
            </a:endParaRPr>
          </a:p>
        </p:txBody>
      </p:sp>
      <p:grpSp>
        <p:nvGrpSpPr>
          <p:cNvPr id="318" name="Group 317">
            <a:extLst>
              <a:ext uri="{FF2B5EF4-FFF2-40B4-BE49-F238E27FC236}">
                <a16:creationId xmlns:a16="http://schemas.microsoft.com/office/drawing/2014/main" id="{E40AB89C-5075-0F15-BDA0-CACBC3027A97}"/>
              </a:ext>
            </a:extLst>
          </p:cNvPr>
          <p:cNvGrpSpPr/>
          <p:nvPr/>
        </p:nvGrpSpPr>
        <p:grpSpPr>
          <a:xfrm>
            <a:off x="3199379" y="7975858"/>
            <a:ext cx="589305" cy="596222"/>
            <a:chOff x="7190753" y="5365577"/>
            <a:chExt cx="745522" cy="754273"/>
          </a:xfrm>
        </p:grpSpPr>
        <p:grpSp>
          <p:nvGrpSpPr>
            <p:cNvPr id="319" name="Graphic 2">
              <a:extLst>
                <a:ext uri="{FF2B5EF4-FFF2-40B4-BE49-F238E27FC236}">
                  <a16:creationId xmlns:a16="http://schemas.microsoft.com/office/drawing/2014/main" id="{9985C4F3-AA88-988C-4A86-D1A38E530C0C}"/>
                </a:ext>
              </a:extLst>
            </p:cNvPr>
            <p:cNvGrpSpPr/>
            <p:nvPr/>
          </p:nvGrpSpPr>
          <p:grpSpPr>
            <a:xfrm>
              <a:off x="7353351" y="5647412"/>
              <a:ext cx="420044" cy="75879"/>
              <a:chOff x="7353351" y="5647412"/>
              <a:chExt cx="420044" cy="75879"/>
            </a:xfrm>
            <a:solidFill>
              <a:srgbClr val="00BADE"/>
            </a:solidFill>
          </p:grpSpPr>
          <p:sp>
            <p:nvSpPr>
              <p:cNvPr id="330" name="Freeform 329">
                <a:extLst>
                  <a:ext uri="{FF2B5EF4-FFF2-40B4-BE49-F238E27FC236}">
                    <a16:creationId xmlns:a16="http://schemas.microsoft.com/office/drawing/2014/main" id="{7E68432C-965F-BAF5-18AE-219D1670F5C3}"/>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1" name="Freeform 330">
                <a:extLst>
                  <a:ext uri="{FF2B5EF4-FFF2-40B4-BE49-F238E27FC236}">
                    <a16:creationId xmlns:a16="http://schemas.microsoft.com/office/drawing/2014/main" id="{1247969D-B827-4033-1C9E-165A49588EC1}"/>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20" name="Graphic 2">
              <a:extLst>
                <a:ext uri="{FF2B5EF4-FFF2-40B4-BE49-F238E27FC236}">
                  <a16:creationId xmlns:a16="http://schemas.microsoft.com/office/drawing/2014/main" id="{ECA0A74B-F149-6818-BBB7-B172A382B6F2}"/>
                </a:ext>
              </a:extLst>
            </p:cNvPr>
            <p:cNvGrpSpPr/>
            <p:nvPr/>
          </p:nvGrpSpPr>
          <p:grpSpPr>
            <a:xfrm>
              <a:off x="7190753" y="5365577"/>
              <a:ext cx="745522" cy="754273"/>
              <a:chOff x="7190753" y="5365577"/>
              <a:chExt cx="745522" cy="754273"/>
            </a:xfrm>
            <a:solidFill>
              <a:srgbClr val="000000"/>
            </a:solidFill>
          </p:grpSpPr>
          <p:sp>
            <p:nvSpPr>
              <p:cNvPr id="321" name="Freeform 320">
                <a:extLst>
                  <a:ext uri="{FF2B5EF4-FFF2-40B4-BE49-F238E27FC236}">
                    <a16:creationId xmlns:a16="http://schemas.microsoft.com/office/drawing/2014/main" id="{5C52D7B0-BCA4-3B17-0C2F-8F3A72140DBF}"/>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2" name="Freeform 321">
                <a:extLst>
                  <a:ext uri="{FF2B5EF4-FFF2-40B4-BE49-F238E27FC236}">
                    <a16:creationId xmlns:a16="http://schemas.microsoft.com/office/drawing/2014/main" id="{88FD2A82-07B0-2F12-9BA8-EA5812CC8E16}"/>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3" name="Freeform 322">
                <a:extLst>
                  <a:ext uri="{FF2B5EF4-FFF2-40B4-BE49-F238E27FC236}">
                    <a16:creationId xmlns:a16="http://schemas.microsoft.com/office/drawing/2014/main" id="{223EB901-E250-A1D7-4F22-C0F424C5F989}"/>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4" name="Freeform 323">
                <a:extLst>
                  <a:ext uri="{FF2B5EF4-FFF2-40B4-BE49-F238E27FC236}">
                    <a16:creationId xmlns:a16="http://schemas.microsoft.com/office/drawing/2014/main" id="{295C461F-AF5F-70B6-F124-FA4AD7F5E2A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5" name="Freeform 324">
                <a:extLst>
                  <a:ext uri="{FF2B5EF4-FFF2-40B4-BE49-F238E27FC236}">
                    <a16:creationId xmlns:a16="http://schemas.microsoft.com/office/drawing/2014/main" id="{E58EEADC-AA0F-1D9A-1AB7-FF9B2DEA93F5}"/>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6" name="Freeform 325">
                <a:extLst>
                  <a:ext uri="{FF2B5EF4-FFF2-40B4-BE49-F238E27FC236}">
                    <a16:creationId xmlns:a16="http://schemas.microsoft.com/office/drawing/2014/main" id="{2722C760-A6B1-5DA9-F6F4-D37EF39BF1E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7" name="Freeform 326">
                <a:extLst>
                  <a:ext uri="{FF2B5EF4-FFF2-40B4-BE49-F238E27FC236}">
                    <a16:creationId xmlns:a16="http://schemas.microsoft.com/office/drawing/2014/main" id="{3A563985-EC89-9A01-4835-51F8CB4FD6D3}"/>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8" name="Freeform 327">
                <a:extLst>
                  <a:ext uri="{FF2B5EF4-FFF2-40B4-BE49-F238E27FC236}">
                    <a16:creationId xmlns:a16="http://schemas.microsoft.com/office/drawing/2014/main" id="{30A3C3E8-0D77-EEC4-A44B-38CB455AAC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9" name="Freeform 328">
                <a:extLst>
                  <a:ext uri="{FF2B5EF4-FFF2-40B4-BE49-F238E27FC236}">
                    <a16:creationId xmlns:a16="http://schemas.microsoft.com/office/drawing/2014/main" id="{0FFD2EC7-8116-9D51-673E-1A5C6911C91D}"/>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32" name="Rectangle 331">
            <a:extLst>
              <a:ext uri="{FF2B5EF4-FFF2-40B4-BE49-F238E27FC236}">
                <a16:creationId xmlns:a16="http://schemas.microsoft.com/office/drawing/2014/main" id="{84B9264E-BB06-D067-79A0-2CD4A80085F9}"/>
              </a:ext>
            </a:extLst>
          </p:cNvPr>
          <p:cNvSpPr/>
          <p:nvPr/>
        </p:nvSpPr>
        <p:spPr>
          <a:xfrm>
            <a:off x="3128476" y="4035574"/>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8AFD4227-E541-E733-66BD-A1501ACC35B9}"/>
              </a:ext>
            </a:extLst>
          </p:cNvPr>
          <p:cNvSpPr/>
          <p:nvPr/>
        </p:nvSpPr>
        <p:spPr>
          <a:xfrm>
            <a:off x="5361555" y="400321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A421686B-AB38-2CD7-418D-24D9626559EF}"/>
              </a:ext>
            </a:extLst>
          </p:cNvPr>
          <p:cNvSpPr/>
          <p:nvPr/>
        </p:nvSpPr>
        <p:spPr>
          <a:xfrm>
            <a:off x="4110470" y="5428720"/>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34577818-0299-62BC-0A77-FB0682535DED}"/>
              </a:ext>
            </a:extLst>
          </p:cNvPr>
          <p:cNvSpPr/>
          <p:nvPr/>
        </p:nvSpPr>
        <p:spPr>
          <a:xfrm>
            <a:off x="1275525" y="5462483"/>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6" name="Group 335">
            <a:extLst>
              <a:ext uri="{FF2B5EF4-FFF2-40B4-BE49-F238E27FC236}">
                <a16:creationId xmlns:a16="http://schemas.microsoft.com/office/drawing/2014/main" id="{FB49DA9C-07FE-DDC2-E5A9-409FAEF4FB61}"/>
              </a:ext>
            </a:extLst>
          </p:cNvPr>
          <p:cNvGrpSpPr/>
          <p:nvPr/>
        </p:nvGrpSpPr>
        <p:grpSpPr>
          <a:xfrm>
            <a:off x="3446266" y="3801455"/>
            <a:ext cx="618754" cy="691097"/>
            <a:chOff x="8865150" y="2423597"/>
            <a:chExt cx="667915" cy="746005"/>
          </a:xfrm>
        </p:grpSpPr>
        <p:sp>
          <p:nvSpPr>
            <p:cNvPr id="337" name="Freeform 336">
              <a:extLst>
                <a:ext uri="{FF2B5EF4-FFF2-40B4-BE49-F238E27FC236}">
                  <a16:creationId xmlns:a16="http://schemas.microsoft.com/office/drawing/2014/main" id="{377D537D-BAF7-2542-1E64-EDBDD240D37F}"/>
                </a:ext>
              </a:extLst>
            </p:cNvPr>
            <p:cNvSpPr/>
            <p:nvPr/>
          </p:nvSpPr>
          <p:spPr>
            <a:xfrm>
              <a:off x="9086825" y="2589670"/>
              <a:ext cx="283642" cy="260156"/>
            </a:xfrm>
            <a:custGeom>
              <a:avLst/>
              <a:gdLst>
                <a:gd name="connsiteX0" fmla="*/ 68652 w 283642"/>
                <a:gd name="connsiteY0" fmla="*/ 84912 h 260156"/>
                <a:gd name="connsiteX1" fmla="*/ 141821 w 283642"/>
                <a:gd name="connsiteY1" fmla="*/ 2710 h 260156"/>
                <a:gd name="connsiteX2" fmla="*/ 214990 w 283642"/>
                <a:gd name="connsiteY2" fmla="*/ 84912 h 260156"/>
                <a:gd name="connsiteX3" fmla="*/ 68652 w 283642"/>
                <a:gd name="connsiteY3" fmla="*/ 84912 h 260156"/>
                <a:gd name="connsiteX4" fmla="*/ 221314 w 283642"/>
                <a:gd name="connsiteY4" fmla="*/ 110205 h 260156"/>
                <a:gd name="connsiteX5" fmla="*/ 140918 w 283642"/>
                <a:gd name="connsiteY5" fmla="*/ 260156 h 260156"/>
                <a:gd name="connsiteX6" fmla="*/ 60522 w 283642"/>
                <a:gd name="connsiteY6" fmla="*/ 110205 h 260156"/>
                <a:gd name="connsiteX7" fmla="*/ 221314 w 283642"/>
                <a:gd name="connsiteY7" fmla="*/ 110205 h 260156"/>
                <a:gd name="connsiteX8" fmla="*/ 53296 w 283642"/>
                <a:gd name="connsiteY8" fmla="*/ 64136 h 260156"/>
                <a:gd name="connsiteX9" fmla="*/ 53296 w 283642"/>
                <a:gd name="connsiteY9" fmla="*/ 7226 h 260156"/>
                <a:gd name="connsiteX10" fmla="*/ 110205 w 283642"/>
                <a:gd name="connsiteY10" fmla="*/ 0 h 260156"/>
                <a:gd name="connsiteX11" fmla="*/ 53296 w 283642"/>
                <a:gd name="connsiteY11" fmla="*/ 64136 h 260156"/>
                <a:gd name="connsiteX12" fmla="*/ 28003 w 283642"/>
                <a:gd name="connsiteY12" fmla="*/ 84912 h 260156"/>
                <a:gd name="connsiteX13" fmla="*/ 0 w 283642"/>
                <a:gd name="connsiteY13" fmla="*/ 84912 h 260156"/>
                <a:gd name="connsiteX14" fmla="*/ 28003 w 283642"/>
                <a:gd name="connsiteY14" fmla="*/ 40649 h 260156"/>
                <a:gd name="connsiteX15" fmla="*/ 28003 w 283642"/>
                <a:gd name="connsiteY15" fmla="*/ 84912 h 260156"/>
                <a:gd name="connsiteX16" fmla="*/ 32519 w 283642"/>
                <a:gd name="connsiteY16" fmla="*/ 110205 h 260156"/>
                <a:gd name="connsiteX17" fmla="*/ 76782 w 283642"/>
                <a:gd name="connsiteY17" fmla="*/ 194214 h 260156"/>
                <a:gd name="connsiteX18" fmla="*/ 4517 w 283642"/>
                <a:gd name="connsiteY18" fmla="*/ 110205 h 260156"/>
                <a:gd name="connsiteX19" fmla="*/ 32519 w 283642"/>
                <a:gd name="connsiteY19" fmla="*/ 110205 h 260156"/>
                <a:gd name="connsiteX20" fmla="*/ 250220 w 283642"/>
                <a:gd name="connsiteY20" fmla="*/ 110205 h 260156"/>
                <a:gd name="connsiteX21" fmla="*/ 278223 w 283642"/>
                <a:gd name="connsiteY21" fmla="*/ 110205 h 260156"/>
                <a:gd name="connsiteX22" fmla="*/ 205957 w 283642"/>
                <a:gd name="connsiteY22" fmla="*/ 194214 h 260156"/>
                <a:gd name="connsiteX23" fmla="*/ 250220 w 283642"/>
                <a:gd name="connsiteY23" fmla="*/ 110205 h 260156"/>
                <a:gd name="connsiteX24" fmla="*/ 255640 w 283642"/>
                <a:gd name="connsiteY24" fmla="*/ 84912 h 260156"/>
                <a:gd name="connsiteX25" fmla="*/ 255640 w 283642"/>
                <a:gd name="connsiteY25" fmla="*/ 40649 h 260156"/>
                <a:gd name="connsiteX26" fmla="*/ 283643 w 283642"/>
                <a:gd name="connsiteY26" fmla="*/ 84912 h 260156"/>
                <a:gd name="connsiteX27" fmla="*/ 255640 w 283642"/>
                <a:gd name="connsiteY27" fmla="*/ 84912 h 260156"/>
                <a:gd name="connsiteX28" fmla="*/ 230347 w 283642"/>
                <a:gd name="connsiteY28" fmla="*/ 64136 h 260156"/>
                <a:gd name="connsiteX29" fmla="*/ 173437 w 283642"/>
                <a:gd name="connsiteY29" fmla="*/ 0 h 260156"/>
                <a:gd name="connsiteX30" fmla="*/ 230347 w 283642"/>
                <a:gd name="connsiteY30" fmla="*/ 7226 h 260156"/>
                <a:gd name="connsiteX31" fmla="*/ 230347 w 283642"/>
                <a:gd name="connsiteY31" fmla="*/ 64136 h 26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3642" h="260156">
                  <a:moveTo>
                    <a:pt x="68652" y="84912"/>
                  </a:moveTo>
                  <a:lnTo>
                    <a:pt x="141821" y="2710"/>
                  </a:lnTo>
                  <a:lnTo>
                    <a:pt x="214990" y="84912"/>
                  </a:lnTo>
                  <a:lnTo>
                    <a:pt x="68652" y="84912"/>
                  </a:lnTo>
                  <a:close/>
                  <a:moveTo>
                    <a:pt x="221314" y="110205"/>
                  </a:moveTo>
                  <a:lnTo>
                    <a:pt x="140918" y="260156"/>
                  </a:lnTo>
                  <a:lnTo>
                    <a:pt x="60522" y="110205"/>
                  </a:lnTo>
                  <a:lnTo>
                    <a:pt x="221314" y="110205"/>
                  </a:lnTo>
                  <a:close/>
                  <a:moveTo>
                    <a:pt x="53296" y="64136"/>
                  </a:moveTo>
                  <a:lnTo>
                    <a:pt x="53296" y="7226"/>
                  </a:lnTo>
                  <a:lnTo>
                    <a:pt x="110205" y="0"/>
                  </a:lnTo>
                  <a:lnTo>
                    <a:pt x="53296" y="64136"/>
                  </a:lnTo>
                  <a:close/>
                  <a:moveTo>
                    <a:pt x="28003" y="84912"/>
                  </a:moveTo>
                  <a:lnTo>
                    <a:pt x="0" y="84912"/>
                  </a:lnTo>
                  <a:lnTo>
                    <a:pt x="28003" y="40649"/>
                  </a:lnTo>
                  <a:lnTo>
                    <a:pt x="28003" y="84912"/>
                  </a:lnTo>
                  <a:close/>
                  <a:moveTo>
                    <a:pt x="32519" y="110205"/>
                  </a:moveTo>
                  <a:lnTo>
                    <a:pt x="76782" y="194214"/>
                  </a:lnTo>
                  <a:lnTo>
                    <a:pt x="4517" y="110205"/>
                  </a:lnTo>
                  <a:lnTo>
                    <a:pt x="32519" y="110205"/>
                  </a:lnTo>
                  <a:close/>
                  <a:moveTo>
                    <a:pt x="250220" y="110205"/>
                  </a:moveTo>
                  <a:lnTo>
                    <a:pt x="278223" y="110205"/>
                  </a:lnTo>
                  <a:lnTo>
                    <a:pt x="205957" y="194214"/>
                  </a:lnTo>
                  <a:lnTo>
                    <a:pt x="250220" y="110205"/>
                  </a:lnTo>
                  <a:close/>
                  <a:moveTo>
                    <a:pt x="255640" y="84912"/>
                  </a:moveTo>
                  <a:lnTo>
                    <a:pt x="255640" y="40649"/>
                  </a:lnTo>
                  <a:lnTo>
                    <a:pt x="283643" y="84912"/>
                  </a:lnTo>
                  <a:lnTo>
                    <a:pt x="255640" y="84912"/>
                  </a:lnTo>
                  <a:close/>
                  <a:moveTo>
                    <a:pt x="230347" y="64136"/>
                  </a:moveTo>
                  <a:lnTo>
                    <a:pt x="173437" y="0"/>
                  </a:lnTo>
                  <a:lnTo>
                    <a:pt x="230347" y="7226"/>
                  </a:lnTo>
                  <a:lnTo>
                    <a:pt x="230347" y="64136"/>
                  </a:lnTo>
                  <a:close/>
                </a:path>
              </a:pathLst>
            </a:custGeom>
            <a:solidFill>
              <a:srgbClr val="00B6E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38" name="Graphic 2">
              <a:extLst>
                <a:ext uri="{FF2B5EF4-FFF2-40B4-BE49-F238E27FC236}">
                  <a16:creationId xmlns:a16="http://schemas.microsoft.com/office/drawing/2014/main" id="{09E12D6A-4DB6-45DE-43AA-E171368AC2B0}"/>
                </a:ext>
              </a:extLst>
            </p:cNvPr>
            <p:cNvGrpSpPr/>
            <p:nvPr/>
          </p:nvGrpSpPr>
          <p:grpSpPr>
            <a:xfrm>
              <a:off x="8865150" y="2423597"/>
              <a:ext cx="667915" cy="746005"/>
              <a:chOff x="8865150" y="2423597"/>
              <a:chExt cx="667915" cy="746005"/>
            </a:xfrm>
            <a:solidFill>
              <a:srgbClr val="010101"/>
            </a:solidFill>
          </p:grpSpPr>
          <p:sp>
            <p:nvSpPr>
              <p:cNvPr id="339" name="Freeform 338">
                <a:extLst>
                  <a:ext uri="{FF2B5EF4-FFF2-40B4-BE49-F238E27FC236}">
                    <a16:creationId xmlns:a16="http://schemas.microsoft.com/office/drawing/2014/main" id="{67C0CFE9-EA62-88A7-D633-936B940D294A}"/>
                  </a:ext>
                </a:extLst>
              </p:cNvPr>
              <p:cNvSpPr/>
              <p:nvPr/>
            </p:nvSpPr>
            <p:spPr>
              <a:xfrm>
                <a:off x="9507773" y="2947385"/>
                <a:ext cx="25293" cy="25293"/>
              </a:xfrm>
              <a:custGeom>
                <a:avLst/>
                <a:gdLst>
                  <a:gd name="connsiteX0" fmla="*/ 25293 w 25293"/>
                  <a:gd name="connsiteY0" fmla="*/ 12647 h 25293"/>
                  <a:gd name="connsiteX1" fmla="*/ 12646 w 25293"/>
                  <a:gd name="connsiteY1" fmla="*/ 25293 h 25293"/>
                  <a:gd name="connsiteX2" fmla="*/ -1 w 25293"/>
                  <a:gd name="connsiteY2" fmla="*/ 12647 h 25293"/>
                  <a:gd name="connsiteX3" fmla="*/ 12646 w 25293"/>
                  <a:gd name="connsiteY3" fmla="*/ 0 h 25293"/>
                  <a:gd name="connsiteX4" fmla="*/ 25293 w 25293"/>
                  <a:gd name="connsiteY4" fmla="*/ 12647 h 2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3" h="25293">
                    <a:moveTo>
                      <a:pt x="25293" y="12647"/>
                    </a:moveTo>
                    <a:cubicBezTo>
                      <a:pt x="25293" y="19631"/>
                      <a:pt x="19631" y="25293"/>
                      <a:pt x="12646" y="25293"/>
                    </a:cubicBezTo>
                    <a:cubicBezTo>
                      <a:pt x="5662" y="25293"/>
                      <a:pt x="-1" y="19631"/>
                      <a:pt x="-1" y="12647"/>
                    </a:cubicBezTo>
                    <a:cubicBezTo>
                      <a:pt x="-1" y="5662"/>
                      <a:pt x="5662" y="0"/>
                      <a:pt x="12646" y="0"/>
                    </a:cubicBezTo>
                    <a:cubicBezTo>
                      <a:pt x="19631" y="0"/>
                      <a:pt x="25293" y="5662"/>
                      <a:pt x="25293" y="1264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0" name="Freeform 339">
                <a:extLst>
                  <a:ext uri="{FF2B5EF4-FFF2-40B4-BE49-F238E27FC236}">
                    <a16:creationId xmlns:a16="http://schemas.microsoft.com/office/drawing/2014/main" id="{7DF4DCE9-AAD9-3BEB-8F46-03E08349055B}"/>
                  </a:ext>
                </a:extLst>
              </p:cNvPr>
              <p:cNvSpPr/>
              <p:nvPr/>
            </p:nvSpPr>
            <p:spPr>
              <a:xfrm>
                <a:off x="8875448" y="2466818"/>
                <a:ext cx="75879" cy="75879"/>
              </a:xfrm>
              <a:custGeom>
                <a:avLst/>
                <a:gdLst>
                  <a:gd name="connsiteX0" fmla="*/ 37940 w 75879"/>
                  <a:gd name="connsiteY0" fmla="*/ 75879 h 75879"/>
                  <a:gd name="connsiteX1" fmla="*/ 75879 w 75879"/>
                  <a:gd name="connsiteY1" fmla="*/ 37940 h 75879"/>
                  <a:gd name="connsiteX2" fmla="*/ 37940 w 75879"/>
                  <a:gd name="connsiteY2" fmla="*/ 0 h 75879"/>
                  <a:gd name="connsiteX3" fmla="*/ 0 w 75879"/>
                  <a:gd name="connsiteY3" fmla="*/ 37940 h 75879"/>
                  <a:gd name="connsiteX4" fmla="*/ 37940 w 75879"/>
                  <a:gd name="connsiteY4" fmla="*/ 75879 h 75879"/>
                  <a:gd name="connsiteX5" fmla="*/ 37940 w 75879"/>
                  <a:gd name="connsiteY5" fmla="*/ 25293 h 75879"/>
                  <a:gd name="connsiteX6" fmla="*/ 50586 w 75879"/>
                  <a:gd name="connsiteY6" fmla="*/ 37940 h 75879"/>
                  <a:gd name="connsiteX7" fmla="*/ 37940 w 75879"/>
                  <a:gd name="connsiteY7" fmla="*/ 50586 h 75879"/>
                  <a:gd name="connsiteX8" fmla="*/ 25293 w 75879"/>
                  <a:gd name="connsiteY8" fmla="*/ 37940 h 75879"/>
                  <a:gd name="connsiteX9" fmla="*/ 37940 w 75879"/>
                  <a:gd name="connsiteY9" fmla="*/ 25293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79" h="75879">
                    <a:moveTo>
                      <a:pt x="37940" y="75879"/>
                    </a:moveTo>
                    <a:cubicBezTo>
                      <a:pt x="58716" y="75879"/>
                      <a:pt x="75879" y="58716"/>
                      <a:pt x="75879" y="37940"/>
                    </a:cubicBezTo>
                    <a:cubicBezTo>
                      <a:pt x="75879" y="17163"/>
                      <a:pt x="58716" y="0"/>
                      <a:pt x="37940" y="0"/>
                    </a:cubicBezTo>
                    <a:cubicBezTo>
                      <a:pt x="17163" y="0"/>
                      <a:pt x="0" y="17163"/>
                      <a:pt x="0" y="37940"/>
                    </a:cubicBezTo>
                    <a:cubicBezTo>
                      <a:pt x="0" y="58716"/>
                      <a:pt x="17163" y="75879"/>
                      <a:pt x="37940" y="75879"/>
                    </a:cubicBezTo>
                    <a:close/>
                    <a:moveTo>
                      <a:pt x="37940" y="25293"/>
                    </a:moveTo>
                    <a:cubicBezTo>
                      <a:pt x="45166" y="25293"/>
                      <a:pt x="50586" y="30713"/>
                      <a:pt x="50586" y="37940"/>
                    </a:cubicBezTo>
                    <a:cubicBezTo>
                      <a:pt x="50586" y="45166"/>
                      <a:pt x="45166" y="50586"/>
                      <a:pt x="37940" y="50586"/>
                    </a:cubicBezTo>
                    <a:cubicBezTo>
                      <a:pt x="30713" y="50586"/>
                      <a:pt x="25293" y="45166"/>
                      <a:pt x="25293" y="37940"/>
                    </a:cubicBezTo>
                    <a:cubicBezTo>
                      <a:pt x="25293" y="30713"/>
                      <a:pt x="31616" y="25293"/>
                      <a:pt x="37940" y="252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1" name="Freeform 340">
                <a:extLst>
                  <a:ext uri="{FF2B5EF4-FFF2-40B4-BE49-F238E27FC236}">
                    <a16:creationId xmlns:a16="http://schemas.microsoft.com/office/drawing/2014/main" id="{D5E9BF18-ED74-CB4F-5EA0-61D7D4873BFA}"/>
                  </a:ext>
                </a:extLst>
              </p:cNvPr>
              <p:cNvSpPr/>
              <p:nvPr/>
            </p:nvSpPr>
            <p:spPr>
              <a:xfrm>
                <a:off x="8865150" y="2423597"/>
                <a:ext cx="640413" cy="746005"/>
              </a:xfrm>
              <a:custGeom>
                <a:avLst/>
                <a:gdLst>
                  <a:gd name="connsiteX0" fmla="*/ 368917 w 640413"/>
                  <a:gd name="connsiteY0" fmla="*/ 765 h 746005"/>
                  <a:gd name="connsiteX1" fmla="*/ 167476 w 640413"/>
                  <a:gd name="connsiteY1" fmla="*/ 67611 h 746005"/>
                  <a:gd name="connsiteX2" fmla="*/ 67207 w 640413"/>
                  <a:gd name="connsiteY2" fmla="*/ 286215 h 746005"/>
                  <a:gd name="connsiteX3" fmla="*/ 3071 w 640413"/>
                  <a:gd name="connsiteY3" fmla="*/ 412680 h 746005"/>
                  <a:gd name="connsiteX4" fmla="*/ 2168 w 640413"/>
                  <a:gd name="connsiteY4" fmla="*/ 414486 h 746005"/>
                  <a:gd name="connsiteX5" fmla="*/ 4878 w 640413"/>
                  <a:gd name="connsiteY5" fmla="*/ 443393 h 746005"/>
                  <a:gd name="connsiteX6" fmla="*/ 27461 w 640413"/>
                  <a:gd name="connsiteY6" fmla="*/ 460556 h 746005"/>
                  <a:gd name="connsiteX7" fmla="*/ 75337 w 640413"/>
                  <a:gd name="connsiteY7" fmla="*/ 471396 h 746005"/>
                  <a:gd name="connsiteX8" fmla="*/ 88887 w 640413"/>
                  <a:gd name="connsiteY8" fmla="*/ 624057 h 746005"/>
                  <a:gd name="connsiteX9" fmla="*/ 123213 w 640413"/>
                  <a:gd name="connsiteY9" fmla="*/ 655673 h 746005"/>
                  <a:gd name="connsiteX10" fmla="*/ 125020 w 640413"/>
                  <a:gd name="connsiteY10" fmla="*/ 655673 h 746005"/>
                  <a:gd name="connsiteX11" fmla="*/ 225288 w 640413"/>
                  <a:gd name="connsiteY11" fmla="*/ 644833 h 746005"/>
                  <a:gd name="connsiteX12" fmla="*/ 225288 w 640413"/>
                  <a:gd name="connsiteY12" fmla="*/ 731552 h 746005"/>
                  <a:gd name="connsiteX13" fmla="*/ 237935 w 640413"/>
                  <a:gd name="connsiteY13" fmla="*/ 744199 h 746005"/>
                  <a:gd name="connsiteX14" fmla="*/ 250581 w 640413"/>
                  <a:gd name="connsiteY14" fmla="*/ 731552 h 746005"/>
                  <a:gd name="connsiteX15" fmla="*/ 250581 w 640413"/>
                  <a:gd name="connsiteY15" fmla="*/ 630380 h 746005"/>
                  <a:gd name="connsiteX16" fmla="*/ 246065 w 640413"/>
                  <a:gd name="connsiteY16" fmla="*/ 621347 h 746005"/>
                  <a:gd name="connsiteX17" fmla="*/ 236128 w 640413"/>
                  <a:gd name="connsiteY17" fmla="*/ 618637 h 746005"/>
                  <a:gd name="connsiteX18" fmla="*/ 122310 w 640413"/>
                  <a:gd name="connsiteY18" fmla="*/ 631284 h 746005"/>
                  <a:gd name="connsiteX19" fmla="*/ 114180 w 640413"/>
                  <a:gd name="connsiteY19" fmla="*/ 623153 h 746005"/>
                  <a:gd name="connsiteX20" fmla="*/ 99727 w 640413"/>
                  <a:gd name="connsiteY20" fmla="*/ 461459 h 746005"/>
                  <a:gd name="connsiteX21" fmla="*/ 89790 w 640413"/>
                  <a:gd name="connsiteY21" fmla="*/ 450619 h 746005"/>
                  <a:gd name="connsiteX22" fmla="*/ 32881 w 640413"/>
                  <a:gd name="connsiteY22" fmla="*/ 437069 h 746005"/>
                  <a:gd name="connsiteX23" fmla="*/ 27461 w 640413"/>
                  <a:gd name="connsiteY23" fmla="*/ 432553 h 746005"/>
                  <a:gd name="connsiteX24" fmla="*/ 26558 w 640413"/>
                  <a:gd name="connsiteY24" fmla="*/ 424423 h 746005"/>
                  <a:gd name="connsiteX25" fmla="*/ 90694 w 640413"/>
                  <a:gd name="connsiteY25" fmla="*/ 298861 h 746005"/>
                  <a:gd name="connsiteX26" fmla="*/ 93404 w 640413"/>
                  <a:gd name="connsiteY26" fmla="*/ 291634 h 746005"/>
                  <a:gd name="connsiteX27" fmla="*/ 185542 w 640413"/>
                  <a:gd name="connsiteY27" fmla="*/ 87484 h 746005"/>
                  <a:gd name="connsiteX28" fmla="*/ 368013 w 640413"/>
                  <a:gd name="connsiteY28" fmla="*/ 26961 h 746005"/>
                  <a:gd name="connsiteX29" fmla="*/ 615523 w 640413"/>
                  <a:gd name="connsiteY29" fmla="*/ 289828 h 746005"/>
                  <a:gd name="connsiteX30" fmla="*/ 547774 w 640413"/>
                  <a:gd name="connsiteY30" fmla="*/ 488559 h 746005"/>
                  <a:gd name="connsiteX31" fmla="*/ 517965 w 640413"/>
                  <a:gd name="connsiteY31" fmla="*/ 568954 h 746005"/>
                  <a:gd name="connsiteX32" fmla="*/ 517965 w 640413"/>
                  <a:gd name="connsiteY32" fmla="*/ 733359 h 746005"/>
                  <a:gd name="connsiteX33" fmla="*/ 530611 w 640413"/>
                  <a:gd name="connsiteY33" fmla="*/ 746005 h 746005"/>
                  <a:gd name="connsiteX34" fmla="*/ 543258 w 640413"/>
                  <a:gd name="connsiteY34" fmla="*/ 733359 h 746005"/>
                  <a:gd name="connsiteX35" fmla="*/ 543258 w 640413"/>
                  <a:gd name="connsiteY35" fmla="*/ 568954 h 746005"/>
                  <a:gd name="connsiteX36" fmla="*/ 566744 w 640413"/>
                  <a:gd name="connsiteY36" fmla="*/ 504819 h 746005"/>
                  <a:gd name="connsiteX37" fmla="*/ 639913 w 640413"/>
                  <a:gd name="connsiteY37" fmla="*/ 288924 h 746005"/>
                  <a:gd name="connsiteX38" fmla="*/ 368917 w 640413"/>
                  <a:gd name="connsiteY38" fmla="*/ 765 h 746005"/>
                  <a:gd name="connsiteX39" fmla="*/ 368917 w 640413"/>
                  <a:gd name="connsiteY39" fmla="*/ 765 h 74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0413" h="746005">
                    <a:moveTo>
                      <a:pt x="368917" y="765"/>
                    </a:moveTo>
                    <a:cubicBezTo>
                      <a:pt x="293941" y="-4655"/>
                      <a:pt x="222578" y="18832"/>
                      <a:pt x="167476" y="67611"/>
                    </a:cubicBezTo>
                    <a:cubicBezTo>
                      <a:pt x="107856" y="120907"/>
                      <a:pt x="70821" y="200399"/>
                      <a:pt x="67207" y="286215"/>
                    </a:cubicBezTo>
                    <a:lnTo>
                      <a:pt x="3071" y="412680"/>
                    </a:lnTo>
                    <a:cubicBezTo>
                      <a:pt x="3071" y="413583"/>
                      <a:pt x="2168" y="413583"/>
                      <a:pt x="2168" y="414486"/>
                    </a:cubicBezTo>
                    <a:cubicBezTo>
                      <a:pt x="-1445" y="424423"/>
                      <a:pt x="-542" y="434360"/>
                      <a:pt x="4878" y="443393"/>
                    </a:cubicBezTo>
                    <a:cubicBezTo>
                      <a:pt x="9395" y="452426"/>
                      <a:pt x="17524" y="457846"/>
                      <a:pt x="27461" y="460556"/>
                    </a:cubicBezTo>
                    <a:lnTo>
                      <a:pt x="75337" y="471396"/>
                    </a:lnTo>
                    <a:lnTo>
                      <a:pt x="88887" y="624057"/>
                    </a:lnTo>
                    <a:cubicBezTo>
                      <a:pt x="90694" y="642124"/>
                      <a:pt x="105147" y="655673"/>
                      <a:pt x="123213" y="655673"/>
                    </a:cubicBezTo>
                    <a:cubicBezTo>
                      <a:pt x="124116" y="655673"/>
                      <a:pt x="124116" y="655673"/>
                      <a:pt x="125020" y="655673"/>
                    </a:cubicBezTo>
                    <a:lnTo>
                      <a:pt x="225288" y="644833"/>
                    </a:lnTo>
                    <a:lnTo>
                      <a:pt x="225288" y="731552"/>
                    </a:lnTo>
                    <a:cubicBezTo>
                      <a:pt x="225288" y="738778"/>
                      <a:pt x="230709" y="744199"/>
                      <a:pt x="237935" y="744199"/>
                    </a:cubicBezTo>
                    <a:cubicBezTo>
                      <a:pt x="245161" y="744199"/>
                      <a:pt x="250581" y="738778"/>
                      <a:pt x="250581" y="731552"/>
                    </a:cubicBezTo>
                    <a:lnTo>
                      <a:pt x="250581" y="630380"/>
                    </a:lnTo>
                    <a:cubicBezTo>
                      <a:pt x="250581" y="626767"/>
                      <a:pt x="248775" y="623153"/>
                      <a:pt x="246065" y="621347"/>
                    </a:cubicBezTo>
                    <a:cubicBezTo>
                      <a:pt x="243355" y="618637"/>
                      <a:pt x="239742" y="617734"/>
                      <a:pt x="236128" y="618637"/>
                    </a:cubicBezTo>
                    <a:lnTo>
                      <a:pt x="122310" y="631284"/>
                    </a:lnTo>
                    <a:cubicBezTo>
                      <a:pt x="117793" y="631284"/>
                      <a:pt x="114180" y="627670"/>
                      <a:pt x="114180" y="623153"/>
                    </a:cubicBezTo>
                    <a:lnTo>
                      <a:pt x="99727" y="461459"/>
                    </a:lnTo>
                    <a:cubicBezTo>
                      <a:pt x="98823" y="456039"/>
                      <a:pt x="95210" y="451522"/>
                      <a:pt x="89790" y="450619"/>
                    </a:cubicBezTo>
                    <a:lnTo>
                      <a:pt x="32881" y="437069"/>
                    </a:lnTo>
                    <a:cubicBezTo>
                      <a:pt x="29267" y="436166"/>
                      <a:pt x="27461" y="433456"/>
                      <a:pt x="27461" y="432553"/>
                    </a:cubicBezTo>
                    <a:cubicBezTo>
                      <a:pt x="26558" y="429843"/>
                      <a:pt x="25654" y="427133"/>
                      <a:pt x="26558" y="424423"/>
                    </a:cubicBezTo>
                    <a:lnTo>
                      <a:pt x="90694" y="298861"/>
                    </a:lnTo>
                    <a:cubicBezTo>
                      <a:pt x="92500" y="297055"/>
                      <a:pt x="93404" y="294345"/>
                      <a:pt x="93404" y="291634"/>
                    </a:cubicBezTo>
                    <a:cubicBezTo>
                      <a:pt x="97017" y="211239"/>
                      <a:pt x="130440" y="137167"/>
                      <a:pt x="185542" y="87484"/>
                    </a:cubicBezTo>
                    <a:cubicBezTo>
                      <a:pt x="235225" y="43221"/>
                      <a:pt x="300264" y="21542"/>
                      <a:pt x="368013" y="26961"/>
                    </a:cubicBezTo>
                    <a:cubicBezTo>
                      <a:pt x="502608" y="36898"/>
                      <a:pt x="608297" y="149813"/>
                      <a:pt x="615523" y="289828"/>
                    </a:cubicBezTo>
                    <a:cubicBezTo>
                      <a:pt x="619137" y="362997"/>
                      <a:pt x="594747" y="433456"/>
                      <a:pt x="547774" y="488559"/>
                    </a:cubicBezTo>
                    <a:cubicBezTo>
                      <a:pt x="528805" y="511142"/>
                      <a:pt x="517965" y="539145"/>
                      <a:pt x="517965" y="568954"/>
                    </a:cubicBezTo>
                    <a:lnTo>
                      <a:pt x="517965" y="733359"/>
                    </a:lnTo>
                    <a:cubicBezTo>
                      <a:pt x="517965" y="740585"/>
                      <a:pt x="523384" y="746005"/>
                      <a:pt x="530611" y="746005"/>
                    </a:cubicBezTo>
                    <a:cubicBezTo>
                      <a:pt x="537838" y="746005"/>
                      <a:pt x="543258" y="740585"/>
                      <a:pt x="543258" y="733359"/>
                    </a:cubicBezTo>
                    <a:lnTo>
                      <a:pt x="543258" y="568954"/>
                    </a:lnTo>
                    <a:cubicBezTo>
                      <a:pt x="543258" y="545468"/>
                      <a:pt x="551388" y="522885"/>
                      <a:pt x="566744" y="504819"/>
                    </a:cubicBezTo>
                    <a:cubicBezTo>
                      <a:pt x="618233" y="445199"/>
                      <a:pt x="644430" y="368417"/>
                      <a:pt x="639913" y="288924"/>
                    </a:cubicBezTo>
                    <a:cubicBezTo>
                      <a:pt x="632687" y="135360"/>
                      <a:pt x="516158" y="11605"/>
                      <a:pt x="368917" y="765"/>
                    </a:cubicBezTo>
                    <a:lnTo>
                      <a:pt x="368917" y="7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2" name="Freeform 341">
                <a:extLst>
                  <a:ext uri="{FF2B5EF4-FFF2-40B4-BE49-F238E27FC236}">
                    <a16:creationId xmlns:a16="http://schemas.microsoft.com/office/drawing/2014/main" id="{1D942B52-5B70-D0CF-C867-C4CA07801306}"/>
                  </a:ext>
                </a:extLst>
              </p:cNvPr>
              <p:cNvSpPr/>
              <p:nvPr/>
            </p:nvSpPr>
            <p:spPr>
              <a:xfrm>
                <a:off x="9002816" y="2492111"/>
                <a:ext cx="429981" cy="429980"/>
              </a:xfrm>
              <a:custGeom>
                <a:avLst/>
                <a:gdLst>
                  <a:gd name="connsiteX0" fmla="*/ 333326 w 429981"/>
                  <a:gd name="connsiteY0" fmla="*/ 36133 h 429980"/>
                  <a:gd name="connsiteX1" fmla="*/ 316163 w 429981"/>
                  <a:gd name="connsiteY1" fmla="*/ 39746 h 429980"/>
                  <a:gd name="connsiteX2" fmla="*/ 319776 w 429981"/>
                  <a:gd name="connsiteY2" fmla="*/ 56909 h 429980"/>
                  <a:gd name="connsiteX3" fmla="*/ 404688 w 429981"/>
                  <a:gd name="connsiteY3" fmla="*/ 214990 h 429980"/>
                  <a:gd name="connsiteX4" fmla="*/ 214991 w 429981"/>
                  <a:gd name="connsiteY4" fmla="*/ 404688 h 429980"/>
                  <a:gd name="connsiteX5" fmla="*/ 25293 w 429981"/>
                  <a:gd name="connsiteY5" fmla="*/ 214990 h 429980"/>
                  <a:gd name="connsiteX6" fmla="*/ 214991 w 429981"/>
                  <a:gd name="connsiteY6" fmla="*/ 25293 h 429980"/>
                  <a:gd name="connsiteX7" fmla="*/ 280933 w 429981"/>
                  <a:gd name="connsiteY7" fmla="*/ 37036 h 429980"/>
                  <a:gd name="connsiteX8" fmla="*/ 297193 w 429981"/>
                  <a:gd name="connsiteY8" fmla="*/ 29809 h 429980"/>
                  <a:gd name="connsiteX9" fmla="*/ 289967 w 429981"/>
                  <a:gd name="connsiteY9" fmla="*/ 13550 h 429980"/>
                  <a:gd name="connsiteX10" fmla="*/ 214991 w 429981"/>
                  <a:gd name="connsiteY10" fmla="*/ 0 h 429980"/>
                  <a:gd name="connsiteX11" fmla="*/ 0 w 429981"/>
                  <a:gd name="connsiteY11" fmla="*/ 214990 h 429980"/>
                  <a:gd name="connsiteX12" fmla="*/ 214991 w 429981"/>
                  <a:gd name="connsiteY12" fmla="*/ 429981 h 429980"/>
                  <a:gd name="connsiteX13" fmla="*/ 429981 w 429981"/>
                  <a:gd name="connsiteY13" fmla="*/ 214990 h 429980"/>
                  <a:gd name="connsiteX14" fmla="*/ 333326 w 429981"/>
                  <a:gd name="connsiteY14" fmla="*/ 36133 h 429980"/>
                  <a:gd name="connsiteX15" fmla="*/ 333326 w 429981"/>
                  <a:gd name="connsiteY15" fmla="*/ 36133 h 4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981" h="429980">
                    <a:moveTo>
                      <a:pt x="333326" y="36133"/>
                    </a:moveTo>
                    <a:cubicBezTo>
                      <a:pt x="327906" y="32519"/>
                      <a:pt x="319776" y="33422"/>
                      <a:pt x="316163" y="39746"/>
                    </a:cubicBezTo>
                    <a:cubicBezTo>
                      <a:pt x="312550" y="45166"/>
                      <a:pt x="313453" y="53296"/>
                      <a:pt x="319776" y="56909"/>
                    </a:cubicBezTo>
                    <a:cubicBezTo>
                      <a:pt x="373072" y="92138"/>
                      <a:pt x="404688" y="151758"/>
                      <a:pt x="404688" y="214990"/>
                    </a:cubicBezTo>
                    <a:cubicBezTo>
                      <a:pt x="404688" y="319775"/>
                      <a:pt x="319776" y="404688"/>
                      <a:pt x="214991" y="404688"/>
                    </a:cubicBezTo>
                    <a:cubicBezTo>
                      <a:pt x="110205" y="404688"/>
                      <a:pt x="25293" y="319775"/>
                      <a:pt x="25293" y="214990"/>
                    </a:cubicBezTo>
                    <a:cubicBezTo>
                      <a:pt x="25293" y="110205"/>
                      <a:pt x="110205" y="25293"/>
                      <a:pt x="214991" y="25293"/>
                    </a:cubicBezTo>
                    <a:cubicBezTo>
                      <a:pt x="237574" y="25293"/>
                      <a:pt x="260157" y="28906"/>
                      <a:pt x="280933" y="37036"/>
                    </a:cubicBezTo>
                    <a:cubicBezTo>
                      <a:pt x="287257" y="39746"/>
                      <a:pt x="294483" y="36133"/>
                      <a:pt x="297193" y="29809"/>
                    </a:cubicBezTo>
                    <a:cubicBezTo>
                      <a:pt x="299903" y="23486"/>
                      <a:pt x="296290" y="16260"/>
                      <a:pt x="289967" y="13550"/>
                    </a:cubicBezTo>
                    <a:cubicBezTo>
                      <a:pt x="265577" y="4517"/>
                      <a:pt x="240284" y="0"/>
                      <a:pt x="214991" y="0"/>
                    </a:cubicBezTo>
                    <a:cubicBezTo>
                      <a:pt x="96656" y="0"/>
                      <a:pt x="0" y="96655"/>
                      <a:pt x="0" y="214990"/>
                    </a:cubicBezTo>
                    <a:cubicBezTo>
                      <a:pt x="0" y="333325"/>
                      <a:pt x="96656" y="429981"/>
                      <a:pt x="214991" y="429981"/>
                    </a:cubicBezTo>
                    <a:cubicBezTo>
                      <a:pt x="333326" y="429981"/>
                      <a:pt x="429981" y="333325"/>
                      <a:pt x="429981" y="214990"/>
                    </a:cubicBezTo>
                    <a:cubicBezTo>
                      <a:pt x="429078" y="142725"/>
                      <a:pt x="393849" y="75879"/>
                      <a:pt x="333326" y="36133"/>
                    </a:cubicBezTo>
                    <a:lnTo>
                      <a:pt x="333326" y="36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3" name="Freeform 342">
                <a:extLst>
                  <a:ext uri="{FF2B5EF4-FFF2-40B4-BE49-F238E27FC236}">
                    <a16:creationId xmlns:a16="http://schemas.microsoft.com/office/drawing/2014/main" id="{31E3E08E-8667-188C-5182-94A11409469D}"/>
                  </a:ext>
                </a:extLst>
              </p:cNvPr>
              <p:cNvSpPr/>
              <p:nvPr/>
            </p:nvSpPr>
            <p:spPr>
              <a:xfrm>
                <a:off x="9046954" y="2555344"/>
                <a:ext cx="354720" cy="328808"/>
              </a:xfrm>
              <a:custGeom>
                <a:avLst/>
                <a:gdLst>
                  <a:gd name="connsiteX0" fmla="*/ 175369 w 354720"/>
                  <a:gd name="connsiteY0" fmla="*/ 0 h 328808"/>
                  <a:gd name="connsiteX1" fmla="*/ 74197 w 354720"/>
                  <a:gd name="connsiteY1" fmla="*/ 12646 h 328808"/>
                  <a:gd name="connsiteX2" fmla="*/ 65164 w 354720"/>
                  <a:gd name="connsiteY2" fmla="*/ 18066 h 328808"/>
                  <a:gd name="connsiteX3" fmla="*/ 1932 w 354720"/>
                  <a:gd name="connsiteY3" fmla="*/ 119238 h 328808"/>
                  <a:gd name="connsiteX4" fmla="*/ 2835 w 354720"/>
                  <a:gd name="connsiteY4" fmla="*/ 134595 h 328808"/>
                  <a:gd name="connsiteX5" fmla="*/ 167239 w 354720"/>
                  <a:gd name="connsiteY5" fmla="*/ 324292 h 328808"/>
                  <a:gd name="connsiteX6" fmla="*/ 177176 w 354720"/>
                  <a:gd name="connsiteY6" fmla="*/ 328809 h 328808"/>
                  <a:gd name="connsiteX7" fmla="*/ 187113 w 354720"/>
                  <a:gd name="connsiteY7" fmla="*/ 324292 h 328808"/>
                  <a:gd name="connsiteX8" fmla="*/ 351517 w 354720"/>
                  <a:gd name="connsiteY8" fmla="*/ 134595 h 328808"/>
                  <a:gd name="connsiteX9" fmla="*/ 352420 w 354720"/>
                  <a:gd name="connsiteY9" fmla="*/ 119238 h 328808"/>
                  <a:gd name="connsiteX10" fmla="*/ 289188 w 354720"/>
                  <a:gd name="connsiteY10" fmla="*/ 18066 h 328808"/>
                  <a:gd name="connsiteX11" fmla="*/ 280155 w 354720"/>
                  <a:gd name="connsiteY11" fmla="*/ 12646 h 328808"/>
                  <a:gd name="connsiteX12" fmla="*/ 178982 w 354720"/>
                  <a:gd name="connsiteY12" fmla="*/ 0 h 328808"/>
                  <a:gd name="connsiteX13" fmla="*/ 175369 w 354720"/>
                  <a:gd name="connsiteY13" fmla="*/ 0 h 328808"/>
                  <a:gd name="connsiteX14" fmla="*/ 175369 w 354720"/>
                  <a:gd name="connsiteY14" fmla="*/ 0 h 328808"/>
                  <a:gd name="connsiteX15" fmla="*/ 104007 w 354720"/>
                  <a:gd name="connsiteY15" fmla="*/ 113818 h 328808"/>
                  <a:gd name="connsiteX16" fmla="*/ 177176 w 354720"/>
                  <a:gd name="connsiteY16" fmla="*/ 31616 h 328808"/>
                  <a:gd name="connsiteX17" fmla="*/ 250345 w 354720"/>
                  <a:gd name="connsiteY17" fmla="*/ 113818 h 328808"/>
                  <a:gd name="connsiteX18" fmla="*/ 104007 w 354720"/>
                  <a:gd name="connsiteY18" fmla="*/ 113818 h 328808"/>
                  <a:gd name="connsiteX19" fmla="*/ 256668 w 354720"/>
                  <a:gd name="connsiteY19" fmla="*/ 139111 h 328808"/>
                  <a:gd name="connsiteX20" fmla="*/ 176273 w 354720"/>
                  <a:gd name="connsiteY20" fmla="*/ 289063 h 328808"/>
                  <a:gd name="connsiteX21" fmla="*/ 95877 w 354720"/>
                  <a:gd name="connsiteY21" fmla="*/ 139111 h 328808"/>
                  <a:gd name="connsiteX22" fmla="*/ 256668 w 354720"/>
                  <a:gd name="connsiteY22" fmla="*/ 139111 h 328808"/>
                  <a:gd name="connsiteX23" fmla="*/ 87747 w 354720"/>
                  <a:gd name="connsiteY23" fmla="*/ 93042 h 328808"/>
                  <a:gd name="connsiteX24" fmla="*/ 87747 w 354720"/>
                  <a:gd name="connsiteY24" fmla="*/ 36133 h 328808"/>
                  <a:gd name="connsiteX25" fmla="*/ 144656 w 354720"/>
                  <a:gd name="connsiteY25" fmla="*/ 28906 h 328808"/>
                  <a:gd name="connsiteX26" fmla="*/ 87747 w 354720"/>
                  <a:gd name="connsiteY26" fmla="*/ 93042 h 328808"/>
                  <a:gd name="connsiteX27" fmla="*/ 62454 w 354720"/>
                  <a:gd name="connsiteY27" fmla="*/ 113818 h 328808"/>
                  <a:gd name="connsiteX28" fmla="*/ 34451 w 354720"/>
                  <a:gd name="connsiteY28" fmla="*/ 113818 h 328808"/>
                  <a:gd name="connsiteX29" fmla="*/ 62454 w 354720"/>
                  <a:gd name="connsiteY29" fmla="*/ 69555 h 328808"/>
                  <a:gd name="connsiteX30" fmla="*/ 62454 w 354720"/>
                  <a:gd name="connsiteY30" fmla="*/ 113818 h 328808"/>
                  <a:gd name="connsiteX31" fmla="*/ 67874 w 354720"/>
                  <a:gd name="connsiteY31" fmla="*/ 139111 h 328808"/>
                  <a:gd name="connsiteX32" fmla="*/ 112137 w 354720"/>
                  <a:gd name="connsiteY32" fmla="*/ 223120 h 328808"/>
                  <a:gd name="connsiteX33" fmla="*/ 39871 w 354720"/>
                  <a:gd name="connsiteY33" fmla="*/ 139111 h 328808"/>
                  <a:gd name="connsiteX34" fmla="*/ 67874 w 354720"/>
                  <a:gd name="connsiteY34" fmla="*/ 139111 h 328808"/>
                  <a:gd name="connsiteX35" fmla="*/ 285574 w 354720"/>
                  <a:gd name="connsiteY35" fmla="*/ 139111 h 328808"/>
                  <a:gd name="connsiteX36" fmla="*/ 313578 w 354720"/>
                  <a:gd name="connsiteY36" fmla="*/ 139111 h 328808"/>
                  <a:gd name="connsiteX37" fmla="*/ 241312 w 354720"/>
                  <a:gd name="connsiteY37" fmla="*/ 223120 h 328808"/>
                  <a:gd name="connsiteX38" fmla="*/ 285574 w 354720"/>
                  <a:gd name="connsiteY38" fmla="*/ 139111 h 328808"/>
                  <a:gd name="connsiteX39" fmla="*/ 290091 w 354720"/>
                  <a:gd name="connsiteY39" fmla="*/ 113818 h 328808"/>
                  <a:gd name="connsiteX40" fmla="*/ 290091 w 354720"/>
                  <a:gd name="connsiteY40" fmla="*/ 69555 h 328808"/>
                  <a:gd name="connsiteX41" fmla="*/ 318094 w 354720"/>
                  <a:gd name="connsiteY41" fmla="*/ 113818 h 328808"/>
                  <a:gd name="connsiteX42" fmla="*/ 290091 w 354720"/>
                  <a:gd name="connsiteY42" fmla="*/ 113818 h 328808"/>
                  <a:gd name="connsiteX43" fmla="*/ 264798 w 354720"/>
                  <a:gd name="connsiteY43" fmla="*/ 93042 h 328808"/>
                  <a:gd name="connsiteX44" fmla="*/ 207889 w 354720"/>
                  <a:gd name="connsiteY44" fmla="*/ 28906 h 328808"/>
                  <a:gd name="connsiteX45" fmla="*/ 264798 w 354720"/>
                  <a:gd name="connsiteY45" fmla="*/ 36133 h 328808"/>
                  <a:gd name="connsiteX46" fmla="*/ 264798 w 354720"/>
                  <a:gd name="connsiteY46" fmla="*/ 93042 h 32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4720" h="328808">
                    <a:moveTo>
                      <a:pt x="175369" y="0"/>
                    </a:moveTo>
                    <a:lnTo>
                      <a:pt x="74197" y="12646"/>
                    </a:lnTo>
                    <a:cubicBezTo>
                      <a:pt x="70584" y="13550"/>
                      <a:pt x="66971" y="15356"/>
                      <a:pt x="65164" y="18066"/>
                    </a:cubicBezTo>
                    <a:lnTo>
                      <a:pt x="1932" y="119238"/>
                    </a:lnTo>
                    <a:cubicBezTo>
                      <a:pt x="-778" y="123755"/>
                      <a:pt x="-778" y="130078"/>
                      <a:pt x="2835" y="134595"/>
                    </a:cubicBezTo>
                    <a:lnTo>
                      <a:pt x="167239" y="324292"/>
                    </a:lnTo>
                    <a:cubicBezTo>
                      <a:pt x="169949" y="327002"/>
                      <a:pt x="173563" y="328809"/>
                      <a:pt x="177176" y="328809"/>
                    </a:cubicBezTo>
                    <a:cubicBezTo>
                      <a:pt x="180789" y="328809"/>
                      <a:pt x="184403" y="327002"/>
                      <a:pt x="187113" y="324292"/>
                    </a:cubicBezTo>
                    <a:lnTo>
                      <a:pt x="351517" y="134595"/>
                    </a:lnTo>
                    <a:cubicBezTo>
                      <a:pt x="355130" y="130078"/>
                      <a:pt x="356034" y="124658"/>
                      <a:pt x="352420" y="119238"/>
                    </a:cubicBezTo>
                    <a:lnTo>
                      <a:pt x="289188" y="18066"/>
                    </a:lnTo>
                    <a:cubicBezTo>
                      <a:pt x="287381" y="14453"/>
                      <a:pt x="283768" y="12646"/>
                      <a:pt x="280155" y="12646"/>
                    </a:cubicBezTo>
                    <a:lnTo>
                      <a:pt x="178982" y="0"/>
                    </a:lnTo>
                    <a:cubicBezTo>
                      <a:pt x="177176" y="0"/>
                      <a:pt x="176273" y="0"/>
                      <a:pt x="175369" y="0"/>
                    </a:cubicBezTo>
                    <a:lnTo>
                      <a:pt x="175369" y="0"/>
                    </a:lnTo>
                    <a:close/>
                    <a:moveTo>
                      <a:pt x="104007" y="113818"/>
                    </a:moveTo>
                    <a:lnTo>
                      <a:pt x="177176" y="31616"/>
                    </a:lnTo>
                    <a:lnTo>
                      <a:pt x="250345" y="113818"/>
                    </a:lnTo>
                    <a:lnTo>
                      <a:pt x="104007" y="113818"/>
                    </a:lnTo>
                    <a:close/>
                    <a:moveTo>
                      <a:pt x="256668" y="139111"/>
                    </a:moveTo>
                    <a:lnTo>
                      <a:pt x="176273" y="289063"/>
                    </a:lnTo>
                    <a:lnTo>
                      <a:pt x="95877" y="139111"/>
                    </a:lnTo>
                    <a:lnTo>
                      <a:pt x="256668" y="139111"/>
                    </a:lnTo>
                    <a:close/>
                    <a:moveTo>
                      <a:pt x="87747" y="93042"/>
                    </a:moveTo>
                    <a:lnTo>
                      <a:pt x="87747" y="36133"/>
                    </a:lnTo>
                    <a:lnTo>
                      <a:pt x="144656" y="28906"/>
                    </a:lnTo>
                    <a:lnTo>
                      <a:pt x="87747" y="93042"/>
                    </a:lnTo>
                    <a:close/>
                    <a:moveTo>
                      <a:pt x="62454" y="113818"/>
                    </a:moveTo>
                    <a:lnTo>
                      <a:pt x="34451" y="113818"/>
                    </a:lnTo>
                    <a:lnTo>
                      <a:pt x="62454" y="69555"/>
                    </a:lnTo>
                    <a:lnTo>
                      <a:pt x="62454" y="113818"/>
                    </a:lnTo>
                    <a:close/>
                    <a:moveTo>
                      <a:pt x="67874" y="139111"/>
                    </a:moveTo>
                    <a:lnTo>
                      <a:pt x="112137" y="223120"/>
                    </a:lnTo>
                    <a:lnTo>
                      <a:pt x="39871" y="139111"/>
                    </a:lnTo>
                    <a:lnTo>
                      <a:pt x="67874" y="139111"/>
                    </a:lnTo>
                    <a:close/>
                    <a:moveTo>
                      <a:pt x="285574" y="139111"/>
                    </a:moveTo>
                    <a:lnTo>
                      <a:pt x="313578" y="139111"/>
                    </a:lnTo>
                    <a:lnTo>
                      <a:pt x="241312" y="223120"/>
                    </a:lnTo>
                    <a:lnTo>
                      <a:pt x="285574" y="139111"/>
                    </a:lnTo>
                    <a:close/>
                    <a:moveTo>
                      <a:pt x="290091" y="113818"/>
                    </a:moveTo>
                    <a:lnTo>
                      <a:pt x="290091" y="69555"/>
                    </a:lnTo>
                    <a:lnTo>
                      <a:pt x="318094" y="113818"/>
                    </a:lnTo>
                    <a:lnTo>
                      <a:pt x="290091" y="113818"/>
                    </a:lnTo>
                    <a:close/>
                    <a:moveTo>
                      <a:pt x="264798" y="93042"/>
                    </a:moveTo>
                    <a:lnTo>
                      <a:pt x="207889" y="28906"/>
                    </a:lnTo>
                    <a:lnTo>
                      <a:pt x="264798" y="36133"/>
                    </a:lnTo>
                    <a:lnTo>
                      <a:pt x="264798" y="9304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344" name="Graphic 3">
            <a:extLst>
              <a:ext uri="{FF2B5EF4-FFF2-40B4-BE49-F238E27FC236}">
                <a16:creationId xmlns:a16="http://schemas.microsoft.com/office/drawing/2014/main" id="{5A94C918-F85C-26F5-EB43-C054A6BB8C95}"/>
              </a:ext>
            </a:extLst>
          </p:cNvPr>
          <p:cNvGrpSpPr/>
          <p:nvPr/>
        </p:nvGrpSpPr>
        <p:grpSpPr>
          <a:xfrm>
            <a:off x="5617831" y="3787779"/>
            <a:ext cx="685774" cy="591986"/>
            <a:chOff x="662657" y="2010078"/>
            <a:chExt cx="1091621" cy="942328"/>
          </a:xfrm>
        </p:grpSpPr>
        <p:sp>
          <p:nvSpPr>
            <p:cNvPr id="345" name="Freeform 344">
              <a:extLst>
                <a:ext uri="{FF2B5EF4-FFF2-40B4-BE49-F238E27FC236}">
                  <a16:creationId xmlns:a16="http://schemas.microsoft.com/office/drawing/2014/main" id="{917E80A0-F214-9B5F-07EE-426F4CADE8D2}"/>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00B6E6"/>
            </a:solidFill>
            <a:ln w="27426" cap="flat">
              <a:noFill/>
              <a:prstDash val="solid"/>
              <a:miter/>
            </a:ln>
          </p:spPr>
          <p:txBody>
            <a:bodyPr rtlCol="0" anchor="ctr"/>
            <a:lstStyle/>
            <a:p>
              <a:endParaRPr lang="en-US"/>
            </a:p>
          </p:txBody>
        </p:sp>
        <p:grpSp>
          <p:nvGrpSpPr>
            <p:cNvPr id="346" name="Graphic 3">
              <a:extLst>
                <a:ext uri="{FF2B5EF4-FFF2-40B4-BE49-F238E27FC236}">
                  <a16:creationId xmlns:a16="http://schemas.microsoft.com/office/drawing/2014/main" id="{C2B7123C-5BE8-0396-911E-7B136E528F38}"/>
                </a:ext>
              </a:extLst>
            </p:cNvPr>
            <p:cNvGrpSpPr/>
            <p:nvPr/>
          </p:nvGrpSpPr>
          <p:grpSpPr>
            <a:xfrm>
              <a:off x="662657" y="2010078"/>
              <a:ext cx="1091621" cy="942328"/>
              <a:chOff x="662657" y="2010078"/>
              <a:chExt cx="1091621" cy="942328"/>
            </a:xfrm>
            <a:solidFill>
              <a:srgbClr val="000000"/>
            </a:solidFill>
          </p:grpSpPr>
          <p:sp>
            <p:nvSpPr>
              <p:cNvPr id="347" name="Freeform 346">
                <a:extLst>
                  <a:ext uri="{FF2B5EF4-FFF2-40B4-BE49-F238E27FC236}">
                    <a16:creationId xmlns:a16="http://schemas.microsoft.com/office/drawing/2014/main" id="{6F955E1F-3959-0D1A-A791-4F5CBE6EDFFC}"/>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9634B460-3F54-BB92-BB41-1397C66F98F7}"/>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id="{DCD8C917-0CC7-3F84-6D23-8F7279216927}"/>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350" name="Graphic 3">
                <a:extLst>
                  <a:ext uri="{FF2B5EF4-FFF2-40B4-BE49-F238E27FC236}">
                    <a16:creationId xmlns:a16="http://schemas.microsoft.com/office/drawing/2014/main" id="{61DD718E-A581-E8AC-ACF1-604253622704}"/>
                  </a:ext>
                </a:extLst>
              </p:cNvPr>
              <p:cNvGrpSpPr/>
              <p:nvPr/>
            </p:nvGrpSpPr>
            <p:grpSpPr>
              <a:xfrm>
                <a:off x="662657" y="2010078"/>
                <a:ext cx="1091621" cy="942328"/>
                <a:chOff x="662657" y="2010078"/>
                <a:chExt cx="1091621" cy="942328"/>
              </a:xfrm>
              <a:solidFill>
                <a:srgbClr val="000000"/>
              </a:solidFill>
            </p:grpSpPr>
            <p:sp>
              <p:nvSpPr>
                <p:cNvPr id="351" name="Freeform 350">
                  <a:extLst>
                    <a:ext uri="{FF2B5EF4-FFF2-40B4-BE49-F238E27FC236}">
                      <a16:creationId xmlns:a16="http://schemas.microsoft.com/office/drawing/2014/main" id="{2F1CC7DA-A688-F77C-607C-5DDD3FC98FF2}"/>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352" name="Freeform 351">
                  <a:extLst>
                    <a:ext uri="{FF2B5EF4-FFF2-40B4-BE49-F238E27FC236}">
                      <a16:creationId xmlns:a16="http://schemas.microsoft.com/office/drawing/2014/main" id="{61774694-F737-8CDC-08FA-0418DDE3E672}"/>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grpSp>
        <p:nvGrpSpPr>
          <p:cNvPr id="353" name="Group 352">
            <a:extLst>
              <a:ext uri="{FF2B5EF4-FFF2-40B4-BE49-F238E27FC236}">
                <a16:creationId xmlns:a16="http://schemas.microsoft.com/office/drawing/2014/main" id="{C466D7F0-3D1B-2C20-90BF-8499218D59C1}"/>
              </a:ext>
            </a:extLst>
          </p:cNvPr>
          <p:cNvGrpSpPr/>
          <p:nvPr/>
        </p:nvGrpSpPr>
        <p:grpSpPr>
          <a:xfrm>
            <a:off x="4032936" y="5207398"/>
            <a:ext cx="736379" cy="656418"/>
            <a:chOff x="4422991" y="1951890"/>
            <a:chExt cx="1086135" cy="968195"/>
          </a:xfrm>
        </p:grpSpPr>
        <p:sp>
          <p:nvSpPr>
            <p:cNvPr id="354" name="Freeform 353">
              <a:extLst>
                <a:ext uri="{FF2B5EF4-FFF2-40B4-BE49-F238E27FC236}">
                  <a16:creationId xmlns:a16="http://schemas.microsoft.com/office/drawing/2014/main" id="{D34C1C14-3A20-96F7-C35F-3AC458EB9BB6}"/>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355" name="Graphic 3">
              <a:extLst>
                <a:ext uri="{FF2B5EF4-FFF2-40B4-BE49-F238E27FC236}">
                  <a16:creationId xmlns:a16="http://schemas.microsoft.com/office/drawing/2014/main" id="{D7801072-0D97-6BBC-44CE-021A297F4DC5}"/>
                </a:ext>
              </a:extLst>
            </p:cNvPr>
            <p:cNvGrpSpPr/>
            <p:nvPr/>
          </p:nvGrpSpPr>
          <p:grpSpPr>
            <a:xfrm>
              <a:off x="4738409" y="2001259"/>
              <a:ext cx="466270" cy="416899"/>
              <a:chOff x="4738409" y="2001259"/>
              <a:chExt cx="466270" cy="416899"/>
            </a:xfrm>
            <a:solidFill>
              <a:srgbClr val="00BADE"/>
            </a:solidFill>
          </p:grpSpPr>
          <p:sp>
            <p:nvSpPr>
              <p:cNvPr id="356" name="Freeform 355">
                <a:extLst>
                  <a:ext uri="{FF2B5EF4-FFF2-40B4-BE49-F238E27FC236}">
                    <a16:creationId xmlns:a16="http://schemas.microsoft.com/office/drawing/2014/main" id="{6CA497C0-7006-842D-8DA4-2EDAC2F58882}"/>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6E6"/>
              </a:solidFill>
              <a:ln w="27426"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5C1ABF60-1D61-1231-7EFC-7067DF415B0C}"/>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6E6"/>
              </a:solidFill>
              <a:ln w="27426"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F0F98F3D-4E2D-5AC3-4E55-45EE0C6A4302}"/>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6E6"/>
              </a:solidFill>
              <a:ln w="27426" cap="flat">
                <a:noFill/>
                <a:prstDash val="solid"/>
                <a:miter/>
              </a:ln>
            </p:spPr>
            <p:txBody>
              <a:bodyPr rtlCol="0" anchor="ctr"/>
              <a:lstStyle/>
              <a:p>
                <a:endParaRPr lang="en-US" dirty="0"/>
              </a:p>
            </p:txBody>
          </p:sp>
        </p:grpSp>
      </p:grpSp>
      <p:grpSp>
        <p:nvGrpSpPr>
          <p:cNvPr id="359" name="Group 358">
            <a:extLst>
              <a:ext uri="{FF2B5EF4-FFF2-40B4-BE49-F238E27FC236}">
                <a16:creationId xmlns:a16="http://schemas.microsoft.com/office/drawing/2014/main" id="{240E38CA-C667-438B-DC7F-B1BCA80DDE42}"/>
              </a:ext>
            </a:extLst>
          </p:cNvPr>
          <p:cNvGrpSpPr/>
          <p:nvPr/>
        </p:nvGrpSpPr>
        <p:grpSpPr>
          <a:xfrm>
            <a:off x="1275525" y="5219530"/>
            <a:ext cx="590063" cy="587324"/>
            <a:chOff x="3917171" y="3851610"/>
            <a:chExt cx="870324" cy="866284"/>
          </a:xfrm>
        </p:grpSpPr>
        <p:sp>
          <p:nvSpPr>
            <p:cNvPr id="360" name="Freeform 359">
              <a:extLst>
                <a:ext uri="{FF2B5EF4-FFF2-40B4-BE49-F238E27FC236}">
                  <a16:creationId xmlns:a16="http://schemas.microsoft.com/office/drawing/2014/main" id="{4836F99F-1EF2-C7E4-A195-8EA4AB9559E6}"/>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00B6E6"/>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61" name="Graphic 2">
              <a:extLst>
                <a:ext uri="{FF2B5EF4-FFF2-40B4-BE49-F238E27FC236}">
                  <a16:creationId xmlns:a16="http://schemas.microsoft.com/office/drawing/2014/main" id="{367B52C1-9939-ED6A-2283-3FCD33E72C87}"/>
                </a:ext>
              </a:extLst>
            </p:cNvPr>
            <p:cNvGrpSpPr/>
            <p:nvPr/>
          </p:nvGrpSpPr>
          <p:grpSpPr>
            <a:xfrm>
              <a:off x="3917171" y="3851610"/>
              <a:ext cx="870324" cy="866284"/>
              <a:chOff x="3917171" y="3851610"/>
              <a:chExt cx="870324" cy="866284"/>
            </a:xfrm>
            <a:solidFill>
              <a:srgbClr val="010101"/>
            </a:solidFill>
          </p:grpSpPr>
          <p:sp>
            <p:nvSpPr>
              <p:cNvPr id="362" name="Freeform 361">
                <a:extLst>
                  <a:ext uri="{FF2B5EF4-FFF2-40B4-BE49-F238E27FC236}">
                    <a16:creationId xmlns:a16="http://schemas.microsoft.com/office/drawing/2014/main" id="{E0E9B95E-2587-A59E-3BD3-35B8DC11BF0F}"/>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3" name="Freeform 362">
                <a:extLst>
                  <a:ext uri="{FF2B5EF4-FFF2-40B4-BE49-F238E27FC236}">
                    <a16:creationId xmlns:a16="http://schemas.microsoft.com/office/drawing/2014/main" id="{D4832539-0817-01BC-53B0-6B2E67460801}"/>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4" name="Freeform 363">
                <a:extLst>
                  <a:ext uri="{FF2B5EF4-FFF2-40B4-BE49-F238E27FC236}">
                    <a16:creationId xmlns:a16="http://schemas.microsoft.com/office/drawing/2014/main" id="{50017BFF-1327-4668-7B1F-196D38C1DA1B}"/>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5" name="Freeform 364">
                <a:extLst>
                  <a:ext uri="{FF2B5EF4-FFF2-40B4-BE49-F238E27FC236}">
                    <a16:creationId xmlns:a16="http://schemas.microsoft.com/office/drawing/2014/main" id="{C7F0A96C-60A4-6CB2-E48A-59E79A411FED}"/>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6" name="Freeform 365">
                <a:extLst>
                  <a:ext uri="{FF2B5EF4-FFF2-40B4-BE49-F238E27FC236}">
                    <a16:creationId xmlns:a16="http://schemas.microsoft.com/office/drawing/2014/main" id="{8AA8E232-DEC3-0AC3-CE11-13F10E5FC198}"/>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7" name="Freeform 366">
                <a:extLst>
                  <a:ext uri="{FF2B5EF4-FFF2-40B4-BE49-F238E27FC236}">
                    <a16:creationId xmlns:a16="http://schemas.microsoft.com/office/drawing/2014/main" id="{E438DD61-8931-BC97-1817-A006B69378F0}"/>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8" name="Freeform 367">
                <a:extLst>
                  <a:ext uri="{FF2B5EF4-FFF2-40B4-BE49-F238E27FC236}">
                    <a16:creationId xmlns:a16="http://schemas.microsoft.com/office/drawing/2014/main" id="{ABE2084C-81DA-395E-4E79-0B27C72802B1}"/>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9" name="Freeform 368">
                <a:extLst>
                  <a:ext uri="{FF2B5EF4-FFF2-40B4-BE49-F238E27FC236}">
                    <a16:creationId xmlns:a16="http://schemas.microsoft.com/office/drawing/2014/main" id="{447AC94A-B5DB-66CF-0D8E-CFE9E56A6FA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0" name="Freeform 369">
                <a:extLst>
                  <a:ext uri="{FF2B5EF4-FFF2-40B4-BE49-F238E27FC236}">
                    <a16:creationId xmlns:a16="http://schemas.microsoft.com/office/drawing/2014/main" id="{FAC9D3E4-3DA5-AC10-0030-42300735D2DE}"/>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1" name="Freeform 370">
                <a:extLst>
                  <a:ext uri="{FF2B5EF4-FFF2-40B4-BE49-F238E27FC236}">
                    <a16:creationId xmlns:a16="http://schemas.microsoft.com/office/drawing/2014/main" id="{7B7696D6-737A-7991-1AC3-329668089715}"/>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2" name="Freeform 371">
                <a:extLst>
                  <a:ext uri="{FF2B5EF4-FFF2-40B4-BE49-F238E27FC236}">
                    <a16:creationId xmlns:a16="http://schemas.microsoft.com/office/drawing/2014/main" id="{EABC8BCE-5363-E48B-F8E4-E5B5F87BB0CE}"/>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3" name="Freeform 372">
                <a:extLst>
                  <a:ext uri="{FF2B5EF4-FFF2-40B4-BE49-F238E27FC236}">
                    <a16:creationId xmlns:a16="http://schemas.microsoft.com/office/drawing/2014/main" id="{47A7FBF4-3DDD-D8FD-C449-D33089F24741}"/>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4" name="Freeform 373">
                <a:extLst>
                  <a:ext uri="{FF2B5EF4-FFF2-40B4-BE49-F238E27FC236}">
                    <a16:creationId xmlns:a16="http://schemas.microsoft.com/office/drawing/2014/main" id="{A4EB0028-9725-FB6F-E034-A73287AC2CBA}"/>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5" name="Freeform 374">
                <a:extLst>
                  <a:ext uri="{FF2B5EF4-FFF2-40B4-BE49-F238E27FC236}">
                    <a16:creationId xmlns:a16="http://schemas.microsoft.com/office/drawing/2014/main" id="{C9D5C36E-48AD-765F-84D3-3076487B1EE1}"/>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6" name="Freeform 375">
                <a:extLst>
                  <a:ext uri="{FF2B5EF4-FFF2-40B4-BE49-F238E27FC236}">
                    <a16:creationId xmlns:a16="http://schemas.microsoft.com/office/drawing/2014/main" id="{BB7AECD2-858F-7A7E-61B0-0E9C0F0A38EF}"/>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77" name="Rectangle 376">
            <a:extLst>
              <a:ext uri="{FF2B5EF4-FFF2-40B4-BE49-F238E27FC236}">
                <a16:creationId xmlns:a16="http://schemas.microsoft.com/office/drawing/2014/main" id="{8CA458E2-5FF2-A856-461E-76A69279E190}"/>
              </a:ext>
            </a:extLst>
          </p:cNvPr>
          <p:cNvSpPr/>
          <p:nvPr/>
        </p:nvSpPr>
        <p:spPr>
          <a:xfrm>
            <a:off x="1993979" y="6855092"/>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F3973B93-D86D-1838-A03C-169E9F8FFB59}"/>
              </a:ext>
            </a:extLst>
          </p:cNvPr>
          <p:cNvSpPr/>
          <p:nvPr/>
        </p:nvSpPr>
        <p:spPr>
          <a:xfrm>
            <a:off x="2981442" y="8821355"/>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9" name="Group 378">
            <a:extLst>
              <a:ext uri="{FF2B5EF4-FFF2-40B4-BE49-F238E27FC236}">
                <a16:creationId xmlns:a16="http://schemas.microsoft.com/office/drawing/2014/main" id="{DFB77079-295A-3FAA-487C-EA4A1ED2616C}"/>
              </a:ext>
            </a:extLst>
          </p:cNvPr>
          <p:cNvGrpSpPr/>
          <p:nvPr/>
        </p:nvGrpSpPr>
        <p:grpSpPr>
          <a:xfrm>
            <a:off x="2293567" y="6454105"/>
            <a:ext cx="622062" cy="778875"/>
            <a:chOff x="1782533" y="7057933"/>
            <a:chExt cx="1342649" cy="1681111"/>
          </a:xfrm>
        </p:grpSpPr>
        <p:sp>
          <p:nvSpPr>
            <p:cNvPr id="380" name="Freeform 379">
              <a:extLst>
                <a:ext uri="{FF2B5EF4-FFF2-40B4-BE49-F238E27FC236}">
                  <a16:creationId xmlns:a16="http://schemas.microsoft.com/office/drawing/2014/main" id="{3C219553-DB65-F960-87F2-86F2D77EC4E4}"/>
                </a:ext>
              </a:extLst>
            </p:cNvPr>
            <p:cNvSpPr/>
            <p:nvPr/>
          </p:nvSpPr>
          <p:spPr>
            <a:xfrm>
              <a:off x="2333596" y="7768048"/>
              <a:ext cx="555970" cy="907885"/>
            </a:xfrm>
            <a:custGeom>
              <a:avLst/>
              <a:gdLst>
                <a:gd name="connsiteX0" fmla="*/ 555776 w 555970"/>
                <a:gd name="connsiteY0" fmla="*/ 537982 h 907885"/>
                <a:gd name="connsiteX1" fmla="*/ 555776 w 555970"/>
                <a:gd name="connsiteY1" fmla="*/ 516506 h 907885"/>
                <a:gd name="connsiteX2" fmla="*/ 555776 w 555970"/>
                <a:gd name="connsiteY2" fmla="*/ 332869 h 907885"/>
                <a:gd name="connsiteX3" fmla="*/ 379192 w 555970"/>
                <a:gd name="connsiteY3" fmla="*/ 117676 h 907885"/>
                <a:gd name="connsiteX4" fmla="*/ 267896 w 555970"/>
                <a:gd name="connsiteY4" fmla="*/ 113294 h 907885"/>
                <a:gd name="connsiteX5" fmla="*/ 259133 w 555970"/>
                <a:gd name="connsiteY5" fmla="*/ 128633 h 907885"/>
                <a:gd name="connsiteX6" fmla="*/ 259133 w 555970"/>
                <a:gd name="connsiteY6" fmla="*/ 291233 h 907885"/>
                <a:gd name="connsiteX7" fmla="*/ 258695 w 555970"/>
                <a:gd name="connsiteY7" fmla="*/ 306134 h 907885"/>
                <a:gd name="connsiteX8" fmla="*/ 235471 w 555970"/>
                <a:gd name="connsiteY8" fmla="*/ 328925 h 907885"/>
                <a:gd name="connsiteX9" fmla="*/ 210934 w 555970"/>
                <a:gd name="connsiteY9" fmla="*/ 309202 h 907885"/>
                <a:gd name="connsiteX10" fmla="*/ 210057 w 555970"/>
                <a:gd name="connsiteY10" fmla="*/ 292986 h 907885"/>
                <a:gd name="connsiteX11" fmla="*/ 210057 w 555970"/>
                <a:gd name="connsiteY11" fmla="*/ 87874 h 907885"/>
                <a:gd name="connsiteX12" fmla="*/ 93065 w 555970"/>
                <a:gd name="connsiteY12" fmla="*/ 7231 h 907885"/>
                <a:gd name="connsiteX13" fmla="*/ 8498 w 555970"/>
                <a:gd name="connsiteY13" fmla="*/ 38787 h 907885"/>
                <a:gd name="connsiteX14" fmla="*/ 6307 w 555970"/>
                <a:gd name="connsiteY14" fmla="*/ 53250 h 907885"/>
                <a:gd name="connsiteX15" fmla="*/ 22958 w 555970"/>
                <a:gd name="connsiteY15" fmla="*/ 66837 h 907885"/>
                <a:gd name="connsiteX16" fmla="*/ 88245 w 555970"/>
                <a:gd name="connsiteY16" fmla="*/ 205770 h 907885"/>
                <a:gd name="connsiteX17" fmla="*/ 88245 w 555970"/>
                <a:gd name="connsiteY17" fmla="*/ 870194 h 907885"/>
                <a:gd name="connsiteX18" fmla="*/ 125928 w 555970"/>
                <a:gd name="connsiteY18" fmla="*/ 907885 h 907885"/>
                <a:gd name="connsiteX19" fmla="*/ 224517 w 555970"/>
                <a:gd name="connsiteY19" fmla="*/ 907885 h 907885"/>
                <a:gd name="connsiteX20" fmla="*/ 373058 w 555970"/>
                <a:gd name="connsiteY20" fmla="*/ 759310 h 907885"/>
                <a:gd name="connsiteX21" fmla="*/ 373058 w 555970"/>
                <a:gd name="connsiteY21" fmla="*/ 500290 h 907885"/>
                <a:gd name="connsiteX22" fmla="*/ 373496 w 555970"/>
                <a:gd name="connsiteY22" fmla="*/ 485389 h 907885"/>
                <a:gd name="connsiteX23" fmla="*/ 395405 w 555970"/>
                <a:gd name="connsiteY23" fmla="*/ 463037 h 907885"/>
                <a:gd name="connsiteX24" fmla="*/ 420819 w 555970"/>
                <a:gd name="connsiteY24" fmla="*/ 481444 h 907885"/>
                <a:gd name="connsiteX25" fmla="*/ 422133 w 555970"/>
                <a:gd name="connsiteY25" fmla="*/ 497660 h 907885"/>
                <a:gd name="connsiteX26" fmla="*/ 421695 w 555970"/>
                <a:gd name="connsiteY26" fmla="*/ 678230 h 907885"/>
                <a:gd name="connsiteX27" fmla="*/ 438345 w 555970"/>
                <a:gd name="connsiteY27" fmla="*/ 694446 h 907885"/>
                <a:gd name="connsiteX28" fmla="*/ 540878 w 555970"/>
                <a:gd name="connsiteY28" fmla="*/ 644921 h 90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970" h="907885">
                  <a:moveTo>
                    <a:pt x="555776" y="537982"/>
                  </a:moveTo>
                  <a:cubicBezTo>
                    <a:pt x="555776" y="530969"/>
                    <a:pt x="555776" y="523957"/>
                    <a:pt x="555776" y="516506"/>
                  </a:cubicBezTo>
                  <a:cubicBezTo>
                    <a:pt x="555776" y="455148"/>
                    <a:pt x="556214" y="394228"/>
                    <a:pt x="555776" y="332869"/>
                  </a:cubicBezTo>
                  <a:cubicBezTo>
                    <a:pt x="554461" y="226369"/>
                    <a:pt x="483039" y="139590"/>
                    <a:pt x="379192" y="117676"/>
                  </a:cubicBezTo>
                  <a:cubicBezTo>
                    <a:pt x="342386" y="109788"/>
                    <a:pt x="305141" y="114170"/>
                    <a:pt x="267896" y="113294"/>
                  </a:cubicBezTo>
                  <a:cubicBezTo>
                    <a:pt x="255627" y="112856"/>
                    <a:pt x="259133" y="122059"/>
                    <a:pt x="259133" y="128633"/>
                  </a:cubicBezTo>
                  <a:cubicBezTo>
                    <a:pt x="259133" y="182979"/>
                    <a:pt x="259133" y="236887"/>
                    <a:pt x="259133" y="291233"/>
                  </a:cubicBezTo>
                  <a:cubicBezTo>
                    <a:pt x="259133" y="296054"/>
                    <a:pt x="259133" y="300875"/>
                    <a:pt x="258695" y="306134"/>
                  </a:cubicBezTo>
                  <a:cubicBezTo>
                    <a:pt x="257380" y="320598"/>
                    <a:pt x="249055" y="328486"/>
                    <a:pt x="235471" y="328925"/>
                  </a:cubicBezTo>
                  <a:cubicBezTo>
                    <a:pt x="222326" y="329363"/>
                    <a:pt x="214001" y="321912"/>
                    <a:pt x="210934" y="309202"/>
                  </a:cubicBezTo>
                  <a:cubicBezTo>
                    <a:pt x="209619" y="303943"/>
                    <a:pt x="210057" y="298246"/>
                    <a:pt x="210057" y="292986"/>
                  </a:cubicBezTo>
                  <a:cubicBezTo>
                    <a:pt x="210057" y="224616"/>
                    <a:pt x="210057" y="156245"/>
                    <a:pt x="210057" y="87874"/>
                  </a:cubicBezTo>
                  <a:cubicBezTo>
                    <a:pt x="209619" y="19941"/>
                    <a:pt x="156600" y="-16435"/>
                    <a:pt x="93065" y="7231"/>
                  </a:cubicBezTo>
                  <a:cubicBezTo>
                    <a:pt x="65022" y="17750"/>
                    <a:pt x="36979" y="28707"/>
                    <a:pt x="8498" y="38787"/>
                  </a:cubicBezTo>
                  <a:cubicBezTo>
                    <a:pt x="-2895" y="42732"/>
                    <a:pt x="-2018" y="46676"/>
                    <a:pt x="6307" y="53250"/>
                  </a:cubicBezTo>
                  <a:cubicBezTo>
                    <a:pt x="12003" y="57195"/>
                    <a:pt x="17261" y="62016"/>
                    <a:pt x="22958" y="66837"/>
                  </a:cubicBezTo>
                  <a:cubicBezTo>
                    <a:pt x="66337" y="102775"/>
                    <a:pt x="88245" y="149232"/>
                    <a:pt x="88245" y="205770"/>
                  </a:cubicBezTo>
                  <a:cubicBezTo>
                    <a:pt x="88245" y="427098"/>
                    <a:pt x="88245" y="648427"/>
                    <a:pt x="88245" y="870194"/>
                  </a:cubicBezTo>
                  <a:cubicBezTo>
                    <a:pt x="88245" y="903064"/>
                    <a:pt x="93065" y="907885"/>
                    <a:pt x="125928" y="907885"/>
                  </a:cubicBezTo>
                  <a:cubicBezTo>
                    <a:pt x="158791" y="907885"/>
                    <a:pt x="191654" y="907885"/>
                    <a:pt x="224517" y="907885"/>
                  </a:cubicBezTo>
                  <a:cubicBezTo>
                    <a:pt x="309523" y="907447"/>
                    <a:pt x="372619" y="844774"/>
                    <a:pt x="373058" y="759310"/>
                  </a:cubicBezTo>
                  <a:cubicBezTo>
                    <a:pt x="373496" y="672970"/>
                    <a:pt x="373058" y="586630"/>
                    <a:pt x="373058" y="500290"/>
                  </a:cubicBezTo>
                  <a:cubicBezTo>
                    <a:pt x="373058" y="495469"/>
                    <a:pt x="373058" y="490210"/>
                    <a:pt x="373496" y="485389"/>
                  </a:cubicBezTo>
                  <a:cubicBezTo>
                    <a:pt x="374810" y="471802"/>
                    <a:pt x="382698" y="464352"/>
                    <a:pt x="395405" y="463037"/>
                  </a:cubicBezTo>
                  <a:cubicBezTo>
                    <a:pt x="408550" y="461722"/>
                    <a:pt x="417313" y="468734"/>
                    <a:pt x="420819" y="481444"/>
                  </a:cubicBezTo>
                  <a:cubicBezTo>
                    <a:pt x="422133" y="486704"/>
                    <a:pt x="422133" y="492401"/>
                    <a:pt x="422133" y="497660"/>
                  </a:cubicBezTo>
                  <a:cubicBezTo>
                    <a:pt x="422133" y="557704"/>
                    <a:pt x="422571" y="617748"/>
                    <a:pt x="421695" y="678230"/>
                  </a:cubicBezTo>
                  <a:cubicBezTo>
                    <a:pt x="421695" y="691378"/>
                    <a:pt x="425638" y="694007"/>
                    <a:pt x="438345" y="694446"/>
                  </a:cubicBezTo>
                  <a:cubicBezTo>
                    <a:pt x="481286" y="695322"/>
                    <a:pt x="516340" y="682174"/>
                    <a:pt x="540878" y="644921"/>
                  </a:cubicBezTo>
                </a:path>
              </a:pathLst>
            </a:custGeom>
            <a:solidFill>
              <a:srgbClr val="00B6E6"/>
            </a:solidFill>
            <a:ln w="4378" cap="flat">
              <a:noFill/>
              <a:prstDash val="solid"/>
              <a:miter/>
            </a:ln>
          </p:spPr>
          <p:txBody>
            <a:bodyPr rtlCol="0" anchor="ctr"/>
            <a:lstStyle/>
            <a:p>
              <a:endParaRPr lang="en-US" dirty="0"/>
            </a:p>
          </p:txBody>
        </p:sp>
        <p:grpSp>
          <p:nvGrpSpPr>
            <p:cNvPr id="381" name="Graphic 2">
              <a:extLst>
                <a:ext uri="{FF2B5EF4-FFF2-40B4-BE49-F238E27FC236}">
                  <a16:creationId xmlns:a16="http://schemas.microsoft.com/office/drawing/2014/main" id="{79C2D79A-6F88-7D38-42A6-8A297764344D}"/>
                </a:ext>
              </a:extLst>
            </p:cNvPr>
            <p:cNvGrpSpPr/>
            <p:nvPr/>
          </p:nvGrpSpPr>
          <p:grpSpPr>
            <a:xfrm>
              <a:off x="1782533" y="7057933"/>
              <a:ext cx="1342649" cy="1681111"/>
              <a:chOff x="714208" y="508069"/>
              <a:chExt cx="1342649" cy="1681111"/>
            </a:xfrm>
            <a:solidFill>
              <a:srgbClr val="000000"/>
            </a:solidFill>
          </p:grpSpPr>
          <p:sp>
            <p:nvSpPr>
              <p:cNvPr id="382" name="Freeform 381">
                <a:extLst>
                  <a:ext uri="{FF2B5EF4-FFF2-40B4-BE49-F238E27FC236}">
                    <a16:creationId xmlns:a16="http://schemas.microsoft.com/office/drawing/2014/main" id="{52F16940-EB5E-9E01-3B98-AE34AE8F6024}"/>
                  </a:ext>
                </a:extLst>
              </p:cNvPr>
              <p:cNvSpPr/>
              <p:nvPr/>
            </p:nvSpPr>
            <p:spPr>
              <a:xfrm>
                <a:off x="714208" y="578480"/>
                <a:ext cx="1342649" cy="1610700"/>
              </a:xfrm>
              <a:custGeom>
                <a:avLst/>
                <a:gdLst>
                  <a:gd name="connsiteX0" fmla="*/ 662094 w 1342649"/>
                  <a:gd name="connsiteY0" fmla="*/ 1609385 h 1610700"/>
                  <a:gd name="connsiteX1" fmla="*/ 608198 w 1342649"/>
                  <a:gd name="connsiteY1" fmla="*/ 1551095 h 1610700"/>
                  <a:gd name="connsiteX2" fmla="*/ 606446 w 1342649"/>
                  <a:gd name="connsiteY2" fmla="*/ 1528305 h 1610700"/>
                  <a:gd name="connsiteX3" fmla="*/ 606884 w 1342649"/>
                  <a:gd name="connsiteY3" fmla="*/ 1298649 h 1610700"/>
                  <a:gd name="connsiteX4" fmla="*/ 587166 w 1342649"/>
                  <a:gd name="connsiteY4" fmla="*/ 1275420 h 1610700"/>
                  <a:gd name="connsiteX5" fmla="*/ 109119 w 1342649"/>
                  <a:gd name="connsiteY5" fmla="*/ 967752 h 1610700"/>
                  <a:gd name="connsiteX6" fmla="*/ 6587 w 1342649"/>
                  <a:gd name="connsiteY6" fmla="*/ 697336 h 1610700"/>
                  <a:gd name="connsiteX7" fmla="*/ 5711 w 1342649"/>
                  <a:gd name="connsiteY7" fmla="*/ 690762 h 1610700"/>
                  <a:gd name="connsiteX8" fmla="*/ 26305 w 1342649"/>
                  <a:gd name="connsiteY8" fmla="*/ 660959 h 1610700"/>
                  <a:gd name="connsiteX9" fmla="*/ 54786 w 1342649"/>
                  <a:gd name="connsiteY9" fmla="*/ 685941 h 1610700"/>
                  <a:gd name="connsiteX10" fmla="*/ 91154 w 1342649"/>
                  <a:gd name="connsiteY10" fmla="*/ 824874 h 1610700"/>
                  <a:gd name="connsiteX11" fmla="*/ 593739 w 1342649"/>
                  <a:gd name="connsiteY11" fmla="*/ 1228087 h 1610700"/>
                  <a:gd name="connsiteX12" fmla="*/ 606884 w 1342649"/>
                  <a:gd name="connsiteY12" fmla="*/ 1217130 h 1610700"/>
                  <a:gd name="connsiteX13" fmla="*/ 606446 w 1342649"/>
                  <a:gd name="connsiteY13" fmla="*/ 851171 h 1610700"/>
                  <a:gd name="connsiteX14" fmla="*/ 553427 w 1342649"/>
                  <a:gd name="connsiteY14" fmla="*/ 752121 h 1610700"/>
                  <a:gd name="connsiteX15" fmla="*/ 421537 w 1342649"/>
                  <a:gd name="connsiteY15" fmla="*/ 600916 h 1610700"/>
                  <a:gd name="connsiteX16" fmla="*/ 375967 w 1342649"/>
                  <a:gd name="connsiteY16" fmla="*/ 87696 h 1610700"/>
                  <a:gd name="connsiteX17" fmla="*/ 378158 w 1342649"/>
                  <a:gd name="connsiteY17" fmla="*/ 53073 h 1610700"/>
                  <a:gd name="connsiteX18" fmla="*/ 343542 w 1342649"/>
                  <a:gd name="connsiteY18" fmla="*/ 61838 h 1610700"/>
                  <a:gd name="connsiteX19" fmla="*/ 49528 w 1342649"/>
                  <a:gd name="connsiteY19" fmla="*/ 562348 h 1610700"/>
                  <a:gd name="connsiteX20" fmla="*/ 49090 w 1342649"/>
                  <a:gd name="connsiteY20" fmla="*/ 568922 h 1610700"/>
                  <a:gd name="connsiteX21" fmla="*/ 23238 w 1342649"/>
                  <a:gd name="connsiteY21" fmla="*/ 594342 h 1610700"/>
                  <a:gd name="connsiteX22" fmla="*/ 14 w 1342649"/>
                  <a:gd name="connsiteY22" fmla="*/ 565854 h 1610700"/>
                  <a:gd name="connsiteX23" fmla="*/ 18856 w 1342649"/>
                  <a:gd name="connsiteY23" fmla="*/ 434810 h 1610700"/>
                  <a:gd name="connsiteX24" fmla="*/ 329959 w 1342649"/>
                  <a:gd name="connsiteY24" fmla="*/ 11875 h 1610700"/>
                  <a:gd name="connsiteX25" fmla="*/ 429862 w 1342649"/>
                  <a:gd name="connsiteY25" fmla="*/ 46937 h 1610700"/>
                  <a:gd name="connsiteX26" fmla="*/ 425042 w 1342649"/>
                  <a:gd name="connsiteY26" fmla="*/ 94709 h 1610700"/>
                  <a:gd name="connsiteX27" fmla="*/ 385607 w 1342649"/>
                  <a:gd name="connsiteY27" fmla="*/ 323488 h 1610700"/>
                  <a:gd name="connsiteX28" fmla="*/ 516182 w 1342649"/>
                  <a:gd name="connsiteY28" fmla="*/ 648688 h 1610700"/>
                  <a:gd name="connsiteX29" fmla="*/ 536776 w 1342649"/>
                  <a:gd name="connsiteY29" fmla="*/ 653509 h 1610700"/>
                  <a:gd name="connsiteX30" fmla="*/ 642376 w 1342649"/>
                  <a:gd name="connsiteY30" fmla="*/ 613626 h 1610700"/>
                  <a:gd name="connsiteX31" fmla="*/ 822903 w 1342649"/>
                  <a:gd name="connsiteY31" fmla="*/ 706540 h 1610700"/>
                  <a:gd name="connsiteX32" fmla="*/ 839116 w 1342649"/>
                  <a:gd name="connsiteY32" fmla="*/ 717497 h 1610700"/>
                  <a:gd name="connsiteX33" fmla="*/ 955231 w 1342649"/>
                  <a:gd name="connsiteY33" fmla="*/ 722756 h 1610700"/>
                  <a:gd name="connsiteX34" fmla="*/ 1088436 w 1342649"/>
                  <a:gd name="connsiteY34" fmla="*/ 792004 h 1610700"/>
                  <a:gd name="connsiteX35" fmla="*/ 1112535 w 1342649"/>
                  <a:gd name="connsiteY35" fmla="*/ 796386 h 1610700"/>
                  <a:gd name="connsiteX36" fmla="*/ 1239606 w 1342649"/>
                  <a:gd name="connsiteY36" fmla="*/ 725824 h 1610700"/>
                  <a:gd name="connsiteX37" fmla="*/ 1342138 w 1342649"/>
                  <a:gd name="connsiteY37" fmla="*/ 768775 h 1610700"/>
                  <a:gd name="connsiteX38" fmla="*/ 1337756 w 1342649"/>
                  <a:gd name="connsiteY38" fmla="*/ 802522 h 1610700"/>
                  <a:gd name="connsiteX39" fmla="*/ 1183519 w 1342649"/>
                  <a:gd name="connsiteY39" fmla="*/ 1065925 h 1610700"/>
                  <a:gd name="connsiteX40" fmla="*/ 1172127 w 1342649"/>
                  <a:gd name="connsiteY40" fmla="*/ 1094851 h 1610700"/>
                  <a:gd name="connsiteX41" fmla="*/ 1172127 w 1342649"/>
                  <a:gd name="connsiteY41" fmla="*/ 1189957 h 1610700"/>
                  <a:gd name="connsiteX42" fmla="*/ 1146713 w 1342649"/>
                  <a:gd name="connsiteY42" fmla="*/ 1221513 h 1610700"/>
                  <a:gd name="connsiteX43" fmla="*/ 1122613 w 1342649"/>
                  <a:gd name="connsiteY43" fmla="*/ 1190833 h 1610700"/>
                  <a:gd name="connsiteX44" fmla="*/ 1122613 w 1342649"/>
                  <a:gd name="connsiteY44" fmla="*/ 1169358 h 1610700"/>
                  <a:gd name="connsiteX45" fmla="*/ 1122613 w 1342649"/>
                  <a:gd name="connsiteY45" fmla="*/ 985721 h 1610700"/>
                  <a:gd name="connsiteX46" fmla="*/ 946030 w 1342649"/>
                  <a:gd name="connsiteY46" fmla="*/ 770528 h 1610700"/>
                  <a:gd name="connsiteX47" fmla="*/ 834734 w 1342649"/>
                  <a:gd name="connsiteY47" fmla="*/ 766145 h 1610700"/>
                  <a:gd name="connsiteX48" fmla="*/ 825970 w 1342649"/>
                  <a:gd name="connsiteY48" fmla="*/ 781485 h 1610700"/>
                  <a:gd name="connsiteX49" fmla="*/ 825970 w 1342649"/>
                  <a:gd name="connsiteY49" fmla="*/ 944085 h 1610700"/>
                  <a:gd name="connsiteX50" fmla="*/ 825532 w 1342649"/>
                  <a:gd name="connsiteY50" fmla="*/ 958986 h 1610700"/>
                  <a:gd name="connsiteX51" fmla="*/ 802309 w 1342649"/>
                  <a:gd name="connsiteY51" fmla="*/ 981776 h 1610700"/>
                  <a:gd name="connsiteX52" fmla="*/ 777771 w 1342649"/>
                  <a:gd name="connsiteY52" fmla="*/ 962054 h 1610700"/>
                  <a:gd name="connsiteX53" fmla="*/ 776895 w 1342649"/>
                  <a:gd name="connsiteY53" fmla="*/ 945838 h 1610700"/>
                  <a:gd name="connsiteX54" fmla="*/ 776895 w 1342649"/>
                  <a:gd name="connsiteY54" fmla="*/ 740725 h 1610700"/>
                  <a:gd name="connsiteX55" fmla="*/ 659903 w 1342649"/>
                  <a:gd name="connsiteY55" fmla="*/ 660083 h 1610700"/>
                  <a:gd name="connsiteX56" fmla="*/ 575335 w 1342649"/>
                  <a:gd name="connsiteY56" fmla="*/ 691639 h 1610700"/>
                  <a:gd name="connsiteX57" fmla="*/ 573145 w 1342649"/>
                  <a:gd name="connsiteY57" fmla="*/ 706102 h 1610700"/>
                  <a:gd name="connsiteX58" fmla="*/ 589795 w 1342649"/>
                  <a:gd name="connsiteY58" fmla="*/ 719688 h 1610700"/>
                  <a:gd name="connsiteX59" fmla="*/ 655083 w 1342649"/>
                  <a:gd name="connsiteY59" fmla="*/ 858621 h 1610700"/>
                  <a:gd name="connsiteX60" fmla="*/ 655083 w 1342649"/>
                  <a:gd name="connsiteY60" fmla="*/ 1523045 h 1610700"/>
                  <a:gd name="connsiteX61" fmla="*/ 692766 w 1342649"/>
                  <a:gd name="connsiteY61" fmla="*/ 1560737 h 1610700"/>
                  <a:gd name="connsiteX62" fmla="*/ 791355 w 1342649"/>
                  <a:gd name="connsiteY62" fmla="*/ 1560737 h 1610700"/>
                  <a:gd name="connsiteX63" fmla="*/ 939895 w 1342649"/>
                  <a:gd name="connsiteY63" fmla="*/ 1412162 h 1610700"/>
                  <a:gd name="connsiteX64" fmla="*/ 939895 w 1342649"/>
                  <a:gd name="connsiteY64" fmla="*/ 1153142 h 1610700"/>
                  <a:gd name="connsiteX65" fmla="*/ 940333 w 1342649"/>
                  <a:gd name="connsiteY65" fmla="*/ 1138240 h 1610700"/>
                  <a:gd name="connsiteX66" fmla="*/ 962242 w 1342649"/>
                  <a:gd name="connsiteY66" fmla="*/ 1115888 h 1610700"/>
                  <a:gd name="connsiteX67" fmla="*/ 987656 w 1342649"/>
                  <a:gd name="connsiteY67" fmla="*/ 1134296 h 1610700"/>
                  <a:gd name="connsiteX68" fmla="*/ 988971 w 1342649"/>
                  <a:gd name="connsiteY68" fmla="*/ 1150512 h 1610700"/>
                  <a:gd name="connsiteX69" fmla="*/ 988533 w 1342649"/>
                  <a:gd name="connsiteY69" fmla="*/ 1331081 h 1610700"/>
                  <a:gd name="connsiteX70" fmla="*/ 1005183 w 1342649"/>
                  <a:gd name="connsiteY70" fmla="*/ 1347297 h 1610700"/>
                  <a:gd name="connsiteX71" fmla="*/ 1107716 w 1342649"/>
                  <a:gd name="connsiteY71" fmla="*/ 1297772 h 1610700"/>
                  <a:gd name="connsiteX72" fmla="*/ 1143208 w 1342649"/>
                  <a:gd name="connsiteY72" fmla="*/ 1289445 h 1610700"/>
                  <a:gd name="connsiteX73" fmla="*/ 1148027 w 1342649"/>
                  <a:gd name="connsiteY73" fmla="*/ 1325822 h 1610700"/>
                  <a:gd name="connsiteX74" fmla="*/ 1015261 w 1342649"/>
                  <a:gd name="connsiteY74" fmla="*/ 1396384 h 1610700"/>
                  <a:gd name="connsiteX75" fmla="*/ 988971 w 1342649"/>
                  <a:gd name="connsiteY75" fmla="*/ 1422242 h 1610700"/>
                  <a:gd name="connsiteX76" fmla="*/ 826409 w 1342649"/>
                  <a:gd name="connsiteY76" fmla="*/ 1607632 h 1610700"/>
                  <a:gd name="connsiteX77" fmla="*/ 818960 w 1342649"/>
                  <a:gd name="connsiteY77" fmla="*/ 1610700 h 1610700"/>
                  <a:gd name="connsiteX78" fmla="*/ 662094 w 1342649"/>
                  <a:gd name="connsiteY78" fmla="*/ 1609385 h 1610700"/>
                  <a:gd name="connsiteX79" fmla="*/ 1174756 w 1342649"/>
                  <a:gd name="connsiteY79" fmla="*/ 1003690 h 1610700"/>
                  <a:gd name="connsiteX80" fmla="*/ 1293063 w 1342649"/>
                  <a:gd name="connsiteY80" fmla="*/ 784991 h 1610700"/>
                  <a:gd name="connsiteX81" fmla="*/ 1287805 w 1342649"/>
                  <a:gd name="connsiteY81" fmla="*/ 766145 h 1610700"/>
                  <a:gd name="connsiteX82" fmla="*/ 1266772 w 1342649"/>
                  <a:gd name="connsiteY82" fmla="*/ 767898 h 1610700"/>
                  <a:gd name="connsiteX83" fmla="*/ 1140140 w 1342649"/>
                  <a:gd name="connsiteY83" fmla="*/ 838899 h 1610700"/>
                  <a:gd name="connsiteX84" fmla="*/ 1137073 w 1342649"/>
                  <a:gd name="connsiteY84" fmla="*/ 852924 h 1610700"/>
                  <a:gd name="connsiteX85" fmla="*/ 1169060 w 1342649"/>
                  <a:gd name="connsiteY85" fmla="*/ 943208 h 1610700"/>
                  <a:gd name="connsiteX86" fmla="*/ 1174756 w 1342649"/>
                  <a:gd name="connsiteY86" fmla="*/ 1003690 h 16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42649" h="1610700">
                    <a:moveTo>
                      <a:pt x="662094" y="1609385"/>
                    </a:moveTo>
                    <a:cubicBezTo>
                      <a:pt x="635365" y="1597990"/>
                      <a:pt x="613895" y="1581774"/>
                      <a:pt x="608198" y="1551095"/>
                    </a:cubicBezTo>
                    <a:cubicBezTo>
                      <a:pt x="606884" y="1543644"/>
                      <a:pt x="606446" y="1535755"/>
                      <a:pt x="606446" y="1528305"/>
                    </a:cubicBezTo>
                    <a:cubicBezTo>
                      <a:pt x="606446" y="1451607"/>
                      <a:pt x="606007" y="1375347"/>
                      <a:pt x="606884" y="1298649"/>
                    </a:cubicBezTo>
                    <a:cubicBezTo>
                      <a:pt x="606884" y="1283309"/>
                      <a:pt x="603379" y="1277612"/>
                      <a:pt x="587166" y="1275420"/>
                    </a:cubicBezTo>
                    <a:cubicBezTo>
                      <a:pt x="382539" y="1243426"/>
                      <a:pt x="223483" y="1139117"/>
                      <a:pt x="109119" y="967752"/>
                    </a:cubicBezTo>
                    <a:cubicBezTo>
                      <a:pt x="54348" y="885794"/>
                      <a:pt x="21485" y="794633"/>
                      <a:pt x="6587" y="697336"/>
                    </a:cubicBezTo>
                    <a:cubicBezTo>
                      <a:pt x="6149" y="695145"/>
                      <a:pt x="6149" y="692954"/>
                      <a:pt x="5711" y="690762"/>
                    </a:cubicBezTo>
                    <a:cubicBezTo>
                      <a:pt x="4396" y="673231"/>
                      <a:pt x="11845" y="662713"/>
                      <a:pt x="26305" y="660959"/>
                    </a:cubicBezTo>
                    <a:cubicBezTo>
                      <a:pt x="41641" y="659206"/>
                      <a:pt x="52157" y="667972"/>
                      <a:pt x="54786" y="685941"/>
                    </a:cubicBezTo>
                    <a:cubicBezTo>
                      <a:pt x="61359" y="733713"/>
                      <a:pt x="72313" y="780608"/>
                      <a:pt x="91154" y="824874"/>
                    </a:cubicBezTo>
                    <a:cubicBezTo>
                      <a:pt x="185362" y="1050147"/>
                      <a:pt x="353182" y="1184697"/>
                      <a:pt x="593739" y="1228087"/>
                    </a:cubicBezTo>
                    <a:cubicBezTo>
                      <a:pt x="604255" y="1229840"/>
                      <a:pt x="606884" y="1227210"/>
                      <a:pt x="606884" y="1217130"/>
                    </a:cubicBezTo>
                    <a:cubicBezTo>
                      <a:pt x="606446" y="1095289"/>
                      <a:pt x="606884" y="973449"/>
                      <a:pt x="606446" y="851171"/>
                    </a:cubicBezTo>
                    <a:cubicBezTo>
                      <a:pt x="606446" y="809535"/>
                      <a:pt x="585413" y="777979"/>
                      <a:pt x="553427" y="752121"/>
                    </a:cubicBezTo>
                    <a:cubicBezTo>
                      <a:pt x="500408" y="709608"/>
                      <a:pt x="455714" y="659645"/>
                      <a:pt x="421537" y="600916"/>
                    </a:cubicBezTo>
                    <a:cubicBezTo>
                      <a:pt x="325139" y="437001"/>
                      <a:pt x="310679" y="265636"/>
                      <a:pt x="375967" y="87696"/>
                    </a:cubicBezTo>
                    <a:cubicBezTo>
                      <a:pt x="379910" y="76740"/>
                      <a:pt x="391303" y="64468"/>
                      <a:pt x="378158" y="53073"/>
                    </a:cubicBezTo>
                    <a:cubicBezTo>
                      <a:pt x="364136" y="40801"/>
                      <a:pt x="353620" y="55264"/>
                      <a:pt x="343542" y="61838"/>
                    </a:cubicBezTo>
                    <a:cubicBezTo>
                      <a:pt x="163891" y="180611"/>
                      <a:pt x="66178" y="347593"/>
                      <a:pt x="49528" y="562348"/>
                    </a:cubicBezTo>
                    <a:cubicBezTo>
                      <a:pt x="49528" y="564539"/>
                      <a:pt x="49528" y="566730"/>
                      <a:pt x="49090" y="568922"/>
                    </a:cubicBezTo>
                    <a:cubicBezTo>
                      <a:pt x="47337" y="585576"/>
                      <a:pt x="37259" y="595657"/>
                      <a:pt x="23238" y="594342"/>
                    </a:cubicBezTo>
                    <a:cubicBezTo>
                      <a:pt x="9216" y="593465"/>
                      <a:pt x="-424" y="582070"/>
                      <a:pt x="14" y="565854"/>
                    </a:cubicBezTo>
                    <a:cubicBezTo>
                      <a:pt x="2205" y="521588"/>
                      <a:pt x="7901" y="477761"/>
                      <a:pt x="18856" y="434810"/>
                    </a:cubicBezTo>
                    <a:cubicBezTo>
                      <a:pt x="65740" y="252049"/>
                      <a:pt x="169587" y="110925"/>
                      <a:pt x="329959" y="11875"/>
                    </a:cubicBezTo>
                    <a:cubicBezTo>
                      <a:pt x="371147" y="-13545"/>
                      <a:pt x="417593" y="3548"/>
                      <a:pt x="429862" y="46937"/>
                    </a:cubicBezTo>
                    <a:cubicBezTo>
                      <a:pt x="434682" y="63591"/>
                      <a:pt x="431615" y="79369"/>
                      <a:pt x="425042" y="94709"/>
                    </a:cubicBezTo>
                    <a:cubicBezTo>
                      <a:pt x="394370" y="167901"/>
                      <a:pt x="381663" y="244599"/>
                      <a:pt x="385607" y="323488"/>
                    </a:cubicBezTo>
                    <a:cubicBezTo>
                      <a:pt x="391741" y="447082"/>
                      <a:pt x="435996" y="554897"/>
                      <a:pt x="516182" y="648688"/>
                    </a:cubicBezTo>
                    <a:cubicBezTo>
                      <a:pt x="522755" y="656138"/>
                      <a:pt x="528013" y="657015"/>
                      <a:pt x="536776" y="653509"/>
                    </a:cubicBezTo>
                    <a:cubicBezTo>
                      <a:pt x="571830" y="639922"/>
                      <a:pt x="607322" y="626774"/>
                      <a:pt x="642376" y="613626"/>
                    </a:cubicBezTo>
                    <a:cubicBezTo>
                      <a:pt x="725191" y="582947"/>
                      <a:pt x="800118" y="621515"/>
                      <a:pt x="822903" y="706540"/>
                    </a:cubicBezTo>
                    <a:cubicBezTo>
                      <a:pt x="825532" y="716620"/>
                      <a:pt x="830790" y="717059"/>
                      <a:pt x="839116" y="717497"/>
                    </a:cubicBezTo>
                    <a:cubicBezTo>
                      <a:pt x="877675" y="717935"/>
                      <a:pt x="916672" y="715306"/>
                      <a:pt x="955231" y="722756"/>
                    </a:cubicBezTo>
                    <a:cubicBezTo>
                      <a:pt x="1006498" y="732837"/>
                      <a:pt x="1051191" y="756065"/>
                      <a:pt x="1088436" y="792004"/>
                    </a:cubicBezTo>
                    <a:cubicBezTo>
                      <a:pt x="1096761" y="799892"/>
                      <a:pt x="1102896" y="800331"/>
                      <a:pt x="1112535" y="796386"/>
                    </a:cubicBezTo>
                    <a:cubicBezTo>
                      <a:pt x="1158105" y="778417"/>
                      <a:pt x="1199732" y="753874"/>
                      <a:pt x="1239606" y="725824"/>
                    </a:cubicBezTo>
                    <a:cubicBezTo>
                      <a:pt x="1281232" y="696460"/>
                      <a:pt x="1334689" y="719688"/>
                      <a:pt x="1342138" y="768775"/>
                    </a:cubicBezTo>
                    <a:cubicBezTo>
                      <a:pt x="1343891" y="780608"/>
                      <a:pt x="1340824" y="791565"/>
                      <a:pt x="1337756" y="802522"/>
                    </a:cubicBezTo>
                    <a:cubicBezTo>
                      <a:pt x="1306646" y="902010"/>
                      <a:pt x="1254942" y="990104"/>
                      <a:pt x="1183519" y="1065925"/>
                    </a:cubicBezTo>
                    <a:cubicBezTo>
                      <a:pt x="1175194" y="1074691"/>
                      <a:pt x="1171689" y="1083018"/>
                      <a:pt x="1172127" y="1094851"/>
                    </a:cubicBezTo>
                    <a:cubicBezTo>
                      <a:pt x="1173003" y="1126407"/>
                      <a:pt x="1172565" y="1158401"/>
                      <a:pt x="1172127" y="1189957"/>
                    </a:cubicBezTo>
                    <a:cubicBezTo>
                      <a:pt x="1172127" y="1210117"/>
                      <a:pt x="1162487" y="1221951"/>
                      <a:pt x="1146713" y="1221513"/>
                    </a:cubicBezTo>
                    <a:cubicBezTo>
                      <a:pt x="1131815" y="1221074"/>
                      <a:pt x="1123052" y="1210117"/>
                      <a:pt x="1122613" y="1190833"/>
                    </a:cubicBezTo>
                    <a:cubicBezTo>
                      <a:pt x="1122613" y="1183821"/>
                      <a:pt x="1122613" y="1176809"/>
                      <a:pt x="1122613" y="1169358"/>
                    </a:cubicBezTo>
                    <a:cubicBezTo>
                      <a:pt x="1122613" y="1107999"/>
                      <a:pt x="1123052" y="1047079"/>
                      <a:pt x="1122613" y="985721"/>
                    </a:cubicBezTo>
                    <a:cubicBezTo>
                      <a:pt x="1121299" y="879220"/>
                      <a:pt x="1049877" y="792442"/>
                      <a:pt x="946030" y="770528"/>
                    </a:cubicBezTo>
                    <a:cubicBezTo>
                      <a:pt x="909223" y="762639"/>
                      <a:pt x="871978" y="767022"/>
                      <a:pt x="834734" y="766145"/>
                    </a:cubicBezTo>
                    <a:cubicBezTo>
                      <a:pt x="822465" y="765707"/>
                      <a:pt x="825970" y="774911"/>
                      <a:pt x="825970" y="781485"/>
                    </a:cubicBezTo>
                    <a:cubicBezTo>
                      <a:pt x="825970" y="835831"/>
                      <a:pt x="825970" y="889739"/>
                      <a:pt x="825970" y="944085"/>
                    </a:cubicBezTo>
                    <a:cubicBezTo>
                      <a:pt x="825970" y="948906"/>
                      <a:pt x="825970" y="953727"/>
                      <a:pt x="825532" y="958986"/>
                    </a:cubicBezTo>
                    <a:cubicBezTo>
                      <a:pt x="824218" y="973449"/>
                      <a:pt x="815892" y="981338"/>
                      <a:pt x="802309" y="981776"/>
                    </a:cubicBezTo>
                    <a:cubicBezTo>
                      <a:pt x="789164" y="982215"/>
                      <a:pt x="780839" y="974764"/>
                      <a:pt x="777771" y="962054"/>
                    </a:cubicBezTo>
                    <a:cubicBezTo>
                      <a:pt x="776457" y="956795"/>
                      <a:pt x="776895" y="951097"/>
                      <a:pt x="776895" y="945838"/>
                    </a:cubicBezTo>
                    <a:cubicBezTo>
                      <a:pt x="776895" y="877467"/>
                      <a:pt x="776895" y="809096"/>
                      <a:pt x="776895" y="740725"/>
                    </a:cubicBezTo>
                    <a:cubicBezTo>
                      <a:pt x="776457" y="672793"/>
                      <a:pt x="723438" y="636416"/>
                      <a:pt x="659903" y="660083"/>
                    </a:cubicBezTo>
                    <a:cubicBezTo>
                      <a:pt x="631860" y="670601"/>
                      <a:pt x="603817" y="681558"/>
                      <a:pt x="575335" y="691639"/>
                    </a:cubicBezTo>
                    <a:cubicBezTo>
                      <a:pt x="563943" y="695583"/>
                      <a:pt x="564819" y="699528"/>
                      <a:pt x="573145" y="706102"/>
                    </a:cubicBezTo>
                    <a:cubicBezTo>
                      <a:pt x="578841" y="710046"/>
                      <a:pt x="584099" y="714867"/>
                      <a:pt x="589795" y="719688"/>
                    </a:cubicBezTo>
                    <a:cubicBezTo>
                      <a:pt x="633174" y="755627"/>
                      <a:pt x="655083" y="802084"/>
                      <a:pt x="655083" y="858621"/>
                    </a:cubicBezTo>
                    <a:cubicBezTo>
                      <a:pt x="655083" y="1079950"/>
                      <a:pt x="655083" y="1301278"/>
                      <a:pt x="655083" y="1523045"/>
                    </a:cubicBezTo>
                    <a:cubicBezTo>
                      <a:pt x="655083" y="1555916"/>
                      <a:pt x="659903" y="1560737"/>
                      <a:pt x="692766" y="1560737"/>
                    </a:cubicBezTo>
                    <a:cubicBezTo>
                      <a:pt x="725629" y="1560737"/>
                      <a:pt x="758492" y="1560737"/>
                      <a:pt x="791355" y="1560737"/>
                    </a:cubicBezTo>
                    <a:cubicBezTo>
                      <a:pt x="876360" y="1560299"/>
                      <a:pt x="939457" y="1497625"/>
                      <a:pt x="939895" y="1412162"/>
                    </a:cubicBezTo>
                    <a:cubicBezTo>
                      <a:pt x="940333" y="1325822"/>
                      <a:pt x="939895" y="1239482"/>
                      <a:pt x="939895" y="1153142"/>
                    </a:cubicBezTo>
                    <a:cubicBezTo>
                      <a:pt x="939895" y="1148321"/>
                      <a:pt x="939895" y="1143061"/>
                      <a:pt x="940333" y="1138240"/>
                    </a:cubicBezTo>
                    <a:cubicBezTo>
                      <a:pt x="941648" y="1124654"/>
                      <a:pt x="949535" y="1117203"/>
                      <a:pt x="962242" y="1115888"/>
                    </a:cubicBezTo>
                    <a:cubicBezTo>
                      <a:pt x="975387" y="1114573"/>
                      <a:pt x="984151" y="1121586"/>
                      <a:pt x="987656" y="1134296"/>
                    </a:cubicBezTo>
                    <a:cubicBezTo>
                      <a:pt x="988971" y="1139555"/>
                      <a:pt x="988971" y="1145253"/>
                      <a:pt x="988971" y="1150512"/>
                    </a:cubicBezTo>
                    <a:cubicBezTo>
                      <a:pt x="988971" y="1210556"/>
                      <a:pt x="989409" y="1270599"/>
                      <a:pt x="988533" y="1331081"/>
                    </a:cubicBezTo>
                    <a:cubicBezTo>
                      <a:pt x="988533" y="1344229"/>
                      <a:pt x="992476" y="1346859"/>
                      <a:pt x="1005183" y="1347297"/>
                    </a:cubicBezTo>
                    <a:cubicBezTo>
                      <a:pt x="1048124" y="1348174"/>
                      <a:pt x="1083178" y="1335026"/>
                      <a:pt x="1107716" y="1297772"/>
                    </a:cubicBezTo>
                    <a:cubicBezTo>
                      <a:pt x="1116917" y="1284186"/>
                      <a:pt x="1131377" y="1281118"/>
                      <a:pt x="1143208" y="1289445"/>
                    </a:cubicBezTo>
                    <a:cubicBezTo>
                      <a:pt x="1155038" y="1297772"/>
                      <a:pt x="1157229" y="1311359"/>
                      <a:pt x="1148027" y="1325822"/>
                    </a:cubicBezTo>
                    <a:cubicBezTo>
                      <a:pt x="1116479" y="1373594"/>
                      <a:pt x="1071347" y="1395507"/>
                      <a:pt x="1015261" y="1396384"/>
                    </a:cubicBezTo>
                    <a:cubicBezTo>
                      <a:pt x="989847" y="1396822"/>
                      <a:pt x="989847" y="1396822"/>
                      <a:pt x="988971" y="1422242"/>
                    </a:cubicBezTo>
                    <a:cubicBezTo>
                      <a:pt x="985465" y="1515156"/>
                      <a:pt x="918425" y="1591416"/>
                      <a:pt x="826409" y="1607632"/>
                    </a:cubicBezTo>
                    <a:cubicBezTo>
                      <a:pt x="823779" y="1608071"/>
                      <a:pt x="821589" y="1609385"/>
                      <a:pt x="818960" y="1610700"/>
                    </a:cubicBezTo>
                    <a:cubicBezTo>
                      <a:pt x="767255" y="1609385"/>
                      <a:pt x="714674" y="1609385"/>
                      <a:pt x="662094" y="1609385"/>
                    </a:cubicBezTo>
                    <a:close/>
                    <a:moveTo>
                      <a:pt x="1174756" y="1003690"/>
                    </a:moveTo>
                    <a:cubicBezTo>
                      <a:pt x="1229528" y="936634"/>
                      <a:pt x="1268525" y="864319"/>
                      <a:pt x="1293063" y="784991"/>
                    </a:cubicBezTo>
                    <a:cubicBezTo>
                      <a:pt x="1295692" y="777102"/>
                      <a:pt x="1294377" y="770966"/>
                      <a:pt x="1287805" y="766145"/>
                    </a:cubicBezTo>
                    <a:cubicBezTo>
                      <a:pt x="1280356" y="760886"/>
                      <a:pt x="1273345" y="763077"/>
                      <a:pt x="1266772" y="767898"/>
                    </a:cubicBezTo>
                    <a:cubicBezTo>
                      <a:pt x="1227337" y="796824"/>
                      <a:pt x="1185710" y="820930"/>
                      <a:pt x="1140140" y="838899"/>
                    </a:cubicBezTo>
                    <a:cubicBezTo>
                      <a:pt x="1130501" y="842843"/>
                      <a:pt x="1133130" y="846788"/>
                      <a:pt x="1137073" y="852924"/>
                    </a:cubicBezTo>
                    <a:cubicBezTo>
                      <a:pt x="1153724" y="880973"/>
                      <a:pt x="1164678" y="911214"/>
                      <a:pt x="1169060" y="943208"/>
                    </a:cubicBezTo>
                    <a:cubicBezTo>
                      <a:pt x="1172127" y="962054"/>
                      <a:pt x="1172565" y="980900"/>
                      <a:pt x="1174756" y="1003690"/>
                    </a:cubicBezTo>
                    <a:close/>
                  </a:path>
                </a:pathLst>
              </a:custGeom>
              <a:solidFill>
                <a:srgbClr val="000000"/>
              </a:solidFill>
              <a:ln w="4378" cap="flat">
                <a:noFill/>
                <a:prstDash val="solid"/>
                <a:miter/>
              </a:ln>
            </p:spPr>
            <p:txBody>
              <a:bodyPr rtlCol="0" anchor="ctr"/>
              <a:lstStyle/>
              <a:p>
                <a:endParaRPr lang="en-US"/>
              </a:p>
            </p:txBody>
          </p:sp>
          <p:sp>
            <p:nvSpPr>
              <p:cNvPr id="383" name="Freeform 382">
                <a:extLst>
                  <a:ext uri="{FF2B5EF4-FFF2-40B4-BE49-F238E27FC236}">
                    <a16:creationId xmlns:a16="http://schemas.microsoft.com/office/drawing/2014/main" id="{409BA965-4EB2-596A-BFC5-951A2D96821C}"/>
                  </a:ext>
                </a:extLst>
              </p:cNvPr>
              <p:cNvSpPr/>
              <p:nvPr/>
            </p:nvSpPr>
            <p:spPr>
              <a:xfrm>
                <a:off x="1385065" y="508069"/>
                <a:ext cx="157742" cy="223166"/>
              </a:xfrm>
              <a:custGeom>
                <a:avLst/>
                <a:gdLst>
                  <a:gd name="connsiteX0" fmla="*/ 88073 w 157742"/>
                  <a:gd name="connsiteY0" fmla="*/ 49415 h 223166"/>
                  <a:gd name="connsiteX1" fmla="*/ 28919 w 157742"/>
                  <a:gd name="connsiteY1" fmla="*/ 49415 h 223166"/>
                  <a:gd name="connsiteX2" fmla="*/ 0 w 157742"/>
                  <a:gd name="connsiteY2" fmla="*/ 25310 h 223166"/>
                  <a:gd name="connsiteX3" fmla="*/ 28043 w 157742"/>
                  <a:gd name="connsiteY3" fmla="*/ 329 h 223166"/>
                  <a:gd name="connsiteX4" fmla="*/ 114801 w 157742"/>
                  <a:gd name="connsiteY4" fmla="*/ 329 h 223166"/>
                  <a:gd name="connsiteX5" fmla="*/ 144159 w 157742"/>
                  <a:gd name="connsiteY5" fmla="*/ 52922 h 223166"/>
                  <a:gd name="connsiteX6" fmla="*/ 68355 w 157742"/>
                  <a:gd name="connsiteY6" fmla="*/ 173885 h 223166"/>
                  <a:gd name="connsiteX7" fmla="*/ 125756 w 157742"/>
                  <a:gd name="connsiteY7" fmla="*/ 173885 h 223166"/>
                  <a:gd name="connsiteX8" fmla="*/ 157742 w 157742"/>
                  <a:gd name="connsiteY8" fmla="*/ 198429 h 223166"/>
                  <a:gd name="connsiteX9" fmla="*/ 125317 w 157742"/>
                  <a:gd name="connsiteY9" fmla="*/ 222972 h 223166"/>
                  <a:gd name="connsiteX10" fmla="*/ 45132 w 157742"/>
                  <a:gd name="connsiteY10" fmla="*/ 222972 h 223166"/>
                  <a:gd name="connsiteX11" fmla="*/ 14460 w 157742"/>
                  <a:gd name="connsiteY11" fmla="*/ 168188 h 223166"/>
                  <a:gd name="connsiteX12" fmla="*/ 77995 w 157742"/>
                  <a:gd name="connsiteY12" fmla="*/ 66946 h 223166"/>
                  <a:gd name="connsiteX13" fmla="*/ 88073 w 157742"/>
                  <a:gd name="connsiteY13" fmla="*/ 49415 h 2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742" h="223166">
                    <a:moveTo>
                      <a:pt x="88073" y="49415"/>
                    </a:moveTo>
                    <a:cubicBezTo>
                      <a:pt x="66164" y="49415"/>
                      <a:pt x="47761" y="49415"/>
                      <a:pt x="28919" y="49415"/>
                    </a:cubicBezTo>
                    <a:cubicBezTo>
                      <a:pt x="10954" y="49415"/>
                      <a:pt x="438" y="40212"/>
                      <a:pt x="0" y="25310"/>
                    </a:cubicBezTo>
                    <a:cubicBezTo>
                      <a:pt x="0" y="10409"/>
                      <a:pt x="10078" y="767"/>
                      <a:pt x="28043" y="329"/>
                    </a:cubicBezTo>
                    <a:cubicBezTo>
                      <a:pt x="56962" y="-110"/>
                      <a:pt x="85882" y="-110"/>
                      <a:pt x="114801" y="329"/>
                    </a:cubicBezTo>
                    <a:cubicBezTo>
                      <a:pt x="144597" y="767"/>
                      <a:pt x="159495" y="27502"/>
                      <a:pt x="144159" y="52922"/>
                    </a:cubicBezTo>
                    <a:cubicBezTo>
                      <a:pt x="120059" y="92366"/>
                      <a:pt x="95083" y="131373"/>
                      <a:pt x="68355" y="173885"/>
                    </a:cubicBezTo>
                    <a:cubicBezTo>
                      <a:pt x="89387" y="173885"/>
                      <a:pt x="107352" y="173885"/>
                      <a:pt x="125756" y="173885"/>
                    </a:cubicBezTo>
                    <a:cubicBezTo>
                      <a:pt x="146350" y="173885"/>
                      <a:pt x="157742" y="183089"/>
                      <a:pt x="157742" y="198429"/>
                    </a:cubicBezTo>
                    <a:cubicBezTo>
                      <a:pt x="157742" y="213768"/>
                      <a:pt x="145912" y="222972"/>
                      <a:pt x="125317" y="222972"/>
                    </a:cubicBezTo>
                    <a:cubicBezTo>
                      <a:pt x="98589" y="222972"/>
                      <a:pt x="71860" y="223410"/>
                      <a:pt x="45132" y="222972"/>
                    </a:cubicBezTo>
                    <a:cubicBezTo>
                      <a:pt x="11831" y="222534"/>
                      <a:pt x="-3067" y="196237"/>
                      <a:pt x="14460" y="168188"/>
                    </a:cubicBezTo>
                    <a:cubicBezTo>
                      <a:pt x="35492" y="134441"/>
                      <a:pt x="56524" y="100694"/>
                      <a:pt x="77995" y="66946"/>
                    </a:cubicBezTo>
                    <a:cubicBezTo>
                      <a:pt x="80624" y="62125"/>
                      <a:pt x="83691" y="56866"/>
                      <a:pt x="88073" y="49415"/>
                    </a:cubicBezTo>
                    <a:close/>
                  </a:path>
                </a:pathLst>
              </a:custGeom>
              <a:solidFill>
                <a:srgbClr val="000000"/>
              </a:solidFill>
              <a:ln w="4378"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id="{C300B926-3C17-52C0-7F93-623A1081FBEB}"/>
                  </a:ext>
                </a:extLst>
              </p:cNvPr>
              <p:cNvSpPr/>
              <p:nvPr/>
            </p:nvSpPr>
            <p:spPr>
              <a:xfrm>
                <a:off x="1524831" y="883123"/>
                <a:ext cx="157315" cy="222972"/>
              </a:xfrm>
              <a:custGeom>
                <a:avLst/>
                <a:gdLst>
                  <a:gd name="connsiteX0" fmla="*/ 69681 w 157315"/>
                  <a:gd name="connsiteY0" fmla="*/ 173557 h 222972"/>
                  <a:gd name="connsiteX1" fmla="*/ 128396 w 157315"/>
                  <a:gd name="connsiteY1" fmla="*/ 173557 h 222972"/>
                  <a:gd name="connsiteX2" fmla="*/ 157316 w 157315"/>
                  <a:gd name="connsiteY2" fmla="*/ 198100 h 222972"/>
                  <a:gd name="connsiteX3" fmla="*/ 129273 w 157315"/>
                  <a:gd name="connsiteY3" fmla="*/ 222643 h 222972"/>
                  <a:gd name="connsiteX4" fmla="*/ 42515 w 157315"/>
                  <a:gd name="connsiteY4" fmla="*/ 222643 h 222972"/>
                  <a:gd name="connsiteX5" fmla="*/ 13157 w 157315"/>
                  <a:gd name="connsiteY5" fmla="*/ 170051 h 222972"/>
                  <a:gd name="connsiteX6" fmla="*/ 78445 w 157315"/>
                  <a:gd name="connsiteY6" fmla="*/ 65741 h 222972"/>
                  <a:gd name="connsiteX7" fmla="*/ 85894 w 157315"/>
                  <a:gd name="connsiteY7" fmla="*/ 49087 h 222972"/>
                  <a:gd name="connsiteX8" fmla="*/ 31122 w 157315"/>
                  <a:gd name="connsiteY8" fmla="*/ 49087 h 222972"/>
                  <a:gd name="connsiteX9" fmla="*/ 12 w 157315"/>
                  <a:gd name="connsiteY9" fmla="*/ 25420 h 222972"/>
                  <a:gd name="connsiteX10" fmla="*/ 31560 w 157315"/>
                  <a:gd name="connsiteY10" fmla="*/ 0 h 222972"/>
                  <a:gd name="connsiteX11" fmla="*/ 110431 w 157315"/>
                  <a:gd name="connsiteY11" fmla="*/ 0 h 222972"/>
                  <a:gd name="connsiteX12" fmla="*/ 146800 w 157315"/>
                  <a:gd name="connsiteY12" fmla="*/ 17093 h 222972"/>
                  <a:gd name="connsiteX13" fmla="*/ 142418 w 157315"/>
                  <a:gd name="connsiteY13" fmla="*/ 56976 h 222972"/>
                  <a:gd name="connsiteX14" fmla="*/ 79759 w 157315"/>
                  <a:gd name="connsiteY14" fmla="*/ 156902 h 222972"/>
                  <a:gd name="connsiteX15" fmla="*/ 69681 w 157315"/>
                  <a:gd name="connsiteY15" fmla="*/ 173557 h 22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315" h="222972">
                    <a:moveTo>
                      <a:pt x="69681" y="173557"/>
                    </a:moveTo>
                    <a:cubicBezTo>
                      <a:pt x="91152" y="173557"/>
                      <a:pt x="109993" y="173118"/>
                      <a:pt x="128396" y="173557"/>
                    </a:cubicBezTo>
                    <a:cubicBezTo>
                      <a:pt x="146361" y="173995"/>
                      <a:pt x="156878" y="182760"/>
                      <a:pt x="157316" y="198100"/>
                    </a:cubicBezTo>
                    <a:cubicBezTo>
                      <a:pt x="157316" y="213440"/>
                      <a:pt x="147238" y="222643"/>
                      <a:pt x="129273" y="222643"/>
                    </a:cubicBezTo>
                    <a:cubicBezTo>
                      <a:pt x="100353" y="223082"/>
                      <a:pt x="71434" y="223082"/>
                      <a:pt x="42515" y="222643"/>
                    </a:cubicBezTo>
                    <a:cubicBezTo>
                      <a:pt x="12281" y="222205"/>
                      <a:pt x="-2179" y="195909"/>
                      <a:pt x="13157" y="170051"/>
                    </a:cubicBezTo>
                    <a:cubicBezTo>
                      <a:pt x="34627" y="134989"/>
                      <a:pt x="56536" y="100803"/>
                      <a:pt x="78445" y="65741"/>
                    </a:cubicBezTo>
                    <a:cubicBezTo>
                      <a:pt x="81074" y="61358"/>
                      <a:pt x="85455" y="57414"/>
                      <a:pt x="85894" y="49087"/>
                    </a:cubicBezTo>
                    <a:cubicBezTo>
                      <a:pt x="67490" y="49087"/>
                      <a:pt x="49087" y="49087"/>
                      <a:pt x="31122" y="49087"/>
                    </a:cubicBezTo>
                    <a:cubicBezTo>
                      <a:pt x="11842" y="49087"/>
                      <a:pt x="450" y="39883"/>
                      <a:pt x="12" y="25420"/>
                    </a:cubicBezTo>
                    <a:cubicBezTo>
                      <a:pt x="-426" y="10080"/>
                      <a:pt x="11404" y="438"/>
                      <a:pt x="31560" y="0"/>
                    </a:cubicBezTo>
                    <a:cubicBezTo>
                      <a:pt x="57851" y="0"/>
                      <a:pt x="84141" y="0"/>
                      <a:pt x="110431" y="0"/>
                    </a:cubicBezTo>
                    <a:cubicBezTo>
                      <a:pt x="125767" y="0"/>
                      <a:pt x="138913" y="3068"/>
                      <a:pt x="146800" y="17093"/>
                    </a:cubicBezTo>
                    <a:cubicBezTo>
                      <a:pt x="154687" y="31118"/>
                      <a:pt x="150743" y="44266"/>
                      <a:pt x="142418" y="56976"/>
                    </a:cubicBezTo>
                    <a:cubicBezTo>
                      <a:pt x="121386" y="90285"/>
                      <a:pt x="100353" y="123593"/>
                      <a:pt x="79759" y="156902"/>
                    </a:cubicBezTo>
                    <a:cubicBezTo>
                      <a:pt x="76692" y="161285"/>
                      <a:pt x="74063" y="166106"/>
                      <a:pt x="69681" y="173557"/>
                    </a:cubicBezTo>
                    <a:close/>
                  </a:path>
                </a:pathLst>
              </a:custGeom>
              <a:solidFill>
                <a:srgbClr val="000000"/>
              </a:solidFill>
              <a:ln w="4378"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476503F7-5413-7808-C037-BC6AA5A87B9E}"/>
                  </a:ext>
                </a:extLst>
              </p:cNvPr>
              <p:cNvSpPr/>
              <p:nvPr/>
            </p:nvSpPr>
            <p:spPr>
              <a:xfrm>
                <a:off x="1816652" y="674033"/>
                <a:ext cx="157317" cy="223181"/>
              </a:xfrm>
              <a:custGeom>
                <a:avLst/>
                <a:gdLst>
                  <a:gd name="connsiteX0" fmla="*/ 71874 w 157317"/>
                  <a:gd name="connsiteY0" fmla="*/ 32 h 223181"/>
                  <a:gd name="connsiteX1" fmla="*/ 111309 w 157317"/>
                  <a:gd name="connsiteY1" fmla="*/ 32 h 223181"/>
                  <a:gd name="connsiteX2" fmla="*/ 145925 w 157317"/>
                  <a:gd name="connsiteY2" fmla="*/ 17125 h 223181"/>
                  <a:gd name="connsiteX3" fmla="*/ 142419 w 157317"/>
                  <a:gd name="connsiteY3" fmla="*/ 55693 h 223181"/>
                  <a:gd name="connsiteX4" fmla="*/ 77132 w 157317"/>
                  <a:gd name="connsiteY4" fmla="*/ 159564 h 223181"/>
                  <a:gd name="connsiteX5" fmla="*/ 84580 w 157317"/>
                  <a:gd name="connsiteY5" fmla="*/ 173589 h 223181"/>
                  <a:gd name="connsiteX6" fmla="*/ 130589 w 157317"/>
                  <a:gd name="connsiteY6" fmla="*/ 173589 h 223181"/>
                  <a:gd name="connsiteX7" fmla="*/ 157317 w 157317"/>
                  <a:gd name="connsiteY7" fmla="*/ 198571 h 223181"/>
                  <a:gd name="connsiteX8" fmla="*/ 130150 w 157317"/>
                  <a:gd name="connsiteY8" fmla="*/ 222676 h 223181"/>
                  <a:gd name="connsiteX9" fmla="*/ 41640 w 157317"/>
                  <a:gd name="connsiteY9" fmla="*/ 222676 h 223181"/>
                  <a:gd name="connsiteX10" fmla="*/ 13158 w 157317"/>
                  <a:gd name="connsiteY10" fmla="*/ 169644 h 223181"/>
                  <a:gd name="connsiteX11" fmla="*/ 80199 w 157317"/>
                  <a:gd name="connsiteY11" fmla="*/ 63144 h 223181"/>
                  <a:gd name="connsiteX12" fmla="*/ 73188 w 157317"/>
                  <a:gd name="connsiteY12" fmla="*/ 49557 h 223181"/>
                  <a:gd name="connsiteX13" fmla="*/ 27180 w 157317"/>
                  <a:gd name="connsiteY13" fmla="*/ 49557 h 223181"/>
                  <a:gd name="connsiteX14" fmla="*/ 13 w 157317"/>
                  <a:gd name="connsiteY14" fmla="*/ 25452 h 223181"/>
                  <a:gd name="connsiteX15" fmla="*/ 28056 w 157317"/>
                  <a:gd name="connsiteY15" fmla="*/ 909 h 223181"/>
                  <a:gd name="connsiteX16" fmla="*/ 71874 w 157317"/>
                  <a:gd name="connsiteY16" fmla="*/ 32 h 22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317" h="223181">
                    <a:moveTo>
                      <a:pt x="71874" y="32"/>
                    </a:moveTo>
                    <a:cubicBezTo>
                      <a:pt x="85019" y="32"/>
                      <a:pt x="98164" y="470"/>
                      <a:pt x="111309" y="32"/>
                    </a:cubicBezTo>
                    <a:cubicBezTo>
                      <a:pt x="125769" y="-406"/>
                      <a:pt x="138476" y="3538"/>
                      <a:pt x="145925" y="17125"/>
                    </a:cubicBezTo>
                    <a:cubicBezTo>
                      <a:pt x="153374" y="30711"/>
                      <a:pt x="150306" y="42983"/>
                      <a:pt x="142419" y="55693"/>
                    </a:cubicBezTo>
                    <a:cubicBezTo>
                      <a:pt x="120511" y="90317"/>
                      <a:pt x="99040" y="124940"/>
                      <a:pt x="77132" y="159564"/>
                    </a:cubicBezTo>
                    <a:cubicBezTo>
                      <a:pt x="70121" y="170521"/>
                      <a:pt x="70997" y="174465"/>
                      <a:pt x="84580" y="173589"/>
                    </a:cubicBezTo>
                    <a:cubicBezTo>
                      <a:pt x="99917" y="172712"/>
                      <a:pt x="115253" y="173151"/>
                      <a:pt x="130589" y="173589"/>
                    </a:cubicBezTo>
                    <a:cubicBezTo>
                      <a:pt x="147239" y="174465"/>
                      <a:pt x="157317" y="184108"/>
                      <a:pt x="157317" y="198571"/>
                    </a:cubicBezTo>
                    <a:cubicBezTo>
                      <a:pt x="157317" y="213034"/>
                      <a:pt x="147239" y="222237"/>
                      <a:pt x="130150" y="222676"/>
                    </a:cubicBezTo>
                    <a:cubicBezTo>
                      <a:pt x="100793" y="223114"/>
                      <a:pt x="70997" y="223552"/>
                      <a:pt x="41640" y="222676"/>
                    </a:cubicBezTo>
                    <a:cubicBezTo>
                      <a:pt x="11406" y="221799"/>
                      <a:pt x="-2616" y="195941"/>
                      <a:pt x="13158" y="169644"/>
                    </a:cubicBezTo>
                    <a:cubicBezTo>
                      <a:pt x="35067" y="133706"/>
                      <a:pt x="57414" y="98206"/>
                      <a:pt x="80199" y="63144"/>
                    </a:cubicBezTo>
                    <a:cubicBezTo>
                      <a:pt x="86771" y="52625"/>
                      <a:pt x="85895" y="49119"/>
                      <a:pt x="73188" y="49557"/>
                    </a:cubicBezTo>
                    <a:cubicBezTo>
                      <a:pt x="57852" y="49996"/>
                      <a:pt x="42516" y="49996"/>
                      <a:pt x="27180" y="49557"/>
                    </a:cubicBezTo>
                    <a:cubicBezTo>
                      <a:pt x="10091" y="48681"/>
                      <a:pt x="13" y="39477"/>
                      <a:pt x="13" y="25452"/>
                    </a:cubicBezTo>
                    <a:cubicBezTo>
                      <a:pt x="-425" y="10551"/>
                      <a:pt x="10091" y="1347"/>
                      <a:pt x="28056" y="909"/>
                    </a:cubicBezTo>
                    <a:cubicBezTo>
                      <a:pt x="42078" y="32"/>
                      <a:pt x="56976" y="32"/>
                      <a:pt x="71874" y="32"/>
                    </a:cubicBezTo>
                    <a:close/>
                  </a:path>
                </a:pathLst>
              </a:custGeom>
              <a:solidFill>
                <a:srgbClr val="000000"/>
              </a:solidFill>
              <a:ln w="4378" cap="flat">
                <a:noFill/>
                <a:prstDash val="solid"/>
                <a:miter/>
              </a:ln>
            </p:spPr>
            <p:txBody>
              <a:bodyPr rtlCol="0" anchor="ctr"/>
              <a:lstStyle/>
              <a:p>
                <a:endParaRPr lang="en-US"/>
              </a:p>
            </p:txBody>
          </p:sp>
        </p:grpSp>
      </p:grpSp>
      <p:sp>
        <p:nvSpPr>
          <p:cNvPr id="386" name="Rectangle 385">
            <a:extLst>
              <a:ext uri="{FF2B5EF4-FFF2-40B4-BE49-F238E27FC236}">
                <a16:creationId xmlns:a16="http://schemas.microsoft.com/office/drawing/2014/main" id="{2D2F4277-110B-EE02-51D8-D86328B7B155}"/>
              </a:ext>
            </a:extLst>
          </p:cNvPr>
          <p:cNvSpPr/>
          <p:nvPr/>
        </p:nvSpPr>
        <p:spPr>
          <a:xfrm rot="5400000">
            <a:off x="5067871" y="7552052"/>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aphic 3">
            <a:extLst>
              <a:ext uri="{FF2B5EF4-FFF2-40B4-BE49-F238E27FC236}">
                <a16:creationId xmlns:a16="http://schemas.microsoft.com/office/drawing/2014/main" id="{B7944A49-1940-948C-F25F-6F78612F2846}"/>
              </a:ext>
            </a:extLst>
          </p:cNvPr>
          <p:cNvGrpSpPr/>
          <p:nvPr/>
        </p:nvGrpSpPr>
        <p:grpSpPr>
          <a:xfrm>
            <a:off x="5244564" y="7457948"/>
            <a:ext cx="553866" cy="625005"/>
            <a:chOff x="4643578" y="432838"/>
            <a:chExt cx="1028134" cy="1160188"/>
          </a:xfrm>
        </p:grpSpPr>
        <p:sp>
          <p:nvSpPr>
            <p:cNvPr id="388" name="Freeform 387">
              <a:extLst>
                <a:ext uri="{FF2B5EF4-FFF2-40B4-BE49-F238E27FC236}">
                  <a16:creationId xmlns:a16="http://schemas.microsoft.com/office/drawing/2014/main" id="{BE468861-D430-2942-E81D-BA721D1752E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00B6E6"/>
            </a:solidFill>
            <a:ln w="27426" cap="flat">
              <a:noFill/>
              <a:prstDash val="solid"/>
              <a:miter/>
            </a:ln>
          </p:spPr>
          <p:txBody>
            <a:bodyPr rtlCol="0" anchor="ctr"/>
            <a:lstStyle/>
            <a:p>
              <a:endParaRPr lang="en-US" dirty="0"/>
            </a:p>
          </p:txBody>
        </p:sp>
        <p:grpSp>
          <p:nvGrpSpPr>
            <p:cNvPr id="389" name="Graphic 3">
              <a:extLst>
                <a:ext uri="{FF2B5EF4-FFF2-40B4-BE49-F238E27FC236}">
                  <a16:creationId xmlns:a16="http://schemas.microsoft.com/office/drawing/2014/main" id="{3298D4DB-F340-2A47-C1B6-42873F02584C}"/>
                </a:ext>
              </a:extLst>
            </p:cNvPr>
            <p:cNvGrpSpPr/>
            <p:nvPr/>
          </p:nvGrpSpPr>
          <p:grpSpPr>
            <a:xfrm>
              <a:off x="4643578" y="432838"/>
              <a:ext cx="1028134" cy="1160188"/>
              <a:chOff x="4643578" y="432838"/>
              <a:chExt cx="1028134" cy="1160188"/>
            </a:xfrm>
            <a:solidFill>
              <a:srgbClr val="000000"/>
            </a:solidFill>
          </p:grpSpPr>
          <p:sp>
            <p:nvSpPr>
              <p:cNvPr id="390" name="Freeform 389">
                <a:extLst>
                  <a:ext uri="{FF2B5EF4-FFF2-40B4-BE49-F238E27FC236}">
                    <a16:creationId xmlns:a16="http://schemas.microsoft.com/office/drawing/2014/main" id="{B8B4EEFD-3D7F-B8B6-F83E-CCC697339CA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391" name="Graphic 3">
                <a:extLst>
                  <a:ext uri="{FF2B5EF4-FFF2-40B4-BE49-F238E27FC236}">
                    <a16:creationId xmlns:a16="http://schemas.microsoft.com/office/drawing/2014/main" id="{A267C064-7EF1-0C30-1B11-C035D8CC1E70}"/>
                  </a:ext>
                </a:extLst>
              </p:cNvPr>
              <p:cNvGrpSpPr/>
              <p:nvPr/>
            </p:nvGrpSpPr>
            <p:grpSpPr>
              <a:xfrm>
                <a:off x="4643578" y="432838"/>
                <a:ext cx="1028134" cy="1160188"/>
                <a:chOff x="4643578" y="432838"/>
                <a:chExt cx="1028134" cy="1160188"/>
              </a:xfrm>
              <a:solidFill>
                <a:srgbClr val="000000"/>
              </a:solidFill>
            </p:grpSpPr>
            <p:sp>
              <p:nvSpPr>
                <p:cNvPr id="392" name="Freeform 391">
                  <a:extLst>
                    <a:ext uri="{FF2B5EF4-FFF2-40B4-BE49-F238E27FC236}">
                      <a16:creationId xmlns:a16="http://schemas.microsoft.com/office/drawing/2014/main" id="{0EFB2C6A-5EE8-F599-9C69-DA3706BBBB8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760BD908-D437-D383-D158-FB1007CE9CD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394" name="Graphic 4">
            <a:extLst>
              <a:ext uri="{FF2B5EF4-FFF2-40B4-BE49-F238E27FC236}">
                <a16:creationId xmlns:a16="http://schemas.microsoft.com/office/drawing/2014/main" id="{571EF9E7-DBFD-C9A8-1B1A-D2958993B868}"/>
              </a:ext>
            </a:extLst>
          </p:cNvPr>
          <p:cNvGrpSpPr/>
          <p:nvPr/>
        </p:nvGrpSpPr>
        <p:grpSpPr>
          <a:xfrm rot="2314677">
            <a:off x="921035" y="8355629"/>
            <a:ext cx="403667" cy="780438"/>
            <a:chOff x="9129274" y="2719113"/>
            <a:chExt cx="717139" cy="1386497"/>
          </a:xfrm>
          <a:solidFill>
            <a:srgbClr val="000000"/>
          </a:solidFill>
        </p:grpSpPr>
        <p:grpSp>
          <p:nvGrpSpPr>
            <p:cNvPr id="395" name="Graphic 4">
              <a:extLst>
                <a:ext uri="{FF2B5EF4-FFF2-40B4-BE49-F238E27FC236}">
                  <a16:creationId xmlns:a16="http://schemas.microsoft.com/office/drawing/2014/main" id="{C316FB58-CFDE-9CC8-9015-F7A5CECD4ED2}"/>
                </a:ext>
              </a:extLst>
            </p:cNvPr>
            <p:cNvGrpSpPr/>
            <p:nvPr/>
          </p:nvGrpSpPr>
          <p:grpSpPr>
            <a:xfrm>
              <a:off x="9159507" y="2719113"/>
              <a:ext cx="446280" cy="440141"/>
              <a:chOff x="9159507" y="2719113"/>
              <a:chExt cx="446280" cy="440141"/>
            </a:xfrm>
            <a:grpFill/>
          </p:grpSpPr>
          <p:sp>
            <p:nvSpPr>
              <p:cNvPr id="404" name="Freeform 403">
                <a:extLst>
                  <a:ext uri="{FF2B5EF4-FFF2-40B4-BE49-F238E27FC236}">
                    <a16:creationId xmlns:a16="http://schemas.microsoft.com/office/drawing/2014/main" id="{4F3B685C-5EBC-DA2E-B891-5E760874912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2D33E545-7BE7-A471-27F3-AA7805285DF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96" name="Graphic 4">
              <a:extLst>
                <a:ext uri="{FF2B5EF4-FFF2-40B4-BE49-F238E27FC236}">
                  <a16:creationId xmlns:a16="http://schemas.microsoft.com/office/drawing/2014/main" id="{DB491C83-DBAD-8E46-A799-30E12D796D00}"/>
                </a:ext>
              </a:extLst>
            </p:cNvPr>
            <p:cNvGrpSpPr/>
            <p:nvPr/>
          </p:nvGrpSpPr>
          <p:grpSpPr>
            <a:xfrm>
              <a:off x="9129274" y="2893887"/>
              <a:ext cx="717139" cy="1211724"/>
              <a:chOff x="9129274" y="2893887"/>
              <a:chExt cx="717139" cy="1211724"/>
            </a:xfrm>
            <a:grpFill/>
          </p:grpSpPr>
          <p:sp>
            <p:nvSpPr>
              <p:cNvPr id="397" name="Freeform 396">
                <a:extLst>
                  <a:ext uri="{FF2B5EF4-FFF2-40B4-BE49-F238E27FC236}">
                    <a16:creationId xmlns:a16="http://schemas.microsoft.com/office/drawing/2014/main" id="{BE33EDF4-5D9F-EECA-CA70-B4564607ED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D1B1B5C5-A16F-57DC-B1B0-2C14D2517FB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2F3A6C92-EE3D-B36D-02D6-23DF9FBB176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2DC4291E-CDD1-A338-CB44-54FA38F515F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A679F53C-3C15-B727-0653-8D02D8B1E4DD}"/>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84D25C24-4B04-5088-ED8C-4522B03E2FC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B90AA458-FB9F-09EE-30DC-4B08330C49A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30414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321474"/>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53423" y="1549829"/>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010101"/>
                </a:solidFill>
              </a:rPr>
              <a:t>L'un des premiers domaines à avoir fait l'objet d'une étude systématique est celui des effets des écrans sur l'attention et la cognition (notre capacité à acquérir et à traiter des connaissances). Il vous est peut-être arrivé, enfant, d'entendre un membre de votre famille proclamer que la télévision rendait plus bête. En 2007, une étude a été publiée par le chercheur Frederic Zimmerman, qui semble confirmer en partie cette intuition. </a:t>
            </a:r>
          </a:p>
          <a:p>
            <a:pPr>
              <a:lnSpc>
                <a:spcPts val="1120"/>
              </a:lnSpc>
            </a:pPr>
            <a:endParaRPr lang="en-US" sz="1150" dirty="0">
              <a:solidFill>
                <a:srgbClr val="010101"/>
              </a:solidFill>
            </a:endParaRPr>
          </a:p>
          <a:p>
            <a:pPr>
              <a:lnSpc>
                <a:spcPts val="1120"/>
              </a:lnSpc>
            </a:pPr>
            <a:r>
              <a:rPr lang="en-US" sz="1150" dirty="0">
                <a:solidFill>
                  <a:srgbClr val="010101"/>
                </a:solidFill>
              </a:rPr>
              <a:t>Avec son équipe, il a suivi une cohorte d'enfants de 1997 jusqu'au début des années 2000, afin de voir comment les habitudes télévisuelles au cours des trois premières années de vie influenceraient le comportement des enfants lorsqu'ils atteindraient l'âge de cinq ans. Ils ont constaté que le fait de regarder certains types de contenus était lié à un risque plus élevé de développer des troubles de l'attention. Si les contenus éducatifs n'ont pas eu d'effet mesurable, l'exposition à des contenus non éducatifs en a eu. Le pire était le contenu violent : chaque heure supplémentaire de divertissement violent par jour était associée à un risque environ deux fois plus élevé de développer des troubles de l'attention cinq ans plus tard (Zimmerman, 2007). </a:t>
            </a:r>
          </a:p>
          <a:p>
            <a:pPr>
              <a:lnSpc>
                <a:spcPts val="1120"/>
              </a:lnSpc>
            </a:pPr>
            <a:endParaRPr lang="en-US" sz="1150" dirty="0">
              <a:solidFill>
                <a:srgbClr val="010101"/>
              </a:solidFill>
            </a:endParaRPr>
          </a:p>
          <a:p>
            <a:pPr>
              <a:lnSpc>
                <a:spcPts val="1120"/>
              </a:lnSpc>
            </a:pPr>
            <a:r>
              <a:rPr lang="en-US" sz="1150" dirty="0">
                <a:solidFill>
                  <a:srgbClr val="010101"/>
                </a:solidFill>
              </a:rPr>
              <a:t>Une autre étude menée au Canada a montré la corrélation entre un temps d'écran élevé et des scores plus faibles à l'ASQ-3, un test permettant de suivre le développement de l'enfant dans des domaines tels que la communication, la résolution de problèmes et les relations interpersonnelles (</a:t>
            </a:r>
            <a:r>
              <a:rPr lang="en-US" sz="1150" dirty="0" err="1">
                <a:solidFill>
                  <a:srgbClr val="010101"/>
                </a:solidFill>
              </a:rPr>
              <a:t>Tomopoulos</a:t>
            </a:r>
            <a:r>
              <a:rPr lang="en-US" sz="1150" dirty="0">
                <a:solidFill>
                  <a:srgbClr val="010101"/>
                </a:solidFill>
              </a:rPr>
              <a:t>, 2010). D'autres études ont mis en évidence des associations négatives entre le temps passé devant un écran par les tout-petits et leurs fonctions exécutives, un terme qui regroupe des processus cognitifs importants pour l'apprentissage, comme la mémoire de travail, l'initiation à une tâche et l'</a:t>
            </a:r>
            <a:r>
              <a:rPr lang="en-US" sz="1150" dirty="0" err="1">
                <a:solidFill>
                  <a:srgbClr val="010101"/>
                </a:solidFill>
              </a:rPr>
              <a:t>organisation </a:t>
            </a:r>
            <a:r>
              <a:rPr lang="en-US" sz="1150" dirty="0">
                <a:solidFill>
                  <a:srgbClr val="010101"/>
                </a:solidFill>
              </a:rPr>
              <a:t>(McNeill, Jade, et al, 2019). </a:t>
            </a:r>
          </a:p>
          <a:p>
            <a:pPr>
              <a:lnSpc>
                <a:spcPts val="1120"/>
              </a:lnSpc>
            </a:pPr>
            <a:r>
              <a:rPr lang="en-US" sz="1150" dirty="0">
                <a:solidFill>
                  <a:srgbClr val="010101"/>
                </a:solidFill>
              </a:rPr>
              <a:t> </a:t>
            </a:r>
          </a:p>
          <a:p>
            <a:pPr>
              <a:lnSpc>
                <a:spcPts val="1120"/>
              </a:lnSpc>
            </a:pPr>
            <a:r>
              <a:rPr lang="en-US" sz="1150" dirty="0">
                <a:solidFill>
                  <a:srgbClr val="010101"/>
                </a:solidFill>
              </a:rPr>
              <a:t>Mais qu'en est-il du contenu éducatif ? Aujourd'hui, vous trouverez toute une série d'</a:t>
            </a:r>
            <a:r>
              <a:rPr lang="en-US" sz="1150" b="1" dirty="0">
                <a:solidFill>
                  <a:srgbClr val="00B6E6"/>
                </a:solidFill>
                <a:hlinkClick r:id="rId2">
                  <a:extLst>
                    <a:ext uri="{A12FA001-AC4F-418D-AE19-62706E023703}">
                      <ahyp:hlinkClr xmlns:ahyp="http://schemas.microsoft.com/office/drawing/2018/hyperlinkcolor" val="tx"/>
                    </a:ext>
                  </a:extLst>
                </a:hlinkClick>
              </a:rPr>
              <a:t>applications présentées comme bénéfiques pour l'apprentissage des tout-petits</a:t>
            </a:r>
            <a:r>
              <a:rPr lang="en-US" sz="1150" dirty="0">
                <a:solidFill>
                  <a:srgbClr val="010101"/>
                </a:solidFill>
              </a:rPr>
              <a:t>. S'il est vrai que les enfants d'âge préscolaire tirent profit de contenus éducatifs de qualité comme </a:t>
            </a:r>
            <a:r>
              <a:rPr lang="en-US" sz="1150" dirty="0" err="1">
                <a:solidFill>
                  <a:srgbClr val="010101"/>
                </a:solidFill>
              </a:rPr>
              <a:t>Seaseme </a:t>
            </a:r>
            <a:r>
              <a:rPr lang="en-US" sz="1150" dirty="0">
                <a:solidFill>
                  <a:srgbClr val="010101"/>
                </a:solidFill>
              </a:rPr>
              <a:t>Street (Heather L. </a:t>
            </a:r>
            <a:r>
              <a:rPr lang="en-US" sz="1150" dirty="0" err="1">
                <a:solidFill>
                  <a:srgbClr val="010101"/>
                </a:solidFill>
              </a:rPr>
              <a:t>Kirkorian</a:t>
            </a:r>
            <a:r>
              <a:rPr lang="en-US" sz="1150" dirty="0">
                <a:solidFill>
                  <a:srgbClr val="010101"/>
                </a:solidFill>
              </a:rPr>
              <a:t>, et al, 2008), aucune étude ne montre à ce jour de corrélation positive entre l'exposition précoce aux médias et l'apprentissage (Zimmerman et al, 2007b). En outre, des expériences ont montré que même les enfants plus âgés ont du mal à transférer dans le monde réel ce qu'ils ont appris sur des écrans tactiles (Zack et al., 2009 ; Barr, 2013), ce qui est également connu sous le nom de "</a:t>
            </a:r>
            <a:r>
              <a:rPr lang="en-US" sz="1150" i="1" dirty="0">
                <a:solidFill>
                  <a:srgbClr val="010101"/>
                </a:solidFill>
              </a:rPr>
              <a:t>déficit de transfert"</a:t>
            </a:r>
            <a:r>
              <a:rPr lang="en-US" sz="1150" dirty="0">
                <a:solidFill>
                  <a:srgbClr val="010101"/>
                </a:solidFill>
              </a:rPr>
              <a:t>. </a:t>
            </a:r>
          </a:p>
          <a:p>
            <a:pPr>
              <a:lnSpc>
                <a:spcPts val="1120"/>
              </a:lnSpc>
            </a:pPr>
            <a:endParaRPr lang="en-US" sz="1150" dirty="0">
              <a:solidFill>
                <a:srgbClr val="010101"/>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5219" y="1248274"/>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33608" y="986664"/>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grpSp>
        <p:nvGrpSpPr>
          <p:cNvPr id="10" name="Group 9">
            <a:extLst>
              <a:ext uri="{FF2B5EF4-FFF2-40B4-BE49-F238E27FC236}">
                <a16:creationId xmlns:a16="http://schemas.microsoft.com/office/drawing/2014/main" id="{261BC867-0564-1DE9-72E9-9479746DFA04}"/>
              </a:ext>
            </a:extLst>
          </p:cNvPr>
          <p:cNvGrpSpPr/>
          <p:nvPr/>
        </p:nvGrpSpPr>
        <p:grpSpPr>
          <a:xfrm>
            <a:off x="6476500" y="321474"/>
            <a:ext cx="658055" cy="734993"/>
            <a:chOff x="8865150" y="2423597"/>
            <a:chExt cx="667915" cy="746005"/>
          </a:xfrm>
        </p:grpSpPr>
        <p:sp>
          <p:nvSpPr>
            <p:cNvPr id="11" name="Freeform 10">
              <a:extLst>
                <a:ext uri="{FF2B5EF4-FFF2-40B4-BE49-F238E27FC236}">
                  <a16:creationId xmlns:a16="http://schemas.microsoft.com/office/drawing/2014/main" id="{C0F8EE80-C578-0658-4D59-829CEBDB580B}"/>
                </a:ext>
              </a:extLst>
            </p:cNvPr>
            <p:cNvSpPr/>
            <p:nvPr/>
          </p:nvSpPr>
          <p:spPr>
            <a:xfrm>
              <a:off x="9086825" y="2589670"/>
              <a:ext cx="283642" cy="260156"/>
            </a:xfrm>
            <a:custGeom>
              <a:avLst/>
              <a:gdLst>
                <a:gd name="connsiteX0" fmla="*/ 68652 w 283642"/>
                <a:gd name="connsiteY0" fmla="*/ 84912 h 260156"/>
                <a:gd name="connsiteX1" fmla="*/ 141821 w 283642"/>
                <a:gd name="connsiteY1" fmla="*/ 2710 h 260156"/>
                <a:gd name="connsiteX2" fmla="*/ 214990 w 283642"/>
                <a:gd name="connsiteY2" fmla="*/ 84912 h 260156"/>
                <a:gd name="connsiteX3" fmla="*/ 68652 w 283642"/>
                <a:gd name="connsiteY3" fmla="*/ 84912 h 260156"/>
                <a:gd name="connsiteX4" fmla="*/ 221314 w 283642"/>
                <a:gd name="connsiteY4" fmla="*/ 110205 h 260156"/>
                <a:gd name="connsiteX5" fmla="*/ 140918 w 283642"/>
                <a:gd name="connsiteY5" fmla="*/ 260156 h 260156"/>
                <a:gd name="connsiteX6" fmla="*/ 60522 w 283642"/>
                <a:gd name="connsiteY6" fmla="*/ 110205 h 260156"/>
                <a:gd name="connsiteX7" fmla="*/ 221314 w 283642"/>
                <a:gd name="connsiteY7" fmla="*/ 110205 h 260156"/>
                <a:gd name="connsiteX8" fmla="*/ 53296 w 283642"/>
                <a:gd name="connsiteY8" fmla="*/ 64136 h 260156"/>
                <a:gd name="connsiteX9" fmla="*/ 53296 w 283642"/>
                <a:gd name="connsiteY9" fmla="*/ 7226 h 260156"/>
                <a:gd name="connsiteX10" fmla="*/ 110205 w 283642"/>
                <a:gd name="connsiteY10" fmla="*/ 0 h 260156"/>
                <a:gd name="connsiteX11" fmla="*/ 53296 w 283642"/>
                <a:gd name="connsiteY11" fmla="*/ 64136 h 260156"/>
                <a:gd name="connsiteX12" fmla="*/ 28003 w 283642"/>
                <a:gd name="connsiteY12" fmla="*/ 84912 h 260156"/>
                <a:gd name="connsiteX13" fmla="*/ 0 w 283642"/>
                <a:gd name="connsiteY13" fmla="*/ 84912 h 260156"/>
                <a:gd name="connsiteX14" fmla="*/ 28003 w 283642"/>
                <a:gd name="connsiteY14" fmla="*/ 40649 h 260156"/>
                <a:gd name="connsiteX15" fmla="*/ 28003 w 283642"/>
                <a:gd name="connsiteY15" fmla="*/ 84912 h 260156"/>
                <a:gd name="connsiteX16" fmla="*/ 32519 w 283642"/>
                <a:gd name="connsiteY16" fmla="*/ 110205 h 260156"/>
                <a:gd name="connsiteX17" fmla="*/ 76782 w 283642"/>
                <a:gd name="connsiteY17" fmla="*/ 194214 h 260156"/>
                <a:gd name="connsiteX18" fmla="*/ 4517 w 283642"/>
                <a:gd name="connsiteY18" fmla="*/ 110205 h 260156"/>
                <a:gd name="connsiteX19" fmla="*/ 32519 w 283642"/>
                <a:gd name="connsiteY19" fmla="*/ 110205 h 260156"/>
                <a:gd name="connsiteX20" fmla="*/ 250220 w 283642"/>
                <a:gd name="connsiteY20" fmla="*/ 110205 h 260156"/>
                <a:gd name="connsiteX21" fmla="*/ 278223 w 283642"/>
                <a:gd name="connsiteY21" fmla="*/ 110205 h 260156"/>
                <a:gd name="connsiteX22" fmla="*/ 205957 w 283642"/>
                <a:gd name="connsiteY22" fmla="*/ 194214 h 260156"/>
                <a:gd name="connsiteX23" fmla="*/ 250220 w 283642"/>
                <a:gd name="connsiteY23" fmla="*/ 110205 h 260156"/>
                <a:gd name="connsiteX24" fmla="*/ 255640 w 283642"/>
                <a:gd name="connsiteY24" fmla="*/ 84912 h 260156"/>
                <a:gd name="connsiteX25" fmla="*/ 255640 w 283642"/>
                <a:gd name="connsiteY25" fmla="*/ 40649 h 260156"/>
                <a:gd name="connsiteX26" fmla="*/ 283643 w 283642"/>
                <a:gd name="connsiteY26" fmla="*/ 84912 h 260156"/>
                <a:gd name="connsiteX27" fmla="*/ 255640 w 283642"/>
                <a:gd name="connsiteY27" fmla="*/ 84912 h 260156"/>
                <a:gd name="connsiteX28" fmla="*/ 230347 w 283642"/>
                <a:gd name="connsiteY28" fmla="*/ 64136 h 260156"/>
                <a:gd name="connsiteX29" fmla="*/ 173437 w 283642"/>
                <a:gd name="connsiteY29" fmla="*/ 0 h 260156"/>
                <a:gd name="connsiteX30" fmla="*/ 230347 w 283642"/>
                <a:gd name="connsiteY30" fmla="*/ 7226 h 260156"/>
                <a:gd name="connsiteX31" fmla="*/ 230347 w 283642"/>
                <a:gd name="connsiteY31" fmla="*/ 64136 h 26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3642" h="260156">
                  <a:moveTo>
                    <a:pt x="68652" y="84912"/>
                  </a:moveTo>
                  <a:lnTo>
                    <a:pt x="141821" y="2710"/>
                  </a:lnTo>
                  <a:lnTo>
                    <a:pt x="214990" y="84912"/>
                  </a:lnTo>
                  <a:lnTo>
                    <a:pt x="68652" y="84912"/>
                  </a:lnTo>
                  <a:close/>
                  <a:moveTo>
                    <a:pt x="221314" y="110205"/>
                  </a:moveTo>
                  <a:lnTo>
                    <a:pt x="140918" y="260156"/>
                  </a:lnTo>
                  <a:lnTo>
                    <a:pt x="60522" y="110205"/>
                  </a:lnTo>
                  <a:lnTo>
                    <a:pt x="221314" y="110205"/>
                  </a:lnTo>
                  <a:close/>
                  <a:moveTo>
                    <a:pt x="53296" y="64136"/>
                  </a:moveTo>
                  <a:lnTo>
                    <a:pt x="53296" y="7226"/>
                  </a:lnTo>
                  <a:lnTo>
                    <a:pt x="110205" y="0"/>
                  </a:lnTo>
                  <a:lnTo>
                    <a:pt x="53296" y="64136"/>
                  </a:lnTo>
                  <a:close/>
                  <a:moveTo>
                    <a:pt x="28003" y="84912"/>
                  </a:moveTo>
                  <a:lnTo>
                    <a:pt x="0" y="84912"/>
                  </a:lnTo>
                  <a:lnTo>
                    <a:pt x="28003" y="40649"/>
                  </a:lnTo>
                  <a:lnTo>
                    <a:pt x="28003" y="84912"/>
                  </a:lnTo>
                  <a:close/>
                  <a:moveTo>
                    <a:pt x="32519" y="110205"/>
                  </a:moveTo>
                  <a:lnTo>
                    <a:pt x="76782" y="194214"/>
                  </a:lnTo>
                  <a:lnTo>
                    <a:pt x="4517" y="110205"/>
                  </a:lnTo>
                  <a:lnTo>
                    <a:pt x="32519" y="110205"/>
                  </a:lnTo>
                  <a:close/>
                  <a:moveTo>
                    <a:pt x="250220" y="110205"/>
                  </a:moveTo>
                  <a:lnTo>
                    <a:pt x="278223" y="110205"/>
                  </a:lnTo>
                  <a:lnTo>
                    <a:pt x="205957" y="194214"/>
                  </a:lnTo>
                  <a:lnTo>
                    <a:pt x="250220" y="110205"/>
                  </a:lnTo>
                  <a:close/>
                  <a:moveTo>
                    <a:pt x="255640" y="84912"/>
                  </a:moveTo>
                  <a:lnTo>
                    <a:pt x="255640" y="40649"/>
                  </a:lnTo>
                  <a:lnTo>
                    <a:pt x="283643" y="84912"/>
                  </a:lnTo>
                  <a:lnTo>
                    <a:pt x="255640" y="84912"/>
                  </a:lnTo>
                  <a:close/>
                  <a:moveTo>
                    <a:pt x="230347" y="64136"/>
                  </a:moveTo>
                  <a:lnTo>
                    <a:pt x="173437" y="0"/>
                  </a:lnTo>
                  <a:lnTo>
                    <a:pt x="230347" y="7226"/>
                  </a:lnTo>
                  <a:lnTo>
                    <a:pt x="230347" y="64136"/>
                  </a:lnTo>
                  <a:close/>
                </a:path>
              </a:pathLst>
            </a:custGeom>
            <a:solidFill>
              <a:srgbClr val="00B6E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4F4D5061-5130-C344-C14B-C7F9D254939C}"/>
                </a:ext>
              </a:extLst>
            </p:cNvPr>
            <p:cNvGrpSpPr/>
            <p:nvPr/>
          </p:nvGrpSpPr>
          <p:grpSpPr>
            <a:xfrm>
              <a:off x="8865150" y="2423597"/>
              <a:ext cx="667915" cy="746005"/>
              <a:chOff x="8865150" y="2423597"/>
              <a:chExt cx="667915" cy="746005"/>
            </a:xfrm>
            <a:solidFill>
              <a:srgbClr val="010101"/>
            </a:solidFill>
          </p:grpSpPr>
          <p:sp>
            <p:nvSpPr>
              <p:cNvPr id="13" name="Freeform 12">
                <a:extLst>
                  <a:ext uri="{FF2B5EF4-FFF2-40B4-BE49-F238E27FC236}">
                    <a16:creationId xmlns:a16="http://schemas.microsoft.com/office/drawing/2014/main" id="{7D45E089-4001-E21D-F68E-5A98CC28A5FF}"/>
                  </a:ext>
                </a:extLst>
              </p:cNvPr>
              <p:cNvSpPr/>
              <p:nvPr/>
            </p:nvSpPr>
            <p:spPr>
              <a:xfrm>
                <a:off x="9507773" y="2947385"/>
                <a:ext cx="25293" cy="25293"/>
              </a:xfrm>
              <a:custGeom>
                <a:avLst/>
                <a:gdLst>
                  <a:gd name="connsiteX0" fmla="*/ 25293 w 25293"/>
                  <a:gd name="connsiteY0" fmla="*/ 12647 h 25293"/>
                  <a:gd name="connsiteX1" fmla="*/ 12646 w 25293"/>
                  <a:gd name="connsiteY1" fmla="*/ 25293 h 25293"/>
                  <a:gd name="connsiteX2" fmla="*/ -1 w 25293"/>
                  <a:gd name="connsiteY2" fmla="*/ 12647 h 25293"/>
                  <a:gd name="connsiteX3" fmla="*/ 12646 w 25293"/>
                  <a:gd name="connsiteY3" fmla="*/ 0 h 25293"/>
                  <a:gd name="connsiteX4" fmla="*/ 25293 w 25293"/>
                  <a:gd name="connsiteY4" fmla="*/ 12647 h 2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3" h="25293">
                    <a:moveTo>
                      <a:pt x="25293" y="12647"/>
                    </a:moveTo>
                    <a:cubicBezTo>
                      <a:pt x="25293" y="19631"/>
                      <a:pt x="19631" y="25293"/>
                      <a:pt x="12646" y="25293"/>
                    </a:cubicBezTo>
                    <a:cubicBezTo>
                      <a:pt x="5662" y="25293"/>
                      <a:pt x="-1" y="19631"/>
                      <a:pt x="-1" y="12647"/>
                    </a:cubicBezTo>
                    <a:cubicBezTo>
                      <a:pt x="-1" y="5662"/>
                      <a:pt x="5662" y="0"/>
                      <a:pt x="12646" y="0"/>
                    </a:cubicBezTo>
                    <a:cubicBezTo>
                      <a:pt x="19631" y="0"/>
                      <a:pt x="25293" y="5662"/>
                      <a:pt x="25293" y="1264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E129979-4A49-EB61-BBA7-D94DC29880F2}"/>
                  </a:ext>
                </a:extLst>
              </p:cNvPr>
              <p:cNvSpPr/>
              <p:nvPr/>
            </p:nvSpPr>
            <p:spPr>
              <a:xfrm>
                <a:off x="8875448" y="2466818"/>
                <a:ext cx="75879" cy="75879"/>
              </a:xfrm>
              <a:custGeom>
                <a:avLst/>
                <a:gdLst>
                  <a:gd name="connsiteX0" fmla="*/ 37940 w 75879"/>
                  <a:gd name="connsiteY0" fmla="*/ 75879 h 75879"/>
                  <a:gd name="connsiteX1" fmla="*/ 75879 w 75879"/>
                  <a:gd name="connsiteY1" fmla="*/ 37940 h 75879"/>
                  <a:gd name="connsiteX2" fmla="*/ 37940 w 75879"/>
                  <a:gd name="connsiteY2" fmla="*/ 0 h 75879"/>
                  <a:gd name="connsiteX3" fmla="*/ 0 w 75879"/>
                  <a:gd name="connsiteY3" fmla="*/ 37940 h 75879"/>
                  <a:gd name="connsiteX4" fmla="*/ 37940 w 75879"/>
                  <a:gd name="connsiteY4" fmla="*/ 75879 h 75879"/>
                  <a:gd name="connsiteX5" fmla="*/ 37940 w 75879"/>
                  <a:gd name="connsiteY5" fmla="*/ 25293 h 75879"/>
                  <a:gd name="connsiteX6" fmla="*/ 50586 w 75879"/>
                  <a:gd name="connsiteY6" fmla="*/ 37940 h 75879"/>
                  <a:gd name="connsiteX7" fmla="*/ 37940 w 75879"/>
                  <a:gd name="connsiteY7" fmla="*/ 50586 h 75879"/>
                  <a:gd name="connsiteX8" fmla="*/ 25293 w 75879"/>
                  <a:gd name="connsiteY8" fmla="*/ 37940 h 75879"/>
                  <a:gd name="connsiteX9" fmla="*/ 37940 w 75879"/>
                  <a:gd name="connsiteY9" fmla="*/ 25293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79" h="75879">
                    <a:moveTo>
                      <a:pt x="37940" y="75879"/>
                    </a:moveTo>
                    <a:cubicBezTo>
                      <a:pt x="58716" y="75879"/>
                      <a:pt x="75879" y="58716"/>
                      <a:pt x="75879" y="37940"/>
                    </a:cubicBezTo>
                    <a:cubicBezTo>
                      <a:pt x="75879" y="17163"/>
                      <a:pt x="58716" y="0"/>
                      <a:pt x="37940" y="0"/>
                    </a:cubicBezTo>
                    <a:cubicBezTo>
                      <a:pt x="17163" y="0"/>
                      <a:pt x="0" y="17163"/>
                      <a:pt x="0" y="37940"/>
                    </a:cubicBezTo>
                    <a:cubicBezTo>
                      <a:pt x="0" y="58716"/>
                      <a:pt x="17163" y="75879"/>
                      <a:pt x="37940" y="75879"/>
                    </a:cubicBezTo>
                    <a:close/>
                    <a:moveTo>
                      <a:pt x="37940" y="25293"/>
                    </a:moveTo>
                    <a:cubicBezTo>
                      <a:pt x="45166" y="25293"/>
                      <a:pt x="50586" y="30713"/>
                      <a:pt x="50586" y="37940"/>
                    </a:cubicBezTo>
                    <a:cubicBezTo>
                      <a:pt x="50586" y="45166"/>
                      <a:pt x="45166" y="50586"/>
                      <a:pt x="37940" y="50586"/>
                    </a:cubicBezTo>
                    <a:cubicBezTo>
                      <a:pt x="30713" y="50586"/>
                      <a:pt x="25293" y="45166"/>
                      <a:pt x="25293" y="37940"/>
                    </a:cubicBezTo>
                    <a:cubicBezTo>
                      <a:pt x="25293" y="30713"/>
                      <a:pt x="31616" y="25293"/>
                      <a:pt x="37940" y="252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8B76F42F-1317-1A58-6E0B-C81E72934126}"/>
                  </a:ext>
                </a:extLst>
              </p:cNvPr>
              <p:cNvSpPr/>
              <p:nvPr/>
            </p:nvSpPr>
            <p:spPr>
              <a:xfrm>
                <a:off x="8865150" y="2423597"/>
                <a:ext cx="640413" cy="746005"/>
              </a:xfrm>
              <a:custGeom>
                <a:avLst/>
                <a:gdLst>
                  <a:gd name="connsiteX0" fmla="*/ 368917 w 640413"/>
                  <a:gd name="connsiteY0" fmla="*/ 765 h 746005"/>
                  <a:gd name="connsiteX1" fmla="*/ 167476 w 640413"/>
                  <a:gd name="connsiteY1" fmla="*/ 67611 h 746005"/>
                  <a:gd name="connsiteX2" fmla="*/ 67207 w 640413"/>
                  <a:gd name="connsiteY2" fmla="*/ 286215 h 746005"/>
                  <a:gd name="connsiteX3" fmla="*/ 3071 w 640413"/>
                  <a:gd name="connsiteY3" fmla="*/ 412680 h 746005"/>
                  <a:gd name="connsiteX4" fmla="*/ 2168 w 640413"/>
                  <a:gd name="connsiteY4" fmla="*/ 414486 h 746005"/>
                  <a:gd name="connsiteX5" fmla="*/ 4878 w 640413"/>
                  <a:gd name="connsiteY5" fmla="*/ 443393 h 746005"/>
                  <a:gd name="connsiteX6" fmla="*/ 27461 w 640413"/>
                  <a:gd name="connsiteY6" fmla="*/ 460556 h 746005"/>
                  <a:gd name="connsiteX7" fmla="*/ 75337 w 640413"/>
                  <a:gd name="connsiteY7" fmla="*/ 471396 h 746005"/>
                  <a:gd name="connsiteX8" fmla="*/ 88887 w 640413"/>
                  <a:gd name="connsiteY8" fmla="*/ 624057 h 746005"/>
                  <a:gd name="connsiteX9" fmla="*/ 123213 w 640413"/>
                  <a:gd name="connsiteY9" fmla="*/ 655673 h 746005"/>
                  <a:gd name="connsiteX10" fmla="*/ 125020 w 640413"/>
                  <a:gd name="connsiteY10" fmla="*/ 655673 h 746005"/>
                  <a:gd name="connsiteX11" fmla="*/ 225288 w 640413"/>
                  <a:gd name="connsiteY11" fmla="*/ 644833 h 746005"/>
                  <a:gd name="connsiteX12" fmla="*/ 225288 w 640413"/>
                  <a:gd name="connsiteY12" fmla="*/ 731552 h 746005"/>
                  <a:gd name="connsiteX13" fmla="*/ 237935 w 640413"/>
                  <a:gd name="connsiteY13" fmla="*/ 744199 h 746005"/>
                  <a:gd name="connsiteX14" fmla="*/ 250581 w 640413"/>
                  <a:gd name="connsiteY14" fmla="*/ 731552 h 746005"/>
                  <a:gd name="connsiteX15" fmla="*/ 250581 w 640413"/>
                  <a:gd name="connsiteY15" fmla="*/ 630380 h 746005"/>
                  <a:gd name="connsiteX16" fmla="*/ 246065 w 640413"/>
                  <a:gd name="connsiteY16" fmla="*/ 621347 h 746005"/>
                  <a:gd name="connsiteX17" fmla="*/ 236128 w 640413"/>
                  <a:gd name="connsiteY17" fmla="*/ 618637 h 746005"/>
                  <a:gd name="connsiteX18" fmla="*/ 122310 w 640413"/>
                  <a:gd name="connsiteY18" fmla="*/ 631284 h 746005"/>
                  <a:gd name="connsiteX19" fmla="*/ 114180 w 640413"/>
                  <a:gd name="connsiteY19" fmla="*/ 623153 h 746005"/>
                  <a:gd name="connsiteX20" fmla="*/ 99727 w 640413"/>
                  <a:gd name="connsiteY20" fmla="*/ 461459 h 746005"/>
                  <a:gd name="connsiteX21" fmla="*/ 89790 w 640413"/>
                  <a:gd name="connsiteY21" fmla="*/ 450619 h 746005"/>
                  <a:gd name="connsiteX22" fmla="*/ 32881 w 640413"/>
                  <a:gd name="connsiteY22" fmla="*/ 437069 h 746005"/>
                  <a:gd name="connsiteX23" fmla="*/ 27461 w 640413"/>
                  <a:gd name="connsiteY23" fmla="*/ 432553 h 746005"/>
                  <a:gd name="connsiteX24" fmla="*/ 26558 w 640413"/>
                  <a:gd name="connsiteY24" fmla="*/ 424423 h 746005"/>
                  <a:gd name="connsiteX25" fmla="*/ 90694 w 640413"/>
                  <a:gd name="connsiteY25" fmla="*/ 298861 h 746005"/>
                  <a:gd name="connsiteX26" fmla="*/ 93404 w 640413"/>
                  <a:gd name="connsiteY26" fmla="*/ 291634 h 746005"/>
                  <a:gd name="connsiteX27" fmla="*/ 185542 w 640413"/>
                  <a:gd name="connsiteY27" fmla="*/ 87484 h 746005"/>
                  <a:gd name="connsiteX28" fmla="*/ 368013 w 640413"/>
                  <a:gd name="connsiteY28" fmla="*/ 26961 h 746005"/>
                  <a:gd name="connsiteX29" fmla="*/ 615523 w 640413"/>
                  <a:gd name="connsiteY29" fmla="*/ 289828 h 746005"/>
                  <a:gd name="connsiteX30" fmla="*/ 547774 w 640413"/>
                  <a:gd name="connsiteY30" fmla="*/ 488559 h 746005"/>
                  <a:gd name="connsiteX31" fmla="*/ 517965 w 640413"/>
                  <a:gd name="connsiteY31" fmla="*/ 568954 h 746005"/>
                  <a:gd name="connsiteX32" fmla="*/ 517965 w 640413"/>
                  <a:gd name="connsiteY32" fmla="*/ 733359 h 746005"/>
                  <a:gd name="connsiteX33" fmla="*/ 530611 w 640413"/>
                  <a:gd name="connsiteY33" fmla="*/ 746005 h 746005"/>
                  <a:gd name="connsiteX34" fmla="*/ 543258 w 640413"/>
                  <a:gd name="connsiteY34" fmla="*/ 733359 h 746005"/>
                  <a:gd name="connsiteX35" fmla="*/ 543258 w 640413"/>
                  <a:gd name="connsiteY35" fmla="*/ 568954 h 746005"/>
                  <a:gd name="connsiteX36" fmla="*/ 566744 w 640413"/>
                  <a:gd name="connsiteY36" fmla="*/ 504819 h 746005"/>
                  <a:gd name="connsiteX37" fmla="*/ 639913 w 640413"/>
                  <a:gd name="connsiteY37" fmla="*/ 288924 h 746005"/>
                  <a:gd name="connsiteX38" fmla="*/ 368917 w 640413"/>
                  <a:gd name="connsiteY38" fmla="*/ 765 h 746005"/>
                  <a:gd name="connsiteX39" fmla="*/ 368917 w 640413"/>
                  <a:gd name="connsiteY39" fmla="*/ 765 h 74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0413" h="746005">
                    <a:moveTo>
                      <a:pt x="368917" y="765"/>
                    </a:moveTo>
                    <a:cubicBezTo>
                      <a:pt x="293941" y="-4655"/>
                      <a:pt x="222578" y="18832"/>
                      <a:pt x="167476" y="67611"/>
                    </a:cubicBezTo>
                    <a:cubicBezTo>
                      <a:pt x="107856" y="120907"/>
                      <a:pt x="70821" y="200399"/>
                      <a:pt x="67207" y="286215"/>
                    </a:cubicBezTo>
                    <a:lnTo>
                      <a:pt x="3071" y="412680"/>
                    </a:lnTo>
                    <a:cubicBezTo>
                      <a:pt x="3071" y="413583"/>
                      <a:pt x="2168" y="413583"/>
                      <a:pt x="2168" y="414486"/>
                    </a:cubicBezTo>
                    <a:cubicBezTo>
                      <a:pt x="-1445" y="424423"/>
                      <a:pt x="-542" y="434360"/>
                      <a:pt x="4878" y="443393"/>
                    </a:cubicBezTo>
                    <a:cubicBezTo>
                      <a:pt x="9395" y="452426"/>
                      <a:pt x="17524" y="457846"/>
                      <a:pt x="27461" y="460556"/>
                    </a:cubicBezTo>
                    <a:lnTo>
                      <a:pt x="75337" y="471396"/>
                    </a:lnTo>
                    <a:lnTo>
                      <a:pt x="88887" y="624057"/>
                    </a:lnTo>
                    <a:cubicBezTo>
                      <a:pt x="90694" y="642124"/>
                      <a:pt x="105147" y="655673"/>
                      <a:pt x="123213" y="655673"/>
                    </a:cubicBezTo>
                    <a:cubicBezTo>
                      <a:pt x="124116" y="655673"/>
                      <a:pt x="124116" y="655673"/>
                      <a:pt x="125020" y="655673"/>
                    </a:cubicBezTo>
                    <a:lnTo>
                      <a:pt x="225288" y="644833"/>
                    </a:lnTo>
                    <a:lnTo>
                      <a:pt x="225288" y="731552"/>
                    </a:lnTo>
                    <a:cubicBezTo>
                      <a:pt x="225288" y="738778"/>
                      <a:pt x="230709" y="744199"/>
                      <a:pt x="237935" y="744199"/>
                    </a:cubicBezTo>
                    <a:cubicBezTo>
                      <a:pt x="245161" y="744199"/>
                      <a:pt x="250581" y="738778"/>
                      <a:pt x="250581" y="731552"/>
                    </a:cubicBezTo>
                    <a:lnTo>
                      <a:pt x="250581" y="630380"/>
                    </a:lnTo>
                    <a:cubicBezTo>
                      <a:pt x="250581" y="626767"/>
                      <a:pt x="248775" y="623153"/>
                      <a:pt x="246065" y="621347"/>
                    </a:cubicBezTo>
                    <a:cubicBezTo>
                      <a:pt x="243355" y="618637"/>
                      <a:pt x="239742" y="617734"/>
                      <a:pt x="236128" y="618637"/>
                    </a:cubicBezTo>
                    <a:lnTo>
                      <a:pt x="122310" y="631284"/>
                    </a:lnTo>
                    <a:cubicBezTo>
                      <a:pt x="117793" y="631284"/>
                      <a:pt x="114180" y="627670"/>
                      <a:pt x="114180" y="623153"/>
                    </a:cubicBezTo>
                    <a:lnTo>
                      <a:pt x="99727" y="461459"/>
                    </a:lnTo>
                    <a:cubicBezTo>
                      <a:pt x="98823" y="456039"/>
                      <a:pt x="95210" y="451522"/>
                      <a:pt x="89790" y="450619"/>
                    </a:cubicBezTo>
                    <a:lnTo>
                      <a:pt x="32881" y="437069"/>
                    </a:lnTo>
                    <a:cubicBezTo>
                      <a:pt x="29267" y="436166"/>
                      <a:pt x="27461" y="433456"/>
                      <a:pt x="27461" y="432553"/>
                    </a:cubicBezTo>
                    <a:cubicBezTo>
                      <a:pt x="26558" y="429843"/>
                      <a:pt x="25654" y="427133"/>
                      <a:pt x="26558" y="424423"/>
                    </a:cubicBezTo>
                    <a:lnTo>
                      <a:pt x="90694" y="298861"/>
                    </a:lnTo>
                    <a:cubicBezTo>
                      <a:pt x="92500" y="297055"/>
                      <a:pt x="93404" y="294345"/>
                      <a:pt x="93404" y="291634"/>
                    </a:cubicBezTo>
                    <a:cubicBezTo>
                      <a:pt x="97017" y="211239"/>
                      <a:pt x="130440" y="137167"/>
                      <a:pt x="185542" y="87484"/>
                    </a:cubicBezTo>
                    <a:cubicBezTo>
                      <a:pt x="235225" y="43221"/>
                      <a:pt x="300264" y="21542"/>
                      <a:pt x="368013" y="26961"/>
                    </a:cubicBezTo>
                    <a:cubicBezTo>
                      <a:pt x="502608" y="36898"/>
                      <a:pt x="608297" y="149813"/>
                      <a:pt x="615523" y="289828"/>
                    </a:cubicBezTo>
                    <a:cubicBezTo>
                      <a:pt x="619137" y="362997"/>
                      <a:pt x="594747" y="433456"/>
                      <a:pt x="547774" y="488559"/>
                    </a:cubicBezTo>
                    <a:cubicBezTo>
                      <a:pt x="528805" y="511142"/>
                      <a:pt x="517965" y="539145"/>
                      <a:pt x="517965" y="568954"/>
                    </a:cubicBezTo>
                    <a:lnTo>
                      <a:pt x="517965" y="733359"/>
                    </a:lnTo>
                    <a:cubicBezTo>
                      <a:pt x="517965" y="740585"/>
                      <a:pt x="523384" y="746005"/>
                      <a:pt x="530611" y="746005"/>
                    </a:cubicBezTo>
                    <a:cubicBezTo>
                      <a:pt x="537838" y="746005"/>
                      <a:pt x="543258" y="740585"/>
                      <a:pt x="543258" y="733359"/>
                    </a:cubicBezTo>
                    <a:lnTo>
                      <a:pt x="543258" y="568954"/>
                    </a:lnTo>
                    <a:cubicBezTo>
                      <a:pt x="543258" y="545468"/>
                      <a:pt x="551388" y="522885"/>
                      <a:pt x="566744" y="504819"/>
                    </a:cubicBezTo>
                    <a:cubicBezTo>
                      <a:pt x="618233" y="445199"/>
                      <a:pt x="644430" y="368417"/>
                      <a:pt x="639913" y="288924"/>
                    </a:cubicBezTo>
                    <a:cubicBezTo>
                      <a:pt x="632687" y="135360"/>
                      <a:pt x="516158" y="11605"/>
                      <a:pt x="368917" y="765"/>
                    </a:cubicBezTo>
                    <a:lnTo>
                      <a:pt x="368917" y="7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497BD57-7D62-8F52-2538-43147C273A1F}"/>
                  </a:ext>
                </a:extLst>
              </p:cNvPr>
              <p:cNvSpPr/>
              <p:nvPr/>
            </p:nvSpPr>
            <p:spPr>
              <a:xfrm>
                <a:off x="9002816" y="2492111"/>
                <a:ext cx="429981" cy="429980"/>
              </a:xfrm>
              <a:custGeom>
                <a:avLst/>
                <a:gdLst>
                  <a:gd name="connsiteX0" fmla="*/ 333326 w 429981"/>
                  <a:gd name="connsiteY0" fmla="*/ 36133 h 429980"/>
                  <a:gd name="connsiteX1" fmla="*/ 316163 w 429981"/>
                  <a:gd name="connsiteY1" fmla="*/ 39746 h 429980"/>
                  <a:gd name="connsiteX2" fmla="*/ 319776 w 429981"/>
                  <a:gd name="connsiteY2" fmla="*/ 56909 h 429980"/>
                  <a:gd name="connsiteX3" fmla="*/ 404688 w 429981"/>
                  <a:gd name="connsiteY3" fmla="*/ 214990 h 429980"/>
                  <a:gd name="connsiteX4" fmla="*/ 214991 w 429981"/>
                  <a:gd name="connsiteY4" fmla="*/ 404688 h 429980"/>
                  <a:gd name="connsiteX5" fmla="*/ 25293 w 429981"/>
                  <a:gd name="connsiteY5" fmla="*/ 214990 h 429980"/>
                  <a:gd name="connsiteX6" fmla="*/ 214991 w 429981"/>
                  <a:gd name="connsiteY6" fmla="*/ 25293 h 429980"/>
                  <a:gd name="connsiteX7" fmla="*/ 280933 w 429981"/>
                  <a:gd name="connsiteY7" fmla="*/ 37036 h 429980"/>
                  <a:gd name="connsiteX8" fmla="*/ 297193 w 429981"/>
                  <a:gd name="connsiteY8" fmla="*/ 29809 h 429980"/>
                  <a:gd name="connsiteX9" fmla="*/ 289967 w 429981"/>
                  <a:gd name="connsiteY9" fmla="*/ 13550 h 429980"/>
                  <a:gd name="connsiteX10" fmla="*/ 214991 w 429981"/>
                  <a:gd name="connsiteY10" fmla="*/ 0 h 429980"/>
                  <a:gd name="connsiteX11" fmla="*/ 0 w 429981"/>
                  <a:gd name="connsiteY11" fmla="*/ 214990 h 429980"/>
                  <a:gd name="connsiteX12" fmla="*/ 214991 w 429981"/>
                  <a:gd name="connsiteY12" fmla="*/ 429981 h 429980"/>
                  <a:gd name="connsiteX13" fmla="*/ 429981 w 429981"/>
                  <a:gd name="connsiteY13" fmla="*/ 214990 h 429980"/>
                  <a:gd name="connsiteX14" fmla="*/ 333326 w 429981"/>
                  <a:gd name="connsiteY14" fmla="*/ 36133 h 429980"/>
                  <a:gd name="connsiteX15" fmla="*/ 333326 w 429981"/>
                  <a:gd name="connsiteY15" fmla="*/ 36133 h 4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981" h="429980">
                    <a:moveTo>
                      <a:pt x="333326" y="36133"/>
                    </a:moveTo>
                    <a:cubicBezTo>
                      <a:pt x="327906" y="32519"/>
                      <a:pt x="319776" y="33422"/>
                      <a:pt x="316163" y="39746"/>
                    </a:cubicBezTo>
                    <a:cubicBezTo>
                      <a:pt x="312550" y="45166"/>
                      <a:pt x="313453" y="53296"/>
                      <a:pt x="319776" y="56909"/>
                    </a:cubicBezTo>
                    <a:cubicBezTo>
                      <a:pt x="373072" y="92138"/>
                      <a:pt x="404688" y="151758"/>
                      <a:pt x="404688" y="214990"/>
                    </a:cubicBezTo>
                    <a:cubicBezTo>
                      <a:pt x="404688" y="319775"/>
                      <a:pt x="319776" y="404688"/>
                      <a:pt x="214991" y="404688"/>
                    </a:cubicBezTo>
                    <a:cubicBezTo>
                      <a:pt x="110205" y="404688"/>
                      <a:pt x="25293" y="319775"/>
                      <a:pt x="25293" y="214990"/>
                    </a:cubicBezTo>
                    <a:cubicBezTo>
                      <a:pt x="25293" y="110205"/>
                      <a:pt x="110205" y="25293"/>
                      <a:pt x="214991" y="25293"/>
                    </a:cubicBezTo>
                    <a:cubicBezTo>
                      <a:pt x="237574" y="25293"/>
                      <a:pt x="260157" y="28906"/>
                      <a:pt x="280933" y="37036"/>
                    </a:cubicBezTo>
                    <a:cubicBezTo>
                      <a:pt x="287257" y="39746"/>
                      <a:pt x="294483" y="36133"/>
                      <a:pt x="297193" y="29809"/>
                    </a:cubicBezTo>
                    <a:cubicBezTo>
                      <a:pt x="299903" y="23486"/>
                      <a:pt x="296290" y="16260"/>
                      <a:pt x="289967" y="13550"/>
                    </a:cubicBezTo>
                    <a:cubicBezTo>
                      <a:pt x="265577" y="4517"/>
                      <a:pt x="240284" y="0"/>
                      <a:pt x="214991" y="0"/>
                    </a:cubicBezTo>
                    <a:cubicBezTo>
                      <a:pt x="96656" y="0"/>
                      <a:pt x="0" y="96655"/>
                      <a:pt x="0" y="214990"/>
                    </a:cubicBezTo>
                    <a:cubicBezTo>
                      <a:pt x="0" y="333325"/>
                      <a:pt x="96656" y="429981"/>
                      <a:pt x="214991" y="429981"/>
                    </a:cubicBezTo>
                    <a:cubicBezTo>
                      <a:pt x="333326" y="429981"/>
                      <a:pt x="429981" y="333325"/>
                      <a:pt x="429981" y="214990"/>
                    </a:cubicBezTo>
                    <a:cubicBezTo>
                      <a:pt x="429078" y="142725"/>
                      <a:pt x="393849" y="75879"/>
                      <a:pt x="333326" y="36133"/>
                    </a:cubicBezTo>
                    <a:lnTo>
                      <a:pt x="333326" y="36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D04F4920-4BE0-EF9C-FAB5-7D0F5E40DE93}"/>
                  </a:ext>
                </a:extLst>
              </p:cNvPr>
              <p:cNvSpPr/>
              <p:nvPr/>
            </p:nvSpPr>
            <p:spPr>
              <a:xfrm>
                <a:off x="9046954" y="2555344"/>
                <a:ext cx="354720" cy="328808"/>
              </a:xfrm>
              <a:custGeom>
                <a:avLst/>
                <a:gdLst>
                  <a:gd name="connsiteX0" fmla="*/ 175369 w 354720"/>
                  <a:gd name="connsiteY0" fmla="*/ 0 h 328808"/>
                  <a:gd name="connsiteX1" fmla="*/ 74197 w 354720"/>
                  <a:gd name="connsiteY1" fmla="*/ 12646 h 328808"/>
                  <a:gd name="connsiteX2" fmla="*/ 65164 w 354720"/>
                  <a:gd name="connsiteY2" fmla="*/ 18066 h 328808"/>
                  <a:gd name="connsiteX3" fmla="*/ 1932 w 354720"/>
                  <a:gd name="connsiteY3" fmla="*/ 119238 h 328808"/>
                  <a:gd name="connsiteX4" fmla="*/ 2835 w 354720"/>
                  <a:gd name="connsiteY4" fmla="*/ 134595 h 328808"/>
                  <a:gd name="connsiteX5" fmla="*/ 167239 w 354720"/>
                  <a:gd name="connsiteY5" fmla="*/ 324292 h 328808"/>
                  <a:gd name="connsiteX6" fmla="*/ 177176 w 354720"/>
                  <a:gd name="connsiteY6" fmla="*/ 328809 h 328808"/>
                  <a:gd name="connsiteX7" fmla="*/ 187113 w 354720"/>
                  <a:gd name="connsiteY7" fmla="*/ 324292 h 328808"/>
                  <a:gd name="connsiteX8" fmla="*/ 351517 w 354720"/>
                  <a:gd name="connsiteY8" fmla="*/ 134595 h 328808"/>
                  <a:gd name="connsiteX9" fmla="*/ 352420 w 354720"/>
                  <a:gd name="connsiteY9" fmla="*/ 119238 h 328808"/>
                  <a:gd name="connsiteX10" fmla="*/ 289188 w 354720"/>
                  <a:gd name="connsiteY10" fmla="*/ 18066 h 328808"/>
                  <a:gd name="connsiteX11" fmla="*/ 280155 w 354720"/>
                  <a:gd name="connsiteY11" fmla="*/ 12646 h 328808"/>
                  <a:gd name="connsiteX12" fmla="*/ 178982 w 354720"/>
                  <a:gd name="connsiteY12" fmla="*/ 0 h 328808"/>
                  <a:gd name="connsiteX13" fmla="*/ 175369 w 354720"/>
                  <a:gd name="connsiteY13" fmla="*/ 0 h 328808"/>
                  <a:gd name="connsiteX14" fmla="*/ 175369 w 354720"/>
                  <a:gd name="connsiteY14" fmla="*/ 0 h 328808"/>
                  <a:gd name="connsiteX15" fmla="*/ 104007 w 354720"/>
                  <a:gd name="connsiteY15" fmla="*/ 113818 h 328808"/>
                  <a:gd name="connsiteX16" fmla="*/ 177176 w 354720"/>
                  <a:gd name="connsiteY16" fmla="*/ 31616 h 328808"/>
                  <a:gd name="connsiteX17" fmla="*/ 250345 w 354720"/>
                  <a:gd name="connsiteY17" fmla="*/ 113818 h 328808"/>
                  <a:gd name="connsiteX18" fmla="*/ 104007 w 354720"/>
                  <a:gd name="connsiteY18" fmla="*/ 113818 h 328808"/>
                  <a:gd name="connsiteX19" fmla="*/ 256668 w 354720"/>
                  <a:gd name="connsiteY19" fmla="*/ 139111 h 328808"/>
                  <a:gd name="connsiteX20" fmla="*/ 176273 w 354720"/>
                  <a:gd name="connsiteY20" fmla="*/ 289063 h 328808"/>
                  <a:gd name="connsiteX21" fmla="*/ 95877 w 354720"/>
                  <a:gd name="connsiteY21" fmla="*/ 139111 h 328808"/>
                  <a:gd name="connsiteX22" fmla="*/ 256668 w 354720"/>
                  <a:gd name="connsiteY22" fmla="*/ 139111 h 328808"/>
                  <a:gd name="connsiteX23" fmla="*/ 87747 w 354720"/>
                  <a:gd name="connsiteY23" fmla="*/ 93042 h 328808"/>
                  <a:gd name="connsiteX24" fmla="*/ 87747 w 354720"/>
                  <a:gd name="connsiteY24" fmla="*/ 36133 h 328808"/>
                  <a:gd name="connsiteX25" fmla="*/ 144656 w 354720"/>
                  <a:gd name="connsiteY25" fmla="*/ 28906 h 328808"/>
                  <a:gd name="connsiteX26" fmla="*/ 87747 w 354720"/>
                  <a:gd name="connsiteY26" fmla="*/ 93042 h 328808"/>
                  <a:gd name="connsiteX27" fmla="*/ 62454 w 354720"/>
                  <a:gd name="connsiteY27" fmla="*/ 113818 h 328808"/>
                  <a:gd name="connsiteX28" fmla="*/ 34451 w 354720"/>
                  <a:gd name="connsiteY28" fmla="*/ 113818 h 328808"/>
                  <a:gd name="connsiteX29" fmla="*/ 62454 w 354720"/>
                  <a:gd name="connsiteY29" fmla="*/ 69555 h 328808"/>
                  <a:gd name="connsiteX30" fmla="*/ 62454 w 354720"/>
                  <a:gd name="connsiteY30" fmla="*/ 113818 h 328808"/>
                  <a:gd name="connsiteX31" fmla="*/ 67874 w 354720"/>
                  <a:gd name="connsiteY31" fmla="*/ 139111 h 328808"/>
                  <a:gd name="connsiteX32" fmla="*/ 112137 w 354720"/>
                  <a:gd name="connsiteY32" fmla="*/ 223120 h 328808"/>
                  <a:gd name="connsiteX33" fmla="*/ 39871 w 354720"/>
                  <a:gd name="connsiteY33" fmla="*/ 139111 h 328808"/>
                  <a:gd name="connsiteX34" fmla="*/ 67874 w 354720"/>
                  <a:gd name="connsiteY34" fmla="*/ 139111 h 328808"/>
                  <a:gd name="connsiteX35" fmla="*/ 285574 w 354720"/>
                  <a:gd name="connsiteY35" fmla="*/ 139111 h 328808"/>
                  <a:gd name="connsiteX36" fmla="*/ 313578 w 354720"/>
                  <a:gd name="connsiteY36" fmla="*/ 139111 h 328808"/>
                  <a:gd name="connsiteX37" fmla="*/ 241312 w 354720"/>
                  <a:gd name="connsiteY37" fmla="*/ 223120 h 328808"/>
                  <a:gd name="connsiteX38" fmla="*/ 285574 w 354720"/>
                  <a:gd name="connsiteY38" fmla="*/ 139111 h 328808"/>
                  <a:gd name="connsiteX39" fmla="*/ 290091 w 354720"/>
                  <a:gd name="connsiteY39" fmla="*/ 113818 h 328808"/>
                  <a:gd name="connsiteX40" fmla="*/ 290091 w 354720"/>
                  <a:gd name="connsiteY40" fmla="*/ 69555 h 328808"/>
                  <a:gd name="connsiteX41" fmla="*/ 318094 w 354720"/>
                  <a:gd name="connsiteY41" fmla="*/ 113818 h 328808"/>
                  <a:gd name="connsiteX42" fmla="*/ 290091 w 354720"/>
                  <a:gd name="connsiteY42" fmla="*/ 113818 h 328808"/>
                  <a:gd name="connsiteX43" fmla="*/ 264798 w 354720"/>
                  <a:gd name="connsiteY43" fmla="*/ 93042 h 328808"/>
                  <a:gd name="connsiteX44" fmla="*/ 207889 w 354720"/>
                  <a:gd name="connsiteY44" fmla="*/ 28906 h 328808"/>
                  <a:gd name="connsiteX45" fmla="*/ 264798 w 354720"/>
                  <a:gd name="connsiteY45" fmla="*/ 36133 h 328808"/>
                  <a:gd name="connsiteX46" fmla="*/ 264798 w 354720"/>
                  <a:gd name="connsiteY46" fmla="*/ 93042 h 32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4720" h="328808">
                    <a:moveTo>
                      <a:pt x="175369" y="0"/>
                    </a:moveTo>
                    <a:lnTo>
                      <a:pt x="74197" y="12646"/>
                    </a:lnTo>
                    <a:cubicBezTo>
                      <a:pt x="70584" y="13550"/>
                      <a:pt x="66971" y="15356"/>
                      <a:pt x="65164" y="18066"/>
                    </a:cubicBezTo>
                    <a:lnTo>
                      <a:pt x="1932" y="119238"/>
                    </a:lnTo>
                    <a:cubicBezTo>
                      <a:pt x="-778" y="123755"/>
                      <a:pt x="-778" y="130078"/>
                      <a:pt x="2835" y="134595"/>
                    </a:cubicBezTo>
                    <a:lnTo>
                      <a:pt x="167239" y="324292"/>
                    </a:lnTo>
                    <a:cubicBezTo>
                      <a:pt x="169949" y="327002"/>
                      <a:pt x="173563" y="328809"/>
                      <a:pt x="177176" y="328809"/>
                    </a:cubicBezTo>
                    <a:cubicBezTo>
                      <a:pt x="180789" y="328809"/>
                      <a:pt x="184403" y="327002"/>
                      <a:pt x="187113" y="324292"/>
                    </a:cubicBezTo>
                    <a:lnTo>
                      <a:pt x="351517" y="134595"/>
                    </a:lnTo>
                    <a:cubicBezTo>
                      <a:pt x="355130" y="130078"/>
                      <a:pt x="356034" y="124658"/>
                      <a:pt x="352420" y="119238"/>
                    </a:cubicBezTo>
                    <a:lnTo>
                      <a:pt x="289188" y="18066"/>
                    </a:lnTo>
                    <a:cubicBezTo>
                      <a:pt x="287381" y="14453"/>
                      <a:pt x="283768" y="12646"/>
                      <a:pt x="280155" y="12646"/>
                    </a:cubicBezTo>
                    <a:lnTo>
                      <a:pt x="178982" y="0"/>
                    </a:lnTo>
                    <a:cubicBezTo>
                      <a:pt x="177176" y="0"/>
                      <a:pt x="176273" y="0"/>
                      <a:pt x="175369" y="0"/>
                    </a:cubicBezTo>
                    <a:lnTo>
                      <a:pt x="175369" y="0"/>
                    </a:lnTo>
                    <a:close/>
                    <a:moveTo>
                      <a:pt x="104007" y="113818"/>
                    </a:moveTo>
                    <a:lnTo>
                      <a:pt x="177176" y="31616"/>
                    </a:lnTo>
                    <a:lnTo>
                      <a:pt x="250345" y="113818"/>
                    </a:lnTo>
                    <a:lnTo>
                      <a:pt x="104007" y="113818"/>
                    </a:lnTo>
                    <a:close/>
                    <a:moveTo>
                      <a:pt x="256668" y="139111"/>
                    </a:moveTo>
                    <a:lnTo>
                      <a:pt x="176273" y="289063"/>
                    </a:lnTo>
                    <a:lnTo>
                      <a:pt x="95877" y="139111"/>
                    </a:lnTo>
                    <a:lnTo>
                      <a:pt x="256668" y="139111"/>
                    </a:lnTo>
                    <a:close/>
                    <a:moveTo>
                      <a:pt x="87747" y="93042"/>
                    </a:moveTo>
                    <a:lnTo>
                      <a:pt x="87747" y="36133"/>
                    </a:lnTo>
                    <a:lnTo>
                      <a:pt x="144656" y="28906"/>
                    </a:lnTo>
                    <a:lnTo>
                      <a:pt x="87747" y="93042"/>
                    </a:lnTo>
                    <a:close/>
                    <a:moveTo>
                      <a:pt x="62454" y="113818"/>
                    </a:moveTo>
                    <a:lnTo>
                      <a:pt x="34451" y="113818"/>
                    </a:lnTo>
                    <a:lnTo>
                      <a:pt x="62454" y="69555"/>
                    </a:lnTo>
                    <a:lnTo>
                      <a:pt x="62454" y="113818"/>
                    </a:lnTo>
                    <a:close/>
                    <a:moveTo>
                      <a:pt x="67874" y="139111"/>
                    </a:moveTo>
                    <a:lnTo>
                      <a:pt x="112137" y="223120"/>
                    </a:lnTo>
                    <a:lnTo>
                      <a:pt x="39871" y="139111"/>
                    </a:lnTo>
                    <a:lnTo>
                      <a:pt x="67874" y="139111"/>
                    </a:lnTo>
                    <a:close/>
                    <a:moveTo>
                      <a:pt x="285574" y="139111"/>
                    </a:moveTo>
                    <a:lnTo>
                      <a:pt x="313578" y="139111"/>
                    </a:lnTo>
                    <a:lnTo>
                      <a:pt x="241312" y="223120"/>
                    </a:lnTo>
                    <a:lnTo>
                      <a:pt x="285574" y="139111"/>
                    </a:lnTo>
                    <a:close/>
                    <a:moveTo>
                      <a:pt x="290091" y="113818"/>
                    </a:moveTo>
                    <a:lnTo>
                      <a:pt x="290091" y="69555"/>
                    </a:lnTo>
                    <a:lnTo>
                      <a:pt x="318094" y="113818"/>
                    </a:lnTo>
                    <a:lnTo>
                      <a:pt x="290091" y="113818"/>
                    </a:lnTo>
                    <a:close/>
                    <a:moveTo>
                      <a:pt x="264798" y="93042"/>
                    </a:moveTo>
                    <a:lnTo>
                      <a:pt x="207889" y="28906"/>
                    </a:lnTo>
                    <a:lnTo>
                      <a:pt x="264798" y="36133"/>
                    </a:lnTo>
                    <a:lnTo>
                      <a:pt x="264798" y="9304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53423" y="1036366"/>
            <a:ext cx="259826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Attention et cognition</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3">
            <a:alphaModFix amt="52000"/>
          </a:blip>
          <a:srcRect l="82511" t="1565" r="9538" b="30593"/>
          <a:stretch/>
        </p:blipFill>
        <p:spPr>
          <a:xfrm flipH="1">
            <a:off x="8567" y="6642212"/>
            <a:ext cx="886928" cy="4049601"/>
          </a:xfrm>
          <a:prstGeom prst="rect">
            <a:avLst/>
          </a:prstGeom>
        </p:spPr>
      </p:pic>
      <p:sp>
        <p:nvSpPr>
          <p:cNvPr id="41" name="Rectangle 40">
            <a:extLst>
              <a:ext uri="{FF2B5EF4-FFF2-40B4-BE49-F238E27FC236}">
                <a16:creationId xmlns:a16="http://schemas.microsoft.com/office/drawing/2014/main" id="{3D9F6DA9-6B89-2720-855B-3EB4B0BC7403}"/>
              </a:ext>
            </a:extLst>
          </p:cNvPr>
          <p:cNvSpPr/>
          <p:nvPr/>
        </p:nvSpPr>
        <p:spPr>
          <a:xfrm>
            <a:off x="1090201" y="6422010"/>
            <a:ext cx="6170387" cy="3662514"/>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7">
            <a:extLst>
              <a:ext uri="{FF2B5EF4-FFF2-40B4-BE49-F238E27FC236}">
                <a16:creationId xmlns:a16="http://schemas.microsoft.com/office/drawing/2014/main" id="{0062BC35-4035-13EB-28AA-83BBC2B4DD21}"/>
              </a:ext>
            </a:extLst>
          </p:cNvPr>
          <p:cNvSpPr txBox="1">
            <a:spLocks/>
          </p:cNvSpPr>
          <p:nvPr/>
        </p:nvSpPr>
        <p:spPr>
          <a:xfrm>
            <a:off x="1170879" y="6773429"/>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Barr, R. et Wyss, N. (2008). </a:t>
            </a:r>
            <a:r>
              <a:rPr lang="fr-FR" sz="1000" dirty="0" err="1">
                <a:solidFill>
                  <a:schemeClr val="bg1"/>
                </a:solidFill>
                <a:effectLst/>
                <a:ea typeface="Arial" panose="020B0604020202020204" pitchFamily="34" charset="0"/>
              </a:rPr>
              <a:t>Reenactment </a:t>
            </a:r>
            <a:r>
              <a:rPr lang="fr-FR" sz="1000" dirty="0">
                <a:solidFill>
                  <a:schemeClr val="bg1"/>
                </a:solidFill>
                <a:effectLst/>
                <a:ea typeface="Arial" panose="020B0604020202020204" pitchFamily="34" charset="0"/>
              </a:rPr>
              <a:t>of </a:t>
            </a:r>
            <a:r>
              <a:rPr lang="fr-FR" sz="1000" dirty="0" err="1">
                <a:solidFill>
                  <a:schemeClr val="bg1"/>
                </a:solidFill>
                <a:effectLst/>
                <a:ea typeface="Arial" panose="020B0604020202020204" pitchFamily="34" charset="0"/>
              </a:rPr>
              <a:t>televised </a:t>
            </a:r>
            <a:r>
              <a:rPr lang="fr-FR" sz="1000" dirty="0">
                <a:solidFill>
                  <a:schemeClr val="bg1"/>
                </a:solidFill>
                <a:effectLst/>
                <a:ea typeface="Arial" panose="020B0604020202020204" pitchFamily="34" charset="0"/>
              </a:rPr>
              <a:t>content by 2-year </a:t>
            </a:r>
            <a:r>
              <a:rPr lang="fr-FR" sz="1000" dirty="0" err="1">
                <a:solidFill>
                  <a:schemeClr val="bg1"/>
                </a:solidFill>
                <a:effectLst/>
                <a:ea typeface="Arial" panose="020B0604020202020204" pitchFamily="34" charset="0"/>
              </a:rPr>
              <a:t>olds </a:t>
            </a:r>
            <a:r>
              <a:rPr lang="fr-FR" sz="1000" dirty="0">
                <a:solidFill>
                  <a:schemeClr val="bg1"/>
                </a:solidFill>
                <a:effectLst/>
                <a:ea typeface="Arial" panose="020B0604020202020204" pitchFamily="34" charset="0"/>
              </a:rPr>
              <a:t>: Les </a:t>
            </a:r>
            <a:r>
              <a:rPr lang="fr-FR" sz="1000" dirty="0" err="1">
                <a:solidFill>
                  <a:schemeClr val="bg1"/>
                </a:solidFill>
                <a:effectLst/>
                <a:ea typeface="Arial" panose="020B0604020202020204" pitchFamily="34" charset="0"/>
              </a:rPr>
              <a:t>tout-petits </a:t>
            </a:r>
            <a:r>
              <a:rPr lang="fr-FR" sz="1000" dirty="0">
                <a:solidFill>
                  <a:schemeClr val="bg1"/>
                </a:solidFill>
                <a:effectLst/>
                <a:ea typeface="Arial" panose="020B0604020202020204" pitchFamily="34" charset="0"/>
              </a:rPr>
              <a:t>utilisent le langage </a:t>
            </a:r>
            <a:r>
              <a:rPr lang="fr-FR" sz="1000" dirty="0" err="1">
                <a:solidFill>
                  <a:schemeClr val="bg1"/>
                </a:solidFill>
                <a:effectLst/>
                <a:ea typeface="Arial" panose="020B0604020202020204" pitchFamily="34" charset="0"/>
              </a:rPr>
              <a:t>appris à la télévision </a:t>
            </a:r>
            <a:r>
              <a:rPr lang="fr-FR" sz="1000" dirty="0">
                <a:solidFill>
                  <a:schemeClr val="bg1"/>
                </a:solidFill>
                <a:effectLst/>
                <a:ea typeface="Arial" panose="020B0604020202020204" pitchFamily="34" charset="0"/>
              </a:rPr>
              <a:t>pour résoudre un </a:t>
            </a:r>
            <a:r>
              <a:rPr lang="fr-FR" sz="1000" dirty="0" err="1">
                <a:solidFill>
                  <a:schemeClr val="bg1"/>
                </a:solidFill>
                <a:effectLst/>
                <a:ea typeface="Arial" panose="020B0604020202020204" pitchFamily="34" charset="0"/>
              </a:rPr>
              <a:t>problème d'</a:t>
            </a:r>
            <a:r>
              <a:rPr lang="fr-FR" sz="1000" dirty="0">
                <a:solidFill>
                  <a:schemeClr val="bg1"/>
                </a:solidFill>
                <a:effectLst/>
                <a:ea typeface="Arial" panose="020B0604020202020204" pitchFamily="34" charset="0"/>
              </a:rPr>
              <a:t>imitation </a:t>
            </a:r>
            <a:r>
              <a:rPr lang="fr-FR" sz="1000" dirty="0" err="1">
                <a:solidFill>
                  <a:schemeClr val="bg1"/>
                </a:solidFill>
                <a:effectLst/>
                <a:ea typeface="Arial" panose="020B0604020202020204" pitchFamily="34" charset="0"/>
              </a:rPr>
              <a:t>difficile</a:t>
            </a:r>
            <a:r>
              <a:rPr lang="fr-FR" sz="1000" dirty="0">
                <a:solidFill>
                  <a:schemeClr val="bg1"/>
                </a:solidFill>
                <a:effectLst/>
                <a:ea typeface="Arial" panose="020B0604020202020204" pitchFamily="34" charset="0"/>
              </a:rPr>
              <a:t>. Infant </a:t>
            </a:r>
            <a:r>
              <a:rPr lang="fr-FR" sz="1000" dirty="0" err="1">
                <a:solidFill>
                  <a:schemeClr val="bg1"/>
                </a:solidFill>
                <a:effectLst/>
                <a:ea typeface="Arial" panose="020B0604020202020204" pitchFamily="34" charset="0"/>
              </a:rPr>
              <a:t>Behav</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Develop</a:t>
            </a:r>
            <a:r>
              <a:rPr lang="fr-FR" sz="1000" dirty="0">
                <a:solidFill>
                  <a:schemeClr val="bg1"/>
                </a:solidFill>
                <a:effectLst/>
                <a:ea typeface="Arial" panose="020B0604020202020204" pitchFamily="34" charset="0"/>
              </a:rPr>
              <a:t>. 31, 696-703. </a:t>
            </a:r>
            <a:r>
              <a:rPr lang="fr-FR" sz="1000" dirty="0" err="1">
                <a:solidFill>
                  <a:schemeClr val="bg1"/>
                </a:solidFill>
                <a:effectLst/>
                <a:ea typeface="Arial" panose="020B0604020202020204" pitchFamily="34" charset="0"/>
              </a:rPr>
              <a:t>doi </a:t>
            </a:r>
            <a:r>
              <a:rPr lang="fr-FR" sz="1000" dirty="0">
                <a:solidFill>
                  <a:schemeClr val="bg1"/>
                </a:solidFill>
                <a:effectLst/>
                <a:ea typeface="Arial" panose="020B0604020202020204" pitchFamily="34" charset="0"/>
              </a:rPr>
              <a:t>: 10.1016/j.infbeh.2008.04.006</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Heather L. </a:t>
            </a:r>
            <a:r>
              <a:rPr lang="fr-FR" sz="1000" dirty="0" err="1">
                <a:solidFill>
                  <a:schemeClr val="bg1"/>
                </a:solidFill>
                <a:effectLst/>
                <a:ea typeface="Arial" panose="020B0604020202020204" pitchFamily="34" charset="0"/>
              </a:rPr>
              <a:t>Kirkorian</a:t>
            </a:r>
            <a:r>
              <a:rPr lang="fr-FR" sz="1000" dirty="0">
                <a:solidFill>
                  <a:schemeClr val="bg1"/>
                </a:solidFill>
                <a:effectLst/>
                <a:ea typeface="Arial" panose="020B0604020202020204" pitchFamily="34" charset="0"/>
              </a:rPr>
              <a:t>, et al. "Media and Young </a:t>
            </a:r>
            <a:r>
              <a:rPr lang="fr-FR" sz="1000" dirty="0" err="1">
                <a:solidFill>
                  <a:schemeClr val="bg1"/>
                </a:solidFill>
                <a:effectLst/>
                <a:ea typeface="Arial" panose="020B0604020202020204" pitchFamily="34" charset="0"/>
              </a:rPr>
              <a:t>Children's </a:t>
            </a:r>
            <a:r>
              <a:rPr lang="fr-FR" sz="1000" dirty="0">
                <a:solidFill>
                  <a:schemeClr val="bg1"/>
                </a:solidFill>
                <a:effectLst/>
                <a:ea typeface="Arial" panose="020B0604020202020204" pitchFamily="34" charset="0"/>
              </a:rPr>
              <a:t>Learning". The Future of Children, vol. 18, no. 1, 2008, pp. 39-61.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https://doi.org/10.1353/foc.0.0002.</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Lire en </a:t>
            </a:r>
            <a:r>
              <a:rPr lang="fr-FR" sz="1000" i="1" dirty="0" err="1">
                <a:solidFill>
                  <a:schemeClr val="bg1"/>
                </a:solidFill>
                <a:effectLst/>
                <a:ea typeface="Arial" panose="020B0604020202020204" pitchFamily="34" charset="0"/>
              </a:rPr>
              <a:t>accès</a:t>
            </a:r>
            <a:r>
              <a:rPr lang="fr-FR" sz="1000" i="1" dirty="0">
                <a:solidFill>
                  <a:schemeClr val="bg1"/>
                </a:solidFill>
                <a:effectLst/>
                <a:ea typeface="Arial" panose="020B0604020202020204" pitchFamily="34" charset="0"/>
              </a:rPr>
              <a:t> libre </a:t>
            </a:r>
            <a:r>
              <a:rPr lang="fr-FR" sz="1000" i="1"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err="1">
                <a:solidFill>
                  <a:schemeClr val="bg1"/>
                </a:solidFill>
                <a:effectLst/>
                <a:ea typeface="Arial" panose="020B0604020202020204" pitchFamily="34" charset="0"/>
              </a:rPr>
              <a:t>McNeill</a:t>
            </a:r>
            <a:r>
              <a:rPr lang="fr-FR" sz="1000" dirty="0">
                <a:solidFill>
                  <a:schemeClr val="bg1"/>
                </a:solidFill>
                <a:effectLst/>
                <a:ea typeface="Arial" panose="020B0604020202020204" pitchFamily="34" charset="0"/>
              </a:rPr>
              <a:t>, Jade, et al. "Longitudinal Associations of </a:t>
            </a:r>
            <a:r>
              <a:rPr lang="fr-FR" sz="1000" dirty="0" err="1">
                <a:solidFill>
                  <a:schemeClr val="bg1"/>
                </a:solidFill>
                <a:effectLst/>
                <a:ea typeface="Arial" panose="020B0604020202020204" pitchFamily="34" charset="0"/>
              </a:rPr>
              <a:t>Electronic </a:t>
            </a:r>
            <a:r>
              <a:rPr lang="fr-FR" sz="1000" dirty="0">
                <a:solidFill>
                  <a:schemeClr val="bg1"/>
                </a:solidFill>
                <a:effectLst/>
                <a:ea typeface="Arial" panose="020B0604020202020204" pitchFamily="34" charset="0"/>
              </a:rPr>
              <a:t>Application Use and Media Program Viewing with Cognitive and Psychosocial Development in Preschoolers". Academic Pediatrics, vol. 19, no. 5, juillet 2019, pp. 520-28. </a:t>
            </a:r>
            <a:r>
              <a:rPr lang="fr-FR" sz="1000" dirty="0" err="1">
                <a:solidFill>
                  <a:schemeClr val="bg1"/>
                </a:solidFill>
                <a:effectLst/>
                <a:ea typeface="Arial" panose="020B0604020202020204" pitchFamily="34" charset="0"/>
              </a:rPr>
              <a:t>www.</a:t>
            </a:r>
            <a:r>
              <a:rPr lang="fr-FR" sz="1000" dirty="0">
                <a:solidFill>
                  <a:schemeClr val="bg1"/>
                </a:solidFill>
                <a:effectLst/>
                <a:ea typeface="Arial" panose="020B0604020202020204" pitchFamily="34" charset="0"/>
              </a:rPr>
              <a:t>academicpedsjnl.net, https://doi.org/10.1016/j.acap.2019.02.010.</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err="1">
                <a:solidFill>
                  <a:schemeClr val="bg1"/>
                </a:solidFill>
                <a:effectLst/>
                <a:ea typeface="Arial" panose="020B0604020202020204" pitchFamily="34" charset="0"/>
              </a:rPr>
              <a:t> Tomopoulos</a:t>
            </a:r>
            <a:r>
              <a:rPr lang="fr-FR" sz="1000" dirty="0">
                <a:solidFill>
                  <a:schemeClr val="bg1"/>
                </a:solidFill>
                <a:effectLst/>
                <a:ea typeface="Arial" panose="020B0604020202020204" pitchFamily="34" charset="0"/>
              </a:rPr>
              <a:t>, Suzy, et al. "Infant Media Exposure and </a:t>
            </a:r>
            <a:r>
              <a:rPr lang="fr-FR" sz="1000" dirty="0" err="1">
                <a:solidFill>
                  <a:schemeClr val="bg1"/>
                </a:solidFill>
                <a:effectLst/>
                <a:ea typeface="Arial" panose="020B0604020202020204" pitchFamily="34" charset="0"/>
              </a:rPr>
              <a:t>Toddler </a:t>
            </a:r>
            <a:r>
              <a:rPr lang="fr-FR" sz="1000" dirty="0">
                <a:solidFill>
                  <a:schemeClr val="bg1"/>
                </a:solidFill>
                <a:effectLst/>
                <a:ea typeface="Arial" panose="020B0604020202020204" pitchFamily="34" charset="0"/>
              </a:rPr>
              <a:t>Development". Archives of Pediatrics &amp; Adolescent </a:t>
            </a:r>
            <a:r>
              <a:rPr lang="fr-FR" sz="1000" dirty="0" err="1">
                <a:solidFill>
                  <a:schemeClr val="bg1"/>
                </a:solidFill>
                <a:effectLst/>
                <a:ea typeface="Arial" panose="020B0604020202020204" pitchFamily="34" charset="0"/>
              </a:rPr>
              <a:t>Medicine</a:t>
            </a:r>
            <a:r>
              <a:rPr lang="fr-FR" sz="1000" dirty="0">
                <a:solidFill>
                  <a:schemeClr val="bg1"/>
                </a:solidFill>
                <a:effectLst/>
                <a:ea typeface="Arial" panose="020B0604020202020204" pitchFamily="34" charset="0"/>
              </a:rPr>
              <a:t>, vol. 164, no. 12, </a:t>
            </a:r>
            <a:r>
              <a:rPr lang="fr-FR" sz="1000" dirty="0" err="1">
                <a:solidFill>
                  <a:schemeClr val="bg1"/>
                </a:solidFill>
                <a:effectLst/>
                <a:ea typeface="Arial" panose="020B0604020202020204" pitchFamily="34" charset="0"/>
              </a:rPr>
              <a:t>Dec</a:t>
            </a:r>
            <a:r>
              <a:rPr lang="fr-FR" sz="1000" dirty="0">
                <a:solidFill>
                  <a:schemeClr val="bg1"/>
                </a:solidFill>
                <a:effectLst/>
                <a:ea typeface="Arial" panose="020B0604020202020204" pitchFamily="34" charset="0"/>
              </a:rPr>
              <a:t>. 2010, pp. 1105-11.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https://doi.org/10.1001/archpediatrics.2010.235.</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Lire en </a:t>
            </a:r>
            <a:r>
              <a:rPr lang="fr-FR" sz="1000" i="1" dirty="0" err="1">
                <a:solidFill>
                  <a:schemeClr val="bg1"/>
                </a:solidFill>
                <a:effectLst/>
                <a:ea typeface="Arial" panose="020B0604020202020204" pitchFamily="34" charset="0"/>
              </a:rPr>
              <a:t>accès</a:t>
            </a:r>
            <a:r>
              <a:rPr lang="fr-FR" sz="1000" i="1" dirty="0">
                <a:solidFill>
                  <a:schemeClr val="bg1"/>
                </a:solidFill>
                <a:effectLst/>
                <a:ea typeface="Arial" panose="020B0604020202020204" pitchFamily="34" charset="0"/>
              </a:rPr>
              <a:t> libre </a:t>
            </a:r>
            <a:r>
              <a:rPr lang="fr-FR" sz="1000" i="1" dirty="0">
                <a:solidFill>
                  <a:schemeClr val="bg1"/>
                </a:solidFill>
                <a:effectLst/>
                <a:ea typeface="Arial" panose="020B0604020202020204" pitchFamily="34" charset="0"/>
                <a:hlinkClick r:id="rId5">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 Zack, E., Barr, R., </a:t>
            </a:r>
            <a:r>
              <a:rPr lang="fr-FR" sz="1000" dirty="0" err="1">
                <a:solidFill>
                  <a:schemeClr val="bg1"/>
                </a:solidFill>
                <a:effectLst/>
                <a:ea typeface="Arial" panose="020B0604020202020204" pitchFamily="34" charset="0"/>
              </a:rPr>
              <a:t>Gerhardstein</a:t>
            </a:r>
            <a:r>
              <a:rPr lang="fr-FR" sz="1000" dirty="0">
                <a:solidFill>
                  <a:schemeClr val="bg1"/>
                </a:solidFill>
                <a:effectLst/>
                <a:ea typeface="Arial" panose="020B0604020202020204" pitchFamily="34" charset="0"/>
              </a:rPr>
              <a:t>, P., </a:t>
            </a:r>
            <a:r>
              <a:rPr lang="fr-FR" sz="1000" dirty="0" err="1">
                <a:solidFill>
                  <a:schemeClr val="bg1"/>
                </a:solidFill>
                <a:effectLst/>
                <a:ea typeface="Arial" panose="020B0604020202020204" pitchFamily="34" charset="0"/>
              </a:rPr>
              <a:t>Dickerson</a:t>
            </a:r>
            <a:r>
              <a:rPr lang="fr-FR" sz="1000" dirty="0">
                <a:solidFill>
                  <a:schemeClr val="bg1"/>
                </a:solidFill>
                <a:effectLst/>
                <a:ea typeface="Arial" panose="020B0604020202020204" pitchFamily="34" charset="0"/>
              </a:rPr>
              <a:t>, K., et Meltzoff, A. N. (2009). Infant imitation </a:t>
            </a:r>
            <a:r>
              <a:rPr lang="fr-FR" sz="1000" dirty="0" err="1">
                <a:solidFill>
                  <a:schemeClr val="bg1"/>
                </a:solidFill>
                <a:effectLst/>
                <a:ea typeface="Arial" panose="020B0604020202020204" pitchFamily="34" charset="0"/>
              </a:rPr>
              <a:t>from television using novel touch </a:t>
            </a:r>
            <a:r>
              <a:rPr lang="fr-FR" sz="1000" dirty="0">
                <a:solidFill>
                  <a:schemeClr val="bg1"/>
                </a:solidFill>
                <a:effectLst/>
                <a:ea typeface="Arial" panose="020B0604020202020204" pitchFamily="34" charset="0"/>
              </a:rPr>
              <a:t>screen technology. Br. J. </a:t>
            </a:r>
            <a:r>
              <a:rPr lang="fr-FR" sz="1000" dirty="0" err="1">
                <a:solidFill>
                  <a:schemeClr val="bg1"/>
                </a:solidFill>
                <a:effectLst/>
                <a:ea typeface="Arial" panose="020B0604020202020204" pitchFamily="34" charset="0"/>
              </a:rPr>
              <a:t>Develop</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Psychol</a:t>
            </a:r>
            <a:r>
              <a:rPr lang="fr-FR" sz="1000" dirty="0">
                <a:solidFill>
                  <a:schemeClr val="bg1"/>
                </a:solidFill>
                <a:effectLst/>
                <a:ea typeface="Arial" panose="020B0604020202020204" pitchFamily="34" charset="0"/>
              </a:rPr>
              <a:t>. 27, 13-26. </a:t>
            </a:r>
            <a:r>
              <a:rPr lang="fr-FR" sz="1000" dirty="0" err="1">
                <a:solidFill>
                  <a:schemeClr val="bg1"/>
                </a:solidFill>
                <a:effectLst/>
                <a:ea typeface="Arial" panose="020B0604020202020204" pitchFamily="34" charset="0"/>
              </a:rPr>
              <a:t>doi </a:t>
            </a:r>
            <a:r>
              <a:rPr lang="fr-FR" sz="1000" dirty="0">
                <a:solidFill>
                  <a:schemeClr val="bg1"/>
                </a:solidFill>
                <a:effectLst/>
                <a:ea typeface="Arial" panose="020B0604020202020204" pitchFamily="34" charset="0"/>
              </a:rPr>
              <a:t>: 10.1348/026151008X334700</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Lire en </a:t>
            </a:r>
            <a:r>
              <a:rPr lang="fr-FR" sz="1000" i="1" dirty="0" err="1">
                <a:solidFill>
                  <a:schemeClr val="bg1"/>
                </a:solidFill>
                <a:effectLst/>
                <a:ea typeface="Arial" panose="020B0604020202020204" pitchFamily="34" charset="0"/>
              </a:rPr>
              <a:t>accès</a:t>
            </a:r>
            <a:r>
              <a:rPr lang="fr-FR" sz="1000" i="1" dirty="0">
                <a:solidFill>
                  <a:schemeClr val="bg1"/>
                </a:solidFill>
                <a:effectLst/>
                <a:ea typeface="Arial" panose="020B0604020202020204" pitchFamily="34" charset="0"/>
              </a:rPr>
              <a:t> libre </a:t>
            </a:r>
            <a:r>
              <a:rPr lang="fr-FR" sz="1000" i="1"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 Zimmerman, Frederick J., et al. 'Television and </a:t>
            </a:r>
            <a:r>
              <a:rPr lang="fr-FR" sz="1000" dirty="0" err="1">
                <a:solidFill>
                  <a:schemeClr val="bg1"/>
                </a:solidFill>
                <a:effectLst/>
                <a:ea typeface="Arial" panose="020B0604020202020204" pitchFamily="34" charset="0"/>
              </a:rPr>
              <a:t>DVD/Video </a:t>
            </a:r>
            <a:r>
              <a:rPr lang="fr-FR" sz="1000" dirty="0">
                <a:solidFill>
                  <a:schemeClr val="bg1"/>
                </a:solidFill>
                <a:effectLst/>
                <a:ea typeface="Arial" panose="020B0604020202020204" pitchFamily="34" charset="0"/>
              </a:rPr>
              <a:t>Viewing in Children Younger Than 2 </a:t>
            </a:r>
            <a:r>
              <a:rPr lang="fr-FR" sz="1000" dirty="0" err="1">
                <a:solidFill>
                  <a:schemeClr val="bg1"/>
                </a:solidFill>
                <a:effectLst/>
                <a:ea typeface="Arial" panose="020B0604020202020204" pitchFamily="34" charset="0"/>
              </a:rPr>
              <a:t>Years</a:t>
            </a:r>
            <a:r>
              <a:rPr lang="fr-FR" sz="1000" dirty="0">
                <a:solidFill>
                  <a:schemeClr val="bg1"/>
                </a:solidFill>
                <a:effectLst/>
                <a:ea typeface="Arial" panose="020B0604020202020204" pitchFamily="34" charset="0"/>
              </a:rPr>
              <a:t>'. Archives of Pediatrics &amp; Adolescent </a:t>
            </a:r>
            <a:r>
              <a:rPr lang="fr-FR" sz="1000" dirty="0" err="1">
                <a:solidFill>
                  <a:schemeClr val="bg1"/>
                </a:solidFill>
                <a:effectLst/>
                <a:ea typeface="Arial" panose="020B0604020202020204" pitchFamily="34" charset="0"/>
              </a:rPr>
              <a:t>Medicine</a:t>
            </a:r>
            <a:r>
              <a:rPr lang="fr-FR" sz="1000" dirty="0">
                <a:solidFill>
                  <a:schemeClr val="bg1"/>
                </a:solidFill>
                <a:effectLst/>
                <a:ea typeface="Arial" panose="020B0604020202020204" pitchFamily="34" charset="0"/>
              </a:rPr>
              <a:t>, vol. 161, no. 5, mai 2007, pp. 473-79.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https://doi.org/10.1001/archpedi.161.5.473.</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Lire en </a:t>
            </a:r>
            <a:r>
              <a:rPr lang="fr-FR" sz="1000" i="1" dirty="0" err="1">
                <a:solidFill>
                  <a:schemeClr val="bg1"/>
                </a:solidFill>
                <a:effectLst/>
                <a:ea typeface="Arial" panose="020B0604020202020204" pitchFamily="34" charset="0"/>
              </a:rPr>
              <a:t>accès</a:t>
            </a:r>
            <a:r>
              <a:rPr lang="fr-FR" sz="1000" i="1" dirty="0">
                <a:solidFill>
                  <a:schemeClr val="bg1"/>
                </a:solidFill>
                <a:effectLst/>
                <a:ea typeface="Arial" panose="020B0604020202020204" pitchFamily="34" charset="0"/>
              </a:rPr>
              <a:t> libre </a:t>
            </a:r>
            <a:r>
              <a:rPr lang="fr-FR" sz="1000" i="1" dirty="0">
                <a:solidFill>
                  <a:schemeClr val="bg1"/>
                </a:solidFill>
                <a:effectLst/>
                <a:ea typeface="Arial" panose="020B0604020202020204" pitchFamily="34" charset="0"/>
                <a:hlinkClick r:id="rId7">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Haut Conseil de la Santé Publique. Effets de l'exposition des enfants et des jeunes aux écrans. Mars 2021.</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Lire en </a:t>
            </a:r>
            <a:r>
              <a:rPr lang="fr-FR" sz="1000" i="1" dirty="0" err="1">
                <a:solidFill>
                  <a:schemeClr val="bg1"/>
                </a:solidFill>
                <a:effectLst/>
                <a:ea typeface="Arial" panose="020B0604020202020204" pitchFamily="34" charset="0"/>
              </a:rPr>
              <a:t>accès</a:t>
            </a:r>
            <a:r>
              <a:rPr lang="fr-FR" sz="1000" i="1" dirty="0">
                <a:solidFill>
                  <a:schemeClr val="bg1"/>
                </a:solidFill>
                <a:effectLst/>
                <a:ea typeface="Arial" panose="020B0604020202020204" pitchFamily="34" charset="0"/>
              </a:rPr>
              <a:t> libre </a:t>
            </a:r>
            <a:r>
              <a:rPr lang="fr-FR" sz="1000" i="1" dirty="0">
                <a:solidFill>
                  <a:schemeClr val="bg1"/>
                </a:solidFill>
                <a:effectLst/>
                <a:ea typeface="Arial" panose="020B0604020202020204" pitchFamily="34" charset="0"/>
                <a:hlinkClick r:id="rId8">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a:lnSpc>
                <a:spcPts val="1100"/>
              </a:lnSpc>
              <a:buClr>
                <a:srgbClr val="009AC1"/>
              </a:buClr>
            </a:pPr>
            <a:endParaRPr lang="fr-FR" sz="1000" b="1" i="1" dirty="0">
              <a:solidFill>
                <a:schemeClr val="bg1"/>
              </a:solidFill>
              <a:ea typeface="Arial" panose="020B0604020202020204" pitchFamily="34" charset="0"/>
            </a:endParaRPr>
          </a:p>
          <a:p>
            <a:pPr>
              <a:lnSpc>
                <a:spcPts val="1100"/>
              </a:lnSpc>
              <a:buClr>
                <a:srgbClr val="009AC1"/>
              </a:buClr>
            </a:pPr>
            <a:r>
              <a:rPr lang="fr-FR" sz="1000" b="1" i="1" dirty="0">
                <a:solidFill>
                  <a:schemeClr val="bg1"/>
                </a:solidFill>
                <a:effectLst/>
                <a:ea typeface="Arial" panose="020B0604020202020204" pitchFamily="34" charset="0"/>
              </a:rPr>
              <a:t>Vous connaissez d'autres études sur l'exposition aux écrans et l'attention ? Ajoutez-les ici. </a:t>
            </a:r>
            <a:endParaRPr lang="en-IE" sz="1000" b="1" dirty="0">
              <a:solidFill>
                <a:schemeClr val="bg1"/>
              </a:solidFill>
              <a:effectLst/>
              <a:ea typeface="Arial" panose="020B0604020202020204" pitchFamily="34" charset="0"/>
            </a:endParaRPr>
          </a:p>
        </p:txBody>
      </p:sp>
      <p:sp>
        <p:nvSpPr>
          <p:cNvPr id="43" name="Text Placeholder 17">
            <a:extLst>
              <a:ext uri="{FF2B5EF4-FFF2-40B4-BE49-F238E27FC236}">
                <a16:creationId xmlns:a16="http://schemas.microsoft.com/office/drawing/2014/main" id="{C52C40D8-79DB-DBFF-1297-8B991B191E30}"/>
              </a:ext>
            </a:extLst>
          </p:cNvPr>
          <p:cNvSpPr txBox="1">
            <a:spLocks/>
          </p:cNvSpPr>
          <p:nvPr/>
        </p:nvSpPr>
        <p:spPr>
          <a:xfrm>
            <a:off x="5108071" y="6273625"/>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Trouver les articles complets</a:t>
            </a:r>
          </a:p>
        </p:txBody>
      </p:sp>
      <p:sp>
        <p:nvSpPr>
          <p:cNvPr id="44" name="Slide Number Placeholder 5">
            <a:extLst>
              <a:ext uri="{FF2B5EF4-FFF2-40B4-BE49-F238E27FC236}">
                <a16:creationId xmlns:a16="http://schemas.microsoft.com/office/drawing/2014/main" id="{54A4CA65-2892-0802-EDF3-2582838E25EB}"/>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15</a:t>
            </a:fld>
            <a:endParaRPr lang="en-US" dirty="0"/>
          </a:p>
        </p:txBody>
      </p:sp>
    </p:spTree>
    <p:extLst>
      <p:ext uri="{BB962C8B-B14F-4D97-AF65-F5344CB8AC3E}">
        <p14:creationId xmlns:p14="http://schemas.microsoft.com/office/powerpoint/2010/main" val="1705476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59332" y="1561811"/>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010101"/>
                </a:solidFill>
              </a:rPr>
              <a:t>Les enseignants soupçonnent souvent qu'un enfant souffre d'une surexposition aux écrans si, à son entrée à l'école, il n'a toujours pas développé la moindre forme de langage. Les professionnels témoignent avoir rencontré des enfants âgés de trois ans qui ne réagissent pas à leur propre nom. La corrélation entre le retard de langage et la surexposition est l'un des domaines qui a suscité le plus d'intérêt dans la recherche au cours de la dernière décennie. </a:t>
            </a:r>
          </a:p>
          <a:p>
            <a:pPr>
              <a:lnSpc>
                <a:spcPts val="1120"/>
              </a:lnSpc>
            </a:pPr>
            <a:r>
              <a:rPr lang="en-US" sz="1150" dirty="0">
                <a:solidFill>
                  <a:srgbClr val="010101"/>
                </a:solidFill>
              </a:rPr>
              <a:t> </a:t>
            </a:r>
          </a:p>
          <a:p>
            <a:pPr>
              <a:lnSpc>
                <a:spcPts val="1120"/>
              </a:lnSpc>
            </a:pPr>
            <a:r>
              <a:rPr lang="en-US" sz="1150" dirty="0">
                <a:solidFill>
                  <a:srgbClr val="010101"/>
                </a:solidFill>
              </a:rPr>
              <a:t>Une étude canadienne portant sur 893 enfants âgés de 18 à 24 mois a révélé que chaque augmentation de trente minutes du temps quotidien passé devant un écran augmentait de 49 % le risque de retard de langage chez l'enfant (van den Heuvel, Meta, et al, 2019). Une autre étude réalisée en Thaïlande a examiné les retards de langage chez des enfants âgés de 15 à 48 mois et a révélé que les enfants qui avaient commencé à regarder la télévision avant l'âge de 12 mois et qui passaient plus de deux heures par jour devant la télévision étaient </a:t>
            </a:r>
            <a:r>
              <a:rPr lang="en-US" sz="1150" b="1" dirty="0">
                <a:solidFill>
                  <a:srgbClr val="010101"/>
                </a:solidFill>
              </a:rPr>
              <a:t>six fois plus </a:t>
            </a:r>
            <a:r>
              <a:rPr lang="en-US" sz="1150" dirty="0">
                <a:solidFill>
                  <a:srgbClr val="010101"/>
                </a:solidFill>
              </a:rPr>
              <a:t>susceptibles de rencontrer des difficultés dans l'acquisition du langage (</a:t>
            </a:r>
            <a:r>
              <a:rPr lang="en-US" sz="1150" dirty="0" err="1">
                <a:solidFill>
                  <a:srgbClr val="010101"/>
                </a:solidFill>
              </a:rPr>
              <a:t>Chonchaiya </a:t>
            </a:r>
            <a:r>
              <a:rPr lang="en-US" sz="1150" dirty="0">
                <a:solidFill>
                  <a:srgbClr val="010101"/>
                </a:solidFill>
              </a:rPr>
              <a:t>et al, 2008). </a:t>
            </a:r>
          </a:p>
          <a:p>
            <a:pPr>
              <a:lnSpc>
                <a:spcPts val="1120"/>
              </a:lnSpc>
            </a:pPr>
            <a:r>
              <a:rPr lang="en-US" sz="1150" dirty="0">
                <a:solidFill>
                  <a:srgbClr val="010101"/>
                </a:solidFill>
              </a:rPr>
              <a:t> </a:t>
            </a:r>
          </a:p>
          <a:p>
            <a:pPr>
              <a:lnSpc>
                <a:spcPts val="1120"/>
              </a:lnSpc>
            </a:pPr>
            <a:r>
              <a:rPr lang="en-US" sz="1150" dirty="0">
                <a:solidFill>
                  <a:srgbClr val="010101"/>
                </a:solidFill>
              </a:rPr>
              <a:t>Au cours d'une étude menée en Turquie, il a été demandé aux parents d'enfants présentant un retard de langage de ne plus utiliser l'écran à la maison. Après avoir suivi cette recommandation, 22 % des enfants auraient montré des améliorations (</a:t>
            </a:r>
            <a:r>
              <a:rPr lang="en-US" sz="1150" dirty="0" err="1">
                <a:solidFill>
                  <a:srgbClr val="010101"/>
                </a:solidFill>
              </a:rPr>
              <a:t>Zengin-Akkuş </a:t>
            </a:r>
            <a:r>
              <a:rPr lang="en-US" sz="1150" dirty="0">
                <a:solidFill>
                  <a:srgbClr val="010101"/>
                </a:solidFill>
              </a:rPr>
              <a:t>et al, 2018). </a:t>
            </a:r>
          </a:p>
          <a:p>
            <a:pPr>
              <a:lnSpc>
                <a:spcPts val="1120"/>
              </a:lnSpc>
            </a:pPr>
            <a:endParaRPr lang="en-US" sz="1150" dirty="0">
              <a:solidFill>
                <a:srgbClr val="010101"/>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21128" y="1260256"/>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39517" y="998646"/>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59332" y="1048348"/>
            <a:ext cx="1213605"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Langue</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41" name="Rectangle 40">
            <a:extLst>
              <a:ext uri="{FF2B5EF4-FFF2-40B4-BE49-F238E27FC236}">
                <a16:creationId xmlns:a16="http://schemas.microsoft.com/office/drawing/2014/main" id="{3D9F6DA9-6B89-2720-855B-3EB4B0BC7403}"/>
              </a:ext>
            </a:extLst>
          </p:cNvPr>
          <p:cNvSpPr/>
          <p:nvPr/>
        </p:nvSpPr>
        <p:spPr>
          <a:xfrm>
            <a:off x="1090201" y="5115724"/>
            <a:ext cx="6170387" cy="2795633"/>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7">
            <a:extLst>
              <a:ext uri="{FF2B5EF4-FFF2-40B4-BE49-F238E27FC236}">
                <a16:creationId xmlns:a16="http://schemas.microsoft.com/office/drawing/2014/main" id="{0062BC35-4035-13EB-28AA-83BBC2B4DD21}"/>
              </a:ext>
            </a:extLst>
          </p:cNvPr>
          <p:cNvSpPr txBox="1">
            <a:spLocks/>
          </p:cNvSpPr>
          <p:nvPr/>
        </p:nvSpPr>
        <p:spPr>
          <a:xfrm>
            <a:off x="1170879" y="5467143"/>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Chonchaiya</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Weerasak</a:t>
            </a:r>
            <a:r>
              <a:rPr lang="fr-FR" sz="1000" dirty="0">
                <a:solidFill>
                  <a:schemeClr val="bg1"/>
                </a:solidFill>
                <a:effectLst/>
                <a:ea typeface="Arial" panose="020B0604020202020204" pitchFamily="34" charset="0"/>
              </a:rPr>
              <a:t>, et </a:t>
            </a:r>
            <a:r>
              <a:rPr lang="fr-FR" sz="1000" dirty="0" err="1">
                <a:solidFill>
                  <a:schemeClr val="bg1"/>
                </a:solidFill>
                <a:effectLst/>
                <a:ea typeface="Arial" panose="020B0604020202020204" pitchFamily="34" charset="0"/>
              </a:rPr>
              <a:t>Chandhita Pruksananonda</a:t>
            </a:r>
            <a:r>
              <a:rPr lang="fr-FR" sz="1000" dirty="0">
                <a:solidFill>
                  <a:schemeClr val="bg1"/>
                </a:solidFill>
                <a:effectLst/>
                <a:ea typeface="Arial" panose="020B0604020202020204" pitchFamily="34" charset="0"/>
              </a:rPr>
              <a:t>. Television Viewing Associates with </a:t>
            </a:r>
            <a:r>
              <a:rPr lang="fr-FR" sz="1000" dirty="0" err="1">
                <a:solidFill>
                  <a:schemeClr val="bg1"/>
                </a:solidFill>
                <a:effectLst/>
                <a:ea typeface="Arial" panose="020B0604020202020204" pitchFamily="34" charset="0"/>
              </a:rPr>
              <a:t>Delayed </a:t>
            </a:r>
            <a:r>
              <a:rPr lang="fr-FR" sz="1000" dirty="0">
                <a:solidFill>
                  <a:schemeClr val="bg1"/>
                </a:solidFill>
                <a:effectLst/>
                <a:ea typeface="Arial" panose="020B0604020202020204" pitchFamily="34" charset="0"/>
              </a:rPr>
              <a:t>Language Development". Acta </a:t>
            </a:r>
            <a:r>
              <a:rPr lang="fr-FR" sz="1000" dirty="0" err="1">
                <a:solidFill>
                  <a:schemeClr val="bg1"/>
                </a:solidFill>
                <a:effectLst/>
                <a:ea typeface="Arial" panose="020B0604020202020204" pitchFamily="34" charset="0"/>
              </a:rPr>
              <a:t>Paediatrica</a:t>
            </a:r>
            <a:r>
              <a:rPr lang="fr-FR" sz="1000" dirty="0">
                <a:solidFill>
                  <a:schemeClr val="bg1"/>
                </a:solidFill>
                <a:effectLst/>
                <a:ea typeface="Arial" panose="020B0604020202020204" pitchFamily="34" charset="0"/>
              </a:rPr>
              <a:t>, vol. 97, no. 7, juillet 2008, pp. 977-82.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https://doi.org/10.1111/j.1651-2227.2008.00831.x.</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 Van den </a:t>
            </a:r>
            <a:r>
              <a:rPr lang="fr-FR" sz="1000" dirty="0" err="1">
                <a:solidFill>
                  <a:schemeClr val="bg1"/>
                </a:solidFill>
                <a:effectLst/>
                <a:ea typeface="Arial" panose="020B0604020202020204" pitchFamily="34" charset="0"/>
              </a:rPr>
              <a:t>Heuvel</a:t>
            </a:r>
            <a:r>
              <a:rPr lang="fr-FR" sz="1000" dirty="0">
                <a:solidFill>
                  <a:schemeClr val="bg1"/>
                </a:solidFill>
                <a:effectLst/>
                <a:ea typeface="Arial" panose="020B0604020202020204" pitchFamily="34" charset="0"/>
              </a:rPr>
              <a:t>, Meta, et al. 'Mobile Media </a:t>
            </a:r>
            <a:r>
              <a:rPr lang="fr-FR" sz="1000" dirty="0" err="1">
                <a:solidFill>
                  <a:schemeClr val="bg1"/>
                </a:solidFill>
                <a:effectLst/>
                <a:ea typeface="Arial" panose="020B0604020202020204" pitchFamily="34" charset="0"/>
              </a:rPr>
              <a:t>Device </a:t>
            </a:r>
            <a:r>
              <a:rPr lang="fr-FR" sz="1000" dirty="0">
                <a:solidFill>
                  <a:schemeClr val="bg1"/>
                </a:solidFill>
                <a:effectLst/>
                <a:ea typeface="Arial" panose="020B0604020202020204" pitchFamily="34" charset="0"/>
              </a:rPr>
              <a:t>Use Is Associated with Expressive Language Delay in 18-Month-Old Children'. Journal of </a:t>
            </a:r>
            <a:r>
              <a:rPr lang="fr-FR" sz="1000" dirty="0" err="1">
                <a:solidFill>
                  <a:schemeClr val="bg1"/>
                </a:solidFill>
                <a:effectLst/>
                <a:ea typeface="Arial" panose="020B0604020202020204" pitchFamily="34" charset="0"/>
              </a:rPr>
              <a:t>Developmental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Behavioral </a:t>
            </a:r>
            <a:r>
              <a:rPr lang="fr-FR" sz="1000" dirty="0">
                <a:solidFill>
                  <a:schemeClr val="bg1"/>
                </a:solidFill>
                <a:effectLst/>
                <a:ea typeface="Arial" panose="020B0604020202020204" pitchFamily="34" charset="0"/>
              </a:rPr>
              <a:t>Pediatrics, vol. 40, no. 2, 2019, pp. 99-104. PubMed Central, </a:t>
            </a:r>
            <a:r>
              <a:rPr lang="fr-FR" sz="1000" i="1" dirty="0">
                <a:solidFill>
                  <a:schemeClr val="bg1"/>
                </a:solidFill>
                <a:effectLst/>
                <a:ea typeface="Arial" panose="020B0604020202020204" pitchFamily="34" charset="0"/>
              </a:rPr>
              <a:t>https://doi.org/10.1097/DBP.0000000000000630Read l'article complet </a:t>
            </a:r>
            <a:r>
              <a:rPr lang="fr-FR" sz="1000" b="1" i="1" dirty="0">
                <a:solidFill>
                  <a:schemeClr val="bg1"/>
                </a:solidFill>
                <a:effectLst/>
                <a:ea typeface="Arial" panose="020B0604020202020204" pitchFamily="34" charset="0"/>
                <a:hlinkClick r:id="rId3">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Zengin-Akku</a:t>
            </a:r>
            <a:r>
              <a:rPr lang="fr-FR" sz="1000" dirty="0">
                <a:solidFill>
                  <a:schemeClr val="bg1"/>
                </a:solidFill>
                <a:effectLst/>
                <a:ea typeface="Arial" panose="020B0604020202020204" pitchFamily="34" charset="0"/>
              </a:rPr>
              <a:t>ş, </a:t>
            </a:r>
            <a:r>
              <a:rPr lang="fr-FR" sz="1000" dirty="0" err="1">
                <a:solidFill>
                  <a:schemeClr val="bg1"/>
                </a:solidFill>
                <a:effectLst/>
                <a:ea typeface="Arial" panose="020B0604020202020204" pitchFamily="34" charset="0"/>
              </a:rPr>
              <a:t>Pınar</a:t>
            </a:r>
            <a:r>
              <a:rPr lang="fr-FR" sz="1000" dirty="0">
                <a:solidFill>
                  <a:schemeClr val="bg1"/>
                </a:solidFill>
                <a:effectLst/>
                <a:ea typeface="Arial" panose="020B0604020202020204" pitchFamily="34" charset="0"/>
              </a:rPr>
              <a:t>, et al. 'Speech Delay in </a:t>
            </a:r>
            <a:r>
              <a:rPr lang="fr-FR" sz="1000" dirty="0" err="1">
                <a:solidFill>
                  <a:schemeClr val="bg1"/>
                </a:solidFill>
                <a:effectLst/>
                <a:ea typeface="Arial" panose="020B0604020202020204" pitchFamily="34" charset="0"/>
              </a:rPr>
              <a:t>Toddlers </a:t>
            </a:r>
            <a:r>
              <a:rPr lang="fr-FR" sz="1000" dirty="0">
                <a:solidFill>
                  <a:schemeClr val="bg1"/>
                </a:solidFill>
                <a:effectLst/>
                <a:ea typeface="Arial" panose="020B0604020202020204" pitchFamily="34" charset="0"/>
              </a:rPr>
              <a:t>: Are </a:t>
            </a:r>
            <a:r>
              <a:rPr lang="fr-FR" sz="1000" dirty="0" err="1">
                <a:solidFill>
                  <a:schemeClr val="bg1"/>
                </a:solidFill>
                <a:effectLst/>
                <a:ea typeface="Arial" panose="020B0604020202020204" pitchFamily="34" charset="0"/>
              </a:rPr>
              <a:t>They Only</a:t>
            </a:r>
            <a:r>
              <a:rPr lang="fr-FR" sz="1000" dirty="0">
                <a:solidFill>
                  <a:schemeClr val="bg1"/>
                </a:solidFill>
                <a:effectLst/>
                <a:ea typeface="Arial" panose="020B0604020202020204" pitchFamily="34" charset="0"/>
              </a:rPr>
              <a:t> `late </a:t>
            </a:r>
            <a:r>
              <a:rPr lang="fr-FR" sz="1000" dirty="0" err="1">
                <a:solidFill>
                  <a:schemeClr val="bg1"/>
                </a:solidFill>
                <a:effectLst/>
                <a:ea typeface="Arial" panose="020B0604020202020204" pitchFamily="34" charset="0"/>
              </a:rPr>
              <a:t>Talkers`</a:t>
            </a:r>
            <a:r>
              <a:rPr lang="fr-FR" sz="1000" dirty="0">
                <a:solidFill>
                  <a:schemeClr val="bg1"/>
                </a:solidFill>
                <a:effectLst/>
                <a:ea typeface="Arial" panose="020B0604020202020204" pitchFamily="34" charset="0"/>
              </a:rPr>
              <a:t>?' (Retard de parole chez les tout-petits : sont-ils </a:t>
            </a:r>
            <a:r>
              <a:rPr lang="fr-FR" sz="1000" dirty="0" err="1">
                <a:solidFill>
                  <a:schemeClr val="bg1"/>
                </a:solidFill>
                <a:effectLst/>
                <a:ea typeface="Arial" panose="020B0604020202020204" pitchFamily="34" charset="0"/>
              </a:rPr>
              <a:t>seulement des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retardataires" </a:t>
            </a:r>
            <a:r>
              <a:rPr lang="fr-FR" sz="1000" dirty="0">
                <a:solidFill>
                  <a:schemeClr val="bg1"/>
                </a:solidFill>
                <a:effectLst/>
                <a:ea typeface="Arial" panose="020B0604020202020204" pitchFamily="34" charset="0"/>
              </a:rPr>
              <a:t>? The Turkish Journal of Pediatrics, vol. 60, no. 2, 2018, p. 165.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en-IE" sz="1000" b="1" dirty="0">
                <a:solidFill>
                  <a:schemeClr val="bg1"/>
                </a:solidFill>
                <a:ea typeface="Arial" panose="020B0604020202020204" pitchFamily="34" charset="0"/>
              </a:rPr>
              <a:t>https://doi.org/10.24953/turkjped.2018.02.00 </a:t>
            </a:r>
            <a:r>
              <a:rPr lang="fr-FR" sz="1000" i="1" dirty="0">
                <a:solidFill>
                  <a:schemeClr val="bg1"/>
                </a:solidFill>
                <a:effectLst/>
                <a:ea typeface="Arial" panose="020B0604020202020204" pitchFamily="34" charset="0"/>
              </a:rPr>
              <a:t>Lire l'article complet </a:t>
            </a:r>
            <a:r>
              <a:rPr lang="fr-FR" sz="1000" b="1" i="1"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Zimmerman, Frederick J., et al. 'Associations </a:t>
            </a:r>
            <a:r>
              <a:rPr lang="fr-FR" sz="1000" dirty="0" err="1">
                <a:solidFill>
                  <a:schemeClr val="bg1"/>
                </a:solidFill>
                <a:effectLst/>
                <a:ea typeface="Arial" panose="020B0604020202020204" pitchFamily="34" charset="0"/>
              </a:rPr>
              <a:t>between </a:t>
            </a:r>
            <a:r>
              <a:rPr lang="fr-FR" sz="1000" dirty="0">
                <a:solidFill>
                  <a:schemeClr val="bg1"/>
                </a:solidFill>
                <a:effectLst/>
                <a:ea typeface="Arial" panose="020B0604020202020204" pitchFamily="34" charset="0"/>
              </a:rPr>
              <a:t>Media Viewing and Language Development in Children Under Age 2 </a:t>
            </a:r>
            <a:r>
              <a:rPr lang="fr-FR" sz="1000" dirty="0" err="1">
                <a:solidFill>
                  <a:schemeClr val="bg1"/>
                </a:solidFill>
                <a:effectLst/>
                <a:ea typeface="Arial" panose="020B0604020202020204" pitchFamily="34" charset="0"/>
              </a:rPr>
              <a:t>Years</a:t>
            </a:r>
            <a:r>
              <a:rPr lang="fr-FR" sz="1000" dirty="0">
                <a:solidFill>
                  <a:schemeClr val="bg1"/>
                </a:solidFill>
                <a:effectLst/>
                <a:ea typeface="Arial" panose="020B0604020202020204" pitchFamily="34" charset="0"/>
              </a:rPr>
              <a:t>'. The Journal of Pediatrics, vol. 151, no. 4, oct. 2007, pp. 364-68. </a:t>
            </a:r>
            <a:r>
              <a:rPr lang="fr-FR" sz="1000" dirty="0" err="1">
                <a:solidFill>
                  <a:schemeClr val="bg1"/>
                </a:solidFill>
                <a:effectLst/>
                <a:ea typeface="Arial" panose="020B0604020202020204" pitchFamily="34" charset="0"/>
              </a:rPr>
              <a:t>www.</a:t>
            </a:r>
            <a:r>
              <a:rPr lang="fr-FR" sz="1000" dirty="0">
                <a:solidFill>
                  <a:schemeClr val="bg1"/>
                </a:solidFill>
                <a:effectLst/>
                <a:ea typeface="Arial" panose="020B0604020202020204" pitchFamily="34" charset="0"/>
              </a:rPr>
              <a:t>jpeds.com, https://doi.org/10.1016/j.jpeds.2007.04.071</a:t>
            </a:r>
            <a:endParaRPr lang="en-IE" sz="1000" dirty="0">
              <a:solidFill>
                <a:schemeClr val="bg1"/>
              </a:solidFill>
              <a:effectLst/>
              <a:ea typeface="Arial" panose="020B0604020202020204" pitchFamily="34" charset="0"/>
            </a:endParaRPr>
          </a:p>
        </p:txBody>
      </p:sp>
      <p:sp>
        <p:nvSpPr>
          <p:cNvPr id="43" name="Text Placeholder 17">
            <a:extLst>
              <a:ext uri="{FF2B5EF4-FFF2-40B4-BE49-F238E27FC236}">
                <a16:creationId xmlns:a16="http://schemas.microsoft.com/office/drawing/2014/main" id="{C52C40D8-79DB-DBFF-1297-8B991B191E30}"/>
              </a:ext>
            </a:extLst>
          </p:cNvPr>
          <p:cNvSpPr txBox="1">
            <a:spLocks/>
          </p:cNvSpPr>
          <p:nvPr/>
        </p:nvSpPr>
        <p:spPr>
          <a:xfrm>
            <a:off x="5108071" y="4967339"/>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Trouver les articles complets</a:t>
            </a:r>
          </a:p>
        </p:txBody>
      </p:sp>
      <p:grpSp>
        <p:nvGrpSpPr>
          <p:cNvPr id="25" name="Graphic 3">
            <a:extLst>
              <a:ext uri="{FF2B5EF4-FFF2-40B4-BE49-F238E27FC236}">
                <a16:creationId xmlns:a16="http://schemas.microsoft.com/office/drawing/2014/main" id="{26F2001F-5E40-D617-55C0-1AAD093856DC}"/>
              </a:ext>
            </a:extLst>
          </p:cNvPr>
          <p:cNvGrpSpPr/>
          <p:nvPr/>
        </p:nvGrpSpPr>
        <p:grpSpPr>
          <a:xfrm>
            <a:off x="6289239" y="365937"/>
            <a:ext cx="832867" cy="718962"/>
            <a:chOff x="662657" y="2010078"/>
            <a:chExt cx="1091621" cy="942328"/>
          </a:xfrm>
        </p:grpSpPr>
        <p:sp>
          <p:nvSpPr>
            <p:cNvPr id="26" name="Freeform 25">
              <a:extLst>
                <a:ext uri="{FF2B5EF4-FFF2-40B4-BE49-F238E27FC236}">
                  <a16:creationId xmlns:a16="http://schemas.microsoft.com/office/drawing/2014/main" id="{9827AA87-4F22-A1E3-3DA3-9DB354EFE7A4}"/>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00B6E6"/>
            </a:solidFill>
            <a:ln w="27426"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id="{1120C20D-1439-427D-F0C5-1191D678031F}"/>
                </a:ext>
              </a:extLst>
            </p:cNvPr>
            <p:cNvGrpSpPr/>
            <p:nvPr/>
          </p:nvGrpSpPr>
          <p:grpSpPr>
            <a:xfrm>
              <a:off x="662657" y="2010078"/>
              <a:ext cx="1091621" cy="942328"/>
              <a:chOff x="662657" y="2010078"/>
              <a:chExt cx="1091621" cy="942328"/>
            </a:xfrm>
            <a:solidFill>
              <a:srgbClr val="000000"/>
            </a:solidFill>
          </p:grpSpPr>
          <p:sp>
            <p:nvSpPr>
              <p:cNvPr id="28" name="Freeform 27">
                <a:extLst>
                  <a:ext uri="{FF2B5EF4-FFF2-40B4-BE49-F238E27FC236}">
                    <a16:creationId xmlns:a16="http://schemas.microsoft.com/office/drawing/2014/main" id="{4363D881-C3BC-D49C-20FF-67A959C4A79B}"/>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AF82A1-0118-DBE4-E299-1315E27ED211}"/>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7B900CD-E68D-F05C-64FA-0A6CF1A77732}"/>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E329C3C1-9DFF-295C-2E85-3EE790D7D7FC}"/>
                  </a:ext>
                </a:extLst>
              </p:cNvPr>
              <p:cNvGrpSpPr/>
              <p:nvPr/>
            </p:nvGrpSpPr>
            <p:grpSpPr>
              <a:xfrm>
                <a:off x="662657" y="2010078"/>
                <a:ext cx="1091621" cy="942328"/>
                <a:chOff x="662657" y="2010078"/>
                <a:chExt cx="1091621" cy="942328"/>
              </a:xfrm>
              <a:solidFill>
                <a:srgbClr val="000000"/>
              </a:solidFill>
            </p:grpSpPr>
            <p:sp>
              <p:nvSpPr>
                <p:cNvPr id="32" name="Freeform 31">
                  <a:extLst>
                    <a:ext uri="{FF2B5EF4-FFF2-40B4-BE49-F238E27FC236}">
                      <a16:creationId xmlns:a16="http://schemas.microsoft.com/office/drawing/2014/main" id="{521B3300-7D75-D948-E289-5C9BBA6A6A50}"/>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B4462DB-68A7-C17D-7742-CDA0B240EA56}"/>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16</a:t>
            </a:fld>
            <a:endParaRPr lang="en-US" dirty="0"/>
          </a:p>
        </p:txBody>
      </p:sp>
    </p:spTree>
    <p:extLst>
      <p:ext uri="{BB962C8B-B14F-4D97-AF65-F5344CB8AC3E}">
        <p14:creationId xmlns:p14="http://schemas.microsoft.com/office/powerpoint/2010/main" val="414918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69868" y="31365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49564" y="1525966"/>
            <a:ext cx="6201256" cy="423547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Au cours des trois dernières décennies, nous avons assisté à une augmentation vertigineuse du nombre d'enfants diagnostiqués avec un </a:t>
            </a:r>
            <a:r>
              <a:rPr lang="fr-FR" sz="1200" dirty="0" err="1">
                <a:solidFill>
                  <a:schemeClr val="tx1"/>
                </a:solidFill>
              </a:rPr>
              <a:t>trouble déficitaire de l'</a:t>
            </a:r>
            <a:r>
              <a:rPr lang="fr-FR" sz="1200" dirty="0">
                <a:solidFill>
                  <a:schemeClr val="tx1"/>
                </a:solidFill>
              </a:rPr>
              <a:t>attention </a:t>
            </a:r>
            <a:r>
              <a:rPr lang="fr-FR" sz="1200" dirty="0" err="1">
                <a:solidFill>
                  <a:schemeClr val="tx1"/>
                </a:solidFill>
              </a:rPr>
              <a:t>avec hyperactivité </a:t>
            </a:r>
            <a:r>
              <a:rPr lang="en-US" sz="1150" dirty="0">
                <a:solidFill>
                  <a:srgbClr val="262626"/>
                </a:solidFill>
              </a:rPr>
              <a:t>(de 0,05 % de tous les enfants en 1980 à 1 % en 2021 (États-Unis)) et avec un trouble du spectre autistique (</a:t>
            </a:r>
            <a:r>
              <a:rPr lang="en-US" sz="1150" dirty="0">
                <a:solidFill>
                  <a:srgbClr val="262626"/>
                </a:solidFill>
                <a:hlinkClick r:id="rId3">
                  <a:extLst>
                    <a:ext uri="{A12FA001-AC4F-418D-AE19-62706E023703}">
                      <ahyp:hlinkClr xmlns:ahyp="http://schemas.microsoft.com/office/drawing/2018/hyperlinkcolor" val="tx"/>
                    </a:ext>
                  </a:extLst>
                </a:hlinkClick>
              </a:rPr>
              <a:t>de 0,01 % de tous les enfants en 1980 à 1 % en 2020 </a:t>
            </a:r>
            <a:r>
              <a:rPr lang="en-US" sz="1150" b="1" dirty="0">
                <a:solidFill>
                  <a:srgbClr val="262626"/>
                </a:solidFill>
              </a:rPr>
              <a:t>(</a:t>
            </a:r>
            <a:r>
              <a:rPr lang="en-US" sz="1150" dirty="0">
                <a:solidFill>
                  <a:srgbClr val="262626"/>
                </a:solidFill>
              </a:rPr>
              <a:t>monde) (</a:t>
            </a:r>
            <a:r>
              <a:rPr lang="en-US" sz="1150" dirty="0" err="1">
                <a:solidFill>
                  <a:srgbClr val="262626"/>
                </a:solidFill>
              </a:rPr>
              <a:t>Zeidan </a:t>
            </a:r>
            <a:r>
              <a:rPr lang="en-US" sz="1150" dirty="0">
                <a:solidFill>
                  <a:srgbClr val="262626"/>
                </a:solidFill>
              </a:rPr>
              <a:t>et al., 2022). La croissance a été trop rapide pour être expliquée par un changement réel de notre patrimoine génétique. C'est pourquoi les scientifiques recherchent aujourd'hui des facteurs environnementaux pour expliquer pourquoi de plus en plus d'enfants se retrouvent dans le spectre des troubles neurodivergents. </a:t>
            </a:r>
          </a:p>
          <a:p>
            <a:pPr>
              <a:lnSpc>
                <a:spcPts val="1120"/>
              </a:lnSpc>
            </a:pPr>
            <a:endParaRPr lang="en-US" sz="1150" dirty="0">
              <a:solidFill>
                <a:srgbClr val="262626"/>
              </a:solidFill>
            </a:endParaRPr>
          </a:p>
          <a:p>
            <a:pPr>
              <a:lnSpc>
                <a:spcPts val="1120"/>
              </a:lnSpc>
            </a:pPr>
            <a:r>
              <a:rPr lang="en-US" sz="1150" dirty="0">
                <a:solidFill>
                  <a:srgbClr val="262626"/>
                </a:solidFill>
              </a:rPr>
              <a:t>Certains scientifiques ont mené des études sur le temps passé devant un écran afin de déterminer s'il existe une corrélation.</a:t>
            </a:r>
            <a:endParaRPr lang="en-US" sz="1150" dirty="0">
              <a:solidFill>
                <a:schemeClr val="tx1"/>
              </a:solidFill>
            </a:endParaRPr>
          </a:p>
          <a:p>
            <a:pPr>
              <a:lnSpc>
                <a:spcPts val="1120"/>
              </a:lnSpc>
            </a:pPr>
            <a:endParaRPr lang="en-US" sz="1150" dirty="0">
              <a:solidFill>
                <a:srgbClr val="262626"/>
              </a:solidFill>
            </a:endParaRPr>
          </a:p>
          <a:p>
            <a:pPr>
              <a:lnSpc>
                <a:spcPts val="1120"/>
              </a:lnSpc>
            </a:pPr>
            <a:r>
              <a:rPr lang="en-US" sz="1150" dirty="0">
                <a:solidFill>
                  <a:srgbClr val="262626"/>
                </a:solidFill>
              </a:rPr>
              <a:t>Une étude japonaise a montré que les garçons qui avaient été exposés à des écrans dès leur plus jeune âge étaient plus susceptibles de présenter des troubles du spectre autistique à l'âge de 3 ans (</a:t>
            </a:r>
            <a:r>
              <a:rPr lang="en-US" sz="1150" dirty="0">
                <a:solidFill>
                  <a:schemeClr val="tx1"/>
                </a:solidFill>
              </a:rPr>
              <a:t>aucune corrélation n'</a:t>
            </a:r>
            <a:r>
              <a:rPr lang="en-US" sz="1150" dirty="0">
                <a:solidFill>
                  <a:srgbClr val="262626"/>
                </a:solidFill>
              </a:rPr>
              <a:t>a été mesurée pour les filles qui ont participé à l'étude) (</a:t>
            </a:r>
            <a:r>
              <a:rPr lang="en-US" sz="1150" dirty="0" err="1">
                <a:solidFill>
                  <a:srgbClr val="262626"/>
                </a:solidFill>
              </a:rPr>
              <a:t>Kushima</a:t>
            </a:r>
            <a:r>
              <a:rPr lang="en-US" sz="1150" dirty="0">
                <a:solidFill>
                  <a:srgbClr val="262626"/>
                </a:solidFill>
              </a:rPr>
              <a:t>, Megumi, et al, 2022). </a:t>
            </a:r>
          </a:p>
          <a:p>
            <a:pPr>
              <a:lnSpc>
                <a:spcPts val="1120"/>
              </a:lnSpc>
            </a:pPr>
            <a:endParaRPr lang="en-US" sz="1150" dirty="0">
              <a:solidFill>
                <a:srgbClr val="262626"/>
              </a:solidFill>
            </a:endParaRPr>
          </a:p>
          <a:p>
            <a:pPr>
              <a:lnSpc>
                <a:spcPts val="1120"/>
              </a:lnSpc>
            </a:pPr>
            <a:r>
              <a:rPr lang="en-US" sz="1150" dirty="0">
                <a:solidFill>
                  <a:srgbClr val="262626"/>
                </a:solidFill>
              </a:rPr>
              <a:t>Une autre étude canadienne montre que les enfants qui ont été exposés aux écrans plus de deux heures par jour sont plus de sept fois plus susceptibles de présenter des signes de TDAH à l'âge de 5 ans (</a:t>
            </a:r>
            <a:r>
              <a:rPr lang="en-US" sz="1150" dirty="0" err="1">
                <a:solidFill>
                  <a:srgbClr val="262626"/>
                </a:solidFill>
              </a:rPr>
              <a:t>Tamana</a:t>
            </a:r>
            <a:r>
              <a:rPr lang="en-US" sz="1150" dirty="0">
                <a:solidFill>
                  <a:srgbClr val="262626"/>
                </a:solidFill>
              </a:rPr>
              <a:t>, </a:t>
            </a:r>
            <a:r>
              <a:rPr lang="en-US" sz="1150" dirty="0" err="1">
                <a:solidFill>
                  <a:srgbClr val="262626"/>
                </a:solidFill>
              </a:rPr>
              <a:t>Sukhpreet </a:t>
            </a:r>
            <a:r>
              <a:rPr lang="en-US" sz="1150" dirty="0">
                <a:solidFill>
                  <a:srgbClr val="262626"/>
                </a:solidFill>
              </a:rPr>
              <a:t>K., et al, 2019).  </a:t>
            </a:r>
          </a:p>
          <a:p>
            <a:pPr>
              <a:lnSpc>
                <a:spcPts val="1120"/>
              </a:lnSpc>
            </a:pPr>
            <a:endParaRPr lang="en-US" sz="1150" dirty="0">
              <a:solidFill>
                <a:srgbClr val="262626"/>
              </a:solidFill>
            </a:endParaRPr>
          </a:p>
          <a:p>
            <a:pPr>
              <a:lnSpc>
                <a:spcPts val="1120"/>
              </a:lnSpc>
            </a:pPr>
            <a:r>
              <a:rPr lang="en-US" sz="1150" dirty="0">
                <a:solidFill>
                  <a:srgbClr val="262626"/>
                </a:solidFill>
              </a:rPr>
              <a:t>Certaines études s'intéressent plus généralement aux modèles comportementaux, dont certains sont associés au spectre autistique et aux troubles déficitaires de l'attention. Une étude menée en Chine a révélé une corrélation entre les écrans et les symptômes anxieux/dépressifs, les plaintes somatiques, les symptômes de retrait social, les problèmes d'attention et les comportements agressifs (Lin, Han-Pin, et al, 2020). Une vaste revue de 87 études confirme ces résultats en montrant une corrélation entre le temps d'exposition et l'agressivité, l'inattention, l'anxiété et la dépression chez les enfants de moins de 12 ans (</a:t>
            </a:r>
            <a:r>
              <a:rPr lang="en-US" sz="1150" dirty="0" err="1">
                <a:solidFill>
                  <a:srgbClr val="262626"/>
                </a:solidFill>
              </a:rPr>
              <a:t>Eirich</a:t>
            </a:r>
            <a:r>
              <a:rPr lang="en-US" sz="1150" dirty="0">
                <a:solidFill>
                  <a:srgbClr val="262626"/>
                </a:solidFill>
              </a:rPr>
              <a:t>, Rachel, et al, 2022). </a:t>
            </a:r>
          </a:p>
          <a:p>
            <a:pPr>
              <a:lnSpc>
                <a:spcPts val="1120"/>
              </a:lnSpc>
            </a:pPr>
            <a:endParaRPr lang="en-US" sz="1150" dirty="0">
              <a:solidFill>
                <a:srgbClr val="262626"/>
              </a:solidFill>
            </a:endParaRPr>
          </a:p>
          <a:p>
            <a:pPr>
              <a:lnSpc>
                <a:spcPts val="1120"/>
              </a:lnSpc>
            </a:pPr>
            <a:r>
              <a:rPr lang="en-US" sz="1150" dirty="0">
                <a:solidFill>
                  <a:srgbClr val="262626"/>
                </a:solidFill>
              </a:rPr>
              <a:t>En ce qui concerne les autres effets néfastes, la corrélation semble plus importante si l'enfant a été exposé tôt dans sa vie, lorsque le cerveau est encore en développement. Un article suggère qu'une exposition précoce excessive peut modifier les circuits neuronaux du cerveau d'une manière qui rend les enfants plus sensibles à la stimulation audiovisuelle et moins attentifs à d'autres stimuli environnementaux, tels que les visages et les situations sociales (</a:t>
            </a:r>
            <a:r>
              <a:rPr lang="en-US" sz="1150" dirty="0" err="1">
                <a:solidFill>
                  <a:srgbClr val="262626"/>
                </a:solidFill>
              </a:rPr>
              <a:t>Heffler</a:t>
            </a:r>
            <a:r>
              <a:rPr lang="en-US" sz="1150" dirty="0">
                <a:solidFill>
                  <a:srgbClr val="262626"/>
                </a:solidFill>
              </a:rPr>
              <a:t>, 2016). Une autre étude expérimentale montre que des souris exposées à une simulation télévisuelle pendant quatre heures par jour deviennent plus averses au risque et plus impulsives, des traits typiquement associés au TDAH (Christakis, 2018). </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5" y="1012503"/>
            <a:ext cx="2319972"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Modèles de comportement</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4">
            <a:alphaModFix amt="52000"/>
          </a:blip>
          <a:srcRect l="82511" t="1565" r="9538" b="30593"/>
          <a:stretch/>
        </p:blipFill>
        <p:spPr>
          <a:xfrm flipH="1">
            <a:off x="8567" y="6642212"/>
            <a:ext cx="886928" cy="4049601"/>
          </a:xfrm>
          <a:prstGeom prst="rect">
            <a:avLst/>
          </a:prstGeom>
        </p:spPr>
      </p:pic>
      <p:sp>
        <p:nvSpPr>
          <p:cNvPr id="41" name="Rectangle 40">
            <a:extLst>
              <a:ext uri="{FF2B5EF4-FFF2-40B4-BE49-F238E27FC236}">
                <a16:creationId xmlns:a16="http://schemas.microsoft.com/office/drawing/2014/main" id="{3D9F6DA9-6B89-2720-855B-3EB4B0BC7403}"/>
              </a:ext>
            </a:extLst>
          </p:cNvPr>
          <p:cNvSpPr/>
          <p:nvPr/>
        </p:nvSpPr>
        <p:spPr>
          <a:xfrm>
            <a:off x="1064998" y="6615367"/>
            <a:ext cx="6170387" cy="4076446"/>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7">
            <a:extLst>
              <a:ext uri="{FF2B5EF4-FFF2-40B4-BE49-F238E27FC236}">
                <a16:creationId xmlns:a16="http://schemas.microsoft.com/office/drawing/2014/main" id="{0062BC35-4035-13EB-28AA-83BBC2B4DD21}"/>
              </a:ext>
            </a:extLst>
          </p:cNvPr>
          <p:cNvSpPr txBox="1">
            <a:spLocks/>
          </p:cNvSpPr>
          <p:nvPr/>
        </p:nvSpPr>
        <p:spPr>
          <a:xfrm>
            <a:off x="1141127" y="6841934"/>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Dimitri A., et al. "How </a:t>
            </a:r>
            <a:r>
              <a:rPr lang="fr-FR" sz="1000" dirty="0" err="1">
                <a:solidFill>
                  <a:schemeClr val="bg1"/>
                </a:solidFill>
                <a:effectLst/>
                <a:ea typeface="Arial" panose="020B0604020202020204" pitchFamily="34" charset="0"/>
              </a:rPr>
              <a:t>Early </a:t>
            </a:r>
            <a:r>
              <a:rPr lang="fr-FR" sz="1000" dirty="0">
                <a:solidFill>
                  <a:schemeClr val="bg1"/>
                </a:solidFill>
                <a:effectLst/>
                <a:ea typeface="Arial" panose="020B0604020202020204" pitchFamily="34" charset="0"/>
              </a:rPr>
              <a:t>Media Exposure May Affect Cognitive </a:t>
            </a:r>
            <a:r>
              <a:rPr lang="fr-FR" sz="1000" dirty="0" err="1">
                <a:solidFill>
                  <a:schemeClr val="bg1"/>
                </a:solidFill>
                <a:effectLst/>
                <a:ea typeface="Arial" panose="020B0604020202020204" pitchFamily="34" charset="0"/>
              </a:rPr>
              <a:t>Function </a:t>
            </a:r>
            <a:r>
              <a:rPr lang="fr-FR" sz="1000" dirty="0">
                <a:solidFill>
                  <a:schemeClr val="bg1"/>
                </a:solidFill>
                <a:effectLst/>
                <a:ea typeface="Arial" panose="020B0604020202020204" pitchFamily="34" charset="0"/>
              </a:rPr>
              <a:t>: A </a:t>
            </a:r>
            <a:r>
              <a:rPr lang="fr-FR" sz="1000" dirty="0" err="1">
                <a:solidFill>
                  <a:schemeClr val="bg1"/>
                </a:solidFill>
                <a:effectLst/>
                <a:ea typeface="Arial" panose="020B0604020202020204" pitchFamily="34" charset="0"/>
              </a:rPr>
              <a:t>Review </a:t>
            </a:r>
            <a:r>
              <a:rPr lang="fr-FR" sz="1000" dirty="0">
                <a:solidFill>
                  <a:schemeClr val="bg1"/>
                </a:solidFill>
                <a:effectLst/>
                <a:ea typeface="Arial" panose="020B0604020202020204" pitchFamily="34" charset="0"/>
              </a:rPr>
              <a:t>of </a:t>
            </a:r>
            <a:r>
              <a:rPr lang="fr-FR" sz="1000" dirty="0" err="1">
                <a:solidFill>
                  <a:schemeClr val="bg1"/>
                </a:solidFill>
                <a:effectLst/>
                <a:ea typeface="Arial" panose="020B0604020202020204" pitchFamily="34" charset="0"/>
              </a:rPr>
              <a:t>Results from </a:t>
            </a:r>
            <a:r>
              <a:rPr lang="fr-FR" sz="1000" dirty="0">
                <a:solidFill>
                  <a:schemeClr val="bg1"/>
                </a:solidFill>
                <a:effectLst/>
                <a:ea typeface="Arial" panose="020B0604020202020204" pitchFamily="34" charset="0"/>
              </a:rPr>
              <a:t>Observations in </a:t>
            </a:r>
            <a:r>
              <a:rPr lang="fr-FR" sz="1000" dirty="0" err="1">
                <a:solidFill>
                  <a:schemeClr val="bg1"/>
                </a:solidFill>
                <a:effectLst/>
                <a:ea typeface="Arial" panose="020B0604020202020204" pitchFamily="34" charset="0"/>
              </a:rPr>
              <a:t>Humans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Experiments </a:t>
            </a:r>
            <a:r>
              <a:rPr lang="fr-FR" sz="1000" dirty="0">
                <a:solidFill>
                  <a:schemeClr val="bg1"/>
                </a:solidFill>
                <a:effectLst/>
                <a:ea typeface="Arial" panose="020B0604020202020204" pitchFamily="34" charset="0"/>
              </a:rPr>
              <a:t>in </a:t>
            </a:r>
            <a:r>
              <a:rPr lang="fr-FR" sz="1000" dirty="0" err="1">
                <a:solidFill>
                  <a:schemeClr val="bg1"/>
                </a:solidFill>
                <a:effectLst/>
                <a:ea typeface="Arial" panose="020B0604020202020204" pitchFamily="34" charset="0"/>
              </a:rPr>
              <a:t>Mice</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Proceedings </a:t>
            </a:r>
            <a:r>
              <a:rPr lang="fr-FR" sz="1000" dirty="0">
                <a:solidFill>
                  <a:schemeClr val="bg1"/>
                </a:solidFill>
                <a:effectLst/>
                <a:ea typeface="Arial" panose="020B0604020202020204" pitchFamily="34" charset="0"/>
              </a:rPr>
              <a:t>of the National </a:t>
            </a:r>
            <a:r>
              <a:rPr lang="fr-FR" sz="1000" dirty="0" err="1">
                <a:solidFill>
                  <a:schemeClr val="bg1"/>
                </a:solidFill>
                <a:effectLst/>
                <a:ea typeface="Arial" panose="020B0604020202020204" pitchFamily="34" charset="0"/>
              </a:rPr>
              <a:t>Academy </a:t>
            </a:r>
            <a:r>
              <a:rPr lang="fr-FR" sz="1000" dirty="0">
                <a:solidFill>
                  <a:schemeClr val="bg1"/>
                </a:solidFill>
                <a:effectLst/>
                <a:ea typeface="Arial" panose="020B0604020202020204" pitchFamily="34" charset="0"/>
              </a:rPr>
              <a:t>of Sciences, vol. 115, no. 40, oct. 2018, p. 9851-58.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rPr>
              <a:t>https://doi.org/10.1073/pnas.1711548115. </a:t>
            </a:r>
            <a:r>
              <a:rPr lang="fr-FR" sz="1000" i="1" dirty="0">
                <a:solidFill>
                  <a:schemeClr val="bg1"/>
                </a:solidFill>
                <a:effectLst/>
                <a:ea typeface="Arial" panose="020B0604020202020204" pitchFamily="34" charset="0"/>
              </a:rPr>
              <a:t>Lire l'intégralité de l'article </a:t>
            </a:r>
            <a:r>
              <a:rPr lang="fr-FR" sz="1000" b="1" i="1" dirty="0">
                <a:solidFill>
                  <a:schemeClr val="bg1"/>
                </a:solidFill>
                <a:effectLst/>
                <a:ea typeface="Arial" panose="020B0604020202020204" pitchFamily="34" charset="0"/>
                <a:hlinkClick r:id="rId5">
                  <a:extLst>
                    <a:ext uri="{A12FA001-AC4F-418D-AE19-62706E023703}">
                      <ahyp:hlinkClr xmlns:ahyp="http://schemas.microsoft.com/office/drawing/2018/hyperlinkcolor" val="tx"/>
                    </a:ext>
                  </a:extLst>
                </a:hlinkClick>
              </a:rPr>
              <a:t>ici</a:t>
            </a:r>
            <a:r>
              <a:rPr lang="fr-FR" sz="1000"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Eirich</a:t>
            </a:r>
            <a:r>
              <a:rPr lang="fr-FR" sz="1000" dirty="0">
                <a:solidFill>
                  <a:schemeClr val="bg1"/>
                </a:solidFill>
                <a:effectLst/>
                <a:ea typeface="Arial" panose="020B0604020202020204" pitchFamily="34" charset="0"/>
              </a:rPr>
              <a:t>, Rachel, et al. "Association of Screen Time With </a:t>
            </a:r>
            <a:r>
              <a:rPr lang="fr-FR" sz="1000" dirty="0" err="1">
                <a:solidFill>
                  <a:schemeClr val="bg1"/>
                </a:solidFill>
                <a:effectLst/>
                <a:ea typeface="Arial" panose="020B0604020202020204" pitchFamily="34" charset="0"/>
              </a:rPr>
              <a:t>Internalizing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Externalizing </a:t>
            </a:r>
            <a:r>
              <a:rPr lang="fr-FR" sz="1000" dirty="0">
                <a:solidFill>
                  <a:schemeClr val="bg1"/>
                </a:solidFill>
                <a:effectLst/>
                <a:ea typeface="Arial" panose="020B0604020202020204" pitchFamily="34" charset="0"/>
              </a:rPr>
              <a:t>Behavior Problems in Children 12 </a:t>
            </a:r>
            <a:r>
              <a:rPr lang="fr-FR" sz="1000" dirty="0" err="1">
                <a:solidFill>
                  <a:schemeClr val="bg1"/>
                </a:solidFill>
                <a:effectLst/>
                <a:ea typeface="Arial" panose="020B0604020202020204" pitchFamily="34" charset="0"/>
              </a:rPr>
              <a:t>Years </a:t>
            </a:r>
            <a:r>
              <a:rPr lang="fr-FR" sz="1000" dirty="0">
                <a:solidFill>
                  <a:schemeClr val="bg1"/>
                </a:solidFill>
                <a:effectLst/>
                <a:ea typeface="Arial" panose="020B0604020202020204" pitchFamily="34" charset="0"/>
              </a:rPr>
              <a:t>or Younger : A </a:t>
            </a:r>
            <a:r>
              <a:rPr lang="fr-FR" sz="1000" dirty="0" err="1">
                <a:solidFill>
                  <a:schemeClr val="bg1"/>
                </a:solidFill>
                <a:effectLst/>
                <a:ea typeface="Arial" panose="020B0604020202020204" pitchFamily="34" charset="0"/>
              </a:rPr>
              <a:t>Systematic Review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Meta-Analysis</a:t>
            </a:r>
            <a:r>
              <a:rPr lang="fr-FR" sz="1000" dirty="0">
                <a:solidFill>
                  <a:schemeClr val="bg1"/>
                </a:solidFill>
                <a:effectLst/>
                <a:ea typeface="Arial" panose="020B0604020202020204" pitchFamily="34" charset="0"/>
              </a:rPr>
              <a:t>". JAMA </a:t>
            </a:r>
            <a:r>
              <a:rPr lang="fr-FR" sz="1000" dirty="0" err="1">
                <a:solidFill>
                  <a:schemeClr val="bg1"/>
                </a:solidFill>
                <a:effectLst/>
                <a:ea typeface="Arial" panose="020B0604020202020204" pitchFamily="34" charset="0"/>
              </a:rPr>
              <a:t>Psychiatry</a:t>
            </a:r>
            <a:r>
              <a:rPr lang="fr-FR" sz="1000" dirty="0">
                <a:solidFill>
                  <a:schemeClr val="bg1"/>
                </a:solidFill>
                <a:effectLst/>
                <a:ea typeface="Arial" panose="020B0604020202020204" pitchFamily="34" charset="0"/>
              </a:rPr>
              <a:t>, vol. 79, no. 5, mai 2022, pp. 393-405.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rPr>
              <a:t>https://doi.org/10.1001/jamapsychiatry.2022.0155.</a:t>
            </a:r>
            <a:endParaRPr lang="en-IE" sz="1000" b="1"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Heffler</a:t>
            </a:r>
            <a:r>
              <a:rPr lang="fr-FR" sz="1000" dirty="0">
                <a:solidFill>
                  <a:schemeClr val="bg1"/>
                </a:solidFill>
                <a:effectLst/>
                <a:ea typeface="Arial" panose="020B0604020202020204" pitchFamily="34" charset="0"/>
              </a:rPr>
              <a:t>, Karen </a:t>
            </a:r>
            <a:r>
              <a:rPr lang="fr-FR" sz="1000" dirty="0" err="1">
                <a:solidFill>
                  <a:schemeClr val="bg1"/>
                </a:solidFill>
                <a:effectLst/>
                <a:ea typeface="Arial" panose="020B0604020202020204" pitchFamily="34" charset="0"/>
              </a:rPr>
              <a:t>Frankel</a:t>
            </a:r>
            <a:r>
              <a:rPr lang="fr-FR" sz="1000" dirty="0">
                <a:solidFill>
                  <a:schemeClr val="bg1"/>
                </a:solidFill>
                <a:effectLst/>
                <a:ea typeface="Arial" panose="020B0604020202020204" pitchFamily="34" charset="0"/>
              </a:rPr>
              <a:t>, et Leonard M. </a:t>
            </a:r>
            <a:r>
              <a:rPr lang="fr-FR" sz="1000" dirty="0" err="1">
                <a:solidFill>
                  <a:schemeClr val="bg1"/>
                </a:solidFill>
                <a:effectLst/>
                <a:ea typeface="Arial" panose="020B0604020202020204" pitchFamily="34" charset="0"/>
              </a:rPr>
              <a:t>Oestreicher</a:t>
            </a:r>
            <a:r>
              <a:rPr lang="fr-FR" sz="1000" dirty="0">
                <a:solidFill>
                  <a:schemeClr val="bg1"/>
                </a:solidFill>
                <a:effectLst/>
                <a:ea typeface="Arial" panose="020B0604020202020204" pitchFamily="34" charset="0"/>
              </a:rPr>
              <a:t>. Causation Model of </a:t>
            </a:r>
            <a:r>
              <a:rPr lang="fr-FR" sz="1000" dirty="0" err="1">
                <a:solidFill>
                  <a:schemeClr val="bg1"/>
                </a:solidFill>
                <a:effectLst/>
                <a:ea typeface="Arial" panose="020B0604020202020204" pitchFamily="34" charset="0"/>
              </a:rPr>
              <a:t>Autism </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Audiovisual </a:t>
            </a:r>
            <a:r>
              <a:rPr lang="fr-FR" sz="1000" dirty="0">
                <a:solidFill>
                  <a:schemeClr val="bg1"/>
                </a:solidFill>
                <a:effectLst/>
                <a:ea typeface="Arial" panose="020B0604020202020204" pitchFamily="34" charset="0"/>
              </a:rPr>
              <a:t>Brain </a:t>
            </a:r>
            <a:r>
              <a:rPr lang="fr-FR" sz="1000" dirty="0" err="1">
                <a:solidFill>
                  <a:schemeClr val="bg1"/>
                </a:solidFill>
                <a:effectLst/>
                <a:ea typeface="Arial" panose="020B0604020202020204" pitchFamily="34" charset="0"/>
              </a:rPr>
              <a:t>Specialization </a:t>
            </a:r>
            <a:r>
              <a:rPr lang="fr-FR" sz="1000" dirty="0">
                <a:solidFill>
                  <a:schemeClr val="bg1"/>
                </a:solidFill>
                <a:effectLst/>
                <a:ea typeface="Arial" panose="020B0604020202020204" pitchFamily="34" charset="0"/>
              </a:rPr>
              <a:t>in </a:t>
            </a:r>
            <a:r>
              <a:rPr lang="fr-FR" sz="1000" dirty="0" err="1">
                <a:solidFill>
                  <a:schemeClr val="bg1"/>
                </a:solidFill>
                <a:effectLst/>
                <a:ea typeface="Arial" panose="020B0604020202020204" pitchFamily="34" charset="0"/>
              </a:rPr>
              <a:t>Infancy Competes </a:t>
            </a:r>
            <a:r>
              <a:rPr lang="fr-FR" sz="1000" dirty="0">
                <a:solidFill>
                  <a:schemeClr val="bg1"/>
                </a:solidFill>
                <a:effectLst/>
                <a:ea typeface="Arial" panose="020B0604020202020204" pitchFamily="34" charset="0"/>
              </a:rPr>
              <a:t>with Social Brain Networks". </a:t>
            </a:r>
            <a:r>
              <a:rPr lang="fr-FR" sz="1000" dirty="0" err="1">
                <a:solidFill>
                  <a:schemeClr val="bg1"/>
                </a:solidFill>
                <a:effectLst/>
                <a:ea typeface="Arial" panose="020B0604020202020204" pitchFamily="34" charset="0"/>
              </a:rPr>
              <a:t>Medical Hypotheses</a:t>
            </a:r>
            <a:r>
              <a:rPr lang="fr-FR" sz="1000" dirty="0">
                <a:solidFill>
                  <a:schemeClr val="bg1"/>
                </a:solidFill>
                <a:effectLst/>
                <a:ea typeface="Arial" panose="020B0604020202020204" pitchFamily="34" charset="0"/>
              </a:rPr>
              <a:t>, vol. 91, juin 2016, pp. 114-22. ScienceDirect, </a:t>
            </a:r>
            <a:r>
              <a:rPr lang="fr-FR" sz="1000" b="1" dirty="0">
                <a:solidFill>
                  <a:schemeClr val="bg1"/>
                </a:solidFill>
                <a:effectLst/>
                <a:ea typeface="Arial" panose="020B0604020202020204" pitchFamily="34" charset="0"/>
              </a:rPr>
              <a:t>https://doi.org/10.1016/j.mehy.2015.06.019.</a:t>
            </a:r>
            <a:endParaRPr lang="en-IE" sz="1000" b="1"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i="1" dirty="0">
                <a:solidFill>
                  <a:schemeClr val="bg1"/>
                </a:solidFill>
                <a:effectLst/>
                <a:ea typeface="Arial" panose="020B0604020202020204" pitchFamily="34" charset="0"/>
              </a:rPr>
              <a:t>Lire l'article complet </a:t>
            </a:r>
            <a:r>
              <a:rPr lang="fr-FR" sz="1000" b="1" i="1"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Kushima</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Megumi</a:t>
            </a:r>
            <a:r>
              <a:rPr lang="fr-FR" sz="1000" dirty="0">
                <a:solidFill>
                  <a:schemeClr val="bg1"/>
                </a:solidFill>
                <a:effectLst/>
                <a:ea typeface="Arial" panose="020B0604020202020204" pitchFamily="34" charset="0"/>
              </a:rPr>
              <a:t>, et al. "Association </a:t>
            </a:r>
            <a:r>
              <a:rPr lang="fr-FR" sz="1000" dirty="0" err="1">
                <a:solidFill>
                  <a:schemeClr val="bg1"/>
                </a:solidFill>
                <a:effectLst/>
                <a:ea typeface="Arial" panose="020B0604020202020204" pitchFamily="34" charset="0"/>
              </a:rPr>
              <a:t>Between </a:t>
            </a:r>
            <a:r>
              <a:rPr lang="fr-FR" sz="1000" dirty="0">
                <a:solidFill>
                  <a:schemeClr val="bg1"/>
                </a:solidFill>
                <a:effectLst/>
                <a:ea typeface="Arial" panose="020B0604020202020204" pitchFamily="34" charset="0"/>
              </a:rPr>
              <a:t>Screen Time Exposure in Children at 1 </a:t>
            </a:r>
            <a:r>
              <a:rPr lang="fr-FR" sz="1000" dirty="0" err="1">
                <a:solidFill>
                  <a:schemeClr val="bg1"/>
                </a:solidFill>
                <a:effectLst/>
                <a:ea typeface="Arial" panose="020B0604020202020204" pitchFamily="34" charset="0"/>
              </a:rPr>
              <a:t>Year </a:t>
            </a:r>
            <a:r>
              <a:rPr lang="fr-FR" sz="1000" dirty="0">
                <a:solidFill>
                  <a:schemeClr val="bg1"/>
                </a:solidFill>
                <a:effectLst/>
                <a:ea typeface="Arial" panose="020B0604020202020204" pitchFamily="34" charset="0"/>
              </a:rPr>
              <a:t>of Age and </a:t>
            </a:r>
            <a:r>
              <a:rPr lang="fr-FR" sz="1000" dirty="0" err="1">
                <a:solidFill>
                  <a:schemeClr val="bg1"/>
                </a:solidFill>
                <a:effectLst/>
                <a:ea typeface="Arial" panose="020B0604020202020204" pitchFamily="34" charset="0"/>
              </a:rPr>
              <a:t>Autism </a:t>
            </a:r>
            <a:r>
              <a:rPr lang="fr-FR" sz="1000" dirty="0">
                <a:solidFill>
                  <a:schemeClr val="bg1"/>
                </a:solidFill>
                <a:effectLst/>
                <a:ea typeface="Arial" panose="020B0604020202020204" pitchFamily="34" charset="0"/>
              </a:rPr>
              <a:t>Spectrum </a:t>
            </a:r>
            <a:r>
              <a:rPr lang="fr-FR" sz="1000" dirty="0" err="1">
                <a:solidFill>
                  <a:schemeClr val="bg1"/>
                </a:solidFill>
                <a:effectLst/>
                <a:ea typeface="Arial" panose="020B0604020202020204" pitchFamily="34" charset="0"/>
              </a:rPr>
              <a:t>Disorder </a:t>
            </a:r>
            <a:r>
              <a:rPr lang="fr-FR" sz="1000" dirty="0">
                <a:solidFill>
                  <a:schemeClr val="bg1"/>
                </a:solidFill>
                <a:effectLst/>
                <a:ea typeface="Arial" panose="020B0604020202020204" pitchFamily="34" charset="0"/>
              </a:rPr>
              <a:t>at 3 </a:t>
            </a:r>
            <a:r>
              <a:rPr lang="fr-FR" sz="1000" dirty="0" err="1">
                <a:solidFill>
                  <a:schemeClr val="bg1"/>
                </a:solidFill>
                <a:effectLst/>
                <a:ea typeface="Arial" panose="020B0604020202020204" pitchFamily="34" charset="0"/>
              </a:rPr>
              <a:t>Years </a:t>
            </a:r>
            <a:r>
              <a:rPr lang="fr-FR" sz="1000" dirty="0">
                <a:solidFill>
                  <a:schemeClr val="bg1"/>
                </a:solidFill>
                <a:effectLst/>
                <a:ea typeface="Arial" panose="020B0604020202020204" pitchFamily="34" charset="0"/>
              </a:rPr>
              <a:t>of Age : The Japan </a:t>
            </a:r>
            <a:r>
              <a:rPr lang="fr-FR" sz="1000" dirty="0" err="1">
                <a:solidFill>
                  <a:schemeClr val="bg1"/>
                </a:solidFill>
                <a:effectLst/>
                <a:ea typeface="Arial" panose="020B0604020202020204" pitchFamily="34" charset="0"/>
              </a:rPr>
              <a:t>Environment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Children's Study</a:t>
            </a:r>
            <a:r>
              <a:rPr lang="fr-FR" sz="1000" dirty="0">
                <a:solidFill>
                  <a:schemeClr val="bg1"/>
                </a:solidFill>
                <a:effectLst/>
                <a:ea typeface="Arial" panose="020B0604020202020204" pitchFamily="34" charset="0"/>
              </a:rPr>
              <a:t>". JAMA Pediatrics, vol. 176, no. 4, avril 2022, pp. 384-91. PubMed, </a:t>
            </a:r>
            <a:r>
              <a:rPr lang="fr-FR" sz="1000" b="1" dirty="0">
                <a:solidFill>
                  <a:schemeClr val="bg1"/>
                </a:solidFill>
                <a:effectLst/>
                <a:ea typeface="Arial" panose="020B0604020202020204" pitchFamily="34" charset="0"/>
              </a:rPr>
              <a:t>https://doi.org/10.1001/jamapediatrics.2021.5778.</a:t>
            </a:r>
            <a:endParaRPr lang="en-IE"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a:solidFill>
                  <a:schemeClr val="bg1"/>
                </a:solidFill>
                <a:effectLst/>
                <a:ea typeface="Arial" panose="020B0604020202020204" pitchFamily="34" charset="0"/>
              </a:rPr>
              <a:t>Lin, Han-Pin, et al. "</a:t>
            </a:r>
            <a:r>
              <a:rPr lang="fr-FR" sz="1000" dirty="0" err="1">
                <a:solidFill>
                  <a:schemeClr val="bg1"/>
                </a:solidFill>
                <a:effectLst/>
                <a:ea typeface="Arial" panose="020B0604020202020204" pitchFamily="34" charset="0"/>
              </a:rPr>
              <a:t>Prolonged Touch </a:t>
            </a:r>
            <a:r>
              <a:rPr lang="fr-FR" sz="1000" dirty="0">
                <a:solidFill>
                  <a:schemeClr val="bg1"/>
                </a:solidFill>
                <a:effectLst/>
                <a:ea typeface="Arial" panose="020B0604020202020204" pitchFamily="34" charset="0"/>
              </a:rPr>
              <a:t>Screen </a:t>
            </a:r>
            <a:r>
              <a:rPr lang="fr-FR" sz="1000" dirty="0" err="1">
                <a:solidFill>
                  <a:schemeClr val="bg1"/>
                </a:solidFill>
                <a:effectLst/>
                <a:ea typeface="Arial" panose="020B0604020202020204" pitchFamily="34" charset="0"/>
              </a:rPr>
              <a:t>Device </a:t>
            </a:r>
            <a:r>
              <a:rPr lang="fr-FR" sz="1000" dirty="0">
                <a:solidFill>
                  <a:schemeClr val="bg1"/>
                </a:solidFill>
                <a:effectLst/>
                <a:ea typeface="Arial" panose="020B0604020202020204" pitchFamily="34" charset="0"/>
              </a:rPr>
              <a:t>Usage Is Associated with </a:t>
            </a:r>
            <a:r>
              <a:rPr lang="fr-FR" sz="1000" dirty="0" err="1">
                <a:solidFill>
                  <a:schemeClr val="bg1"/>
                </a:solidFill>
                <a:effectLst/>
                <a:ea typeface="Arial" panose="020B0604020202020204" pitchFamily="34" charset="0"/>
              </a:rPr>
              <a:t>Emotional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Behavioral </a:t>
            </a:r>
            <a:r>
              <a:rPr lang="fr-FR" sz="1000" dirty="0">
                <a:solidFill>
                  <a:schemeClr val="bg1"/>
                </a:solidFill>
                <a:effectLst/>
                <a:ea typeface="Arial" panose="020B0604020202020204" pitchFamily="34" charset="0"/>
              </a:rPr>
              <a:t>Problems, but Not Language Delay, in </a:t>
            </a:r>
            <a:r>
              <a:rPr lang="fr-FR" sz="1000" dirty="0" err="1">
                <a:solidFill>
                  <a:schemeClr val="bg1"/>
                </a:solidFill>
                <a:effectLst/>
                <a:ea typeface="Arial" panose="020B0604020202020204" pitchFamily="34" charset="0"/>
              </a:rPr>
              <a:t>Toddlers</a:t>
            </a:r>
            <a:r>
              <a:rPr lang="fr-FR" sz="1000" dirty="0">
                <a:solidFill>
                  <a:schemeClr val="bg1"/>
                </a:solidFill>
                <a:effectLst/>
                <a:ea typeface="Arial" panose="020B0604020202020204" pitchFamily="34" charset="0"/>
              </a:rPr>
              <a:t>" (L'utilisation </a:t>
            </a:r>
            <a:r>
              <a:rPr lang="fr-FR" sz="1000" dirty="0" err="1">
                <a:solidFill>
                  <a:schemeClr val="bg1"/>
                </a:solidFill>
                <a:effectLst/>
                <a:ea typeface="Arial" panose="020B0604020202020204" pitchFamily="34" charset="0"/>
              </a:rPr>
              <a:t>prolongée </a:t>
            </a:r>
            <a:r>
              <a:rPr lang="fr-FR" sz="1000" dirty="0">
                <a:solidFill>
                  <a:schemeClr val="bg1"/>
                </a:solidFill>
                <a:effectLst/>
                <a:ea typeface="Arial" panose="020B0604020202020204" pitchFamily="34" charset="0"/>
              </a:rPr>
              <a:t>d'</a:t>
            </a:r>
            <a:r>
              <a:rPr lang="fr-FR" sz="1000" dirty="0" err="1">
                <a:solidFill>
                  <a:schemeClr val="bg1"/>
                </a:solidFill>
                <a:effectLst/>
                <a:ea typeface="Arial" panose="020B0604020202020204" pitchFamily="34" charset="0"/>
              </a:rPr>
              <a:t>appareils à </a:t>
            </a:r>
            <a:r>
              <a:rPr lang="fr-FR" sz="1000" dirty="0">
                <a:solidFill>
                  <a:schemeClr val="bg1"/>
                </a:solidFill>
                <a:effectLst/>
                <a:ea typeface="Arial" panose="020B0604020202020204" pitchFamily="34" charset="0"/>
              </a:rPr>
              <a:t>écran </a:t>
            </a:r>
            <a:r>
              <a:rPr lang="fr-FR" sz="1000" dirty="0" err="1">
                <a:solidFill>
                  <a:schemeClr val="bg1"/>
                </a:solidFill>
                <a:effectLst/>
                <a:ea typeface="Arial" panose="020B0604020202020204" pitchFamily="34" charset="0"/>
              </a:rPr>
              <a:t>tactile </a:t>
            </a:r>
            <a:r>
              <a:rPr lang="fr-FR" sz="1000" dirty="0">
                <a:solidFill>
                  <a:schemeClr val="bg1"/>
                </a:solidFill>
                <a:effectLst/>
                <a:ea typeface="Arial" panose="020B0604020202020204" pitchFamily="34" charset="0"/>
              </a:rPr>
              <a:t>est associée à des problèmes </a:t>
            </a:r>
            <a:r>
              <a:rPr lang="fr-FR" sz="1000" dirty="0" err="1">
                <a:solidFill>
                  <a:schemeClr val="bg1"/>
                </a:solidFill>
                <a:effectLst/>
                <a:ea typeface="Arial" panose="020B0604020202020204" pitchFamily="34" charset="0"/>
              </a:rPr>
              <a:t>émotionnels </a:t>
            </a:r>
            <a:r>
              <a:rPr lang="fr-FR" sz="1000" dirty="0">
                <a:solidFill>
                  <a:schemeClr val="bg1"/>
                </a:solidFill>
                <a:effectLst/>
                <a:ea typeface="Arial" panose="020B0604020202020204" pitchFamily="34" charset="0"/>
              </a:rPr>
              <a:t>et </a:t>
            </a:r>
            <a:r>
              <a:rPr lang="fr-FR" sz="1000" dirty="0" err="1">
                <a:solidFill>
                  <a:schemeClr val="bg1"/>
                </a:solidFill>
                <a:effectLst/>
                <a:ea typeface="Arial" panose="020B0604020202020204" pitchFamily="34" charset="0"/>
              </a:rPr>
              <a:t>comportementaux</a:t>
            </a:r>
            <a:r>
              <a:rPr lang="fr-FR" sz="1000" dirty="0">
                <a:solidFill>
                  <a:schemeClr val="bg1"/>
                </a:solidFill>
                <a:effectLst/>
                <a:ea typeface="Arial" panose="020B0604020202020204" pitchFamily="34" charset="0"/>
              </a:rPr>
              <a:t>, mais pas à un retard de langage, chez les </a:t>
            </a:r>
            <a:r>
              <a:rPr lang="fr-FR" sz="1000" dirty="0" err="1">
                <a:solidFill>
                  <a:schemeClr val="bg1"/>
                </a:solidFill>
                <a:effectLst/>
                <a:ea typeface="Arial" panose="020B0604020202020204" pitchFamily="34" charset="0"/>
              </a:rPr>
              <a:t>tout-petits). </a:t>
            </a:r>
            <a:r>
              <a:rPr lang="fr-FR" sz="1000" dirty="0">
                <a:solidFill>
                  <a:schemeClr val="bg1"/>
                </a:solidFill>
                <a:effectLst/>
                <a:ea typeface="Arial" panose="020B0604020202020204" pitchFamily="34" charset="0"/>
              </a:rPr>
              <a:t>Infant Behavior and Development, vol. 58, </a:t>
            </a:r>
            <a:r>
              <a:rPr lang="fr-FR" sz="1000" dirty="0" err="1">
                <a:solidFill>
                  <a:schemeClr val="bg1"/>
                </a:solidFill>
                <a:effectLst/>
                <a:ea typeface="Arial" panose="020B0604020202020204" pitchFamily="34" charset="0"/>
              </a:rPr>
              <a:t>Feb</a:t>
            </a:r>
            <a:r>
              <a:rPr lang="fr-FR" sz="1000" dirty="0">
                <a:solidFill>
                  <a:schemeClr val="bg1"/>
                </a:solidFill>
                <a:effectLst/>
                <a:ea typeface="Arial" panose="020B0604020202020204" pitchFamily="34" charset="0"/>
              </a:rPr>
              <a:t>. 2020, p. 101424. ScienceDirect, </a:t>
            </a:r>
            <a:r>
              <a:rPr lang="fr-FR" sz="1000" b="1" dirty="0">
                <a:solidFill>
                  <a:schemeClr val="bg1"/>
                </a:solidFill>
                <a:effectLst/>
                <a:ea typeface="Arial" panose="020B0604020202020204" pitchFamily="34" charset="0"/>
              </a:rPr>
              <a:t>https://doi.org/10.1016/j.infbeh.2020.101424.</a:t>
            </a:r>
            <a:endParaRPr lang="en-IE"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Tamana</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Sukhpreet </a:t>
            </a:r>
            <a:r>
              <a:rPr lang="fr-FR" sz="1000" dirty="0">
                <a:solidFill>
                  <a:schemeClr val="bg1"/>
                </a:solidFill>
                <a:effectLst/>
                <a:ea typeface="Arial" panose="020B0604020202020204" pitchFamily="34" charset="0"/>
              </a:rPr>
              <a:t>K., et al. "Screen-Time Is Associated with Inattention Problems in Preschoolers : </a:t>
            </a:r>
            <a:r>
              <a:rPr lang="fr-FR" sz="1000" dirty="0" err="1">
                <a:solidFill>
                  <a:schemeClr val="bg1"/>
                </a:solidFill>
                <a:effectLst/>
                <a:ea typeface="Arial" panose="020B0604020202020204" pitchFamily="34" charset="0"/>
              </a:rPr>
              <a:t>Results from </a:t>
            </a:r>
            <a:r>
              <a:rPr lang="fr-FR" sz="1000" dirty="0">
                <a:solidFill>
                  <a:schemeClr val="bg1"/>
                </a:solidFill>
                <a:effectLst/>
                <a:ea typeface="Arial" panose="020B0604020202020204" pitchFamily="34" charset="0"/>
              </a:rPr>
              <a:t>the CHILD Birth </a:t>
            </a:r>
            <a:r>
              <a:rPr lang="fr-FR" sz="1000" dirty="0" err="1">
                <a:solidFill>
                  <a:schemeClr val="bg1"/>
                </a:solidFill>
                <a:effectLst/>
                <a:ea typeface="Arial" panose="020B0604020202020204" pitchFamily="34" charset="0"/>
              </a:rPr>
              <a:t>Cohort Study</a:t>
            </a:r>
            <a:r>
              <a:rPr lang="fr-FR" sz="1000" dirty="0">
                <a:solidFill>
                  <a:schemeClr val="bg1"/>
                </a:solidFill>
                <a:effectLst/>
                <a:ea typeface="Arial" panose="020B0604020202020204" pitchFamily="34" charset="0"/>
              </a:rPr>
              <a:t>'. PLOS ONE, vol. 14, no. 4, avr. 2019, p. e0213995. </a:t>
            </a:r>
            <a:r>
              <a:rPr lang="fr-FR" sz="1000" dirty="0" err="1">
                <a:solidFill>
                  <a:schemeClr val="bg1"/>
                </a:solidFill>
                <a:effectLst/>
                <a:ea typeface="Arial" panose="020B0604020202020204" pitchFamily="34" charset="0"/>
              </a:rPr>
              <a:t>Journaux PLoS</a:t>
            </a:r>
            <a:r>
              <a:rPr lang="fr-FR" sz="1000" dirty="0">
                <a:solidFill>
                  <a:schemeClr val="bg1"/>
                </a:solidFill>
                <a:effectLst/>
                <a:ea typeface="Arial" panose="020B0604020202020204" pitchFamily="34" charset="0"/>
              </a:rPr>
              <a:t>, </a:t>
            </a:r>
            <a:r>
              <a:rPr lang="fr-FR" sz="1000" dirty="0">
                <a:solidFill>
                  <a:schemeClr val="bg1"/>
                </a:solidFill>
                <a:effectLst/>
                <a:ea typeface="Arial" panose="020B0604020202020204" pitchFamily="34" charset="0"/>
                <a:hlinkClick r:id="rId7">
                  <a:extLst>
                    <a:ext uri="{A12FA001-AC4F-418D-AE19-62706E023703}">
                      <ahyp:hlinkClr xmlns:ahyp="http://schemas.microsoft.com/office/drawing/2018/hyperlinkcolor" val="tx"/>
                    </a:ext>
                  </a:extLst>
                </a:hlinkClick>
              </a:rPr>
              <a:t>https://doi.org/10.1371/journal.pone.0213995</a:t>
            </a:r>
            <a:endParaRPr lang="fr-FR"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en-GB" sz="1000" dirty="0" err="1">
                <a:solidFill>
                  <a:schemeClr val="bg1"/>
                </a:solidFill>
                <a:effectLst/>
              </a:rPr>
              <a:t>Zeidan</a:t>
            </a:r>
            <a:r>
              <a:rPr lang="en-GB" sz="1000" dirty="0">
                <a:solidFill>
                  <a:schemeClr val="bg1"/>
                </a:solidFill>
                <a:effectLst/>
              </a:rPr>
              <a:t>, J. </a:t>
            </a:r>
            <a:r>
              <a:rPr lang="en-GB" sz="1000" i="1" dirty="0">
                <a:solidFill>
                  <a:schemeClr val="bg1"/>
                </a:solidFill>
                <a:effectLst/>
              </a:rPr>
              <a:t>et al. </a:t>
            </a:r>
            <a:r>
              <a:rPr lang="en-GB" sz="1000" dirty="0">
                <a:solidFill>
                  <a:schemeClr val="bg1"/>
                </a:solidFill>
                <a:effectLst/>
              </a:rPr>
              <a:t>(2022) 'Global prevalence of autism : A systematic review update', </a:t>
            </a:r>
            <a:r>
              <a:rPr lang="en-GB" sz="1000" i="1" dirty="0">
                <a:solidFill>
                  <a:schemeClr val="bg1"/>
                </a:solidFill>
                <a:effectLst/>
              </a:rPr>
              <a:t>Autism Research</a:t>
            </a:r>
            <a:r>
              <a:rPr lang="en-GB" sz="1000" dirty="0">
                <a:solidFill>
                  <a:schemeClr val="bg1"/>
                </a:solidFill>
                <a:effectLst/>
              </a:rPr>
              <a:t>, 15(5), pp. 778-790. doi:10.1002/aur.2696. </a:t>
            </a:r>
            <a:r>
              <a:rPr lang="en-GB" sz="1000" i="1" dirty="0">
                <a:solidFill>
                  <a:schemeClr val="bg1"/>
                </a:solidFill>
                <a:effectLst/>
              </a:rPr>
              <a:t>Lire l'</a:t>
            </a:r>
            <a:r>
              <a:rPr lang="en-GB" sz="1000" i="1" dirty="0">
                <a:solidFill>
                  <a:schemeClr val="bg1"/>
                </a:solidFill>
              </a:rPr>
              <a:t>article</a:t>
            </a:r>
            <a:r>
              <a:rPr lang="en-GB" sz="1000" i="1" dirty="0">
                <a:solidFill>
                  <a:schemeClr val="bg1"/>
                </a:solidFill>
                <a:effectLst/>
              </a:rPr>
              <a:t> complet </a:t>
            </a:r>
            <a:r>
              <a:rPr lang="en-GB" sz="1000" i="1" dirty="0">
                <a:solidFill>
                  <a:schemeClr val="bg1"/>
                </a:solidFill>
                <a:hlinkClick r:id="rId8">
                  <a:extLst>
                    <a:ext uri="{A12FA001-AC4F-418D-AE19-62706E023703}">
                      <ahyp:hlinkClr xmlns:ahyp="http://schemas.microsoft.com/office/drawing/2018/hyperlinkcolor" val="tx"/>
                    </a:ext>
                  </a:extLst>
                </a:hlinkClick>
              </a:rPr>
              <a:t>ici</a:t>
            </a:r>
            <a:r>
              <a:rPr lang="en-GB" sz="1000" dirty="0">
                <a:solidFill>
                  <a:schemeClr val="bg1"/>
                </a:solidFill>
              </a:rPr>
              <a:t>.</a:t>
            </a:r>
            <a:endParaRPr lang="en-GB" sz="1000" dirty="0">
              <a:solidFill>
                <a:schemeClr val="bg1"/>
              </a:solidFill>
              <a:effectLst/>
            </a:endParaRPr>
          </a:p>
          <a:p>
            <a:pPr marL="171450" indent="-171450" algn="l">
              <a:lnSpc>
                <a:spcPts val="1060"/>
              </a:lnSpc>
              <a:buFont typeface="Arial" panose="020B0604020202020204" pitchFamily="34" charset="0"/>
              <a:buChar char="•"/>
            </a:pPr>
            <a:endParaRPr lang="en-IE" sz="1000" dirty="0">
              <a:solidFill>
                <a:schemeClr val="bg1"/>
              </a:solidFill>
              <a:effectLst/>
              <a:ea typeface="Arial" panose="020B0604020202020204" pitchFamily="34" charset="0"/>
            </a:endParaRPr>
          </a:p>
          <a:p>
            <a:pPr marL="171450" indent="-171450" algn="l">
              <a:lnSpc>
                <a:spcPts val="106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p:txBody>
      </p:sp>
      <p:sp>
        <p:nvSpPr>
          <p:cNvPr id="43" name="Text Placeholder 17">
            <a:extLst>
              <a:ext uri="{FF2B5EF4-FFF2-40B4-BE49-F238E27FC236}">
                <a16:creationId xmlns:a16="http://schemas.microsoft.com/office/drawing/2014/main" id="{C52C40D8-79DB-DBFF-1297-8B991B191E30}"/>
              </a:ext>
            </a:extLst>
          </p:cNvPr>
          <p:cNvSpPr txBox="1">
            <a:spLocks/>
          </p:cNvSpPr>
          <p:nvPr/>
        </p:nvSpPr>
        <p:spPr>
          <a:xfrm>
            <a:off x="4415109" y="6318597"/>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Trouver les articles complets</a:t>
            </a:r>
          </a:p>
        </p:txBody>
      </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17</a:t>
            </a:fld>
            <a:endParaRPr lang="en-US" dirty="0"/>
          </a:p>
        </p:txBody>
      </p:sp>
      <p:grpSp>
        <p:nvGrpSpPr>
          <p:cNvPr id="12" name="Group 11">
            <a:extLst>
              <a:ext uri="{FF2B5EF4-FFF2-40B4-BE49-F238E27FC236}">
                <a16:creationId xmlns:a16="http://schemas.microsoft.com/office/drawing/2014/main" id="{31DEF71A-5870-89D8-E8C9-AA9570F5FC20}"/>
              </a:ext>
            </a:extLst>
          </p:cNvPr>
          <p:cNvGrpSpPr/>
          <p:nvPr/>
        </p:nvGrpSpPr>
        <p:grpSpPr>
          <a:xfrm>
            <a:off x="6310851" y="313650"/>
            <a:ext cx="823704" cy="734260"/>
            <a:chOff x="4422991" y="1951890"/>
            <a:chExt cx="1086135" cy="968195"/>
          </a:xfrm>
        </p:grpSpPr>
        <p:sp>
          <p:nvSpPr>
            <p:cNvPr id="13" name="Freeform 12">
              <a:extLst>
                <a:ext uri="{FF2B5EF4-FFF2-40B4-BE49-F238E27FC236}">
                  <a16:creationId xmlns:a16="http://schemas.microsoft.com/office/drawing/2014/main" id="{9BEA1CAF-86FF-0E79-AD38-0980A157657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14" name="Graphic 3">
              <a:extLst>
                <a:ext uri="{FF2B5EF4-FFF2-40B4-BE49-F238E27FC236}">
                  <a16:creationId xmlns:a16="http://schemas.microsoft.com/office/drawing/2014/main" id="{696CB63D-1A16-07B0-0A10-7F30728417B1}"/>
                </a:ext>
              </a:extLst>
            </p:cNvPr>
            <p:cNvGrpSpPr/>
            <p:nvPr/>
          </p:nvGrpSpPr>
          <p:grpSpPr>
            <a:xfrm>
              <a:off x="4738409" y="2001259"/>
              <a:ext cx="466270" cy="416899"/>
              <a:chOff x="4738409" y="2001259"/>
              <a:chExt cx="466270" cy="416899"/>
            </a:xfrm>
            <a:solidFill>
              <a:srgbClr val="00BADE"/>
            </a:solidFill>
          </p:grpSpPr>
          <p:sp>
            <p:nvSpPr>
              <p:cNvPr id="15" name="Freeform 14">
                <a:extLst>
                  <a:ext uri="{FF2B5EF4-FFF2-40B4-BE49-F238E27FC236}">
                    <a16:creationId xmlns:a16="http://schemas.microsoft.com/office/drawing/2014/main" id="{F8A48249-4A8C-B37D-6B4F-90AFCED00ECA}"/>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6E6"/>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D57FE84-8339-8A47-643E-D64128EBE1B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6E6"/>
              </a:solid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144EBC8-4510-5526-DDE8-ABCDA404B66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6E6"/>
              </a:solidFill>
              <a:ln w="27426"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633465271"/>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33075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49199" y="1277096"/>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Il a également été démontré que les écrans affectent notre corps, en particulier notre vue.  On sait depuis un certain temps que le fait de passer beaucoup de temps à lire de près augmente le risque de développer une myopie. Une analyse de 27 études empiriques a montré que le risque de développer une myopie chez les enfants âgés de 6 à 18 ans augmentait de 2 % pour chaque heure supplémentaire de travail de près par semaine (Huang, 2015). Une autre étude portant spécifiquement sur les écrans numériques suggère que plus les enfants sont exposés tôt, plus le risque de développer une myopie préscolaire est élevé. La corrélation la plus significative est mesurée pour les enfants qui ont été exposés au cours de leur première année de vie (Yang, 2020).</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0995" y="97554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384" y="71393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200" y="763633"/>
            <a:ext cx="971486"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Myopie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41" name="Rectangle 40">
            <a:extLst>
              <a:ext uri="{FF2B5EF4-FFF2-40B4-BE49-F238E27FC236}">
                <a16:creationId xmlns:a16="http://schemas.microsoft.com/office/drawing/2014/main" id="{3D9F6DA9-6B89-2720-855B-3EB4B0BC7403}"/>
              </a:ext>
            </a:extLst>
          </p:cNvPr>
          <p:cNvSpPr/>
          <p:nvPr/>
        </p:nvSpPr>
        <p:spPr>
          <a:xfrm>
            <a:off x="1093959" y="2941958"/>
            <a:ext cx="6170387" cy="1965151"/>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7">
            <a:extLst>
              <a:ext uri="{FF2B5EF4-FFF2-40B4-BE49-F238E27FC236}">
                <a16:creationId xmlns:a16="http://schemas.microsoft.com/office/drawing/2014/main" id="{0062BC35-4035-13EB-28AA-83BBC2B4DD21}"/>
              </a:ext>
            </a:extLst>
          </p:cNvPr>
          <p:cNvSpPr txBox="1">
            <a:spLocks/>
          </p:cNvSpPr>
          <p:nvPr/>
        </p:nvSpPr>
        <p:spPr>
          <a:xfrm>
            <a:off x="1174637" y="3293377"/>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Huang, </a:t>
            </a:r>
            <a:r>
              <a:rPr lang="fr-FR" sz="1000" dirty="0" err="1">
                <a:solidFill>
                  <a:schemeClr val="bg1"/>
                </a:solidFill>
                <a:effectLst/>
                <a:ea typeface="Arial" panose="020B0604020202020204" pitchFamily="34" charset="0"/>
              </a:rPr>
              <a:t>Hsiu-Mei</a:t>
            </a:r>
            <a:r>
              <a:rPr lang="fr-FR" sz="1000" dirty="0">
                <a:solidFill>
                  <a:schemeClr val="bg1"/>
                </a:solidFill>
                <a:effectLst/>
                <a:ea typeface="Arial" panose="020B0604020202020204" pitchFamily="34" charset="0"/>
              </a:rPr>
              <a:t>, et al. 'The Association </a:t>
            </a:r>
            <a:r>
              <a:rPr lang="fr-FR" sz="1000" dirty="0" err="1">
                <a:solidFill>
                  <a:schemeClr val="bg1"/>
                </a:solidFill>
                <a:effectLst/>
                <a:ea typeface="Arial" panose="020B0604020202020204" pitchFamily="34" charset="0"/>
              </a:rPr>
              <a:t>between </a:t>
            </a:r>
            <a:r>
              <a:rPr lang="fr-FR" sz="1000" dirty="0">
                <a:solidFill>
                  <a:schemeClr val="bg1"/>
                </a:solidFill>
                <a:effectLst/>
                <a:ea typeface="Arial" panose="020B0604020202020204" pitchFamily="34" charset="0"/>
              </a:rPr>
              <a:t>Near Work Activities and </a:t>
            </a:r>
            <a:r>
              <a:rPr lang="fr-FR" sz="1000" dirty="0" err="1">
                <a:solidFill>
                  <a:schemeClr val="bg1"/>
                </a:solidFill>
                <a:effectLst/>
                <a:ea typeface="Arial" panose="020B0604020202020204" pitchFamily="34" charset="0"/>
              </a:rPr>
              <a:t>Myopia </a:t>
            </a:r>
            <a:r>
              <a:rPr lang="fr-FR" sz="1000" dirty="0">
                <a:solidFill>
                  <a:schemeClr val="bg1"/>
                </a:solidFill>
                <a:effectLst/>
                <a:ea typeface="Arial" panose="020B0604020202020204" pitchFamily="34" charset="0"/>
              </a:rPr>
              <a:t>in Children-A </a:t>
            </a:r>
            <a:r>
              <a:rPr lang="fr-FR" sz="1000" dirty="0" err="1">
                <a:solidFill>
                  <a:schemeClr val="bg1"/>
                </a:solidFill>
                <a:effectLst/>
                <a:ea typeface="Arial" panose="020B0604020202020204" pitchFamily="34" charset="0"/>
              </a:rPr>
              <a:t>Systematic Review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Meta-Analysis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PloS </a:t>
            </a:r>
            <a:r>
              <a:rPr lang="fr-FR" sz="1000" dirty="0">
                <a:solidFill>
                  <a:schemeClr val="bg1"/>
                </a:solidFill>
                <a:effectLst/>
                <a:ea typeface="Arial" panose="020B0604020202020204" pitchFamily="34" charset="0"/>
              </a:rPr>
              <a:t>One, vol. 10, no. 10, 2015, p. e0140419. PubMed, </a:t>
            </a:r>
            <a:r>
              <a:rPr lang="fr-FR" sz="1000" b="1" dirty="0">
                <a:solidFill>
                  <a:schemeClr val="bg1"/>
                </a:solidFill>
                <a:effectLst/>
                <a:ea typeface="Arial" panose="020B0604020202020204" pitchFamily="34" charset="0"/>
                <a:hlinkClick r:id="rId3">
                  <a:extLst>
                    <a:ext uri="{A12FA001-AC4F-418D-AE19-62706E023703}">
                      <ahyp:hlinkClr xmlns:ahyp="http://schemas.microsoft.com/office/drawing/2018/hyperlinkcolor" val="tx"/>
                    </a:ext>
                  </a:extLst>
                </a:hlinkClick>
              </a:rPr>
              <a:t>https://doi.org/10.1371/journal.pone.0140419 </a:t>
            </a:r>
            <a:r>
              <a:rPr lang="fr-FR" sz="1000" i="1" dirty="0">
                <a:solidFill>
                  <a:schemeClr val="bg1"/>
                </a:solidFill>
                <a:effectLst/>
                <a:ea typeface="Arial" panose="020B0604020202020204" pitchFamily="34" charset="0"/>
              </a:rPr>
              <a:t>Lire l'article complet </a:t>
            </a:r>
            <a:r>
              <a:rPr lang="fr-FR" sz="1000" b="1" i="1"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Yang, Gui-You, et al. "Associations </a:t>
            </a:r>
            <a:r>
              <a:rPr lang="fr-FR" sz="1000" dirty="0" err="1">
                <a:solidFill>
                  <a:schemeClr val="bg1"/>
                </a:solidFill>
                <a:effectLst/>
                <a:ea typeface="Arial" panose="020B0604020202020204" pitchFamily="34" charset="0"/>
              </a:rPr>
              <a:t>Between </a:t>
            </a:r>
            <a:r>
              <a:rPr lang="fr-FR" sz="1000" dirty="0">
                <a:solidFill>
                  <a:schemeClr val="bg1"/>
                </a:solidFill>
                <a:effectLst/>
                <a:ea typeface="Arial" panose="020B0604020202020204" pitchFamily="34" charset="0"/>
              </a:rPr>
              <a:t>Screen Exposure in </a:t>
            </a:r>
            <a:r>
              <a:rPr lang="fr-FR" sz="1000" dirty="0" err="1">
                <a:solidFill>
                  <a:schemeClr val="bg1"/>
                </a:solidFill>
                <a:effectLst/>
                <a:ea typeface="Arial" panose="020B0604020202020204" pitchFamily="34" charset="0"/>
              </a:rPr>
              <a:t>Early </a:t>
            </a:r>
            <a:r>
              <a:rPr lang="fr-FR" sz="1000" dirty="0">
                <a:solidFill>
                  <a:schemeClr val="bg1"/>
                </a:solidFill>
                <a:effectLst/>
                <a:ea typeface="Arial" panose="020B0604020202020204" pitchFamily="34" charset="0"/>
              </a:rPr>
              <a:t>Life and </a:t>
            </a:r>
            <a:r>
              <a:rPr lang="fr-FR" sz="1000" dirty="0" err="1">
                <a:solidFill>
                  <a:schemeClr val="bg1"/>
                </a:solidFill>
                <a:effectLst/>
                <a:ea typeface="Arial" panose="020B0604020202020204" pitchFamily="34" charset="0"/>
              </a:rPr>
              <a:t>Myopia among Chinese </a:t>
            </a:r>
            <a:r>
              <a:rPr lang="fr-FR" sz="1000" dirty="0">
                <a:solidFill>
                  <a:schemeClr val="bg1"/>
                </a:solidFill>
                <a:effectLst/>
                <a:ea typeface="Arial" panose="020B0604020202020204" pitchFamily="34" charset="0"/>
              </a:rPr>
              <a:t>Preschoolers". International Journal of </a:t>
            </a:r>
            <a:r>
              <a:rPr lang="fr-FR" sz="1000" dirty="0" err="1">
                <a:solidFill>
                  <a:schemeClr val="bg1"/>
                </a:solidFill>
                <a:effectLst/>
                <a:ea typeface="Arial" panose="020B0604020202020204" pitchFamily="34" charset="0"/>
              </a:rPr>
              <a:t>Environmental </a:t>
            </a:r>
            <a:r>
              <a:rPr lang="fr-FR" sz="1000" dirty="0">
                <a:solidFill>
                  <a:schemeClr val="bg1"/>
                </a:solidFill>
                <a:effectLst/>
                <a:ea typeface="Arial" panose="020B0604020202020204" pitchFamily="34" charset="0"/>
              </a:rPr>
              <a:t>Research and Public Health, vol. 17, no. 3, Jan. 2020, p. 1056. </a:t>
            </a:r>
            <a:r>
              <a:rPr lang="fr-FR" sz="1000" dirty="0" err="1">
                <a:solidFill>
                  <a:schemeClr val="bg1"/>
                </a:solidFill>
                <a:effectLst/>
                <a:ea typeface="Arial" panose="020B0604020202020204" pitchFamily="34" charset="0"/>
              </a:rPr>
              <a:t>www.</a:t>
            </a:r>
            <a:r>
              <a:rPr lang="fr-FR" sz="1000" dirty="0">
                <a:solidFill>
                  <a:schemeClr val="bg1"/>
                </a:solidFill>
                <a:effectLst/>
                <a:ea typeface="Arial" panose="020B0604020202020204" pitchFamily="34" charset="0"/>
              </a:rPr>
              <a:t>mdpi.com, https://doi.org/10.3390/ijerph17031056. </a:t>
            </a:r>
            <a:r>
              <a:rPr lang="fr-FR" sz="1000" i="1" dirty="0">
                <a:solidFill>
                  <a:schemeClr val="bg1"/>
                </a:solidFill>
                <a:effectLst/>
                <a:ea typeface="Arial" panose="020B0604020202020204" pitchFamily="34" charset="0"/>
              </a:rPr>
              <a:t>Lire l'article complet </a:t>
            </a:r>
            <a:r>
              <a:rPr lang="fr-FR" sz="1000" b="1" i="1" dirty="0">
                <a:solidFill>
                  <a:schemeClr val="bg1"/>
                </a:solidFill>
                <a:effectLst/>
                <a:ea typeface="Arial" panose="020B0604020202020204" pitchFamily="34" charset="0"/>
                <a:hlinkClick r:id="rId5">
                  <a:extLst>
                    <a:ext uri="{A12FA001-AC4F-418D-AE19-62706E023703}">
                      <ahyp:hlinkClr xmlns:ahyp="http://schemas.microsoft.com/office/drawing/2018/hyperlinkcolor" val="tx"/>
                    </a:ext>
                  </a:extLst>
                </a:hlinkClick>
              </a:rPr>
              <a:t>ici</a:t>
            </a:r>
            <a:r>
              <a:rPr lang="fr-FR" sz="1000" b="1" i="1" dirty="0">
                <a:solidFill>
                  <a:schemeClr val="bg1"/>
                </a:solidFill>
                <a:effectLst/>
                <a:ea typeface="Arial" panose="020B0604020202020204" pitchFamily="34" charset="0"/>
              </a:rPr>
              <a:t>. </a:t>
            </a:r>
            <a:endParaRPr lang="en-IE" sz="1000" b="1" dirty="0">
              <a:solidFill>
                <a:schemeClr val="bg1"/>
              </a:solidFill>
              <a:effectLst/>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r>
              <a:rPr lang="fr-FR" sz="1000" b="1" i="1" dirty="0">
                <a:solidFill>
                  <a:schemeClr val="bg1"/>
                </a:solidFill>
                <a:effectLst/>
                <a:ea typeface="Arial" panose="020B0604020202020204" pitchFamily="34" charset="0"/>
              </a:rPr>
              <a:t>Vous connaissez d'autres études sur l'exposition aux écrans et l'attention ? Ajoutez-les ici. </a:t>
            </a:r>
            <a:endParaRPr lang="en-IE" sz="1000" b="1" dirty="0">
              <a:solidFill>
                <a:schemeClr val="bg1"/>
              </a:solidFill>
              <a:effectLst/>
              <a:ea typeface="Arial" panose="020B0604020202020204" pitchFamily="34" charset="0"/>
            </a:endParaRPr>
          </a:p>
        </p:txBody>
      </p:sp>
      <p:sp>
        <p:nvSpPr>
          <p:cNvPr id="43" name="Text Placeholder 17">
            <a:extLst>
              <a:ext uri="{FF2B5EF4-FFF2-40B4-BE49-F238E27FC236}">
                <a16:creationId xmlns:a16="http://schemas.microsoft.com/office/drawing/2014/main" id="{C52C40D8-79DB-DBFF-1297-8B991B191E30}"/>
              </a:ext>
            </a:extLst>
          </p:cNvPr>
          <p:cNvSpPr txBox="1">
            <a:spLocks/>
          </p:cNvSpPr>
          <p:nvPr/>
        </p:nvSpPr>
        <p:spPr>
          <a:xfrm>
            <a:off x="5111829" y="2793573"/>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Trouver les articles complets</a:t>
            </a:r>
          </a:p>
        </p:txBody>
      </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18</a:t>
            </a:fld>
            <a:endParaRPr lang="en-US" dirty="0"/>
          </a:p>
        </p:txBody>
      </p:sp>
      <p:grpSp>
        <p:nvGrpSpPr>
          <p:cNvPr id="32" name="Group 31">
            <a:extLst>
              <a:ext uri="{FF2B5EF4-FFF2-40B4-BE49-F238E27FC236}">
                <a16:creationId xmlns:a16="http://schemas.microsoft.com/office/drawing/2014/main" id="{1B245AC0-BEBA-C74C-DC11-85A320806A28}"/>
              </a:ext>
            </a:extLst>
          </p:cNvPr>
          <p:cNvGrpSpPr/>
          <p:nvPr/>
        </p:nvGrpSpPr>
        <p:grpSpPr>
          <a:xfrm>
            <a:off x="6405636" y="193860"/>
            <a:ext cx="728919" cy="725535"/>
            <a:chOff x="3917171" y="3851610"/>
            <a:chExt cx="870324" cy="866284"/>
          </a:xfrm>
        </p:grpSpPr>
        <p:sp>
          <p:nvSpPr>
            <p:cNvPr id="33" name="Freeform 32">
              <a:extLst>
                <a:ext uri="{FF2B5EF4-FFF2-40B4-BE49-F238E27FC236}">
                  <a16:creationId xmlns:a16="http://schemas.microsoft.com/office/drawing/2014/main" id="{CD4260BC-B6EE-92A5-F9AA-E76049313E78}"/>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00B6E6"/>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5" name="Graphic 2">
              <a:extLst>
                <a:ext uri="{FF2B5EF4-FFF2-40B4-BE49-F238E27FC236}">
                  <a16:creationId xmlns:a16="http://schemas.microsoft.com/office/drawing/2014/main" id="{3DADE631-1BD3-66A1-4D4B-B839BA0B74D4}"/>
                </a:ext>
              </a:extLst>
            </p:cNvPr>
            <p:cNvGrpSpPr/>
            <p:nvPr/>
          </p:nvGrpSpPr>
          <p:grpSpPr>
            <a:xfrm>
              <a:off x="3917171" y="3851610"/>
              <a:ext cx="870324" cy="866284"/>
              <a:chOff x="3917171" y="3851610"/>
              <a:chExt cx="870324" cy="866284"/>
            </a:xfrm>
            <a:solidFill>
              <a:srgbClr val="010101"/>
            </a:solidFill>
          </p:grpSpPr>
          <p:sp>
            <p:nvSpPr>
              <p:cNvPr id="36" name="Freeform 35">
                <a:extLst>
                  <a:ext uri="{FF2B5EF4-FFF2-40B4-BE49-F238E27FC236}">
                    <a16:creationId xmlns:a16="http://schemas.microsoft.com/office/drawing/2014/main" id="{4FC0FC38-C291-C88F-290B-11ED51D4AB72}"/>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02795415-5679-EB88-ECC2-C6B11EC597FB}"/>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46FB3ED4-9BF0-D0E2-7320-8D9D0B44AE41}"/>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7271FD8B-449E-F470-E37F-D5341975FAFF}"/>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E687C62A-4C9F-28B2-357B-9558B6C08BED}"/>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4E500F52-2E08-A970-B0A6-76DCC047A32A}"/>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71C6261D-ADC1-450E-D338-D45BCA13DE27}"/>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D19A5A8D-C8A6-59A7-F5DD-6DEFD1CDE22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2D865BB1-6822-C821-35B7-CE532048DB28}"/>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B9476232-F734-52F0-6C64-36526D84531E}"/>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4AE6E1F6-24CD-29BF-0CFA-84AA418F1B55}"/>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8C4C7C17-F5E4-1FF3-3888-0A0B71344DD5}"/>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D05CD8DE-D23F-3EB3-D2A1-79F4C126631E}"/>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76143A90-5577-19E8-B026-5D4BFFA7301B}"/>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460AD0D7-4519-E8D3-F98B-474D7464C22B}"/>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54" name="Text Placeholder 15">
            <a:extLst>
              <a:ext uri="{FF2B5EF4-FFF2-40B4-BE49-F238E27FC236}">
                <a16:creationId xmlns:a16="http://schemas.microsoft.com/office/drawing/2014/main" id="{DF33D873-FAD2-D553-6678-4A96D87DC39F}"/>
              </a:ext>
            </a:extLst>
          </p:cNvPr>
          <p:cNvSpPr txBox="1">
            <a:spLocks/>
          </p:cNvSpPr>
          <p:nvPr/>
        </p:nvSpPr>
        <p:spPr>
          <a:xfrm>
            <a:off x="1094803" y="6349810"/>
            <a:ext cx="6201256" cy="1584192"/>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Il est communément admis que l'utilisation d'appareils numériques émettant de la lumière avant le coucher a des effets néfastes sur la qualité du sommeil (pour les adultes comme pour les enfants). En effet, elle supprime les niveaux de mélatonine, l'hormone qui favorise le sommeil, ce qui prolonge le temps nécessaire pour s'endormir et réduit le sommeil RER (sommeil profond), ce qui nous rend moins alertes le matin et moins performants pendant la journée. </a:t>
            </a:r>
          </a:p>
          <a:p>
            <a:pPr>
              <a:lnSpc>
                <a:spcPts val="1120"/>
              </a:lnSpc>
            </a:pPr>
            <a:r>
              <a:rPr lang="en-US" sz="1150" dirty="0">
                <a:solidFill>
                  <a:srgbClr val="262626"/>
                </a:solidFill>
              </a:rPr>
              <a:t> </a:t>
            </a:r>
          </a:p>
          <a:p>
            <a:pPr>
              <a:lnSpc>
                <a:spcPts val="1120"/>
              </a:lnSpc>
            </a:pPr>
            <a:endParaRPr lang="en-US" sz="1150" dirty="0">
              <a:solidFill>
                <a:srgbClr val="262626"/>
              </a:solidFill>
            </a:endParaRPr>
          </a:p>
          <a:p>
            <a:pPr>
              <a:lnSpc>
                <a:spcPts val="1120"/>
              </a:lnSpc>
            </a:pPr>
            <a:r>
              <a:rPr lang="en-US" sz="1150" dirty="0">
                <a:solidFill>
                  <a:srgbClr val="262626"/>
                </a:solidFill>
              </a:rPr>
              <a:t>Une étude de 2018 montre que les écrans ont tendance à perturber le rythme circadien du nourrisson, les enfants exposés dormant moins d'heures pendant la nuit et plus d'heures pendant la journée (</a:t>
            </a:r>
            <a:r>
              <a:rPr lang="en-US" sz="1150" dirty="0" err="1">
                <a:solidFill>
                  <a:srgbClr val="262626"/>
                </a:solidFill>
              </a:rPr>
              <a:t>Beyens</a:t>
            </a:r>
            <a:r>
              <a:rPr lang="en-US" sz="1150" dirty="0">
                <a:solidFill>
                  <a:srgbClr val="262626"/>
                </a:solidFill>
              </a:rPr>
              <a:t>, 2019). L'importance de ces résultats se comprend mieux à la lumière d'autres études suggérant que les enfants qui dorment davantage la nuit obtiennent de meilleurs résultats dans les fonctions exécutives lorsqu'ils entrent à l'école (Bernie, Annie, et al., 2013). </a:t>
            </a:r>
          </a:p>
          <a:p>
            <a:pPr>
              <a:lnSpc>
                <a:spcPts val="1120"/>
              </a:lnSpc>
            </a:pPr>
            <a:endParaRPr lang="en-US" sz="1150" dirty="0">
              <a:solidFill>
                <a:srgbClr val="262626"/>
              </a:solidFill>
            </a:endParaRPr>
          </a:p>
        </p:txBody>
      </p:sp>
      <p:cxnSp>
        <p:nvCxnSpPr>
          <p:cNvPr id="55" name="Straight Connector 54">
            <a:extLst>
              <a:ext uri="{FF2B5EF4-FFF2-40B4-BE49-F238E27FC236}">
                <a16:creationId xmlns:a16="http://schemas.microsoft.com/office/drawing/2014/main" id="{E4442CED-302F-F51B-6CB8-D66271770139}"/>
              </a:ext>
            </a:extLst>
          </p:cNvPr>
          <p:cNvCxnSpPr>
            <a:cxnSpLocks/>
          </p:cNvCxnSpPr>
          <p:nvPr/>
        </p:nvCxnSpPr>
        <p:spPr>
          <a:xfrm>
            <a:off x="444407" y="6048255"/>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CFA1102-4871-2249-3379-90AF4B76A0FC}"/>
              </a:ext>
            </a:extLst>
          </p:cNvPr>
          <p:cNvSpPr txBox="1"/>
          <p:nvPr/>
        </p:nvSpPr>
        <p:spPr>
          <a:xfrm>
            <a:off x="162796" y="5786645"/>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05</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57" name="Text Placeholder 17">
            <a:extLst>
              <a:ext uri="{FF2B5EF4-FFF2-40B4-BE49-F238E27FC236}">
                <a16:creationId xmlns:a16="http://schemas.microsoft.com/office/drawing/2014/main" id="{302B1270-45E0-DBB4-BE3A-C2611DCA81F5}"/>
              </a:ext>
            </a:extLst>
          </p:cNvPr>
          <p:cNvSpPr txBox="1">
            <a:spLocks/>
          </p:cNvSpPr>
          <p:nvPr/>
        </p:nvSpPr>
        <p:spPr>
          <a:xfrm>
            <a:off x="1082612" y="5836347"/>
            <a:ext cx="108643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Sommeil</a:t>
            </a:r>
          </a:p>
        </p:txBody>
      </p:sp>
      <p:sp>
        <p:nvSpPr>
          <p:cNvPr id="58" name="Rectangle 57">
            <a:extLst>
              <a:ext uri="{FF2B5EF4-FFF2-40B4-BE49-F238E27FC236}">
                <a16:creationId xmlns:a16="http://schemas.microsoft.com/office/drawing/2014/main" id="{ABD173BE-D773-B688-1D5E-77D52EC9ECFD}"/>
              </a:ext>
            </a:extLst>
          </p:cNvPr>
          <p:cNvSpPr/>
          <p:nvPr/>
        </p:nvSpPr>
        <p:spPr>
          <a:xfrm>
            <a:off x="1116406" y="8266039"/>
            <a:ext cx="6170387" cy="1814372"/>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7">
            <a:extLst>
              <a:ext uri="{FF2B5EF4-FFF2-40B4-BE49-F238E27FC236}">
                <a16:creationId xmlns:a16="http://schemas.microsoft.com/office/drawing/2014/main" id="{7F43378C-C673-5DED-A091-8F2E2B099688}"/>
              </a:ext>
            </a:extLst>
          </p:cNvPr>
          <p:cNvSpPr txBox="1">
            <a:spLocks/>
          </p:cNvSpPr>
          <p:nvPr/>
        </p:nvSpPr>
        <p:spPr>
          <a:xfrm>
            <a:off x="1197084" y="8617457"/>
            <a:ext cx="5993428" cy="1279305"/>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Bernier, Annie, et al. "</a:t>
            </a:r>
            <a:r>
              <a:rPr lang="fr-FR" sz="1000" dirty="0" err="1">
                <a:solidFill>
                  <a:schemeClr val="bg1"/>
                </a:solidFill>
                <a:effectLst/>
                <a:ea typeface="Arial" panose="020B0604020202020204" pitchFamily="34" charset="0"/>
              </a:rPr>
              <a:t>Sleep </a:t>
            </a:r>
            <a:r>
              <a:rPr lang="fr-FR" sz="1000" dirty="0">
                <a:solidFill>
                  <a:schemeClr val="bg1"/>
                </a:solidFill>
                <a:effectLst/>
                <a:ea typeface="Arial" panose="020B0604020202020204" pitchFamily="34" charset="0"/>
              </a:rPr>
              <a:t>and Cognition in </a:t>
            </a:r>
            <a:r>
              <a:rPr lang="fr-FR" sz="1000" dirty="0" err="1">
                <a:solidFill>
                  <a:schemeClr val="bg1"/>
                </a:solidFill>
                <a:effectLst/>
                <a:ea typeface="Arial" panose="020B0604020202020204" pitchFamily="34" charset="0"/>
              </a:rPr>
              <a:t>Preschool Years </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Specific </a:t>
            </a:r>
            <a:r>
              <a:rPr lang="fr-FR" sz="1000" dirty="0">
                <a:solidFill>
                  <a:schemeClr val="bg1"/>
                </a:solidFill>
                <a:effectLst/>
                <a:ea typeface="Arial" panose="020B0604020202020204" pitchFamily="34" charset="0"/>
              </a:rPr>
              <a:t>Links to </a:t>
            </a:r>
            <a:r>
              <a:rPr lang="fr-FR" sz="1000" dirty="0" err="1">
                <a:solidFill>
                  <a:schemeClr val="bg1"/>
                </a:solidFill>
                <a:effectLst/>
                <a:ea typeface="Arial" panose="020B0604020202020204" pitchFamily="34" charset="0"/>
              </a:rPr>
              <a:t>Executive Functioning</a:t>
            </a:r>
            <a:r>
              <a:rPr lang="fr-FR" sz="1000" dirty="0">
                <a:solidFill>
                  <a:schemeClr val="bg1"/>
                </a:solidFill>
                <a:effectLst/>
                <a:ea typeface="Arial" panose="020B0604020202020204" pitchFamily="34" charset="0"/>
              </a:rPr>
              <a:t>". Child Development, vol. 84, no. 5, sept. 2013, pp. 1542-53.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https://doi.org/10.1111/cdev.12063.</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Beyens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Ine</a:t>
            </a:r>
            <a:r>
              <a:rPr lang="fr-FR" sz="1000" dirty="0">
                <a:solidFill>
                  <a:schemeClr val="bg1"/>
                </a:solidFill>
                <a:effectLst/>
                <a:ea typeface="Arial" panose="020B0604020202020204" pitchFamily="34" charset="0"/>
              </a:rPr>
              <a:t>, et Amy I. </a:t>
            </a:r>
            <a:r>
              <a:rPr lang="fr-FR" sz="1000" dirty="0" err="1">
                <a:solidFill>
                  <a:schemeClr val="bg1"/>
                </a:solidFill>
                <a:effectLst/>
                <a:ea typeface="Arial" panose="020B0604020202020204" pitchFamily="34" charset="0"/>
              </a:rPr>
              <a:t>Nathanson</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Electronic </a:t>
            </a:r>
            <a:r>
              <a:rPr lang="fr-FR" sz="1000" dirty="0">
                <a:solidFill>
                  <a:schemeClr val="bg1"/>
                </a:solidFill>
                <a:effectLst/>
                <a:ea typeface="Arial" panose="020B0604020202020204" pitchFamily="34" charset="0"/>
              </a:rPr>
              <a:t>Media Use and </a:t>
            </a:r>
            <a:r>
              <a:rPr lang="fr-FR" sz="1000" dirty="0" err="1">
                <a:solidFill>
                  <a:schemeClr val="bg1"/>
                </a:solidFill>
                <a:effectLst/>
                <a:ea typeface="Arial" panose="020B0604020202020204" pitchFamily="34" charset="0"/>
              </a:rPr>
              <a:t>Sleep </a:t>
            </a:r>
            <a:r>
              <a:rPr lang="fr-FR" sz="1000" dirty="0">
                <a:solidFill>
                  <a:schemeClr val="bg1"/>
                </a:solidFill>
                <a:effectLst/>
                <a:ea typeface="Arial" panose="020B0604020202020204" pitchFamily="34" charset="0"/>
              </a:rPr>
              <a:t>Among Preschoolers : Evidence for </a:t>
            </a:r>
            <a:r>
              <a:rPr lang="fr-FR" sz="1000" dirty="0" err="1">
                <a:solidFill>
                  <a:schemeClr val="bg1"/>
                </a:solidFill>
                <a:effectLst/>
                <a:ea typeface="Arial" panose="020B0604020202020204" pitchFamily="34" charset="0"/>
              </a:rPr>
              <a:t>Time-Shifted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Less Consolidated Sleep</a:t>
            </a:r>
            <a:r>
              <a:rPr lang="fr-FR" sz="1000" dirty="0">
                <a:solidFill>
                  <a:schemeClr val="bg1"/>
                </a:solidFill>
                <a:effectLst/>
                <a:ea typeface="Arial" panose="020B0604020202020204" pitchFamily="34" charset="0"/>
              </a:rPr>
              <a:t>". Health Communication, vol. 34, no. 5, avr. 2019, pp. 537-44. Taylor and </a:t>
            </a:r>
            <a:r>
              <a:rPr lang="fr-FR" sz="1000" dirty="0" err="1">
                <a:solidFill>
                  <a:schemeClr val="bg1"/>
                </a:solidFill>
                <a:effectLst/>
                <a:ea typeface="Arial" panose="020B0604020202020204" pitchFamily="34" charset="0"/>
              </a:rPr>
              <a:t>Francis+NEJM</a:t>
            </a:r>
            <a:r>
              <a:rPr lang="fr-FR" sz="1000" dirty="0">
                <a:solidFill>
                  <a:schemeClr val="bg1"/>
                </a:solidFill>
                <a:effectLst/>
                <a:ea typeface="Arial" panose="020B0604020202020204" pitchFamily="34" charset="0"/>
              </a:rPr>
              <a:t>, https://doi.org/10.1080/10410236.2017.1422102.Read l'article complet </a:t>
            </a:r>
            <a:r>
              <a:rPr lang="fr-FR" sz="1000"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ici</a:t>
            </a:r>
            <a:r>
              <a:rPr lang="fr-FR" sz="1000"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algn="l">
              <a:lnSpc>
                <a:spcPts val="1100"/>
              </a:lnSpc>
              <a:buClr>
                <a:srgbClr val="009AC1"/>
              </a:buClr>
            </a:pPr>
            <a:endParaRPr lang="fr-FR" sz="1000" b="1" i="1" dirty="0">
              <a:solidFill>
                <a:schemeClr val="bg1"/>
              </a:solidFill>
              <a:ea typeface="Arial" panose="020B0604020202020204" pitchFamily="34" charset="0"/>
            </a:endParaRPr>
          </a:p>
          <a:p>
            <a:pPr algn="l">
              <a:lnSpc>
                <a:spcPts val="1100"/>
              </a:lnSpc>
              <a:buClr>
                <a:srgbClr val="009AC1"/>
              </a:buClr>
            </a:pPr>
            <a:endParaRPr lang="fr-FR" sz="1000" b="1" i="1" dirty="0">
              <a:solidFill>
                <a:schemeClr val="bg1"/>
              </a:solidFill>
              <a:ea typeface="Arial" panose="020B0604020202020204" pitchFamily="34" charset="0"/>
            </a:endParaRPr>
          </a:p>
          <a:p>
            <a:pPr algn="l">
              <a:lnSpc>
                <a:spcPts val="1100"/>
              </a:lnSpc>
              <a:buClr>
                <a:srgbClr val="009AC1"/>
              </a:buClr>
            </a:pPr>
            <a:r>
              <a:rPr lang="fr-FR" sz="1000" b="1" i="1" dirty="0">
                <a:solidFill>
                  <a:schemeClr val="bg1"/>
                </a:solidFill>
                <a:effectLst/>
                <a:ea typeface="Arial" panose="020B0604020202020204" pitchFamily="34" charset="0"/>
              </a:rPr>
              <a:t>Vous connaissez d'autres études sur l'exposition aux écrans et l'attention ? Ajoutez-les ici. </a:t>
            </a:r>
            <a:endParaRPr lang="en-IE" sz="1000" b="1" dirty="0">
              <a:solidFill>
                <a:schemeClr val="bg1"/>
              </a:solidFill>
              <a:effectLst/>
              <a:ea typeface="Arial" panose="020B0604020202020204" pitchFamily="34" charset="0"/>
            </a:endParaRPr>
          </a:p>
        </p:txBody>
      </p:sp>
      <p:sp>
        <p:nvSpPr>
          <p:cNvPr id="60" name="Text Placeholder 17">
            <a:extLst>
              <a:ext uri="{FF2B5EF4-FFF2-40B4-BE49-F238E27FC236}">
                <a16:creationId xmlns:a16="http://schemas.microsoft.com/office/drawing/2014/main" id="{013DEAC2-59F1-6F53-D701-85611524F045}"/>
              </a:ext>
            </a:extLst>
          </p:cNvPr>
          <p:cNvSpPr txBox="1">
            <a:spLocks/>
          </p:cNvSpPr>
          <p:nvPr/>
        </p:nvSpPr>
        <p:spPr>
          <a:xfrm>
            <a:off x="5134276" y="8117653"/>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Trouver les articles complets</a:t>
            </a:r>
          </a:p>
        </p:txBody>
      </p:sp>
      <p:grpSp>
        <p:nvGrpSpPr>
          <p:cNvPr id="61" name="Group 60">
            <a:extLst>
              <a:ext uri="{FF2B5EF4-FFF2-40B4-BE49-F238E27FC236}">
                <a16:creationId xmlns:a16="http://schemas.microsoft.com/office/drawing/2014/main" id="{88B24DD3-32AF-303E-8397-7E6D803FF20E}"/>
              </a:ext>
            </a:extLst>
          </p:cNvPr>
          <p:cNvGrpSpPr/>
          <p:nvPr/>
        </p:nvGrpSpPr>
        <p:grpSpPr>
          <a:xfrm>
            <a:off x="6467930" y="5214301"/>
            <a:ext cx="622062" cy="778875"/>
            <a:chOff x="1782533" y="7057933"/>
            <a:chExt cx="1342649" cy="1681111"/>
          </a:xfrm>
        </p:grpSpPr>
        <p:sp>
          <p:nvSpPr>
            <p:cNvPr id="62" name="Freeform 61">
              <a:extLst>
                <a:ext uri="{FF2B5EF4-FFF2-40B4-BE49-F238E27FC236}">
                  <a16:creationId xmlns:a16="http://schemas.microsoft.com/office/drawing/2014/main" id="{966D8190-6619-858A-2504-6EE85AFB43CC}"/>
                </a:ext>
              </a:extLst>
            </p:cNvPr>
            <p:cNvSpPr/>
            <p:nvPr/>
          </p:nvSpPr>
          <p:spPr>
            <a:xfrm>
              <a:off x="2333596" y="7768048"/>
              <a:ext cx="555970" cy="907885"/>
            </a:xfrm>
            <a:custGeom>
              <a:avLst/>
              <a:gdLst>
                <a:gd name="connsiteX0" fmla="*/ 555776 w 555970"/>
                <a:gd name="connsiteY0" fmla="*/ 537982 h 907885"/>
                <a:gd name="connsiteX1" fmla="*/ 555776 w 555970"/>
                <a:gd name="connsiteY1" fmla="*/ 516506 h 907885"/>
                <a:gd name="connsiteX2" fmla="*/ 555776 w 555970"/>
                <a:gd name="connsiteY2" fmla="*/ 332869 h 907885"/>
                <a:gd name="connsiteX3" fmla="*/ 379192 w 555970"/>
                <a:gd name="connsiteY3" fmla="*/ 117676 h 907885"/>
                <a:gd name="connsiteX4" fmla="*/ 267896 w 555970"/>
                <a:gd name="connsiteY4" fmla="*/ 113294 h 907885"/>
                <a:gd name="connsiteX5" fmla="*/ 259133 w 555970"/>
                <a:gd name="connsiteY5" fmla="*/ 128633 h 907885"/>
                <a:gd name="connsiteX6" fmla="*/ 259133 w 555970"/>
                <a:gd name="connsiteY6" fmla="*/ 291233 h 907885"/>
                <a:gd name="connsiteX7" fmla="*/ 258695 w 555970"/>
                <a:gd name="connsiteY7" fmla="*/ 306134 h 907885"/>
                <a:gd name="connsiteX8" fmla="*/ 235471 w 555970"/>
                <a:gd name="connsiteY8" fmla="*/ 328925 h 907885"/>
                <a:gd name="connsiteX9" fmla="*/ 210934 w 555970"/>
                <a:gd name="connsiteY9" fmla="*/ 309202 h 907885"/>
                <a:gd name="connsiteX10" fmla="*/ 210057 w 555970"/>
                <a:gd name="connsiteY10" fmla="*/ 292986 h 907885"/>
                <a:gd name="connsiteX11" fmla="*/ 210057 w 555970"/>
                <a:gd name="connsiteY11" fmla="*/ 87874 h 907885"/>
                <a:gd name="connsiteX12" fmla="*/ 93065 w 555970"/>
                <a:gd name="connsiteY12" fmla="*/ 7231 h 907885"/>
                <a:gd name="connsiteX13" fmla="*/ 8498 w 555970"/>
                <a:gd name="connsiteY13" fmla="*/ 38787 h 907885"/>
                <a:gd name="connsiteX14" fmla="*/ 6307 w 555970"/>
                <a:gd name="connsiteY14" fmla="*/ 53250 h 907885"/>
                <a:gd name="connsiteX15" fmla="*/ 22958 w 555970"/>
                <a:gd name="connsiteY15" fmla="*/ 66837 h 907885"/>
                <a:gd name="connsiteX16" fmla="*/ 88245 w 555970"/>
                <a:gd name="connsiteY16" fmla="*/ 205770 h 907885"/>
                <a:gd name="connsiteX17" fmla="*/ 88245 w 555970"/>
                <a:gd name="connsiteY17" fmla="*/ 870194 h 907885"/>
                <a:gd name="connsiteX18" fmla="*/ 125928 w 555970"/>
                <a:gd name="connsiteY18" fmla="*/ 907885 h 907885"/>
                <a:gd name="connsiteX19" fmla="*/ 224517 w 555970"/>
                <a:gd name="connsiteY19" fmla="*/ 907885 h 907885"/>
                <a:gd name="connsiteX20" fmla="*/ 373058 w 555970"/>
                <a:gd name="connsiteY20" fmla="*/ 759310 h 907885"/>
                <a:gd name="connsiteX21" fmla="*/ 373058 w 555970"/>
                <a:gd name="connsiteY21" fmla="*/ 500290 h 907885"/>
                <a:gd name="connsiteX22" fmla="*/ 373496 w 555970"/>
                <a:gd name="connsiteY22" fmla="*/ 485389 h 907885"/>
                <a:gd name="connsiteX23" fmla="*/ 395405 w 555970"/>
                <a:gd name="connsiteY23" fmla="*/ 463037 h 907885"/>
                <a:gd name="connsiteX24" fmla="*/ 420819 w 555970"/>
                <a:gd name="connsiteY24" fmla="*/ 481444 h 907885"/>
                <a:gd name="connsiteX25" fmla="*/ 422133 w 555970"/>
                <a:gd name="connsiteY25" fmla="*/ 497660 h 907885"/>
                <a:gd name="connsiteX26" fmla="*/ 421695 w 555970"/>
                <a:gd name="connsiteY26" fmla="*/ 678230 h 907885"/>
                <a:gd name="connsiteX27" fmla="*/ 438345 w 555970"/>
                <a:gd name="connsiteY27" fmla="*/ 694446 h 907885"/>
                <a:gd name="connsiteX28" fmla="*/ 540878 w 555970"/>
                <a:gd name="connsiteY28" fmla="*/ 644921 h 90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970" h="907885">
                  <a:moveTo>
                    <a:pt x="555776" y="537982"/>
                  </a:moveTo>
                  <a:cubicBezTo>
                    <a:pt x="555776" y="530969"/>
                    <a:pt x="555776" y="523957"/>
                    <a:pt x="555776" y="516506"/>
                  </a:cubicBezTo>
                  <a:cubicBezTo>
                    <a:pt x="555776" y="455148"/>
                    <a:pt x="556214" y="394228"/>
                    <a:pt x="555776" y="332869"/>
                  </a:cubicBezTo>
                  <a:cubicBezTo>
                    <a:pt x="554461" y="226369"/>
                    <a:pt x="483039" y="139590"/>
                    <a:pt x="379192" y="117676"/>
                  </a:cubicBezTo>
                  <a:cubicBezTo>
                    <a:pt x="342386" y="109788"/>
                    <a:pt x="305141" y="114170"/>
                    <a:pt x="267896" y="113294"/>
                  </a:cubicBezTo>
                  <a:cubicBezTo>
                    <a:pt x="255627" y="112856"/>
                    <a:pt x="259133" y="122059"/>
                    <a:pt x="259133" y="128633"/>
                  </a:cubicBezTo>
                  <a:cubicBezTo>
                    <a:pt x="259133" y="182979"/>
                    <a:pt x="259133" y="236887"/>
                    <a:pt x="259133" y="291233"/>
                  </a:cubicBezTo>
                  <a:cubicBezTo>
                    <a:pt x="259133" y="296054"/>
                    <a:pt x="259133" y="300875"/>
                    <a:pt x="258695" y="306134"/>
                  </a:cubicBezTo>
                  <a:cubicBezTo>
                    <a:pt x="257380" y="320598"/>
                    <a:pt x="249055" y="328486"/>
                    <a:pt x="235471" y="328925"/>
                  </a:cubicBezTo>
                  <a:cubicBezTo>
                    <a:pt x="222326" y="329363"/>
                    <a:pt x="214001" y="321912"/>
                    <a:pt x="210934" y="309202"/>
                  </a:cubicBezTo>
                  <a:cubicBezTo>
                    <a:pt x="209619" y="303943"/>
                    <a:pt x="210057" y="298246"/>
                    <a:pt x="210057" y="292986"/>
                  </a:cubicBezTo>
                  <a:cubicBezTo>
                    <a:pt x="210057" y="224616"/>
                    <a:pt x="210057" y="156245"/>
                    <a:pt x="210057" y="87874"/>
                  </a:cubicBezTo>
                  <a:cubicBezTo>
                    <a:pt x="209619" y="19941"/>
                    <a:pt x="156600" y="-16435"/>
                    <a:pt x="93065" y="7231"/>
                  </a:cubicBezTo>
                  <a:cubicBezTo>
                    <a:pt x="65022" y="17750"/>
                    <a:pt x="36979" y="28707"/>
                    <a:pt x="8498" y="38787"/>
                  </a:cubicBezTo>
                  <a:cubicBezTo>
                    <a:pt x="-2895" y="42732"/>
                    <a:pt x="-2018" y="46676"/>
                    <a:pt x="6307" y="53250"/>
                  </a:cubicBezTo>
                  <a:cubicBezTo>
                    <a:pt x="12003" y="57195"/>
                    <a:pt x="17261" y="62016"/>
                    <a:pt x="22958" y="66837"/>
                  </a:cubicBezTo>
                  <a:cubicBezTo>
                    <a:pt x="66337" y="102775"/>
                    <a:pt x="88245" y="149232"/>
                    <a:pt x="88245" y="205770"/>
                  </a:cubicBezTo>
                  <a:cubicBezTo>
                    <a:pt x="88245" y="427098"/>
                    <a:pt x="88245" y="648427"/>
                    <a:pt x="88245" y="870194"/>
                  </a:cubicBezTo>
                  <a:cubicBezTo>
                    <a:pt x="88245" y="903064"/>
                    <a:pt x="93065" y="907885"/>
                    <a:pt x="125928" y="907885"/>
                  </a:cubicBezTo>
                  <a:cubicBezTo>
                    <a:pt x="158791" y="907885"/>
                    <a:pt x="191654" y="907885"/>
                    <a:pt x="224517" y="907885"/>
                  </a:cubicBezTo>
                  <a:cubicBezTo>
                    <a:pt x="309523" y="907447"/>
                    <a:pt x="372619" y="844774"/>
                    <a:pt x="373058" y="759310"/>
                  </a:cubicBezTo>
                  <a:cubicBezTo>
                    <a:pt x="373496" y="672970"/>
                    <a:pt x="373058" y="586630"/>
                    <a:pt x="373058" y="500290"/>
                  </a:cubicBezTo>
                  <a:cubicBezTo>
                    <a:pt x="373058" y="495469"/>
                    <a:pt x="373058" y="490210"/>
                    <a:pt x="373496" y="485389"/>
                  </a:cubicBezTo>
                  <a:cubicBezTo>
                    <a:pt x="374810" y="471802"/>
                    <a:pt x="382698" y="464352"/>
                    <a:pt x="395405" y="463037"/>
                  </a:cubicBezTo>
                  <a:cubicBezTo>
                    <a:pt x="408550" y="461722"/>
                    <a:pt x="417313" y="468734"/>
                    <a:pt x="420819" y="481444"/>
                  </a:cubicBezTo>
                  <a:cubicBezTo>
                    <a:pt x="422133" y="486704"/>
                    <a:pt x="422133" y="492401"/>
                    <a:pt x="422133" y="497660"/>
                  </a:cubicBezTo>
                  <a:cubicBezTo>
                    <a:pt x="422133" y="557704"/>
                    <a:pt x="422571" y="617748"/>
                    <a:pt x="421695" y="678230"/>
                  </a:cubicBezTo>
                  <a:cubicBezTo>
                    <a:pt x="421695" y="691378"/>
                    <a:pt x="425638" y="694007"/>
                    <a:pt x="438345" y="694446"/>
                  </a:cubicBezTo>
                  <a:cubicBezTo>
                    <a:pt x="481286" y="695322"/>
                    <a:pt x="516340" y="682174"/>
                    <a:pt x="540878" y="644921"/>
                  </a:cubicBezTo>
                </a:path>
              </a:pathLst>
            </a:custGeom>
            <a:solidFill>
              <a:srgbClr val="00B6E6"/>
            </a:solidFill>
            <a:ln w="4378" cap="flat">
              <a:noFill/>
              <a:prstDash val="solid"/>
              <a:miter/>
            </a:ln>
          </p:spPr>
          <p:txBody>
            <a:bodyPr rtlCol="0" anchor="ctr"/>
            <a:lstStyle/>
            <a:p>
              <a:endParaRPr lang="en-US" dirty="0"/>
            </a:p>
          </p:txBody>
        </p:sp>
        <p:grpSp>
          <p:nvGrpSpPr>
            <p:cNvPr id="63" name="Graphic 2">
              <a:extLst>
                <a:ext uri="{FF2B5EF4-FFF2-40B4-BE49-F238E27FC236}">
                  <a16:creationId xmlns:a16="http://schemas.microsoft.com/office/drawing/2014/main" id="{1F5315C1-40DE-D094-E95C-A410C5350627}"/>
                </a:ext>
              </a:extLst>
            </p:cNvPr>
            <p:cNvGrpSpPr/>
            <p:nvPr/>
          </p:nvGrpSpPr>
          <p:grpSpPr>
            <a:xfrm>
              <a:off x="1782533" y="7057933"/>
              <a:ext cx="1342649" cy="1681111"/>
              <a:chOff x="714208" y="508069"/>
              <a:chExt cx="1342649" cy="1681111"/>
            </a:xfrm>
            <a:solidFill>
              <a:srgbClr val="000000"/>
            </a:solidFill>
          </p:grpSpPr>
          <p:sp>
            <p:nvSpPr>
              <p:cNvPr id="64" name="Freeform 63">
                <a:extLst>
                  <a:ext uri="{FF2B5EF4-FFF2-40B4-BE49-F238E27FC236}">
                    <a16:creationId xmlns:a16="http://schemas.microsoft.com/office/drawing/2014/main" id="{52F97144-4277-2D8D-7AA7-05033AA4713D}"/>
                  </a:ext>
                </a:extLst>
              </p:cNvPr>
              <p:cNvSpPr/>
              <p:nvPr/>
            </p:nvSpPr>
            <p:spPr>
              <a:xfrm>
                <a:off x="714208" y="578480"/>
                <a:ext cx="1342649" cy="1610700"/>
              </a:xfrm>
              <a:custGeom>
                <a:avLst/>
                <a:gdLst>
                  <a:gd name="connsiteX0" fmla="*/ 662094 w 1342649"/>
                  <a:gd name="connsiteY0" fmla="*/ 1609385 h 1610700"/>
                  <a:gd name="connsiteX1" fmla="*/ 608198 w 1342649"/>
                  <a:gd name="connsiteY1" fmla="*/ 1551095 h 1610700"/>
                  <a:gd name="connsiteX2" fmla="*/ 606446 w 1342649"/>
                  <a:gd name="connsiteY2" fmla="*/ 1528305 h 1610700"/>
                  <a:gd name="connsiteX3" fmla="*/ 606884 w 1342649"/>
                  <a:gd name="connsiteY3" fmla="*/ 1298649 h 1610700"/>
                  <a:gd name="connsiteX4" fmla="*/ 587166 w 1342649"/>
                  <a:gd name="connsiteY4" fmla="*/ 1275420 h 1610700"/>
                  <a:gd name="connsiteX5" fmla="*/ 109119 w 1342649"/>
                  <a:gd name="connsiteY5" fmla="*/ 967752 h 1610700"/>
                  <a:gd name="connsiteX6" fmla="*/ 6587 w 1342649"/>
                  <a:gd name="connsiteY6" fmla="*/ 697336 h 1610700"/>
                  <a:gd name="connsiteX7" fmla="*/ 5711 w 1342649"/>
                  <a:gd name="connsiteY7" fmla="*/ 690762 h 1610700"/>
                  <a:gd name="connsiteX8" fmla="*/ 26305 w 1342649"/>
                  <a:gd name="connsiteY8" fmla="*/ 660959 h 1610700"/>
                  <a:gd name="connsiteX9" fmla="*/ 54786 w 1342649"/>
                  <a:gd name="connsiteY9" fmla="*/ 685941 h 1610700"/>
                  <a:gd name="connsiteX10" fmla="*/ 91154 w 1342649"/>
                  <a:gd name="connsiteY10" fmla="*/ 824874 h 1610700"/>
                  <a:gd name="connsiteX11" fmla="*/ 593739 w 1342649"/>
                  <a:gd name="connsiteY11" fmla="*/ 1228087 h 1610700"/>
                  <a:gd name="connsiteX12" fmla="*/ 606884 w 1342649"/>
                  <a:gd name="connsiteY12" fmla="*/ 1217130 h 1610700"/>
                  <a:gd name="connsiteX13" fmla="*/ 606446 w 1342649"/>
                  <a:gd name="connsiteY13" fmla="*/ 851171 h 1610700"/>
                  <a:gd name="connsiteX14" fmla="*/ 553427 w 1342649"/>
                  <a:gd name="connsiteY14" fmla="*/ 752121 h 1610700"/>
                  <a:gd name="connsiteX15" fmla="*/ 421537 w 1342649"/>
                  <a:gd name="connsiteY15" fmla="*/ 600916 h 1610700"/>
                  <a:gd name="connsiteX16" fmla="*/ 375967 w 1342649"/>
                  <a:gd name="connsiteY16" fmla="*/ 87696 h 1610700"/>
                  <a:gd name="connsiteX17" fmla="*/ 378158 w 1342649"/>
                  <a:gd name="connsiteY17" fmla="*/ 53073 h 1610700"/>
                  <a:gd name="connsiteX18" fmla="*/ 343542 w 1342649"/>
                  <a:gd name="connsiteY18" fmla="*/ 61838 h 1610700"/>
                  <a:gd name="connsiteX19" fmla="*/ 49528 w 1342649"/>
                  <a:gd name="connsiteY19" fmla="*/ 562348 h 1610700"/>
                  <a:gd name="connsiteX20" fmla="*/ 49090 w 1342649"/>
                  <a:gd name="connsiteY20" fmla="*/ 568922 h 1610700"/>
                  <a:gd name="connsiteX21" fmla="*/ 23238 w 1342649"/>
                  <a:gd name="connsiteY21" fmla="*/ 594342 h 1610700"/>
                  <a:gd name="connsiteX22" fmla="*/ 14 w 1342649"/>
                  <a:gd name="connsiteY22" fmla="*/ 565854 h 1610700"/>
                  <a:gd name="connsiteX23" fmla="*/ 18856 w 1342649"/>
                  <a:gd name="connsiteY23" fmla="*/ 434810 h 1610700"/>
                  <a:gd name="connsiteX24" fmla="*/ 329959 w 1342649"/>
                  <a:gd name="connsiteY24" fmla="*/ 11875 h 1610700"/>
                  <a:gd name="connsiteX25" fmla="*/ 429862 w 1342649"/>
                  <a:gd name="connsiteY25" fmla="*/ 46937 h 1610700"/>
                  <a:gd name="connsiteX26" fmla="*/ 425042 w 1342649"/>
                  <a:gd name="connsiteY26" fmla="*/ 94709 h 1610700"/>
                  <a:gd name="connsiteX27" fmla="*/ 385607 w 1342649"/>
                  <a:gd name="connsiteY27" fmla="*/ 323488 h 1610700"/>
                  <a:gd name="connsiteX28" fmla="*/ 516182 w 1342649"/>
                  <a:gd name="connsiteY28" fmla="*/ 648688 h 1610700"/>
                  <a:gd name="connsiteX29" fmla="*/ 536776 w 1342649"/>
                  <a:gd name="connsiteY29" fmla="*/ 653509 h 1610700"/>
                  <a:gd name="connsiteX30" fmla="*/ 642376 w 1342649"/>
                  <a:gd name="connsiteY30" fmla="*/ 613626 h 1610700"/>
                  <a:gd name="connsiteX31" fmla="*/ 822903 w 1342649"/>
                  <a:gd name="connsiteY31" fmla="*/ 706540 h 1610700"/>
                  <a:gd name="connsiteX32" fmla="*/ 839116 w 1342649"/>
                  <a:gd name="connsiteY32" fmla="*/ 717497 h 1610700"/>
                  <a:gd name="connsiteX33" fmla="*/ 955231 w 1342649"/>
                  <a:gd name="connsiteY33" fmla="*/ 722756 h 1610700"/>
                  <a:gd name="connsiteX34" fmla="*/ 1088436 w 1342649"/>
                  <a:gd name="connsiteY34" fmla="*/ 792004 h 1610700"/>
                  <a:gd name="connsiteX35" fmla="*/ 1112535 w 1342649"/>
                  <a:gd name="connsiteY35" fmla="*/ 796386 h 1610700"/>
                  <a:gd name="connsiteX36" fmla="*/ 1239606 w 1342649"/>
                  <a:gd name="connsiteY36" fmla="*/ 725824 h 1610700"/>
                  <a:gd name="connsiteX37" fmla="*/ 1342138 w 1342649"/>
                  <a:gd name="connsiteY37" fmla="*/ 768775 h 1610700"/>
                  <a:gd name="connsiteX38" fmla="*/ 1337756 w 1342649"/>
                  <a:gd name="connsiteY38" fmla="*/ 802522 h 1610700"/>
                  <a:gd name="connsiteX39" fmla="*/ 1183519 w 1342649"/>
                  <a:gd name="connsiteY39" fmla="*/ 1065925 h 1610700"/>
                  <a:gd name="connsiteX40" fmla="*/ 1172127 w 1342649"/>
                  <a:gd name="connsiteY40" fmla="*/ 1094851 h 1610700"/>
                  <a:gd name="connsiteX41" fmla="*/ 1172127 w 1342649"/>
                  <a:gd name="connsiteY41" fmla="*/ 1189957 h 1610700"/>
                  <a:gd name="connsiteX42" fmla="*/ 1146713 w 1342649"/>
                  <a:gd name="connsiteY42" fmla="*/ 1221513 h 1610700"/>
                  <a:gd name="connsiteX43" fmla="*/ 1122613 w 1342649"/>
                  <a:gd name="connsiteY43" fmla="*/ 1190833 h 1610700"/>
                  <a:gd name="connsiteX44" fmla="*/ 1122613 w 1342649"/>
                  <a:gd name="connsiteY44" fmla="*/ 1169358 h 1610700"/>
                  <a:gd name="connsiteX45" fmla="*/ 1122613 w 1342649"/>
                  <a:gd name="connsiteY45" fmla="*/ 985721 h 1610700"/>
                  <a:gd name="connsiteX46" fmla="*/ 946030 w 1342649"/>
                  <a:gd name="connsiteY46" fmla="*/ 770528 h 1610700"/>
                  <a:gd name="connsiteX47" fmla="*/ 834734 w 1342649"/>
                  <a:gd name="connsiteY47" fmla="*/ 766145 h 1610700"/>
                  <a:gd name="connsiteX48" fmla="*/ 825970 w 1342649"/>
                  <a:gd name="connsiteY48" fmla="*/ 781485 h 1610700"/>
                  <a:gd name="connsiteX49" fmla="*/ 825970 w 1342649"/>
                  <a:gd name="connsiteY49" fmla="*/ 944085 h 1610700"/>
                  <a:gd name="connsiteX50" fmla="*/ 825532 w 1342649"/>
                  <a:gd name="connsiteY50" fmla="*/ 958986 h 1610700"/>
                  <a:gd name="connsiteX51" fmla="*/ 802309 w 1342649"/>
                  <a:gd name="connsiteY51" fmla="*/ 981776 h 1610700"/>
                  <a:gd name="connsiteX52" fmla="*/ 777771 w 1342649"/>
                  <a:gd name="connsiteY52" fmla="*/ 962054 h 1610700"/>
                  <a:gd name="connsiteX53" fmla="*/ 776895 w 1342649"/>
                  <a:gd name="connsiteY53" fmla="*/ 945838 h 1610700"/>
                  <a:gd name="connsiteX54" fmla="*/ 776895 w 1342649"/>
                  <a:gd name="connsiteY54" fmla="*/ 740725 h 1610700"/>
                  <a:gd name="connsiteX55" fmla="*/ 659903 w 1342649"/>
                  <a:gd name="connsiteY55" fmla="*/ 660083 h 1610700"/>
                  <a:gd name="connsiteX56" fmla="*/ 575335 w 1342649"/>
                  <a:gd name="connsiteY56" fmla="*/ 691639 h 1610700"/>
                  <a:gd name="connsiteX57" fmla="*/ 573145 w 1342649"/>
                  <a:gd name="connsiteY57" fmla="*/ 706102 h 1610700"/>
                  <a:gd name="connsiteX58" fmla="*/ 589795 w 1342649"/>
                  <a:gd name="connsiteY58" fmla="*/ 719688 h 1610700"/>
                  <a:gd name="connsiteX59" fmla="*/ 655083 w 1342649"/>
                  <a:gd name="connsiteY59" fmla="*/ 858621 h 1610700"/>
                  <a:gd name="connsiteX60" fmla="*/ 655083 w 1342649"/>
                  <a:gd name="connsiteY60" fmla="*/ 1523045 h 1610700"/>
                  <a:gd name="connsiteX61" fmla="*/ 692766 w 1342649"/>
                  <a:gd name="connsiteY61" fmla="*/ 1560737 h 1610700"/>
                  <a:gd name="connsiteX62" fmla="*/ 791355 w 1342649"/>
                  <a:gd name="connsiteY62" fmla="*/ 1560737 h 1610700"/>
                  <a:gd name="connsiteX63" fmla="*/ 939895 w 1342649"/>
                  <a:gd name="connsiteY63" fmla="*/ 1412162 h 1610700"/>
                  <a:gd name="connsiteX64" fmla="*/ 939895 w 1342649"/>
                  <a:gd name="connsiteY64" fmla="*/ 1153142 h 1610700"/>
                  <a:gd name="connsiteX65" fmla="*/ 940333 w 1342649"/>
                  <a:gd name="connsiteY65" fmla="*/ 1138240 h 1610700"/>
                  <a:gd name="connsiteX66" fmla="*/ 962242 w 1342649"/>
                  <a:gd name="connsiteY66" fmla="*/ 1115888 h 1610700"/>
                  <a:gd name="connsiteX67" fmla="*/ 987656 w 1342649"/>
                  <a:gd name="connsiteY67" fmla="*/ 1134296 h 1610700"/>
                  <a:gd name="connsiteX68" fmla="*/ 988971 w 1342649"/>
                  <a:gd name="connsiteY68" fmla="*/ 1150512 h 1610700"/>
                  <a:gd name="connsiteX69" fmla="*/ 988533 w 1342649"/>
                  <a:gd name="connsiteY69" fmla="*/ 1331081 h 1610700"/>
                  <a:gd name="connsiteX70" fmla="*/ 1005183 w 1342649"/>
                  <a:gd name="connsiteY70" fmla="*/ 1347297 h 1610700"/>
                  <a:gd name="connsiteX71" fmla="*/ 1107716 w 1342649"/>
                  <a:gd name="connsiteY71" fmla="*/ 1297772 h 1610700"/>
                  <a:gd name="connsiteX72" fmla="*/ 1143208 w 1342649"/>
                  <a:gd name="connsiteY72" fmla="*/ 1289445 h 1610700"/>
                  <a:gd name="connsiteX73" fmla="*/ 1148027 w 1342649"/>
                  <a:gd name="connsiteY73" fmla="*/ 1325822 h 1610700"/>
                  <a:gd name="connsiteX74" fmla="*/ 1015261 w 1342649"/>
                  <a:gd name="connsiteY74" fmla="*/ 1396384 h 1610700"/>
                  <a:gd name="connsiteX75" fmla="*/ 988971 w 1342649"/>
                  <a:gd name="connsiteY75" fmla="*/ 1422242 h 1610700"/>
                  <a:gd name="connsiteX76" fmla="*/ 826409 w 1342649"/>
                  <a:gd name="connsiteY76" fmla="*/ 1607632 h 1610700"/>
                  <a:gd name="connsiteX77" fmla="*/ 818960 w 1342649"/>
                  <a:gd name="connsiteY77" fmla="*/ 1610700 h 1610700"/>
                  <a:gd name="connsiteX78" fmla="*/ 662094 w 1342649"/>
                  <a:gd name="connsiteY78" fmla="*/ 1609385 h 1610700"/>
                  <a:gd name="connsiteX79" fmla="*/ 1174756 w 1342649"/>
                  <a:gd name="connsiteY79" fmla="*/ 1003690 h 1610700"/>
                  <a:gd name="connsiteX80" fmla="*/ 1293063 w 1342649"/>
                  <a:gd name="connsiteY80" fmla="*/ 784991 h 1610700"/>
                  <a:gd name="connsiteX81" fmla="*/ 1287805 w 1342649"/>
                  <a:gd name="connsiteY81" fmla="*/ 766145 h 1610700"/>
                  <a:gd name="connsiteX82" fmla="*/ 1266772 w 1342649"/>
                  <a:gd name="connsiteY82" fmla="*/ 767898 h 1610700"/>
                  <a:gd name="connsiteX83" fmla="*/ 1140140 w 1342649"/>
                  <a:gd name="connsiteY83" fmla="*/ 838899 h 1610700"/>
                  <a:gd name="connsiteX84" fmla="*/ 1137073 w 1342649"/>
                  <a:gd name="connsiteY84" fmla="*/ 852924 h 1610700"/>
                  <a:gd name="connsiteX85" fmla="*/ 1169060 w 1342649"/>
                  <a:gd name="connsiteY85" fmla="*/ 943208 h 1610700"/>
                  <a:gd name="connsiteX86" fmla="*/ 1174756 w 1342649"/>
                  <a:gd name="connsiteY86" fmla="*/ 1003690 h 16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42649" h="1610700">
                    <a:moveTo>
                      <a:pt x="662094" y="1609385"/>
                    </a:moveTo>
                    <a:cubicBezTo>
                      <a:pt x="635365" y="1597990"/>
                      <a:pt x="613895" y="1581774"/>
                      <a:pt x="608198" y="1551095"/>
                    </a:cubicBezTo>
                    <a:cubicBezTo>
                      <a:pt x="606884" y="1543644"/>
                      <a:pt x="606446" y="1535755"/>
                      <a:pt x="606446" y="1528305"/>
                    </a:cubicBezTo>
                    <a:cubicBezTo>
                      <a:pt x="606446" y="1451607"/>
                      <a:pt x="606007" y="1375347"/>
                      <a:pt x="606884" y="1298649"/>
                    </a:cubicBezTo>
                    <a:cubicBezTo>
                      <a:pt x="606884" y="1283309"/>
                      <a:pt x="603379" y="1277612"/>
                      <a:pt x="587166" y="1275420"/>
                    </a:cubicBezTo>
                    <a:cubicBezTo>
                      <a:pt x="382539" y="1243426"/>
                      <a:pt x="223483" y="1139117"/>
                      <a:pt x="109119" y="967752"/>
                    </a:cubicBezTo>
                    <a:cubicBezTo>
                      <a:pt x="54348" y="885794"/>
                      <a:pt x="21485" y="794633"/>
                      <a:pt x="6587" y="697336"/>
                    </a:cubicBezTo>
                    <a:cubicBezTo>
                      <a:pt x="6149" y="695145"/>
                      <a:pt x="6149" y="692954"/>
                      <a:pt x="5711" y="690762"/>
                    </a:cubicBezTo>
                    <a:cubicBezTo>
                      <a:pt x="4396" y="673231"/>
                      <a:pt x="11845" y="662713"/>
                      <a:pt x="26305" y="660959"/>
                    </a:cubicBezTo>
                    <a:cubicBezTo>
                      <a:pt x="41641" y="659206"/>
                      <a:pt x="52157" y="667972"/>
                      <a:pt x="54786" y="685941"/>
                    </a:cubicBezTo>
                    <a:cubicBezTo>
                      <a:pt x="61359" y="733713"/>
                      <a:pt x="72313" y="780608"/>
                      <a:pt x="91154" y="824874"/>
                    </a:cubicBezTo>
                    <a:cubicBezTo>
                      <a:pt x="185362" y="1050147"/>
                      <a:pt x="353182" y="1184697"/>
                      <a:pt x="593739" y="1228087"/>
                    </a:cubicBezTo>
                    <a:cubicBezTo>
                      <a:pt x="604255" y="1229840"/>
                      <a:pt x="606884" y="1227210"/>
                      <a:pt x="606884" y="1217130"/>
                    </a:cubicBezTo>
                    <a:cubicBezTo>
                      <a:pt x="606446" y="1095289"/>
                      <a:pt x="606884" y="973449"/>
                      <a:pt x="606446" y="851171"/>
                    </a:cubicBezTo>
                    <a:cubicBezTo>
                      <a:pt x="606446" y="809535"/>
                      <a:pt x="585413" y="777979"/>
                      <a:pt x="553427" y="752121"/>
                    </a:cubicBezTo>
                    <a:cubicBezTo>
                      <a:pt x="500408" y="709608"/>
                      <a:pt x="455714" y="659645"/>
                      <a:pt x="421537" y="600916"/>
                    </a:cubicBezTo>
                    <a:cubicBezTo>
                      <a:pt x="325139" y="437001"/>
                      <a:pt x="310679" y="265636"/>
                      <a:pt x="375967" y="87696"/>
                    </a:cubicBezTo>
                    <a:cubicBezTo>
                      <a:pt x="379910" y="76740"/>
                      <a:pt x="391303" y="64468"/>
                      <a:pt x="378158" y="53073"/>
                    </a:cubicBezTo>
                    <a:cubicBezTo>
                      <a:pt x="364136" y="40801"/>
                      <a:pt x="353620" y="55264"/>
                      <a:pt x="343542" y="61838"/>
                    </a:cubicBezTo>
                    <a:cubicBezTo>
                      <a:pt x="163891" y="180611"/>
                      <a:pt x="66178" y="347593"/>
                      <a:pt x="49528" y="562348"/>
                    </a:cubicBezTo>
                    <a:cubicBezTo>
                      <a:pt x="49528" y="564539"/>
                      <a:pt x="49528" y="566730"/>
                      <a:pt x="49090" y="568922"/>
                    </a:cubicBezTo>
                    <a:cubicBezTo>
                      <a:pt x="47337" y="585576"/>
                      <a:pt x="37259" y="595657"/>
                      <a:pt x="23238" y="594342"/>
                    </a:cubicBezTo>
                    <a:cubicBezTo>
                      <a:pt x="9216" y="593465"/>
                      <a:pt x="-424" y="582070"/>
                      <a:pt x="14" y="565854"/>
                    </a:cubicBezTo>
                    <a:cubicBezTo>
                      <a:pt x="2205" y="521588"/>
                      <a:pt x="7901" y="477761"/>
                      <a:pt x="18856" y="434810"/>
                    </a:cubicBezTo>
                    <a:cubicBezTo>
                      <a:pt x="65740" y="252049"/>
                      <a:pt x="169587" y="110925"/>
                      <a:pt x="329959" y="11875"/>
                    </a:cubicBezTo>
                    <a:cubicBezTo>
                      <a:pt x="371147" y="-13545"/>
                      <a:pt x="417593" y="3548"/>
                      <a:pt x="429862" y="46937"/>
                    </a:cubicBezTo>
                    <a:cubicBezTo>
                      <a:pt x="434682" y="63591"/>
                      <a:pt x="431615" y="79369"/>
                      <a:pt x="425042" y="94709"/>
                    </a:cubicBezTo>
                    <a:cubicBezTo>
                      <a:pt x="394370" y="167901"/>
                      <a:pt x="381663" y="244599"/>
                      <a:pt x="385607" y="323488"/>
                    </a:cubicBezTo>
                    <a:cubicBezTo>
                      <a:pt x="391741" y="447082"/>
                      <a:pt x="435996" y="554897"/>
                      <a:pt x="516182" y="648688"/>
                    </a:cubicBezTo>
                    <a:cubicBezTo>
                      <a:pt x="522755" y="656138"/>
                      <a:pt x="528013" y="657015"/>
                      <a:pt x="536776" y="653509"/>
                    </a:cubicBezTo>
                    <a:cubicBezTo>
                      <a:pt x="571830" y="639922"/>
                      <a:pt x="607322" y="626774"/>
                      <a:pt x="642376" y="613626"/>
                    </a:cubicBezTo>
                    <a:cubicBezTo>
                      <a:pt x="725191" y="582947"/>
                      <a:pt x="800118" y="621515"/>
                      <a:pt x="822903" y="706540"/>
                    </a:cubicBezTo>
                    <a:cubicBezTo>
                      <a:pt x="825532" y="716620"/>
                      <a:pt x="830790" y="717059"/>
                      <a:pt x="839116" y="717497"/>
                    </a:cubicBezTo>
                    <a:cubicBezTo>
                      <a:pt x="877675" y="717935"/>
                      <a:pt x="916672" y="715306"/>
                      <a:pt x="955231" y="722756"/>
                    </a:cubicBezTo>
                    <a:cubicBezTo>
                      <a:pt x="1006498" y="732837"/>
                      <a:pt x="1051191" y="756065"/>
                      <a:pt x="1088436" y="792004"/>
                    </a:cubicBezTo>
                    <a:cubicBezTo>
                      <a:pt x="1096761" y="799892"/>
                      <a:pt x="1102896" y="800331"/>
                      <a:pt x="1112535" y="796386"/>
                    </a:cubicBezTo>
                    <a:cubicBezTo>
                      <a:pt x="1158105" y="778417"/>
                      <a:pt x="1199732" y="753874"/>
                      <a:pt x="1239606" y="725824"/>
                    </a:cubicBezTo>
                    <a:cubicBezTo>
                      <a:pt x="1281232" y="696460"/>
                      <a:pt x="1334689" y="719688"/>
                      <a:pt x="1342138" y="768775"/>
                    </a:cubicBezTo>
                    <a:cubicBezTo>
                      <a:pt x="1343891" y="780608"/>
                      <a:pt x="1340824" y="791565"/>
                      <a:pt x="1337756" y="802522"/>
                    </a:cubicBezTo>
                    <a:cubicBezTo>
                      <a:pt x="1306646" y="902010"/>
                      <a:pt x="1254942" y="990104"/>
                      <a:pt x="1183519" y="1065925"/>
                    </a:cubicBezTo>
                    <a:cubicBezTo>
                      <a:pt x="1175194" y="1074691"/>
                      <a:pt x="1171689" y="1083018"/>
                      <a:pt x="1172127" y="1094851"/>
                    </a:cubicBezTo>
                    <a:cubicBezTo>
                      <a:pt x="1173003" y="1126407"/>
                      <a:pt x="1172565" y="1158401"/>
                      <a:pt x="1172127" y="1189957"/>
                    </a:cubicBezTo>
                    <a:cubicBezTo>
                      <a:pt x="1172127" y="1210117"/>
                      <a:pt x="1162487" y="1221951"/>
                      <a:pt x="1146713" y="1221513"/>
                    </a:cubicBezTo>
                    <a:cubicBezTo>
                      <a:pt x="1131815" y="1221074"/>
                      <a:pt x="1123052" y="1210117"/>
                      <a:pt x="1122613" y="1190833"/>
                    </a:cubicBezTo>
                    <a:cubicBezTo>
                      <a:pt x="1122613" y="1183821"/>
                      <a:pt x="1122613" y="1176809"/>
                      <a:pt x="1122613" y="1169358"/>
                    </a:cubicBezTo>
                    <a:cubicBezTo>
                      <a:pt x="1122613" y="1107999"/>
                      <a:pt x="1123052" y="1047079"/>
                      <a:pt x="1122613" y="985721"/>
                    </a:cubicBezTo>
                    <a:cubicBezTo>
                      <a:pt x="1121299" y="879220"/>
                      <a:pt x="1049877" y="792442"/>
                      <a:pt x="946030" y="770528"/>
                    </a:cubicBezTo>
                    <a:cubicBezTo>
                      <a:pt x="909223" y="762639"/>
                      <a:pt x="871978" y="767022"/>
                      <a:pt x="834734" y="766145"/>
                    </a:cubicBezTo>
                    <a:cubicBezTo>
                      <a:pt x="822465" y="765707"/>
                      <a:pt x="825970" y="774911"/>
                      <a:pt x="825970" y="781485"/>
                    </a:cubicBezTo>
                    <a:cubicBezTo>
                      <a:pt x="825970" y="835831"/>
                      <a:pt x="825970" y="889739"/>
                      <a:pt x="825970" y="944085"/>
                    </a:cubicBezTo>
                    <a:cubicBezTo>
                      <a:pt x="825970" y="948906"/>
                      <a:pt x="825970" y="953727"/>
                      <a:pt x="825532" y="958986"/>
                    </a:cubicBezTo>
                    <a:cubicBezTo>
                      <a:pt x="824218" y="973449"/>
                      <a:pt x="815892" y="981338"/>
                      <a:pt x="802309" y="981776"/>
                    </a:cubicBezTo>
                    <a:cubicBezTo>
                      <a:pt x="789164" y="982215"/>
                      <a:pt x="780839" y="974764"/>
                      <a:pt x="777771" y="962054"/>
                    </a:cubicBezTo>
                    <a:cubicBezTo>
                      <a:pt x="776457" y="956795"/>
                      <a:pt x="776895" y="951097"/>
                      <a:pt x="776895" y="945838"/>
                    </a:cubicBezTo>
                    <a:cubicBezTo>
                      <a:pt x="776895" y="877467"/>
                      <a:pt x="776895" y="809096"/>
                      <a:pt x="776895" y="740725"/>
                    </a:cubicBezTo>
                    <a:cubicBezTo>
                      <a:pt x="776457" y="672793"/>
                      <a:pt x="723438" y="636416"/>
                      <a:pt x="659903" y="660083"/>
                    </a:cubicBezTo>
                    <a:cubicBezTo>
                      <a:pt x="631860" y="670601"/>
                      <a:pt x="603817" y="681558"/>
                      <a:pt x="575335" y="691639"/>
                    </a:cubicBezTo>
                    <a:cubicBezTo>
                      <a:pt x="563943" y="695583"/>
                      <a:pt x="564819" y="699528"/>
                      <a:pt x="573145" y="706102"/>
                    </a:cubicBezTo>
                    <a:cubicBezTo>
                      <a:pt x="578841" y="710046"/>
                      <a:pt x="584099" y="714867"/>
                      <a:pt x="589795" y="719688"/>
                    </a:cubicBezTo>
                    <a:cubicBezTo>
                      <a:pt x="633174" y="755627"/>
                      <a:pt x="655083" y="802084"/>
                      <a:pt x="655083" y="858621"/>
                    </a:cubicBezTo>
                    <a:cubicBezTo>
                      <a:pt x="655083" y="1079950"/>
                      <a:pt x="655083" y="1301278"/>
                      <a:pt x="655083" y="1523045"/>
                    </a:cubicBezTo>
                    <a:cubicBezTo>
                      <a:pt x="655083" y="1555916"/>
                      <a:pt x="659903" y="1560737"/>
                      <a:pt x="692766" y="1560737"/>
                    </a:cubicBezTo>
                    <a:cubicBezTo>
                      <a:pt x="725629" y="1560737"/>
                      <a:pt x="758492" y="1560737"/>
                      <a:pt x="791355" y="1560737"/>
                    </a:cubicBezTo>
                    <a:cubicBezTo>
                      <a:pt x="876360" y="1560299"/>
                      <a:pt x="939457" y="1497625"/>
                      <a:pt x="939895" y="1412162"/>
                    </a:cubicBezTo>
                    <a:cubicBezTo>
                      <a:pt x="940333" y="1325822"/>
                      <a:pt x="939895" y="1239482"/>
                      <a:pt x="939895" y="1153142"/>
                    </a:cubicBezTo>
                    <a:cubicBezTo>
                      <a:pt x="939895" y="1148321"/>
                      <a:pt x="939895" y="1143061"/>
                      <a:pt x="940333" y="1138240"/>
                    </a:cubicBezTo>
                    <a:cubicBezTo>
                      <a:pt x="941648" y="1124654"/>
                      <a:pt x="949535" y="1117203"/>
                      <a:pt x="962242" y="1115888"/>
                    </a:cubicBezTo>
                    <a:cubicBezTo>
                      <a:pt x="975387" y="1114573"/>
                      <a:pt x="984151" y="1121586"/>
                      <a:pt x="987656" y="1134296"/>
                    </a:cubicBezTo>
                    <a:cubicBezTo>
                      <a:pt x="988971" y="1139555"/>
                      <a:pt x="988971" y="1145253"/>
                      <a:pt x="988971" y="1150512"/>
                    </a:cubicBezTo>
                    <a:cubicBezTo>
                      <a:pt x="988971" y="1210556"/>
                      <a:pt x="989409" y="1270599"/>
                      <a:pt x="988533" y="1331081"/>
                    </a:cubicBezTo>
                    <a:cubicBezTo>
                      <a:pt x="988533" y="1344229"/>
                      <a:pt x="992476" y="1346859"/>
                      <a:pt x="1005183" y="1347297"/>
                    </a:cubicBezTo>
                    <a:cubicBezTo>
                      <a:pt x="1048124" y="1348174"/>
                      <a:pt x="1083178" y="1335026"/>
                      <a:pt x="1107716" y="1297772"/>
                    </a:cubicBezTo>
                    <a:cubicBezTo>
                      <a:pt x="1116917" y="1284186"/>
                      <a:pt x="1131377" y="1281118"/>
                      <a:pt x="1143208" y="1289445"/>
                    </a:cubicBezTo>
                    <a:cubicBezTo>
                      <a:pt x="1155038" y="1297772"/>
                      <a:pt x="1157229" y="1311359"/>
                      <a:pt x="1148027" y="1325822"/>
                    </a:cubicBezTo>
                    <a:cubicBezTo>
                      <a:pt x="1116479" y="1373594"/>
                      <a:pt x="1071347" y="1395507"/>
                      <a:pt x="1015261" y="1396384"/>
                    </a:cubicBezTo>
                    <a:cubicBezTo>
                      <a:pt x="989847" y="1396822"/>
                      <a:pt x="989847" y="1396822"/>
                      <a:pt x="988971" y="1422242"/>
                    </a:cubicBezTo>
                    <a:cubicBezTo>
                      <a:pt x="985465" y="1515156"/>
                      <a:pt x="918425" y="1591416"/>
                      <a:pt x="826409" y="1607632"/>
                    </a:cubicBezTo>
                    <a:cubicBezTo>
                      <a:pt x="823779" y="1608071"/>
                      <a:pt x="821589" y="1609385"/>
                      <a:pt x="818960" y="1610700"/>
                    </a:cubicBezTo>
                    <a:cubicBezTo>
                      <a:pt x="767255" y="1609385"/>
                      <a:pt x="714674" y="1609385"/>
                      <a:pt x="662094" y="1609385"/>
                    </a:cubicBezTo>
                    <a:close/>
                    <a:moveTo>
                      <a:pt x="1174756" y="1003690"/>
                    </a:moveTo>
                    <a:cubicBezTo>
                      <a:pt x="1229528" y="936634"/>
                      <a:pt x="1268525" y="864319"/>
                      <a:pt x="1293063" y="784991"/>
                    </a:cubicBezTo>
                    <a:cubicBezTo>
                      <a:pt x="1295692" y="777102"/>
                      <a:pt x="1294377" y="770966"/>
                      <a:pt x="1287805" y="766145"/>
                    </a:cubicBezTo>
                    <a:cubicBezTo>
                      <a:pt x="1280356" y="760886"/>
                      <a:pt x="1273345" y="763077"/>
                      <a:pt x="1266772" y="767898"/>
                    </a:cubicBezTo>
                    <a:cubicBezTo>
                      <a:pt x="1227337" y="796824"/>
                      <a:pt x="1185710" y="820930"/>
                      <a:pt x="1140140" y="838899"/>
                    </a:cubicBezTo>
                    <a:cubicBezTo>
                      <a:pt x="1130501" y="842843"/>
                      <a:pt x="1133130" y="846788"/>
                      <a:pt x="1137073" y="852924"/>
                    </a:cubicBezTo>
                    <a:cubicBezTo>
                      <a:pt x="1153724" y="880973"/>
                      <a:pt x="1164678" y="911214"/>
                      <a:pt x="1169060" y="943208"/>
                    </a:cubicBezTo>
                    <a:cubicBezTo>
                      <a:pt x="1172127" y="962054"/>
                      <a:pt x="1172565" y="980900"/>
                      <a:pt x="1174756" y="1003690"/>
                    </a:cubicBezTo>
                    <a:close/>
                  </a:path>
                </a:pathLst>
              </a:custGeom>
              <a:solidFill>
                <a:srgbClr val="000000"/>
              </a:solidFill>
              <a:ln w="4378"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A49A419-EBC3-F5CB-BBF8-CA19DF643104}"/>
                  </a:ext>
                </a:extLst>
              </p:cNvPr>
              <p:cNvSpPr/>
              <p:nvPr/>
            </p:nvSpPr>
            <p:spPr>
              <a:xfrm>
                <a:off x="1385065" y="508069"/>
                <a:ext cx="157742" cy="223166"/>
              </a:xfrm>
              <a:custGeom>
                <a:avLst/>
                <a:gdLst>
                  <a:gd name="connsiteX0" fmla="*/ 88073 w 157742"/>
                  <a:gd name="connsiteY0" fmla="*/ 49415 h 223166"/>
                  <a:gd name="connsiteX1" fmla="*/ 28919 w 157742"/>
                  <a:gd name="connsiteY1" fmla="*/ 49415 h 223166"/>
                  <a:gd name="connsiteX2" fmla="*/ 0 w 157742"/>
                  <a:gd name="connsiteY2" fmla="*/ 25310 h 223166"/>
                  <a:gd name="connsiteX3" fmla="*/ 28043 w 157742"/>
                  <a:gd name="connsiteY3" fmla="*/ 329 h 223166"/>
                  <a:gd name="connsiteX4" fmla="*/ 114801 w 157742"/>
                  <a:gd name="connsiteY4" fmla="*/ 329 h 223166"/>
                  <a:gd name="connsiteX5" fmla="*/ 144159 w 157742"/>
                  <a:gd name="connsiteY5" fmla="*/ 52922 h 223166"/>
                  <a:gd name="connsiteX6" fmla="*/ 68355 w 157742"/>
                  <a:gd name="connsiteY6" fmla="*/ 173885 h 223166"/>
                  <a:gd name="connsiteX7" fmla="*/ 125756 w 157742"/>
                  <a:gd name="connsiteY7" fmla="*/ 173885 h 223166"/>
                  <a:gd name="connsiteX8" fmla="*/ 157742 w 157742"/>
                  <a:gd name="connsiteY8" fmla="*/ 198429 h 223166"/>
                  <a:gd name="connsiteX9" fmla="*/ 125317 w 157742"/>
                  <a:gd name="connsiteY9" fmla="*/ 222972 h 223166"/>
                  <a:gd name="connsiteX10" fmla="*/ 45132 w 157742"/>
                  <a:gd name="connsiteY10" fmla="*/ 222972 h 223166"/>
                  <a:gd name="connsiteX11" fmla="*/ 14460 w 157742"/>
                  <a:gd name="connsiteY11" fmla="*/ 168188 h 223166"/>
                  <a:gd name="connsiteX12" fmla="*/ 77995 w 157742"/>
                  <a:gd name="connsiteY12" fmla="*/ 66946 h 223166"/>
                  <a:gd name="connsiteX13" fmla="*/ 88073 w 157742"/>
                  <a:gd name="connsiteY13" fmla="*/ 49415 h 2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742" h="223166">
                    <a:moveTo>
                      <a:pt x="88073" y="49415"/>
                    </a:moveTo>
                    <a:cubicBezTo>
                      <a:pt x="66164" y="49415"/>
                      <a:pt x="47761" y="49415"/>
                      <a:pt x="28919" y="49415"/>
                    </a:cubicBezTo>
                    <a:cubicBezTo>
                      <a:pt x="10954" y="49415"/>
                      <a:pt x="438" y="40212"/>
                      <a:pt x="0" y="25310"/>
                    </a:cubicBezTo>
                    <a:cubicBezTo>
                      <a:pt x="0" y="10409"/>
                      <a:pt x="10078" y="767"/>
                      <a:pt x="28043" y="329"/>
                    </a:cubicBezTo>
                    <a:cubicBezTo>
                      <a:pt x="56962" y="-110"/>
                      <a:pt x="85882" y="-110"/>
                      <a:pt x="114801" y="329"/>
                    </a:cubicBezTo>
                    <a:cubicBezTo>
                      <a:pt x="144597" y="767"/>
                      <a:pt x="159495" y="27502"/>
                      <a:pt x="144159" y="52922"/>
                    </a:cubicBezTo>
                    <a:cubicBezTo>
                      <a:pt x="120059" y="92366"/>
                      <a:pt x="95083" y="131373"/>
                      <a:pt x="68355" y="173885"/>
                    </a:cubicBezTo>
                    <a:cubicBezTo>
                      <a:pt x="89387" y="173885"/>
                      <a:pt x="107352" y="173885"/>
                      <a:pt x="125756" y="173885"/>
                    </a:cubicBezTo>
                    <a:cubicBezTo>
                      <a:pt x="146350" y="173885"/>
                      <a:pt x="157742" y="183089"/>
                      <a:pt x="157742" y="198429"/>
                    </a:cubicBezTo>
                    <a:cubicBezTo>
                      <a:pt x="157742" y="213768"/>
                      <a:pt x="145912" y="222972"/>
                      <a:pt x="125317" y="222972"/>
                    </a:cubicBezTo>
                    <a:cubicBezTo>
                      <a:pt x="98589" y="222972"/>
                      <a:pt x="71860" y="223410"/>
                      <a:pt x="45132" y="222972"/>
                    </a:cubicBezTo>
                    <a:cubicBezTo>
                      <a:pt x="11831" y="222534"/>
                      <a:pt x="-3067" y="196237"/>
                      <a:pt x="14460" y="168188"/>
                    </a:cubicBezTo>
                    <a:cubicBezTo>
                      <a:pt x="35492" y="134441"/>
                      <a:pt x="56524" y="100694"/>
                      <a:pt x="77995" y="66946"/>
                    </a:cubicBezTo>
                    <a:cubicBezTo>
                      <a:pt x="80624" y="62125"/>
                      <a:pt x="83691" y="56866"/>
                      <a:pt x="88073" y="49415"/>
                    </a:cubicBezTo>
                    <a:close/>
                  </a:path>
                </a:pathLst>
              </a:custGeom>
              <a:solidFill>
                <a:srgbClr val="000000"/>
              </a:solidFill>
              <a:ln w="437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98F873E-AAEF-149C-FB38-C4132AF5A8A8}"/>
                  </a:ext>
                </a:extLst>
              </p:cNvPr>
              <p:cNvSpPr/>
              <p:nvPr/>
            </p:nvSpPr>
            <p:spPr>
              <a:xfrm>
                <a:off x="1524831" y="883123"/>
                <a:ext cx="157315" cy="222972"/>
              </a:xfrm>
              <a:custGeom>
                <a:avLst/>
                <a:gdLst>
                  <a:gd name="connsiteX0" fmla="*/ 69681 w 157315"/>
                  <a:gd name="connsiteY0" fmla="*/ 173557 h 222972"/>
                  <a:gd name="connsiteX1" fmla="*/ 128396 w 157315"/>
                  <a:gd name="connsiteY1" fmla="*/ 173557 h 222972"/>
                  <a:gd name="connsiteX2" fmla="*/ 157316 w 157315"/>
                  <a:gd name="connsiteY2" fmla="*/ 198100 h 222972"/>
                  <a:gd name="connsiteX3" fmla="*/ 129273 w 157315"/>
                  <a:gd name="connsiteY3" fmla="*/ 222643 h 222972"/>
                  <a:gd name="connsiteX4" fmla="*/ 42515 w 157315"/>
                  <a:gd name="connsiteY4" fmla="*/ 222643 h 222972"/>
                  <a:gd name="connsiteX5" fmla="*/ 13157 w 157315"/>
                  <a:gd name="connsiteY5" fmla="*/ 170051 h 222972"/>
                  <a:gd name="connsiteX6" fmla="*/ 78445 w 157315"/>
                  <a:gd name="connsiteY6" fmla="*/ 65741 h 222972"/>
                  <a:gd name="connsiteX7" fmla="*/ 85894 w 157315"/>
                  <a:gd name="connsiteY7" fmla="*/ 49087 h 222972"/>
                  <a:gd name="connsiteX8" fmla="*/ 31122 w 157315"/>
                  <a:gd name="connsiteY8" fmla="*/ 49087 h 222972"/>
                  <a:gd name="connsiteX9" fmla="*/ 12 w 157315"/>
                  <a:gd name="connsiteY9" fmla="*/ 25420 h 222972"/>
                  <a:gd name="connsiteX10" fmla="*/ 31560 w 157315"/>
                  <a:gd name="connsiteY10" fmla="*/ 0 h 222972"/>
                  <a:gd name="connsiteX11" fmla="*/ 110431 w 157315"/>
                  <a:gd name="connsiteY11" fmla="*/ 0 h 222972"/>
                  <a:gd name="connsiteX12" fmla="*/ 146800 w 157315"/>
                  <a:gd name="connsiteY12" fmla="*/ 17093 h 222972"/>
                  <a:gd name="connsiteX13" fmla="*/ 142418 w 157315"/>
                  <a:gd name="connsiteY13" fmla="*/ 56976 h 222972"/>
                  <a:gd name="connsiteX14" fmla="*/ 79759 w 157315"/>
                  <a:gd name="connsiteY14" fmla="*/ 156902 h 222972"/>
                  <a:gd name="connsiteX15" fmla="*/ 69681 w 157315"/>
                  <a:gd name="connsiteY15" fmla="*/ 173557 h 22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315" h="222972">
                    <a:moveTo>
                      <a:pt x="69681" y="173557"/>
                    </a:moveTo>
                    <a:cubicBezTo>
                      <a:pt x="91152" y="173557"/>
                      <a:pt x="109993" y="173118"/>
                      <a:pt x="128396" y="173557"/>
                    </a:cubicBezTo>
                    <a:cubicBezTo>
                      <a:pt x="146361" y="173995"/>
                      <a:pt x="156878" y="182760"/>
                      <a:pt x="157316" y="198100"/>
                    </a:cubicBezTo>
                    <a:cubicBezTo>
                      <a:pt x="157316" y="213440"/>
                      <a:pt x="147238" y="222643"/>
                      <a:pt x="129273" y="222643"/>
                    </a:cubicBezTo>
                    <a:cubicBezTo>
                      <a:pt x="100353" y="223082"/>
                      <a:pt x="71434" y="223082"/>
                      <a:pt x="42515" y="222643"/>
                    </a:cubicBezTo>
                    <a:cubicBezTo>
                      <a:pt x="12281" y="222205"/>
                      <a:pt x="-2179" y="195909"/>
                      <a:pt x="13157" y="170051"/>
                    </a:cubicBezTo>
                    <a:cubicBezTo>
                      <a:pt x="34627" y="134989"/>
                      <a:pt x="56536" y="100803"/>
                      <a:pt x="78445" y="65741"/>
                    </a:cubicBezTo>
                    <a:cubicBezTo>
                      <a:pt x="81074" y="61358"/>
                      <a:pt x="85455" y="57414"/>
                      <a:pt x="85894" y="49087"/>
                    </a:cubicBezTo>
                    <a:cubicBezTo>
                      <a:pt x="67490" y="49087"/>
                      <a:pt x="49087" y="49087"/>
                      <a:pt x="31122" y="49087"/>
                    </a:cubicBezTo>
                    <a:cubicBezTo>
                      <a:pt x="11842" y="49087"/>
                      <a:pt x="450" y="39883"/>
                      <a:pt x="12" y="25420"/>
                    </a:cubicBezTo>
                    <a:cubicBezTo>
                      <a:pt x="-426" y="10080"/>
                      <a:pt x="11404" y="438"/>
                      <a:pt x="31560" y="0"/>
                    </a:cubicBezTo>
                    <a:cubicBezTo>
                      <a:pt x="57851" y="0"/>
                      <a:pt x="84141" y="0"/>
                      <a:pt x="110431" y="0"/>
                    </a:cubicBezTo>
                    <a:cubicBezTo>
                      <a:pt x="125767" y="0"/>
                      <a:pt x="138913" y="3068"/>
                      <a:pt x="146800" y="17093"/>
                    </a:cubicBezTo>
                    <a:cubicBezTo>
                      <a:pt x="154687" y="31118"/>
                      <a:pt x="150743" y="44266"/>
                      <a:pt x="142418" y="56976"/>
                    </a:cubicBezTo>
                    <a:cubicBezTo>
                      <a:pt x="121386" y="90285"/>
                      <a:pt x="100353" y="123593"/>
                      <a:pt x="79759" y="156902"/>
                    </a:cubicBezTo>
                    <a:cubicBezTo>
                      <a:pt x="76692" y="161285"/>
                      <a:pt x="74063" y="166106"/>
                      <a:pt x="69681" y="173557"/>
                    </a:cubicBezTo>
                    <a:close/>
                  </a:path>
                </a:pathLst>
              </a:custGeom>
              <a:solidFill>
                <a:srgbClr val="000000"/>
              </a:solidFill>
              <a:ln w="4378"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95B0FCC-3AA7-7F7F-75AF-659070C9B80A}"/>
                  </a:ext>
                </a:extLst>
              </p:cNvPr>
              <p:cNvSpPr/>
              <p:nvPr/>
            </p:nvSpPr>
            <p:spPr>
              <a:xfrm>
                <a:off x="1816652" y="674033"/>
                <a:ext cx="157317" cy="223181"/>
              </a:xfrm>
              <a:custGeom>
                <a:avLst/>
                <a:gdLst>
                  <a:gd name="connsiteX0" fmla="*/ 71874 w 157317"/>
                  <a:gd name="connsiteY0" fmla="*/ 32 h 223181"/>
                  <a:gd name="connsiteX1" fmla="*/ 111309 w 157317"/>
                  <a:gd name="connsiteY1" fmla="*/ 32 h 223181"/>
                  <a:gd name="connsiteX2" fmla="*/ 145925 w 157317"/>
                  <a:gd name="connsiteY2" fmla="*/ 17125 h 223181"/>
                  <a:gd name="connsiteX3" fmla="*/ 142419 w 157317"/>
                  <a:gd name="connsiteY3" fmla="*/ 55693 h 223181"/>
                  <a:gd name="connsiteX4" fmla="*/ 77132 w 157317"/>
                  <a:gd name="connsiteY4" fmla="*/ 159564 h 223181"/>
                  <a:gd name="connsiteX5" fmla="*/ 84580 w 157317"/>
                  <a:gd name="connsiteY5" fmla="*/ 173589 h 223181"/>
                  <a:gd name="connsiteX6" fmla="*/ 130589 w 157317"/>
                  <a:gd name="connsiteY6" fmla="*/ 173589 h 223181"/>
                  <a:gd name="connsiteX7" fmla="*/ 157317 w 157317"/>
                  <a:gd name="connsiteY7" fmla="*/ 198571 h 223181"/>
                  <a:gd name="connsiteX8" fmla="*/ 130150 w 157317"/>
                  <a:gd name="connsiteY8" fmla="*/ 222676 h 223181"/>
                  <a:gd name="connsiteX9" fmla="*/ 41640 w 157317"/>
                  <a:gd name="connsiteY9" fmla="*/ 222676 h 223181"/>
                  <a:gd name="connsiteX10" fmla="*/ 13158 w 157317"/>
                  <a:gd name="connsiteY10" fmla="*/ 169644 h 223181"/>
                  <a:gd name="connsiteX11" fmla="*/ 80199 w 157317"/>
                  <a:gd name="connsiteY11" fmla="*/ 63144 h 223181"/>
                  <a:gd name="connsiteX12" fmla="*/ 73188 w 157317"/>
                  <a:gd name="connsiteY12" fmla="*/ 49557 h 223181"/>
                  <a:gd name="connsiteX13" fmla="*/ 27180 w 157317"/>
                  <a:gd name="connsiteY13" fmla="*/ 49557 h 223181"/>
                  <a:gd name="connsiteX14" fmla="*/ 13 w 157317"/>
                  <a:gd name="connsiteY14" fmla="*/ 25452 h 223181"/>
                  <a:gd name="connsiteX15" fmla="*/ 28056 w 157317"/>
                  <a:gd name="connsiteY15" fmla="*/ 909 h 223181"/>
                  <a:gd name="connsiteX16" fmla="*/ 71874 w 157317"/>
                  <a:gd name="connsiteY16" fmla="*/ 32 h 22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317" h="223181">
                    <a:moveTo>
                      <a:pt x="71874" y="32"/>
                    </a:moveTo>
                    <a:cubicBezTo>
                      <a:pt x="85019" y="32"/>
                      <a:pt x="98164" y="470"/>
                      <a:pt x="111309" y="32"/>
                    </a:cubicBezTo>
                    <a:cubicBezTo>
                      <a:pt x="125769" y="-406"/>
                      <a:pt x="138476" y="3538"/>
                      <a:pt x="145925" y="17125"/>
                    </a:cubicBezTo>
                    <a:cubicBezTo>
                      <a:pt x="153374" y="30711"/>
                      <a:pt x="150306" y="42983"/>
                      <a:pt x="142419" y="55693"/>
                    </a:cubicBezTo>
                    <a:cubicBezTo>
                      <a:pt x="120511" y="90317"/>
                      <a:pt x="99040" y="124940"/>
                      <a:pt x="77132" y="159564"/>
                    </a:cubicBezTo>
                    <a:cubicBezTo>
                      <a:pt x="70121" y="170521"/>
                      <a:pt x="70997" y="174465"/>
                      <a:pt x="84580" y="173589"/>
                    </a:cubicBezTo>
                    <a:cubicBezTo>
                      <a:pt x="99917" y="172712"/>
                      <a:pt x="115253" y="173151"/>
                      <a:pt x="130589" y="173589"/>
                    </a:cubicBezTo>
                    <a:cubicBezTo>
                      <a:pt x="147239" y="174465"/>
                      <a:pt x="157317" y="184108"/>
                      <a:pt x="157317" y="198571"/>
                    </a:cubicBezTo>
                    <a:cubicBezTo>
                      <a:pt x="157317" y="213034"/>
                      <a:pt x="147239" y="222237"/>
                      <a:pt x="130150" y="222676"/>
                    </a:cubicBezTo>
                    <a:cubicBezTo>
                      <a:pt x="100793" y="223114"/>
                      <a:pt x="70997" y="223552"/>
                      <a:pt x="41640" y="222676"/>
                    </a:cubicBezTo>
                    <a:cubicBezTo>
                      <a:pt x="11406" y="221799"/>
                      <a:pt x="-2616" y="195941"/>
                      <a:pt x="13158" y="169644"/>
                    </a:cubicBezTo>
                    <a:cubicBezTo>
                      <a:pt x="35067" y="133706"/>
                      <a:pt x="57414" y="98206"/>
                      <a:pt x="80199" y="63144"/>
                    </a:cubicBezTo>
                    <a:cubicBezTo>
                      <a:pt x="86771" y="52625"/>
                      <a:pt x="85895" y="49119"/>
                      <a:pt x="73188" y="49557"/>
                    </a:cubicBezTo>
                    <a:cubicBezTo>
                      <a:pt x="57852" y="49996"/>
                      <a:pt x="42516" y="49996"/>
                      <a:pt x="27180" y="49557"/>
                    </a:cubicBezTo>
                    <a:cubicBezTo>
                      <a:pt x="10091" y="48681"/>
                      <a:pt x="13" y="39477"/>
                      <a:pt x="13" y="25452"/>
                    </a:cubicBezTo>
                    <a:cubicBezTo>
                      <a:pt x="-425" y="10551"/>
                      <a:pt x="10091" y="1347"/>
                      <a:pt x="28056" y="909"/>
                    </a:cubicBezTo>
                    <a:cubicBezTo>
                      <a:pt x="42078" y="32"/>
                      <a:pt x="56976" y="32"/>
                      <a:pt x="71874" y="32"/>
                    </a:cubicBezTo>
                    <a:close/>
                  </a:path>
                </a:pathLst>
              </a:custGeom>
              <a:solidFill>
                <a:srgbClr val="000000"/>
              </a:solidFill>
              <a:ln w="43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4408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31279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46123" y="1466426"/>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lt-LT" sz="1150" dirty="0">
                <a:solidFill>
                  <a:srgbClr val="262626"/>
                </a:solidFill>
              </a:rPr>
              <a:t>Une utilisation excessive des écrans est corrélée </a:t>
            </a:r>
            <a:r>
              <a:rPr lang="lt-LT" sz="1150" dirty="0" err="1">
                <a:solidFill>
                  <a:srgbClr val="262626"/>
                </a:solidFill>
              </a:rPr>
              <a:t>à </a:t>
            </a:r>
            <a:r>
              <a:rPr lang="lt-LT" sz="1150" dirty="0">
                <a:solidFill>
                  <a:srgbClr val="262626"/>
                </a:solidFill>
              </a:rPr>
              <a:t>un risque </a:t>
            </a:r>
            <a:r>
              <a:rPr lang="lt-LT" sz="1150" dirty="0" err="1">
                <a:solidFill>
                  <a:srgbClr val="262626"/>
                </a:solidFill>
              </a:rPr>
              <a:t>plus élevé </a:t>
            </a:r>
            <a:r>
              <a:rPr lang="lt-LT" sz="1150" dirty="0">
                <a:solidFill>
                  <a:srgbClr val="262626"/>
                </a:solidFill>
              </a:rPr>
              <a:t>d'obésité (Robinson, 2017). Contrairement aux études concernant la myopie, la cause de l'obésité n'est pas associée à l'exposition à l'écran lui-même. Elle s'explique plutôt par ce que les scientifiques appellent parfois la </a:t>
            </a:r>
            <a:r>
              <a:rPr lang="lt-LT" sz="1150" i="1" dirty="0">
                <a:solidFill>
                  <a:srgbClr val="262626"/>
                </a:solidFill>
              </a:rPr>
              <a:t>théorie du déplacement </a:t>
            </a:r>
            <a:r>
              <a:rPr lang="lt-LT" sz="1150" dirty="0">
                <a:solidFill>
                  <a:srgbClr val="262626"/>
                </a:solidFill>
              </a:rPr>
              <a:t>ou la </a:t>
            </a:r>
            <a:r>
              <a:rPr lang="lt-LT" sz="1150" i="1" dirty="0">
                <a:solidFill>
                  <a:srgbClr val="262626"/>
                </a:solidFill>
              </a:rPr>
              <a:t>théorie de l'effet volé</a:t>
            </a:r>
            <a:r>
              <a:rPr lang="lt-LT" sz="1150" dirty="0">
                <a:solidFill>
                  <a:srgbClr val="262626"/>
                </a:solidFill>
              </a:rPr>
              <a:t>, qui décrit la manière dont les médias numériques "volent" du temps à d'autres </a:t>
            </a:r>
            <a:r>
              <a:rPr lang="lt-LT" sz="1150" dirty="0" err="1">
                <a:solidFill>
                  <a:srgbClr val="262626"/>
                </a:solidFill>
              </a:rPr>
              <a:t>activités </a:t>
            </a:r>
            <a:r>
              <a:rPr lang="fr-FR" sz="1150" dirty="0">
                <a:solidFill>
                  <a:schemeClr val="tx1"/>
                </a:solidFill>
              </a:rPr>
              <a:t>et interactions</a:t>
            </a:r>
            <a:r>
              <a:rPr lang="lt-LT" sz="1150" dirty="0">
                <a:solidFill>
                  <a:srgbClr val="262626"/>
                </a:solidFill>
              </a:rPr>
              <a:t>. </a:t>
            </a:r>
            <a:r>
              <a:rPr lang="lt-LT" sz="1150" dirty="0" err="1">
                <a:solidFill>
                  <a:srgbClr val="262626"/>
                </a:solidFill>
              </a:rPr>
              <a:t>En résumé</a:t>
            </a:r>
            <a:r>
              <a:rPr lang="lt-LT" sz="1150" dirty="0">
                <a:solidFill>
                  <a:srgbClr val="262626"/>
                </a:solidFill>
              </a:rPr>
              <a:t>, </a:t>
            </a:r>
            <a:r>
              <a:rPr lang="lt-LT" sz="1150" dirty="0" err="1">
                <a:solidFill>
                  <a:srgbClr val="262626"/>
                </a:solidFill>
              </a:rPr>
              <a:t>une </a:t>
            </a:r>
            <a:r>
              <a:rPr lang="lt-LT" sz="1150" dirty="0">
                <a:solidFill>
                  <a:srgbClr val="262626"/>
                </a:solidFill>
              </a:rPr>
              <a:t>heure passée à l'intérieur devant la télévision est une heure qui n'est pas passée à l'extérieur à faire du sport </a:t>
            </a:r>
            <a:r>
              <a:rPr lang="lt-LT" sz="1150" dirty="0" err="1">
                <a:solidFill>
                  <a:srgbClr val="262626"/>
                </a:solidFill>
              </a:rPr>
              <a:t>ou à jouer</a:t>
            </a:r>
            <a:r>
              <a:rPr lang="lt-LT" sz="1150" dirty="0">
                <a:solidFill>
                  <a:srgbClr val="262626"/>
                </a:solidFill>
              </a:rPr>
              <a:t>. </a:t>
            </a:r>
          </a:p>
          <a:p>
            <a:pPr>
              <a:lnSpc>
                <a:spcPts val="1120"/>
              </a:lnSpc>
            </a:pPr>
            <a:r>
              <a:rPr lang="lt-LT" sz="1150" dirty="0">
                <a:solidFill>
                  <a:srgbClr val="262626"/>
                </a:solidFill>
              </a:rPr>
              <a:t> </a:t>
            </a:r>
          </a:p>
          <a:p>
            <a:pPr>
              <a:lnSpc>
                <a:spcPts val="1120"/>
              </a:lnSpc>
            </a:pPr>
            <a:r>
              <a:rPr lang="lt-LT" sz="1150" dirty="0">
                <a:solidFill>
                  <a:srgbClr val="262626"/>
                </a:solidFill>
              </a:rPr>
              <a:t>On a également constaté que les enfants augmentent leur consommation d'</a:t>
            </a:r>
            <a:r>
              <a:rPr lang="lt-LT" sz="1150" dirty="0" err="1">
                <a:solidFill>
                  <a:srgbClr val="262626"/>
                </a:solidFill>
              </a:rPr>
              <a:t>aliments </a:t>
            </a:r>
            <a:r>
              <a:rPr lang="lt-LT" sz="1150" dirty="0">
                <a:solidFill>
                  <a:srgbClr val="262626"/>
                </a:solidFill>
              </a:rPr>
              <a:t>à haute densité </a:t>
            </a:r>
            <a:r>
              <a:rPr lang="lt-LT" sz="1150" dirty="0" err="1">
                <a:solidFill>
                  <a:srgbClr val="262626"/>
                </a:solidFill>
              </a:rPr>
              <a:t>lorsqu'ils mangent devant </a:t>
            </a:r>
            <a:r>
              <a:rPr lang="lt-LT" sz="1150" dirty="0">
                <a:solidFill>
                  <a:srgbClr val="262626"/>
                </a:solidFill>
              </a:rPr>
              <a:t>un écran (Blass, Elliott M., et al., 2006). Ces résultats sont préoccupants lorsqu'on les rapproche d'autres statistiques suggérant qu'un nombre croissant d'enfants ingèrent leur nourriture tout en regardant une forme ou une autre de divertissement médiatique. Une étude menée </a:t>
            </a:r>
            <a:r>
              <a:rPr lang="lt-LT" sz="1150" dirty="0" err="1">
                <a:solidFill>
                  <a:srgbClr val="262626"/>
                </a:solidFill>
              </a:rPr>
              <a:t>en </a:t>
            </a:r>
            <a:r>
              <a:rPr lang="lt-LT" sz="1150" dirty="0">
                <a:solidFill>
                  <a:srgbClr val="262626"/>
                </a:solidFill>
              </a:rPr>
              <a:t>Lituanie </a:t>
            </a:r>
            <a:r>
              <a:rPr lang="lt-LT" sz="1150" dirty="0" err="1">
                <a:solidFill>
                  <a:srgbClr val="262626"/>
                </a:solidFill>
              </a:rPr>
              <a:t>auprès d'enfants âgés de </a:t>
            </a:r>
            <a:r>
              <a:rPr lang="lt-LT" sz="1150" dirty="0">
                <a:solidFill>
                  <a:srgbClr val="262626"/>
                </a:solidFill>
              </a:rPr>
              <a:t>2 </a:t>
            </a:r>
            <a:r>
              <a:rPr lang="lt-LT" sz="1150" dirty="0" err="1">
                <a:solidFill>
                  <a:srgbClr val="262626"/>
                </a:solidFill>
              </a:rPr>
              <a:t>à </a:t>
            </a:r>
            <a:r>
              <a:rPr lang="lt-LT" sz="1150" dirty="0">
                <a:solidFill>
                  <a:srgbClr val="262626"/>
                </a:solidFill>
              </a:rPr>
              <a:t>5 </a:t>
            </a:r>
            <a:r>
              <a:rPr lang="lt-LT" sz="1150" dirty="0" err="1">
                <a:solidFill>
                  <a:srgbClr val="262626"/>
                </a:solidFill>
              </a:rPr>
              <a:t>ans a révélé </a:t>
            </a:r>
            <a:r>
              <a:rPr lang="lt-LT" sz="1150" dirty="0">
                <a:solidFill>
                  <a:srgbClr val="262626"/>
                </a:solidFill>
              </a:rPr>
              <a:t>que plus de la moitié </a:t>
            </a:r>
            <a:r>
              <a:rPr lang="lt-LT" sz="1150" dirty="0" err="1">
                <a:solidFill>
                  <a:srgbClr val="262626"/>
                </a:solidFill>
              </a:rPr>
              <a:t>des membres de l'échantillon étaient exposés à </a:t>
            </a:r>
            <a:r>
              <a:rPr lang="lt-LT" sz="1150" dirty="0">
                <a:solidFill>
                  <a:srgbClr val="262626"/>
                </a:solidFill>
              </a:rPr>
              <a:t>des écrans pendant qu'ils mangeaient, 22 % d'entre eux étant exposés pendant les repas tous les jours (Jusienė, Roma, et al., 2019). </a:t>
            </a:r>
          </a:p>
          <a:p>
            <a:pPr>
              <a:lnSpc>
                <a:spcPts val="1120"/>
              </a:lnSpc>
            </a:pPr>
            <a:r>
              <a:rPr lang="lt-LT" sz="1150" dirty="0">
                <a:solidFill>
                  <a:srgbClr val="262626"/>
                </a:solidFill>
              </a:rPr>
              <a:t> </a:t>
            </a:r>
          </a:p>
          <a:p>
            <a:pPr>
              <a:lnSpc>
                <a:spcPts val="1120"/>
              </a:lnSpc>
            </a:pPr>
            <a:r>
              <a:rPr lang="lt-LT" sz="1150" dirty="0">
                <a:solidFill>
                  <a:srgbClr val="262626"/>
                </a:solidFill>
              </a:rPr>
              <a:t>Chez les plus jeunes, le manque de mouvement et d'exploration du milieu environnant n'est pas immédiatement associé à l'obésité, mais plutôt à des retards de motricité. Des études suggèrent qu'il existe une relation négative entre le nombre d'heures d'écran et les compétences motrices de base, comme la stabilité, la mobilité, la force, la coordination et la capacité à manipuler des objets (Webster, 2019).</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07919" y="116487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6308" y="90326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06</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6123" y="952963"/>
            <a:ext cx="2526417"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Obésité et motricité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19</a:t>
            </a:fld>
            <a:endParaRPr lang="en-US" dirty="0"/>
          </a:p>
        </p:txBody>
      </p:sp>
      <p:sp>
        <p:nvSpPr>
          <p:cNvPr id="2" name="Rectangle 1">
            <a:extLst>
              <a:ext uri="{FF2B5EF4-FFF2-40B4-BE49-F238E27FC236}">
                <a16:creationId xmlns:a16="http://schemas.microsoft.com/office/drawing/2014/main" id="{9FEA5703-61F1-6326-39E8-FD792DFEF4AB}"/>
              </a:ext>
            </a:extLst>
          </p:cNvPr>
          <p:cNvSpPr/>
          <p:nvPr/>
        </p:nvSpPr>
        <p:spPr>
          <a:xfrm>
            <a:off x="1071646" y="5052546"/>
            <a:ext cx="6170387" cy="3230217"/>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7">
            <a:extLst>
              <a:ext uri="{FF2B5EF4-FFF2-40B4-BE49-F238E27FC236}">
                <a16:creationId xmlns:a16="http://schemas.microsoft.com/office/drawing/2014/main" id="{057D7CF8-A373-C403-6AE2-B1A025556CDA}"/>
              </a:ext>
            </a:extLst>
          </p:cNvPr>
          <p:cNvSpPr txBox="1">
            <a:spLocks/>
          </p:cNvSpPr>
          <p:nvPr/>
        </p:nvSpPr>
        <p:spPr>
          <a:xfrm>
            <a:off x="1152324" y="5403965"/>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Blass, Elliott M., et al. "On the Road to Obesity : Television Viewing Increases Intake of High-Density Foods". Physiology &amp; Behavior, vol. 88, no. 4, juillet 2006, pp. 597-604. ScienceDirect, https://doi.org/10.1016/j.physbeh.2006.05.035.</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Jusienė, Roma, et al. 'Screen Use During Meals Among Young Children : Exploration of Associated Variables'. Medicina, vol. 55, no. 10, oct. 2019, p. 688. www.mdpi.com, https://doi.org/10.3390/medicina55100688. Lire l'article complet </a:t>
            </a:r>
            <a:r>
              <a:rPr lang="fr-FR" sz="1000" b="1" dirty="0">
                <a:solidFill>
                  <a:schemeClr val="bg1"/>
                </a:solidFill>
                <a:effectLst/>
                <a:ea typeface="Arial" panose="020B0604020202020204" pitchFamily="34" charset="0"/>
                <a:hlinkClick r:id="rId3">
                  <a:extLst>
                    <a:ext uri="{A12FA001-AC4F-418D-AE19-62706E023703}">
                      <ahyp:hlinkClr xmlns:ahyp="http://schemas.microsoft.com/office/drawing/2018/hyperlinkcolor" val="tx"/>
                    </a:ext>
                  </a:extLst>
                </a:hlinkClick>
              </a:rPr>
              <a:t>ici</a:t>
            </a:r>
            <a:r>
              <a:rPr lang="fr-FR" sz="1000" b="1" dirty="0">
                <a:solidFill>
                  <a:schemeClr val="bg1"/>
                </a:solidFill>
                <a:effectLst/>
                <a:ea typeface="Arial" panose="020B0604020202020204" pitchFamily="34" charset="0"/>
              </a:rPr>
              <a:t>.</a:t>
            </a:r>
            <a:endParaRPr lang="en-IE" sz="1000" b="1"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Robinson, Thomas N., et al. 'Screen Media Exposure and Obesity in Children and Adolescents'. Pediatrics, vol. 140, no. Suppl 2, nov. 2017, pp. S97-101. PubMed Central, https://doi.org/10.1542/peds.2016-1758K. Lire l'intégralité de l'article </a:t>
            </a:r>
            <a:r>
              <a:rPr lang="fr-FR" sz="1000" b="1"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ici</a:t>
            </a:r>
            <a:r>
              <a:rPr lang="fr-FR" sz="1000" b="1" dirty="0">
                <a:solidFill>
                  <a:schemeClr val="bg1"/>
                </a:solidFill>
                <a:effectLst/>
                <a:ea typeface="Arial" panose="020B0604020202020204" pitchFamily="34" charset="0"/>
              </a:rPr>
              <a:t>. </a:t>
            </a:r>
            <a:endParaRPr lang="en-IE" sz="1000" b="1"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Webster, E. Kipling, et al. "Compétences motrices fondamentales, temps d'écran et activité physique chez les enfants d'âge préscolaire". Journal of Sport and Health Science, vol. 8, no. 2, mars 2019, pp. 114-21. ScienceDirect, https://doi.org/10.1016/j.jshs.2018.11.006. </a:t>
            </a:r>
            <a:r>
              <a:rPr lang="fr-FR" sz="1000" i="1" dirty="0">
                <a:solidFill>
                  <a:schemeClr val="bg1"/>
                </a:solidFill>
                <a:effectLst/>
                <a:ea typeface="Arial" panose="020B0604020202020204" pitchFamily="34" charset="0"/>
              </a:rPr>
              <a:t>Lire l'intégralité de l'article </a:t>
            </a:r>
            <a:r>
              <a:rPr lang="fr-FR" sz="1000" b="1" i="1" dirty="0">
                <a:solidFill>
                  <a:schemeClr val="bg1"/>
                </a:solidFill>
                <a:effectLst/>
                <a:ea typeface="Arial" panose="020B0604020202020204" pitchFamily="34" charset="0"/>
                <a:hlinkClick r:id="rId5">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André, Alexandre, et Odile Cochetel. "Effet du temps d'exposition aux écrans sur le graphisme des enfants de 5 à 6 ans. Une étude transversale conduite au cours de l'année scolaire 2019-2020 chez des enfants âgés de 5 à 6 ans, en grande section de maternelle, dans sept écoles d'Auvergne ", La nouvelle revue - Éducation et société inclusives, vol. 95, no. 3, 2022, pp. 191-214. </a:t>
            </a:r>
            <a:r>
              <a:rPr lang="fr-FR" sz="1000" i="1" dirty="0">
                <a:solidFill>
                  <a:schemeClr val="bg1"/>
                </a:solidFill>
                <a:effectLst/>
                <a:ea typeface="Arial" panose="020B0604020202020204" pitchFamily="34" charset="0"/>
              </a:rPr>
              <a:t>Lire l'article complet </a:t>
            </a:r>
            <a:r>
              <a:rPr lang="fr-FR" sz="1000" b="1" i="1"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r>
              <a:rPr lang="fr-FR" sz="1000" b="1" i="1" dirty="0">
                <a:solidFill>
                  <a:schemeClr val="bg1"/>
                </a:solidFill>
                <a:effectLst/>
                <a:ea typeface="Arial" panose="020B0604020202020204" pitchFamily="34" charset="0"/>
              </a:rPr>
              <a:t>Vous connaissez d'autres études sur l'exposition aux écrans et l'attention ? Ajoutez-les ici. </a:t>
            </a:r>
            <a:endParaRPr lang="en-IE" sz="1000" b="1" dirty="0">
              <a:solidFill>
                <a:schemeClr val="bg1"/>
              </a:solidFill>
              <a:effectLst/>
              <a:ea typeface="Arial" panose="020B0604020202020204" pitchFamily="34" charset="0"/>
            </a:endParaRPr>
          </a:p>
        </p:txBody>
      </p:sp>
      <p:sp>
        <p:nvSpPr>
          <p:cNvPr id="4" name="Text Placeholder 17">
            <a:extLst>
              <a:ext uri="{FF2B5EF4-FFF2-40B4-BE49-F238E27FC236}">
                <a16:creationId xmlns:a16="http://schemas.microsoft.com/office/drawing/2014/main" id="{0585430D-57C1-8D8C-25E3-EC3CE6D7B6F7}"/>
              </a:ext>
            </a:extLst>
          </p:cNvPr>
          <p:cNvSpPr txBox="1">
            <a:spLocks/>
          </p:cNvSpPr>
          <p:nvPr/>
        </p:nvSpPr>
        <p:spPr>
          <a:xfrm>
            <a:off x="5089516" y="4904161"/>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Trouver les articles complets</a:t>
            </a:r>
          </a:p>
        </p:txBody>
      </p:sp>
      <p:grpSp>
        <p:nvGrpSpPr>
          <p:cNvPr id="68" name="Graphic 3">
            <a:extLst>
              <a:ext uri="{FF2B5EF4-FFF2-40B4-BE49-F238E27FC236}">
                <a16:creationId xmlns:a16="http://schemas.microsoft.com/office/drawing/2014/main" id="{BCE69299-1CC1-6B49-7528-FF7D2653D5E5}"/>
              </a:ext>
            </a:extLst>
          </p:cNvPr>
          <p:cNvGrpSpPr/>
          <p:nvPr/>
        </p:nvGrpSpPr>
        <p:grpSpPr>
          <a:xfrm>
            <a:off x="6513552" y="312790"/>
            <a:ext cx="616739" cy="695953"/>
            <a:chOff x="4643578" y="432838"/>
            <a:chExt cx="1028134" cy="1160188"/>
          </a:xfrm>
        </p:grpSpPr>
        <p:sp>
          <p:nvSpPr>
            <p:cNvPr id="69" name="Freeform 68">
              <a:extLst>
                <a:ext uri="{FF2B5EF4-FFF2-40B4-BE49-F238E27FC236}">
                  <a16:creationId xmlns:a16="http://schemas.microsoft.com/office/drawing/2014/main" id="{6855A61B-4947-1AEB-8ABA-3CC6F906F5B0}"/>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00B6E6"/>
            </a:solidFill>
            <a:ln w="27426" cap="flat">
              <a:noFill/>
              <a:prstDash val="solid"/>
              <a:miter/>
            </a:ln>
          </p:spPr>
          <p:txBody>
            <a:bodyPr rtlCol="0" anchor="ctr"/>
            <a:lstStyle/>
            <a:p>
              <a:endParaRPr lang="en-US" dirty="0"/>
            </a:p>
          </p:txBody>
        </p:sp>
        <p:grpSp>
          <p:nvGrpSpPr>
            <p:cNvPr id="70" name="Graphic 3">
              <a:extLst>
                <a:ext uri="{FF2B5EF4-FFF2-40B4-BE49-F238E27FC236}">
                  <a16:creationId xmlns:a16="http://schemas.microsoft.com/office/drawing/2014/main" id="{BC9FD0D4-2DE8-A69D-3E00-4F1FA98A65A8}"/>
                </a:ext>
              </a:extLst>
            </p:cNvPr>
            <p:cNvGrpSpPr/>
            <p:nvPr/>
          </p:nvGrpSpPr>
          <p:grpSpPr>
            <a:xfrm>
              <a:off x="4643578" y="432838"/>
              <a:ext cx="1028134" cy="1160188"/>
              <a:chOff x="4643578" y="432838"/>
              <a:chExt cx="1028134" cy="1160188"/>
            </a:xfrm>
            <a:solidFill>
              <a:srgbClr val="000000"/>
            </a:solidFill>
          </p:grpSpPr>
          <p:sp>
            <p:nvSpPr>
              <p:cNvPr id="71" name="Freeform 70">
                <a:extLst>
                  <a:ext uri="{FF2B5EF4-FFF2-40B4-BE49-F238E27FC236}">
                    <a16:creationId xmlns:a16="http://schemas.microsoft.com/office/drawing/2014/main" id="{BAABB149-438A-5C48-DC9A-80506983DFC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dirty="0"/>
              </a:p>
            </p:txBody>
          </p:sp>
          <p:grpSp>
            <p:nvGrpSpPr>
              <p:cNvPr id="72" name="Graphic 3">
                <a:extLst>
                  <a:ext uri="{FF2B5EF4-FFF2-40B4-BE49-F238E27FC236}">
                    <a16:creationId xmlns:a16="http://schemas.microsoft.com/office/drawing/2014/main" id="{62E62931-10E4-DC08-4487-D916216C2035}"/>
                  </a:ext>
                </a:extLst>
              </p:cNvPr>
              <p:cNvGrpSpPr/>
              <p:nvPr/>
            </p:nvGrpSpPr>
            <p:grpSpPr>
              <a:xfrm>
                <a:off x="4643578" y="432838"/>
                <a:ext cx="1028134" cy="1160188"/>
                <a:chOff x="4643578" y="432838"/>
                <a:chExt cx="1028134" cy="1160188"/>
              </a:xfrm>
              <a:solidFill>
                <a:srgbClr val="000000"/>
              </a:solidFill>
            </p:grpSpPr>
            <p:sp>
              <p:nvSpPr>
                <p:cNvPr id="73" name="Freeform 72">
                  <a:extLst>
                    <a:ext uri="{FF2B5EF4-FFF2-40B4-BE49-F238E27FC236}">
                      <a16:creationId xmlns:a16="http://schemas.microsoft.com/office/drawing/2014/main" id="{672BA3B6-7813-47FF-1007-8BDF326B21D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D4433915-9F11-25A4-A898-E5309251957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dirty="0"/>
                </a:p>
              </p:txBody>
            </p:sp>
          </p:grpSp>
        </p:grpSp>
      </p:grpSp>
    </p:spTree>
    <p:extLst>
      <p:ext uri="{BB962C8B-B14F-4D97-AF65-F5344CB8AC3E}">
        <p14:creationId xmlns:p14="http://schemas.microsoft.com/office/powerpoint/2010/main" val="2498158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5050754-A385-B34A-A0CA-0D3B984F05A5}"/>
              </a:ext>
            </a:extLst>
          </p:cNvPr>
          <p:cNvSpPr>
            <a:spLocks noGrp="1"/>
          </p:cNvSpPr>
          <p:nvPr>
            <p:ph type="body" sz="quarter" idx="11"/>
          </p:nvPr>
        </p:nvSpPr>
        <p:spPr>
          <a:xfrm>
            <a:off x="1102769" y="1967727"/>
            <a:ext cx="648000" cy="348400"/>
          </a:xfrm>
        </p:spPr>
        <p:txBody>
          <a:bodyPr/>
          <a:lstStyle/>
          <a:p>
            <a:r>
              <a:rPr lang="en-US" sz="2500" dirty="0"/>
              <a:t>01</a:t>
            </a:r>
          </a:p>
        </p:txBody>
      </p:sp>
      <p:sp>
        <p:nvSpPr>
          <p:cNvPr id="27" name="Text Placeholder 26">
            <a:extLst>
              <a:ext uri="{FF2B5EF4-FFF2-40B4-BE49-F238E27FC236}">
                <a16:creationId xmlns:a16="http://schemas.microsoft.com/office/drawing/2014/main" id="{8AFD43CD-900B-364C-9180-A56DC4255D91}"/>
              </a:ext>
            </a:extLst>
          </p:cNvPr>
          <p:cNvSpPr>
            <a:spLocks noGrp="1"/>
          </p:cNvSpPr>
          <p:nvPr>
            <p:ph type="body" sz="quarter" idx="49"/>
          </p:nvPr>
        </p:nvSpPr>
        <p:spPr>
          <a:xfrm>
            <a:off x="1728418" y="1967727"/>
            <a:ext cx="5040529" cy="348400"/>
          </a:xfrm>
        </p:spPr>
        <p:txBody>
          <a:bodyPr/>
          <a:lstStyle/>
          <a:p>
            <a:pPr>
              <a:tabLst>
                <a:tab pos="4127500" algn="l"/>
              </a:tabLst>
            </a:pPr>
            <a:r>
              <a:rPr lang="en-US" sz="1500" b="1" dirty="0">
                <a:solidFill>
                  <a:srgbClr val="009AC1"/>
                </a:solidFill>
              </a:rPr>
              <a:t>Introduction</a:t>
            </a:r>
            <a:endParaRPr lang="en-US" sz="1300" dirty="0"/>
          </a:p>
        </p:txBody>
      </p:sp>
      <p:sp>
        <p:nvSpPr>
          <p:cNvPr id="19" name="Text Placeholder 18">
            <a:extLst>
              <a:ext uri="{FF2B5EF4-FFF2-40B4-BE49-F238E27FC236}">
                <a16:creationId xmlns:a16="http://schemas.microsoft.com/office/drawing/2014/main" id="{6FF67CFC-32FD-BE49-BCF4-8410339E3C05}"/>
              </a:ext>
            </a:extLst>
          </p:cNvPr>
          <p:cNvSpPr>
            <a:spLocks noGrp="1"/>
          </p:cNvSpPr>
          <p:nvPr>
            <p:ph type="body" sz="quarter" idx="14"/>
          </p:nvPr>
        </p:nvSpPr>
        <p:spPr>
          <a:xfrm>
            <a:off x="1728418" y="2334815"/>
            <a:ext cx="4446240" cy="1252800"/>
          </a:xfrm>
        </p:spPr>
        <p:txBody>
          <a:bodyPr anchor="t"/>
          <a:lstStyle/>
          <a:p>
            <a:pPr marL="182563" indent="-182563">
              <a:spcBef>
                <a:spcPts val="0"/>
              </a:spcBef>
              <a:buClr>
                <a:srgbClr val="009AC1"/>
              </a:buClr>
              <a:buFont typeface="Arial" panose="020B0604020202020204" pitchFamily="34" charset="0"/>
              <a:buChar char="•"/>
              <a:tabLst>
                <a:tab pos="4132263" algn="l"/>
              </a:tabLst>
            </a:pPr>
            <a:r>
              <a:rPr lang="en-US" sz="1200" dirty="0"/>
              <a:t>À quoi sert ce guide </a:t>
            </a:r>
            <a:r>
              <a:rPr lang="en-US" sz="1200"/>
              <a:t>? </a:t>
            </a:r>
            <a:r>
              <a:rPr lang="en-US" sz="1200">
                <a:hlinkClick r:id="rId2" action="ppaction://hlinksldjump">
                  <a:extLst>
                    <a:ext uri="{A12FA001-AC4F-418D-AE19-62706E023703}">
                      <ahyp:hlinkClr xmlns:ahyp="http://schemas.microsoft.com/office/drawing/2018/hyperlinkcolor" val="tx"/>
                    </a:ext>
                  </a:extLst>
                </a:hlinkClick>
              </a:rPr>
              <a:t>4</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À qui s'adresse ce guide ? </a:t>
            </a:r>
            <a:r>
              <a:rPr lang="en-US" sz="1200" dirty="0">
                <a:hlinkClick r:id="rId3" action="ppaction://hlinksldjump">
                  <a:extLst>
                    <a:ext uri="{A12FA001-AC4F-418D-AE19-62706E023703}">
                      <ahyp:hlinkClr xmlns:ahyp="http://schemas.microsoft.com/office/drawing/2018/hyperlinkcolor" val="tx"/>
                    </a:ext>
                  </a:extLst>
                </a:hlinkClick>
              </a:rPr>
              <a:t>5</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Comment lire ce guide ? </a:t>
            </a:r>
            <a:r>
              <a:rPr lang="en-US" sz="1200" dirty="0">
                <a:hlinkClick r:id="rId4" action="ppaction://hlinksldjump">
                  <a:extLst>
                    <a:ext uri="{A12FA001-AC4F-418D-AE19-62706E023703}">
                      <ahyp:hlinkClr xmlns:ahyp="http://schemas.microsoft.com/office/drawing/2018/hyperlinkcolor" val="tx"/>
                    </a:ext>
                  </a:extLst>
                </a:hlinkClick>
              </a:rPr>
              <a:t>7</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Deux définitions avant de commencer </a:t>
            </a:r>
            <a:r>
              <a:rPr lang="en-US" sz="1200" dirty="0">
                <a:hlinkClick r:id="rId5" action="ppaction://hlinksldjump">
                  <a:extLst>
                    <a:ext uri="{A12FA001-AC4F-418D-AE19-62706E023703}">
                      <ahyp:hlinkClr xmlns:ahyp="http://schemas.microsoft.com/office/drawing/2018/hyperlinkcolor" val="tx"/>
                    </a:ext>
                  </a:extLst>
                </a:hlinkClick>
              </a:rPr>
              <a:t>8</a:t>
            </a:r>
            <a:endParaRPr lang="en-US" sz="1200" dirty="0"/>
          </a:p>
        </p:txBody>
      </p:sp>
      <p:sp>
        <p:nvSpPr>
          <p:cNvPr id="24" name="Text Placeholder 23">
            <a:extLst>
              <a:ext uri="{FF2B5EF4-FFF2-40B4-BE49-F238E27FC236}">
                <a16:creationId xmlns:a16="http://schemas.microsoft.com/office/drawing/2014/main" id="{8630F413-1112-9143-8D1B-ED534D26F4ED}"/>
              </a:ext>
            </a:extLst>
          </p:cNvPr>
          <p:cNvSpPr>
            <a:spLocks noGrp="1"/>
          </p:cNvSpPr>
          <p:nvPr>
            <p:ph type="body" sz="quarter" idx="21"/>
          </p:nvPr>
        </p:nvSpPr>
        <p:spPr>
          <a:xfrm>
            <a:off x="1102769" y="3602717"/>
            <a:ext cx="648000" cy="348400"/>
          </a:xfrm>
        </p:spPr>
        <p:txBody>
          <a:bodyPr/>
          <a:lstStyle/>
          <a:p>
            <a:r>
              <a:rPr lang="en-US" sz="2500" dirty="0"/>
              <a:t>02</a:t>
            </a:r>
          </a:p>
        </p:txBody>
      </p:sp>
      <p:sp>
        <p:nvSpPr>
          <p:cNvPr id="25" name="Text Placeholder 24">
            <a:extLst>
              <a:ext uri="{FF2B5EF4-FFF2-40B4-BE49-F238E27FC236}">
                <a16:creationId xmlns:a16="http://schemas.microsoft.com/office/drawing/2014/main" id="{BB782CB8-0C49-BB4B-B107-6874500A87E2}"/>
              </a:ext>
            </a:extLst>
          </p:cNvPr>
          <p:cNvSpPr>
            <a:spLocks noGrp="1"/>
          </p:cNvSpPr>
          <p:nvPr>
            <p:ph type="body" sz="quarter" idx="22"/>
          </p:nvPr>
        </p:nvSpPr>
        <p:spPr>
          <a:xfrm>
            <a:off x="1728418" y="3602717"/>
            <a:ext cx="3544003" cy="348400"/>
          </a:xfrm>
        </p:spPr>
        <p:txBody>
          <a:bodyPr/>
          <a:lstStyle/>
          <a:p>
            <a:r>
              <a:rPr lang="en-US" sz="1500" b="1" dirty="0">
                <a:solidFill>
                  <a:srgbClr val="009AC1"/>
                </a:solidFill>
              </a:rPr>
              <a:t>Quel est le problème ?</a:t>
            </a:r>
          </a:p>
        </p:txBody>
      </p:sp>
      <p:sp>
        <p:nvSpPr>
          <p:cNvPr id="26" name="Text Placeholder 25">
            <a:extLst>
              <a:ext uri="{FF2B5EF4-FFF2-40B4-BE49-F238E27FC236}">
                <a16:creationId xmlns:a16="http://schemas.microsoft.com/office/drawing/2014/main" id="{19E80E33-87D8-354A-826D-3D8145490D2E}"/>
              </a:ext>
            </a:extLst>
          </p:cNvPr>
          <p:cNvSpPr>
            <a:spLocks noGrp="1"/>
          </p:cNvSpPr>
          <p:nvPr>
            <p:ph type="body" sz="quarter" idx="47"/>
          </p:nvPr>
        </p:nvSpPr>
        <p:spPr>
          <a:xfrm>
            <a:off x="1102769" y="108021"/>
            <a:ext cx="4667603" cy="1328099"/>
          </a:xfrm>
          <a:prstGeom prst="rect">
            <a:avLst/>
          </a:prstGeom>
        </p:spPr>
        <p:txBody>
          <a:bodyPr/>
          <a:lstStyle/>
          <a:p>
            <a:r>
              <a:rPr lang="en-US" dirty="0"/>
              <a:t>contenu</a:t>
            </a:r>
          </a:p>
        </p:txBody>
      </p:sp>
      <p:cxnSp>
        <p:nvCxnSpPr>
          <p:cNvPr id="36" name="Straight Connector 35">
            <a:extLst>
              <a:ext uri="{FF2B5EF4-FFF2-40B4-BE49-F238E27FC236}">
                <a16:creationId xmlns:a16="http://schemas.microsoft.com/office/drawing/2014/main" id="{496415B1-C688-EE72-08D5-71F6B58BC728}"/>
              </a:ext>
            </a:extLst>
          </p:cNvPr>
          <p:cNvCxnSpPr>
            <a:cxnSpLocks/>
          </p:cNvCxnSpPr>
          <p:nvPr/>
        </p:nvCxnSpPr>
        <p:spPr>
          <a:xfrm flipH="1">
            <a:off x="1026668" y="2318754"/>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sp>
        <p:nvSpPr>
          <p:cNvPr id="46" name="Text Placeholder 18">
            <a:extLst>
              <a:ext uri="{FF2B5EF4-FFF2-40B4-BE49-F238E27FC236}">
                <a16:creationId xmlns:a16="http://schemas.microsoft.com/office/drawing/2014/main" id="{DD4D698A-D10B-58F9-7B79-2BAF1721DD1D}"/>
              </a:ext>
            </a:extLst>
          </p:cNvPr>
          <p:cNvSpPr txBox="1">
            <a:spLocks/>
          </p:cNvSpPr>
          <p:nvPr/>
        </p:nvSpPr>
        <p:spPr>
          <a:xfrm>
            <a:off x="1728417" y="3967179"/>
            <a:ext cx="4728171" cy="1084988"/>
          </a:xfrm>
          <a:prstGeom prst="rect">
            <a:avLst/>
          </a:prstGeom>
        </p:spPr>
        <p:txBody>
          <a:bodyPr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563" lvl="0" indent="-182563">
              <a:spcBef>
                <a:spcPts val="0"/>
              </a:spcBef>
              <a:buClr>
                <a:srgbClr val="009AC1"/>
              </a:buClr>
              <a:buFont typeface="Arial" panose="020B0604020202020204" pitchFamily="34" charset="0"/>
              <a:buChar char="•"/>
              <a:tabLst>
                <a:tab pos="4132263" algn="l"/>
              </a:tabLst>
            </a:pPr>
            <a:r>
              <a:rPr lang="en-US" sz="1200" dirty="0"/>
              <a:t>Introduction </a:t>
            </a:r>
            <a:r>
              <a:rPr lang="en-US" sz="1200" dirty="0">
                <a:hlinkClick r:id="rId6" action="ppaction://hlinksldjump">
                  <a:extLst>
                    <a:ext uri="{A12FA001-AC4F-418D-AE19-62706E023703}">
                      <ahyp:hlinkClr xmlns:ahyp="http://schemas.microsoft.com/office/drawing/2018/hyperlinkcolor" val="tx"/>
                    </a:ext>
                  </a:extLst>
                </a:hlinkClick>
              </a:rPr>
              <a:t>10</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La science derrière la surexposition </a:t>
            </a:r>
            <a:r>
              <a:rPr lang="en-US" sz="1200" dirty="0">
                <a:hlinkClick r:id="rId7" action="ppaction://hlinksldjump">
                  <a:extLst>
                    <a:ext uri="{A12FA001-AC4F-418D-AE19-62706E023703}">
                      <ahyp:hlinkClr xmlns:ahyp="http://schemas.microsoft.com/office/drawing/2018/hyperlinkcolor" val="tx"/>
                    </a:ext>
                  </a:extLst>
                </a:hlinkClick>
              </a:rPr>
              <a:t>12</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Contestations au sein des sciences </a:t>
            </a:r>
            <a:r>
              <a:rPr lang="en-US" sz="1200" dirty="0">
                <a:hlinkClick r:id="rId8" action="ppaction://hlinksldjump">
                  <a:extLst>
                    <a:ext uri="{A12FA001-AC4F-418D-AE19-62706E023703}">
                      <ahyp:hlinkClr xmlns:ahyp="http://schemas.microsoft.com/office/drawing/2018/hyperlinkcolor" val="tx"/>
                    </a:ext>
                  </a:extLst>
                </a:hlinkClick>
              </a:rPr>
              <a:t>21</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Le développement de l'enfant </a:t>
            </a:r>
            <a:r>
              <a:rPr lang="en-US" sz="1200" i="1" dirty="0"/>
              <a:t>perturbé </a:t>
            </a:r>
            <a:r>
              <a:rPr lang="en-US" sz="1200" dirty="0">
                <a:hlinkClick r:id="rId9" action="ppaction://hlinksldjump">
                  <a:extLst>
                    <a:ext uri="{A12FA001-AC4F-418D-AE19-62706E023703}">
                      <ahyp:hlinkClr xmlns:ahyp="http://schemas.microsoft.com/office/drawing/2018/hyperlinkcolor" val="tx"/>
                    </a:ext>
                  </a:extLst>
                </a:hlinkClick>
              </a:rPr>
              <a:t>28</a:t>
            </a:r>
            <a:endParaRPr lang="en-US" sz="1200" dirty="0"/>
          </a:p>
          <a:p>
            <a:pPr marL="182563" lvl="0" indent="-182563">
              <a:spcBef>
                <a:spcPts val="0"/>
              </a:spcBef>
              <a:buClr>
                <a:srgbClr val="009AC1"/>
              </a:buClr>
              <a:buFont typeface="Arial" panose="020B0604020202020204" pitchFamily="34" charset="0"/>
              <a:buChar char="•"/>
              <a:tabLst>
                <a:tab pos="4132263" algn="l"/>
              </a:tabLst>
            </a:pPr>
            <a:endParaRPr lang="en-US" sz="1200" dirty="0"/>
          </a:p>
        </p:txBody>
      </p:sp>
      <p:cxnSp>
        <p:nvCxnSpPr>
          <p:cNvPr id="47" name="Straight Connector 46">
            <a:extLst>
              <a:ext uri="{FF2B5EF4-FFF2-40B4-BE49-F238E27FC236}">
                <a16:creationId xmlns:a16="http://schemas.microsoft.com/office/drawing/2014/main" id="{2ADEDF8A-3537-52BE-FF68-5C276687E7FD}"/>
              </a:ext>
            </a:extLst>
          </p:cNvPr>
          <p:cNvCxnSpPr>
            <a:cxnSpLocks/>
          </p:cNvCxnSpPr>
          <p:nvPr/>
        </p:nvCxnSpPr>
        <p:spPr>
          <a:xfrm flipH="1">
            <a:off x="1026668" y="3951117"/>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sp>
        <p:nvSpPr>
          <p:cNvPr id="48" name="Text Placeholder 16">
            <a:extLst>
              <a:ext uri="{FF2B5EF4-FFF2-40B4-BE49-F238E27FC236}">
                <a16:creationId xmlns:a16="http://schemas.microsoft.com/office/drawing/2014/main" id="{B31DCA08-0FDB-3551-734A-E245637285CF}"/>
              </a:ext>
            </a:extLst>
          </p:cNvPr>
          <p:cNvSpPr txBox="1">
            <a:spLocks/>
          </p:cNvSpPr>
          <p:nvPr/>
        </p:nvSpPr>
        <p:spPr>
          <a:xfrm>
            <a:off x="1102769" y="5003838"/>
            <a:ext cx="648000" cy="348400"/>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2000" b="1" i="0" kern="120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500" dirty="0"/>
              <a:t>03</a:t>
            </a:r>
          </a:p>
        </p:txBody>
      </p:sp>
      <p:sp>
        <p:nvSpPr>
          <p:cNvPr id="49" name="Text Placeholder 26">
            <a:extLst>
              <a:ext uri="{FF2B5EF4-FFF2-40B4-BE49-F238E27FC236}">
                <a16:creationId xmlns:a16="http://schemas.microsoft.com/office/drawing/2014/main" id="{423E4E28-8A1B-968C-DBD7-658018D183AE}"/>
              </a:ext>
            </a:extLst>
          </p:cNvPr>
          <p:cNvSpPr txBox="1">
            <a:spLocks/>
          </p:cNvSpPr>
          <p:nvPr/>
        </p:nvSpPr>
        <p:spPr>
          <a:xfrm>
            <a:off x="1728418" y="5033335"/>
            <a:ext cx="3544003" cy="348400"/>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500" b="1" dirty="0">
                <a:solidFill>
                  <a:srgbClr val="009AC1"/>
                </a:solidFill>
              </a:rPr>
              <a:t>Qu'est-ce que la recherche contributive ?</a:t>
            </a:r>
          </a:p>
        </p:txBody>
      </p:sp>
      <p:sp>
        <p:nvSpPr>
          <p:cNvPr id="50" name="Text Placeholder 18">
            <a:extLst>
              <a:ext uri="{FF2B5EF4-FFF2-40B4-BE49-F238E27FC236}">
                <a16:creationId xmlns:a16="http://schemas.microsoft.com/office/drawing/2014/main" id="{09C942BC-6D72-DF75-0222-4EC07DEDFD1D}"/>
              </a:ext>
            </a:extLst>
          </p:cNvPr>
          <p:cNvSpPr txBox="1">
            <a:spLocks/>
          </p:cNvSpPr>
          <p:nvPr/>
        </p:nvSpPr>
        <p:spPr>
          <a:xfrm>
            <a:off x="1728418" y="5400423"/>
            <a:ext cx="5108668" cy="1522710"/>
          </a:xfrm>
          <a:prstGeom prst="rect">
            <a:avLst/>
          </a:prstGeom>
        </p:spPr>
        <p:txBody>
          <a:bodyPr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563" lvl="0" indent="-182563">
              <a:spcBef>
                <a:spcPts val="0"/>
              </a:spcBef>
              <a:buClr>
                <a:srgbClr val="009AC1"/>
              </a:buClr>
              <a:buFont typeface="Arial" panose="020B0604020202020204" pitchFamily="34" charset="0"/>
              <a:buChar char="•"/>
              <a:tabLst>
                <a:tab pos="4132263" algn="l"/>
              </a:tabLst>
            </a:pPr>
            <a:r>
              <a:rPr lang="en-US" sz="1200" dirty="0"/>
              <a:t>Introduction </a:t>
            </a:r>
            <a:r>
              <a:rPr lang="en-US" sz="1200" dirty="0">
                <a:hlinkClick r:id="rId10" action="ppaction://hlinksldjump">
                  <a:extLst>
                    <a:ext uri="{A12FA001-AC4F-418D-AE19-62706E023703}">
                      <ahyp:hlinkClr xmlns:ahyp="http://schemas.microsoft.com/office/drawing/2018/hyperlinkcolor" val="tx"/>
                    </a:ext>
                  </a:extLst>
                </a:hlinkClick>
              </a:rPr>
              <a:t>39</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Une méthode issue de la philosophie </a:t>
            </a:r>
            <a:r>
              <a:rPr lang="en-US" sz="1200" dirty="0">
                <a:hlinkClick r:id="rId11" action="ppaction://hlinksldjump">
                  <a:extLst>
                    <a:ext uri="{A12FA001-AC4F-418D-AE19-62706E023703}">
                      <ahyp:hlinkClr xmlns:ahyp="http://schemas.microsoft.com/office/drawing/2018/hyperlinkcolor" val="tx"/>
                    </a:ext>
                  </a:extLst>
                </a:hlinkClick>
              </a:rPr>
              <a:t>41</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Orientations principales </a:t>
            </a:r>
            <a:r>
              <a:rPr lang="en-US" sz="1200" dirty="0">
                <a:hlinkClick r:id="rId12" action="ppaction://hlinksldjump">
                  <a:extLst>
                    <a:ext uri="{A12FA001-AC4F-418D-AE19-62706E023703}">
                      <ahyp:hlinkClr xmlns:ahyp="http://schemas.microsoft.com/office/drawing/2018/hyperlinkcolor" val="tx"/>
                    </a:ext>
                  </a:extLst>
                </a:hlinkClick>
              </a:rPr>
              <a:t>46</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Les termes et pourquoi nous les utilisons </a:t>
            </a:r>
            <a:r>
              <a:rPr lang="en-US" sz="1200" dirty="0">
                <a:hlinkClick r:id="rId13" action="ppaction://hlinksldjump">
                  <a:extLst>
                    <a:ext uri="{A12FA001-AC4F-418D-AE19-62706E023703}">
                      <ahyp:hlinkClr xmlns:ahyp="http://schemas.microsoft.com/office/drawing/2018/hyperlinkcolor" val="tx"/>
                    </a:ext>
                  </a:extLst>
                </a:hlinkClick>
              </a:rPr>
              <a:t>49</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Les difficultés de la lutte contre la surexposition et la manière dont la recherche contributive y répond </a:t>
            </a:r>
            <a:r>
              <a:rPr lang="en-US" sz="1200" dirty="0">
                <a:hlinkClick r:id="rId14" action="ppaction://hlinksldjump">
                  <a:extLst>
                    <a:ext uri="{A12FA001-AC4F-418D-AE19-62706E023703}">
                      <ahyp:hlinkClr xmlns:ahyp="http://schemas.microsoft.com/office/drawing/2018/hyperlinkcolor" val="tx"/>
                    </a:ext>
                  </a:extLst>
                </a:hlinkClick>
              </a:rPr>
              <a:t>54</a:t>
            </a:r>
            <a:endParaRPr lang="en-US" sz="1200" dirty="0"/>
          </a:p>
          <a:p>
            <a:pPr marL="182563" lvl="0" indent="-182563">
              <a:spcBef>
                <a:spcPts val="0"/>
              </a:spcBef>
              <a:buClr>
                <a:srgbClr val="009AC1"/>
              </a:buClr>
              <a:buFont typeface="Arial" panose="020B0604020202020204" pitchFamily="34" charset="0"/>
              <a:buChar char="•"/>
              <a:tabLst>
                <a:tab pos="4132263" algn="l"/>
              </a:tabLst>
            </a:pPr>
            <a:endParaRPr lang="en-US" sz="1200" dirty="0"/>
          </a:p>
        </p:txBody>
      </p:sp>
      <p:sp>
        <p:nvSpPr>
          <p:cNvPr id="51" name="Text Placeholder 23">
            <a:extLst>
              <a:ext uri="{FF2B5EF4-FFF2-40B4-BE49-F238E27FC236}">
                <a16:creationId xmlns:a16="http://schemas.microsoft.com/office/drawing/2014/main" id="{34F2B984-B31F-BA1E-9E14-D954EA4716D0}"/>
              </a:ext>
            </a:extLst>
          </p:cNvPr>
          <p:cNvSpPr txBox="1">
            <a:spLocks/>
          </p:cNvSpPr>
          <p:nvPr/>
        </p:nvSpPr>
        <p:spPr>
          <a:xfrm>
            <a:off x="1102769" y="6884637"/>
            <a:ext cx="648000" cy="348400"/>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2000" b="1" i="0" kern="120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500" dirty="0"/>
              <a:t>04</a:t>
            </a:r>
          </a:p>
        </p:txBody>
      </p:sp>
      <p:sp>
        <p:nvSpPr>
          <p:cNvPr id="52" name="Text Placeholder 24">
            <a:extLst>
              <a:ext uri="{FF2B5EF4-FFF2-40B4-BE49-F238E27FC236}">
                <a16:creationId xmlns:a16="http://schemas.microsoft.com/office/drawing/2014/main" id="{E654797D-5461-10D7-4956-004B58FCCCD3}"/>
              </a:ext>
            </a:extLst>
          </p:cNvPr>
          <p:cNvSpPr txBox="1">
            <a:spLocks/>
          </p:cNvSpPr>
          <p:nvPr/>
        </p:nvSpPr>
        <p:spPr>
          <a:xfrm>
            <a:off x="1728418" y="6884637"/>
            <a:ext cx="5040529" cy="345763"/>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500" b="1" dirty="0">
                <a:solidFill>
                  <a:srgbClr val="009AC1"/>
                </a:solidFill>
              </a:rPr>
              <a:t>Comment lancer un processus de recherche contributive ?</a:t>
            </a:r>
          </a:p>
        </p:txBody>
      </p:sp>
      <p:cxnSp>
        <p:nvCxnSpPr>
          <p:cNvPr id="53" name="Straight Connector 52">
            <a:extLst>
              <a:ext uri="{FF2B5EF4-FFF2-40B4-BE49-F238E27FC236}">
                <a16:creationId xmlns:a16="http://schemas.microsoft.com/office/drawing/2014/main" id="{B5C9656E-D7E9-4A7D-3378-2A35905CD855}"/>
              </a:ext>
            </a:extLst>
          </p:cNvPr>
          <p:cNvCxnSpPr>
            <a:cxnSpLocks/>
          </p:cNvCxnSpPr>
          <p:nvPr/>
        </p:nvCxnSpPr>
        <p:spPr>
          <a:xfrm flipH="1">
            <a:off x="1026668" y="5384362"/>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sp>
        <p:nvSpPr>
          <p:cNvPr id="54" name="Text Placeholder 18">
            <a:extLst>
              <a:ext uri="{FF2B5EF4-FFF2-40B4-BE49-F238E27FC236}">
                <a16:creationId xmlns:a16="http://schemas.microsoft.com/office/drawing/2014/main" id="{152F64CD-2A77-28EB-7F6E-8214F3402676}"/>
              </a:ext>
            </a:extLst>
          </p:cNvPr>
          <p:cNvSpPr txBox="1">
            <a:spLocks/>
          </p:cNvSpPr>
          <p:nvPr/>
        </p:nvSpPr>
        <p:spPr>
          <a:xfrm>
            <a:off x="1728417" y="7249099"/>
            <a:ext cx="4552123" cy="772996"/>
          </a:xfrm>
          <a:prstGeom prst="rect">
            <a:avLst/>
          </a:prstGeom>
        </p:spPr>
        <p:txBody>
          <a:bodyPr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563" indent="-182563">
              <a:spcBef>
                <a:spcPts val="0"/>
              </a:spcBef>
              <a:buClr>
                <a:srgbClr val="009AC1"/>
              </a:buClr>
              <a:buFont typeface="Arial" panose="020B0604020202020204" pitchFamily="34" charset="0"/>
              <a:buChar char="•"/>
              <a:tabLst>
                <a:tab pos="4132263" algn="l"/>
              </a:tabLst>
            </a:pPr>
            <a:r>
              <a:rPr lang="en-US" sz="1200" dirty="0"/>
              <a:t>Introduction </a:t>
            </a:r>
            <a:r>
              <a:rPr lang="en-US" sz="1200" dirty="0">
                <a:hlinkClick r:id="rId15" action="ppaction://hlinksldjump">
                  <a:extLst>
                    <a:ext uri="{A12FA001-AC4F-418D-AE19-62706E023703}">
                      <ahyp:hlinkClr xmlns:ahyp="http://schemas.microsoft.com/office/drawing/2018/hyperlinkcolor" val="tx"/>
                    </a:ext>
                  </a:extLst>
                </a:hlinkClick>
              </a:rPr>
              <a:t>60</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Création d'un noyau dur </a:t>
            </a:r>
            <a:r>
              <a:rPr lang="en-US" sz="1200" dirty="0">
                <a:hlinkClick r:id="rId16" action="ppaction://hlinksldjump">
                  <a:extLst>
                    <a:ext uri="{A12FA001-AC4F-418D-AE19-62706E023703}">
                      <ahyp:hlinkClr xmlns:ahyp="http://schemas.microsoft.com/office/drawing/2018/hyperlinkcolor" val="tx"/>
                    </a:ext>
                  </a:extLst>
                </a:hlinkClick>
              </a:rPr>
              <a:t>62</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Ouvrir le groupe au public </a:t>
            </a:r>
            <a:r>
              <a:rPr lang="en-US" sz="1200" dirty="0">
                <a:hlinkClick r:id="rId17" action="ppaction://hlinksldjump">
                  <a:extLst>
                    <a:ext uri="{A12FA001-AC4F-418D-AE19-62706E023703}">
                      <ahyp:hlinkClr xmlns:ahyp="http://schemas.microsoft.com/office/drawing/2018/hyperlinkcolor" val="tx"/>
                    </a:ext>
                  </a:extLst>
                </a:hlinkClick>
              </a:rPr>
              <a:t>70</a:t>
            </a:r>
            <a:endParaRPr lang="en-US" sz="1200" dirty="0"/>
          </a:p>
          <a:p>
            <a:pPr marL="182563" indent="-182563">
              <a:spcBef>
                <a:spcPts val="0"/>
              </a:spcBef>
              <a:buClr>
                <a:srgbClr val="009AC1"/>
              </a:buClr>
              <a:buFont typeface="Arial" panose="020B0604020202020204" pitchFamily="34" charset="0"/>
              <a:buChar char="•"/>
              <a:tabLst>
                <a:tab pos="4132263" algn="l"/>
              </a:tabLst>
            </a:pPr>
            <a:endParaRPr lang="en-US" sz="1200" dirty="0"/>
          </a:p>
          <a:p>
            <a:pPr marL="182563" lvl="0" indent="-182563">
              <a:spcBef>
                <a:spcPts val="0"/>
              </a:spcBef>
              <a:buClr>
                <a:srgbClr val="009AC1"/>
              </a:buClr>
              <a:buFont typeface="Arial" panose="020B0604020202020204" pitchFamily="34" charset="0"/>
              <a:buChar char="•"/>
              <a:tabLst>
                <a:tab pos="4132263" algn="l"/>
              </a:tabLst>
            </a:pPr>
            <a:endParaRPr lang="en-US" sz="1200" dirty="0"/>
          </a:p>
        </p:txBody>
      </p:sp>
      <p:cxnSp>
        <p:nvCxnSpPr>
          <p:cNvPr id="55" name="Straight Connector 54">
            <a:extLst>
              <a:ext uri="{FF2B5EF4-FFF2-40B4-BE49-F238E27FC236}">
                <a16:creationId xmlns:a16="http://schemas.microsoft.com/office/drawing/2014/main" id="{C01F9BE3-C609-0B5D-4636-B17220E1EA8F}"/>
              </a:ext>
            </a:extLst>
          </p:cNvPr>
          <p:cNvCxnSpPr>
            <a:cxnSpLocks/>
          </p:cNvCxnSpPr>
          <p:nvPr/>
        </p:nvCxnSpPr>
        <p:spPr>
          <a:xfrm flipH="1">
            <a:off x="1026668" y="7233037"/>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sp>
        <p:nvSpPr>
          <p:cNvPr id="56" name="Text Placeholder 23">
            <a:extLst>
              <a:ext uri="{FF2B5EF4-FFF2-40B4-BE49-F238E27FC236}">
                <a16:creationId xmlns:a16="http://schemas.microsoft.com/office/drawing/2014/main" id="{A1E44585-85C5-0FF8-F983-B3C2B7D7EF7B}"/>
              </a:ext>
            </a:extLst>
          </p:cNvPr>
          <p:cNvSpPr txBox="1">
            <a:spLocks/>
          </p:cNvSpPr>
          <p:nvPr/>
        </p:nvSpPr>
        <p:spPr>
          <a:xfrm>
            <a:off x="1102769" y="8124024"/>
            <a:ext cx="648000" cy="348400"/>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2000" b="1" i="0" kern="120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500" dirty="0"/>
              <a:t>05</a:t>
            </a:r>
          </a:p>
        </p:txBody>
      </p:sp>
      <p:sp>
        <p:nvSpPr>
          <p:cNvPr id="57" name="Text Placeholder 24">
            <a:extLst>
              <a:ext uri="{FF2B5EF4-FFF2-40B4-BE49-F238E27FC236}">
                <a16:creationId xmlns:a16="http://schemas.microsoft.com/office/drawing/2014/main" id="{81B95E05-C70A-278C-4BB8-9B35EE1F33BA}"/>
              </a:ext>
            </a:extLst>
          </p:cNvPr>
          <p:cNvSpPr txBox="1">
            <a:spLocks/>
          </p:cNvSpPr>
          <p:nvPr/>
        </p:nvSpPr>
        <p:spPr>
          <a:xfrm>
            <a:off x="1728418" y="8124024"/>
            <a:ext cx="5040529" cy="345763"/>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500" b="1" dirty="0">
                <a:solidFill>
                  <a:srgbClr val="009AC1"/>
                </a:solidFill>
              </a:rPr>
              <a:t>Un exemple de processus de capacitation : Raisonner nos écrans</a:t>
            </a:r>
          </a:p>
        </p:txBody>
      </p:sp>
      <p:sp>
        <p:nvSpPr>
          <p:cNvPr id="58" name="Text Placeholder 18">
            <a:extLst>
              <a:ext uri="{FF2B5EF4-FFF2-40B4-BE49-F238E27FC236}">
                <a16:creationId xmlns:a16="http://schemas.microsoft.com/office/drawing/2014/main" id="{2C4F61D6-2B56-1799-98BA-FAF4D3BA00D3}"/>
              </a:ext>
            </a:extLst>
          </p:cNvPr>
          <p:cNvSpPr txBox="1">
            <a:spLocks/>
          </p:cNvSpPr>
          <p:nvPr/>
        </p:nvSpPr>
        <p:spPr>
          <a:xfrm>
            <a:off x="1728418" y="8488486"/>
            <a:ext cx="4728170" cy="590586"/>
          </a:xfrm>
          <a:prstGeom prst="rect">
            <a:avLst/>
          </a:prstGeom>
        </p:spPr>
        <p:txBody>
          <a:bodyPr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563" indent="-182563">
              <a:spcBef>
                <a:spcPts val="0"/>
              </a:spcBef>
              <a:buClr>
                <a:srgbClr val="009AC1"/>
              </a:buClr>
              <a:buFont typeface="Arial" panose="020B0604020202020204" pitchFamily="34" charset="0"/>
              <a:buChar char="•"/>
              <a:tabLst>
                <a:tab pos="4132263" algn="l"/>
              </a:tabLst>
            </a:pPr>
            <a:r>
              <a:rPr lang="en-US" sz="1200" dirty="0"/>
              <a:t>Introduction </a:t>
            </a:r>
            <a:r>
              <a:rPr lang="en-US" sz="1200" dirty="0">
                <a:hlinkClick r:id="rId18" action="ppaction://hlinksldjump">
                  <a:extLst>
                    <a:ext uri="{A12FA001-AC4F-418D-AE19-62706E023703}">
                      <ahyp:hlinkClr xmlns:ahyp="http://schemas.microsoft.com/office/drawing/2018/hyperlinkcolor" val="tx"/>
                    </a:ext>
                  </a:extLst>
                </a:hlinkClick>
              </a:rPr>
              <a:t>75</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Les neuf sessions de capacitation </a:t>
            </a:r>
            <a:r>
              <a:rPr lang="en-US" sz="1200" dirty="0">
                <a:hlinkClick r:id="rId19" action="ppaction://hlinksldjump">
                  <a:extLst>
                    <a:ext uri="{A12FA001-AC4F-418D-AE19-62706E023703}">
                      <ahyp:hlinkClr xmlns:ahyp="http://schemas.microsoft.com/office/drawing/2018/hyperlinkcolor" val="tx"/>
                    </a:ext>
                  </a:extLst>
                </a:hlinkClick>
              </a:rPr>
              <a:t>77</a:t>
            </a:r>
            <a:endParaRPr lang="en-US" sz="1200" dirty="0"/>
          </a:p>
          <a:p>
            <a:pPr marL="182563" indent="-182563">
              <a:spcBef>
                <a:spcPts val="0"/>
              </a:spcBef>
              <a:buClr>
                <a:srgbClr val="009AC1"/>
              </a:buClr>
              <a:buFont typeface="Arial" panose="020B0604020202020204" pitchFamily="34" charset="0"/>
              <a:buChar char="•"/>
              <a:tabLst>
                <a:tab pos="4132263" algn="l"/>
              </a:tabLst>
            </a:pPr>
            <a:endParaRPr lang="en-US" sz="1200" dirty="0"/>
          </a:p>
          <a:p>
            <a:pPr marL="182563" indent="-182563">
              <a:spcBef>
                <a:spcPts val="0"/>
              </a:spcBef>
              <a:buClr>
                <a:srgbClr val="009AC1"/>
              </a:buClr>
              <a:buFont typeface="Arial" panose="020B0604020202020204" pitchFamily="34" charset="0"/>
              <a:buChar char="•"/>
              <a:tabLst>
                <a:tab pos="4132263" algn="l"/>
              </a:tabLst>
            </a:pPr>
            <a:endParaRPr lang="en-US" sz="1200" dirty="0"/>
          </a:p>
          <a:p>
            <a:pPr marL="182563" lvl="0" indent="-182563">
              <a:spcBef>
                <a:spcPts val="0"/>
              </a:spcBef>
              <a:buClr>
                <a:srgbClr val="009AC1"/>
              </a:buClr>
              <a:buFont typeface="Arial" panose="020B0604020202020204" pitchFamily="34" charset="0"/>
              <a:buChar char="•"/>
              <a:tabLst>
                <a:tab pos="4132263" algn="l"/>
              </a:tabLst>
            </a:pPr>
            <a:endParaRPr lang="en-US" sz="1200" dirty="0"/>
          </a:p>
        </p:txBody>
      </p:sp>
      <p:cxnSp>
        <p:nvCxnSpPr>
          <p:cNvPr id="59" name="Straight Connector 58">
            <a:extLst>
              <a:ext uri="{FF2B5EF4-FFF2-40B4-BE49-F238E27FC236}">
                <a16:creationId xmlns:a16="http://schemas.microsoft.com/office/drawing/2014/main" id="{03745D14-93CB-62B2-D409-DC6CE40E7508}"/>
              </a:ext>
            </a:extLst>
          </p:cNvPr>
          <p:cNvCxnSpPr>
            <a:cxnSpLocks/>
          </p:cNvCxnSpPr>
          <p:nvPr/>
        </p:nvCxnSpPr>
        <p:spPr>
          <a:xfrm flipH="1">
            <a:off x="1026668" y="8472424"/>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grpSp>
        <p:nvGrpSpPr>
          <p:cNvPr id="70" name="Graphic 4">
            <a:extLst>
              <a:ext uri="{FF2B5EF4-FFF2-40B4-BE49-F238E27FC236}">
                <a16:creationId xmlns:a16="http://schemas.microsoft.com/office/drawing/2014/main" id="{1EDE6705-2C3C-4AE3-FA62-BF79E9E9E058}"/>
              </a:ext>
            </a:extLst>
          </p:cNvPr>
          <p:cNvGrpSpPr/>
          <p:nvPr/>
        </p:nvGrpSpPr>
        <p:grpSpPr>
          <a:xfrm rot="19285323" flipH="1">
            <a:off x="6373941" y="9223816"/>
            <a:ext cx="403667" cy="780438"/>
            <a:chOff x="9129274" y="2719113"/>
            <a:chExt cx="717139" cy="1386497"/>
          </a:xfrm>
          <a:solidFill>
            <a:srgbClr val="000000"/>
          </a:solidFill>
        </p:grpSpPr>
        <p:grpSp>
          <p:nvGrpSpPr>
            <p:cNvPr id="71" name="Graphic 4">
              <a:extLst>
                <a:ext uri="{FF2B5EF4-FFF2-40B4-BE49-F238E27FC236}">
                  <a16:creationId xmlns:a16="http://schemas.microsoft.com/office/drawing/2014/main" id="{20DB2B8A-6DCF-19D1-663D-352F3341247F}"/>
                </a:ext>
              </a:extLst>
            </p:cNvPr>
            <p:cNvGrpSpPr/>
            <p:nvPr/>
          </p:nvGrpSpPr>
          <p:grpSpPr>
            <a:xfrm>
              <a:off x="9159507" y="2719113"/>
              <a:ext cx="446280" cy="440141"/>
              <a:chOff x="9159507" y="2719113"/>
              <a:chExt cx="446280" cy="440141"/>
            </a:xfrm>
            <a:grpFill/>
          </p:grpSpPr>
          <p:sp>
            <p:nvSpPr>
              <p:cNvPr id="80" name="Freeform 79">
                <a:extLst>
                  <a:ext uri="{FF2B5EF4-FFF2-40B4-BE49-F238E27FC236}">
                    <a16:creationId xmlns:a16="http://schemas.microsoft.com/office/drawing/2014/main" id="{438B1259-410F-9530-7B67-8D1DAAF669C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1803751-202C-B266-322D-C941677AC73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dirty="0"/>
              </a:p>
            </p:txBody>
          </p:sp>
        </p:grpSp>
        <p:grpSp>
          <p:nvGrpSpPr>
            <p:cNvPr id="72" name="Graphic 4">
              <a:extLst>
                <a:ext uri="{FF2B5EF4-FFF2-40B4-BE49-F238E27FC236}">
                  <a16:creationId xmlns:a16="http://schemas.microsoft.com/office/drawing/2014/main" id="{7D7ACCDF-E534-CBA1-E98D-198B0F2A3C65}"/>
                </a:ext>
              </a:extLst>
            </p:cNvPr>
            <p:cNvGrpSpPr/>
            <p:nvPr/>
          </p:nvGrpSpPr>
          <p:grpSpPr>
            <a:xfrm>
              <a:off x="9129274" y="2893887"/>
              <a:ext cx="717139" cy="1211724"/>
              <a:chOff x="9129274" y="2893887"/>
              <a:chExt cx="717139" cy="1211724"/>
            </a:xfrm>
            <a:grpFill/>
          </p:grpSpPr>
          <p:sp>
            <p:nvSpPr>
              <p:cNvPr id="73" name="Freeform 72">
                <a:extLst>
                  <a:ext uri="{FF2B5EF4-FFF2-40B4-BE49-F238E27FC236}">
                    <a16:creationId xmlns:a16="http://schemas.microsoft.com/office/drawing/2014/main" id="{5C5232F4-E17C-8035-745C-F5937220804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1EFB7830-FDB6-2874-4558-2A2CDCFD623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55C6BCFC-93A1-28F6-AF70-3CF2C99F7CD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4001E81F-A98B-2A13-2CCD-301F3CB18F6F}"/>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154CA2CE-7837-B059-BE60-4726202CF3E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49D9585-42AB-8FAA-C125-A909E031179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F9BCE27B-B2B9-43D5-7A35-45A2DD0EF33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sp>
        <p:nvSpPr>
          <p:cNvPr id="2" name="Slide Number Placeholder 5">
            <a:extLst>
              <a:ext uri="{FF2B5EF4-FFF2-40B4-BE49-F238E27FC236}">
                <a16:creationId xmlns:a16="http://schemas.microsoft.com/office/drawing/2014/main" id="{8B177B16-D613-F000-F842-3248A422AA91}"/>
              </a:ext>
            </a:extLst>
          </p:cNvPr>
          <p:cNvSpPr txBox="1">
            <a:spLocks/>
          </p:cNvSpPr>
          <p:nvPr/>
        </p:nvSpPr>
        <p:spPr>
          <a:xfrm>
            <a:off x="7134555" y="10316301"/>
            <a:ext cx="357598" cy="266594"/>
          </a:xfrm>
          <a:prstGeom prst="rect">
            <a:avLst/>
          </a:prstGeom>
        </p:spPr>
        <p:txBody>
          <a:bodyPr vert="horz" lIns="91440" tIns="45720" rIns="91440" bIns="45720" rtlCol="0" anchor="ctr"/>
          <a:lstStyle>
            <a:defPPr>
              <a:defRPr lang="en-US"/>
            </a:defPPr>
            <a:lvl1pPr marL="0" algn="ctr" defTabSz="325892" rtl="0" eaLnBrk="1" latinLnBrk="0" hangingPunct="1">
              <a:defRPr sz="800" b="0" i="0" kern="1200">
                <a:solidFill>
                  <a:srgbClr val="000000"/>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t>2</a:t>
            </a:fld>
            <a:endParaRPr lang="en-US" dirty="0"/>
          </a:p>
        </p:txBody>
      </p:sp>
    </p:spTree>
    <p:extLst>
      <p:ext uri="{BB962C8B-B14F-4D97-AF65-F5344CB8AC3E}">
        <p14:creationId xmlns:p14="http://schemas.microsoft.com/office/powerpoint/2010/main" val="2353118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46123" y="1466426"/>
            <a:ext cx="6201256" cy="2655671"/>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GB" sz="1150" dirty="0">
                <a:solidFill>
                  <a:srgbClr val="262626"/>
                </a:solidFill>
              </a:rPr>
              <a:t>Retards de langage, manque d'attention, colère, dépression et anxiété, moins de temps pour bouger, moins de temps pour jouer : compte tenu des corrélations associées, il n'est pas difficile d'imaginer comment un enfant surexposé peut avoir des difficultés à nouer des relations significatives avec les autres. </a:t>
            </a:r>
          </a:p>
          <a:p>
            <a:pPr>
              <a:lnSpc>
                <a:spcPts val="1120"/>
              </a:lnSpc>
            </a:pPr>
            <a:endParaRPr lang="en-GB" sz="1150" dirty="0">
              <a:solidFill>
                <a:srgbClr val="262626"/>
              </a:solidFill>
            </a:endParaRPr>
          </a:p>
          <a:p>
            <a:pPr>
              <a:lnSpc>
                <a:spcPts val="1120"/>
              </a:lnSpc>
            </a:pPr>
            <a:r>
              <a:rPr lang="en-GB" sz="1150" dirty="0">
                <a:solidFill>
                  <a:srgbClr val="262626"/>
                </a:solidFill>
              </a:rPr>
              <a:t>De plus, les enfants ne sont pas les seuls à être affectés par les écrans. Les écrans affectent aussi les parents. Tout comme une heure passée devant la télévision n'est pas une heure passée à jouer dehors, une heure passée à parcourir les médias sociaux est une heure qui n'est pas passée à regarder l'enfant, à lui parler ou à jouer avec lui. Même si l'enfant n'est pas directement surexposé, il peut souffrir de l'indisponibilité totale ou partielle de ses parents, même s'ils sont physiquement présents. </a:t>
            </a:r>
          </a:p>
          <a:p>
            <a:pPr>
              <a:lnSpc>
                <a:spcPts val="1120"/>
              </a:lnSpc>
            </a:pPr>
            <a:endParaRPr lang="en-GB" sz="1150" dirty="0">
              <a:solidFill>
                <a:srgbClr val="262626"/>
              </a:solidFill>
            </a:endParaRPr>
          </a:p>
          <a:p>
            <a:pPr>
              <a:lnSpc>
                <a:spcPts val="1120"/>
              </a:lnSpc>
            </a:pPr>
            <a:r>
              <a:rPr lang="en-GB" sz="1150" dirty="0">
                <a:solidFill>
                  <a:srgbClr val="262626"/>
                </a:solidFill>
              </a:rPr>
              <a:t>Des études ont montré que même lorsque notre attention n'est pas dirigée vers l'écran, celui-ci interfère avec les interactions sociales. Au début des années 2010, un certain nombre de résultats d'expériences sur les effets de la télévision en arrière-plan ont été publiés. Une étude a montré que le jeu est interrompu lorsque la télévision est allumée en arrière-plan, ce qui réduit le temps de jeu en général (Schmidt, Marie Evans, et al., 2008). Une autre étude portant sur les interactions parents-enfants a montré que la fréquence et la qualité des interactions diminuaient lorsque la télévision était allumée dans la pièce (Christakis, Dimitri A., et al, 2009). </a:t>
            </a: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07919" y="116487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6308" y="90326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07</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6123" y="952963"/>
            <a:ext cx="2611477"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Relations intersubjectives</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20</a:t>
            </a:fld>
            <a:endParaRPr lang="en-US" dirty="0"/>
          </a:p>
        </p:txBody>
      </p:sp>
      <p:sp>
        <p:nvSpPr>
          <p:cNvPr id="2" name="Rectangle 1">
            <a:extLst>
              <a:ext uri="{FF2B5EF4-FFF2-40B4-BE49-F238E27FC236}">
                <a16:creationId xmlns:a16="http://schemas.microsoft.com/office/drawing/2014/main" id="{9FEA5703-61F1-6326-39E8-FD792DFEF4AB}"/>
              </a:ext>
            </a:extLst>
          </p:cNvPr>
          <p:cNvSpPr/>
          <p:nvPr/>
        </p:nvSpPr>
        <p:spPr>
          <a:xfrm>
            <a:off x="1071646" y="5052546"/>
            <a:ext cx="6170387" cy="3230217"/>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7">
            <a:extLst>
              <a:ext uri="{FF2B5EF4-FFF2-40B4-BE49-F238E27FC236}">
                <a16:creationId xmlns:a16="http://schemas.microsoft.com/office/drawing/2014/main" id="{057D7CF8-A373-C403-6AE2-B1A025556CDA}"/>
              </a:ext>
            </a:extLst>
          </p:cNvPr>
          <p:cNvSpPr txBox="1">
            <a:spLocks/>
          </p:cNvSpPr>
          <p:nvPr/>
        </p:nvSpPr>
        <p:spPr>
          <a:xfrm>
            <a:off x="1152324" y="5403965"/>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Schmidt, Marie Evans, et al. 'The Effects of Background Television on the Toy Play Behavior of Very Young Children'. Child Development, vol. 79, no. 4, juillet 2008, pp. 1137-51.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https://doi.org/10.1111/j.1467-8624.2008.01180.x.</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Dimitri A., et al. 'Audible Television and </a:t>
            </a:r>
            <a:r>
              <a:rPr lang="fr-FR" sz="1000" dirty="0" err="1">
                <a:solidFill>
                  <a:schemeClr val="bg1"/>
                </a:solidFill>
                <a:effectLst/>
                <a:ea typeface="Arial" panose="020B0604020202020204" pitchFamily="34" charset="0"/>
              </a:rPr>
              <a:t>Decreased Adult Words</a:t>
            </a:r>
            <a:r>
              <a:rPr lang="fr-FR" sz="1000" dirty="0">
                <a:solidFill>
                  <a:schemeClr val="bg1"/>
                </a:solidFill>
                <a:effectLst/>
                <a:ea typeface="Arial" panose="020B0604020202020204" pitchFamily="34" charset="0"/>
              </a:rPr>
              <a:t>, Infant </a:t>
            </a:r>
            <a:r>
              <a:rPr lang="fr-FR" sz="1000" dirty="0" err="1">
                <a:solidFill>
                  <a:schemeClr val="bg1"/>
                </a:solidFill>
                <a:effectLst/>
                <a:ea typeface="Arial" panose="020B0604020202020204" pitchFamily="34" charset="0"/>
              </a:rPr>
              <a:t>Vocalizations</a:t>
            </a:r>
            <a:r>
              <a:rPr lang="fr-FR" sz="1000" dirty="0">
                <a:solidFill>
                  <a:schemeClr val="bg1"/>
                </a:solidFill>
                <a:effectLst/>
                <a:ea typeface="Arial" panose="020B0604020202020204" pitchFamily="34" charset="0"/>
              </a:rPr>
              <a:t>, and </a:t>
            </a:r>
            <a:r>
              <a:rPr lang="fr-FR" sz="1000" dirty="0" err="1">
                <a:solidFill>
                  <a:schemeClr val="bg1"/>
                </a:solidFill>
                <a:effectLst/>
                <a:ea typeface="Arial" panose="020B0604020202020204" pitchFamily="34" charset="0"/>
              </a:rPr>
              <a:t>Conversational Turns </a:t>
            </a:r>
            <a:r>
              <a:rPr lang="fr-FR" sz="1000" dirty="0">
                <a:solidFill>
                  <a:schemeClr val="bg1"/>
                </a:solidFill>
                <a:effectLst/>
                <a:ea typeface="Arial" panose="020B0604020202020204" pitchFamily="34" charset="0"/>
              </a:rPr>
              <a:t>: A </a:t>
            </a:r>
            <a:r>
              <a:rPr lang="fr-FR" sz="1000" dirty="0" err="1">
                <a:solidFill>
                  <a:schemeClr val="bg1"/>
                </a:solidFill>
                <a:effectLst/>
                <a:ea typeface="Arial" panose="020B0604020202020204" pitchFamily="34" charset="0"/>
              </a:rPr>
              <a:t>Population-Based Study</a:t>
            </a:r>
            <a:r>
              <a:rPr lang="fr-FR" sz="1000" dirty="0">
                <a:solidFill>
                  <a:schemeClr val="bg1"/>
                </a:solidFill>
                <a:effectLst/>
                <a:ea typeface="Arial" panose="020B0604020202020204" pitchFamily="34" charset="0"/>
              </a:rPr>
              <a:t>". Archives of Pediatrics &amp; Adolescent </a:t>
            </a:r>
            <a:r>
              <a:rPr lang="fr-FR" sz="1000" dirty="0" err="1">
                <a:solidFill>
                  <a:schemeClr val="bg1"/>
                </a:solidFill>
                <a:effectLst/>
                <a:ea typeface="Arial" panose="020B0604020202020204" pitchFamily="34" charset="0"/>
              </a:rPr>
              <a:t>Medicine</a:t>
            </a:r>
            <a:r>
              <a:rPr lang="fr-FR" sz="1000" dirty="0">
                <a:solidFill>
                  <a:schemeClr val="bg1"/>
                </a:solidFill>
                <a:effectLst/>
                <a:ea typeface="Arial" panose="020B0604020202020204" pitchFamily="34" charset="0"/>
              </a:rPr>
              <a:t>, vol. 163, no. 6, juin 2009, pp. 554-58.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https://doi.org/10.1001/archpediatrics.2009.61. </a:t>
            </a:r>
            <a:r>
              <a:rPr lang="fr-FR" sz="1000" i="1" dirty="0">
                <a:solidFill>
                  <a:schemeClr val="bg1"/>
                </a:solidFill>
                <a:effectLst/>
                <a:ea typeface="Arial" panose="020B0604020202020204" pitchFamily="34" charset="0"/>
              </a:rPr>
              <a:t>Lire l'article complet </a:t>
            </a:r>
            <a:r>
              <a:rPr lang="fr-FR" sz="1000" b="1" i="1" dirty="0">
                <a:solidFill>
                  <a:schemeClr val="bg1"/>
                </a:solidFill>
                <a:effectLst/>
                <a:ea typeface="Arial" panose="020B0604020202020204" pitchFamily="34" charset="0"/>
                <a:hlinkClick r:id="rId3">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Dimitri A., et Michelle M. Garrison. </a:t>
            </a:r>
            <a:r>
              <a:rPr lang="fr-FR" sz="1000" dirty="0" err="1">
                <a:solidFill>
                  <a:schemeClr val="bg1"/>
                </a:solidFill>
                <a:effectLst/>
                <a:ea typeface="Arial" panose="020B0604020202020204" pitchFamily="34" charset="0"/>
              </a:rPr>
              <a:t>Preschool-Aged Children</a:t>
            </a:r>
            <a:r>
              <a:rPr lang="fr-FR" sz="1000" dirty="0">
                <a:solidFill>
                  <a:schemeClr val="bg1"/>
                </a:solidFill>
                <a:effectLst/>
                <a:ea typeface="Arial" panose="020B0604020202020204" pitchFamily="34" charset="0"/>
              </a:rPr>
              <a:t>'s Television Viewing in Child Care Settings". Pediatrics, vol. 124, no. 6, </a:t>
            </a:r>
            <a:r>
              <a:rPr lang="fr-FR" sz="1000" dirty="0" err="1">
                <a:solidFill>
                  <a:schemeClr val="bg1"/>
                </a:solidFill>
                <a:effectLst/>
                <a:ea typeface="Arial" panose="020B0604020202020204" pitchFamily="34" charset="0"/>
              </a:rPr>
              <a:t>Dec</a:t>
            </a:r>
            <a:r>
              <a:rPr lang="fr-FR" sz="1000" dirty="0">
                <a:solidFill>
                  <a:schemeClr val="bg1"/>
                </a:solidFill>
                <a:effectLst/>
                <a:ea typeface="Arial" panose="020B0604020202020204" pitchFamily="34" charset="0"/>
              </a:rPr>
              <a:t>. 2009, pp. 1627-32.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https://doi.org/10.1542/peds.2009-0862.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Harlé</a:t>
            </a:r>
            <a:r>
              <a:rPr lang="fr-FR" sz="1000" dirty="0">
                <a:solidFill>
                  <a:schemeClr val="bg1"/>
                </a:solidFill>
                <a:effectLst/>
                <a:ea typeface="Arial" panose="020B0604020202020204" pitchFamily="34" charset="0"/>
              </a:rPr>
              <a:t>, Bruno. L'exposition intensive et </a:t>
            </a:r>
            <a:r>
              <a:rPr lang="fr-FR" sz="1000" dirty="0" err="1">
                <a:solidFill>
                  <a:schemeClr val="bg1"/>
                </a:solidFill>
                <a:effectLst/>
                <a:ea typeface="Arial" panose="020B0604020202020204" pitchFamily="34" charset="0"/>
              </a:rPr>
              <a:t>précoce </a:t>
            </a:r>
            <a:r>
              <a:rPr lang="fr-FR" sz="1000" dirty="0">
                <a:solidFill>
                  <a:schemeClr val="bg1"/>
                </a:solidFill>
                <a:effectLst/>
                <a:ea typeface="Arial" panose="020B0604020202020204" pitchFamily="34" charset="0"/>
              </a:rPr>
              <a:t>aux écrans comme facteur de causalité des </a:t>
            </a:r>
            <a:r>
              <a:rPr lang="fr-FR" sz="1000" dirty="0" err="1">
                <a:solidFill>
                  <a:schemeClr val="bg1"/>
                </a:solidFill>
                <a:effectLst/>
                <a:ea typeface="Arial" panose="020B0604020202020204" pitchFamily="34" charset="0"/>
              </a:rPr>
              <a:t>symptômes </a:t>
            </a:r>
            <a:r>
              <a:rPr lang="fr-FR" sz="1000" dirty="0">
                <a:solidFill>
                  <a:schemeClr val="bg1"/>
                </a:solidFill>
                <a:effectLst/>
                <a:ea typeface="Arial" panose="020B0604020202020204" pitchFamily="34" charset="0"/>
              </a:rPr>
              <a:t>du </a:t>
            </a:r>
            <a:r>
              <a:rPr lang="fr-FR" sz="1000" dirty="0" err="1">
                <a:solidFill>
                  <a:schemeClr val="bg1"/>
                </a:solidFill>
                <a:effectLst/>
                <a:ea typeface="Arial" panose="020B0604020202020204" pitchFamily="34" charset="0"/>
              </a:rPr>
              <a:t>trouble du </a:t>
            </a:r>
            <a:r>
              <a:rPr lang="fr-FR" sz="1000" dirty="0">
                <a:solidFill>
                  <a:schemeClr val="bg1"/>
                </a:solidFill>
                <a:effectLst/>
                <a:ea typeface="Arial" panose="020B0604020202020204" pitchFamily="34" charset="0"/>
              </a:rPr>
              <a:t>spectre au</a:t>
            </a:r>
            <a:r>
              <a:rPr lang="fr-FR" sz="1000" dirty="0" err="1">
                <a:solidFill>
                  <a:schemeClr val="bg1"/>
                </a:solidFill>
                <a:effectLst/>
                <a:ea typeface="Arial" panose="020B0604020202020204" pitchFamily="34" charset="0"/>
              </a:rPr>
              <a:t>tistique </a:t>
            </a:r>
            <a:r>
              <a:rPr lang="fr-FR" sz="1000" dirty="0">
                <a:solidFill>
                  <a:schemeClr val="bg1"/>
                </a:solidFill>
                <a:effectLst/>
                <a:ea typeface="Arial" panose="020B0604020202020204" pitchFamily="34" charset="0"/>
              </a:rPr>
              <a:t>: Le cas de l'"</a:t>
            </a:r>
            <a:r>
              <a:rPr lang="fr-FR" sz="1000" dirty="0" err="1">
                <a:solidFill>
                  <a:schemeClr val="bg1"/>
                </a:solidFill>
                <a:effectLst/>
                <a:ea typeface="Arial" panose="020B0604020202020204" pitchFamily="34" charset="0"/>
              </a:rPr>
              <a:t>autisme </a:t>
            </a:r>
            <a:r>
              <a:rPr lang="fr-FR" sz="1000" dirty="0">
                <a:solidFill>
                  <a:schemeClr val="bg1"/>
                </a:solidFill>
                <a:effectLst/>
                <a:ea typeface="Arial" panose="020B0604020202020204" pitchFamily="34" charset="0"/>
              </a:rPr>
              <a:t>virtuel"'. Trends in Neuroscience and Education, vol. 17, </a:t>
            </a:r>
            <a:r>
              <a:rPr lang="fr-FR" sz="1000" dirty="0" err="1">
                <a:solidFill>
                  <a:schemeClr val="bg1"/>
                </a:solidFill>
                <a:effectLst/>
                <a:ea typeface="Arial" panose="020B0604020202020204" pitchFamily="34" charset="0"/>
              </a:rPr>
              <a:t>déc. </a:t>
            </a:r>
            <a:r>
              <a:rPr lang="fr-FR" sz="1000" dirty="0">
                <a:solidFill>
                  <a:schemeClr val="bg1"/>
                </a:solidFill>
                <a:effectLst/>
                <a:ea typeface="Arial" panose="020B0604020202020204" pitchFamily="34" charset="0"/>
              </a:rPr>
              <a:t>2019, p. 100119. ScienceDirect, </a:t>
            </a:r>
            <a:r>
              <a:rPr lang="fr-FR" sz="1000" b="1" dirty="0">
                <a:solidFill>
                  <a:schemeClr val="bg1"/>
                </a:solidFill>
                <a:effectLst/>
                <a:ea typeface="Arial" panose="020B0604020202020204" pitchFamily="34" charset="0"/>
              </a:rPr>
              <a:t>https://doi.org/10.1016/j.tine.2019.100119.</a:t>
            </a:r>
            <a:endParaRPr lang="en-IE" sz="1000" b="1"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Rhodes, </a:t>
            </a:r>
            <a:r>
              <a:rPr lang="fr-FR" sz="1000" dirty="0" err="1">
                <a:solidFill>
                  <a:schemeClr val="bg1"/>
                </a:solidFill>
                <a:effectLst/>
                <a:ea typeface="Arial" panose="020B0604020202020204" pitchFamily="34" charset="0"/>
              </a:rPr>
              <a:t>Anthea</a:t>
            </a:r>
            <a:r>
              <a:rPr lang="fr-FR" sz="1000" dirty="0">
                <a:solidFill>
                  <a:schemeClr val="bg1"/>
                </a:solidFill>
                <a:effectLst/>
                <a:ea typeface="Arial" panose="020B0604020202020204" pitchFamily="34" charset="0"/>
              </a:rPr>
              <a:t>. Temps d'écran et enfants : </a:t>
            </a:r>
            <a:r>
              <a:rPr lang="fr-FR" sz="1000" dirty="0" err="1">
                <a:solidFill>
                  <a:schemeClr val="bg1"/>
                </a:solidFill>
                <a:effectLst/>
                <a:ea typeface="Arial" panose="020B0604020202020204" pitchFamily="34" charset="0"/>
              </a:rPr>
              <a:t>Que </a:t>
            </a:r>
            <a:r>
              <a:rPr lang="fr-FR" sz="1000" dirty="0">
                <a:solidFill>
                  <a:schemeClr val="bg1"/>
                </a:solidFill>
                <a:effectLst/>
                <a:ea typeface="Arial" panose="020B0604020202020204" pitchFamily="34" charset="0"/>
              </a:rPr>
              <a:t>se passe-t-il dans nos foyers ? </a:t>
            </a:r>
            <a:r>
              <a:rPr lang="fr-FR" sz="1000" dirty="0" err="1">
                <a:solidFill>
                  <a:schemeClr val="bg1"/>
                </a:solidFill>
                <a:effectLst/>
                <a:ea typeface="Arial" panose="020B0604020202020204" pitchFamily="34" charset="0"/>
              </a:rPr>
              <a:t>Sondage australien sur </a:t>
            </a:r>
            <a:r>
              <a:rPr lang="fr-FR" sz="1000" dirty="0">
                <a:solidFill>
                  <a:schemeClr val="bg1"/>
                </a:solidFill>
                <a:effectLst/>
                <a:ea typeface="Arial" panose="020B0604020202020204" pitchFamily="34" charset="0"/>
              </a:rPr>
              <a:t>la santé des enfants. 2017.</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2022, pp. 191-214. </a:t>
            </a:r>
            <a:r>
              <a:rPr lang="fr-FR" sz="1000" i="1" dirty="0">
                <a:solidFill>
                  <a:schemeClr val="bg1"/>
                </a:solidFill>
                <a:effectLst/>
                <a:ea typeface="Arial" panose="020B0604020202020204" pitchFamily="34" charset="0"/>
              </a:rPr>
              <a:t>Lire l'article complet </a:t>
            </a:r>
            <a:r>
              <a:rPr lang="fr-FR" sz="1000" b="1" i="1"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r>
              <a:rPr lang="fr-FR" sz="1000" b="1" i="1" dirty="0">
                <a:solidFill>
                  <a:schemeClr val="bg1"/>
                </a:solidFill>
                <a:effectLst/>
                <a:ea typeface="Arial" panose="020B0604020202020204" pitchFamily="34" charset="0"/>
              </a:rPr>
              <a:t>Vous connaissez d'autres études sur l'exposition aux écrans et l'attention ? Ajoutez-les ici. </a:t>
            </a:r>
            <a:endParaRPr lang="en-IE" sz="1000" b="1" dirty="0">
              <a:solidFill>
                <a:schemeClr val="bg1"/>
              </a:solidFill>
              <a:effectLst/>
              <a:ea typeface="Arial" panose="020B0604020202020204" pitchFamily="34" charset="0"/>
            </a:endParaRPr>
          </a:p>
        </p:txBody>
      </p:sp>
      <p:sp>
        <p:nvSpPr>
          <p:cNvPr id="4" name="Text Placeholder 17">
            <a:extLst>
              <a:ext uri="{FF2B5EF4-FFF2-40B4-BE49-F238E27FC236}">
                <a16:creationId xmlns:a16="http://schemas.microsoft.com/office/drawing/2014/main" id="{0585430D-57C1-8D8C-25E3-EC3CE6D7B6F7}"/>
              </a:ext>
            </a:extLst>
          </p:cNvPr>
          <p:cNvSpPr txBox="1">
            <a:spLocks/>
          </p:cNvSpPr>
          <p:nvPr/>
        </p:nvSpPr>
        <p:spPr>
          <a:xfrm>
            <a:off x="5089516" y="4904161"/>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Trouver les articles complets</a:t>
            </a:r>
          </a:p>
        </p:txBody>
      </p:sp>
      <p:grpSp>
        <p:nvGrpSpPr>
          <p:cNvPr id="8" name="Group 7">
            <a:extLst>
              <a:ext uri="{FF2B5EF4-FFF2-40B4-BE49-F238E27FC236}">
                <a16:creationId xmlns:a16="http://schemas.microsoft.com/office/drawing/2014/main" id="{2626B887-58E0-4884-ABC7-2A4D37638F33}"/>
              </a:ext>
            </a:extLst>
          </p:cNvPr>
          <p:cNvGrpSpPr/>
          <p:nvPr/>
        </p:nvGrpSpPr>
        <p:grpSpPr>
          <a:xfrm>
            <a:off x="6545250" y="345928"/>
            <a:ext cx="589305" cy="596222"/>
            <a:chOff x="7190753" y="5365577"/>
            <a:chExt cx="745522" cy="754273"/>
          </a:xfrm>
        </p:grpSpPr>
        <p:grpSp>
          <p:nvGrpSpPr>
            <p:cNvPr id="10" name="Graphic 2">
              <a:extLst>
                <a:ext uri="{FF2B5EF4-FFF2-40B4-BE49-F238E27FC236}">
                  <a16:creationId xmlns:a16="http://schemas.microsoft.com/office/drawing/2014/main" id="{52F91BF7-BE87-9678-3004-956B20C7F526}"/>
                </a:ext>
              </a:extLst>
            </p:cNvPr>
            <p:cNvGrpSpPr/>
            <p:nvPr/>
          </p:nvGrpSpPr>
          <p:grpSpPr>
            <a:xfrm>
              <a:off x="7353351" y="5647412"/>
              <a:ext cx="420044" cy="75879"/>
              <a:chOff x="7353351" y="5647412"/>
              <a:chExt cx="420044" cy="75879"/>
            </a:xfrm>
            <a:solidFill>
              <a:srgbClr val="00BADE"/>
            </a:solidFill>
          </p:grpSpPr>
          <p:sp>
            <p:nvSpPr>
              <p:cNvPr id="23" name="Freeform 22">
                <a:extLst>
                  <a:ext uri="{FF2B5EF4-FFF2-40B4-BE49-F238E27FC236}">
                    <a16:creationId xmlns:a16="http://schemas.microsoft.com/office/drawing/2014/main" id="{DFF2F624-41F2-8CE3-2627-68DF7F46980F}"/>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CBFC5A62-EB7D-E1DD-A683-F7E73F4C910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25854253-6F2A-24D6-2BC0-B74E2004ABF2}"/>
                </a:ext>
              </a:extLst>
            </p:cNvPr>
            <p:cNvGrpSpPr/>
            <p:nvPr/>
          </p:nvGrpSpPr>
          <p:grpSpPr>
            <a:xfrm>
              <a:off x="7190753" y="5365577"/>
              <a:ext cx="745522" cy="754273"/>
              <a:chOff x="7190753" y="5365577"/>
              <a:chExt cx="745522" cy="754273"/>
            </a:xfrm>
            <a:solidFill>
              <a:srgbClr val="000000"/>
            </a:solidFill>
          </p:grpSpPr>
          <p:sp>
            <p:nvSpPr>
              <p:cNvPr id="12" name="Freeform 11">
                <a:extLst>
                  <a:ext uri="{FF2B5EF4-FFF2-40B4-BE49-F238E27FC236}">
                    <a16:creationId xmlns:a16="http://schemas.microsoft.com/office/drawing/2014/main" id="{B31EAD1A-F46E-5E03-BC8A-9A16939F177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4A5A6A1-1939-E0D0-6173-D10FF60039F6}"/>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BFDA2DE7-A941-BE91-B38C-157766548551}"/>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74EC09B0-7B00-64E5-D06B-7BE899DE0C9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E6E44968-4606-F913-7212-69ED12F9178E}"/>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DF0404B-541A-F4AB-3A1D-D886C7EBB755}"/>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6C450012-A8F3-00A0-B7EA-EEDF3A3F7D98}"/>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D31F4CA6-5AA7-67C2-7EE2-E4BABFD522B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660023A8-80BC-BA45-87CC-61E7BC67529D}"/>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522358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12402" y="5523125"/>
            <a:ext cx="6845045" cy="3591999"/>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sz="1150" dirty="0"/>
              <a:t>Si c'est le cas, on peut se demander pourquoi certaines personnes sont plus indulgentes à l'égard des écrans. Des personnes qui, comme vous maintenant, peuvent étayer leurs arguments en se référant à des études scientifiques, même si elles ne sont pas elles-mêmes des scientifiques. Pour comprendre ces désaccords, il est important de savoir qu'au sein de la communauté scientifique, les effets précis de la surexposition aux écrans sur les enfants font encore l'objet de débats. </a:t>
            </a:r>
          </a:p>
          <a:p>
            <a:pPr>
              <a:lnSpc>
                <a:spcPts val="1180"/>
              </a:lnSpc>
            </a:pPr>
            <a:r>
              <a:rPr lang="en-US" sz="1150" dirty="0"/>
              <a:t> </a:t>
            </a:r>
          </a:p>
          <a:p>
            <a:pPr>
              <a:lnSpc>
                <a:spcPts val="1180"/>
              </a:lnSpc>
            </a:pPr>
            <a:r>
              <a:rPr lang="en-US" sz="1150" dirty="0"/>
              <a:t>Ci-dessus, nous avons choisi les études qui montrent le plus clairement où les écrans peuvent venir interférer avec le développement des enfants. Vous pouvez trouver d'autres études dans lesquelles la corrélation entre l'exposition et les retards de développement est moins marquée. Cette différence de résultats fait que les analyses des études empiriques concluent parfois que nous avons besoin de </a:t>
            </a:r>
            <a:r>
              <a:rPr lang="en-US" sz="1150" i="1" dirty="0"/>
              <a:t>plus d'</a:t>
            </a:r>
            <a:r>
              <a:rPr lang="en-US" sz="1150" dirty="0"/>
              <a:t>études avant de pouvoir affirmer avec certitude qu'il existe une relation entre la surexposition et les problèmes décrits ci-dessus.</a:t>
            </a:r>
          </a:p>
          <a:p>
            <a:pPr>
              <a:lnSpc>
                <a:spcPts val="1180"/>
              </a:lnSpc>
            </a:pPr>
            <a:endParaRPr lang="en-US" sz="1150" dirty="0"/>
          </a:p>
          <a:p>
            <a:pPr>
              <a:lnSpc>
                <a:spcPts val="1180"/>
              </a:lnSpc>
            </a:pPr>
            <a:r>
              <a:rPr lang="en-US" sz="1150" dirty="0"/>
              <a:t>La demande d'études supplémentaires est tout à fait normale dans le cadre des sciences empiriques, qui avancent lentement et prudemment. Cependant, elle peut parfois créer de la confusion chez les parents et les professionnels de la santé, qui ne savent pas comment se positionner sur le sujet. Dans notre travail sur le terrain, nous sommes souvent confrontés à des questions telles que : </a:t>
            </a:r>
            <a:r>
              <a:rPr lang="en-US" sz="1150" i="1" dirty="0"/>
              <a:t>Peut-on être certain que les écrans sont la cause réelle des troubles observés chez les enfants ? Les problèmes sont-ils dus à la façon dont nous utilisons l'écran ou à l'écran lui-même ? Peut-on utiliser des études réalisées il y a dix ans pour tirer des conclusions sur les technologies auxquelles les enfants sont exposés aujourd'hui ?</a:t>
            </a:r>
          </a:p>
          <a:p>
            <a:pPr>
              <a:lnSpc>
                <a:spcPts val="1180"/>
              </a:lnSpc>
            </a:pPr>
            <a:r>
              <a:rPr lang="en-US" sz="1150" dirty="0"/>
              <a:t> </a:t>
            </a:r>
            <a:endParaRPr lang="en-US" sz="1150" dirty="0">
              <a:solidFill>
                <a:schemeClr val="bg1"/>
              </a:solidFill>
            </a:endParaRPr>
          </a:p>
          <a:p>
            <a:pPr algn="ctr">
              <a:lnSpc>
                <a:spcPts val="1180"/>
              </a:lnSpc>
            </a:pPr>
            <a:r>
              <a:rPr lang="en-US" sz="1400" b="1" dirty="0">
                <a:solidFill>
                  <a:schemeClr val="bg1"/>
                </a:solidFill>
                <a:highlight>
                  <a:srgbClr val="74659A"/>
                </a:highlight>
              </a:rPr>
              <a:t>Ci-dessous, nous </a:t>
            </a:r>
            <a:r>
              <a:rPr lang="en-US" sz="1400" b="1" dirty="0" err="1">
                <a:solidFill>
                  <a:schemeClr val="bg1"/>
                </a:solidFill>
                <a:highlight>
                  <a:srgbClr val="74659A"/>
                </a:highlight>
              </a:rPr>
              <a:t>examinerons</a:t>
            </a:r>
            <a:r>
              <a:rPr lang="en-US" sz="1400" b="1" dirty="0">
                <a:solidFill>
                  <a:schemeClr val="bg1"/>
                </a:solidFill>
                <a:highlight>
                  <a:srgbClr val="74659A"/>
                </a:highlight>
              </a:rPr>
              <a:t> de plus près </a:t>
            </a:r>
          </a:p>
          <a:p>
            <a:pPr algn="ctr">
              <a:lnSpc>
                <a:spcPts val="1180"/>
              </a:lnSpc>
            </a:pPr>
            <a:r>
              <a:rPr lang="en-US" sz="1400" b="1" dirty="0" err="1">
                <a:solidFill>
                  <a:schemeClr val="bg1"/>
                </a:solidFill>
                <a:highlight>
                  <a:srgbClr val="74659A"/>
                </a:highlight>
              </a:rPr>
              <a:t>ces</a:t>
            </a:r>
            <a:r>
              <a:rPr lang="en-US" sz="1400" b="1" dirty="0">
                <a:solidFill>
                  <a:schemeClr val="bg1"/>
                </a:solidFill>
                <a:highlight>
                  <a:srgbClr val="74659A"/>
                </a:highlight>
              </a:rPr>
              <a:t> questions.</a:t>
            </a:r>
          </a:p>
          <a:p>
            <a:pPr>
              <a:lnSpc>
                <a:spcPts val="1180"/>
              </a:lnSpc>
            </a:pPr>
            <a:r>
              <a:rPr lang="en-US" sz="1150" dirty="0"/>
              <a:t> </a:t>
            </a:r>
          </a:p>
          <a:p>
            <a:pPr>
              <a:lnSpc>
                <a:spcPts val="1180"/>
              </a:lnSpc>
            </a:pPr>
            <a:r>
              <a:rPr lang="en-US" sz="1150" dirty="0"/>
              <a:t>Tout comme la communauté scientifique, nous ne serons pas en mesure de vous fournir des réponses définitives. En revanche, nous vous donnerons un aperçu des raisons pour lesquelles il peut être si compliqué de régler ces questions dans le cadre des sciences empiriques. Nous expliquerons également pourquoi ces points de dissensus ne remettent pas sérieusement en cause les raisons pour lesquelles nous devrions nous préoccuper des effets des écrans sur les enfants. Enfin, nous discuterons de l'importance de faire progresser les normes réglementaires contre la surexposition, même en l'absence d'un consensus scientifique parfait. </a:t>
            </a:r>
          </a:p>
          <a:p>
            <a:pPr>
              <a:lnSpc>
                <a:spcPts val="1180"/>
              </a:lnSpc>
            </a:pPr>
            <a:endParaRPr lang="en-US" sz="1150"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21</a:t>
            </a:fld>
            <a:endParaRPr lang="en-US" dirty="0"/>
          </a:p>
        </p:txBody>
      </p:sp>
      <p:sp>
        <p:nvSpPr>
          <p:cNvPr id="7" name="Text Placeholder 17">
            <a:extLst>
              <a:ext uri="{FF2B5EF4-FFF2-40B4-BE49-F238E27FC236}">
                <a16:creationId xmlns:a16="http://schemas.microsoft.com/office/drawing/2014/main" id="{29D2D37A-368E-453D-5505-CD12738E36A4}"/>
              </a:ext>
            </a:extLst>
          </p:cNvPr>
          <p:cNvSpPr txBox="1">
            <a:spLocks/>
          </p:cNvSpPr>
          <p:nvPr/>
        </p:nvSpPr>
        <p:spPr>
          <a:xfrm>
            <a:off x="285897" y="1843583"/>
            <a:ext cx="3362078" cy="283139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840"/>
              </a:lnSpc>
            </a:pPr>
            <a:r>
              <a:rPr lang="en-US" sz="1700" dirty="0">
                <a:solidFill>
                  <a:srgbClr val="009AC1"/>
                </a:solidFill>
              </a:rPr>
              <a:t>À la lecture des études susmentionnées, peu de doutes semblent prévaloir : </a:t>
            </a:r>
            <a:r>
              <a:rPr lang="en-US" sz="1700" b="1" dirty="0">
                <a:solidFill>
                  <a:srgbClr val="74659A"/>
                </a:solidFill>
              </a:rPr>
              <a:t>pour les nourrissons et les jeunes enfants, les écrans devraient être limités, voire totalement interdits</a:t>
            </a:r>
            <a:r>
              <a:rPr lang="en-US" sz="1700" dirty="0">
                <a:solidFill>
                  <a:srgbClr val="009AC1"/>
                </a:solidFill>
              </a:rPr>
              <a:t>. Les corrélations entre le temps passé devant un écran et les retards de langage et de cognition, les troubles du comportement, la myopie, l'obésité, l'anxiété et l'isolement social montrent que les risques l'emportent largement sur les gains hypothétiques, dont aucun n'a été prouvé jusqu'à présent </a:t>
            </a:r>
            <a:r>
              <a:rPr lang="en-US" sz="1700" i="1" dirty="0">
                <a:solidFill>
                  <a:srgbClr val="009AC1"/>
                </a:solidFill>
              </a:rPr>
              <a:t>(Christakis, Dimitri A., 2009).</a:t>
            </a:r>
          </a:p>
          <a:p>
            <a:pPr algn="l">
              <a:lnSpc>
                <a:spcPts val="1840"/>
              </a:lnSpc>
            </a:pPr>
            <a:endParaRPr lang="en-US" sz="1700" dirty="0">
              <a:solidFill>
                <a:srgbClr val="009AC1"/>
              </a:solidFill>
            </a:endParaRPr>
          </a:p>
        </p:txBody>
      </p:sp>
      <p:pic>
        <p:nvPicPr>
          <p:cNvPr id="21" name="Picture 20">
            <a:extLst>
              <a:ext uri="{FF2B5EF4-FFF2-40B4-BE49-F238E27FC236}">
                <a16:creationId xmlns:a16="http://schemas.microsoft.com/office/drawing/2014/main" id="{644350AA-8689-3277-AB99-33AE61DE7D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852" t="13388" r="11706" b="12959"/>
          <a:stretch/>
        </p:blipFill>
        <p:spPr>
          <a:xfrm>
            <a:off x="3982885" y="1"/>
            <a:ext cx="3602037" cy="5345906"/>
          </a:xfrm>
          <a:prstGeom prst="rect">
            <a:avLst/>
          </a:prstGeom>
        </p:spPr>
      </p:pic>
      <p:pic>
        <p:nvPicPr>
          <p:cNvPr id="22" name="Picture 21">
            <a:extLst>
              <a:ext uri="{FF2B5EF4-FFF2-40B4-BE49-F238E27FC236}">
                <a16:creationId xmlns:a16="http://schemas.microsoft.com/office/drawing/2014/main" id="{D5F95F22-A1E9-8F22-7E14-03775DBC015E}"/>
              </a:ext>
            </a:extLst>
          </p:cNvPr>
          <p:cNvPicPr>
            <a:picLocks noChangeAspect="1"/>
          </p:cNvPicPr>
          <p:nvPr/>
        </p:nvPicPr>
        <p:blipFill rotWithShape="1">
          <a:blip r:embed="rId5">
            <a:alphaModFix amt="52000"/>
          </a:blip>
          <a:srcRect l="67635" t="984" r="2330" b="31175"/>
          <a:stretch/>
        </p:blipFill>
        <p:spPr>
          <a:xfrm rot="10800000" flipH="1">
            <a:off x="6563782" y="-49817"/>
            <a:ext cx="2737789" cy="3309098"/>
          </a:xfrm>
          <a:prstGeom prst="rect">
            <a:avLst/>
          </a:prstGeom>
        </p:spPr>
      </p:pic>
      <p:sp>
        <p:nvSpPr>
          <p:cNvPr id="23" name="Rectangle 22">
            <a:extLst>
              <a:ext uri="{FF2B5EF4-FFF2-40B4-BE49-F238E27FC236}">
                <a16:creationId xmlns:a16="http://schemas.microsoft.com/office/drawing/2014/main" id="{1A10619A-C07B-1B53-150F-85EEB697572B}"/>
              </a:ext>
            </a:extLst>
          </p:cNvPr>
          <p:cNvSpPr/>
          <p:nvPr/>
        </p:nvSpPr>
        <p:spPr>
          <a:xfrm>
            <a:off x="-11708" y="707662"/>
            <a:ext cx="4272299" cy="109302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4" name="Graphic 4">
            <a:extLst>
              <a:ext uri="{FF2B5EF4-FFF2-40B4-BE49-F238E27FC236}">
                <a16:creationId xmlns:a16="http://schemas.microsoft.com/office/drawing/2014/main" id="{A3BE0BE8-D287-9685-8B49-21AD2BA62825}"/>
              </a:ext>
            </a:extLst>
          </p:cNvPr>
          <p:cNvSpPr/>
          <p:nvPr/>
        </p:nvSpPr>
        <p:spPr>
          <a:xfrm rot="16200000">
            <a:off x="1723940" y="-779396"/>
            <a:ext cx="187457" cy="2916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25" name="Text Placeholder 16">
            <a:extLst>
              <a:ext uri="{FF2B5EF4-FFF2-40B4-BE49-F238E27FC236}">
                <a16:creationId xmlns:a16="http://schemas.microsoft.com/office/drawing/2014/main" id="{18CDCF50-900F-1B5D-A586-273F72D9B7C6}"/>
              </a:ext>
            </a:extLst>
          </p:cNvPr>
          <p:cNvSpPr txBox="1">
            <a:spLocks/>
          </p:cNvSpPr>
          <p:nvPr/>
        </p:nvSpPr>
        <p:spPr>
          <a:xfrm>
            <a:off x="359669" y="901731"/>
            <a:ext cx="3095154"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Contestations </a:t>
            </a: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au sein des </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sciences </a:t>
            </a:r>
          </a:p>
          <a:p>
            <a:pPr marL="0" indent="0">
              <a:lnSpc>
                <a:spcPts val="2600"/>
              </a:lnSpc>
              <a:spcBef>
                <a:spcPts val="0"/>
              </a:spcBef>
              <a:buNone/>
            </a:pP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8FF0A747-4294-A0F0-D01C-20E646A11124}"/>
              </a:ext>
            </a:extLst>
          </p:cNvPr>
          <p:cNvSpPr/>
          <p:nvPr/>
        </p:nvSpPr>
        <p:spPr>
          <a:xfrm>
            <a:off x="359668" y="9958019"/>
            <a:ext cx="4402877" cy="757813"/>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7">
            <a:extLst>
              <a:ext uri="{FF2B5EF4-FFF2-40B4-BE49-F238E27FC236}">
                <a16:creationId xmlns:a16="http://schemas.microsoft.com/office/drawing/2014/main" id="{93423971-AAC4-C1B9-7C10-87555F8A4A61}"/>
              </a:ext>
            </a:extLst>
          </p:cNvPr>
          <p:cNvSpPr txBox="1">
            <a:spLocks/>
          </p:cNvSpPr>
          <p:nvPr/>
        </p:nvSpPr>
        <p:spPr>
          <a:xfrm>
            <a:off x="528966" y="9958019"/>
            <a:ext cx="4159991" cy="102192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ct val="115000"/>
              </a:lnSpc>
            </a:pP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Dimitri A. 'The Effects of Infant Media Usage : What Do We Know and What </a:t>
            </a:r>
            <a:r>
              <a:rPr lang="fr-FR" sz="1000" dirty="0" err="1">
                <a:solidFill>
                  <a:schemeClr val="bg1"/>
                </a:solidFill>
                <a:effectLst/>
                <a:ea typeface="Arial" panose="020B0604020202020204" pitchFamily="34" charset="0"/>
              </a:rPr>
              <a:t>Should </a:t>
            </a:r>
            <a:r>
              <a:rPr lang="fr-FR" sz="1000" dirty="0">
                <a:solidFill>
                  <a:schemeClr val="bg1"/>
                </a:solidFill>
                <a:effectLst/>
                <a:ea typeface="Arial" panose="020B0604020202020204" pitchFamily="34" charset="0"/>
              </a:rPr>
              <a:t>We </a:t>
            </a:r>
            <a:r>
              <a:rPr lang="fr-FR" sz="1000" dirty="0" err="1">
                <a:solidFill>
                  <a:schemeClr val="bg1"/>
                </a:solidFill>
                <a:effectLst/>
                <a:ea typeface="Arial" panose="020B0604020202020204" pitchFamily="34" charset="0"/>
              </a:rPr>
              <a:t>Learn</a:t>
            </a:r>
            <a:r>
              <a:rPr lang="fr-FR" sz="1000" dirty="0">
                <a:solidFill>
                  <a:schemeClr val="bg1"/>
                </a:solidFill>
                <a:effectLst/>
                <a:ea typeface="Arial" panose="020B0604020202020204" pitchFamily="34" charset="0"/>
              </a:rPr>
              <a:t>' Acta </a:t>
            </a:r>
            <a:r>
              <a:rPr lang="fr-FR" sz="1000" dirty="0" err="1">
                <a:solidFill>
                  <a:schemeClr val="bg1"/>
                </a:solidFill>
                <a:effectLst/>
                <a:ea typeface="Arial" panose="020B0604020202020204" pitchFamily="34" charset="0"/>
              </a:rPr>
              <a:t>Paediatrica</a:t>
            </a:r>
            <a:r>
              <a:rPr lang="fr-FR" sz="1000" dirty="0">
                <a:solidFill>
                  <a:schemeClr val="bg1"/>
                </a:solidFill>
                <a:effectLst/>
                <a:ea typeface="Arial" panose="020B0604020202020204" pitchFamily="34" charset="0"/>
              </a:rPr>
              <a:t>, vol. 98, no. 1, Jan. 2009, pp. 8-16.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 </a:t>
            </a:r>
            <a:r>
              <a:rPr lang="fr-FR" sz="1000" dirty="0">
                <a:solidFill>
                  <a:schemeClr val="bg1"/>
                </a:solidFill>
                <a:effectLst/>
                <a:ea typeface="Arial" panose="020B0604020202020204" pitchFamily="34" charset="0"/>
              </a:rPr>
              <a:t>https://doi.org/10.1111/j.1651-2227.2008.01027.x.</a:t>
            </a:r>
            <a:endParaRPr lang="en-IE" sz="1000" dirty="0">
              <a:solidFill>
                <a:schemeClr val="bg1"/>
              </a:solidFill>
              <a:effectLst/>
              <a:ea typeface="Arial" panose="020B0604020202020204" pitchFamily="34" charset="0"/>
            </a:endParaRPr>
          </a:p>
        </p:txBody>
      </p:sp>
    </p:spTree>
    <p:extLst>
      <p:ext uri="{BB962C8B-B14F-4D97-AF65-F5344CB8AC3E}">
        <p14:creationId xmlns:p14="http://schemas.microsoft.com/office/powerpoint/2010/main" val="1842116939"/>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9502DB-5E66-5579-EDD7-0974B40A04B7}"/>
              </a:ext>
            </a:extLst>
          </p:cNvPr>
          <p:cNvSpPr/>
          <p:nvPr/>
        </p:nvSpPr>
        <p:spPr>
          <a:xfrm>
            <a:off x="0" y="7975"/>
            <a:ext cx="7571383" cy="185574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215900" y="2765778"/>
            <a:ext cx="7137400" cy="5772845"/>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Aujourd'hui, de multiples études montrent la corrélation entre des niveaux élevés d'exposition durant les premières années de vie et des retards de développement. Cependant, pour établir une relation de cause à effet entre les deux phénomènes, il faut exclure tous les autres facteurs qui pourraient venir influencer le développement de l'enfant. Et c'est très compliqué à faire. Pour des raisons éthiques et pratiques, les scientifiques ne peuvent pas contrôler tous les facteurs susceptibles d'affecter un nourrisson, ce qui nécessiterait de retirer le bébé à sa famille ou de surveiller celle-ci en permanence. L'idéal serait de réaliser des tests sur des cohortes de bébés identiques, ce qui est impossible. </a:t>
            </a:r>
          </a:p>
          <a:p>
            <a:pPr>
              <a:lnSpc>
                <a:spcPts val="1120"/>
              </a:lnSpc>
            </a:pPr>
            <a:r>
              <a:rPr lang="en-US" sz="1150" dirty="0"/>
              <a:t> </a:t>
            </a:r>
          </a:p>
          <a:p>
            <a:pPr>
              <a:lnSpc>
                <a:spcPts val="1120"/>
              </a:lnSpc>
            </a:pPr>
            <a:r>
              <a:rPr lang="en-US" sz="1150" dirty="0"/>
              <a:t>En raison de l'impossibilité de contrôler toutes les variables d'une étude sur les écrans, il peut être difficile d'affirmer avec certitude que les symptômes observés sont causés par l'exposition aux écrans et non par d'autres facteurs environnementaux ou héréditaires. En effet, il se peut que les parents qui surexposent leurs bébés aux écrans partagent un trait génétique qui expose leurs enfants au risque de développer les symptômes décrits ci-dessus. Peut-être sont-ils tous bilingues, ce qui est connu pour ralentir l'acquisition du langage chez les enfants. Peut-être interagissent-ils moins avec leur enfant, écran ou pas. Comme l'écrivent les auteurs d'un article sur la télévision et la cognition : </a:t>
            </a:r>
          </a:p>
          <a:p>
            <a:pPr>
              <a:lnSpc>
                <a:spcPts val="1120"/>
              </a:lnSpc>
            </a:pPr>
            <a:r>
              <a:rPr lang="en-US" sz="1150" dirty="0"/>
              <a:t> </a:t>
            </a:r>
          </a:p>
          <a:p>
            <a:pPr>
              <a:lnSpc>
                <a:spcPts val="1120"/>
              </a:lnSpc>
            </a:pPr>
            <a:r>
              <a:rPr lang="en-US" sz="1150" i="1" dirty="0">
                <a:solidFill>
                  <a:srgbClr val="009AC1"/>
                </a:solidFill>
              </a:rPr>
              <a:t>"Il est possible que les parents qui autorisent leurs enfants à regarder beaucoup la télévision, en particulier à un âge précoce, soient systématiquement différents des parents qui ne le font pas et que ces différences soient également associées à des résultats cognitifs" </a:t>
            </a:r>
            <a:r>
              <a:rPr lang="en-US" sz="1150" dirty="0"/>
              <a:t>(Zimmerman, 2005). </a:t>
            </a:r>
          </a:p>
          <a:p>
            <a:pPr>
              <a:lnSpc>
                <a:spcPts val="1120"/>
              </a:lnSpc>
            </a:pPr>
            <a:endParaRPr lang="en-US" sz="1150" dirty="0"/>
          </a:p>
          <a:p>
            <a:pPr>
              <a:lnSpc>
                <a:spcPts val="1120"/>
              </a:lnSpc>
            </a:pPr>
            <a:r>
              <a:rPr lang="en-US" sz="1150" dirty="0"/>
              <a:t>Heureusement, il existe des stratégies pour minimiser le nombre de facteurs susceptibles d'influencer les résultats d'une étude, même lorsqu'elle est menée en dehors du laboratoire. </a:t>
            </a:r>
          </a:p>
          <a:p>
            <a:pPr>
              <a:lnSpc>
                <a:spcPts val="1120"/>
              </a:lnSpc>
            </a:pPr>
            <a:endParaRPr lang="en-US" sz="1150" dirty="0"/>
          </a:p>
          <a:p>
            <a:r>
              <a:rPr lang="en-US" sz="1150" dirty="0"/>
              <a:t>L'un des moyens d'y parvenir consiste à travailler à partir de grands ensembles de données. Si l'on suit 10 000 enfants, il est statistiquement improbable que la moitié d'entre eux deviennent bilingues en grandissant ou qu'une grande partie de leurs parents partagent un trait génétique déviant. En fait, plus vous suivez une fraction importante d'une population, plus la moyenne de votre groupe d'échantillons a de chances de ressembler à la moyenne de l'ensemble de la population. Certaines des études empiriques mentionnées ci-dessus, comme l'étude ELFE menée en France, portent sur 18 300 </a:t>
            </a:r>
            <a:r>
              <a:rPr lang="en-US" sz="1150" dirty="0">
                <a:solidFill>
                  <a:schemeClr val="tx1"/>
                </a:solidFill>
              </a:rPr>
              <a:t>enfants, </a:t>
            </a:r>
            <a:r>
              <a:rPr lang="en-US" sz="1150" dirty="0" err="1">
                <a:solidFill>
                  <a:schemeClr val="tx1"/>
                </a:solidFill>
              </a:rPr>
              <a:t>soit</a:t>
            </a:r>
            <a:r>
              <a:rPr lang="en-US" sz="1150" dirty="0">
                <a:solidFill>
                  <a:schemeClr val="tx1"/>
                </a:solidFill>
              </a:rPr>
              <a:t> un enfant sur 50 né en France en 2011.</a:t>
            </a:r>
          </a:p>
          <a:p>
            <a:endParaRPr lang="en-US" sz="1150" dirty="0"/>
          </a:p>
          <a:p>
            <a:r>
              <a:rPr lang="en-US" sz="1150" dirty="0"/>
              <a:t>Un autre moyen d'accroître la signification statistique d'une étude consiste à </a:t>
            </a:r>
            <a:r>
              <a:rPr lang="en-US" sz="1150" dirty="0" err="1"/>
              <a:t>croiser </a:t>
            </a:r>
            <a:r>
              <a:rPr lang="en-US" sz="1150" dirty="0"/>
              <a:t>les résultats avec d'autres variables. S'il n'est pas possible de contrôler l'environnement de l'enfant en intervenant directement dessus, il est possible de mesurer d'autres facteurs qui tendent à influencer le développement de l'enfant. Certains facteurs sont systématiquement pris en compte dans les études sur les familles, comme l'origine ethnique, le niveau d'éducation des parents, la constitution de la famille ou le revenu du ménage. Bon nombre des études que nous avons examinées ci-dessus prennent ces variables en considération avant de tirer des conclusions sur les écrans.  Par ailleurs, certains scientifiques ont choisi de se concentrer sur un type de communauté spécifique afin de réduire le nombre de variances susceptibles d'affecter les résultats. C'est le cas des articles "Effects on TV in the bedroom on Young Hispanic Children" (Feng, Du, et al., 2011) et "Television and young Hispanic children's health behaviors" (Kennedy, 2000), qui, en s'intéressant à des familles susceptibles de partager des caractéristiques culturelles ou sociales, éliminent un certain nombre de variables étrangères qui pourraient autrement influencer les résultats. </a:t>
            </a:r>
          </a:p>
          <a:p>
            <a:r>
              <a:rPr lang="en-US" sz="1150" dirty="0"/>
              <a:t> </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22</a:t>
            </a:fld>
            <a:endParaRPr lang="en-US" dirty="0"/>
          </a:p>
        </p:txBody>
      </p:sp>
      <p:pic>
        <p:nvPicPr>
          <p:cNvPr id="22" name="Picture 21">
            <a:extLst>
              <a:ext uri="{FF2B5EF4-FFF2-40B4-BE49-F238E27FC236}">
                <a16:creationId xmlns:a16="http://schemas.microsoft.com/office/drawing/2014/main" id="{D5F95F22-A1E9-8F22-7E14-03775DBC015E}"/>
              </a:ext>
            </a:extLst>
          </p:cNvPr>
          <p:cNvPicPr>
            <a:picLocks noChangeAspect="1"/>
          </p:cNvPicPr>
          <p:nvPr/>
        </p:nvPicPr>
        <p:blipFill rotWithShape="1">
          <a:blip r:embed="rId2">
            <a:alphaModFix amt="52000"/>
          </a:blip>
          <a:srcRect l="66648" t="19941" r="3317" b="41850"/>
          <a:stretch/>
        </p:blipFill>
        <p:spPr>
          <a:xfrm rot="10800000" flipH="1">
            <a:off x="0" y="0"/>
            <a:ext cx="2737789" cy="1863718"/>
          </a:xfrm>
          <a:prstGeom prst="rect">
            <a:avLst/>
          </a:prstGeom>
        </p:spPr>
      </p:pic>
      <p:sp>
        <p:nvSpPr>
          <p:cNvPr id="25" name="Text Placeholder 16">
            <a:extLst>
              <a:ext uri="{FF2B5EF4-FFF2-40B4-BE49-F238E27FC236}">
                <a16:creationId xmlns:a16="http://schemas.microsoft.com/office/drawing/2014/main" id="{18CDCF50-900F-1B5D-A586-273F72D9B7C6}"/>
              </a:ext>
            </a:extLst>
          </p:cNvPr>
          <p:cNvSpPr txBox="1">
            <a:spLocks/>
          </p:cNvSpPr>
          <p:nvPr/>
        </p:nvSpPr>
        <p:spPr>
          <a:xfrm>
            <a:off x="380454" y="572767"/>
            <a:ext cx="2415616" cy="391816"/>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Première </a:t>
            </a:r>
          </a:p>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Point de discussion </a:t>
            </a: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EDE1ACE8-B4F6-FABE-1E8E-004A46BE3D52}"/>
              </a:ext>
            </a:extLst>
          </p:cNvPr>
          <p:cNvSpPr/>
          <p:nvPr/>
        </p:nvSpPr>
        <p:spPr>
          <a:xfrm>
            <a:off x="3277590" y="332307"/>
            <a:ext cx="3758465" cy="243347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1" name="Text Placeholder 17">
            <a:extLst>
              <a:ext uri="{FF2B5EF4-FFF2-40B4-BE49-F238E27FC236}">
                <a16:creationId xmlns:a16="http://schemas.microsoft.com/office/drawing/2014/main" id="{B000C610-75F6-2FA8-641E-10E1D4BF9E7B}"/>
              </a:ext>
            </a:extLst>
          </p:cNvPr>
          <p:cNvSpPr txBox="1">
            <a:spLocks/>
          </p:cNvSpPr>
          <p:nvPr/>
        </p:nvSpPr>
        <p:spPr>
          <a:xfrm>
            <a:off x="3557417" y="748680"/>
            <a:ext cx="3362078" cy="161263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840"/>
              </a:lnSpc>
            </a:pPr>
            <a:r>
              <a:rPr lang="en-US" sz="1800" i="1" dirty="0">
                <a:solidFill>
                  <a:schemeClr val="bg1"/>
                </a:solidFill>
              </a:rPr>
              <a:t>"Bien qu'il existe une corrélation entre la surexposition et les retards de développement, nous ne pouvons pas affirmer avec certitude que la surexposition en est la cause. </a:t>
            </a:r>
          </a:p>
        </p:txBody>
      </p:sp>
      <p:grpSp>
        <p:nvGrpSpPr>
          <p:cNvPr id="13" name="Group 12">
            <a:extLst>
              <a:ext uri="{FF2B5EF4-FFF2-40B4-BE49-F238E27FC236}">
                <a16:creationId xmlns:a16="http://schemas.microsoft.com/office/drawing/2014/main" id="{5BA5BEAB-B756-2DDD-599A-FD427B447FBC}"/>
              </a:ext>
            </a:extLst>
          </p:cNvPr>
          <p:cNvGrpSpPr/>
          <p:nvPr/>
        </p:nvGrpSpPr>
        <p:grpSpPr>
          <a:xfrm rot="10800000">
            <a:off x="2451141" y="1380956"/>
            <a:ext cx="1108623" cy="807096"/>
            <a:chOff x="3400450" y="986392"/>
            <a:chExt cx="1487826" cy="1083162"/>
          </a:xfrm>
        </p:grpSpPr>
        <p:sp>
          <p:nvSpPr>
            <p:cNvPr id="14" name="Freeform 13">
              <a:extLst>
                <a:ext uri="{FF2B5EF4-FFF2-40B4-BE49-F238E27FC236}">
                  <a16:creationId xmlns:a16="http://schemas.microsoft.com/office/drawing/2014/main" id="{1C9569A9-770D-5420-8EF9-EC306D5E79E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9FCA80ED-CAA8-BC55-1A8D-1F2E256F01B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16" name="Rectangle 15">
            <a:extLst>
              <a:ext uri="{FF2B5EF4-FFF2-40B4-BE49-F238E27FC236}">
                <a16:creationId xmlns:a16="http://schemas.microsoft.com/office/drawing/2014/main" id="{1723602E-1619-4EDE-C277-2EAFD95ACED6}"/>
              </a:ext>
            </a:extLst>
          </p:cNvPr>
          <p:cNvSpPr/>
          <p:nvPr/>
        </p:nvSpPr>
        <p:spPr>
          <a:xfrm>
            <a:off x="-14357" y="9088674"/>
            <a:ext cx="7559675" cy="1227628"/>
          </a:xfrm>
          <a:prstGeom prst="rect">
            <a:avLst/>
          </a:prstGeom>
          <a:solidFill>
            <a:srgbClr val="7465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7">
            <a:extLst>
              <a:ext uri="{FF2B5EF4-FFF2-40B4-BE49-F238E27FC236}">
                <a16:creationId xmlns:a16="http://schemas.microsoft.com/office/drawing/2014/main" id="{ED49BFA4-48A4-A5B5-03FF-A24321C35D6C}"/>
              </a:ext>
            </a:extLst>
          </p:cNvPr>
          <p:cNvSpPr txBox="1">
            <a:spLocks/>
          </p:cNvSpPr>
          <p:nvPr/>
        </p:nvSpPr>
        <p:spPr>
          <a:xfrm>
            <a:off x="380454" y="9158664"/>
            <a:ext cx="6526988" cy="105095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85750" indent="-2857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Feng, Du, et al. "Effects of TV in the </a:t>
            </a:r>
            <a:r>
              <a:rPr lang="fr-FR" sz="1000" dirty="0" err="1">
                <a:solidFill>
                  <a:schemeClr val="bg1"/>
                </a:solidFill>
                <a:effectLst/>
                <a:ea typeface="Arial" panose="020B0604020202020204" pitchFamily="34" charset="0"/>
              </a:rPr>
              <a:t>Bedroom </a:t>
            </a:r>
            <a:r>
              <a:rPr lang="fr-FR" sz="1000" dirty="0">
                <a:solidFill>
                  <a:schemeClr val="bg1"/>
                </a:solidFill>
                <a:effectLst/>
                <a:ea typeface="Arial" panose="020B0604020202020204" pitchFamily="34" charset="0"/>
              </a:rPr>
              <a:t>on Young </a:t>
            </a:r>
            <a:r>
              <a:rPr lang="fr-FR" sz="1000" dirty="0" err="1">
                <a:solidFill>
                  <a:schemeClr val="bg1"/>
                </a:solidFill>
                <a:effectLst/>
                <a:ea typeface="Arial" panose="020B0604020202020204" pitchFamily="34" charset="0"/>
              </a:rPr>
              <a:t>Hispanic </a:t>
            </a:r>
            <a:r>
              <a:rPr lang="fr-FR" sz="1000" dirty="0">
                <a:solidFill>
                  <a:schemeClr val="bg1"/>
                </a:solidFill>
                <a:effectLst/>
                <a:ea typeface="Arial" panose="020B0604020202020204" pitchFamily="34" charset="0"/>
              </a:rPr>
              <a:t>Children". American Journal of Health Promotion, vol. 25, no. 5, mai 2011, pp. 310-18.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rPr>
              <a:t>https://doi.org/10.4278/ajhp.080930-QUAN-228.</a:t>
            </a:r>
            <a:endParaRPr lang="en-IE" sz="1000" b="1" dirty="0">
              <a:solidFill>
                <a:schemeClr val="bg1"/>
              </a:solidFill>
              <a:effectLst/>
              <a:ea typeface="Arial" panose="020B0604020202020204" pitchFamily="34" charset="0"/>
            </a:endParaRPr>
          </a:p>
          <a:p>
            <a:pPr marL="285750" indent="-2857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Kennedy, C. M. "Television and Young </a:t>
            </a:r>
            <a:r>
              <a:rPr lang="fr-FR" sz="1000" dirty="0" err="1">
                <a:solidFill>
                  <a:schemeClr val="bg1"/>
                </a:solidFill>
                <a:effectLst/>
                <a:ea typeface="Arial" panose="020B0604020202020204" pitchFamily="34" charset="0"/>
              </a:rPr>
              <a:t>Hispanic Children's </a:t>
            </a:r>
            <a:r>
              <a:rPr lang="fr-FR" sz="1000" dirty="0">
                <a:solidFill>
                  <a:schemeClr val="bg1"/>
                </a:solidFill>
                <a:effectLst/>
                <a:ea typeface="Arial" panose="020B0604020202020204" pitchFamily="34" charset="0"/>
              </a:rPr>
              <a:t>Health </a:t>
            </a:r>
            <a:r>
              <a:rPr lang="fr-FR" sz="1000" dirty="0" err="1">
                <a:solidFill>
                  <a:schemeClr val="bg1"/>
                </a:solidFill>
                <a:effectLst/>
                <a:ea typeface="Arial" panose="020B0604020202020204" pitchFamily="34" charset="0"/>
              </a:rPr>
              <a:t>Behaviors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Pediatric </a:t>
            </a:r>
            <a:r>
              <a:rPr lang="fr-FR" sz="1000" dirty="0">
                <a:solidFill>
                  <a:schemeClr val="bg1"/>
                </a:solidFill>
                <a:effectLst/>
                <a:ea typeface="Arial" panose="020B0604020202020204" pitchFamily="34" charset="0"/>
              </a:rPr>
              <a:t>Nursing, vol. 26, no. 3, 2000, pp. 283-88, 292-94. </a:t>
            </a:r>
            <a:endParaRPr lang="en-IE" sz="1000" dirty="0">
              <a:solidFill>
                <a:schemeClr val="bg1"/>
              </a:solidFill>
              <a:effectLst/>
              <a:ea typeface="Arial" panose="020B0604020202020204" pitchFamily="34" charset="0"/>
            </a:endParaRPr>
          </a:p>
          <a:p>
            <a:pPr marL="285750" indent="-2857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Zimmerman, Frederick J., et Dimitri A. </a:t>
            </a: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Children</a:t>
            </a:r>
            <a:r>
              <a:rPr lang="fr-FR" sz="1000" dirty="0">
                <a:solidFill>
                  <a:schemeClr val="bg1"/>
                </a:solidFill>
                <a:effectLst/>
                <a:ea typeface="Arial" panose="020B0604020202020204" pitchFamily="34" charset="0"/>
              </a:rPr>
              <a:t>'s Television Viewing and Cognitive </a:t>
            </a:r>
            <a:r>
              <a:rPr lang="fr-FR" sz="1000" dirty="0" err="1">
                <a:solidFill>
                  <a:schemeClr val="bg1"/>
                </a:solidFill>
                <a:effectLst/>
                <a:ea typeface="Arial" panose="020B0604020202020204" pitchFamily="34" charset="0"/>
              </a:rPr>
              <a:t>Outcomes </a:t>
            </a:r>
            <a:r>
              <a:rPr lang="fr-FR" sz="1000" dirty="0">
                <a:solidFill>
                  <a:schemeClr val="bg1"/>
                </a:solidFill>
                <a:effectLst/>
                <a:ea typeface="Arial" panose="020B0604020202020204" pitchFamily="34" charset="0"/>
              </a:rPr>
              <a:t>: A Longitudinal </a:t>
            </a:r>
            <a:r>
              <a:rPr lang="fr-FR" sz="1000" dirty="0" err="1">
                <a:solidFill>
                  <a:schemeClr val="bg1"/>
                </a:solidFill>
                <a:effectLst/>
                <a:ea typeface="Arial" panose="020B0604020202020204" pitchFamily="34" charset="0"/>
              </a:rPr>
              <a:t>Analysis </a:t>
            </a:r>
            <a:r>
              <a:rPr lang="fr-FR" sz="1000" dirty="0">
                <a:solidFill>
                  <a:schemeClr val="bg1"/>
                </a:solidFill>
                <a:effectLst/>
                <a:ea typeface="Arial" panose="020B0604020202020204" pitchFamily="34" charset="0"/>
              </a:rPr>
              <a:t>of National Data". Archives of Pediatrics &amp; Adolescent </a:t>
            </a:r>
            <a:r>
              <a:rPr lang="fr-FR" sz="1000" dirty="0" err="1">
                <a:solidFill>
                  <a:schemeClr val="bg1"/>
                </a:solidFill>
                <a:effectLst/>
                <a:ea typeface="Arial" panose="020B0604020202020204" pitchFamily="34" charset="0"/>
              </a:rPr>
              <a:t>Medicine</a:t>
            </a:r>
            <a:r>
              <a:rPr lang="fr-FR" sz="1000" dirty="0">
                <a:solidFill>
                  <a:schemeClr val="bg1"/>
                </a:solidFill>
                <a:effectLst/>
                <a:ea typeface="Arial" panose="020B0604020202020204" pitchFamily="34" charset="0"/>
              </a:rPr>
              <a:t>, vol. 159, no. 7, juillet 2005, pp. 619-25.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hlinkClick r:id="rId3">
                  <a:extLst>
                    <a:ext uri="{A12FA001-AC4F-418D-AE19-62706E023703}">
                      <ahyp:hlinkClr xmlns:ahyp="http://schemas.microsoft.com/office/drawing/2018/hyperlinkcolor" val="tx"/>
                    </a:ext>
                  </a:extLst>
                </a:hlinkClick>
              </a:rPr>
              <a:t>https://doi.org/10.1001/archpedi.159.7.619</a:t>
            </a:r>
            <a:endParaRPr lang="fr-FR" sz="1000" b="1" dirty="0">
              <a:solidFill>
                <a:schemeClr val="bg1"/>
              </a:solidFill>
              <a:effectLst/>
              <a:ea typeface="Arial" panose="020B0604020202020204" pitchFamily="34" charset="0"/>
            </a:endParaRPr>
          </a:p>
        </p:txBody>
      </p:sp>
    </p:spTree>
    <p:extLst>
      <p:ext uri="{BB962C8B-B14F-4D97-AF65-F5344CB8AC3E}">
        <p14:creationId xmlns:p14="http://schemas.microsoft.com/office/powerpoint/2010/main" val="2723028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9502DB-5E66-5579-EDD7-0974B40A04B7}"/>
              </a:ext>
            </a:extLst>
          </p:cNvPr>
          <p:cNvSpPr/>
          <p:nvPr/>
        </p:nvSpPr>
        <p:spPr>
          <a:xfrm>
            <a:off x="0" y="7975"/>
            <a:ext cx="7571383" cy="185574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92506" y="2993595"/>
            <a:ext cx="6643549" cy="373852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Deux affirmations différentes qui expriment le même type d'énigme : comment savoir si c'est bien l'écran qui pose problème et non le comportement passif, sédentaire, solitaire et répétitif qu'il incite à adopter par rapport à d'autres activités plus actives et interactives.</a:t>
            </a:r>
          </a:p>
          <a:p>
            <a:pPr>
              <a:lnSpc>
                <a:spcPts val="1120"/>
              </a:lnSpc>
            </a:pPr>
            <a:r>
              <a:rPr lang="en-US" sz="1150" dirty="0"/>
              <a:t> </a:t>
            </a:r>
          </a:p>
          <a:p>
            <a:pPr>
              <a:lnSpc>
                <a:spcPts val="1120"/>
              </a:lnSpc>
            </a:pPr>
            <a:r>
              <a:rPr lang="en-US" sz="1150" dirty="0"/>
              <a:t>Cette idée est partiellement reprise par la </a:t>
            </a:r>
            <a:r>
              <a:rPr lang="en-US" sz="1150" i="1" dirty="0"/>
              <a:t>théorie du déplacement</a:t>
            </a:r>
            <a:r>
              <a:rPr lang="en-US" sz="1150" dirty="0"/>
              <a:t>, qui postule que le problème des écrans est le temps qu'ils volent à d'autres activités, notamment celles qui impliquent les interactions dont nous savons qu'elles sont cruciales pour le développement de l'enfant. </a:t>
            </a:r>
          </a:p>
          <a:p>
            <a:pPr>
              <a:lnSpc>
                <a:spcPts val="1120"/>
              </a:lnSpc>
            </a:pPr>
            <a:r>
              <a:rPr lang="en-US" sz="1150" dirty="0"/>
              <a:t> </a:t>
            </a:r>
          </a:p>
          <a:p>
            <a:pPr>
              <a:lnSpc>
                <a:spcPts val="1120"/>
              </a:lnSpc>
            </a:pPr>
            <a:r>
              <a:rPr lang="en-US" sz="1150" dirty="0"/>
              <a:t>Pour vérifier cette hypothèse</a:t>
            </a:r>
            <a:r>
              <a:rPr lang="en-US" sz="1150" dirty="0">
                <a:solidFill>
                  <a:schemeClr val="tx1"/>
                </a:solidFill>
              </a:rPr>
              <a:t>, il </a:t>
            </a:r>
            <a:r>
              <a:rPr lang="en-US" sz="1150" dirty="0"/>
              <a:t>faudrait trouver une cohorte d'enfants surexposés aux écrans sans être privés d'aucune des activités auxquelles participent leurs camarades non exposés. Et cela est quasiment impossible à réaliser. Le nombre d'heures dans une journée étant limité, l'utilisation excessive des technologies numériques se fait généralement au détriment d'autres activités. En fait, des études ont montré que l'augmentation du temps passé devant un écran est systématiquement associée à une réduction du temps que les enfants passent avec leurs proches ou qu'ils consacrent à d'autres interactions sociales (</a:t>
            </a:r>
            <a:r>
              <a:rPr lang="en-US" sz="1150" dirty="0" err="1"/>
              <a:t>Vandewater</a:t>
            </a:r>
            <a:r>
              <a:rPr lang="en-US" sz="1150" dirty="0"/>
              <a:t>, 2006).</a:t>
            </a:r>
          </a:p>
          <a:p>
            <a:pPr>
              <a:lnSpc>
                <a:spcPts val="1120"/>
              </a:lnSpc>
            </a:pPr>
            <a:r>
              <a:rPr lang="en-US" sz="1150" dirty="0"/>
              <a:t> </a:t>
            </a:r>
          </a:p>
          <a:p>
            <a:pPr>
              <a:lnSpc>
                <a:spcPts val="1120"/>
              </a:lnSpc>
            </a:pPr>
            <a:r>
              <a:rPr lang="en-US" sz="1150" dirty="0"/>
              <a:t>Toutefois, il existe d'autres moyens de déterminer si les écrans sont ou non "intrinsèquement mauvais".  </a:t>
            </a:r>
          </a:p>
          <a:p>
            <a:pPr>
              <a:lnSpc>
                <a:spcPts val="1120"/>
              </a:lnSpc>
            </a:pPr>
            <a:endParaRPr lang="en-US" sz="1150" dirty="0"/>
          </a:p>
          <a:p>
            <a:pPr>
              <a:lnSpc>
                <a:spcPts val="1120"/>
              </a:lnSpc>
            </a:pPr>
            <a:r>
              <a:rPr lang="en-US" sz="1150" dirty="0"/>
              <a:t>Récemment, l'étude ELFE menée en France a montré que le fait de regarder des écrans pendant les repas semblait avoir des conséquences plus importantes sur le développement de l'enfant que si le temps d'écran de l'enfant était augmenté d'une heure par jour (</a:t>
            </a:r>
            <a:r>
              <a:rPr lang="en-US" sz="1150" i="1" dirty="0"/>
              <a:t>source ?)</a:t>
            </a:r>
            <a:r>
              <a:rPr lang="en-US" sz="1150" dirty="0"/>
              <a:t>. De tels résultats soutiennent la théorie du déplacement, en suggérant que la réduction d'interactions autrement précieuses est à l'origine du problème, plutôt que le fait même d'être exposé à des écrans.</a:t>
            </a:r>
            <a:endParaRPr lang="en-US" sz="1150" i="1" dirty="0"/>
          </a:p>
          <a:p>
            <a:pPr>
              <a:lnSpc>
                <a:spcPts val="1120"/>
              </a:lnSpc>
            </a:pPr>
            <a:endParaRPr lang="en-US" sz="1150" dirty="0"/>
          </a:p>
          <a:p>
            <a:pPr>
              <a:lnSpc>
                <a:spcPts val="1120"/>
              </a:lnSpc>
            </a:pPr>
            <a:r>
              <a:rPr lang="en-US" sz="1150" dirty="0"/>
              <a:t>Une autre façon de procéder consiste à déterminer si différents types d'utilisation de l'écran auront des effets différents sur l'enfant. Avec l'introduction des écrans tactiles et des programmes interactifs, les scientifiques avancent parfois l'argument selon lequel nous devrions faire la distinction entre le "visionnage actif" et le visionnage plus passif associé à la télévision traditionnelle (Sweetser, 2012). </a:t>
            </a:r>
          </a:p>
          <a:p>
            <a:pPr>
              <a:lnSpc>
                <a:spcPts val="1120"/>
              </a:lnSpc>
            </a:pPr>
            <a:r>
              <a:rPr lang="en-US" sz="1150" dirty="0"/>
              <a:t> </a:t>
            </a:r>
          </a:p>
          <a:p>
            <a:pPr>
              <a:lnSpc>
                <a:spcPts val="1120"/>
              </a:lnSpc>
            </a:pPr>
            <a:r>
              <a:rPr lang="en-US" sz="1150" dirty="0"/>
              <a:t>S'il est vrai que certaines études ont démontré que l'utilisation active des écrans était moins nocive (Sanders, 2019), aucune étude que nous avons trouvée n'a montré d'avantages constants pour les contenus interactifs, tels que les jeux vidéo. Dans l'intérêt de ce guide, nous pourrions ajouter que nous n'avons trouvé aucune étude sur le visionnage actif ou passif menée sur des enfants âgés de 0 à 3 ans, très probablement parce que les enfants de cet âge sont encore incapables d'"interagir" correctement avec les médias numériques lorsqu'ils ne sont pas guidés.</a:t>
            </a:r>
          </a:p>
          <a:p>
            <a:pPr>
              <a:lnSpc>
                <a:spcPts val="1120"/>
              </a:lnSpc>
            </a:pPr>
            <a:r>
              <a:rPr lang="en-US" sz="1150" dirty="0"/>
              <a:t> </a:t>
            </a:r>
          </a:p>
          <a:p>
            <a:pPr>
              <a:lnSpc>
                <a:spcPts val="1120"/>
              </a:lnSpc>
            </a:pPr>
            <a:r>
              <a:rPr lang="en-US" sz="1150" dirty="0"/>
              <a:t>Pour mieux comprendre les différents types d'utilisation et les très jeunes enfants, il est plus pertinent d'examiner les effets du co-visionnage, où l'enfant est accompagné d'un adulte lorsqu'il s'engage sur l'écran. Certaines études suggèrent que le co-visionnage augmente les chances de l'enfant de saisir les indices des vidéos, ce qui signifie qu'il est plus susceptible de se souvenir des mots qu'il a entendus que lorsqu'il regarde le contenu seul (Strouse, 2018), tandis que d'autres études concluent que la présence du parent n'aide pas la compréhension de l'enfant de manière significative (</a:t>
            </a:r>
            <a:r>
              <a:rPr lang="en-US" sz="1150" dirty="0" err="1"/>
              <a:t>Skouteris</a:t>
            </a:r>
            <a:r>
              <a:rPr lang="en-US" sz="1150" dirty="0"/>
              <a:t>, 2006 ; </a:t>
            </a:r>
          </a:p>
          <a:p>
            <a:pPr>
              <a:lnSpc>
                <a:spcPts val="1120"/>
              </a:lnSpc>
            </a:pPr>
            <a:r>
              <a:rPr lang="en-US" sz="1150" dirty="0"/>
              <a:t>Dorr 1989). Une partie de ce désaccord provient d'études utilisant des définitions différentes du co-viewing, allant d'une médiation active du contenu à la simple présence à côté de l'enfant pendant les heures d'écran. </a:t>
            </a:r>
          </a:p>
          <a:p>
            <a:pPr>
              <a:lnSpc>
                <a:spcPts val="1120"/>
              </a:lnSpc>
            </a:pPr>
            <a:r>
              <a:rPr lang="en-US" sz="1150" dirty="0"/>
              <a:t> </a:t>
            </a:r>
          </a:p>
          <a:p>
            <a:pPr>
              <a:lnSpc>
                <a:spcPts val="1120"/>
              </a:lnSpc>
            </a:pPr>
            <a:r>
              <a:rPr lang="en-US" sz="1150" dirty="0"/>
              <a:t>Même si une forme de co-visionnage s'avère être une stratégie efficace pour annuler certains des effets nocifs des écrans décrits ci-dessus, cela impliquerait de modifier radicalement la façon dont nous utilisons les écrans aujourd'hui pour atténuer les risques associés à la surexposition. Les études nous apprennent que les parents se servent souvent des écrans comme d'un baby-sitter peu coûteux (Chen, 2020 ; </a:t>
            </a:r>
            <a:r>
              <a:rPr lang="en-US" sz="1150" dirty="0" err="1"/>
              <a:t>Hesketh</a:t>
            </a:r>
            <a:r>
              <a:rPr lang="en-US" sz="1150" dirty="0"/>
              <a:t>, 2020), et non comme d'un moyen d'initier des activités avec l'enfant. En effet, on peut se demander : si les écrans nécessitent une médiation active pour avoir des effets positifs sur le développement du bébé, pourquoi ne pas utiliser d'autres jouets - souvent moins chers - disponibles pour les enfants ? </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23</a:t>
            </a:fld>
            <a:endParaRPr lang="en-US" dirty="0"/>
          </a:p>
        </p:txBody>
      </p:sp>
      <p:pic>
        <p:nvPicPr>
          <p:cNvPr id="22" name="Picture 21">
            <a:extLst>
              <a:ext uri="{FF2B5EF4-FFF2-40B4-BE49-F238E27FC236}">
                <a16:creationId xmlns:a16="http://schemas.microsoft.com/office/drawing/2014/main" id="{D5F95F22-A1E9-8F22-7E14-03775DBC015E}"/>
              </a:ext>
            </a:extLst>
          </p:cNvPr>
          <p:cNvPicPr>
            <a:picLocks noChangeAspect="1"/>
          </p:cNvPicPr>
          <p:nvPr/>
        </p:nvPicPr>
        <p:blipFill rotWithShape="1">
          <a:blip r:embed="rId2">
            <a:alphaModFix amt="52000"/>
          </a:blip>
          <a:srcRect l="66648" t="19941" r="3317" b="41850"/>
          <a:stretch/>
        </p:blipFill>
        <p:spPr>
          <a:xfrm rot="10800000" flipH="1">
            <a:off x="0" y="0"/>
            <a:ext cx="2737789" cy="1863718"/>
          </a:xfrm>
          <a:prstGeom prst="rect">
            <a:avLst/>
          </a:prstGeom>
        </p:spPr>
      </p:pic>
      <p:sp>
        <p:nvSpPr>
          <p:cNvPr id="25" name="Text Placeholder 16">
            <a:extLst>
              <a:ext uri="{FF2B5EF4-FFF2-40B4-BE49-F238E27FC236}">
                <a16:creationId xmlns:a16="http://schemas.microsoft.com/office/drawing/2014/main" id="{18CDCF50-900F-1B5D-A586-273F72D9B7C6}"/>
              </a:ext>
            </a:extLst>
          </p:cNvPr>
          <p:cNvSpPr txBox="1">
            <a:spLocks/>
          </p:cNvSpPr>
          <p:nvPr/>
        </p:nvSpPr>
        <p:spPr>
          <a:xfrm>
            <a:off x="380454" y="572767"/>
            <a:ext cx="2415616" cy="391816"/>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Deuxième point de discussion</a:t>
            </a: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EDE1ACE8-B4F6-FABE-1E8E-004A46BE3D52}"/>
              </a:ext>
            </a:extLst>
          </p:cNvPr>
          <p:cNvSpPr/>
          <p:nvPr/>
        </p:nvSpPr>
        <p:spPr>
          <a:xfrm>
            <a:off x="3277590" y="332307"/>
            <a:ext cx="3758465" cy="243347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1" name="Text Placeholder 17">
            <a:extLst>
              <a:ext uri="{FF2B5EF4-FFF2-40B4-BE49-F238E27FC236}">
                <a16:creationId xmlns:a16="http://schemas.microsoft.com/office/drawing/2014/main" id="{B000C610-75F6-2FA8-641E-10E1D4BF9E7B}"/>
              </a:ext>
            </a:extLst>
          </p:cNvPr>
          <p:cNvSpPr txBox="1">
            <a:spLocks/>
          </p:cNvSpPr>
          <p:nvPr/>
        </p:nvSpPr>
        <p:spPr>
          <a:xfrm>
            <a:off x="3557417" y="748680"/>
            <a:ext cx="3362078" cy="161263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840"/>
              </a:lnSpc>
            </a:pPr>
            <a:r>
              <a:rPr lang="en-US" sz="1800" i="1" dirty="0">
                <a:solidFill>
                  <a:schemeClr val="bg1"/>
                </a:solidFill>
              </a:rPr>
              <a:t>"Les bébés ne sont pas surexposés aux écrans, ils sont sous-exposés à d'autres stimuli" ou "L'écran n'est pas le problème - le problème est la façon dont nous utilisons l'écran". </a:t>
            </a:r>
          </a:p>
        </p:txBody>
      </p:sp>
      <p:grpSp>
        <p:nvGrpSpPr>
          <p:cNvPr id="13" name="Group 12">
            <a:extLst>
              <a:ext uri="{FF2B5EF4-FFF2-40B4-BE49-F238E27FC236}">
                <a16:creationId xmlns:a16="http://schemas.microsoft.com/office/drawing/2014/main" id="{5BA5BEAB-B756-2DDD-599A-FD427B447FBC}"/>
              </a:ext>
            </a:extLst>
          </p:cNvPr>
          <p:cNvGrpSpPr/>
          <p:nvPr/>
        </p:nvGrpSpPr>
        <p:grpSpPr>
          <a:xfrm rot="10800000">
            <a:off x="2451141" y="1380956"/>
            <a:ext cx="1108623" cy="807096"/>
            <a:chOff x="3400450" y="986392"/>
            <a:chExt cx="1487826" cy="1083162"/>
          </a:xfrm>
        </p:grpSpPr>
        <p:sp>
          <p:nvSpPr>
            <p:cNvPr id="14" name="Freeform 13">
              <a:extLst>
                <a:ext uri="{FF2B5EF4-FFF2-40B4-BE49-F238E27FC236}">
                  <a16:creationId xmlns:a16="http://schemas.microsoft.com/office/drawing/2014/main" id="{1C9569A9-770D-5420-8EF9-EC306D5E79E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9FCA80ED-CAA8-BC55-1A8D-1F2E256F01B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53736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91007" y="634257"/>
            <a:ext cx="3102796" cy="312603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En outre, on peut noter qu'un certain nombre d'études expérimentales suggèrent qu'il y a en fait quelque chose d'inhérent à l'écran qui peut affecter le cerveau du bébé en pleine croissance. </a:t>
            </a:r>
            <a:r>
              <a:rPr lang="en-US" sz="1150" dirty="0">
                <a:solidFill>
                  <a:schemeClr val="tx1"/>
                </a:solidFill>
              </a:rPr>
              <a:t>Les auteurs d'un article émettent l'hypothèse que les écrans peuvent modifier le neurocircuit dans cette période précoce de la vie où le cerveau est incroyablement plastique, provoquant un changement irréversible dans la façon dont l'enfant - et plus tard l'adulte - réagit au monde environnant (</a:t>
            </a:r>
            <a:r>
              <a:rPr lang="en-US" sz="1150" dirty="0" err="1">
                <a:solidFill>
                  <a:schemeClr val="tx1"/>
                </a:solidFill>
              </a:rPr>
              <a:t>Heffler</a:t>
            </a:r>
            <a:r>
              <a:rPr lang="en-US" sz="1150" dirty="0">
                <a:solidFill>
                  <a:schemeClr val="tx1"/>
                </a:solidFill>
              </a:rPr>
              <a:t>, 2016), bien que ces résultats fassent encore l'objet d'une grande controverse.</a:t>
            </a:r>
          </a:p>
          <a:p>
            <a:pPr>
              <a:lnSpc>
                <a:spcPts val="1120"/>
              </a:lnSpc>
            </a:pPr>
            <a:r>
              <a:rPr lang="en-US" sz="1150" dirty="0">
                <a:solidFill>
                  <a:schemeClr val="tx1"/>
                </a:solidFill>
              </a:rPr>
              <a:t> </a:t>
            </a:r>
          </a:p>
          <a:p>
            <a:pPr>
              <a:lnSpc>
                <a:spcPts val="1120"/>
              </a:lnSpc>
            </a:pPr>
            <a:r>
              <a:rPr lang="en-US" sz="1150" dirty="0"/>
              <a:t>Enfin, il a été scientifiquement prouvé que la lumière bleue des appareils intelligents perturbe le sommeil des adultes et des enfants. Lorsque l'on connaît l'importance d'un sommeil ininterrompu pendant le développement précoce de l'enfant, cet effet négatif particulier est, comme l'affirme le pédiatre Eric </a:t>
            </a:r>
            <a:r>
              <a:rPr lang="en-US" sz="1150" dirty="0" err="1"/>
              <a:t>Osika</a:t>
            </a:r>
            <a:r>
              <a:rPr lang="en-US" sz="1150" dirty="0"/>
              <a:t>, "en soi suffisant pour justifier une mise en garde contre l'utilisation des écrans pour les jeunes enfants" (intervention lors de l'éducation "Raisonnons nos écrans" (01/12/22). </a:t>
            </a:r>
          </a:p>
          <a:p>
            <a:pPr>
              <a:lnSpc>
                <a:spcPts val="1120"/>
              </a:lnSpc>
            </a:pPr>
            <a:endParaRPr lang="en-US" sz="1150"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24</a:t>
            </a:fld>
            <a:endParaRPr lang="en-US" dirty="0"/>
          </a:p>
        </p:txBody>
      </p:sp>
      <p:sp>
        <p:nvSpPr>
          <p:cNvPr id="16" name="Rectangle 15">
            <a:extLst>
              <a:ext uri="{FF2B5EF4-FFF2-40B4-BE49-F238E27FC236}">
                <a16:creationId xmlns:a16="http://schemas.microsoft.com/office/drawing/2014/main" id="{1723602E-1619-4EDE-C277-2EAFD95ACED6}"/>
              </a:ext>
            </a:extLst>
          </p:cNvPr>
          <p:cNvSpPr/>
          <p:nvPr/>
        </p:nvSpPr>
        <p:spPr>
          <a:xfrm>
            <a:off x="-25203" y="5072877"/>
            <a:ext cx="7559675" cy="5103262"/>
          </a:xfrm>
          <a:prstGeom prst="rect">
            <a:avLst/>
          </a:prstGeom>
          <a:solidFill>
            <a:srgbClr val="7465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7">
            <a:extLst>
              <a:ext uri="{FF2B5EF4-FFF2-40B4-BE49-F238E27FC236}">
                <a16:creationId xmlns:a16="http://schemas.microsoft.com/office/drawing/2014/main" id="{ED49BFA4-48A4-A5B5-03FF-A24321C35D6C}"/>
              </a:ext>
            </a:extLst>
          </p:cNvPr>
          <p:cNvSpPr txBox="1">
            <a:spLocks/>
          </p:cNvSpPr>
          <p:nvPr/>
        </p:nvSpPr>
        <p:spPr>
          <a:xfrm>
            <a:off x="380928" y="5573754"/>
            <a:ext cx="6526988" cy="430113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Chen, Chen, et al. "Are Screen </a:t>
            </a:r>
            <a:r>
              <a:rPr lang="fr-FR" sz="1000" dirty="0" err="1">
                <a:solidFill>
                  <a:schemeClr val="bg1"/>
                </a:solidFill>
                <a:effectLst/>
                <a:ea typeface="Arial" panose="020B0604020202020204" pitchFamily="34" charset="0"/>
              </a:rPr>
              <a:t>Devices Soothing </a:t>
            </a:r>
            <a:r>
              <a:rPr lang="fr-FR" sz="1000" dirty="0">
                <a:solidFill>
                  <a:schemeClr val="bg1"/>
                </a:solidFill>
                <a:effectLst/>
                <a:ea typeface="Arial" panose="020B0604020202020204" pitchFamily="34" charset="0"/>
              </a:rPr>
              <a:t>Children or </a:t>
            </a:r>
            <a:r>
              <a:rPr lang="fr-FR" sz="1000" dirty="0" err="1">
                <a:solidFill>
                  <a:schemeClr val="bg1"/>
                </a:solidFill>
                <a:effectLst/>
                <a:ea typeface="Arial" panose="020B0604020202020204" pitchFamily="34" charset="0"/>
              </a:rPr>
              <a:t>Soothing Parents?Investigating </a:t>
            </a:r>
            <a:r>
              <a:rPr lang="fr-FR" sz="1000" dirty="0">
                <a:solidFill>
                  <a:schemeClr val="bg1"/>
                </a:solidFill>
                <a:effectLst/>
                <a:ea typeface="Arial" panose="020B0604020202020204" pitchFamily="34" charset="0"/>
              </a:rPr>
              <a:t>the </a:t>
            </a:r>
            <a:r>
              <a:rPr lang="fr-FR" sz="1000" dirty="0" err="1">
                <a:solidFill>
                  <a:schemeClr val="bg1"/>
                </a:solidFill>
                <a:effectLst/>
                <a:ea typeface="Arial" panose="020B0604020202020204" pitchFamily="34" charset="0"/>
              </a:rPr>
              <a:t>Relationships among Children's </a:t>
            </a:r>
            <a:r>
              <a:rPr lang="fr-FR" sz="1000" dirty="0">
                <a:solidFill>
                  <a:schemeClr val="bg1"/>
                </a:solidFill>
                <a:effectLst/>
                <a:ea typeface="Arial" panose="020B0604020202020204" pitchFamily="34" charset="0"/>
              </a:rPr>
              <a:t>Exposure to </a:t>
            </a:r>
            <a:r>
              <a:rPr lang="fr-FR" sz="1000" dirty="0" err="1">
                <a:solidFill>
                  <a:schemeClr val="bg1"/>
                </a:solidFill>
                <a:effectLst/>
                <a:ea typeface="Arial" panose="020B0604020202020204" pitchFamily="34" charset="0"/>
              </a:rPr>
              <a:t>Different </a:t>
            </a:r>
            <a:r>
              <a:rPr lang="fr-FR" sz="1000" dirty="0">
                <a:solidFill>
                  <a:schemeClr val="bg1"/>
                </a:solidFill>
                <a:effectLst/>
                <a:ea typeface="Arial" panose="020B0604020202020204" pitchFamily="34" charset="0"/>
              </a:rPr>
              <a:t>Types of Screen Media, Parental </a:t>
            </a:r>
            <a:r>
              <a:rPr lang="fr-FR" sz="1000" dirty="0" err="1">
                <a:solidFill>
                  <a:schemeClr val="bg1"/>
                </a:solidFill>
                <a:effectLst/>
                <a:ea typeface="Arial" panose="020B0604020202020204" pitchFamily="34" charset="0"/>
              </a:rPr>
              <a:t>Efficacy </a:t>
            </a:r>
            <a:r>
              <a:rPr lang="fr-FR" sz="1000" dirty="0">
                <a:solidFill>
                  <a:schemeClr val="bg1"/>
                </a:solidFill>
                <a:effectLst/>
                <a:ea typeface="Arial" panose="020B0604020202020204" pitchFamily="34" charset="0"/>
              </a:rPr>
              <a:t>and Home </a:t>
            </a:r>
            <a:r>
              <a:rPr lang="fr-FR" sz="1000" dirty="0" err="1">
                <a:solidFill>
                  <a:schemeClr val="bg1"/>
                </a:solidFill>
                <a:effectLst/>
                <a:ea typeface="Arial" panose="020B0604020202020204" pitchFamily="34" charset="0"/>
              </a:rPr>
              <a:t>Literacy </a:t>
            </a:r>
            <a:r>
              <a:rPr lang="fr-FR" sz="1000" dirty="0">
                <a:solidFill>
                  <a:schemeClr val="bg1"/>
                </a:solidFill>
                <a:effectLst/>
                <a:ea typeface="Arial" panose="020B0604020202020204" pitchFamily="34" charset="0"/>
              </a:rPr>
              <a:t>Practices". Computers in Human Behavior, vol. 112, Nov. 2020, p. 106462. ScienceDirect, </a:t>
            </a:r>
            <a:r>
              <a:rPr lang="fr-FR" sz="1000" b="1" dirty="0">
                <a:solidFill>
                  <a:schemeClr val="bg1"/>
                </a:solidFill>
                <a:effectLst/>
                <a:ea typeface="Arial" panose="020B0604020202020204" pitchFamily="34" charset="0"/>
              </a:rPr>
              <a:t>https://doi.org/10.1016/j.chb.2020.106462. </a:t>
            </a:r>
            <a:r>
              <a:rPr lang="fr-FR" sz="1000" dirty="0">
                <a:solidFill>
                  <a:schemeClr val="bg1"/>
                </a:solidFill>
                <a:effectLst/>
                <a:ea typeface="Arial" panose="020B0604020202020204" pitchFamily="34" charset="0"/>
              </a:rPr>
              <a:t>Lire l'article complet </a:t>
            </a:r>
            <a:r>
              <a:rPr lang="fr-FR" sz="1000" b="1" dirty="0">
                <a:solidFill>
                  <a:schemeClr val="bg1"/>
                </a:solidFill>
                <a:effectLst/>
                <a:ea typeface="Arial" panose="020B0604020202020204" pitchFamily="34" charset="0"/>
                <a:hlinkClick r:id="rId2">
                  <a:extLst>
                    <a:ext uri="{A12FA001-AC4F-418D-AE19-62706E023703}">
                      <ahyp:hlinkClr xmlns:ahyp="http://schemas.microsoft.com/office/drawing/2018/hyperlinkcolor" val="tx"/>
                    </a:ext>
                  </a:extLst>
                </a:hlinkClick>
              </a:rPr>
              <a:t>ici</a:t>
            </a:r>
            <a:r>
              <a:rPr lang="fr-FR" sz="1000"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 Dorr</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Aimee</a:t>
            </a:r>
            <a:r>
              <a:rPr lang="fr-FR" sz="1000" dirty="0">
                <a:solidFill>
                  <a:schemeClr val="bg1"/>
                </a:solidFill>
                <a:effectLst/>
                <a:ea typeface="Arial" panose="020B0604020202020204" pitchFamily="34" charset="0"/>
              </a:rPr>
              <a:t>, et al. "Parent-child </a:t>
            </a:r>
            <a:r>
              <a:rPr lang="fr-FR" sz="1000" dirty="0" err="1">
                <a:solidFill>
                  <a:schemeClr val="bg1"/>
                </a:solidFill>
                <a:effectLst/>
                <a:ea typeface="Arial" panose="020B0604020202020204" pitchFamily="34" charset="0"/>
              </a:rPr>
              <a:t>Coviewing </a:t>
            </a:r>
            <a:r>
              <a:rPr lang="fr-FR" sz="1000" dirty="0">
                <a:solidFill>
                  <a:schemeClr val="bg1"/>
                </a:solidFill>
                <a:effectLst/>
                <a:ea typeface="Arial" panose="020B0604020202020204" pitchFamily="34" charset="0"/>
              </a:rPr>
              <a:t>of Television". Journal of Broadcasting &amp; </a:t>
            </a:r>
            <a:r>
              <a:rPr lang="fr-FR" sz="1000" dirty="0" err="1">
                <a:solidFill>
                  <a:schemeClr val="bg1"/>
                </a:solidFill>
                <a:effectLst/>
                <a:ea typeface="Arial" panose="020B0604020202020204" pitchFamily="34" charset="0"/>
              </a:rPr>
              <a:t>Electronic </a:t>
            </a:r>
            <a:r>
              <a:rPr lang="fr-FR" sz="1000" dirty="0">
                <a:solidFill>
                  <a:schemeClr val="bg1"/>
                </a:solidFill>
                <a:effectLst/>
                <a:ea typeface="Arial" panose="020B0604020202020204" pitchFamily="34" charset="0"/>
              </a:rPr>
              <a:t>Media, vol. 33, no. 1, Jan. 1989, pp. 35-51. Taylor and </a:t>
            </a:r>
            <a:r>
              <a:rPr lang="fr-FR" sz="1000" dirty="0" err="1">
                <a:solidFill>
                  <a:schemeClr val="bg1"/>
                </a:solidFill>
                <a:effectLst/>
                <a:ea typeface="Arial" panose="020B0604020202020204" pitchFamily="34" charset="0"/>
              </a:rPr>
              <a:t>Francis+NEJM</a:t>
            </a:r>
            <a:r>
              <a:rPr lang="fr-FR" sz="1000" dirty="0">
                <a:solidFill>
                  <a:schemeClr val="bg1"/>
                </a:solidFill>
                <a:effectLst/>
                <a:ea typeface="Arial" panose="020B0604020202020204" pitchFamily="34" charset="0"/>
              </a:rPr>
              <a:t>, https://doi.org/10.1080/08838158909364060.</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Heffler</a:t>
            </a:r>
            <a:r>
              <a:rPr lang="fr-FR" sz="1000" dirty="0">
                <a:solidFill>
                  <a:schemeClr val="bg1"/>
                </a:solidFill>
                <a:effectLst/>
                <a:ea typeface="Arial" panose="020B0604020202020204" pitchFamily="34" charset="0"/>
              </a:rPr>
              <a:t>, Karen </a:t>
            </a:r>
            <a:r>
              <a:rPr lang="fr-FR" sz="1000" dirty="0" err="1">
                <a:solidFill>
                  <a:schemeClr val="bg1"/>
                </a:solidFill>
                <a:effectLst/>
                <a:ea typeface="Arial" panose="020B0604020202020204" pitchFamily="34" charset="0"/>
              </a:rPr>
              <a:t>Frankel</a:t>
            </a:r>
            <a:r>
              <a:rPr lang="fr-FR" sz="1000" dirty="0">
                <a:solidFill>
                  <a:schemeClr val="bg1"/>
                </a:solidFill>
                <a:effectLst/>
                <a:ea typeface="Arial" panose="020B0604020202020204" pitchFamily="34" charset="0"/>
              </a:rPr>
              <a:t>, et Leonard M. </a:t>
            </a:r>
            <a:r>
              <a:rPr lang="fr-FR" sz="1000" dirty="0" err="1">
                <a:solidFill>
                  <a:schemeClr val="bg1"/>
                </a:solidFill>
                <a:effectLst/>
                <a:ea typeface="Arial" panose="020B0604020202020204" pitchFamily="34" charset="0"/>
              </a:rPr>
              <a:t>Oestreicher</a:t>
            </a:r>
            <a:r>
              <a:rPr lang="fr-FR" sz="1000" dirty="0">
                <a:solidFill>
                  <a:schemeClr val="bg1"/>
                </a:solidFill>
                <a:effectLst/>
                <a:ea typeface="Arial" panose="020B0604020202020204" pitchFamily="34" charset="0"/>
              </a:rPr>
              <a:t>. Causation Model of </a:t>
            </a:r>
            <a:r>
              <a:rPr lang="fr-FR" sz="1000" dirty="0" err="1">
                <a:solidFill>
                  <a:schemeClr val="bg1"/>
                </a:solidFill>
                <a:effectLst/>
                <a:ea typeface="Arial" panose="020B0604020202020204" pitchFamily="34" charset="0"/>
              </a:rPr>
              <a:t>Autism </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Audiovisual </a:t>
            </a:r>
            <a:r>
              <a:rPr lang="fr-FR" sz="1000" dirty="0">
                <a:solidFill>
                  <a:schemeClr val="bg1"/>
                </a:solidFill>
                <a:effectLst/>
                <a:ea typeface="Arial" panose="020B0604020202020204" pitchFamily="34" charset="0"/>
              </a:rPr>
              <a:t>Brain </a:t>
            </a:r>
            <a:r>
              <a:rPr lang="fr-FR" sz="1000" dirty="0" err="1">
                <a:solidFill>
                  <a:schemeClr val="bg1"/>
                </a:solidFill>
                <a:effectLst/>
                <a:ea typeface="Arial" panose="020B0604020202020204" pitchFamily="34" charset="0"/>
              </a:rPr>
              <a:t>Specialization </a:t>
            </a:r>
            <a:r>
              <a:rPr lang="fr-FR" sz="1000" dirty="0">
                <a:solidFill>
                  <a:schemeClr val="bg1"/>
                </a:solidFill>
                <a:effectLst/>
                <a:ea typeface="Arial" panose="020B0604020202020204" pitchFamily="34" charset="0"/>
              </a:rPr>
              <a:t>in </a:t>
            </a:r>
            <a:r>
              <a:rPr lang="fr-FR" sz="1000" dirty="0" err="1">
                <a:solidFill>
                  <a:schemeClr val="bg1"/>
                </a:solidFill>
                <a:effectLst/>
                <a:ea typeface="Arial" panose="020B0604020202020204" pitchFamily="34" charset="0"/>
              </a:rPr>
              <a:t>Infancy Competes </a:t>
            </a:r>
            <a:r>
              <a:rPr lang="fr-FR" sz="1000" dirty="0">
                <a:solidFill>
                  <a:schemeClr val="bg1"/>
                </a:solidFill>
                <a:effectLst/>
                <a:ea typeface="Arial" panose="020B0604020202020204" pitchFamily="34" charset="0"/>
              </a:rPr>
              <a:t>with Social Brain Networks". </a:t>
            </a:r>
            <a:r>
              <a:rPr lang="fr-FR" sz="1000" dirty="0" err="1">
                <a:solidFill>
                  <a:schemeClr val="bg1"/>
                </a:solidFill>
                <a:effectLst/>
                <a:ea typeface="Arial" panose="020B0604020202020204" pitchFamily="34" charset="0"/>
              </a:rPr>
              <a:t>Medical Hypotheses</a:t>
            </a:r>
            <a:r>
              <a:rPr lang="fr-FR" sz="1000" dirty="0">
                <a:solidFill>
                  <a:schemeClr val="bg1"/>
                </a:solidFill>
                <a:effectLst/>
                <a:ea typeface="Arial" panose="020B0604020202020204" pitchFamily="34" charset="0"/>
              </a:rPr>
              <a:t>, vol. 91, juin 2016, pp. 114-22. ScienceDirect, </a:t>
            </a:r>
            <a:r>
              <a:rPr lang="fr-FR" sz="1000" i="1" dirty="0">
                <a:solidFill>
                  <a:schemeClr val="bg1"/>
                </a:solidFill>
                <a:effectLst/>
                <a:ea typeface="Arial" panose="020B0604020202020204" pitchFamily="34" charset="0"/>
              </a:rPr>
              <a:t>https://doi.org/10.1016/j.mehy.2015.06.019.Read l'article complet </a:t>
            </a:r>
            <a:r>
              <a:rPr lang="fr-FR" sz="1000" b="1" i="1" dirty="0">
                <a:solidFill>
                  <a:schemeClr val="bg1"/>
                </a:solidFill>
                <a:effectLst/>
                <a:ea typeface="Arial" panose="020B0604020202020204" pitchFamily="34" charset="0"/>
                <a:hlinkClick r:id="rId3">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Hesketh</a:t>
            </a:r>
            <a:r>
              <a:rPr lang="fr-FR" sz="1000" dirty="0">
                <a:solidFill>
                  <a:schemeClr val="bg1"/>
                </a:solidFill>
                <a:effectLst/>
                <a:ea typeface="Arial" panose="020B0604020202020204" pitchFamily="34" charset="0"/>
              </a:rPr>
              <a:t>, Kylie D., et al. "</a:t>
            </a:r>
            <a:r>
              <a:rPr lang="fr-FR" sz="1000" dirty="0" err="1">
                <a:solidFill>
                  <a:schemeClr val="bg1"/>
                </a:solidFill>
                <a:effectLst/>
                <a:ea typeface="Arial" panose="020B0604020202020204" pitchFamily="34" charset="0"/>
              </a:rPr>
              <a:t>Children′s </a:t>
            </a:r>
            <a:r>
              <a:rPr lang="fr-FR" sz="1000" dirty="0">
                <a:solidFill>
                  <a:schemeClr val="bg1"/>
                </a:solidFill>
                <a:effectLst/>
                <a:ea typeface="Arial" panose="020B0604020202020204" pitchFamily="34" charset="0"/>
              </a:rPr>
              <a:t>Physical Activity and Screen Time : Qualitative </a:t>
            </a:r>
            <a:r>
              <a:rPr lang="fr-FR" sz="1000" dirty="0" err="1">
                <a:solidFill>
                  <a:schemeClr val="bg1"/>
                </a:solidFill>
                <a:effectLst/>
                <a:ea typeface="Arial" panose="020B0604020202020204" pitchFamily="34" charset="0"/>
              </a:rPr>
              <a:t>Comparison </a:t>
            </a:r>
            <a:r>
              <a:rPr lang="fr-FR" sz="1000" dirty="0">
                <a:solidFill>
                  <a:schemeClr val="bg1"/>
                </a:solidFill>
                <a:effectLst/>
                <a:ea typeface="Arial" panose="020B0604020202020204" pitchFamily="34" charset="0"/>
              </a:rPr>
              <a:t>of </a:t>
            </a:r>
            <a:r>
              <a:rPr lang="fr-FR" sz="1000" dirty="0" err="1">
                <a:solidFill>
                  <a:schemeClr val="bg1"/>
                </a:solidFill>
                <a:effectLst/>
                <a:ea typeface="Arial" panose="020B0604020202020204" pitchFamily="34" charset="0"/>
              </a:rPr>
              <a:t>Views </a:t>
            </a:r>
            <a:r>
              <a:rPr lang="fr-FR" sz="1000" dirty="0">
                <a:solidFill>
                  <a:schemeClr val="bg1"/>
                </a:solidFill>
                <a:effectLst/>
                <a:ea typeface="Arial" panose="020B0604020202020204" pitchFamily="34" charset="0"/>
              </a:rPr>
              <a:t>of Parents of Infants and </a:t>
            </a:r>
            <a:r>
              <a:rPr lang="fr-FR" sz="1000" dirty="0" err="1">
                <a:solidFill>
                  <a:schemeClr val="bg1"/>
                </a:solidFill>
                <a:effectLst/>
                <a:ea typeface="Arial" panose="020B0604020202020204" pitchFamily="34" charset="0"/>
              </a:rPr>
              <a:t>Preschool </a:t>
            </a:r>
            <a:r>
              <a:rPr lang="fr-FR" sz="1000" dirty="0">
                <a:solidFill>
                  <a:schemeClr val="bg1"/>
                </a:solidFill>
                <a:effectLst/>
                <a:ea typeface="Arial" panose="020B0604020202020204" pitchFamily="34" charset="0"/>
              </a:rPr>
              <a:t>Children'. International Journal of </a:t>
            </a:r>
            <a:r>
              <a:rPr lang="fr-FR" sz="1000" dirty="0" err="1">
                <a:solidFill>
                  <a:schemeClr val="bg1"/>
                </a:solidFill>
                <a:effectLst/>
                <a:ea typeface="Arial" panose="020B0604020202020204" pitchFamily="34" charset="0"/>
              </a:rPr>
              <a:t>Behavioral </a:t>
            </a:r>
            <a:r>
              <a:rPr lang="fr-FR" sz="1000" dirty="0">
                <a:solidFill>
                  <a:schemeClr val="bg1"/>
                </a:solidFill>
                <a:effectLst/>
                <a:ea typeface="Arial" panose="020B0604020202020204" pitchFamily="34" charset="0"/>
              </a:rPr>
              <a:t>Nutrition and Physical Activity, vol. 9, no. 1, </a:t>
            </a:r>
            <a:r>
              <a:rPr lang="fr-FR" sz="1000" dirty="0" err="1">
                <a:solidFill>
                  <a:schemeClr val="bg1"/>
                </a:solidFill>
                <a:effectLst/>
                <a:ea typeface="Arial" panose="020B0604020202020204" pitchFamily="34" charset="0"/>
              </a:rPr>
              <a:t>déc. </a:t>
            </a:r>
            <a:r>
              <a:rPr lang="fr-FR" sz="1000" dirty="0">
                <a:solidFill>
                  <a:schemeClr val="bg1"/>
                </a:solidFill>
                <a:effectLst/>
                <a:ea typeface="Arial" panose="020B0604020202020204" pitchFamily="34" charset="0"/>
              </a:rPr>
              <a:t>2012, p. 152. </a:t>
            </a:r>
            <a:r>
              <a:rPr lang="fr-FR" sz="1000" dirty="0" err="1">
                <a:solidFill>
                  <a:schemeClr val="bg1"/>
                </a:solidFill>
                <a:effectLst/>
                <a:ea typeface="Arial" panose="020B0604020202020204" pitchFamily="34" charset="0"/>
              </a:rPr>
              <a:t>BioMed </a:t>
            </a:r>
            <a:r>
              <a:rPr lang="fr-FR" sz="1000" dirty="0">
                <a:solidFill>
                  <a:schemeClr val="bg1"/>
                </a:solidFill>
                <a:effectLst/>
                <a:ea typeface="Arial" panose="020B0604020202020204" pitchFamily="34" charset="0"/>
              </a:rPr>
              <a:t>Central, </a:t>
            </a:r>
            <a:r>
              <a:rPr lang="fr-FR" sz="1000" b="1" dirty="0">
                <a:solidFill>
                  <a:schemeClr val="bg1"/>
                </a:solidFill>
                <a:effectLst/>
                <a:ea typeface="Arial" panose="020B0604020202020204" pitchFamily="34" charset="0"/>
              </a:rPr>
              <a:t>https://doi.org/10.1186/1479-5868-9-152. </a:t>
            </a:r>
            <a:r>
              <a:rPr lang="fr-FR" sz="1000" i="1" dirty="0">
                <a:solidFill>
                  <a:schemeClr val="bg1"/>
                </a:solidFill>
                <a:effectLst/>
                <a:ea typeface="Arial" panose="020B0604020202020204" pitchFamily="34" charset="0"/>
              </a:rPr>
              <a:t>Lire l'article complet </a:t>
            </a:r>
            <a:r>
              <a:rPr lang="fr-FR" sz="1000" b="1" i="1"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Sanders, </a:t>
            </a:r>
            <a:r>
              <a:rPr lang="fr-FR" sz="1000" dirty="0" err="1">
                <a:solidFill>
                  <a:schemeClr val="bg1"/>
                </a:solidFill>
                <a:effectLst/>
                <a:ea typeface="Arial" panose="020B0604020202020204" pitchFamily="34" charset="0"/>
              </a:rPr>
              <a:t>Taren</a:t>
            </a:r>
            <a:r>
              <a:rPr lang="fr-FR" sz="1000" dirty="0">
                <a:solidFill>
                  <a:schemeClr val="bg1"/>
                </a:solidFill>
                <a:effectLst/>
                <a:ea typeface="Arial" panose="020B0604020202020204" pitchFamily="34" charset="0"/>
              </a:rPr>
              <a:t>, et al. "Type of Screen Time </a:t>
            </a:r>
            <a:r>
              <a:rPr lang="fr-FR" sz="1000" dirty="0" err="1">
                <a:solidFill>
                  <a:schemeClr val="bg1"/>
                </a:solidFill>
                <a:effectLst/>
                <a:ea typeface="Arial" panose="020B0604020202020204" pitchFamily="34" charset="0"/>
              </a:rPr>
              <a:t>Moderates </a:t>
            </a:r>
            <a:r>
              <a:rPr lang="fr-FR" sz="1000" dirty="0">
                <a:solidFill>
                  <a:schemeClr val="bg1"/>
                </a:solidFill>
                <a:effectLst/>
                <a:ea typeface="Arial" panose="020B0604020202020204" pitchFamily="34" charset="0"/>
              </a:rPr>
              <a:t>Effects on </a:t>
            </a:r>
            <a:r>
              <a:rPr lang="fr-FR" sz="1000" dirty="0" err="1">
                <a:solidFill>
                  <a:schemeClr val="bg1"/>
                </a:solidFill>
                <a:effectLst/>
                <a:ea typeface="Arial" panose="020B0604020202020204" pitchFamily="34" charset="0"/>
              </a:rPr>
              <a:t>Outcomes </a:t>
            </a:r>
            <a:r>
              <a:rPr lang="fr-FR" sz="1000" dirty="0">
                <a:solidFill>
                  <a:schemeClr val="bg1"/>
                </a:solidFill>
                <a:effectLst/>
                <a:ea typeface="Arial" panose="020B0604020202020204" pitchFamily="34" charset="0"/>
              </a:rPr>
              <a:t>in 4013 Children : Evidence </a:t>
            </a:r>
            <a:r>
              <a:rPr lang="fr-FR" sz="1000" dirty="0" err="1">
                <a:solidFill>
                  <a:schemeClr val="bg1"/>
                </a:solidFill>
                <a:effectLst/>
                <a:ea typeface="Arial" panose="020B0604020202020204" pitchFamily="34" charset="0"/>
              </a:rPr>
              <a:t>from </a:t>
            </a:r>
            <a:r>
              <a:rPr lang="fr-FR" sz="1000" dirty="0">
                <a:solidFill>
                  <a:schemeClr val="bg1"/>
                </a:solidFill>
                <a:effectLst/>
                <a:ea typeface="Arial" panose="020B0604020202020204" pitchFamily="34" charset="0"/>
              </a:rPr>
              <a:t>the Longitudinal </a:t>
            </a:r>
            <a:r>
              <a:rPr lang="fr-FR" sz="1000" dirty="0" err="1">
                <a:solidFill>
                  <a:schemeClr val="bg1"/>
                </a:solidFill>
                <a:effectLst/>
                <a:ea typeface="Arial" panose="020B0604020202020204" pitchFamily="34" charset="0"/>
              </a:rPr>
              <a:t>Study </a:t>
            </a:r>
            <a:r>
              <a:rPr lang="fr-FR" sz="1000" dirty="0">
                <a:solidFill>
                  <a:schemeClr val="bg1"/>
                </a:solidFill>
                <a:effectLst/>
                <a:ea typeface="Arial" panose="020B0604020202020204" pitchFamily="34" charset="0"/>
              </a:rPr>
              <a:t>of </a:t>
            </a:r>
            <a:r>
              <a:rPr lang="fr-FR" sz="1000" dirty="0" err="1">
                <a:solidFill>
                  <a:schemeClr val="bg1"/>
                </a:solidFill>
                <a:effectLst/>
                <a:ea typeface="Arial" panose="020B0604020202020204" pitchFamily="34" charset="0"/>
              </a:rPr>
              <a:t>Australian </a:t>
            </a:r>
            <a:r>
              <a:rPr lang="fr-FR" sz="1000" dirty="0">
                <a:solidFill>
                  <a:schemeClr val="bg1"/>
                </a:solidFill>
                <a:effectLst/>
                <a:ea typeface="Arial" panose="020B0604020202020204" pitchFamily="34" charset="0"/>
              </a:rPr>
              <a:t>Children'. International Journal of </a:t>
            </a:r>
            <a:r>
              <a:rPr lang="fr-FR" sz="1000" dirty="0" err="1">
                <a:solidFill>
                  <a:schemeClr val="bg1"/>
                </a:solidFill>
                <a:effectLst/>
                <a:ea typeface="Arial" panose="020B0604020202020204" pitchFamily="34" charset="0"/>
              </a:rPr>
              <a:t>Behavioral </a:t>
            </a:r>
            <a:r>
              <a:rPr lang="fr-FR" sz="1000" dirty="0">
                <a:solidFill>
                  <a:schemeClr val="bg1"/>
                </a:solidFill>
                <a:effectLst/>
                <a:ea typeface="Arial" panose="020B0604020202020204" pitchFamily="34" charset="0"/>
              </a:rPr>
              <a:t>Nutrition and Physical Activity, vol. 16, no. 1, Nov. 2019, p. 117. Springer Link, </a:t>
            </a:r>
            <a:r>
              <a:rPr lang="fr-FR" sz="1000" i="1" dirty="0">
                <a:solidFill>
                  <a:schemeClr val="bg1"/>
                </a:solidFill>
                <a:effectLst/>
                <a:ea typeface="Arial" panose="020B0604020202020204" pitchFamily="34" charset="0"/>
              </a:rPr>
              <a:t>https://doi.org/10.1186/s12966-019-0881-7.Read l'article complet </a:t>
            </a:r>
            <a:r>
              <a:rPr lang="fr-FR" sz="1000" b="1" i="1" dirty="0">
                <a:solidFill>
                  <a:schemeClr val="bg1"/>
                </a:solidFill>
                <a:effectLst/>
                <a:ea typeface="Arial" panose="020B0604020202020204" pitchFamily="34" charset="0"/>
                <a:hlinkClick r:id="rId5">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 Skouteris</a:t>
            </a:r>
            <a:r>
              <a:rPr lang="fr-FR" sz="1000" dirty="0">
                <a:solidFill>
                  <a:schemeClr val="bg1"/>
                </a:solidFill>
                <a:effectLst/>
                <a:ea typeface="Arial" panose="020B0604020202020204" pitchFamily="34" charset="0"/>
              </a:rPr>
              <a:t>, Helen, et </a:t>
            </a:r>
            <a:r>
              <a:rPr lang="fr-FR" sz="1000" dirty="0" err="1">
                <a:solidFill>
                  <a:schemeClr val="bg1"/>
                </a:solidFill>
                <a:effectLst/>
                <a:ea typeface="Arial" panose="020B0604020202020204" pitchFamily="34" charset="0"/>
              </a:rPr>
              <a:t>Leanne </a:t>
            </a:r>
            <a:r>
              <a:rPr lang="fr-FR" sz="1000" dirty="0">
                <a:solidFill>
                  <a:schemeClr val="bg1"/>
                </a:solidFill>
                <a:effectLst/>
                <a:ea typeface="Arial" panose="020B0604020202020204" pitchFamily="34" charset="0"/>
              </a:rPr>
              <a:t>Kelly. </a:t>
            </a:r>
            <a:r>
              <a:rPr lang="fr-FR" sz="1000" dirty="0" err="1">
                <a:solidFill>
                  <a:schemeClr val="bg1"/>
                </a:solidFill>
                <a:effectLst/>
                <a:ea typeface="Arial" panose="020B0604020202020204" pitchFamily="34" charset="0"/>
              </a:rPr>
              <a:t>Repeated-Viewing </a:t>
            </a:r>
            <a:r>
              <a:rPr lang="fr-FR" sz="1000" dirty="0">
                <a:solidFill>
                  <a:schemeClr val="bg1"/>
                </a:solidFill>
                <a:effectLst/>
                <a:ea typeface="Arial" panose="020B0604020202020204" pitchFamily="34" charset="0"/>
              </a:rPr>
              <a:t>and Co-Viewing of an </a:t>
            </a:r>
            <a:r>
              <a:rPr lang="fr-FR" sz="1000" dirty="0" err="1">
                <a:solidFill>
                  <a:schemeClr val="bg1"/>
                </a:solidFill>
                <a:effectLst/>
                <a:ea typeface="Arial" panose="020B0604020202020204" pitchFamily="34" charset="0"/>
              </a:rPr>
              <a:t>Animated Video </a:t>
            </a:r>
            <a:r>
              <a:rPr lang="fr-FR" sz="1000" dirty="0">
                <a:solidFill>
                  <a:schemeClr val="bg1"/>
                </a:solidFill>
                <a:effectLst/>
                <a:ea typeface="Arial" panose="020B0604020202020204" pitchFamily="34" charset="0"/>
              </a:rPr>
              <a:t>: An </a:t>
            </a:r>
            <a:r>
              <a:rPr lang="fr-FR" sz="1000" dirty="0" err="1">
                <a:solidFill>
                  <a:schemeClr val="bg1"/>
                </a:solidFill>
                <a:effectLst/>
                <a:ea typeface="Arial" panose="020B0604020202020204" pitchFamily="34" charset="0"/>
              </a:rPr>
              <a:t>Examination </a:t>
            </a:r>
            <a:r>
              <a:rPr lang="fr-FR" sz="1000" dirty="0">
                <a:solidFill>
                  <a:schemeClr val="bg1"/>
                </a:solidFill>
                <a:effectLst/>
                <a:ea typeface="Arial" panose="020B0604020202020204" pitchFamily="34" charset="0"/>
              </a:rPr>
              <a:t>of </a:t>
            </a:r>
            <a:r>
              <a:rPr lang="fr-FR" sz="1000" dirty="0" err="1">
                <a:solidFill>
                  <a:schemeClr val="bg1"/>
                </a:solidFill>
                <a:effectLst/>
                <a:ea typeface="Arial" panose="020B0604020202020204" pitchFamily="34" charset="0"/>
              </a:rPr>
              <a:t>Factors </a:t>
            </a:r>
            <a:r>
              <a:rPr lang="fr-FR" sz="1000" dirty="0">
                <a:solidFill>
                  <a:schemeClr val="bg1"/>
                </a:solidFill>
                <a:effectLst/>
                <a:ea typeface="Arial" panose="020B0604020202020204" pitchFamily="34" charset="0"/>
              </a:rPr>
              <a:t>That Impact on Young </a:t>
            </a:r>
            <a:r>
              <a:rPr lang="fr-FR" sz="1000" dirty="0" err="1">
                <a:solidFill>
                  <a:schemeClr val="bg1"/>
                </a:solidFill>
                <a:effectLst/>
                <a:ea typeface="Arial" panose="020B0604020202020204" pitchFamily="34" charset="0"/>
              </a:rPr>
              <a:t>Children's Comprehension </a:t>
            </a:r>
            <a:r>
              <a:rPr lang="fr-FR" sz="1000" dirty="0">
                <a:solidFill>
                  <a:schemeClr val="bg1"/>
                </a:solidFill>
                <a:effectLst/>
                <a:ea typeface="Arial" panose="020B0604020202020204" pitchFamily="34" charset="0"/>
              </a:rPr>
              <a:t>of </a:t>
            </a:r>
            <a:r>
              <a:rPr lang="fr-FR" sz="1000" dirty="0" err="1">
                <a:solidFill>
                  <a:schemeClr val="bg1"/>
                </a:solidFill>
                <a:effectLst/>
                <a:ea typeface="Arial" panose="020B0604020202020204" pitchFamily="34" charset="0"/>
              </a:rPr>
              <a:t>Video </a:t>
            </a:r>
            <a:r>
              <a:rPr lang="fr-FR" sz="1000" dirty="0">
                <a:solidFill>
                  <a:schemeClr val="bg1"/>
                </a:solidFill>
                <a:effectLst/>
                <a:ea typeface="Arial" panose="020B0604020202020204" pitchFamily="34" charset="0"/>
              </a:rPr>
              <a:t>Content". </a:t>
            </a:r>
            <a:r>
              <a:rPr lang="fr-FR" sz="1000" dirty="0" err="1">
                <a:solidFill>
                  <a:schemeClr val="bg1"/>
                </a:solidFill>
                <a:effectLst/>
                <a:ea typeface="Arial" panose="020B0604020202020204" pitchFamily="34" charset="0"/>
              </a:rPr>
              <a:t>Australasian </a:t>
            </a:r>
            <a:r>
              <a:rPr lang="fr-FR" sz="1000" dirty="0">
                <a:solidFill>
                  <a:schemeClr val="bg1"/>
                </a:solidFill>
                <a:effectLst/>
                <a:ea typeface="Arial" panose="020B0604020202020204" pitchFamily="34" charset="0"/>
              </a:rPr>
              <a:t>Journal of </a:t>
            </a:r>
            <a:r>
              <a:rPr lang="fr-FR" sz="1000" dirty="0" err="1">
                <a:solidFill>
                  <a:schemeClr val="bg1"/>
                </a:solidFill>
                <a:effectLst/>
                <a:ea typeface="Arial" panose="020B0604020202020204" pitchFamily="34" charset="0"/>
              </a:rPr>
              <a:t>Early Childhood</a:t>
            </a:r>
            <a:r>
              <a:rPr lang="fr-FR" sz="1000" dirty="0">
                <a:solidFill>
                  <a:schemeClr val="bg1"/>
                </a:solidFill>
                <a:effectLst/>
                <a:ea typeface="Arial" panose="020B0604020202020204" pitchFamily="34" charset="0"/>
              </a:rPr>
              <a:t>, vol. 31, no. 3, sept. 2006, pp. 22-30.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rPr>
              <a:t>https://doi.org/10.1177/183693910603100305. </a:t>
            </a:r>
            <a:endParaRPr lang="en-IE" sz="1000" b="1"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Strouse</a:t>
            </a:r>
            <a:r>
              <a:rPr lang="fr-FR" sz="1000" dirty="0">
                <a:solidFill>
                  <a:schemeClr val="bg1"/>
                </a:solidFill>
                <a:effectLst/>
                <a:ea typeface="Arial" panose="020B0604020202020204" pitchFamily="34" charset="0"/>
              </a:rPr>
              <a:t>, Gabrielle A., et al. " Co-Viewing Supports </a:t>
            </a:r>
            <a:r>
              <a:rPr lang="fr-FR" sz="1000" dirty="0" err="1">
                <a:solidFill>
                  <a:schemeClr val="bg1"/>
                </a:solidFill>
                <a:effectLst/>
                <a:ea typeface="Arial" panose="020B0604020202020204" pitchFamily="34" charset="0"/>
              </a:rPr>
              <a:t>Toddlers</a:t>
            </a:r>
            <a:r>
              <a:rPr lang="fr-FR" sz="1000" dirty="0">
                <a:solidFill>
                  <a:schemeClr val="bg1"/>
                </a:solidFill>
                <a:effectLst/>
                <a:ea typeface="Arial" panose="020B0604020202020204" pitchFamily="34" charset="0"/>
              </a:rPr>
              <a:t>' Word Learning </a:t>
            </a:r>
            <a:r>
              <a:rPr lang="fr-FR" sz="1000" dirty="0" err="1">
                <a:solidFill>
                  <a:schemeClr val="bg1"/>
                </a:solidFill>
                <a:effectLst/>
                <a:ea typeface="Arial" panose="020B0604020202020204" pitchFamily="34" charset="0"/>
              </a:rPr>
              <a:t>from </a:t>
            </a:r>
            <a:r>
              <a:rPr lang="fr-FR" sz="1000" dirty="0">
                <a:solidFill>
                  <a:schemeClr val="bg1"/>
                </a:solidFill>
                <a:effectLst/>
                <a:ea typeface="Arial" panose="020B0604020202020204" pitchFamily="34" charset="0"/>
              </a:rPr>
              <a:t>Contingent and </a:t>
            </a:r>
            <a:r>
              <a:rPr lang="fr-FR" sz="1000" dirty="0" err="1">
                <a:solidFill>
                  <a:schemeClr val="bg1"/>
                </a:solidFill>
                <a:effectLst/>
                <a:ea typeface="Arial" panose="020B0604020202020204" pitchFamily="34" charset="0"/>
              </a:rPr>
              <a:t>Noncontingent Video </a:t>
            </a:r>
            <a:r>
              <a:rPr lang="fr-FR" sz="1000" dirty="0">
                <a:solidFill>
                  <a:schemeClr val="bg1"/>
                </a:solidFill>
                <a:effectLst/>
                <a:ea typeface="Arial" panose="020B0604020202020204" pitchFamily="34" charset="0"/>
              </a:rPr>
              <a:t>". Journal of </a:t>
            </a:r>
            <a:r>
              <a:rPr lang="fr-FR" sz="1000" dirty="0" err="1">
                <a:solidFill>
                  <a:schemeClr val="bg1"/>
                </a:solidFill>
                <a:effectLst/>
                <a:ea typeface="Arial" panose="020B0604020202020204" pitchFamily="34" charset="0"/>
              </a:rPr>
              <a:t>Experimental </a:t>
            </a:r>
            <a:r>
              <a:rPr lang="fr-FR" sz="1000" dirty="0">
                <a:solidFill>
                  <a:schemeClr val="bg1"/>
                </a:solidFill>
                <a:effectLst/>
                <a:ea typeface="Arial" panose="020B0604020202020204" pitchFamily="34" charset="0"/>
              </a:rPr>
              <a:t>Child Psychology, vol. 166, </a:t>
            </a:r>
            <a:r>
              <a:rPr lang="fr-FR" sz="1000" dirty="0" err="1">
                <a:solidFill>
                  <a:schemeClr val="bg1"/>
                </a:solidFill>
                <a:effectLst/>
                <a:ea typeface="Arial" panose="020B0604020202020204" pitchFamily="34" charset="0"/>
              </a:rPr>
              <a:t>Feb</a:t>
            </a:r>
            <a:r>
              <a:rPr lang="fr-FR" sz="1000" dirty="0">
                <a:solidFill>
                  <a:schemeClr val="bg1"/>
                </a:solidFill>
                <a:effectLst/>
                <a:ea typeface="Arial" panose="020B0604020202020204" pitchFamily="34" charset="0"/>
              </a:rPr>
              <a:t>. 2018, pp. 310-26. ScienceDirect, </a:t>
            </a:r>
            <a:r>
              <a:rPr lang="fr-FR" sz="1000" i="1" dirty="0">
                <a:solidFill>
                  <a:schemeClr val="bg1"/>
                </a:solidFill>
                <a:effectLst/>
                <a:ea typeface="Arial" panose="020B0604020202020204" pitchFamily="34" charset="0"/>
              </a:rPr>
              <a:t>https://doi.org/10.1016/j.jecp.2017.09.005.Read l'article complet </a:t>
            </a:r>
            <a:r>
              <a:rPr lang="fr-FR" sz="1000" i="1"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Sweetser</a:t>
            </a:r>
            <a:r>
              <a:rPr lang="fr-FR" sz="1000" dirty="0">
                <a:solidFill>
                  <a:schemeClr val="bg1"/>
                </a:solidFill>
                <a:effectLst/>
                <a:ea typeface="Arial" panose="020B0604020202020204" pitchFamily="34" charset="0"/>
              </a:rPr>
              <a:t>, Penelope, et al. "Active versus Passive Screen Time for Young Children". </a:t>
            </a:r>
            <a:r>
              <a:rPr lang="fr-FR" sz="1000" dirty="0" err="1">
                <a:solidFill>
                  <a:schemeClr val="bg1"/>
                </a:solidFill>
                <a:effectLst/>
                <a:ea typeface="Arial" panose="020B0604020202020204" pitchFamily="34" charset="0"/>
              </a:rPr>
              <a:t>Australasian </a:t>
            </a:r>
            <a:r>
              <a:rPr lang="fr-FR" sz="1000" dirty="0">
                <a:solidFill>
                  <a:schemeClr val="bg1"/>
                </a:solidFill>
                <a:effectLst/>
                <a:ea typeface="Arial" panose="020B0604020202020204" pitchFamily="34" charset="0"/>
              </a:rPr>
              <a:t>Journal of </a:t>
            </a:r>
            <a:r>
              <a:rPr lang="fr-FR" sz="1000" dirty="0" err="1">
                <a:solidFill>
                  <a:schemeClr val="bg1"/>
                </a:solidFill>
                <a:effectLst/>
                <a:ea typeface="Arial" panose="020B0604020202020204" pitchFamily="34" charset="0"/>
              </a:rPr>
              <a:t>Early Childhood</a:t>
            </a:r>
            <a:r>
              <a:rPr lang="fr-FR" sz="1000" dirty="0">
                <a:solidFill>
                  <a:schemeClr val="bg1"/>
                </a:solidFill>
                <a:effectLst/>
                <a:ea typeface="Arial" panose="020B0604020202020204" pitchFamily="34" charset="0"/>
              </a:rPr>
              <a:t>, vol. 37, no. 4, </a:t>
            </a:r>
            <a:r>
              <a:rPr lang="fr-FR" sz="1000" dirty="0" err="1">
                <a:solidFill>
                  <a:schemeClr val="bg1"/>
                </a:solidFill>
                <a:effectLst/>
                <a:ea typeface="Arial" panose="020B0604020202020204" pitchFamily="34" charset="0"/>
              </a:rPr>
              <a:t>déc. </a:t>
            </a:r>
            <a:r>
              <a:rPr lang="fr-FR" sz="1000" dirty="0">
                <a:solidFill>
                  <a:schemeClr val="bg1"/>
                </a:solidFill>
                <a:effectLst/>
                <a:ea typeface="Arial" panose="020B0604020202020204" pitchFamily="34" charset="0"/>
              </a:rPr>
              <a:t>2012, pp. 94-98.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https://doi.org/10.1177/183693911203700413.</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Vandewater</a:t>
            </a:r>
            <a:r>
              <a:rPr lang="fr-FR" sz="1000" dirty="0">
                <a:solidFill>
                  <a:schemeClr val="bg1"/>
                </a:solidFill>
                <a:effectLst/>
                <a:ea typeface="Arial" panose="020B0604020202020204" pitchFamily="34" charset="0"/>
              </a:rPr>
              <a:t>, Elizabeth A., et al. 'Time </a:t>
            </a:r>
            <a:r>
              <a:rPr lang="fr-FR" sz="1000" dirty="0" err="1">
                <a:solidFill>
                  <a:schemeClr val="bg1"/>
                </a:solidFill>
                <a:effectLst/>
                <a:ea typeface="Arial" panose="020B0604020202020204" pitchFamily="34" charset="0"/>
              </a:rPr>
              <a:t>Well Spent </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Relating </a:t>
            </a:r>
            <a:r>
              <a:rPr lang="fr-FR" sz="1000" dirty="0">
                <a:solidFill>
                  <a:schemeClr val="bg1"/>
                </a:solidFill>
                <a:effectLst/>
                <a:ea typeface="Arial" panose="020B0604020202020204" pitchFamily="34" charset="0"/>
              </a:rPr>
              <a:t>Television Use to </a:t>
            </a:r>
            <a:r>
              <a:rPr lang="fr-FR" sz="1000" dirty="0" err="1">
                <a:solidFill>
                  <a:schemeClr val="bg1"/>
                </a:solidFill>
                <a:effectLst/>
                <a:ea typeface="Arial" panose="020B0604020202020204" pitchFamily="34" charset="0"/>
              </a:rPr>
              <a:t>Children's </a:t>
            </a:r>
            <a:r>
              <a:rPr lang="fr-FR" sz="1000" dirty="0">
                <a:solidFill>
                  <a:schemeClr val="bg1"/>
                </a:solidFill>
                <a:effectLst/>
                <a:ea typeface="Arial" panose="020B0604020202020204" pitchFamily="34" charset="0"/>
              </a:rPr>
              <a:t>Free-Time Activities'. Pediatrics, vol. 117, no. 2, </a:t>
            </a:r>
            <a:r>
              <a:rPr lang="fr-FR" sz="1000" dirty="0" err="1">
                <a:solidFill>
                  <a:schemeClr val="bg1"/>
                </a:solidFill>
                <a:effectLst/>
                <a:ea typeface="Arial" panose="020B0604020202020204" pitchFamily="34" charset="0"/>
              </a:rPr>
              <a:t>Feb</a:t>
            </a:r>
            <a:r>
              <a:rPr lang="fr-FR" sz="1000" dirty="0">
                <a:solidFill>
                  <a:schemeClr val="bg1"/>
                </a:solidFill>
                <a:effectLst/>
                <a:ea typeface="Arial" panose="020B0604020202020204" pitchFamily="34" charset="0"/>
              </a:rPr>
              <a:t>. 2006, pp. e181-91. PubMed Central, </a:t>
            </a:r>
            <a:r>
              <a:rPr lang="fr-FR" sz="1000" b="1" dirty="0">
                <a:solidFill>
                  <a:schemeClr val="bg1"/>
                </a:solidFill>
                <a:effectLst/>
                <a:ea typeface="Arial" panose="020B0604020202020204" pitchFamily="34" charset="0"/>
              </a:rPr>
              <a:t>https://doi.org/10.1542/peds.2005-0812. </a:t>
            </a:r>
            <a:r>
              <a:rPr lang="fr-FR" sz="1000" i="1" dirty="0">
                <a:solidFill>
                  <a:schemeClr val="bg1"/>
                </a:solidFill>
                <a:effectLst/>
                <a:ea typeface="Arial" panose="020B0604020202020204" pitchFamily="34" charset="0"/>
              </a:rPr>
              <a:t>Lire l'article complet </a:t>
            </a:r>
            <a:r>
              <a:rPr lang="fr-FR" sz="1000" b="1" i="1" dirty="0">
                <a:solidFill>
                  <a:schemeClr val="bg1"/>
                </a:solidFill>
                <a:effectLst/>
                <a:ea typeface="Arial" panose="020B0604020202020204" pitchFamily="34" charset="0"/>
                <a:hlinkClick r:id="rId7">
                  <a:extLst>
                    <a:ext uri="{A12FA001-AC4F-418D-AE19-62706E023703}">
                      <ahyp:hlinkClr xmlns:ahyp="http://schemas.microsoft.com/office/drawing/2018/hyperlinkcolor" val="tx"/>
                    </a:ext>
                  </a:extLst>
                </a:hlinkClick>
              </a:rPr>
              <a:t>ici</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p:txBody>
      </p:sp>
      <p:pic>
        <p:nvPicPr>
          <p:cNvPr id="4" name="Picture 3">
            <a:extLst>
              <a:ext uri="{FF2B5EF4-FFF2-40B4-BE49-F238E27FC236}">
                <a16:creationId xmlns:a16="http://schemas.microsoft.com/office/drawing/2014/main" id="{9ABF779A-3DF7-6877-C57D-B344A2E3D48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197" t="9772" b="9772"/>
          <a:stretch/>
        </p:blipFill>
        <p:spPr>
          <a:xfrm>
            <a:off x="3965872" y="771746"/>
            <a:ext cx="3347481" cy="4301131"/>
          </a:xfrm>
          <a:prstGeom prst="rect">
            <a:avLst/>
          </a:prstGeom>
        </p:spPr>
      </p:pic>
    </p:spTree>
    <p:extLst>
      <p:ext uri="{BB962C8B-B14F-4D97-AF65-F5344CB8AC3E}">
        <p14:creationId xmlns:p14="http://schemas.microsoft.com/office/powerpoint/2010/main" val="826968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50877B-DED9-E53B-61A5-85DFC13EEB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1" t="65015" r="141" b="7689"/>
          <a:stretch/>
        </p:blipFill>
        <p:spPr>
          <a:xfrm>
            <a:off x="-33169" y="0"/>
            <a:ext cx="7604552" cy="3109110"/>
          </a:xfrm>
          <a:prstGeom prst="rect">
            <a:avLst/>
          </a:prstGeom>
        </p:spPr>
      </p:pic>
      <p:sp>
        <p:nvSpPr>
          <p:cNvPr id="12" name="Rectangle 11">
            <a:extLst>
              <a:ext uri="{FF2B5EF4-FFF2-40B4-BE49-F238E27FC236}">
                <a16:creationId xmlns:a16="http://schemas.microsoft.com/office/drawing/2014/main" id="{B49502DB-5E66-5579-EDD7-0974B40A04B7}"/>
              </a:ext>
            </a:extLst>
          </p:cNvPr>
          <p:cNvSpPr/>
          <p:nvPr/>
        </p:nvSpPr>
        <p:spPr>
          <a:xfrm>
            <a:off x="0" y="3109110"/>
            <a:ext cx="7571383" cy="185574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80454" y="5993645"/>
            <a:ext cx="6643549" cy="373852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La science est lente. C'est particulièrement vrai lorsqu'il s'agit d'étudier les effets des écrans sur les enfants. Pour se faire une idée précise de l'influence des écrans sur le développement d'un enfant, il est souvent nécessaire de réaliser ce que l'on appelle des "études longitudinales", qui consistent à suivre un groupe d'enfants pendant plusieurs années. </a:t>
            </a:r>
          </a:p>
          <a:p>
            <a:pPr>
              <a:lnSpc>
                <a:spcPts val="1120"/>
              </a:lnSpc>
            </a:pPr>
            <a:endParaRPr lang="en-US" sz="1150" dirty="0"/>
          </a:p>
          <a:p>
            <a:pPr>
              <a:lnSpc>
                <a:spcPts val="1120"/>
              </a:lnSpc>
            </a:pPr>
            <a:r>
              <a:rPr lang="en-US" sz="1150" dirty="0"/>
              <a:t>Une fois l'expérience terminée, le scientifique a besoin de temps pour </a:t>
            </a:r>
            <a:r>
              <a:rPr lang="en-US" sz="1150" dirty="0" err="1"/>
              <a:t>analyser les </a:t>
            </a:r>
            <a:r>
              <a:rPr lang="en-US" sz="1150" dirty="0"/>
              <a:t>résultats. Avant de publier les résultats, cette analyse doit être soumise à un processus d'évaluation par les pairs. Cela signifie qu'entre la conception d'une étude et la publication des résultats, cinq à six ans peuvent facilement s'écouler. </a:t>
            </a:r>
          </a:p>
          <a:p>
            <a:pPr>
              <a:lnSpc>
                <a:spcPts val="1120"/>
              </a:lnSpc>
            </a:pPr>
            <a:r>
              <a:rPr lang="en-US" sz="1150" dirty="0"/>
              <a:t> </a:t>
            </a:r>
          </a:p>
          <a:p>
            <a:pPr>
              <a:lnSpc>
                <a:spcPts val="1120"/>
              </a:lnSpc>
            </a:pPr>
            <a:r>
              <a:rPr lang="en-US" sz="1150" dirty="0"/>
              <a:t>Cinq à six ans, cela paraît long par rapport au paysage médiatique qui semble changer à chaque instant. Bon nombre des études sur lesquelles nous nous appuyons aujourd'hui pour tirer des conclusions sur les écrans datent d'avant 2010, avant que la révolution intelligente ne modifie notre relation avec nos appareils numériques. Peu d'études ont pris en compte les enfants qui ont grandi pendant la pandémie de COVID, qui a augmenté le nombre d'heures d'écran des adultes et des enfants. </a:t>
            </a:r>
          </a:p>
          <a:p>
            <a:pPr>
              <a:lnSpc>
                <a:spcPts val="1120"/>
              </a:lnSpc>
            </a:pPr>
            <a:endParaRPr lang="en-US" sz="1150" dirty="0"/>
          </a:p>
          <a:p>
            <a:pPr>
              <a:lnSpc>
                <a:spcPts val="1120"/>
              </a:lnSpc>
            </a:pPr>
            <a:r>
              <a:rPr lang="en-US" sz="1150" dirty="0"/>
              <a:t>En ce sens, la science décrit rarement la réalité à laquelle nous sommes actuellement confrontés.  Toutefois, cela ne signifie pas qu'aucune des études menées jusqu'à présent ne nous soit utile. Si la télévision, la tablette et le smartphone offrent des modes d'engagement différents, ils partagent également de nombreuses caractéristiques. Ils sont tous dépourvus de la réactivité des autres êtres humains, qui adaptent leurs réponses en fonction du nourrisson. Ils maintiennent le jeune enfant dans un état passif, avec peu ou pas de mouvements physiques ou d'expérimentation avec des objets. Pour les bébés, qui ne peuvent pas manipuler correctement les écrans tactiles, ceux-ci sont souvent utilisés pour montrer le même type de contenu. </a:t>
            </a:r>
          </a:p>
          <a:p>
            <a:pPr>
              <a:lnSpc>
                <a:spcPts val="1120"/>
              </a:lnSpc>
            </a:pPr>
            <a:r>
              <a:rPr lang="en-US" sz="1150" dirty="0"/>
              <a:t> </a:t>
            </a:r>
          </a:p>
          <a:p>
            <a:pPr>
              <a:lnSpc>
                <a:spcPts val="1120"/>
              </a:lnSpc>
            </a:pPr>
            <a:r>
              <a:rPr lang="en-US" sz="1150" dirty="0"/>
              <a:t>Si les téléviseurs, les tablettes et les smartphones ont été associés à des effets négatifs sur le développement de l'enfant, il semble plus que probable que d'autres médias basés sur l'écran les affecteront également, du moins pour la tranche d'âge de 0 à 3 ans, qui a peu de chances de tirer profit des nouvelles fonctionnalités technologiques. </a:t>
            </a:r>
          </a:p>
          <a:p>
            <a:pPr>
              <a:lnSpc>
                <a:spcPts val="1120"/>
              </a:lnSpc>
            </a:pPr>
            <a:r>
              <a:rPr lang="en-US" sz="1150" dirty="0"/>
              <a:t> </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25</a:t>
            </a:fld>
            <a:endParaRPr lang="en-US" dirty="0"/>
          </a:p>
        </p:txBody>
      </p:sp>
      <p:pic>
        <p:nvPicPr>
          <p:cNvPr id="22" name="Picture 21">
            <a:extLst>
              <a:ext uri="{FF2B5EF4-FFF2-40B4-BE49-F238E27FC236}">
                <a16:creationId xmlns:a16="http://schemas.microsoft.com/office/drawing/2014/main" id="{D5F95F22-A1E9-8F22-7E14-03775DBC015E}"/>
              </a:ext>
            </a:extLst>
          </p:cNvPr>
          <p:cNvPicPr>
            <a:picLocks noChangeAspect="1"/>
          </p:cNvPicPr>
          <p:nvPr/>
        </p:nvPicPr>
        <p:blipFill rotWithShape="1">
          <a:blip r:embed="rId3">
            <a:alphaModFix amt="52000"/>
          </a:blip>
          <a:srcRect l="66648" t="19941" r="3317" b="41850"/>
          <a:stretch/>
        </p:blipFill>
        <p:spPr>
          <a:xfrm rot="10800000" flipH="1">
            <a:off x="0" y="3101135"/>
            <a:ext cx="2737789" cy="1863718"/>
          </a:xfrm>
          <a:prstGeom prst="rect">
            <a:avLst/>
          </a:prstGeom>
        </p:spPr>
      </p:pic>
      <p:sp>
        <p:nvSpPr>
          <p:cNvPr id="25" name="Text Placeholder 16">
            <a:extLst>
              <a:ext uri="{FF2B5EF4-FFF2-40B4-BE49-F238E27FC236}">
                <a16:creationId xmlns:a16="http://schemas.microsoft.com/office/drawing/2014/main" id="{18CDCF50-900F-1B5D-A586-273F72D9B7C6}"/>
              </a:ext>
            </a:extLst>
          </p:cNvPr>
          <p:cNvSpPr txBox="1">
            <a:spLocks/>
          </p:cNvSpPr>
          <p:nvPr/>
        </p:nvSpPr>
        <p:spPr>
          <a:xfrm>
            <a:off x="380454" y="3673902"/>
            <a:ext cx="2415616" cy="391816"/>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Troisième </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point de discussion</a:t>
            </a: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EDE1ACE8-B4F6-FABE-1E8E-004A46BE3D52}"/>
              </a:ext>
            </a:extLst>
          </p:cNvPr>
          <p:cNvSpPr/>
          <p:nvPr/>
        </p:nvSpPr>
        <p:spPr>
          <a:xfrm>
            <a:off x="3277590" y="3433442"/>
            <a:ext cx="3758465" cy="243347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1" name="Text Placeholder 17">
            <a:extLst>
              <a:ext uri="{FF2B5EF4-FFF2-40B4-BE49-F238E27FC236}">
                <a16:creationId xmlns:a16="http://schemas.microsoft.com/office/drawing/2014/main" id="{B000C610-75F6-2FA8-641E-10E1D4BF9E7B}"/>
              </a:ext>
            </a:extLst>
          </p:cNvPr>
          <p:cNvSpPr txBox="1">
            <a:spLocks/>
          </p:cNvSpPr>
          <p:nvPr/>
        </p:nvSpPr>
        <p:spPr>
          <a:xfrm>
            <a:off x="3832291" y="3618050"/>
            <a:ext cx="2649061" cy="185574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840"/>
              </a:lnSpc>
            </a:pPr>
            <a:endParaRPr lang="en-US" sz="2200" i="1" dirty="0">
              <a:solidFill>
                <a:schemeClr val="bg1"/>
              </a:solidFill>
            </a:endParaRPr>
          </a:p>
          <a:p>
            <a:pPr algn="ctr">
              <a:lnSpc>
                <a:spcPts val="1840"/>
              </a:lnSpc>
            </a:pPr>
            <a:r>
              <a:rPr lang="en-US" sz="2200" i="1" dirty="0">
                <a:solidFill>
                  <a:schemeClr val="bg1"/>
                </a:solidFill>
              </a:rPr>
              <a:t>Les études que nous utilisons aujourd'hui sont trop anciennes pour être pertinentes" </a:t>
            </a:r>
          </a:p>
        </p:txBody>
      </p:sp>
      <p:grpSp>
        <p:nvGrpSpPr>
          <p:cNvPr id="13" name="Group 12">
            <a:extLst>
              <a:ext uri="{FF2B5EF4-FFF2-40B4-BE49-F238E27FC236}">
                <a16:creationId xmlns:a16="http://schemas.microsoft.com/office/drawing/2014/main" id="{5BA5BEAB-B756-2DDD-599A-FD427B447FBC}"/>
              </a:ext>
            </a:extLst>
          </p:cNvPr>
          <p:cNvGrpSpPr/>
          <p:nvPr/>
        </p:nvGrpSpPr>
        <p:grpSpPr>
          <a:xfrm rot="10800000">
            <a:off x="2451141" y="4482091"/>
            <a:ext cx="1108623" cy="807096"/>
            <a:chOff x="3400450" y="986392"/>
            <a:chExt cx="1487826" cy="1083162"/>
          </a:xfrm>
        </p:grpSpPr>
        <p:sp>
          <p:nvSpPr>
            <p:cNvPr id="14" name="Freeform 13">
              <a:extLst>
                <a:ext uri="{FF2B5EF4-FFF2-40B4-BE49-F238E27FC236}">
                  <a16:creationId xmlns:a16="http://schemas.microsoft.com/office/drawing/2014/main" id="{1C9569A9-770D-5420-8EF9-EC306D5E79E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9FCA80ED-CAA8-BC55-1A8D-1F2E256F01B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991835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779836" y="4845604"/>
            <a:ext cx="3503465" cy="507422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t>Comme nous l'avons déjà dit, le dissensus au sein du monde scientifique est normal. En fait, c'est une très bonne chose. C'est ce qui nous pousse vers de nouvelles expériences scientifiques et une meilleure compréhension des phénomènes qui nous préoccupent. Il reste encore beaucoup de questions à explorer autour de l'utilisation des écrans, qui pourraient nous aider à déterminer la gravité d'une utilisation excessive des écrans, les effets directs des écrans sur les neurones du cerveau des enfants, et les conditions potentielles d'amélioration de l'exposition aux écrans (au moins pour les enfants suffisamment âgés pour faire la distinction entre différents types de contenu et s'engager avec les écrans de manière significative). </a:t>
            </a:r>
          </a:p>
          <a:p>
            <a:pPr>
              <a:lnSpc>
                <a:spcPts val="1220"/>
              </a:lnSpc>
            </a:pPr>
            <a:r>
              <a:rPr lang="en-US" sz="1150" dirty="0"/>
              <a:t> </a:t>
            </a:r>
          </a:p>
          <a:p>
            <a:pPr>
              <a:lnSpc>
                <a:spcPts val="1220"/>
              </a:lnSpc>
            </a:pPr>
            <a:r>
              <a:rPr lang="en-US" sz="1150" dirty="0"/>
              <a:t>Il est tout aussi important que le dissensus, qui est une caractéristique naturelle des sciences, ne soit pas utilisé à mauvais escient pour freiner inutilement l'action politique. Comme le montre le documentaire </a:t>
            </a:r>
            <a:r>
              <a:rPr lang="en-US" sz="1150" i="1" dirty="0">
                <a:hlinkClick r:id="rId2">
                  <a:extLst>
                    <a:ext uri="{A12FA001-AC4F-418D-AE19-62706E023703}">
                      <ahyp:hlinkClr xmlns:ahyp="http://schemas.microsoft.com/office/drawing/2018/hyperlinkcolor" val="tx"/>
                    </a:ext>
                  </a:extLst>
                </a:hlinkClick>
              </a:rPr>
              <a:t>The Fabrication of Ignorance </a:t>
            </a:r>
            <a:r>
              <a:rPr lang="en-US" sz="1150" dirty="0"/>
              <a:t>(titre original : La </a:t>
            </a:r>
            <a:r>
              <a:rPr lang="en-US" sz="1150" dirty="0" err="1"/>
              <a:t>Fabrique de l'ignorance</a:t>
            </a:r>
            <a:r>
              <a:rPr lang="en-US" sz="1150" dirty="0"/>
              <a:t>), des scientifiques ont de tout temps été engagés pour mener des expériences scientifiques visant à semer le doute sur des hypothèses par ailleurs prouvées par la communauté scientifique, comme la corrélation entre le tabac et le cancer du poumon ou les émissions de CO2 dues à l'activité humaine et l'alerte climatique. Ici, l'industrie s'appuie sur les mécanismes naturels de la science - l'identification des </a:t>
            </a:r>
            <a:r>
              <a:rPr lang="en-US" sz="1150" dirty="0" err="1"/>
              <a:t>angles morts </a:t>
            </a:r>
            <a:r>
              <a:rPr lang="en-US" sz="1150" dirty="0"/>
              <a:t>dans les recherches antérieures - pour provoquer une confusion inutile dans une sphère politique. </a:t>
            </a:r>
          </a:p>
          <a:p>
            <a:pPr>
              <a:lnSpc>
                <a:spcPts val="1220"/>
              </a:lnSpc>
            </a:pPr>
            <a:endParaRPr lang="en-US" sz="1150" dirty="0"/>
          </a:p>
          <a:p>
            <a:pPr>
              <a:lnSpc>
                <a:spcPts val="1220"/>
              </a:lnSpc>
            </a:pPr>
            <a:r>
              <a:rPr lang="en-US" sz="1150" dirty="0"/>
              <a:t>Cela ne veut pas dire que tous ceux qui contestent les effets négatifs des écrans sont payés par les grandes entreprises technologiques, loin de là.</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26</a:t>
            </a:fld>
            <a:endParaRPr lang="en-US" dirty="0"/>
          </a:p>
        </p:txBody>
      </p:sp>
      <p:pic>
        <p:nvPicPr>
          <p:cNvPr id="5" name="Picture 4">
            <a:extLst>
              <a:ext uri="{FF2B5EF4-FFF2-40B4-BE49-F238E27FC236}">
                <a16:creationId xmlns:a16="http://schemas.microsoft.com/office/drawing/2014/main" id="{73EF9C97-DE5D-73D6-34AC-7D579B9711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726" r="25726"/>
          <a:stretch/>
        </p:blipFill>
        <p:spPr>
          <a:xfrm>
            <a:off x="-25247" y="-51141"/>
            <a:ext cx="3481369" cy="10742954"/>
          </a:xfrm>
          <a:prstGeom prst="rect">
            <a:avLst/>
          </a:prstGeom>
        </p:spPr>
      </p:pic>
      <p:sp>
        <p:nvSpPr>
          <p:cNvPr id="7" name="Text Placeholder 17">
            <a:extLst>
              <a:ext uri="{FF2B5EF4-FFF2-40B4-BE49-F238E27FC236}">
                <a16:creationId xmlns:a16="http://schemas.microsoft.com/office/drawing/2014/main" id="{B44CACBD-DD78-1DB3-E268-A4D283BEE800}"/>
              </a:ext>
            </a:extLst>
          </p:cNvPr>
          <p:cNvSpPr txBox="1">
            <a:spLocks/>
          </p:cNvSpPr>
          <p:nvPr/>
        </p:nvSpPr>
        <p:spPr>
          <a:xfrm>
            <a:off x="3767214" y="2248198"/>
            <a:ext cx="3263492" cy="244520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840"/>
              </a:lnSpc>
            </a:pPr>
            <a:r>
              <a:rPr lang="en-US" sz="1700" dirty="0">
                <a:solidFill>
                  <a:srgbClr val="009AC1"/>
                </a:solidFill>
              </a:rPr>
              <a:t>Nous avons abordé ci-dessus certaines des </a:t>
            </a:r>
            <a:r>
              <a:rPr lang="en-US" sz="1700" b="1" dirty="0">
                <a:solidFill>
                  <a:srgbClr val="74659A"/>
                </a:solidFill>
              </a:rPr>
              <a:t>questions qui animent le domaine scientifique émergent sur les écrans</a:t>
            </a:r>
            <a:r>
              <a:rPr lang="en-US" sz="1700" dirty="0">
                <a:solidFill>
                  <a:srgbClr val="009AC1"/>
                </a:solidFill>
              </a:rPr>
              <a:t>, dans l'espoir de vous aider à comprendre les messages parfois contradictoires que vous pourriez entendre de la part de personnes considérées comme des experts en matière d'écrans et de surexposition.  </a:t>
            </a:r>
          </a:p>
          <a:p>
            <a:pPr algn="l">
              <a:lnSpc>
                <a:spcPts val="1840"/>
              </a:lnSpc>
            </a:pPr>
            <a:endParaRPr lang="en-US" sz="1700" dirty="0">
              <a:solidFill>
                <a:srgbClr val="009AC1"/>
              </a:solidFill>
            </a:endParaRPr>
          </a:p>
        </p:txBody>
      </p:sp>
      <p:sp>
        <p:nvSpPr>
          <p:cNvPr id="8" name="Rectangle 7">
            <a:extLst>
              <a:ext uri="{FF2B5EF4-FFF2-40B4-BE49-F238E27FC236}">
                <a16:creationId xmlns:a16="http://schemas.microsoft.com/office/drawing/2014/main" id="{8BB48914-B89E-3A2F-BCB2-29B18AA18011}"/>
              </a:ext>
            </a:extLst>
          </p:cNvPr>
          <p:cNvSpPr/>
          <p:nvPr/>
        </p:nvSpPr>
        <p:spPr>
          <a:xfrm>
            <a:off x="-25247" y="695413"/>
            <a:ext cx="7584922" cy="135523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 name="Text Placeholder 16">
            <a:extLst>
              <a:ext uri="{FF2B5EF4-FFF2-40B4-BE49-F238E27FC236}">
                <a16:creationId xmlns:a16="http://schemas.microsoft.com/office/drawing/2014/main" id="{21F32C1D-B1E7-A5EC-DA3B-D2000E0A9AE6}"/>
              </a:ext>
            </a:extLst>
          </p:cNvPr>
          <p:cNvSpPr txBox="1">
            <a:spLocks/>
          </p:cNvSpPr>
          <p:nvPr/>
        </p:nvSpPr>
        <p:spPr>
          <a:xfrm>
            <a:off x="371376" y="1070761"/>
            <a:ext cx="5391471"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Comment passer d'une science imparfaite à une réglementation ?</a:t>
            </a:r>
          </a:p>
        </p:txBody>
      </p:sp>
      <p:pic>
        <p:nvPicPr>
          <p:cNvPr id="15" name="Picture 14">
            <a:extLst>
              <a:ext uri="{FF2B5EF4-FFF2-40B4-BE49-F238E27FC236}">
                <a16:creationId xmlns:a16="http://schemas.microsoft.com/office/drawing/2014/main" id="{55458727-7924-B19D-3F12-ED757F65157E}"/>
              </a:ext>
            </a:extLst>
          </p:cNvPr>
          <p:cNvPicPr>
            <a:picLocks noChangeAspect="1"/>
          </p:cNvPicPr>
          <p:nvPr/>
        </p:nvPicPr>
        <p:blipFill rotWithShape="1">
          <a:blip r:embed="rId4">
            <a:alphaModFix amt="52000"/>
          </a:blip>
          <a:srcRect l="67635" t="984" r="2330" b="31175"/>
          <a:stretch/>
        </p:blipFill>
        <p:spPr>
          <a:xfrm flipH="1">
            <a:off x="123899" y="7382715"/>
            <a:ext cx="2737789" cy="3309098"/>
          </a:xfrm>
          <a:prstGeom prst="rect">
            <a:avLst/>
          </a:prstGeom>
        </p:spPr>
      </p:pic>
      <p:sp>
        <p:nvSpPr>
          <p:cNvPr id="16" name="Graphic 4">
            <a:extLst>
              <a:ext uri="{FF2B5EF4-FFF2-40B4-BE49-F238E27FC236}">
                <a16:creationId xmlns:a16="http://schemas.microsoft.com/office/drawing/2014/main" id="{27CC02F4-73C5-AE9A-E785-F2A0E1DC731F}"/>
              </a:ext>
            </a:extLst>
          </p:cNvPr>
          <p:cNvSpPr/>
          <p:nvPr/>
        </p:nvSpPr>
        <p:spPr>
          <a:xfrm rot="16200000">
            <a:off x="2147466" y="-1296876"/>
            <a:ext cx="187457" cy="396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Tree>
    <p:extLst>
      <p:ext uri="{BB962C8B-B14F-4D97-AF65-F5344CB8AC3E}">
        <p14:creationId xmlns:p14="http://schemas.microsoft.com/office/powerpoint/2010/main" val="2897858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58062" y="529017"/>
            <a:ext cx="6643549" cy="373852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Nous espérons plutôt souligner qu'il ne faut pas confondre la logique de la science et la logique de la politique. Alors que les scientifiques cherchent à mettre en évidence les lacunes de nos connaissances, les élus doivent souvent prendre des décisions fondées sur des preuves imparfaites. Si les hommes politiques devaient attendre que la communauté scientifique se mette d'accord sur un sujet, ils risqueraient souvent de réagir beaucoup trop tard à des menaces imminentes. </a:t>
            </a:r>
          </a:p>
          <a:p>
            <a:pPr>
              <a:lnSpc>
                <a:spcPts val="1120"/>
              </a:lnSpc>
            </a:pPr>
            <a:r>
              <a:rPr lang="en-US" sz="1150" dirty="0"/>
              <a:t> </a:t>
            </a:r>
          </a:p>
          <a:p>
            <a:pPr>
              <a:lnSpc>
                <a:spcPts val="1120"/>
              </a:lnSpc>
            </a:pPr>
            <a:r>
              <a:rPr lang="en-US" sz="1150" dirty="0"/>
              <a:t>La plupart d'entre nous ont vu à quoi ressemble une version extrême de l'évaluation des risques politiques pendant la pandémie de COVID-19, où les dirigeants des États prenaient des décisions en évaluant les connaissances imparfaites disponibles sur le virus, les pertes humaines et économiques probables associées à différents types d'interventions, et leurs agendas politiques respectifs. Si certains pays ont mieux géré le virus que d'autres, ce n'est pas parce qu'ils adhéraient à un programme scientifiquement prouvé. Rétrospectivement, les stratégies qui se sont avérées les plus efficaces combinaient une attitude prudente et une prise de décision rapide (voir des pays comme la Nouvelle-Zélande ou l'Islande). </a:t>
            </a:r>
          </a:p>
          <a:p>
            <a:pPr>
              <a:lnSpc>
                <a:spcPts val="1120"/>
              </a:lnSpc>
            </a:pPr>
            <a:r>
              <a:rPr lang="en-US" sz="1150" dirty="0"/>
              <a:t> </a:t>
            </a:r>
          </a:p>
          <a:p>
            <a:pPr>
              <a:lnSpc>
                <a:spcPts val="1120"/>
              </a:lnSpc>
            </a:pPr>
            <a:r>
              <a:rPr lang="en-US" sz="1150" dirty="0"/>
              <a:t>La présence massive d'écrans est bien sûr très différente de la force perturbatrice et mortelle d'une pandémie mondiale. Toutefois, certains parallèles peuvent être établis : il s'agit dans les deux cas de phénomènes mondiaux ; il est presque impossible de les réglementer si l'on s'en remet uniquement à des actions individuelles. Si les effets du COVID-19 sont immédiats et spectaculaires, les écrans sont insidieux à différents égards. Contrairement au COVID-19, aucun vaccin ne peut faire disparaître notre dépendance aux écrans.</a:t>
            </a:r>
          </a:p>
          <a:p>
            <a:pPr>
              <a:lnSpc>
                <a:spcPts val="1120"/>
              </a:lnSpc>
            </a:pPr>
            <a:r>
              <a:rPr lang="en-US" sz="1150" dirty="0"/>
              <a:t> </a:t>
            </a:r>
          </a:p>
          <a:p>
            <a:pPr>
              <a:lnSpc>
                <a:spcPts val="1120"/>
              </a:lnSpc>
            </a:pPr>
            <a:r>
              <a:rPr lang="en-US" sz="1150" dirty="0"/>
              <a:t>Cela signifie qu'en réglementant l'accès aux écrans, nous devrons élaborer des règles qui peuvent être supportées sur le long terme. Heureusement, limiter l'accès aux écrans est loin d'être aussi extrême que de maintenir les gens chez eux pendant plusieurs mois. En effet, comme nous l'avons vu plus haut, passer les premières années de sa vie sans écran ne semble pas retarder l'enfant. D'un point de vue économique, les conséquences d'une diminution de l'attrait des écrans seraient également beaucoup moins néfastes que la fermeture généralisée des lieux de travail qui a eu lieu pendant la pandémie. Il est vrai que la réglementation des écrans impliquerait de cibler certaines entreprises de l'industrie technologique, mais elle n'affecterait jamais sérieusement l'économie mondiale ou nationale dans son ensemble. </a:t>
            </a:r>
          </a:p>
          <a:p>
            <a:pPr>
              <a:lnSpc>
                <a:spcPts val="1120"/>
              </a:lnSpc>
            </a:pPr>
            <a:r>
              <a:rPr lang="en-US" sz="1150" dirty="0"/>
              <a:t> </a:t>
            </a:r>
          </a:p>
          <a:p>
            <a:pPr>
              <a:lnSpc>
                <a:spcPts val="1120"/>
              </a:lnSpc>
            </a:pPr>
            <a:r>
              <a:rPr lang="en-US" sz="1150" dirty="0"/>
              <a:t>Malgré le peu de risques apparemment associés à la régulation des écrans, un seul pays a mis en place à ce jour un ensemble ambitieux de politiques visant à réduire le temps passé par les enfants devant les écrans. En 2021, le gouvernement chinois a introduit une "interdiction des jeux vidéo", qui empêche les enfants de moins de 18 ans de jouer à des jeux vidéo pendant la semaine et limite le temps de jeu à une heure par jour pendant le week-end. Ce type d'intervention repose sur un système de surveillance sophistiqué qui met de côté les droits individuels, et ce "modèle chinois" n'est donc pas vraiment adapté au contexte européen. Bien que cela soit vrai, les pays européens pourraient s'inspirer d'une politique qui reconnaît la responsabilité des organes officiels dans la réduction de ce que les fonctionnaires chinois ont appelé "l'opium spirituel". Le gouvernement chinois a montré qu'en pesant les risques potentiels d'une action ou d'une absence d'action sur l'accès des enfants aux écrans, il y a suffisamment de raisons d'agir. </a:t>
            </a:r>
          </a:p>
          <a:p>
            <a:pPr>
              <a:lnSpc>
                <a:spcPts val="1120"/>
              </a:lnSpc>
            </a:pPr>
            <a:r>
              <a:rPr lang="en-US" sz="1150" dirty="0"/>
              <a:t> </a:t>
            </a:r>
          </a:p>
          <a:p>
            <a:pPr>
              <a:lnSpc>
                <a:spcPts val="1120"/>
              </a:lnSpc>
            </a:pPr>
            <a:r>
              <a:rPr lang="en-US" sz="1150" dirty="0"/>
              <a:t>Alors qu'il n'existe pas encore de réglementation publique sur le continent européen, des institutions influentes ont, depuis la fin des années 1990, utilisé les études scientifiques disponibles pour diffuser des conseils sur la manière d'utiliser les écrans en présence d'enfants. En 1999 déjà, l'Académie américaine de pédiatrie a publié sa première série de conseils officiels sur l'utilisation des écrans, qui préconisait une politique d'absence d'écran pour les enfants de moins de deux ans. En 2019, l'</a:t>
            </a:r>
            <a:r>
              <a:rPr lang="en-US" sz="1150" dirty="0" err="1"/>
              <a:t>Organisation </a:t>
            </a:r>
            <a:r>
              <a:rPr lang="en-US" sz="1150" dirty="0"/>
              <a:t>mondiale </a:t>
            </a:r>
            <a:r>
              <a:rPr lang="en-US" sz="1150" dirty="0" err="1"/>
              <a:t>de la </a:t>
            </a:r>
            <a:r>
              <a:rPr lang="en-US" sz="1150" dirty="0"/>
              <a:t>santé a publié un rapport conseillant aux parents de limiter le temps passé devant un écran par les enfants de moins de cinq ans. Ce guide comprend également des conseils soulignant l'importance d'une activité physique régulière, du jeu et d'un sommeil ininterrompu (https://apps.who.int/iris/bitstream/handle/10665/325147/WHO-NMH-PND-2019.4-eng.pdf). Le Haut Conseil de la Santé </a:t>
            </a:r>
            <a:r>
              <a:rPr lang="en-US" sz="1150" dirty="0" err="1"/>
              <a:t>Publique </a:t>
            </a:r>
            <a:r>
              <a:rPr lang="en-US" sz="1150" dirty="0"/>
              <a:t>de France conseille d'éviter les écrans à moins qu'ils ne soient accompagnés de manière appropriée par les parents. </a:t>
            </a:r>
          </a:p>
          <a:p>
            <a:pPr>
              <a:lnSpc>
                <a:spcPts val="1120"/>
              </a:lnSpc>
            </a:pPr>
            <a:endParaRPr lang="en-US" sz="1150"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27</a:t>
            </a:fld>
            <a:endParaRPr lang="en-US" dirty="0"/>
          </a:p>
        </p:txBody>
      </p:sp>
      <p:sp>
        <p:nvSpPr>
          <p:cNvPr id="3" name="Rectangle 2">
            <a:extLst>
              <a:ext uri="{FF2B5EF4-FFF2-40B4-BE49-F238E27FC236}">
                <a16:creationId xmlns:a16="http://schemas.microsoft.com/office/drawing/2014/main" id="{E726CAF0-DB19-31E4-EF33-85ED02B09FCF}"/>
              </a:ext>
            </a:extLst>
          </p:cNvPr>
          <p:cNvSpPr/>
          <p:nvPr/>
        </p:nvSpPr>
        <p:spPr>
          <a:xfrm>
            <a:off x="-11708" y="8287646"/>
            <a:ext cx="7571383" cy="203708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88825C3-2400-4C40-5380-A43DFEBC2129}"/>
              </a:ext>
            </a:extLst>
          </p:cNvPr>
          <p:cNvPicPr>
            <a:picLocks noChangeAspect="1"/>
          </p:cNvPicPr>
          <p:nvPr/>
        </p:nvPicPr>
        <p:blipFill rotWithShape="1">
          <a:blip r:embed="rId2">
            <a:alphaModFix amt="52000"/>
          </a:blip>
          <a:srcRect l="66648" t="19941" r="3317" b="41850"/>
          <a:stretch/>
        </p:blipFill>
        <p:spPr>
          <a:xfrm rot="10800000" flipH="1">
            <a:off x="4754364" y="8282864"/>
            <a:ext cx="2737789" cy="1863718"/>
          </a:xfrm>
          <a:prstGeom prst="rect">
            <a:avLst/>
          </a:prstGeom>
        </p:spPr>
      </p:pic>
      <p:sp>
        <p:nvSpPr>
          <p:cNvPr id="6" name="Text Placeholder 17">
            <a:extLst>
              <a:ext uri="{FF2B5EF4-FFF2-40B4-BE49-F238E27FC236}">
                <a16:creationId xmlns:a16="http://schemas.microsoft.com/office/drawing/2014/main" id="{98587042-D619-4D0C-3FF6-D230D921D48C}"/>
              </a:ext>
            </a:extLst>
          </p:cNvPr>
          <p:cNvSpPr txBox="1">
            <a:spLocks/>
          </p:cNvSpPr>
          <p:nvPr/>
        </p:nvSpPr>
        <p:spPr>
          <a:xfrm>
            <a:off x="458060" y="8888308"/>
            <a:ext cx="6768939"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00B6E6"/>
              </a:buClr>
              <a:buFont typeface="+mj-lt"/>
              <a:buAutoNum type="arabicPeriod"/>
            </a:pPr>
            <a:r>
              <a:rPr lang="en-US" sz="1800" dirty="0">
                <a:solidFill>
                  <a:schemeClr val="bg1"/>
                </a:solidFill>
              </a:rPr>
              <a:t>Pas d'écran le matin.</a:t>
            </a:r>
          </a:p>
          <a:p>
            <a:pPr marL="228600" indent="-228600" algn="l">
              <a:buClr>
                <a:srgbClr val="00B6E6"/>
              </a:buClr>
              <a:buFont typeface="+mj-lt"/>
              <a:buAutoNum type="arabicPeriod"/>
            </a:pPr>
            <a:r>
              <a:rPr lang="en-US" sz="1800" dirty="0">
                <a:solidFill>
                  <a:schemeClr val="bg1"/>
                </a:solidFill>
              </a:rPr>
              <a:t>Pas d'écran pendant le </a:t>
            </a:r>
            <a:r>
              <a:rPr lang="en-US" sz="1800" dirty="0" err="1">
                <a:solidFill>
                  <a:schemeClr val="bg1"/>
                </a:solidFill>
              </a:rPr>
              <a:t>repas</a:t>
            </a:r>
            <a:r>
              <a:rPr lang="en-US" sz="1800" dirty="0">
                <a:solidFill>
                  <a:schemeClr val="bg1"/>
                </a:solidFill>
              </a:rPr>
              <a:t>.</a:t>
            </a:r>
          </a:p>
          <a:p>
            <a:pPr marL="228600" indent="-228600" algn="l">
              <a:buClr>
                <a:srgbClr val="00B6E6"/>
              </a:buClr>
              <a:buFont typeface="+mj-lt"/>
              <a:buAutoNum type="arabicPeriod"/>
            </a:pPr>
            <a:r>
              <a:rPr lang="en-US" sz="1800" dirty="0">
                <a:solidFill>
                  <a:schemeClr val="bg1"/>
                </a:solidFill>
              </a:rPr>
              <a:t>Pas d'écran avant de dormir.</a:t>
            </a:r>
          </a:p>
          <a:p>
            <a:pPr marL="228600" indent="-228600" algn="l">
              <a:buClr>
                <a:srgbClr val="00B6E6"/>
              </a:buClr>
              <a:buFont typeface="+mj-lt"/>
              <a:buAutoNum type="arabicPeriod"/>
            </a:pPr>
            <a:r>
              <a:rPr lang="en-US" sz="1800" dirty="0">
                <a:solidFill>
                  <a:schemeClr val="bg1"/>
                </a:solidFill>
              </a:rPr>
              <a:t>Pas d'écran dans la chambre de l'enfant.</a:t>
            </a:r>
          </a:p>
          <a:p>
            <a:pPr marL="228600" indent="-228600" algn="l">
              <a:buClr>
                <a:srgbClr val="00B6E6"/>
              </a:buClr>
              <a:buFont typeface="+mj-lt"/>
              <a:buAutoNum type="arabicPeriod"/>
            </a:pPr>
            <a:endParaRPr lang="en-US" sz="1800" dirty="0">
              <a:solidFill>
                <a:schemeClr val="bg1"/>
              </a:solidFill>
            </a:endParaRPr>
          </a:p>
        </p:txBody>
      </p:sp>
      <p:sp>
        <p:nvSpPr>
          <p:cNvPr id="7" name="Text Placeholder 17">
            <a:extLst>
              <a:ext uri="{FF2B5EF4-FFF2-40B4-BE49-F238E27FC236}">
                <a16:creationId xmlns:a16="http://schemas.microsoft.com/office/drawing/2014/main" id="{C23A8451-8A04-7325-F3A4-CDE6153053B6}"/>
              </a:ext>
            </a:extLst>
          </p:cNvPr>
          <p:cNvSpPr txBox="1">
            <a:spLocks/>
          </p:cNvSpPr>
          <p:nvPr/>
        </p:nvSpPr>
        <p:spPr>
          <a:xfrm>
            <a:off x="605844" y="8118492"/>
            <a:ext cx="6347983" cy="608637"/>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Le collectif </a:t>
            </a:r>
            <a:r>
              <a:rPr lang="en-US" sz="1800" b="1" dirty="0" err="1">
                <a:solidFill>
                  <a:schemeClr val="bg1"/>
                </a:solidFill>
              </a:rPr>
              <a:t>français </a:t>
            </a:r>
            <a:r>
              <a:rPr lang="en-US" sz="1800" b="1" dirty="0">
                <a:solidFill>
                  <a:schemeClr val="bg1"/>
                </a:solidFill>
              </a:rPr>
              <a:t>COSE (Collective Overexposure to Screen) s'est fait connaître en prônant ce qu'il appelle les "4 NON" :</a:t>
            </a:r>
          </a:p>
        </p:txBody>
      </p:sp>
    </p:spTree>
    <p:extLst>
      <p:ext uri="{BB962C8B-B14F-4D97-AF65-F5344CB8AC3E}">
        <p14:creationId xmlns:p14="http://schemas.microsoft.com/office/powerpoint/2010/main" val="2549570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DB0F20-112C-2930-E407-F41A42DC90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47" y="1317106"/>
            <a:ext cx="7584922" cy="5039783"/>
          </a:xfrm>
          <a:prstGeom prst="rect">
            <a:avLst/>
          </a:prstGeom>
        </p:spPr>
      </p:pic>
      <p:sp>
        <p:nvSpPr>
          <p:cNvPr id="18" name="Rectangle 17">
            <a:extLst>
              <a:ext uri="{FF2B5EF4-FFF2-40B4-BE49-F238E27FC236}">
                <a16:creationId xmlns:a16="http://schemas.microsoft.com/office/drawing/2014/main" id="{2766BD59-2B14-F4C6-ACD4-CFAF823AD95D}"/>
              </a:ext>
            </a:extLst>
          </p:cNvPr>
          <p:cNvSpPr/>
          <p:nvPr/>
        </p:nvSpPr>
        <p:spPr>
          <a:xfrm>
            <a:off x="-25247" y="-22463"/>
            <a:ext cx="7584922" cy="133956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516342" y="7278624"/>
            <a:ext cx="6526988" cy="2832545"/>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Si certains tentent de répondre à cette question en s'intéressant à nos qualités innées, la plupart s'accordent à dire que l'environnement joue un rôle déterminant dans la formation de l'enfant. Grâce aux récentes découvertes en épigénétique, nous savons que notre environnement peut littéralement influencer le fonctionnement de nos gènes. En observant les enfants qui grandissent sans parents, beaucoup ont souligné l'importance des relations précoces pour la capacité de l'enfant à acquérir les facultés dont il a besoin pour son bien-être social, en insistant particulièrement sur la relation avec le parent ou la figure parentale. De nombreux aspects de cette relation font l'objet d'une attention inconsciente de la part du parent. Il s'agit de regarder l'enfant, de lui sourire, de lui parler, de lui montrer des objets, de créer les conditions du jeu, de fixer des limites et de permettre peu à peu à l'enfant de créer son propre monde indépendamment du parent, d'être par lui-même. Tout aussi inconsciemment, nous laissons souvent l'écran s'interposer entre nous et l'enfant au cours de ces précieuses interactions quotidiennes. Un enfant qui fonctionne bien par ailleurs peut se remettre d'une négligence momentanée, mais si ce comportement se répète, il peut commencer à compenser de manière préjudiciable pour lui-même et pour son entourage. Pour éviter de tels dommages, il n'est pas nécessaire d'être un parent "parfait". Il est plutôt important d'assurer ce que nous pourrions appeler des actes d'attention ordinaire. </a:t>
            </a:r>
            <a:r>
              <a:rPr lang="en-US" dirty="0" err="1"/>
              <a:t>Hakima Yakuben</a:t>
            </a:r>
            <a:r>
              <a:rPr lang="en-US" dirty="0"/>
              <a:t>, un parent ambassadeur de l'utilisation raisonnée des écrans, a répondu à un scientifique qui l'interrogeait sur les pratiques d'attention qu'elle avait mises en place pour lutter contre la surexposition : "Ce que vous appelez l'attention, je l'appelle simplement veiller sur mon enfant". </a:t>
            </a:r>
          </a:p>
          <a:p>
            <a:pPr>
              <a:lnSpc>
                <a:spcPts val="1220"/>
              </a:lnSpc>
            </a:pPr>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28</a:t>
            </a:fld>
            <a:endParaRPr lang="en-US" dirty="0"/>
          </a:p>
        </p:txBody>
      </p:sp>
      <p:sp>
        <p:nvSpPr>
          <p:cNvPr id="4" name="Text Placeholder 16">
            <a:extLst>
              <a:ext uri="{FF2B5EF4-FFF2-40B4-BE49-F238E27FC236}">
                <a16:creationId xmlns:a16="http://schemas.microsoft.com/office/drawing/2014/main" id="{8FC30BE8-26A3-72E7-B6E6-BD13A42BCEC4}"/>
              </a:ext>
            </a:extLst>
          </p:cNvPr>
          <p:cNvSpPr txBox="1">
            <a:spLocks/>
          </p:cNvSpPr>
          <p:nvPr/>
        </p:nvSpPr>
        <p:spPr>
          <a:xfrm>
            <a:off x="371377" y="352885"/>
            <a:ext cx="3948832"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Le développement de l'enfant perturbé </a:t>
            </a: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1255BCE-F47C-6F67-D07D-97BF8A3C7F62}"/>
              </a:ext>
            </a:extLst>
          </p:cNvPr>
          <p:cNvPicPr>
            <a:picLocks noChangeAspect="1"/>
          </p:cNvPicPr>
          <p:nvPr/>
        </p:nvPicPr>
        <p:blipFill rotWithShape="1">
          <a:blip r:embed="rId3">
            <a:alphaModFix amt="52000"/>
          </a:blip>
          <a:srcRect l="67635" t="984" r="2330" b="31175"/>
          <a:stretch/>
        </p:blipFill>
        <p:spPr>
          <a:xfrm rot="10800000" flipH="1">
            <a:off x="5005044" y="-22463"/>
            <a:ext cx="2737789" cy="3309098"/>
          </a:xfrm>
          <a:prstGeom prst="rect">
            <a:avLst/>
          </a:prstGeom>
        </p:spPr>
      </p:pic>
      <p:sp>
        <p:nvSpPr>
          <p:cNvPr id="13" name="Graphic 4">
            <a:extLst>
              <a:ext uri="{FF2B5EF4-FFF2-40B4-BE49-F238E27FC236}">
                <a16:creationId xmlns:a16="http://schemas.microsoft.com/office/drawing/2014/main" id="{F45A8D7C-7B52-A678-B43A-2354EC9956F6}"/>
              </a:ext>
            </a:extLst>
          </p:cNvPr>
          <p:cNvSpPr/>
          <p:nvPr/>
        </p:nvSpPr>
        <p:spPr>
          <a:xfrm rot="16200000">
            <a:off x="2356594" y="-662894"/>
            <a:ext cx="187457" cy="396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14" name="Rectangle 13">
            <a:extLst>
              <a:ext uri="{FF2B5EF4-FFF2-40B4-BE49-F238E27FC236}">
                <a16:creationId xmlns:a16="http://schemas.microsoft.com/office/drawing/2014/main" id="{8BF0784E-CB22-7EA9-AE2D-E6925A284893}"/>
              </a:ext>
            </a:extLst>
          </p:cNvPr>
          <p:cNvSpPr/>
          <p:nvPr/>
        </p:nvSpPr>
        <p:spPr>
          <a:xfrm>
            <a:off x="470322" y="4815341"/>
            <a:ext cx="6121449" cy="1975603"/>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7" name="Text Placeholder 17">
            <a:extLst>
              <a:ext uri="{FF2B5EF4-FFF2-40B4-BE49-F238E27FC236}">
                <a16:creationId xmlns:a16="http://schemas.microsoft.com/office/drawing/2014/main" id="{81F1DBA5-671C-5CE5-8F3C-147245DBA1EF}"/>
              </a:ext>
            </a:extLst>
          </p:cNvPr>
          <p:cNvSpPr txBox="1">
            <a:spLocks/>
          </p:cNvSpPr>
          <p:nvPr/>
        </p:nvSpPr>
        <p:spPr>
          <a:xfrm>
            <a:off x="661428" y="5035334"/>
            <a:ext cx="5692861" cy="126425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840"/>
              </a:lnSpc>
            </a:pPr>
            <a:r>
              <a:rPr lang="en-US" sz="1700" dirty="0">
                <a:solidFill>
                  <a:schemeClr val="bg1"/>
                </a:solidFill>
              </a:rPr>
              <a:t>Comment le bébé, au cours de sa première année de vie, devient-il un être qui communique avec une grammaire sophistiquée, comprend les symboles, les métaphores et les concepts, régule ses émotions et fait preuve d'empathie à l'égard d'autrui ? Cette question a préoccupé les pédiatres, les psychologues, les neuroscientifiques et les psychanalystes tout au long du siècle dernier. </a:t>
            </a:r>
          </a:p>
          <a:p>
            <a:pPr algn="l">
              <a:lnSpc>
                <a:spcPts val="1840"/>
              </a:lnSpc>
            </a:pPr>
            <a:endParaRPr lang="en-US" sz="1700" dirty="0">
              <a:solidFill>
                <a:schemeClr val="bg1"/>
              </a:solidFill>
            </a:endParaRPr>
          </a:p>
        </p:txBody>
      </p:sp>
    </p:spTree>
    <p:extLst>
      <p:ext uri="{BB962C8B-B14F-4D97-AF65-F5344CB8AC3E}">
        <p14:creationId xmlns:p14="http://schemas.microsoft.com/office/powerpoint/2010/main" val="934786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59D88B-8DCE-DD6D-2936-60036FC17F65}"/>
              </a:ext>
            </a:extLst>
          </p:cNvPr>
          <p:cNvSpPr/>
          <p:nvPr/>
        </p:nvSpPr>
        <p:spPr>
          <a:xfrm>
            <a:off x="67522" y="292953"/>
            <a:ext cx="7584922" cy="9764875"/>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516342" y="633985"/>
            <a:ext cx="6526988" cy="8405843"/>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solidFill>
                  <a:schemeClr val="bg1"/>
                </a:solidFill>
              </a:rPr>
              <a:t>De tous les bébés du règne animal, le bébé humain est de loin le plus dépendant. Alors que les grands primates acquièrent leur indépendance au bout de quelques années, l'enfant humain dépend de ses parents, de sa famille ou de sa communauté pendant une vingtaine d'années pour développer les facultés et les connaissances dont il a besoin pour s'intégrer pleinement dans le monde des adultes. </a:t>
            </a:r>
          </a:p>
          <a:p>
            <a:pPr>
              <a:lnSpc>
                <a:spcPts val="1220"/>
              </a:lnSpc>
            </a:pPr>
            <a:endParaRPr lang="en-US" dirty="0">
              <a:solidFill>
                <a:schemeClr val="bg1"/>
              </a:solidFill>
            </a:endParaRPr>
          </a:p>
          <a:p>
            <a:pPr>
              <a:lnSpc>
                <a:spcPts val="1220"/>
              </a:lnSpc>
            </a:pPr>
            <a:r>
              <a:rPr lang="en-US" dirty="0">
                <a:solidFill>
                  <a:schemeClr val="bg1"/>
                </a:solidFill>
              </a:rPr>
              <a:t>Cette dépendance est d'autant plus forte dans les premiers mois qui suivent la naissance. Certains considèrent d'ailleurs que le bébé humain est né prématurément ! Lorsqu'il vient au monde, le cerveau de l'enfant n'a qu'un quart de la taille du cerveau adulte, soit la taille approximative du cerveau d'un chimpanzé. Alors qu'il possède tous ses neurones (cellules cérébrales), ce n'est qu'après la naissance que ces neurones commenceront à se connecter pour former ce que l'on appelle des synapses. Les synapses nous permettent de sentir, de bouger, de communiquer, d'emmagasiner des souvenirs et d'accomplir à peu près toutes les fonctions cognitives auxquelles vous pouvez penser. Pendant l'enfance, plus de synapses sont créées qu'à n'importe quel autre moment de la vie. Chez le nourrisson, mille nouvelles connexions neuronales sont créées chaque seconde. En vieillissant, la production de synapses ralentit considérablement. En fait, le cerveau commence à éliminer les synapses inutiles dans le cadre d'un processus appelé élagage, afin de rendre le fonctionnement du cerveau plus efficace. Cela signifie que l'enfance est le moment le plus propice pour mettre en place les structures cérébrales nécessaires aux différents types d'apprentissage.</a:t>
            </a:r>
          </a:p>
          <a:p>
            <a:pPr>
              <a:lnSpc>
                <a:spcPts val="1220"/>
              </a:lnSpc>
            </a:pPr>
            <a:r>
              <a:rPr lang="en-US" dirty="0">
                <a:solidFill>
                  <a:schemeClr val="bg1"/>
                </a:solidFill>
              </a:rPr>
              <a:t> </a:t>
            </a:r>
          </a:p>
          <a:p>
            <a:pPr>
              <a:lnSpc>
                <a:spcPts val="1220"/>
              </a:lnSpc>
            </a:pPr>
            <a:r>
              <a:rPr lang="en-US" dirty="0">
                <a:solidFill>
                  <a:schemeClr val="bg1"/>
                </a:solidFill>
              </a:rPr>
              <a:t>La création de synapses dépend de stimuli extérieurs. En fait, des études ont montré que le cerveau des enfants négligés se développe différemment, les pires cas de négligence entraînant des déficiences cognitives à long terme. Ces études confirment que les enfants n'ont pas seulement besoin de nutriments suffisants pour se développer correctement : ils dépendent également de ce que l'on pourrait appeler une alimentation émotionnelle et cognitive. Dans cette partie du guide, nous tenterons de décrire ce type de nourriture affective et cognitive. </a:t>
            </a:r>
          </a:p>
          <a:p>
            <a:pPr>
              <a:lnSpc>
                <a:spcPts val="1220"/>
              </a:lnSpc>
            </a:pPr>
            <a:r>
              <a:rPr lang="en-US" dirty="0">
                <a:solidFill>
                  <a:schemeClr val="bg1"/>
                </a:solidFill>
              </a:rPr>
              <a:t> </a:t>
            </a:r>
          </a:p>
          <a:p>
            <a:pPr>
              <a:lnSpc>
                <a:spcPts val="1220"/>
              </a:lnSpc>
            </a:pPr>
            <a:r>
              <a:rPr lang="en-US" dirty="0">
                <a:solidFill>
                  <a:schemeClr val="bg1"/>
                </a:solidFill>
              </a:rPr>
              <a:t>Pour ce faire, nous nous référerons à différentes théories du développement conçues par des praticiens et des scientifiques qui ont travaillé en étroite collaboration avec des enfants et leurs familles. Contrairement aux études empiriques que nous avons examinées dans le chapitre précédent, ils proposent des théories générales sur ce qui se passe dans la relation entre le parent et l'enfant, en s'appuyant sur un éventail de pratiques de connaissance, telles que les observations de première main, les études scientifiques, la philosophie, le bon sens, l'intuition et l'empathie. Nous ferons par exemple référence aux théories de la psychanalyse, qui est l'une des premières écoles à avoir systématiquement soutenu que ce qui se passe dans l'enfance et la petite enfance nous affectera tout au long de notre vie d'adulte, une hypothèse qui a depuis été confirmée par des études neuroscientifiques. En raison de ses méthodologies variées, la psychanalyse est également utile là où les observations scientifiques sont insuffisantes, en apportant des réponses provisoires à des questions telles que : Comment le bébé devient-il conscient de lui-même ? Qu'est-ce qui donne naissance à la pensée et à la réflexion ? </a:t>
            </a:r>
            <a:r>
              <a:rPr lang="en-US" i="1" dirty="0">
                <a:solidFill>
                  <a:schemeClr val="bg1"/>
                </a:solidFill>
              </a:rPr>
              <a:t>Qu'est-ce qui fait que la vie (du bébé) vaut la peine d'être vécue ?</a:t>
            </a:r>
            <a:r>
              <a:rPr lang="en-US" dirty="0">
                <a:solidFill>
                  <a:schemeClr val="bg1"/>
                </a:solidFill>
              </a:rPr>
              <a:t> Enfin, la psychanalyse est intéressante dans ce contexte, car elle a été développée dans un cadre clinique, en contact direct avec les patients. Contrairement aux études scientifiques descriptives et à la majeure partie de la philosophie, elles ont été conçues comme des outils d'action, utilisés pour mettre en œuvre de nouvelles façons de faire et d'être. </a:t>
            </a:r>
          </a:p>
          <a:p>
            <a:pPr>
              <a:lnSpc>
                <a:spcPts val="1220"/>
              </a:lnSpc>
            </a:pPr>
            <a:r>
              <a:rPr lang="en-US" dirty="0">
                <a:solidFill>
                  <a:schemeClr val="bg1"/>
                </a:solidFill>
              </a:rPr>
              <a:t> </a:t>
            </a:r>
          </a:p>
          <a:p>
            <a:pPr>
              <a:lnSpc>
                <a:spcPts val="1220"/>
              </a:lnSpc>
            </a:pPr>
            <a:r>
              <a:rPr lang="en-US" dirty="0">
                <a:solidFill>
                  <a:schemeClr val="bg1"/>
                </a:solidFill>
              </a:rPr>
              <a:t>Il ne faut pas s'attendre à des conseils très spécifiques, comme "faire de l'algorithmique pour bébé" ou "jouer du Mozart pour le fœtus". En fait, bon nombre des (inter)actions que nous mentionnerons peuvent sembler presque banales. Elles sont tellement ancrées dans notre façon de nous occuper des enfants qu'elles passent souvent inaperçues. C'est peut-être la raison pour laquelle nous ne reconnaissons pas toujours leur importance. Alors qu'il existe une multitude de façons de reconnaître les compétences professionnelles ou académiques, vous constaterez que nous sommes bien moins doués pour décrire les pratiques requises en tant que parent, qu'il s'agisse de prêter attention, de se mettre à la place de, de répondre, d'être incroyablement ( !) patient, autoritaire, ferme, inventif, de savoir quand lâcher prise et quand mettre les pieds dans le plat. Et c'est un vrai problème. Sans les mots justes pour décrire quelque chose, on ne peut pas le </a:t>
            </a:r>
            <a:r>
              <a:rPr lang="en-US" dirty="0" err="1">
                <a:solidFill>
                  <a:schemeClr val="bg1"/>
                </a:solidFill>
              </a:rPr>
              <a:t>valoriser </a:t>
            </a:r>
            <a:r>
              <a:rPr lang="en-US" dirty="0">
                <a:solidFill>
                  <a:schemeClr val="bg1"/>
                </a:solidFill>
              </a:rPr>
              <a:t>et le défendre. </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29</a:t>
            </a:fld>
            <a:endParaRPr lang="en-US" dirty="0"/>
          </a:p>
        </p:txBody>
      </p:sp>
      <p:pic>
        <p:nvPicPr>
          <p:cNvPr id="5" name="Picture 4">
            <a:extLst>
              <a:ext uri="{FF2B5EF4-FFF2-40B4-BE49-F238E27FC236}">
                <a16:creationId xmlns:a16="http://schemas.microsoft.com/office/drawing/2014/main" id="{1D759C87-5227-DBF1-9CD9-FBD01D75D8F7}"/>
              </a:ext>
            </a:extLst>
          </p:cNvPr>
          <p:cNvPicPr>
            <a:picLocks noChangeAspect="1"/>
          </p:cNvPicPr>
          <p:nvPr/>
        </p:nvPicPr>
        <p:blipFill rotWithShape="1">
          <a:blip r:embed="rId2">
            <a:alphaModFix amt="52000"/>
          </a:blip>
          <a:srcRect l="67635" t="984" r="2330" b="31175"/>
          <a:stretch/>
        </p:blipFill>
        <p:spPr>
          <a:xfrm flipH="1">
            <a:off x="4754364" y="6455777"/>
            <a:ext cx="2737789" cy="3309098"/>
          </a:xfrm>
          <a:prstGeom prst="rect">
            <a:avLst/>
          </a:prstGeom>
        </p:spPr>
      </p:pic>
    </p:spTree>
    <p:extLst>
      <p:ext uri="{BB962C8B-B14F-4D97-AF65-F5344CB8AC3E}">
        <p14:creationId xmlns:p14="http://schemas.microsoft.com/office/powerpoint/2010/main" val="1442615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01</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p:txBody>
          <a:bodyPr/>
          <a:lstStyle/>
          <a:p>
            <a:r>
              <a:rPr lang="en-US" dirty="0"/>
              <a:t>Introduction</a:t>
            </a:r>
          </a:p>
        </p:txBody>
      </p:sp>
      <p:sp>
        <p:nvSpPr>
          <p:cNvPr id="2" name="Slide Number Placeholder 5">
            <a:extLst>
              <a:ext uri="{FF2B5EF4-FFF2-40B4-BE49-F238E27FC236}">
                <a16:creationId xmlns:a16="http://schemas.microsoft.com/office/drawing/2014/main" id="{529E7939-2A78-CBE7-5504-D82B49C0C37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3</a:t>
            </a:fld>
            <a:endParaRPr lang="en-US" dirty="0"/>
          </a:p>
        </p:txBody>
      </p:sp>
    </p:spTree>
    <p:extLst>
      <p:ext uri="{BB962C8B-B14F-4D97-AF65-F5344CB8AC3E}">
        <p14:creationId xmlns:p14="http://schemas.microsoft.com/office/powerpoint/2010/main" val="1229646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30</a:t>
            </a:fld>
            <a:endParaRPr lang="en-US" dirty="0"/>
          </a:p>
        </p:txBody>
      </p:sp>
      <p:sp>
        <p:nvSpPr>
          <p:cNvPr id="3" name="Rectangle 2">
            <a:extLst>
              <a:ext uri="{FF2B5EF4-FFF2-40B4-BE49-F238E27FC236}">
                <a16:creationId xmlns:a16="http://schemas.microsoft.com/office/drawing/2014/main" id="{EC59D88B-8DCE-DD6D-2936-60036FC17F65}"/>
              </a:ext>
            </a:extLst>
          </p:cNvPr>
          <p:cNvSpPr/>
          <p:nvPr/>
        </p:nvSpPr>
        <p:spPr>
          <a:xfrm>
            <a:off x="0" y="993058"/>
            <a:ext cx="7584922" cy="852746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D759C87-5227-DBF1-9CD9-FBD01D75D8F7}"/>
              </a:ext>
            </a:extLst>
          </p:cNvPr>
          <p:cNvPicPr>
            <a:picLocks noChangeAspect="1"/>
          </p:cNvPicPr>
          <p:nvPr/>
        </p:nvPicPr>
        <p:blipFill rotWithShape="1">
          <a:blip r:embed="rId2">
            <a:alphaModFix amt="52000"/>
          </a:blip>
          <a:srcRect l="67635" t="984" r="2330" b="31175"/>
          <a:stretch/>
        </p:blipFill>
        <p:spPr>
          <a:xfrm flipH="1">
            <a:off x="202981" y="6212959"/>
            <a:ext cx="2737789" cy="3309098"/>
          </a:xfrm>
          <a:prstGeom prst="rect">
            <a:avLst/>
          </a:prstGeom>
        </p:spPr>
      </p:pic>
      <p:sp>
        <p:nvSpPr>
          <p:cNvPr id="4" name="Rectangle 3">
            <a:extLst>
              <a:ext uri="{FF2B5EF4-FFF2-40B4-BE49-F238E27FC236}">
                <a16:creationId xmlns:a16="http://schemas.microsoft.com/office/drawing/2014/main" id="{68DF41CA-0EF6-8582-C5E9-02B9133606B6}"/>
              </a:ext>
            </a:extLst>
          </p:cNvPr>
          <p:cNvSpPr/>
          <p:nvPr/>
        </p:nvSpPr>
        <p:spPr>
          <a:xfrm>
            <a:off x="490686" y="4206235"/>
            <a:ext cx="6643869" cy="3759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grpSp>
        <p:nvGrpSpPr>
          <p:cNvPr id="99" name="Graphic 4">
            <a:extLst>
              <a:ext uri="{FF2B5EF4-FFF2-40B4-BE49-F238E27FC236}">
                <a16:creationId xmlns:a16="http://schemas.microsoft.com/office/drawing/2014/main" id="{209D6B40-F178-C948-DEC9-3C4BFDFDB2C4}"/>
              </a:ext>
            </a:extLst>
          </p:cNvPr>
          <p:cNvGrpSpPr/>
          <p:nvPr/>
        </p:nvGrpSpPr>
        <p:grpSpPr>
          <a:xfrm rot="2314677">
            <a:off x="1191949" y="6664717"/>
            <a:ext cx="403667" cy="780438"/>
            <a:chOff x="9129274" y="2719113"/>
            <a:chExt cx="717139" cy="1386497"/>
          </a:xfrm>
          <a:solidFill>
            <a:srgbClr val="000000"/>
          </a:solidFill>
        </p:grpSpPr>
        <p:grpSp>
          <p:nvGrpSpPr>
            <p:cNvPr id="100" name="Graphic 4">
              <a:extLst>
                <a:ext uri="{FF2B5EF4-FFF2-40B4-BE49-F238E27FC236}">
                  <a16:creationId xmlns:a16="http://schemas.microsoft.com/office/drawing/2014/main" id="{095E5F2B-69C5-E9A7-CC95-DBAF61E41B2A}"/>
                </a:ext>
              </a:extLst>
            </p:cNvPr>
            <p:cNvGrpSpPr/>
            <p:nvPr/>
          </p:nvGrpSpPr>
          <p:grpSpPr>
            <a:xfrm>
              <a:off x="9159507" y="2719113"/>
              <a:ext cx="446280" cy="440141"/>
              <a:chOff x="9159507" y="2719113"/>
              <a:chExt cx="446280" cy="440141"/>
            </a:xfrm>
            <a:grpFill/>
          </p:grpSpPr>
          <p:sp>
            <p:nvSpPr>
              <p:cNvPr id="109" name="Freeform 108">
                <a:extLst>
                  <a:ext uri="{FF2B5EF4-FFF2-40B4-BE49-F238E27FC236}">
                    <a16:creationId xmlns:a16="http://schemas.microsoft.com/office/drawing/2014/main" id="{5665C638-1F0C-79C8-6F81-57FBFFE3C0B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C3117E1F-B644-5E1E-FB21-1F20BE35EE6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01" name="Graphic 4">
              <a:extLst>
                <a:ext uri="{FF2B5EF4-FFF2-40B4-BE49-F238E27FC236}">
                  <a16:creationId xmlns:a16="http://schemas.microsoft.com/office/drawing/2014/main" id="{463E5F32-6007-BCDA-3811-64BB4395899C}"/>
                </a:ext>
              </a:extLst>
            </p:cNvPr>
            <p:cNvGrpSpPr/>
            <p:nvPr/>
          </p:nvGrpSpPr>
          <p:grpSpPr>
            <a:xfrm>
              <a:off x="9129274" y="2893887"/>
              <a:ext cx="717139" cy="1211724"/>
              <a:chOff x="9129274" y="2893887"/>
              <a:chExt cx="717139" cy="1211724"/>
            </a:xfrm>
            <a:grpFill/>
          </p:grpSpPr>
          <p:sp>
            <p:nvSpPr>
              <p:cNvPr id="102" name="Freeform 101">
                <a:extLst>
                  <a:ext uri="{FF2B5EF4-FFF2-40B4-BE49-F238E27FC236}">
                    <a16:creationId xmlns:a16="http://schemas.microsoft.com/office/drawing/2014/main" id="{6AB56CE2-3882-31FD-EA61-06D3112BBB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91C1D7E-23E1-212B-65AE-E0D69BE2856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1F1A796-BBCB-08E4-D90A-5F1B5273F33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1596F02-BC09-DA07-0752-2B00C5B8B46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6FB50FE-7A15-F5DA-656B-D706DD27F08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412C3EA-F574-18F0-470F-06792BD1803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63C934FE-E2A8-F1CA-C355-A4C6AD126368}"/>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215" name="Text Placeholder 17">
            <a:extLst>
              <a:ext uri="{FF2B5EF4-FFF2-40B4-BE49-F238E27FC236}">
                <a16:creationId xmlns:a16="http://schemas.microsoft.com/office/drawing/2014/main" id="{0A55BD13-6EAA-C975-1A3D-0D9A2026261D}"/>
              </a:ext>
            </a:extLst>
          </p:cNvPr>
          <p:cNvSpPr txBox="1">
            <a:spLocks/>
          </p:cNvSpPr>
          <p:nvPr/>
        </p:nvSpPr>
        <p:spPr>
          <a:xfrm>
            <a:off x="490685" y="1773300"/>
            <a:ext cx="2892377" cy="139220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300" dirty="0">
                <a:solidFill>
                  <a:schemeClr val="bg1"/>
                </a:solidFill>
              </a:rPr>
              <a:t>Ce n'est pas seulement que ces dynamiques sont incroyablement importantes pour le développement psychologique de l'enfant. Comme nous tenterons de le montrer, aucun smartphone ou tablette ne peut aujourd'hui assurer l'une ou l'autre de ces dynamiques, contrairement à ce que l'on veut parfois nous faire croire. Ici comme ailleurs, les relations humaines sont irremplaçables. </a:t>
            </a:r>
          </a:p>
        </p:txBody>
      </p:sp>
      <p:sp>
        <p:nvSpPr>
          <p:cNvPr id="216" name="Text Placeholder 17">
            <a:extLst>
              <a:ext uri="{FF2B5EF4-FFF2-40B4-BE49-F238E27FC236}">
                <a16:creationId xmlns:a16="http://schemas.microsoft.com/office/drawing/2014/main" id="{47B6C9E4-5EFA-BF84-CA41-8096B40CFF08}"/>
              </a:ext>
            </a:extLst>
          </p:cNvPr>
          <p:cNvSpPr txBox="1">
            <a:spLocks/>
          </p:cNvSpPr>
          <p:nvPr/>
        </p:nvSpPr>
        <p:spPr>
          <a:xfrm>
            <a:off x="0" y="705809"/>
            <a:ext cx="6780671" cy="608637"/>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496888" algn="l">
              <a:lnSpc>
                <a:spcPts val="1720"/>
              </a:lnSpc>
            </a:pPr>
            <a:r>
              <a:rPr lang="en-US" sz="1800" dirty="0">
                <a:solidFill>
                  <a:schemeClr val="bg1"/>
                </a:solidFill>
              </a:rPr>
              <a:t>Pour les besoins de ce guide, nous vous proposons de réfléchir à trois mots : </a:t>
            </a:r>
            <a:r>
              <a:rPr lang="en-US" sz="1800" b="1" dirty="0">
                <a:solidFill>
                  <a:schemeClr val="bg1"/>
                </a:solidFill>
              </a:rPr>
              <a:t>Synchronie, Frustration et Jeu</a:t>
            </a:r>
          </a:p>
        </p:txBody>
      </p:sp>
      <p:cxnSp>
        <p:nvCxnSpPr>
          <p:cNvPr id="249" name="Straight Connector 248">
            <a:extLst>
              <a:ext uri="{FF2B5EF4-FFF2-40B4-BE49-F238E27FC236}">
                <a16:creationId xmlns:a16="http://schemas.microsoft.com/office/drawing/2014/main" id="{C655DE50-1ED4-3E20-FA37-3088536B876E}"/>
              </a:ext>
            </a:extLst>
          </p:cNvPr>
          <p:cNvCxnSpPr/>
          <p:nvPr/>
        </p:nvCxnSpPr>
        <p:spPr>
          <a:xfrm>
            <a:off x="926753" y="4232651"/>
            <a:ext cx="0" cy="988392"/>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CCDA440D-3C0E-D00A-0209-02C67D9BC365}"/>
              </a:ext>
            </a:extLst>
          </p:cNvPr>
          <p:cNvCxnSpPr>
            <a:cxnSpLocks/>
          </p:cNvCxnSpPr>
          <p:nvPr/>
        </p:nvCxnSpPr>
        <p:spPr>
          <a:xfrm>
            <a:off x="3549497" y="5226671"/>
            <a:ext cx="0" cy="1849756"/>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A0007F7-6525-63EC-D9DC-F188E7292B2A}"/>
              </a:ext>
            </a:extLst>
          </p:cNvPr>
          <p:cNvCxnSpPr>
            <a:cxnSpLocks/>
          </p:cNvCxnSpPr>
          <p:nvPr/>
        </p:nvCxnSpPr>
        <p:spPr>
          <a:xfrm>
            <a:off x="910477" y="5226671"/>
            <a:ext cx="2639020"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BCF3043A-8162-238B-9AF5-7D9482013404}"/>
              </a:ext>
            </a:extLst>
          </p:cNvPr>
          <p:cNvCxnSpPr>
            <a:cxnSpLocks/>
          </p:cNvCxnSpPr>
          <p:nvPr/>
        </p:nvCxnSpPr>
        <p:spPr>
          <a:xfrm>
            <a:off x="3541461" y="7075728"/>
            <a:ext cx="3576514"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54" name="Text Placeholder 3">
            <a:extLst>
              <a:ext uri="{FF2B5EF4-FFF2-40B4-BE49-F238E27FC236}">
                <a16:creationId xmlns:a16="http://schemas.microsoft.com/office/drawing/2014/main" id="{BD1A82BB-9036-7BF6-04C3-B4C7D844850F}"/>
              </a:ext>
            </a:extLst>
          </p:cNvPr>
          <p:cNvSpPr txBox="1">
            <a:spLocks/>
          </p:cNvSpPr>
          <p:nvPr/>
        </p:nvSpPr>
        <p:spPr>
          <a:xfrm>
            <a:off x="994644" y="498578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55" name="TextBox 254">
            <a:extLst>
              <a:ext uri="{FF2B5EF4-FFF2-40B4-BE49-F238E27FC236}">
                <a16:creationId xmlns:a16="http://schemas.microsoft.com/office/drawing/2014/main" id="{426D8304-2D4D-E4F0-0475-3A9A22D991DA}"/>
              </a:ext>
            </a:extLst>
          </p:cNvPr>
          <p:cNvSpPr txBox="1"/>
          <p:nvPr/>
        </p:nvSpPr>
        <p:spPr>
          <a:xfrm>
            <a:off x="1158566" y="5455796"/>
            <a:ext cx="1366425" cy="310341"/>
          </a:xfrm>
          <a:prstGeom prst="rect">
            <a:avLst/>
          </a:prstGeom>
          <a:noFill/>
          <a:ln>
            <a:noFill/>
          </a:ln>
        </p:spPr>
        <p:txBody>
          <a:bodyPr wrap="square">
            <a:spAutoFit/>
          </a:bodyPr>
          <a:lstStyle/>
          <a:p>
            <a:pPr lvl="0">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Synchronie</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256" name="Text Placeholder 3">
            <a:extLst>
              <a:ext uri="{FF2B5EF4-FFF2-40B4-BE49-F238E27FC236}">
                <a16:creationId xmlns:a16="http://schemas.microsoft.com/office/drawing/2014/main" id="{1D7FED31-3FEB-7C27-24DA-283C85A4CFB3}"/>
              </a:ext>
            </a:extLst>
          </p:cNvPr>
          <p:cNvSpPr txBox="1">
            <a:spLocks/>
          </p:cNvSpPr>
          <p:nvPr/>
        </p:nvSpPr>
        <p:spPr>
          <a:xfrm>
            <a:off x="3148066" y="549010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57" name="TextBox 256">
            <a:extLst>
              <a:ext uri="{FF2B5EF4-FFF2-40B4-BE49-F238E27FC236}">
                <a16:creationId xmlns:a16="http://schemas.microsoft.com/office/drawing/2014/main" id="{47C1A4DD-99FD-D255-952D-708DA63FA991}"/>
              </a:ext>
            </a:extLst>
          </p:cNvPr>
          <p:cNvSpPr txBox="1"/>
          <p:nvPr/>
        </p:nvSpPr>
        <p:spPr>
          <a:xfrm>
            <a:off x="3865677" y="5593535"/>
            <a:ext cx="1366425" cy="310341"/>
          </a:xfrm>
          <a:prstGeom prst="rect">
            <a:avLst/>
          </a:prstGeom>
          <a:noFill/>
          <a:ln>
            <a:noFill/>
          </a:ln>
        </p:spPr>
        <p:txBody>
          <a:bodyPr wrap="square">
            <a:spAutoFit/>
          </a:bodyPr>
          <a:lstStyle/>
          <a:p>
            <a:pPr lvl="0">
              <a:lnSpc>
                <a:spcPts val="1680"/>
              </a:lnSpc>
            </a:pPr>
            <a:r>
              <a:rPr lang="fr-FR" sz="1600" b="1" dirty="0">
                <a:solidFill>
                  <a:srgbClr val="262626"/>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Frustration</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258" name="Text Placeholder 3">
            <a:extLst>
              <a:ext uri="{FF2B5EF4-FFF2-40B4-BE49-F238E27FC236}">
                <a16:creationId xmlns:a16="http://schemas.microsoft.com/office/drawing/2014/main" id="{10398E35-FD34-4D94-098D-F580FEC42555}"/>
              </a:ext>
            </a:extLst>
          </p:cNvPr>
          <p:cNvSpPr txBox="1">
            <a:spLocks/>
          </p:cNvSpPr>
          <p:nvPr/>
        </p:nvSpPr>
        <p:spPr>
          <a:xfrm>
            <a:off x="4349452" y="689420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59" name="TextBox 258">
            <a:extLst>
              <a:ext uri="{FF2B5EF4-FFF2-40B4-BE49-F238E27FC236}">
                <a16:creationId xmlns:a16="http://schemas.microsoft.com/office/drawing/2014/main" id="{90B62CD0-D56A-36E4-FB3B-52044F15515F}"/>
              </a:ext>
            </a:extLst>
          </p:cNvPr>
          <p:cNvSpPr txBox="1"/>
          <p:nvPr/>
        </p:nvSpPr>
        <p:spPr>
          <a:xfrm>
            <a:off x="4513374" y="7364216"/>
            <a:ext cx="1366425" cy="310341"/>
          </a:xfrm>
          <a:prstGeom prst="rect">
            <a:avLst/>
          </a:prstGeom>
          <a:noFill/>
          <a:ln>
            <a:noFill/>
          </a:ln>
        </p:spPr>
        <p:txBody>
          <a:bodyPr wrap="square">
            <a:spAutoFit/>
          </a:bodyPr>
          <a:lstStyle/>
          <a:p>
            <a:pPr lvl="0">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Jouer</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260" name="Rectangle 259">
            <a:extLst>
              <a:ext uri="{FF2B5EF4-FFF2-40B4-BE49-F238E27FC236}">
                <a16:creationId xmlns:a16="http://schemas.microsoft.com/office/drawing/2014/main" id="{294443A4-A0B9-D1DE-6D06-4FCC7A2E3E00}"/>
              </a:ext>
            </a:extLst>
          </p:cNvPr>
          <p:cNvSpPr/>
          <p:nvPr/>
        </p:nvSpPr>
        <p:spPr>
          <a:xfrm>
            <a:off x="2225150" y="5179278"/>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7151E26D-C872-B542-D5BC-154C2B4DEDBB}"/>
              </a:ext>
            </a:extLst>
          </p:cNvPr>
          <p:cNvSpPr/>
          <p:nvPr/>
        </p:nvSpPr>
        <p:spPr>
          <a:xfrm>
            <a:off x="5452556" y="6996423"/>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5" name="Graphic 11">
            <a:extLst>
              <a:ext uri="{FF2B5EF4-FFF2-40B4-BE49-F238E27FC236}">
                <a16:creationId xmlns:a16="http://schemas.microsoft.com/office/drawing/2014/main" id="{F1EED00B-7FC2-E425-16AF-51ADEC947B6D}"/>
              </a:ext>
            </a:extLst>
          </p:cNvPr>
          <p:cNvGrpSpPr/>
          <p:nvPr/>
        </p:nvGrpSpPr>
        <p:grpSpPr>
          <a:xfrm>
            <a:off x="2505488" y="5000159"/>
            <a:ext cx="674778" cy="632537"/>
            <a:chOff x="4476334" y="-623359"/>
            <a:chExt cx="1190835" cy="1116289"/>
          </a:xfrm>
        </p:grpSpPr>
        <p:sp>
          <p:nvSpPr>
            <p:cNvPr id="266" name="Freeform 265">
              <a:extLst>
                <a:ext uri="{FF2B5EF4-FFF2-40B4-BE49-F238E27FC236}">
                  <a16:creationId xmlns:a16="http://schemas.microsoft.com/office/drawing/2014/main" id="{37FBB06D-06E5-1529-4C5C-D8C437AD811E}"/>
                </a:ext>
              </a:extLst>
            </p:cNvPr>
            <p:cNvSpPr/>
            <p:nvPr/>
          </p:nvSpPr>
          <p:spPr>
            <a:xfrm>
              <a:off x="5141514" y="3468"/>
              <a:ext cx="490299" cy="452567"/>
            </a:xfrm>
            <a:custGeom>
              <a:avLst/>
              <a:gdLst>
                <a:gd name="connsiteX0" fmla="*/ 402257 w 490299"/>
                <a:gd name="connsiteY0" fmla="*/ 82682 h 452567"/>
                <a:gd name="connsiteX1" fmla="*/ 345061 w 490299"/>
                <a:gd name="connsiteY1" fmla="*/ 108394 h 452567"/>
                <a:gd name="connsiteX2" fmla="*/ 325782 w 490299"/>
                <a:gd name="connsiteY2" fmla="*/ 106466 h 452567"/>
                <a:gd name="connsiteX3" fmla="*/ 241595 w 490299"/>
                <a:gd name="connsiteY3" fmla="*/ 71755 h 452567"/>
                <a:gd name="connsiteX4" fmla="*/ 72579 w 490299"/>
                <a:gd name="connsiteY4" fmla="*/ 194529 h 452567"/>
                <a:gd name="connsiteX5" fmla="*/ 199180 w 490299"/>
                <a:gd name="connsiteY5" fmla="*/ 380940 h 452567"/>
                <a:gd name="connsiteX6" fmla="*/ 323854 w 490299"/>
                <a:gd name="connsiteY6" fmla="*/ 348800 h 452567"/>
                <a:gd name="connsiteX7" fmla="*/ 349560 w 490299"/>
                <a:gd name="connsiteY7" fmla="*/ 323088 h 452567"/>
                <a:gd name="connsiteX8" fmla="*/ 343133 w 490299"/>
                <a:gd name="connsiteY8" fmla="*/ 292877 h 452567"/>
                <a:gd name="connsiteX9" fmla="*/ 285938 w 490299"/>
                <a:gd name="connsiteY9" fmla="*/ 267165 h 452567"/>
                <a:gd name="connsiteX10" fmla="*/ 272442 w 490299"/>
                <a:gd name="connsiteY10" fmla="*/ 245310 h 452567"/>
                <a:gd name="connsiteX11" fmla="*/ 291721 w 490299"/>
                <a:gd name="connsiteY11" fmla="*/ 232454 h 452567"/>
                <a:gd name="connsiteX12" fmla="*/ 470377 w 490299"/>
                <a:gd name="connsiteY12" fmla="*/ 232454 h 452567"/>
                <a:gd name="connsiteX13" fmla="*/ 490300 w 490299"/>
                <a:gd name="connsiteY13" fmla="*/ 253666 h 452567"/>
                <a:gd name="connsiteX14" fmla="*/ 490300 w 490299"/>
                <a:gd name="connsiteY14" fmla="*/ 426578 h 452567"/>
                <a:gd name="connsiteX15" fmla="*/ 484516 w 490299"/>
                <a:gd name="connsiteY15" fmla="*/ 445219 h 452567"/>
                <a:gd name="connsiteX16" fmla="*/ 456882 w 490299"/>
                <a:gd name="connsiteY16" fmla="*/ 438791 h 452567"/>
                <a:gd name="connsiteX17" fmla="*/ 431176 w 490299"/>
                <a:gd name="connsiteY17" fmla="*/ 382225 h 452567"/>
                <a:gd name="connsiteX18" fmla="*/ 395188 w 490299"/>
                <a:gd name="connsiteY18" fmla="*/ 377083 h 452567"/>
                <a:gd name="connsiteX19" fmla="*/ 287866 w 490299"/>
                <a:gd name="connsiteY19" fmla="*/ 443291 h 452567"/>
                <a:gd name="connsiteX20" fmla="*/ 212676 w 490299"/>
                <a:gd name="connsiteY20" fmla="*/ 452290 h 452567"/>
                <a:gd name="connsiteX21" fmla="*/ 102141 w 490299"/>
                <a:gd name="connsiteY21" fmla="*/ 415008 h 452567"/>
                <a:gd name="connsiteX22" fmla="*/ 3816 w 490299"/>
                <a:gd name="connsiteY22" fmla="*/ 265879 h 452567"/>
                <a:gd name="connsiteX23" fmla="*/ 47516 w 490299"/>
                <a:gd name="connsiteY23" fmla="*/ 89110 h 452567"/>
                <a:gd name="connsiteX24" fmla="*/ 192754 w 490299"/>
                <a:gd name="connsiteY24" fmla="*/ 2333 h 452567"/>
                <a:gd name="connsiteX25" fmla="*/ 371410 w 490299"/>
                <a:gd name="connsiteY25" fmla="*/ 52471 h 452567"/>
                <a:gd name="connsiteX26" fmla="*/ 402257 w 490299"/>
                <a:gd name="connsiteY26" fmla="*/ 82682 h 4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0299" h="452567">
                  <a:moveTo>
                    <a:pt x="402257" y="82682"/>
                  </a:moveTo>
                  <a:cubicBezTo>
                    <a:pt x="381050" y="92324"/>
                    <a:pt x="362413" y="100038"/>
                    <a:pt x="345061" y="108394"/>
                  </a:cubicBezTo>
                  <a:cubicBezTo>
                    <a:pt x="337349" y="112251"/>
                    <a:pt x="332208" y="111608"/>
                    <a:pt x="325782" y="106466"/>
                  </a:cubicBezTo>
                  <a:cubicBezTo>
                    <a:pt x="301361" y="85896"/>
                    <a:pt x="273085" y="76254"/>
                    <a:pt x="241595" y="71755"/>
                  </a:cubicBezTo>
                  <a:cubicBezTo>
                    <a:pt x="159336" y="60184"/>
                    <a:pt x="86717" y="121893"/>
                    <a:pt x="72579" y="194529"/>
                  </a:cubicBezTo>
                  <a:cubicBezTo>
                    <a:pt x="54585" y="283877"/>
                    <a:pt x="114994" y="367441"/>
                    <a:pt x="199180" y="380940"/>
                  </a:cubicBezTo>
                  <a:cubicBezTo>
                    <a:pt x="245451" y="388653"/>
                    <a:pt x="286580" y="377083"/>
                    <a:pt x="323854" y="348800"/>
                  </a:cubicBezTo>
                  <a:cubicBezTo>
                    <a:pt x="333494" y="341086"/>
                    <a:pt x="341848" y="332087"/>
                    <a:pt x="349560" y="323088"/>
                  </a:cubicBezTo>
                  <a:cubicBezTo>
                    <a:pt x="359842" y="311518"/>
                    <a:pt x="357914" y="299947"/>
                    <a:pt x="343133" y="292877"/>
                  </a:cubicBezTo>
                  <a:cubicBezTo>
                    <a:pt x="323854" y="283877"/>
                    <a:pt x="305217" y="274878"/>
                    <a:pt x="285938" y="267165"/>
                  </a:cubicBezTo>
                  <a:cubicBezTo>
                    <a:pt x="275655" y="262665"/>
                    <a:pt x="270514" y="256237"/>
                    <a:pt x="272442" y="245310"/>
                  </a:cubicBezTo>
                  <a:cubicBezTo>
                    <a:pt x="274370" y="235668"/>
                    <a:pt x="282724" y="232454"/>
                    <a:pt x="291721" y="232454"/>
                  </a:cubicBezTo>
                  <a:cubicBezTo>
                    <a:pt x="351488" y="232454"/>
                    <a:pt x="410611" y="232454"/>
                    <a:pt x="470377" y="232454"/>
                  </a:cubicBezTo>
                  <a:cubicBezTo>
                    <a:pt x="482588" y="232454"/>
                    <a:pt x="490300" y="240810"/>
                    <a:pt x="490300" y="253666"/>
                  </a:cubicBezTo>
                  <a:cubicBezTo>
                    <a:pt x="490300" y="311518"/>
                    <a:pt x="490300" y="368726"/>
                    <a:pt x="490300" y="426578"/>
                  </a:cubicBezTo>
                  <a:cubicBezTo>
                    <a:pt x="490300" y="433006"/>
                    <a:pt x="488371" y="441362"/>
                    <a:pt x="484516" y="445219"/>
                  </a:cubicBezTo>
                  <a:cubicBezTo>
                    <a:pt x="474876" y="454861"/>
                    <a:pt x="463308" y="451647"/>
                    <a:pt x="456882" y="438791"/>
                  </a:cubicBezTo>
                  <a:cubicBezTo>
                    <a:pt x="447885" y="420150"/>
                    <a:pt x="439530" y="400866"/>
                    <a:pt x="431176" y="382225"/>
                  </a:cubicBezTo>
                  <a:cubicBezTo>
                    <a:pt x="422179" y="362941"/>
                    <a:pt x="409326" y="361656"/>
                    <a:pt x="395188" y="377083"/>
                  </a:cubicBezTo>
                  <a:cubicBezTo>
                    <a:pt x="365626" y="409223"/>
                    <a:pt x="330280" y="431720"/>
                    <a:pt x="287866" y="443291"/>
                  </a:cubicBezTo>
                  <a:cubicBezTo>
                    <a:pt x="262802" y="450362"/>
                    <a:pt x="237739" y="453576"/>
                    <a:pt x="212676" y="452290"/>
                  </a:cubicBezTo>
                  <a:cubicBezTo>
                    <a:pt x="172189" y="450362"/>
                    <a:pt x="135558" y="437506"/>
                    <a:pt x="102141" y="415008"/>
                  </a:cubicBezTo>
                  <a:cubicBezTo>
                    <a:pt x="49444" y="379011"/>
                    <a:pt x="14741" y="328873"/>
                    <a:pt x="3816" y="265879"/>
                  </a:cubicBezTo>
                  <a:cubicBezTo>
                    <a:pt x="-7752" y="201600"/>
                    <a:pt x="7029" y="141820"/>
                    <a:pt x="47516" y="89110"/>
                  </a:cubicBezTo>
                  <a:cubicBezTo>
                    <a:pt x="84147" y="40901"/>
                    <a:pt x="132988" y="10046"/>
                    <a:pt x="192754" y="2333"/>
                  </a:cubicBezTo>
                  <a:cubicBezTo>
                    <a:pt x="258304" y="-6023"/>
                    <a:pt x="319998" y="7475"/>
                    <a:pt x="371410" y="52471"/>
                  </a:cubicBezTo>
                  <a:cubicBezTo>
                    <a:pt x="381050" y="62756"/>
                    <a:pt x="390689" y="72398"/>
                    <a:pt x="402257" y="82682"/>
                  </a:cubicBezTo>
                  <a:close/>
                </a:path>
              </a:pathLst>
            </a:custGeom>
            <a:solidFill>
              <a:srgbClr val="009AC1"/>
            </a:solidFill>
            <a:ln w="6425" cap="flat">
              <a:noFill/>
              <a:prstDash val="solid"/>
              <a:miter/>
            </a:ln>
          </p:spPr>
          <p:txBody>
            <a:bodyPr rtlCol="0" anchor="ctr"/>
            <a:lstStyle/>
            <a:p>
              <a:endParaRPr lang="en-US" dirty="0"/>
            </a:p>
          </p:txBody>
        </p:sp>
        <p:sp>
          <p:nvSpPr>
            <p:cNvPr id="267" name="Freeform 266">
              <a:extLst>
                <a:ext uri="{FF2B5EF4-FFF2-40B4-BE49-F238E27FC236}">
                  <a16:creationId xmlns:a16="http://schemas.microsoft.com/office/drawing/2014/main" id="{E42BBC46-592B-A0B4-2447-7B5F6DB3C0BC}"/>
                </a:ext>
              </a:extLst>
            </p:cNvPr>
            <p:cNvSpPr/>
            <p:nvPr/>
          </p:nvSpPr>
          <p:spPr>
            <a:xfrm>
              <a:off x="4513446" y="-603286"/>
              <a:ext cx="485026" cy="479885"/>
            </a:xfrm>
            <a:custGeom>
              <a:avLst/>
              <a:gdLst>
                <a:gd name="connsiteX0" fmla="*/ 66997 w 485026"/>
                <a:gd name="connsiteY0" fmla="*/ 374467 h 479885"/>
                <a:gd name="connsiteX1" fmla="*/ 126763 w 485026"/>
                <a:gd name="connsiteY1" fmla="*/ 355826 h 479885"/>
                <a:gd name="connsiteX2" fmla="*/ 145400 w 485026"/>
                <a:gd name="connsiteY2" fmla="*/ 359683 h 479885"/>
                <a:gd name="connsiteX3" fmla="*/ 224446 w 485026"/>
                <a:gd name="connsiteY3" fmla="*/ 404036 h 479885"/>
                <a:gd name="connsiteX4" fmla="*/ 407600 w 485026"/>
                <a:gd name="connsiteY4" fmla="*/ 303117 h 479885"/>
                <a:gd name="connsiteX5" fmla="*/ 304776 w 485026"/>
                <a:gd name="connsiteY5" fmla="*/ 101922 h 479885"/>
                <a:gd name="connsiteX6" fmla="*/ 177532 w 485026"/>
                <a:gd name="connsiteY6" fmla="*/ 118634 h 479885"/>
                <a:gd name="connsiteX7" fmla="*/ 148613 w 485026"/>
                <a:gd name="connsiteY7" fmla="*/ 141132 h 479885"/>
                <a:gd name="connsiteX8" fmla="*/ 151184 w 485026"/>
                <a:gd name="connsiteY8" fmla="*/ 171987 h 479885"/>
                <a:gd name="connsiteX9" fmla="*/ 205166 w 485026"/>
                <a:gd name="connsiteY9" fmla="*/ 204769 h 479885"/>
                <a:gd name="connsiteX10" fmla="*/ 215449 w 485026"/>
                <a:gd name="connsiteY10" fmla="*/ 228553 h 479885"/>
                <a:gd name="connsiteX11" fmla="*/ 194884 w 485026"/>
                <a:gd name="connsiteY11" fmla="*/ 238837 h 479885"/>
                <a:gd name="connsiteX12" fmla="*/ 17513 w 485026"/>
                <a:gd name="connsiteY12" fmla="*/ 216982 h 479885"/>
                <a:gd name="connsiteX13" fmla="*/ 162 w 485026"/>
                <a:gd name="connsiteY13" fmla="*/ 193199 h 479885"/>
                <a:gd name="connsiteX14" fmla="*/ 22012 w 485026"/>
                <a:gd name="connsiteY14" fmla="*/ 21572 h 479885"/>
                <a:gd name="connsiteX15" fmla="*/ 30366 w 485026"/>
                <a:gd name="connsiteY15" fmla="*/ 4217 h 479885"/>
                <a:gd name="connsiteX16" fmla="*/ 56715 w 485026"/>
                <a:gd name="connsiteY16" fmla="*/ 13859 h 479885"/>
                <a:gd name="connsiteX17" fmla="*/ 75351 w 485026"/>
                <a:gd name="connsiteY17" fmla="*/ 72996 h 479885"/>
                <a:gd name="connsiteX18" fmla="*/ 110054 w 485026"/>
                <a:gd name="connsiteY18" fmla="*/ 82638 h 479885"/>
                <a:gd name="connsiteX19" fmla="*/ 225088 w 485026"/>
                <a:gd name="connsiteY19" fmla="*/ 29929 h 479885"/>
                <a:gd name="connsiteX20" fmla="*/ 300921 w 485026"/>
                <a:gd name="connsiteY20" fmla="*/ 30571 h 479885"/>
                <a:gd name="connsiteX21" fmla="*/ 405672 w 485026"/>
                <a:gd name="connsiteY21" fmla="*/ 81352 h 479885"/>
                <a:gd name="connsiteX22" fmla="*/ 484718 w 485026"/>
                <a:gd name="connsiteY22" fmla="*/ 241409 h 479885"/>
                <a:gd name="connsiteX23" fmla="*/ 419810 w 485026"/>
                <a:gd name="connsiteY23" fmla="*/ 411749 h 479885"/>
                <a:gd name="connsiteX24" fmla="*/ 264932 w 485026"/>
                <a:gd name="connsiteY24" fmla="*/ 479886 h 479885"/>
                <a:gd name="connsiteX25" fmla="*/ 93988 w 485026"/>
                <a:gd name="connsiteY25" fmla="*/ 407893 h 479885"/>
                <a:gd name="connsiteX26" fmla="*/ 66997 w 485026"/>
                <a:gd name="connsiteY26" fmla="*/ 374467 h 4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026" h="479885">
                  <a:moveTo>
                    <a:pt x="66997" y="374467"/>
                  </a:moveTo>
                  <a:cubicBezTo>
                    <a:pt x="89490" y="367396"/>
                    <a:pt x="108126" y="362254"/>
                    <a:pt x="126763" y="355826"/>
                  </a:cubicBezTo>
                  <a:cubicBezTo>
                    <a:pt x="134475" y="353255"/>
                    <a:pt x="140259" y="354541"/>
                    <a:pt x="145400" y="359683"/>
                  </a:cubicBezTo>
                  <a:cubicBezTo>
                    <a:pt x="167250" y="382824"/>
                    <a:pt x="193598" y="396322"/>
                    <a:pt x="224446" y="404036"/>
                  </a:cubicBezTo>
                  <a:cubicBezTo>
                    <a:pt x="304776" y="425891"/>
                    <a:pt x="383822" y="373182"/>
                    <a:pt x="407600" y="303117"/>
                  </a:cubicBezTo>
                  <a:cubicBezTo>
                    <a:pt x="436519" y="216339"/>
                    <a:pt x="386393" y="126348"/>
                    <a:pt x="304776" y="101922"/>
                  </a:cubicBezTo>
                  <a:cubicBezTo>
                    <a:pt x="259791" y="88423"/>
                    <a:pt x="217376" y="94851"/>
                    <a:pt x="177532" y="118634"/>
                  </a:cubicBezTo>
                  <a:cubicBezTo>
                    <a:pt x="167250" y="125062"/>
                    <a:pt x="157610" y="132776"/>
                    <a:pt x="148613" y="141132"/>
                  </a:cubicBezTo>
                  <a:cubicBezTo>
                    <a:pt x="136403" y="151417"/>
                    <a:pt x="137688" y="162987"/>
                    <a:pt x="151184" y="171987"/>
                  </a:cubicBezTo>
                  <a:cubicBezTo>
                    <a:pt x="169178" y="182914"/>
                    <a:pt x="186529" y="194484"/>
                    <a:pt x="205166" y="204769"/>
                  </a:cubicBezTo>
                  <a:cubicBezTo>
                    <a:pt x="214806" y="210554"/>
                    <a:pt x="219304" y="217625"/>
                    <a:pt x="215449" y="228553"/>
                  </a:cubicBezTo>
                  <a:cubicBezTo>
                    <a:pt x="212235" y="238195"/>
                    <a:pt x="203238" y="240123"/>
                    <a:pt x="194884" y="238837"/>
                  </a:cubicBezTo>
                  <a:cubicBezTo>
                    <a:pt x="135760" y="231767"/>
                    <a:pt x="76637" y="224053"/>
                    <a:pt x="17513" y="216982"/>
                  </a:cubicBezTo>
                  <a:cubicBezTo>
                    <a:pt x="5303" y="215697"/>
                    <a:pt x="-1124" y="206055"/>
                    <a:pt x="162" y="193199"/>
                  </a:cubicBezTo>
                  <a:cubicBezTo>
                    <a:pt x="7231" y="135990"/>
                    <a:pt x="14300" y="78781"/>
                    <a:pt x="22012" y="21572"/>
                  </a:cubicBezTo>
                  <a:cubicBezTo>
                    <a:pt x="22654" y="15144"/>
                    <a:pt x="25868" y="7431"/>
                    <a:pt x="30366" y="4217"/>
                  </a:cubicBezTo>
                  <a:cubicBezTo>
                    <a:pt x="41291" y="-4139"/>
                    <a:pt x="52216" y="360"/>
                    <a:pt x="56715" y="13859"/>
                  </a:cubicBezTo>
                  <a:cubicBezTo>
                    <a:pt x="63141" y="33785"/>
                    <a:pt x="68925" y="53712"/>
                    <a:pt x="75351" y="72996"/>
                  </a:cubicBezTo>
                  <a:cubicBezTo>
                    <a:pt x="81778" y="93565"/>
                    <a:pt x="93988" y="96137"/>
                    <a:pt x="110054" y="82638"/>
                  </a:cubicBezTo>
                  <a:cubicBezTo>
                    <a:pt x="143472" y="54355"/>
                    <a:pt x="181388" y="36999"/>
                    <a:pt x="225088" y="29929"/>
                  </a:cubicBezTo>
                  <a:cubicBezTo>
                    <a:pt x="250794" y="26072"/>
                    <a:pt x="275857" y="26072"/>
                    <a:pt x="300921" y="30571"/>
                  </a:cubicBezTo>
                  <a:cubicBezTo>
                    <a:pt x="340765" y="37642"/>
                    <a:pt x="375468" y="54998"/>
                    <a:pt x="405672" y="81352"/>
                  </a:cubicBezTo>
                  <a:cubicBezTo>
                    <a:pt x="453870" y="123777"/>
                    <a:pt x="481504" y="177772"/>
                    <a:pt x="484718" y="241409"/>
                  </a:cubicBezTo>
                  <a:cubicBezTo>
                    <a:pt x="487931" y="306974"/>
                    <a:pt x="466081" y="364182"/>
                    <a:pt x="419810" y="411749"/>
                  </a:cubicBezTo>
                  <a:cubicBezTo>
                    <a:pt x="377396" y="454817"/>
                    <a:pt x="325341" y="479886"/>
                    <a:pt x="264932" y="479886"/>
                  </a:cubicBezTo>
                  <a:cubicBezTo>
                    <a:pt x="198740" y="479886"/>
                    <a:pt x="139616" y="458674"/>
                    <a:pt x="93988" y="407893"/>
                  </a:cubicBezTo>
                  <a:cubicBezTo>
                    <a:pt x="85634" y="396322"/>
                    <a:pt x="77279" y="386038"/>
                    <a:pt x="66997" y="374467"/>
                  </a:cubicBezTo>
                  <a:close/>
                </a:path>
              </a:pathLst>
            </a:custGeom>
            <a:solidFill>
              <a:srgbClr val="009AC1"/>
            </a:solidFill>
            <a:ln w="6425"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B77A8DDB-286F-6C93-C755-F5CEE5787584}"/>
                </a:ext>
              </a:extLst>
            </p:cNvPr>
            <p:cNvSpPr/>
            <p:nvPr/>
          </p:nvSpPr>
          <p:spPr>
            <a:xfrm>
              <a:off x="4476334" y="-621915"/>
              <a:ext cx="561112" cy="523601"/>
            </a:xfrm>
            <a:custGeom>
              <a:avLst/>
              <a:gdLst>
                <a:gd name="connsiteX0" fmla="*/ 1928 w 561112"/>
                <a:gd name="connsiteY0" fmla="*/ 38273 h 523601"/>
                <a:gd name="connsiteX1" fmla="*/ 53982 w 561112"/>
                <a:gd name="connsiteY1" fmla="*/ 1634 h 523601"/>
                <a:gd name="connsiteX2" fmla="*/ 99610 w 561112"/>
                <a:gd name="connsiteY2" fmla="*/ 29917 h 523601"/>
                <a:gd name="connsiteX3" fmla="*/ 117605 w 561112"/>
                <a:gd name="connsiteY3" fmla="*/ 68485 h 523601"/>
                <a:gd name="connsiteX4" fmla="*/ 182512 w 561112"/>
                <a:gd name="connsiteY4" fmla="*/ 26703 h 523601"/>
                <a:gd name="connsiteX5" fmla="*/ 267984 w 561112"/>
                <a:gd name="connsiteY5" fmla="*/ 1634 h 523601"/>
                <a:gd name="connsiteX6" fmla="*/ 444069 w 561112"/>
                <a:gd name="connsiteY6" fmla="*/ 44058 h 523601"/>
                <a:gd name="connsiteX7" fmla="*/ 553962 w 561112"/>
                <a:gd name="connsiteY7" fmla="*/ 204115 h 523601"/>
                <a:gd name="connsiteX8" fmla="*/ 561031 w 561112"/>
                <a:gd name="connsiteY8" fmla="*/ 267108 h 523601"/>
                <a:gd name="connsiteX9" fmla="*/ 505121 w 561112"/>
                <a:gd name="connsiteY9" fmla="*/ 422022 h 523601"/>
                <a:gd name="connsiteX10" fmla="*/ 355384 w 561112"/>
                <a:gd name="connsiteY10" fmla="*/ 517156 h 523601"/>
                <a:gd name="connsiteX11" fmla="*/ 196650 w 561112"/>
                <a:gd name="connsiteY11" fmla="*/ 501729 h 523601"/>
                <a:gd name="connsiteX12" fmla="*/ 106037 w 561112"/>
                <a:gd name="connsiteY12" fmla="*/ 437449 h 523601"/>
                <a:gd name="connsiteX13" fmla="*/ 84829 w 561112"/>
                <a:gd name="connsiteY13" fmla="*/ 409166 h 523601"/>
                <a:gd name="connsiteX14" fmla="*/ 92541 w 561112"/>
                <a:gd name="connsiteY14" fmla="*/ 380883 h 523601"/>
                <a:gd name="connsiteX15" fmla="*/ 186368 w 561112"/>
                <a:gd name="connsiteY15" fmla="*/ 339102 h 523601"/>
                <a:gd name="connsiteX16" fmla="*/ 208860 w 561112"/>
                <a:gd name="connsiteY16" fmla="*/ 343601 h 523601"/>
                <a:gd name="connsiteX17" fmla="*/ 278266 w 561112"/>
                <a:gd name="connsiteY17" fmla="*/ 381526 h 523601"/>
                <a:gd name="connsiteX18" fmla="*/ 368237 w 561112"/>
                <a:gd name="connsiteY18" fmla="*/ 361600 h 523601"/>
                <a:gd name="connsiteX19" fmla="*/ 402940 w 561112"/>
                <a:gd name="connsiteY19" fmla="*/ 327531 h 523601"/>
                <a:gd name="connsiteX20" fmla="*/ 426075 w 561112"/>
                <a:gd name="connsiteY20" fmla="*/ 324317 h 523601"/>
                <a:gd name="connsiteX21" fmla="*/ 429931 w 561112"/>
                <a:gd name="connsiteY21" fmla="*/ 349386 h 523601"/>
                <a:gd name="connsiteX22" fmla="*/ 323252 w 561112"/>
                <a:gd name="connsiteY22" fmla="*/ 416880 h 523601"/>
                <a:gd name="connsiteX23" fmla="*/ 197293 w 561112"/>
                <a:gd name="connsiteY23" fmla="*/ 380883 h 523601"/>
                <a:gd name="connsiteX24" fmla="*/ 187010 w 561112"/>
                <a:gd name="connsiteY24" fmla="*/ 378955 h 523601"/>
                <a:gd name="connsiteX25" fmla="*/ 125316 w 561112"/>
                <a:gd name="connsiteY25" fmla="*/ 404667 h 523601"/>
                <a:gd name="connsiteX26" fmla="*/ 251918 w 561112"/>
                <a:gd name="connsiteY26" fmla="*/ 483088 h 523601"/>
                <a:gd name="connsiteX27" fmla="*/ 444712 w 561112"/>
                <a:gd name="connsiteY27" fmla="*/ 434235 h 523601"/>
                <a:gd name="connsiteX28" fmla="*/ 521187 w 561112"/>
                <a:gd name="connsiteY28" fmla="*/ 306319 h 523601"/>
                <a:gd name="connsiteX29" fmla="*/ 487127 w 561112"/>
                <a:gd name="connsiteY29" fmla="*/ 135335 h 523601"/>
                <a:gd name="connsiteX30" fmla="*/ 345744 w 561112"/>
                <a:gd name="connsiteY30" fmla="*/ 40202 h 523601"/>
                <a:gd name="connsiteX31" fmla="*/ 197935 w 561112"/>
                <a:gd name="connsiteY31" fmla="*/ 58843 h 523601"/>
                <a:gd name="connsiteX32" fmla="*/ 131743 w 561112"/>
                <a:gd name="connsiteY32" fmla="*/ 110266 h 523601"/>
                <a:gd name="connsiteX33" fmla="*/ 116962 w 561112"/>
                <a:gd name="connsiteY33" fmla="*/ 120551 h 523601"/>
                <a:gd name="connsiteX34" fmla="*/ 96397 w 561112"/>
                <a:gd name="connsiteY34" fmla="*/ 110266 h 523601"/>
                <a:gd name="connsiteX35" fmla="*/ 70048 w 561112"/>
                <a:gd name="connsiteY35" fmla="*/ 51129 h 523601"/>
                <a:gd name="connsiteX36" fmla="*/ 46271 w 561112"/>
                <a:gd name="connsiteY36" fmla="*/ 39559 h 523601"/>
                <a:gd name="connsiteX37" fmla="*/ 35346 w 561112"/>
                <a:gd name="connsiteY37" fmla="*/ 58200 h 523601"/>
                <a:gd name="connsiteX38" fmla="*/ 35346 w 561112"/>
                <a:gd name="connsiteY38" fmla="*/ 231112 h 523601"/>
                <a:gd name="connsiteX39" fmla="*/ 59124 w 561112"/>
                <a:gd name="connsiteY39" fmla="*/ 254895 h 523601"/>
                <a:gd name="connsiteX40" fmla="*/ 230710 w 561112"/>
                <a:gd name="connsiteY40" fmla="*/ 254895 h 523601"/>
                <a:gd name="connsiteX41" fmla="*/ 251275 w 561112"/>
                <a:gd name="connsiteY41" fmla="*/ 229184 h 523601"/>
                <a:gd name="connsiteX42" fmla="*/ 240993 w 561112"/>
                <a:gd name="connsiteY42" fmla="*/ 220827 h 523601"/>
                <a:gd name="connsiteX43" fmla="*/ 183797 w 561112"/>
                <a:gd name="connsiteY43" fmla="*/ 195758 h 523601"/>
                <a:gd name="connsiteX44" fmla="*/ 176728 w 561112"/>
                <a:gd name="connsiteY44" fmla="*/ 161690 h 523601"/>
                <a:gd name="connsiteX45" fmla="*/ 275696 w 561112"/>
                <a:gd name="connsiteY45" fmla="*/ 105767 h 523601"/>
                <a:gd name="connsiteX46" fmla="*/ 411294 w 561112"/>
                <a:gd name="connsiteY46" fmla="*/ 151405 h 523601"/>
                <a:gd name="connsiteX47" fmla="*/ 453709 w 561112"/>
                <a:gd name="connsiteY47" fmla="*/ 245253 h 523601"/>
                <a:gd name="connsiteX48" fmla="*/ 455637 w 561112"/>
                <a:gd name="connsiteY48" fmla="*/ 260038 h 523601"/>
                <a:gd name="connsiteX49" fmla="*/ 438285 w 561112"/>
                <a:gd name="connsiteY49" fmla="*/ 278679 h 523601"/>
                <a:gd name="connsiteX50" fmla="*/ 420934 w 561112"/>
                <a:gd name="connsiteY50" fmla="*/ 262609 h 523601"/>
                <a:gd name="connsiteX51" fmla="*/ 396513 w 561112"/>
                <a:gd name="connsiteY51" fmla="*/ 189973 h 523601"/>
                <a:gd name="connsiteX52" fmla="*/ 309756 w 561112"/>
                <a:gd name="connsiteY52" fmla="*/ 141121 h 523601"/>
                <a:gd name="connsiteX53" fmla="*/ 230710 w 561112"/>
                <a:gd name="connsiteY53" fmla="*/ 159762 h 523601"/>
                <a:gd name="connsiteX54" fmla="*/ 214644 w 561112"/>
                <a:gd name="connsiteY54" fmla="*/ 170689 h 523601"/>
                <a:gd name="connsiteX55" fmla="*/ 249990 w 561112"/>
                <a:gd name="connsiteY55" fmla="*/ 187402 h 523601"/>
                <a:gd name="connsiteX56" fmla="*/ 287906 w 561112"/>
                <a:gd name="connsiteY56" fmla="*/ 232398 h 523601"/>
                <a:gd name="connsiteX57" fmla="*/ 257059 w 561112"/>
                <a:gd name="connsiteY57" fmla="*/ 285107 h 523601"/>
                <a:gd name="connsiteX58" fmla="*/ 229425 w 561112"/>
                <a:gd name="connsiteY58" fmla="*/ 289606 h 523601"/>
                <a:gd name="connsiteX59" fmla="*/ 64265 w 561112"/>
                <a:gd name="connsiteY59" fmla="*/ 290249 h 523601"/>
                <a:gd name="connsiteX60" fmla="*/ 0 w 561112"/>
                <a:gd name="connsiteY60" fmla="*/ 250396 h 523601"/>
                <a:gd name="connsiteX61" fmla="*/ 1928 w 561112"/>
                <a:gd name="connsiteY61" fmla="*/ 38273 h 5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61112" h="523601">
                  <a:moveTo>
                    <a:pt x="1928" y="38273"/>
                  </a:moveTo>
                  <a:cubicBezTo>
                    <a:pt x="11568" y="15133"/>
                    <a:pt x="28276" y="991"/>
                    <a:pt x="53982" y="1634"/>
                  </a:cubicBezTo>
                  <a:cubicBezTo>
                    <a:pt x="73904" y="2277"/>
                    <a:pt x="90613" y="10633"/>
                    <a:pt x="99610" y="29917"/>
                  </a:cubicBezTo>
                  <a:cubicBezTo>
                    <a:pt x="106037" y="42773"/>
                    <a:pt x="112463" y="56272"/>
                    <a:pt x="117605" y="68485"/>
                  </a:cubicBezTo>
                  <a:cubicBezTo>
                    <a:pt x="140097" y="53700"/>
                    <a:pt x="160662" y="38916"/>
                    <a:pt x="182512" y="26703"/>
                  </a:cubicBezTo>
                  <a:cubicBezTo>
                    <a:pt x="208860" y="11919"/>
                    <a:pt x="237779" y="4848"/>
                    <a:pt x="267984" y="1634"/>
                  </a:cubicBezTo>
                  <a:cubicBezTo>
                    <a:pt x="331606" y="-4794"/>
                    <a:pt x="390730" y="7419"/>
                    <a:pt x="444069" y="44058"/>
                  </a:cubicBezTo>
                  <a:cubicBezTo>
                    <a:pt x="501265" y="82626"/>
                    <a:pt x="539181" y="135335"/>
                    <a:pt x="553962" y="204115"/>
                  </a:cubicBezTo>
                  <a:cubicBezTo>
                    <a:pt x="558460" y="224684"/>
                    <a:pt x="561673" y="246539"/>
                    <a:pt x="561031" y="267108"/>
                  </a:cubicBezTo>
                  <a:cubicBezTo>
                    <a:pt x="558460" y="324317"/>
                    <a:pt x="541752" y="376384"/>
                    <a:pt x="505121" y="422022"/>
                  </a:cubicBezTo>
                  <a:cubicBezTo>
                    <a:pt x="465919" y="470875"/>
                    <a:pt x="415793" y="503015"/>
                    <a:pt x="355384" y="517156"/>
                  </a:cubicBezTo>
                  <a:cubicBezTo>
                    <a:pt x="301401" y="529369"/>
                    <a:pt x="248062" y="524227"/>
                    <a:pt x="196650" y="501729"/>
                  </a:cubicBezTo>
                  <a:cubicBezTo>
                    <a:pt x="161947" y="486302"/>
                    <a:pt x="131743" y="465090"/>
                    <a:pt x="106037" y="437449"/>
                  </a:cubicBezTo>
                  <a:cubicBezTo>
                    <a:pt x="98325" y="429093"/>
                    <a:pt x="91256" y="418808"/>
                    <a:pt x="84829" y="409166"/>
                  </a:cubicBezTo>
                  <a:cubicBezTo>
                    <a:pt x="76475" y="397596"/>
                    <a:pt x="79688" y="386669"/>
                    <a:pt x="92541" y="380883"/>
                  </a:cubicBezTo>
                  <a:cubicBezTo>
                    <a:pt x="124031" y="366742"/>
                    <a:pt x="155521" y="353243"/>
                    <a:pt x="186368" y="339102"/>
                  </a:cubicBezTo>
                  <a:cubicBezTo>
                    <a:pt x="195365" y="335245"/>
                    <a:pt x="202434" y="337173"/>
                    <a:pt x="208860" y="343601"/>
                  </a:cubicBezTo>
                  <a:cubicBezTo>
                    <a:pt x="228140" y="363528"/>
                    <a:pt x="250632" y="376384"/>
                    <a:pt x="278266" y="381526"/>
                  </a:cubicBezTo>
                  <a:cubicBezTo>
                    <a:pt x="311684" y="387954"/>
                    <a:pt x="341246" y="380241"/>
                    <a:pt x="368237" y="361600"/>
                  </a:cubicBezTo>
                  <a:cubicBezTo>
                    <a:pt x="381090" y="351958"/>
                    <a:pt x="391372" y="339102"/>
                    <a:pt x="402940" y="327531"/>
                  </a:cubicBezTo>
                  <a:cubicBezTo>
                    <a:pt x="410009" y="320461"/>
                    <a:pt x="419649" y="319175"/>
                    <a:pt x="426075" y="324317"/>
                  </a:cubicBezTo>
                  <a:cubicBezTo>
                    <a:pt x="435072" y="332031"/>
                    <a:pt x="436357" y="339744"/>
                    <a:pt x="429931" y="349386"/>
                  </a:cubicBezTo>
                  <a:cubicBezTo>
                    <a:pt x="404225" y="386669"/>
                    <a:pt x="368879" y="409166"/>
                    <a:pt x="323252" y="416880"/>
                  </a:cubicBezTo>
                  <a:cubicBezTo>
                    <a:pt x="275696" y="424593"/>
                    <a:pt x="233923" y="411738"/>
                    <a:pt x="197293" y="380883"/>
                  </a:cubicBezTo>
                  <a:cubicBezTo>
                    <a:pt x="194722" y="378955"/>
                    <a:pt x="189581" y="378312"/>
                    <a:pt x="187010" y="378955"/>
                  </a:cubicBezTo>
                  <a:cubicBezTo>
                    <a:pt x="166446" y="387311"/>
                    <a:pt x="146524" y="396310"/>
                    <a:pt x="125316" y="404667"/>
                  </a:cubicBezTo>
                  <a:cubicBezTo>
                    <a:pt x="158734" y="445806"/>
                    <a:pt x="201149" y="472803"/>
                    <a:pt x="251918" y="483088"/>
                  </a:cubicBezTo>
                  <a:cubicBezTo>
                    <a:pt x="323894" y="497872"/>
                    <a:pt x="388159" y="480517"/>
                    <a:pt x="444712" y="434235"/>
                  </a:cubicBezTo>
                  <a:cubicBezTo>
                    <a:pt x="485841" y="400810"/>
                    <a:pt x="511547" y="357743"/>
                    <a:pt x="521187" y="306319"/>
                  </a:cubicBezTo>
                  <a:cubicBezTo>
                    <a:pt x="532754" y="245253"/>
                    <a:pt x="522472" y="187402"/>
                    <a:pt x="487127" y="135335"/>
                  </a:cubicBezTo>
                  <a:cubicBezTo>
                    <a:pt x="453066" y="84555"/>
                    <a:pt x="404868" y="53058"/>
                    <a:pt x="345744" y="40202"/>
                  </a:cubicBezTo>
                  <a:cubicBezTo>
                    <a:pt x="294975" y="29274"/>
                    <a:pt x="244849" y="35059"/>
                    <a:pt x="197935" y="58843"/>
                  </a:cubicBezTo>
                  <a:cubicBezTo>
                    <a:pt x="172872" y="71699"/>
                    <a:pt x="150379" y="89054"/>
                    <a:pt x="131743" y="110266"/>
                  </a:cubicBezTo>
                  <a:cubicBezTo>
                    <a:pt x="127887" y="114766"/>
                    <a:pt x="122746" y="119265"/>
                    <a:pt x="116962" y="120551"/>
                  </a:cubicBezTo>
                  <a:cubicBezTo>
                    <a:pt x="107965" y="123122"/>
                    <a:pt x="100896" y="119265"/>
                    <a:pt x="96397" y="110266"/>
                  </a:cubicBezTo>
                  <a:cubicBezTo>
                    <a:pt x="88043" y="90340"/>
                    <a:pt x="78403" y="71056"/>
                    <a:pt x="70048" y="51129"/>
                  </a:cubicBezTo>
                  <a:cubicBezTo>
                    <a:pt x="65550" y="39559"/>
                    <a:pt x="56553" y="37630"/>
                    <a:pt x="46271" y="39559"/>
                  </a:cubicBezTo>
                  <a:cubicBezTo>
                    <a:pt x="36631" y="41487"/>
                    <a:pt x="35346" y="49201"/>
                    <a:pt x="35346" y="58200"/>
                  </a:cubicBezTo>
                  <a:cubicBezTo>
                    <a:pt x="35346" y="116051"/>
                    <a:pt x="35346" y="173260"/>
                    <a:pt x="35346" y="231112"/>
                  </a:cubicBezTo>
                  <a:cubicBezTo>
                    <a:pt x="35346" y="249753"/>
                    <a:pt x="40487" y="254895"/>
                    <a:pt x="59124" y="254895"/>
                  </a:cubicBezTo>
                  <a:cubicBezTo>
                    <a:pt x="116319" y="254895"/>
                    <a:pt x="173515" y="254895"/>
                    <a:pt x="230710" y="254895"/>
                  </a:cubicBezTo>
                  <a:cubicBezTo>
                    <a:pt x="248704" y="254895"/>
                    <a:pt x="258344" y="242682"/>
                    <a:pt x="251275" y="229184"/>
                  </a:cubicBezTo>
                  <a:cubicBezTo>
                    <a:pt x="249347" y="225327"/>
                    <a:pt x="244849" y="222756"/>
                    <a:pt x="240993" y="220827"/>
                  </a:cubicBezTo>
                  <a:cubicBezTo>
                    <a:pt x="221713" y="211828"/>
                    <a:pt x="203077" y="202829"/>
                    <a:pt x="183797" y="195758"/>
                  </a:cubicBezTo>
                  <a:cubicBezTo>
                    <a:pt x="168374" y="189973"/>
                    <a:pt x="165803" y="173903"/>
                    <a:pt x="176728" y="161690"/>
                  </a:cubicBezTo>
                  <a:cubicBezTo>
                    <a:pt x="203077" y="131479"/>
                    <a:pt x="234566" y="110909"/>
                    <a:pt x="275696" y="105767"/>
                  </a:cubicBezTo>
                  <a:cubicBezTo>
                    <a:pt x="328393" y="99339"/>
                    <a:pt x="374021" y="114123"/>
                    <a:pt x="411294" y="151405"/>
                  </a:cubicBezTo>
                  <a:cubicBezTo>
                    <a:pt x="436357" y="176474"/>
                    <a:pt x="452423" y="207971"/>
                    <a:pt x="453709" y="245253"/>
                  </a:cubicBezTo>
                  <a:cubicBezTo>
                    <a:pt x="453709" y="250396"/>
                    <a:pt x="455637" y="254895"/>
                    <a:pt x="455637" y="260038"/>
                  </a:cubicBezTo>
                  <a:cubicBezTo>
                    <a:pt x="455637" y="271608"/>
                    <a:pt x="449210" y="278679"/>
                    <a:pt x="438285" y="278679"/>
                  </a:cubicBezTo>
                  <a:cubicBezTo>
                    <a:pt x="427360" y="278679"/>
                    <a:pt x="422219" y="272894"/>
                    <a:pt x="420934" y="262609"/>
                  </a:cubicBezTo>
                  <a:cubicBezTo>
                    <a:pt x="417721" y="236897"/>
                    <a:pt x="413222" y="211828"/>
                    <a:pt x="396513" y="189973"/>
                  </a:cubicBezTo>
                  <a:cubicBezTo>
                    <a:pt x="374663" y="161047"/>
                    <a:pt x="346387" y="144977"/>
                    <a:pt x="309756" y="141121"/>
                  </a:cubicBezTo>
                  <a:cubicBezTo>
                    <a:pt x="280837" y="137907"/>
                    <a:pt x="254488" y="144335"/>
                    <a:pt x="230710" y="159762"/>
                  </a:cubicBezTo>
                  <a:cubicBezTo>
                    <a:pt x="225569" y="162976"/>
                    <a:pt x="221071" y="166832"/>
                    <a:pt x="214644" y="170689"/>
                  </a:cubicBezTo>
                  <a:cubicBezTo>
                    <a:pt x="227497" y="176474"/>
                    <a:pt x="238422" y="182902"/>
                    <a:pt x="249990" y="187402"/>
                  </a:cubicBezTo>
                  <a:cubicBezTo>
                    <a:pt x="271840" y="195115"/>
                    <a:pt x="284050" y="209900"/>
                    <a:pt x="287906" y="232398"/>
                  </a:cubicBezTo>
                  <a:cubicBezTo>
                    <a:pt x="291119" y="251039"/>
                    <a:pt x="275053" y="279322"/>
                    <a:pt x="257059" y="285107"/>
                  </a:cubicBezTo>
                  <a:cubicBezTo>
                    <a:pt x="248062" y="287678"/>
                    <a:pt x="238422" y="289606"/>
                    <a:pt x="229425" y="289606"/>
                  </a:cubicBezTo>
                  <a:cubicBezTo>
                    <a:pt x="174157" y="290249"/>
                    <a:pt x="119532" y="288964"/>
                    <a:pt x="64265" y="290249"/>
                  </a:cubicBezTo>
                  <a:cubicBezTo>
                    <a:pt x="32775" y="290892"/>
                    <a:pt x="10925" y="280607"/>
                    <a:pt x="0" y="250396"/>
                  </a:cubicBezTo>
                  <a:cubicBezTo>
                    <a:pt x="1928" y="179688"/>
                    <a:pt x="1928" y="108981"/>
                    <a:pt x="1928" y="38273"/>
                  </a:cubicBezTo>
                  <a:close/>
                </a:path>
              </a:pathLst>
            </a:custGeom>
            <a:solidFill>
              <a:srgbClr val="040303"/>
            </a:solidFill>
            <a:ln w="6425" cap="flat">
              <a:no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id="{EF5A010E-8A7A-FB02-D212-AF839293FF01}"/>
                </a:ext>
              </a:extLst>
            </p:cNvPr>
            <p:cNvSpPr/>
            <p:nvPr/>
          </p:nvSpPr>
          <p:spPr>
            <a:xfrm>
              <a:off x="5106709" y="-30715"/>
              <a:ext cx="560461" cy="523645"/>
            </a:xfrm>
            <a:custGeom>
              <a:avLst/>
              <a:gdLst>
                <a:gd name="connsiteX0" fmla="*/ 342593 w 560461"/>
                <a:gd name="connsiteY0" fmla="*/ 350843 h 523645"/>
                <a:gd name="connsiteX1" fmla="*/ 306605 w 560461"/>
                <a:gd name="connsiteY1" fmla="*/ 334131 h 523645"/>
                <a:gd name="connsiteX2" fmla="*/ 273187 w 560461"/>
                <a:gd name="connsiteY2" fmla="*/ 271780 h 523645"/>
                <a:gd name="connsiteX3" fmla="*/ 324599 w 560461"/>
                <a:gd name="connsiteY3" fmla="*/ 231926 h 523645"/>
                <a:gd name="connsiteX4" fmla="*/ 504540 w 560461"/>
                <a:gd name="connsiteY4" fmla="*/ 231926 h 523645"/>
                <a:gd name="connsiteX5" fmla="*/ 560451 w 560461"/>
                <a:gd name="connsiteY5" fmla="*/ 288492 h 523645"/>
                <a:gd name="connsiteX6" fmla="*/ 560451 w 560461"/>
                <a:gd name="connsiteY6" fmla="*/ 461404 h 523645"/>
                <a:gd name="connsiteX7" fmla="*/ 500684 w 560461"/>
                <a:gd name="connsiteY7" fmla="*/ 519899 h 523645"/>
                <a:gd name="connsiteX8" fmla="*/ 460840 w 560461"/>
                <a:gd name="connsiteY8" fmla="*/ 490973 h 523645"/>
                <a:gd name="connsiteX9" fmla="*/ 446059 w 560461"/>
                <a:gd name="connsiteY9" fmla="*/ 458190 h 523645"/>
                <a:gd name="connsiteX10" fmla="*/ 435134 w 560461"/>
                <a:gd name="connsiteY10" fmla="*/ 456262 h 523645"/>
                <a:gd name="connsiteX11" fmla="*/ 316887 w 560461"/>
                <a:gd name="connsiteY11" fmla="*/ 517327 h 523645"/>
                <a:gd name="connsiteX12" fmla="*/ 158154 w 560461"/>
                <a:gd name="connsiteY12" fmla="*/ 501900 h 523645"/>
                <a:gd name="connsiteX13" fmla="*/ 67540 w 560461"/>
                <a:gd name="connsiteY13" fmla="*/ 436978 h 523645"/>
                <a:gd name="connsiteX14" fmla="*/ 5203 w 560461"/>
                <a:gd name="connsiteY14" fmla="*/ 312276 h 523645"/>
                <a:gd name="connsiteX15" fmla="*/ 55330 w 560461"/>
                <a:gd name="connsiteY15" fmla="*/ 100153 h 523645"/>
                <a:gd name="connsiteX16" fmla="*/ 219848 w 560461"/>
                <a:gd name="connsiteY16" fmla="*/ 3091 h 523645"/>
                <a:gd name="connsiteX17" fmla="*/ 422282 w 560461"/>
                <a:gd name="connsiteY17" fmla="*/ 56443 h 523645"/>
                <a:gd name="connsiteX18" fmla="*/ 476264 w 560461"/>
                <a:gd name="connsiteY18" fmla="*/ 112366 h 523645"/>
                <a:gd name="connsiteX19" fmla="*/ 469195 w 560461"/>
                <a:gd name="connsiteY19" fmla="*/ 140649 h 523645"/>
                <a:gd name="connsiteX20" fmla="*/ 372798 w 560461"/>
                <a:gd name="connsiteY20" fmla="*/ 183716 h 523645"/>
                <a:gd name="connsiteX21" fmla="*/ 349020 w 560461"/>
                <a:gd name="connsiteY21" fmla="*/ 177288 h 523645"/>
                <a:gd name="connsiteX22" fmla="*/ 287968 w 560461"/>
                <a:gd name="connsiteY22" fmla="*/ 143220 h 523645"/>
                <a:gd name="connsiteX23" fmla="*/ 144658 w 560461"/>
                <a:gd name="connsiteY23" fmla="*/ 224855 h 523645"/>
                <a:gd name="connsiteX24" fmla="*/ 240412 w 560461"/>
                <a:gd name="connsiteY24" fmla="*/ 380412 h 523645"/>
                <a:gd name="connsiteX25" fmla="*/ 338737 w 560461"/>
                <a:gd name="connsiteY25" fmla="*/ 354057 h 523645"/>
                <a:gd name="connsiteX26" fmla="*/ 342593 w 560461"/>
                <a:gd name="connsiteY26" fmla="*/ 350843 h 523645"/>
                <a:gd name="connsiteX27" fmla="*/ 437062 w 560461"/>
                <a:gd name="connsiteY27" fmla="*/ 116866 h 523645"/>
                <a:gd name="connsiteX28" fmla="*/ 405573 w 560461"/>
                <a:gd name="connsiteY28" fmla="*/ 88583 h 523645"/>
                <a:gd name="connsiteX29" fmla="*/ 226917 w 560461"/>
                <a:gd name="connsiteY29" fmla="*/ 38445 h 523645"/>
                <a:gd name="connsiteX30" fmla="*/ 81679 w 560461"/>
                <a:gd name="connsiteY30" fmla="*/ 125222 h 523645"/>
                <a:gd name="connsiteX31" fmla="*/ 37978 w 560461"/>
                <a:gd name="connsiteY31" fmla="*/ 301991 h 523645"/>
                <a:gd name="connsiteX32" fmla="*/ 136304 w 560461"/>
                <a:gd name="connsiteY32" fmla="*/ 451120 h 523645"/>
                <a:gd name="connsiteX33" fmla="*/ 246839 w 560461"/>
                <a:gd name="connsiteY33" fmla="*/ 488402 h 523645"/>
                <a:gd name="connsiteX34" fmla="*/ 322029 w 560461"/>
                <a:gd name="connsiteY34" fmla="*/ 479403 h 523645"/>
                <a:gd name="connsiteX35" fmla="*/ 429350 w 560461"/>
                <a:gd name="connsiteY35" fmla="*/ 413195 h 523645"/>
                <a:gd name="connsiteX36" fmla="*/ 465339 w 560461"/>
                <a:gd name="connsiteY36" fmla="*/ 418337 h 523645"/>
                <a:gd name="connsiteX37" fmla="*/ 491045 w 560461"/>
                <a:gd name="connsiteY37" fmla="*/ 474903 h 523645"/>
                <a:gd name="connsiteX38" fmla="*/ 518679 w 560461"/>
                <a:gd name="connsiteY38" fmla="*/ 481331 h 523645"/>
                <a:gd name="connsiteX39" fmla="*/ 524462 w 560461"/>
                <a:gd name="connsiteY39" fmla="*/ 462690 h 523645"/>
                <a:gd name="connsiteX40" fmla="*/ 524462 w 560461"/>
                <a:gd name="connsiteY40" fmla="*/ 289778 h 523645"/>
                <a:gd name="connsiteX41" fmla="*/ 504540 w 560461"/>
                <a:gd name="connsiteY41" fmla="*/ 268566 h 523645"/>
                <a:gd name="connsiteX42" fmla="*/ 325884 w 560461"/>
                <a:gd name="connsiteY42" fmla="*/ 268566 h 523645"/>
                <a:gd name="connsiteX43" fmla="*/ 306605 w 560461"/>
                <a:gd name="connsiteY43" fmla="*/ 281421 h 523645"/>
                <a:gd name="connsiteX44" fmla="*/ 320100 w 560461"/>
                <a:gd name="connsiteY44" fmla="*/ 303277 h 523645"/>
                <a:gd name="connsiteX45" fmla="*/ 377296 w 560461"/>
                <a:gd name="connsiteY45" fmla="*/ 328988 h 523645"/>
                <a:gd name="connsiteX46" fmla="*/ 383723 w 560461"/>
                <a:gd name="connsiteY46" fmla="*/ 359200 h 523645"/>
                <a:gd name="connsiteX47" fmla="*/ 358017 w 560461"/>
                <a:gd name="connsiteY47" fmla="*/ 384912 h 523645"/>
                <a:gd name="connsiteX48" fmla="*/ 233343 w 560461"/>
                <a:gd name="connsiteY48" fmla="*/ 417051 h 523645"/>
                <a:gd name="connsiteX49" fmla="*/ 106742 w 560461"/>
                <a:gd name="connsiteY49" fmla="*/ 230641 h 523645"/>
                <a:gd name="connsiteX50" fmla="*/ 275758 w 560461"/>
                <a:gd name="connsiteY50" fmla="*/ 107867 h 523645"/>
                <a:gd name="connsiteX51" fmla="*/ 359945 w 560461"/>
                <a:gd name="connsiteY51" fmla="*/ 142578 h 523645"/>
                <a:gd name="connsiteX52" fmla="*/ 379224 w 560461"/>
                <a:gd name="connsiteY52" fmla="*/ 144506 h 523645"/>
                <a:gd name="connsiteX53" fmla="*/ 437062 w 560461"/>
                <a:gd name="connsiteY53" fmla="*/ 116866 h 5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0461" h="523645">
                  <a:moveTo>
                    <a:pt x="342593" y="350843"/>
                  </a:moveTo>
                  <a:cubicBezTo>
                    <a:pt x="330383" y="345058"/>
                    <a:pt x="318173" y="339273"/>
                    <a:pt x="306605" y="334131"/>
                  </a:cubicBezTo>
                  <a:cubicBezTo>
                    <a:pt x="275115" y="320632"/>
                    <a:pt x="268689" y="299420"/>
                    <a:pt x="273187" y="271780"/>
                  </a:cubicBezTo>
                  <a:cubicBezTo>
                    <a:pt x="277043" y="249282"/>
                    <a:pt x="293109" y="232569"/>
                    <a:pt x="324599" y="231926"/>
                  </a:cubicBezTo>
                  <a:cubicBezTo>
                    <a:pt x="384365" y="231283"/>
                    <a:pt x="444774" y="231926"/>
                    <a:pt x="504540" y="231926"/>
                  </a:cubicBezTo>
                  <a:cubicBezTo>
                    <a:pt x="537958" y="231926"/>
                    <a:pt x="560451" y="255067"/>
                    <a:pt x="560451" y="288492"/>
                  </a:cubicBezTo>
                  <a:cubicBezTo>
                    <a:pt x="560451" y="346344"/>
                    <a:pt x="559808" y="403553"/>
                    <a:pt x="560451" y="461404"/>
                  </a:cubicBezTo>
                  <a:cubicBezTo>
                    <a:pt x="561093" y="499329"/>
                    <a:pt x="532817" y="523113"/>
                    <a:pt x="500684" y="519899"/>
                  </a:cubicBezTo>
                  <a:cubicBezTo>
                    <a:pt x="482048" y="517970"/>
                    <a:pt x="468552" y="507685"/>
                    <a:pt x="460840" y="490973"/>
                  </a:cubicBezTo>
                  <a:cubicBezTo>
                    <a:pt x="455699" y="480045"/>
                    <a:pt x="450558" y="469118"/>
                    <a:pt x="446059" y="458190"/>
                  </a:cubicBezTo>
                  <a:cubicBezTo>
                    <a:pt x="443489" y="451762"/>
                    <a:pt x="440276" y="451120"/>
                    <a:pt x="435134" y="456262"/>
                  </a:cubicBezTo>
                  <a:cubicBezTo>
                    <a:pt x="401717" y="487759"/>
                    <a:pt x="361230" y="507685"/>
                    <a:pt x="316887" y="517327"/>
                  </a:cubicBezTo>
                  <a:cubicBezTo>
                    <a:pt x="262905" y="528898"/>
                    <a:pt x="209565" y="525041"/>
                    <a:pt x="158154" y="501900"/>
                  </a:cubicBezTo>
                  <a:cubicBezTo>
                    <a:pt x="123451" y="486473"/>
                    <a:pt x="92603" y="465261"/>
                    <a:pt x="67540" y="436978"/>
                  </a:cubicBezTo>
                  <a:cubicBezTo>
                    <a:pt x="35408" y="400982"/>
                    <a:pt x="14201" y="359842"/>
                    <a:pt x="5203" y="312276"/>
                  </a:cubicBezTo>
                  <a:cubicBezTo>
                    <a:pt x="-9577" y="233855"/>
                    <a:pt x="7131" y="163147"/>
                    <a:pt x="55330" y="100153"/>
                  </a:cubicBezTo>
                  <a:cubicBezTo>
                    <a:pt x="96459" y="46158"/>
                    <a:pt x="152370" y="12733"/>
                    <a:pt x="219848" y="3091"/>
                  </a:cubicBezTo>
                  <a:cubicBezTo>
                    <a:pt x="293752" y="-7194"/>
                    <a:pt x="363801" y="7590"/>
                    <a:pt x="422282" y="56443"/>
                  </a:cubicBezTo>
                  <a:cubicBezTo>
                    <a:pt x="442203" y="73156"/>
                    <a:pt x="459555" y="93082"/>
                    <a:pt x="476264" y="112366"/>
                  </a:cubicBezTo>
                  <a:cubicBezTo>
                    <a:pt x="485261" y="123294"/>
                    <a:pt x="483333" y="134221"/>
                    <a:pt x="469195" y="140649"/>
                  </a:cubicBezTo>
                  <a:cubicBezTo>
                    <a:pt x="437062" y="155433"/>
                    <a:pt x="404930" y="169575"/>
                    <a:pt x="372798" y="183716"/>
                  </a:cubicBezTo>
                  <a:cubicBezTo>
                    <a:pt x="363158" y="188216"/>
                    <a:pt x="356089" y="184359"/>
                    <a:pt x="349020" y="177288"/>
                  </a:cubicBezTo>
                  <a:cubicBezTo>
                    <a:pt x="332311" y="159290"/>
                    <a:pt x="312389" y="148363"/>
                    <a:pt x="287968" y="143220"/>
                  </a:cubicBezTo>
                  <a:cubicBezTo>
                    <a:pt x="224346" y="128436"/>
                    <a:pt x="163937" y="163147"/>
                    <a:pt x="144658" y="224855"/>
                  </a:cubicBezTo>
                  <a:cubicBezTo>
                    <a:pt x="123451" y="294277"/>
                    <a:pt x="167151" y="368842"/>
                    <a:pt x="240412" y="380412"/>
                  </a:cubicBezTo>
                  <a:cubicBezTo>
                    <a:pt x="277686" y="386197"/>
                    <a:pt x="309176" y="375912"/>
                    <a:pt x="338737" y="354057"/>
                  </a:cubicBezTo>
                  <a:cubicBezTo>
                    <a:pt x="340023" y="354057"/>
                    <a:pt x="340665" y="352772"/>
                    <a:pt x="342593" y="350843"/>
                  </a:cubicBezTo>
                  <a:close/>
                  <a:moveTo>
                    <a:pt x="437062" y="116866"/>
                  </a:moveTo>
                  <a:cubicBezTo>
                    <a:pt x="425495" y="106581"/>
                    <a:pt x="415855" y="96939"/>
                    <a:pt x="405573" y="88583"/>
                  </a:cubicBezTo>
                  <a:cubicBezTo>
                    <a:pt x="354161" y="43587"/>
                    <a:pt x="292467" y="30088"/>
                    <a:pt x="226917" y="38445"/>
                  </a:cubicBezTo>
                  <a:cubicBezTo>
                    <a:pt x="167151" y="46158"/>
                    <a:pt x="118952" y="77012"/>
                    <a:pt x="81679" y="125222"/>
                  </a:cubicBezTo>
                  <a:cubicBezTo>
                    <a:pt x="41192" y="177931"/>
                    <a:pt x="27054" y="237711"/>
                    <a:pt x="37978" y="301991"/>
                  </a:cubicBezTo>
                  <a:cubicBezTo>
                    <a:pt x="48904" y="364985"/>
                    <a:pt x="83606" y="415123"/>
                    <a:pt x="136304" y="451120"/>
                  </a:cubicBezTo>
                  <a:cubicBezTo>
                    <a:pt x="169721" y="473617"/>
                    <a:pt x="206352" y="486473"/>
                    <a:pt x="246839" y="488402"/>
                  </a:cubicBezTo>
                  <a:cubicBezTo>
                    <a:pt x="272545" y="489687"/>
                    <a:pt x="297608" y="486473"/>
                    <a:pt x="322029" y="479403"/>
                  </a:cubicBezTo>
                  <a:cubicBezTo>
                    <a:pt x="364443" y="467189"/>
                    <a:pt x="399789" y="444692"/>
                    <a:pt x="429350" y="413195"/>
                  </a:cubicBezTo>
                  <a:cubicBezTo>
                    <a:pt x="443489" y="397768"/>
                    <a:pt x="456342" y="399053"/>
                    <a:pt x="465339" y="418337"/>
                  </a:cubicBezTo>
                  <a:cubicBezTo>
                    <a:pt x="474336" y="436978"/>
                    <a:pt x="482048" y="456262"/>
                    <a:pt x="491045" y="474903"/>
                  </a:cubicBezTo>
                  <a:cubicBezTo>
                    <a:pt x="497471" y="487759"/>
                    <a:pt x="509039" y="490973"/>
                    <a:pt x="518679" y="481331"/>
                  </a:cubicBezTo>
                  <a:cubicBezTo>
                    <a:pt x="522534" y="477474"/>
                    <a:pt x="524462" y="469118"/>
                    <a:pt x="524462" y="462690"/>
                  </a:cubicBezTo>
                  <a:cubicBezTo>
                    <a:pt x="525105" y="404838"/>
                    <a:pt x="525105" y="347629"/>
                    <a:pt x="524462" y="289778"/>
                  </a:cubicBezTo>
                  <a:cubicBezTo>
                    <a:pt x="524462" y="276922"/>
                    <a:pt x="516751" y="268566"/>
                    <a:pt x="504540" y="268566"/>
                  </a:cubicBezTo>
                  <a:cubicBezTo>
                    <a:pt x="444774" y="268566"/>
                    <a:pt x="385651" y="268566"/>
                    <a:pt x="325884" y="268566"/>
                  </a:cubicBezTo>
                  <a:cubicBezTo>
                    <a:pt x="317530" y="268566"/>
                    <a:pt x="308533" y="271780"/>
                    <a:pt x="306605" y="281421"/>
                  </a:cubicBezTo>
                  <a:cubicBezTo>
                    <a:pt x="304677" y="292349"/>
                    <a:pt x="309818" y="298777"/>
                    <a:pt x="320100" y="303277"/>
                  </a:cubicBezTo>
                  <a:cubicBezTo>
                    <a:pt x="339380" y="311633"/>
                    <a:pt x="358659" y="319989"/>
                    <a:pt x="377296" y="328988"/>
                  </a:cubicBezTo>
                  <a:cubicBezTo>
                    <a:pt x="392077" y="336059"/>
                    <a:pt x="394005" y="347629"/>
                    <a:pt x="383723" y="359200"/>
                  </a:cubicBezTo>
                  <a:cubicBezTo>
                    <a:pt x="375368" y="368199"/>
                    <a:pt x="367657" y="377198"/>
                    <a:pt x="358017" y="384912"/>
                  </a:cubicBezTo>
                  <a:cubicBezTo>
                    <a:pt x="321386" y="413195"/>
                    <a:pt x="280256" y="424765"/>
                    <a:pt x="233343" y="417051"/>
                  </a:cubicBezTo>
                  <a:cubicBezTo>
                    <a:pt x="149157" y="403553"/>
                    <a:pt x="88748" y="319989"/>
                    <a:pt x="106742" y="230641"/>
                  </a:cubicBezTo>
                  <a:cubicBezTo>
                    <a:pt x="121523" y="158005"/>
                    <a:pt x="193499" y="96296"/>
                    <a:pt x="275758" y="107867"/>
                  </a:cubicBezTo>
                  <a:cubicBezTo>
                    <a:pt x="307248" y="112366"/>
                    <a:pt x="335524" y="122008"/>
                    <a:pt x="359945" y="142578"/>
                  </a:cubicBezTo>
                  <a:cubicBezTo>
                    <a:pt x="365728" y="147720"/>
                    <a:pt x="371512" y="147720"/>
                    <a:pt x="379224" y="144506"/>
                  </a:cubicBezTo>
                  <a:cubicBezTo>
                    <a:pt x="397218" y="133578"/>
                    <a:pt x="415855" y="126508"/>
                    <a:pt x="437062" y="116866"/>
                  </a:cubicBezTo>
                  <a:close/>
                </a:path>
              </a:pathLst>
            </a:custGeom>
            <a:solidFill>
              <a:srgbClr val="040403"/>
            </a:solidFill>
            <a:ln w="6425"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75D11320-5D26-D532-ECC9-98827219F47A}"/>
                </a:ext>
              </a:extLst>
            </p:cNvPr>
            <p:cNvSpPr/>
            <p:nvPr/>
          </p:nvSpPr>
          <p:spPr>
            <a:xfrm>
              <a:off x="5071425" y="-623359"/>
              <a:ext cx="560935" cy="523041"/>
            </a:xfrm>
            <a:custGeom>
              <a:avLst/>
              <a:gdLst>
                <a:gd name="connsiteX0" fmla="*/ 122746 w 560935"/>
                <a:gd name="connsiteY0" fmla="*/ 118138 h 523041"/>
                <a:gd name="connsiteX1" fmla="*/ 185725 w 560935"/>
                <a:gd name="connsiteY1" fmla="*/ 145778 h 523041"/>
                <a:gd name="connsiteX2" fmla="*/ 194722 w 560935"/>
                <a:gd name="connsiteY2" fmla="*/ 142564 h 523041"/>
                <a:gd name="connsiteX3" fmla="*/ 307185 w 560935"/>
                <a:gd name="connsiteY3" fmla="*/ 104639 h 523041"/>
                <a:gd name="connsiteX4" fmla="*/ 413865 w 560935"/>
                <a:gd name="connsiteY4" fmla="*/ 155420 h 523041"/>
                <a:gd name="connsiteX5" fmla="*/ 452423 w 560935"/>
                <a:gd name="connsiteY5" fmla="*/ 239626 h 523041"/>
                <a:gd name="connsiteX6" fmla="*/ 426718 w 560935"/>
                <a:gd name="connsiteY6" fmla="*/ 349544 h 523041"/>
                <a:gd name="connsiteX7" fmla="*/ 319396 w 560935"/>
                <a:gd name="connsiteY7" fmla="*/ 415752 h 523041"/>
                <a:gd name="connsiteX8" fmla="*/ 179298 w 560935"/>
                <a:gd name="connsiteY8" fmla="*/ 363686 h 523041"/>
                <a:gd name="connsiteX9" fmla="*/ 169659 w 560935"/>
                <a:gd name="connsiteY9" fmla="*/ 345045 h 523041"/>
                <a:gd name="connsiteX10" fmla="*/ 179941 w 560935"/>
                <a:gd name="connsiteY10" fmla="*/ 327046 h 523041"/>
                <a:gd name="connsiteX11" fmla="*/ 239707 w 560935"/>
                <a:gd name="connsiteY11" fmla="*/ 301334 h 523041"/>
                <a:gd name="connsiteX12" fmla="*/ 249347 w 560935"/>
                <a:gd name="connsiteY12" fmla="*/ 274337 h 523041"/>
                <a:gd name="connsiteX13" fmla="*/ 230068 w 560935"/>
                <a:gd name="connsiteY13" fmla="*/ 267266 h 523041"/>
                <a:gd name="connsiteX14" fmla="*/ 52697 w 560935"/>
                <a:gd name="connsiteY14" fmla="*/ 267266 h 523041"/>
                <a:gd name="connsiteX15" fmla="*/ 35346 w 560935"/>
                <a:gd name="connsiteY15" fmla="*/ 287836 h 523041"/>
                <a:gd name="connsiteX16" fmla="*/ 35346 w 560935"/>
                <a:gd name="connsiteY16" fmla="*/ 417038 h 523041"/>
                <a:gd name="connsiteX17" fmla="*/ 35346 w 560935"/>
                <a:gd name="connsiteY17" fmla="*/ 464605 h 523041"/>
                <a:gd name="connsiteX18" fmla="*/ 48841 w 560935"/>
                <a:gd name="connsiteY18" fmla="*/ 485174 h 523041"/>
                <a:gd name="connsiteX19" fmla="*/ 69406 w 560935"/>
                <a:gd name="connsiteY19" fmla="*/ 471675 h 523041"/>
                <a:gd name="connsiteX20" fmla="*/ 91898 w 560935"/>
                <a:gd name="connsiteY20" fmla="*/ 419609 h 523041"/>
                <a:gd name="connsiteX21" fmla="*/ 131100 w 560935"/>
                <a:gd name="connsiteY21" fmla="*/ 413181 h 523041"/>
                <a:gd name="connsiteX22" fmla="*/ 235209 w 560935"/>
                <a:gd name="connsiteY22" fmla="*/ 478746 h 523041"/>
                <a:gd name="connsiteX23" fmla="*/ 380447 w 560935"/>
                <a:gd name="connsiteY23" fmla="*/ 471032 h 523041"/>
                <a:gd name="connsiteX24" fmla="*/ 466562 w 560935"/>
                <a:gd name="connsiteY24" fmla="*/ 411895 h 523041"/>
                <a:gd name="connsiteX25" fmla="*/ 494838 w 560935"/>
                <a:gd name="connsiteY25" fmla="*/ 408039 h 523041"/>
                <a:gd name="connsiteX26" fmla="*/ 491625 w 560935"/>
                <a:gd name="connsiteY26" fmla="*/ 435679 h 523041"/>
                <a:gd name="connsiteX27" fmla="*/ 372093 w 560935"/>
                <a:gd name="connsiteY27" fmla="*/ 511529 h 523041"/>
                <a:gd name="connsiteX28" fmla="*/ 163875 w 560935"/>
                <a:gd name="connsiteY28" fmla="*/ 485174 h 523041"/>
                <a:gd name="connsiteX29" fmla="*/ 116319 w 560935"/>
                <a:gd name="connsiteY29" fmla="*/ 452391 h 523041"/>
                <a:gd name="connsiteX30" fmla="*/ 102181 w 560935"/>
                <a:gd name="connsiteY30" fmla="*/ 485174 h 523041"/>
                <a:gd name="connsiteX31" fmla="*/ 16066 w 560935"/>
                <a:gd name="connsiteY31" fmla="*/ 507029 h 523041"/>
                <a:gd name="connsiteX32" fmla="*/ 0 w 560935"/>
                <a:gd name="connsiteY32" fmla="*/ 471675 h 523041"/>
                <a:gd name="connsiteX33" fmla="*/ 0 w 560935"/>
                <a:gd name="connsiteY33" fmla="*/ 283336 h 523041"/>
                <a:gd name="connsiteX34" fmla="*/ 49484 w 560935"/>
                <a:gd name="connsiteY34" fmla="*/ 231912 h 523041"/>
                <a:gd name="connsiteX35" fmla="*/ 237779 w 560935"/>
                <a:gd name="connsiteY35" fmla="*/ 231912 h 523041"/>
                <a:gd name="connsiteX36" fmla="*/ 287906 w 560935"/>
                <a:gd name="connsiteY36" fmla="*/ 276908 h 523041"/>
                <a:gd name="connsiteX37" fmla="*/ 253203 w 560935"/>
                <a:gd name="connsiteY37" fmla="*/ 334117 h 523041"/>
                <a:gd name="connsiteX38" fmla="*/ 215929 w 560935"/>
                <a:gd name="connsiteY38" fmla="*/ 350187 h 523041"/>
                <a:gd name="connsiteX39" fmla="*/ 215287 w 560935"/>
                <a:gd name="connsiteY39" fmla="*/ 354686 h 523041"/>
                <a:gd name="connsiteX40" fmla="*/ 273125 w 560935"/>
                <a:gd name="connsiteY40" fmla="*/ 380398 h 523041"/>
                <a:gd name="connsiteX41" fmla="*/ 365666 w 560935"/>
                <a:gd name="connsiteY41" fmla="*/ 362400 h 523041"/>
                <a:gd name="connsiteX42" fmla="*/ 420291 w 560935"/>
                <a:gd name="connsiteY42" fmla="*/ 256982 h 523041"/>
                <a:gd name="connsiteX43" fmla="*/ 323251 w 560935"/>
                <a:gd name="connsiteY43" fmla="*/ 142564 h 523041"/>
                <a:gd name="connsiteX44" fmla="*/ 210788 w 560935"/>
                <a:gd name="connsiteY44" fmla="*/ 176632 h 523041"/>
                <a:gd name="connsiteX45" fmla="*/ 180584 w 560935"/>
                <a:gd name="connsiteY45" fmla="*/ 181774 h 523041"/>
                <a:gd name="connsiteX46" fmla="*/ 93827 w 560935"/>
                <a:gd name="connsiteY46" fmla="*/ 143207 h 523041"/>
                <a:gd name="connsiteX47" fmla="*/ 84829 w 560935"/>
                <a:gd name="connsiteY47" fmla="*/ 110424 h 523041"/>
                <a:gd name="connsiteX48" fmla="*/ 244206 w 560935"/>
                <a:gd name="connsiteY48" fmla="*/ 5648 h 523041"/>
                <a:gd name="connsiteX49" fmla="*/ 458207 w 560935"/>
                <a:gd name="connsiteY49" fmla="*/ 55144 h 523041"/>
                <a:gd name="connsiteX50" fmla="*/ 555247 w 560935"/>
                <a:gd name="connsiteY50" fmla="*/ 209415 h 523041"/>
                <a:gd name="connsiteX51" fmla="*/ 539181 w 560935"/>
                <a:gd name="connsiteY51" fmla="*/ 366257 h 523041"/>
                <a:gd name="connsiteX52" fmla="*/ 518616 w 560935"/>
                <a:gd name="connsiteY52" fmla="*/ 381041 h 523041"/>
                <a:gd name="connsiteX53" fmla="*/ 504478 w 560935"/>
                <a:gd name="connsiteY53" fmla="*/ 369471 h 523041"/>
                <a:gd name="connsiteX54" fmla="*/ 507691 w 560935"/>
                <a:gd name="connsiteY54" fmla="*/ 348259 h 523041"/>
                <a:gd name="connsiteX55" fmla="*/ 523757 w 560935"/>
                <a:gd name="connsiteY55" fmla="*/ 282693 h 523041"/>
                <a:gd name="connsiteX56" fmla="*/ 480700 w 560935"/>
                <a:gd name="connsiteY56" fmla="*/ 127137 h 523041"/>
                <a:gd name="connsiteX57" fmla="*/ 339960 w 560935"/>
                <a:gd name="connsiteY57" fmla="*/ 39717 h 523041"/>
                <a:gd name="connsiteX58" fmla="*/ 201791 w 560935"/>
                <a:gd name="connsiteY58" fmla="*/ 57072 h 523041"/>
                <a:gd name="connsiteX59" fmla="*/ 122746 w 560935"/>
                <a:gd name="connsiteY59" fmla="*/ 118138 h 52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0935" h="523041">
                  <a:moveTo>
                    <a:pt x="122746" y="118138"/>
                  </a:moveTo>
                  <a:cubicBezTo>
                    <a:pt x="144596" y="127780"/>
                    <a:pt x="164518" y="137421"/>
                    <a:pt x="185725" y="145778"/>
                  </a:cubicBezTo>
                  <a:cubicBezTo>
                    <a:pt x="187653" y="146421"/>
                    <a:pt x="192151" y="144492"/>
                    <a:pt x="194722" y="142564"/>
                  </a:cubicBezTo>
                  <a:cubicBezTo>
                    <a:pt x="226854" y="113638"/>
                    <a:pt x="264771" y="102068"/>
                    <a:pt x="307185" y="104639"/>
                  </a:cubicBezTo>
                  <a:cubicBezTo>
                    <a:pt x="348957" y="107853"/>
                    <a:pt x="385588" y="123923"/>
                    <a:pt x="413865" y="155420"/>
                  </a:cubicBezTo>
                  <a:cubicBezTo>
                    <a:pt x="435072" y="179203"/>
                    <a:pt x="447925" y="206843"/>
                    <a:pt x="452423" y="239626"/>
                  </a:cubicBezTo>
                  <a:cubicBezTo>
                    <a:pt x="457565" y="280122"/>
                    <a:pt x="449210" y="316119"/>
                    <a:pt x="426718" y="349544"/>
                  </a:cubicBezTo>
                  <a:cubicBezTo>
                    <a:pt x="401012" y="387469"/>
                    <a:pt x="365023" y="408681"/>
                    <a:pt x="319396" y="415752"/>
                  </a:cubicBezTo>
                  <a:cubicBezTo>
                    <a:pt x="262843" y="424108"/>
                    <a:pt x="217215" y="404182"/>
                    <a:pt x="179298" y="363686"/>
                  </a:cubicBezTo>
                  <a:cubicBezTo>
                    <a:pt x="174800" y="358543"/>
                    <a:pt x="170944" y="352115"/>
                    <a:pt x="169659" y="345045"/>
                  </a:cubicBezTo>
                  <a:cubicBezTo>
                    <a:pt x="167731" y="336688"/>
                    <a:pt x="171587" y="330903"/>
                    <a:pt x="179941" y="327046"/>
                  </a:cubicBezTo>
                  <a:cubicBezTo>
                    <a:pt x="199863" y="318690"/>
                    <a:pt x="219785" y="309691"/>
                    <a:pt x="239707" y="301334"/>
                  </a:cubicBezTo>
                  <a:cubicBezTo>
                    <a:pt x="252560" y="296192"/>
                    <a:pt x="257702" y="283336"/>
                    <a:pt x="249347" y="274337"/>
                  </a:cubicBezTo>
                  <a:cubicBezTo>
                    <a:pt x="244849" y="269837"/>
                    <a:pt x="236494" y="267266"/>
                    <a:pt x="230068" y="267266"/>
                  </a:cubicBezTo>
                  <a:cubicBezTo>
                    <a:pt x="170944" y="266623"/>
                    <a:pt x="111821" y="266623"/>
                    <a:pt x="52697" y="267266"/>
                  </a:cubicBezTo>
                  <a:cubicBezTo>
                    <a:pt x="41129" y="267266"/>
                    <a:pt x="35346" y="274337"/>
                    <a:pt x="35346" y="287836"/>
                  </a:cubicBezTo>
                  <a:cubicBezTo>
                    <a:pt x="35346" y="330903"/>
                    <a:pt x="35346" y="373970"/>
                    <a:pt x="35346" y="417038"/>
                  </a:cubicBezTo>
                  <a:cubicBezTo>
                    <a:pt x="35346" y="433108"/>
                    <a:pt x="35988" y="448535"/>
                    <a:pt x="35346" y="464605"/>
                  </a:cubicBezTo>
                  <a:cubicBezTo>
                    <a:pt x="34703" y="475532"/>
                    <a:pt x="39202" y="483246"/>
                    <a:pt x="48841" y="485174"/>
                  </a:cubicBezTo>
                  <a:cubicBezTo>
                    <a:pt x="58481" y="487102"/>
                    <a:pt x="65550" y="480032"/>
                    <a:pt x="69406" y="471675"/>
                  </a:cubicBezTo>
                  <a:cubicBezTo>
                    <a:pt x="77118" y="454320"/>
                    <a:pt x="86115" y="437607"/>
                    <a:pt x="91898" y="419609"/>
                  </a:cubicBezTo>
                  <a:cubicBezTo>
                    <a:pt x="98968" y="397754"/>
                    <a:pt x="116319" y="396468"/>
                    <a:pt x="131100" y="413181"/>
                  </a:cubicBezTo>
                  <a:cubicBezTo>
                    <a:pt x="159376" y="445321"/>
                    <a:pt x="194722" y="466533"/>
                    <a:pt x="235209" y="478746"/>
                  </a:cubicBezTo>
                  <a:cubicBezTo>
                    <a:pt x="284693" y="493530"/>
                    <a:pt x="332891" y="489031"/>
                    <a:pt x="380447" y="471032"/>
                  </a:cubicBezTo>
                  <a:cubicBezTo>
                    <a:pt x="413865" y="458177"/>
                    <a:pt x="442141" y="437607"/>
                    <a:pt x="466562" y="411895"/>
                  </a:cubicBezTo>
                  <a:cubicBezTo>
                    <a:pt x="474916" y="402896"/>
                    <a:pt x="487769" y="400968"/>
                    <a:pt x="494838" y="408039"/>
                  </a:cubicBezTo>
                  <a:cubicBezTo>
                    <a:pt x="501265" y="415109"/>
                    <a:pt x="499979" y="426680"/>
                    <a:pt x="491625" y="435679"/>
                  </a:cubicBezTo>
                  <a:cubicBezTo>
                    <a:pt x="458850" y="472318"/>
                    <a:pt x="419006" y="497387"/>
                    <a:pt x="372093" y="511529"/>
                  </a:cubicBezTo>
                  <a:cubicBezTo>
                    <a:pt x="298831" y="532741"/>
                    <a:pt x="229425" y="525027"/>
                    <a:pt x="163875" y="485174"/>
                  </a:cubicBezTo>
                  <a:cubicBezTo>
                    <a:pt x="147809" y="475532"/>
                    <a:pt x="133028" y="463962"/>
                    <a:pt x="116319" y="452391"/>
                  </a:cubicBezTo>
                  <a:cubicBezTo>
                    <a:pt x="111821" y="463319"/>
                    <a:pt x="106679" y="474246"/>
                    <a:pt x="102181" y="485174"/>
                  </a:cubicBezTo>
                  <a:cubicBezTo>
                    <a:pt x="87400" y="517957"/>
                    <a:pt x="49484" y="534026"/>
                    <a:pt x="16066" y="507029"/>
                  </a:cubicBezTo>
                  <a:cubicBezTo>
                    <a:pt x="5784" y="498673"/>
                    <a:pt x="0" y="485817"/>
                    <a:pt x="0" y="471675"/>
                  </a:cubicBezTo>
                  <a:cubicBezTo>
                    <a:pt x="0" y="408681"/>
                    <a:pt x="0" y="346330"/>
                    <a:pt x="0" y="283336"/>
                  </a:cubicBezTo>
                  <a:cubicBezTo>
                    <a:pt x="0" y="255053"/>
                    <a:pt x="21207" y="232555"/>
                    <a:pt x="49484" y="231912"/>
                  </a:cubicBezTo>
                  <a:cubicBezTo>
                    <a:pt x="112463" y="231270"/>
                    <a:pt x="174800" y="231270"/>
                    <a:pt x="237779" y="231912"/>
                  </a:cubicBezTo>
                  <a:cubicBezTo>
                    <a:pt x="263485" y="232555"/>
                    <a:pt x="282765" y="248625"/>
                    <a:pt x="287906" y="276908"/>
                  </a:cubicBezTo>
                  <a:cubicBezTo>
                    <a:pt x="291762" y="300049"/>
                    <a:pt x="276338" y="324475"/>
                    <a:pt x="253203" y="334117"/>
                  </a:cubicBezTo>
                  <a:cubicBezTo>
                    <a:pt x="240993" y="339259"/>
                    <a:pt x="228782" y="344402"/>
                    <a:pt x="215929" y="350187"/>
                  </a:cubicBezTo>
                  <a:cubicBezTo>
                    <a:pt x="215929" y="351473"/>
                    <a:pt x="215287" y="353401"/>
                    <a:pt x="215287" y="354686"/>
                  </a:cubicBezTo>
                  <a:cubicBezTo>
                    <a:pt x="234566" y="363686"/>
                    <a:pt x="253203" y="374613"/>
                    <a:pt x="273125" y="380398"/>
                  </a:cubicBezTo>
                  <a:cubicBezTo>
                    <a:pt x="305900" y="390040"/>
                    <a:pt x="337390" y="380398"/>
                    <a:pt x="365666" y="362400"/>
                  </a:cubicBezTo>
                  <a:cubicBezTo>
                    <a:pt x="402940" y="337974"/>
                    <a:pt x="422219" y="301977"/>
                    <a:pt x="420291" y="256982"/>
                  </a:cubicBezTo>
                  <a:cubicBezTo>
                    <a:pt x="417721" y="199773"/>
                    <a:pt x="379804" y="154134"/>
                    <a:pt x="323251" y="142564"/>
                  </a:cubicBezTo>
                  <a:cubicBezTo>
                    <a:pt x="280837" y="133565"/>
                    <a:pt x="242278" y="145135"/>
                    <a:pt x="210788" y="176632"/>
                  </a:cubicBezTo>
                  <a:cubicBezTo>
                    <a:pt x="199221" y="188202"/>
                    <a:pt x="196007" y="188845"/>
                    <a:pt x="180584" y="181774"/>
                  </a:cubicBezTo>
                  <a:cubicBezTo>
                    <a:pt x="151665" y="168918"/>
                    <a:pt x="122746" y="156705"/>
                    <a:pt x="93827" y="143207"/>
                  </a:cubicBezTo>
                  <a:cubicBezTo>
                    <a:pt x="80331" y="137421"/>
                    <a:pt x="72619" y="126494"/>
                    <a:pt x="84829" y="110424"/>
                  </a:cubicBezTo>
                  <a:cubicBezTo>
                    <a:pt x="124673" y="55144"/>
                    <a:pt x="178013" y="18504"/>
                    <a:pt x="244206" y="5648"/>
                  </a:cubicBezTo>
                  <a:cubicBezTo>
                    <a:pt x="321966" y="-9779"/>
                    <a:pt x="393943" y="6291"/>
                    <a:pt x="458207" y="55144"/>
                  </a:cubicBezTo>
                  <a:cubicBezTo>
                    <a:pt x="509619" y="94354"/>
                    <a:pt x="541751" y="146421"/>
                    <a:pt x="555247" y="209415"/>
                  </a:cubicBezTo>
                  <a:cubicBezTo>
                    <a:pt x="566815" y="262767"/>
                    <a:pt x="560388" y="316119"/>
                    <a:pt x="539181" y="366257"/>
                  </a:cubicBezTo>
                  <a:cubicBezTo>
                    <a:pt x="535325" y="375256"/>
                    <a:pt x="528898" y="382969"/>
                    <a:pt x="518616" y="381041"/>
                  </a:cubicBezTo>
                  <a:cubicBezTo>
                    <a:pt x="512832" y="379755"/>
                    <a:pt x="505763" y="374613"/>
                    <a:pt x="504478" y="369471"/>
                  </a:cubicBezTo>
                  <a:cubicBezTo>
                    <a:pt x="502550" y="363043"/>
                    <a:pt x="505121" y="354686"/>
                    <a:pt x="507691" y="348259"/>
                  </a:cubicBezTo>
                  <a:cubicBezTo>
                    <a:pt x="517331" y="327046"/>
                    <a:pt x="521187" y="305191"/>
                    <a:pt x="523757" y="282693"/>
                  </a:cubicBezTo>
                  <a:cubicBezTo>
                    <a:pt x="530184" y="224842"/>
                    <a:pt x="514760" y="172775"/>
                    <a:pt x="480700" y="127137"/>
                  </a:cubicBezTo>
                  <a:cubicBezTo>
                    <a:pt x="445997" y="80213"/>
                    <a:pt x="398441" y="50644"/>
                    <a:pt x="339960" y="39717"/>
                  </a:cubicBezTo>
                  <a:cubicBezTo>
                    <a:pt x="291762" y="30717"/>
                    <a:pt x="245491" y="36503"/>
                    <a:pt x="201791" y="57072"/>
                  </a:cubicBezTo>
                  <a:cubicBezTo>
                    <a:pt x="169659" y="70571"/>
                    <a:pt x="144596" y="91140"/>
                    <a:pt x="122746" y="118138"/>
                  </a:cubicBezTo>
                  <a:close/>
                </a:path>
              </a:pathLst>
            </a:custGeom>
            <a:solidFill>
              <a:srgbClr val="030303"/>
            </a:solidFill>
            <a:ln w="6425" cap="flat">
              <a:noFill/>
              <a:prstDash val="solid"/>
              <a:miter/>
            </a:ln>
          </p:spPr>
          <p:txBody>
            <a:bodyPr rtlCol="0" anchor="ctr"/>
            <a:lstStyle/>
            <a:p>
              <a:endParaRPr lang="en-US"/>
            </a:p>
          </p:txBody>
        </p:sp>
        <p:sp>
          <p:nvSpPr>
            <p:cNvPr id="271" name="Freeform 270">
              <a:extLst>
                <a:ext uri="{FF2B5EF4-FFF2-40B4-BE49-F238E27FC236}">
                  <a16:creationId xmlns:a16="http://schemas.microsoft.com/office/drawing/2014/main" id="{11636FA0-DBD4-7175-42C9-05B1B0F226EC}"/>
                </a:ext>
              </a:extLst>
            </p:cNvPr>
            <p:cNvSpPr/>
            <p:nvPr/>
          </p:nvSpPr>
          <p:spPr>
            <a:xfrm>
              <a:off x="4514345" y="-30878"/>
              <a:ext cx="559937" cy="523253"/>
            </a:xfrm>
            <a:custGeom>
              <a:avLst/>
              <a:gdLst>
                <a:gd name="connsiteX0" fmla="*/ 442047 w 559937"/>
                <a:gd name="connsiteY0" fmla="*/ 71391 h 523253"/>
                <a:gd name="connsiteX1" fmla="*/ 465182 w 559937"/>
                <a:gd name="connsiteY1" fmla="*/ 23181 h 523253"/>
                <a:gd name="connsiteX2" fmla="*/ 512096 w 559937"/>
                <a:gd name="connsiteY2" fmla="*/ 3254 h 523253"/>
                <a:gd name="connsiteX3" fmla="*/ 557724 w 559937"/>
                <a:gd name="connsiteY3" fmla="*/ 45036 h 523253"/>
                <a:gd name="connsiteX4" fmla="*/ 559651 w 559937"/>
                <a:gd name="connsiteY4" fmla="*/ 74605 h 523253"/>
                <a:gd name="connsiteX5" fmla="*/ 559651 w 559937"/>
                <a:gd name="connsiteY5" fmla="*/ 234661 h 523253"/>
                <a:gd name="connsiteX6" fmla="*/ 518522 w 559937"/>
                <a:gd name="connsiteY6" fmla="*/ 289298 h 523253"/>
                <a:gd name="connsiteX7" fmla="*/ 506954 w 559937"/>
                <a:gd name="connsiteY7" fmla="*/ 290584 h 523253"/>
                <a:gd name="connsiteX8" fmla="*/ 323800 w 559937"/>
                <a:gd name="connsiteY8" fmla="*/ 290584 h 523253"/>
                <a:gd name="connsiteX9" fmla="*/ 270460 w 559937"/>
                <a:gd name="connsiteY9" fmla="*/ 239160 h 523253"/>
                <a:gd name="connsiteX10" fmla="*/ 305806 w 559937"/>
                <a:gd name="connsiteY10" fmla="*/ 188380 h 523253"/>
                <a:gd name="connsiteX11" fmla="*/ 343722 w 559937"/>
                <a:gd name="connsiteY11" fmla="*/ 171667 h 523253"/>
                <a:gd name="connsiteX12" fmla="*/ 273031 w 559937"/>
                <a:gd name="connsiteY12" fmla="*/ 141455 h 523253"/>
                <a:gd name="connsiteX13" fmla="*/ 187559 w 559937"/>
                <a:gd name="connsiteY13" fmla="*/ 165239 h 523253"/>
                <a:gd name="connsiteX14" fmla="*/ 161210 w 559937"/>
                <a:gd name="connsiteY14" fmla="*/ 192879 h 523253"/>
                <a:gd name="connsiteX15" fmla="*/ 152213 w 559937"/>
                <a:gd name="connsiteY15" fmla="*/ 203164 h 523253"/>
                <a:gd name="connsiteX16" fmla="*/ 130363 w 559937"/>
                <a:gd name="connsiteY16" fmla="*/ 201878 h 523253"/>
                <a:gd name="connsiteX17" fmla="*/ 127150 w 559937"/>
                <a:gd name="connsiteY17" fmla="*/ 180023 h 523253"/>
                <a:gd name="connsiteX18" fmla="*/ 235115 w 559937"/>
                <a:gd name="connsiteY18" fmla="*/ 106744 h 523253"/>
                <a:gd name="connsiteX19" fmla="*/ 365572 w 559937"/>
                <a:gd name="connsiteY19" fmla="*/ 144669 h 523253"/>
                <a:gd name="connsiteX20" fmla="*/ 388707 w 559937"/>
                <a:gd name="connsiteY20" fmla="*/ 171667 h 523253"/>
                <a:gd name="connsiteX21" fmla="*/ 379710 w 559937"/>
                <a:gd name="connsiteY21" fmla="*/ 194808 h 523253"/>
                <a:gd name="connsiteX22" fmla="*/ 319944 w 559937"/>
                <a:gd name="connsiteY22" fmla="*/ 220519 h 523253"/>
                <a:gd name="connsiteX23" fmla="*/ 308376 w 559937"/>
                <a:gd name="connsiteY23" fmla="*/ 242374 h 523253"/>
                <a:gd name="connsiteX24" fmla="*/ 326371 w 559937"/>
                <a:gd name="connsiteY24" fmla="*/ 255230 h 523253"/>
                <a:gd name="connsiteX25" fmla="*/ 503099 w 559937"/>
                <a:gd name="connsiteY25" fmla="*/ 255230 h 523253"/>
                <a:gd name="connsiteX26" fmla="*/ 526234 w 559937"/>
                <a:gd name="connsiteY26" fmla="*/ 232090 h 523253"/>
                <a:gd name="connsiteX27" fmla="*/ 526234 w 559937"/>
                <a:gd name="connsiteY27" fmla="*/ 61106 h 523253"/>
                <a:gd name="connsiteX28" fmla="*/ 505026 w 559937"/>
                <a:gd name="connsiteY28" fmla="*/ 39251 h 523253"/>
                <a:gd name="connsiteX29" fmla="*/ 492173 w 559937"/>
                <a:gd name="connsiteY29" fmla="*/ 49536 h 523253"/>
                <a:gd name="connsiteX30" fmla="*/ 465825 w 559937"/>
                <a:gd name="connsiteY30" fmla="*/ 106102 h 523253"/>
                <a:gd name="connsiteX31" fmla="*/ 429837 w 559937"/>
                <a:gd name="connsiteY31" fmla="*/ 109958 h 523253"/>
                <a:gd name="connsiteX32" fmla="*/ 363001 w 559937"/>
                <a:gd name="connsiteY32" fmla="*/ 59820 h 523253"/>
                <a:gd name="connsiteX33" fmla="*/ 271103 w 559937"/>
                <a:gd name="connsiteY33" fmla="*/ 36037 h 523253"/>
                <a:gd name="connsiteX34" fmla="*/ 167637 w 559937"/>
                <a:gd name="connsiteY34" fmla="*/ 54678 h 523253"/>
                <a:gd name="connsiteX35" fmla="*/ 97588 w 559937"/>
                <a:gd name="connsiteY35" fmla="*/ 104816 h 523253"/>
                <a:gd name="connsiteX36" fmla="*/ 39750 w 559937"/>
                <a:gd name="connsiteY36" fmla="*/ 214734 h 523253"/>
                <a:gd name="connsiteX37" fmla="*/ 41035 w 559937"/>
                <a:gd name="connsiteY37" fmla="*/ 313082 h 523253"/>
                <a:gd name="connsiteX38" fmla="*/ 102729 w 559937"/>
                <a:gd name="connsiteY38" fmla="*/ 422357 h 523253"/>
                <a:gd name="connsiteX39" fmla="*/ 226760 w 559937"/>
                <a:gd name="connsiteY39" fmla="*/ 484708 h 523253"/>
                <a:gd name="connsiteX40" fmla="*/ 400275 w 559937"/>
                <a:gd name="connsiteY40" fmla="*/ 439070 h 523253"/>
                <a:gd name="connsiteX41" fmla="*/ 436906 w 559937"/>
                <a:gd name="connsiteY41" fmla="*/ 405002 h 523253"/>
                <a:gd name="connsiteX42" fmla="*/ 377140 w 559937"/>
                <a:gd name="connsiteY42" fmla="*/ 378647 h 523253"/>
                <a:gd name="connsiteX43" fmla="*/ 361716 w 559937"/>
                <a:gd name="connsiteY43" fmla="*/ 380575 h 523253"/>
                <a:gd name="connsiteX44" fmla="*/ 295523 w 559937"/>
                <a:gd name="connsiteY44" fmla="*/ 413358 h 523253"/>
                <a:gd name="connsiteX45" fmla="*/ 159925 w 559937"/>
                <a:gd name="connsiteY45" fmla="*/ 379933 h 523253"/>
                <a:gd name="connsiteX46" fmla="*/ 105943 w 559937"/>
                <a:gd name="connsiteY46" fmla="*/ 285442 h 523253"/>
                <a:gd name="connsiteX47" fmla="*/ 105943 w 559937"/>
                <a:gd name="connsiteY47" fmla="*/ 253302 h 523253"/>
                <a:gd name="connsiteX48" fmla="*/ 121366 w 559937"/>
                <a:gd name="connsiteY48" fmla="*/ 243660 h 523253"/>
                <a:gd name="connsiteX49" fmla="*/ 138075 w 559937"/>
                <a:gd name="connsiteY49" fmla="*/ 255873 h 523253"/>
                <a:gd name="connsiteX50" fmla="*/ 150285 w 559937"/>
                <a:gd name="connsiteY50" fmla="*/ 309868 h 523253"/>
                <a:gd name="connsiteX51" fmla="*/ 301950 w 559937"/>
                <a:gd name="connsiteY51" fmla="*/ 374790 h 523253"/>
                <a:gd name="connsiteX52" fmla="*/ 347578 w 559937"/>
                <a:gd name="connsiteY52" fmla="*/ 345222 h 523253"/>
                <a:gd name="connsiteX53" fmla="*/ 376497 w 559937"/>
                <a:gd name="connsiteY53" fmla="*/ 340079 h 523253"/>
                <a:gd name="connsiteX54" fmla="*/ 467753 w 559937"/>
                <a:gd name="connsiteY54" fmla="*/ 381218 h 523253"/>
                <a:gd name="connsiteX55" fmla="*/ 476107 w 559937"/>
                <a:gd name="connsiteY55" fmla="*/ 410144 h 523253"/>
                <a:gd name="connsiteX56" fmla="*/ 315446 w 559937"/>
                <a:gd name="connsiteY56" fmla="*/ 517491 h 523253"/>
                <a:gd name="connsiteX57" fmla="*/ 233187 w 559937"/>
                <a:gd name="connsiteY57" fmla="*/ 521991 h 523253"/>
                <a:gd name="connsiteX58" fmla="*/ 97588 w 559937"/>
                <a:gd name="connsiteY58" fmla="*/ 465425 h 523253"/>
                <a:gd name="connsiteX59" fmla="*/ 12116 w 559937"/>
                <a:gd name="connsiteY59" fmla="*/ 340079 h 523253"/>
                <a:gd name="connsiteX60" fmla="*/ 1191 w 559937"/>
                <a:gd name="connsiteY60" fmla="*/ 279014 h 523253"/>
                <a:gd name="connsiteX61" fmla="*/ 52603 w 559937"/>
                <a:gd name="connsiteY61" fmla="*/ 103530 h 523253"/>
                <a:gd name="connsiteX62" fmla="*/ 163138 w 559937"/>
                <a:gd name="connsiteY62" fmla="*/ 18681 h 523253"/>
                <a:gd name="connsiteX63" fmla="*/ 259535 w 559937"/>
                <a:gd name="connsiteY63" fmla="*/ 40 h 523253"/>
                <a:gd name="connsiteX64" fmla="*/ 425981 w 559937"/>
                <a:gd name="connsiteY64" fmla="*/ 58535 h 523253"/>
                <a:gd name="connsiteX65" fmla="*/ 442047 w 559937"/>
                <a:gd name="connsiteY65" fmla="*/ 71391 h 5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9937" h="523253">
                  <a:moveTo>
                    <a:pt x="442047" y="71391"/>
                  </a:moveTo>
                  <a:cubicBezTo>
                    <a:pt x="450401" y="54035"/>
                    <a:pt x="456828" y="37965"/>
                    <a:pt x="465182" y="23181"/>
                  </a:cubicBezTo>
                  <a:cubicBezTo>
                    <a:pt x="472894" y="9682"/>
                    <a:pt x="497315" y="40"/>
                    <a:pt x="512096" y="3254"/>
                  </a:cubicBezTo>
                  <a:cubicBezTo>
                    <a:pt x="540372" y="9682"/>
                    <a:pt x="555153" y="23181"/>
                    <a:pt x="557724" y="45036"/>
                  </a:cubicBezTo>
                  <a:cubicBezTo>
                    <a:pt x="559009" y="54678"/>
                    <a:pt x="559651" y="64963"/>
                    <a:pt x="559651" y="74605"/>
                  </a:cubicBezTo>
                  <a:cubicBezTo>
                    <a:pt x="559651" y="127957"/>
                    <a:pt x="560294" y="181309"/>
                    <a:pt x="559651" y="234661"/>
                  </a:cubicBezTo>
                  <a:cubicBezTo>
                    <a:pt x="559009" y="262944"/>
                    <a:pt x="546799" y="280942"/>
                    <a:pt x="518522" y="289298"/>
                  </a:cubicBezTo>
                  <a:cubicBezTo>
                    <a:pt x="514666" y="290584"/>
                    <a:pt x="510810" y="290584"/>
                    <a:pt x="506954" y="290584"/>
                  </a:cubicBezTo>
                  <a:cubicBezTo>
                    <a:pt x="445903" y="290584"/>
                    <a:pt x="384852" y="289941"/>
                    <a:pt x="323800" y="290584"/>
                  </a:cubicBezTo>
                  <a:cubicBezTo>
                    <a:pt x="291668" y="290584"/>
                    <a:pt x="273673" y="267443"/>
                    <a:pt x="270460" y="239160"/>
                  </a:cubicBezTo>
                  <a:cubicBezTo>
                    <a:pt x="268532" y="219234"/>
                    <a:pt x="285241" y="196736"/>
                    <a:pt x="305806" y="188380"/>
                  </a:cubicBezTo>
                  <a:cubicBezTo>
                    <a:pt x="318016" y="183237"/>
                    <a:pt x="330227" y="177452"/>
                    <a:pt x="343722" y="171667"/>
                  </a:cubicBezTo>
                  <a:cubicBezTo>
                    <a:pt x="321872" y="154311"/>
                    <a:pt x="299379" y="144027"/>
                    <a:pt x="273031" y="141455"/>
                  </a:cubicBezTo>
                  <a:cubicBezTo>
                    <a:pt x="240898" y="138241"/>
                    <a:pt x="212622" y="145955"/>
                    <a:pt x="187559" y="165239"/>
                  </a:cubicBezTo>
                  <a:cubicBezTo>
                    <a:pt x="177276" y="172953"/>
                    <a:pt x="169565" y="183880"/>
                    <a:pt x="161210" y="192879"/>
                  </a:cubicBezTo>
                  <a:cubicBezTo>
                    <a:pt x="157997" y="196093"/>
                    <a:pt x="155426" y="200593"/>
                    <a:pt x="152213" y="203164"/>
                  </a:cubicBezTo>
                  <a:cubicBezTo>
                    <a:pt x="145144" y="208306"/>
                    <a:pt x="136790" y="208949"/>
                    <a:pt x="130363" y="201878"/>
                  </a:cubicBezTo>
                  <a:cubicBezTo>
                    <a:pt x="124579" y="196093"/>
                    <a:pt x="121366" y="188380"/>
                    <a:pt x="127150" y="180023"/>
                  </a:cubicBezTo>
                  <a:cubicBezTo>
                    <a:pt x="152856" y="140813"/>
                    <a:pt x="187559" y="113172"/>
                    <a:pt x="235115" y="106744"/>
                  </a:cubicBezTo>
                  <a:cubicBezTo>
                    <a:pt x="283956" y="99674"/>
                    <a:pt x="328298" y="110601"/>
                    <a:pt x="365572" y="144669"/>
                  </a:cubicBezTo>
                  <a:cubicBezTo>
                    <a:pt x="374569" y="152383"/>
                    <a:pt x="382923" y="162025"/>
                    <a:pt x="388707" y="171667"/>
                  </a:cubicBezTo>
                  <a:cubicBezTo>
                    <a:pt x="394491" y="180666"/>
                    <a:pt x="389350" y="190951"/>
                    <a:pt x="379710" y="194808"/>
                  </a:cubicBezTo>
                  <a:cubicBezTo>
                    <a:pt x="359788" y="203164"/>
                    <a:pt x="339866" y="212163"/>
                    <a:pt x="319944" y="220519"/>
                  </a:cubicBezTo>
                  <a:cubicBezTo>
                    <a:pt x="310304" y="224376"/>
                    <a:pt x="305163" y="232090"/>
                    <a:pt x="308376" y="242374"/>
                  </a:cubicBezTo>
                  <a:cubicBezTo>
                    <a:pt x="310947" y="250731"/>
                    <a:pt x="316731" y="255230"/>
                    <a:pt x="326371" y="255230"/>
                  </a:cubicBezTo>
                  <a:cubicBezTo>
                    <a:pt x="385494" y="255230"/>
                    <a:pt x="443975" y="255230"/>
                    <a:pt x="503099" y="255230"/>
                  </a:cubicBezTo>
                  <a:cubicBezTo>
                    <a:pt x="518522" y="255230"/>
                    <a:pt x="526234" y="248159"/>
                    <a:pt x="526234" y="232090"/>
                  </a:cubicBezTo>
                  <a:cubicBezTo>
                    <a:pt x="526234" y="174881"/>
                    <a:pt x="526234" y="118315"/>
                    <a:pt x="526234" y="61106"/>
                  </a:cubicBezTo>
                  <a:cubicBezTo>
                    <a:pt x="526234" y="44393"/>
                    <a:pt x="519165" y="36037"/>
                    <a:pt x="505026" y="39251"/>
                  </a:cubicBezTo>
                  <a:cubicBezTo>
                    <a:pt x="499885" y="40537"/>
                    <a:pt x="494744" y="45036"/>
                    <a:pt x="492173" y="49536"/>
                  </a:cubicBezTo>
                  <a:cubicBezTo>
                    <a:pt x="483176" y="68177"/>
                    <a:pt x="474822" y="87461"/>
                    <a:pt x="465825" y="106102"/>
                  </a:cubicBezTo>
                  <a:cubicBezTo>
                    <a:pt x="457471" y="124100"/>
                    <a:pt x="442690" y="124743"/>
                    <a:pt x="429837" y="109958"/>
                  </a:cubicBezTo>
                  <a:cubicBezTo>
                    <a:pt x="411843" y="88103"/>
                    <a:pt x="388707" y="72676"/>
                    <a:pt x="363001" y="59820"/>
                  </a:cubicBezTo>
                  <a:cubicBezTo>
                    <a:pt x="334082" y="45679"/>
                    <a:pt x="303878" y="37965"/>
                    <a:pt x="271103" y="36037"/>
                  </a:cubicBezTo>
                  <a:cubicBezTo>
                    <a:pt x="234472" y="34109"/>
                    <a:pt x="201054" y="40537"/>
                    <a:pt x="167637" y="54678"/>
                  </a:cubicBezTo>
                  <a:cubicBezTo>
                    <a:pt x="140646" y="66248"/>
                    <a:pt x="118153" y="84247"/>
                    <a:pt x="97588" y="104816"/>
                  </a:cubicBezTo>
                  <a:cubicBezTo>
                    <a:pt x="67384" y="135670"/>
                    <a:pt x="48747" y="172310"/>
                    <a:pt x="39750" y="214734"/>
                  </a:cubicBezTo>
                  <a:cubicBezTo>
                    <a:pt x="32681" y="247517"/>
                    <a:pt x="32681" y="280942"/>
                    <a:pt x="41035" y="313082"/>
                  </a:cubicBezTo>
                  <a:cubicBezTo>
                    <a:pt x="51318" y="354864"/>
                    <a:pt x="71882" y="392146"/>
                    <a:pt x="102729" y="422357"/>
                  </a:cubicBezTo>
                  <a:cubicBezTo>
                    <a:pt x="137432" y="455783"/>
                    <a:pt x="178562" y="477638"/>
                    <a:pt x="226760" y="484708"/>
                  </a:cubicBezTo>
                  <a:cubicBezTo>
                    <a:pt x="291025" y="494350"/>
                    <a:pt x="348863" y="477638"/>
                    <a:pt x="400275" y="439070"/>
                  </a:cubicBezTo>
                  <a:cubicBezTo>
                    <a:pt x="413128" y="429428"/>
                    <a:pt x="424053" y="417215"/>
                    <a:pt x="436906" y="405002"/>
                  </a:cubicBezTo>
                  <a:cubicBezTo>
                    <a:pt x="415056" y="395360"/>
                    <a:pt x="395776" y="388289"/>
                    <a:pt x="377140" y="378647"/>
                  </a:cubicBezTo>
                  <a:cubicBezTo>
                    <a:pt x="370071" y="374790"/>
                    <a:pt x="365572" y="377361"/>
                    <a:pt x="361716" y="380575"/>
                  </a:cubicBezTo>
                  <a:cubicBezTo>
                    <a:pt x="342437" y="396645"/>
                    <a:pt x="320587" y="408216"/>
                    <a:pt x="295523" y="413358"/>
                  </a:cubicBezTo>
                  <a:cubicBezTo>
                    <a:pt x="244754" y="424286"/>
                    <a:pt x="199769" y="413358"/>
                    <a:pt x="159925" y="379933"/>
                  </a:cubicBezTo>
                  <a:cubicBezTo>
                    <a:pt x="130363" y="354864"/>
                    <a:pt x="113654" y="322724"/>
                    <a:pt x="105943" y="285442"/>
                  </a:cubicBezTo>
                  <a:cubicBezTo>
                    <a:pt x="104015" y="275157"/>
                    <a:pt x="105300" y="264229"/>
                    <a:pt x="105943" y="253302"/>
                  </a:cubicBezTo>
                  <a:cubicBezTo>
                    <a:pt x="106585" y="244946"/>
                    <a:pt x="114940" y="242374"/>
                    <a:pt x="121366" y="243660"/>
                  </a:cubicBezTo>
                  <a:cubicBezTo>
                    <a:pt x="127793" y="244946"/>
                    <a:pt x="136147" y="244946"/>
                    <a:pt x="138075" y="255873"/>
                  </a:cubicBezTo>
                  <a:cubicBezTo>
                    <a:pt x="140646" y="273871"/>
                    <a:pt x="143216" y="292512"/>
                    <a:pt x="150285" y="309868"/>
                  </a:cubicBezTo>
                  <a:cubicBezTo>
                    <a:pt x="172778" y="365148"/>
                    <a:pt x="239613" y="399859"/>
                    <a:pt x="301950" y="374790"/>
                  </a:cubicBezTo>
                  <a:cubicBezTo>
                    <a:pt x="318659" y="367720"/>
                    <a:pt x="334082" y="356792"/>
                    <a:pt x="347578" y="345222"/>
                  </a:cubicBezTo>
                  <a:cubicBezTo>
                    <a:pt x="357218" y="337508"/>
                    <a:pt x="365572" y="334937"/>
                    <a:pt x="376497" y="340079"/>
                  </a:cubicBezTo>
                  <a:cubicBezTo>
                    <a:pt x="406702" y="353578"/>
                    <a:pt x="437548" y="367077"/>
                    <a:pt x="467753" y="381218"/>
                  </a:cubicBezTo>
                  <a:cubicBezTo>
                    <a:pt x="479963" y="387003"/>
                    <a:pt x="483819" y="399217"/>
                    <a:pt x="476107" y="410144"/>
                  </a:cubicBezTo>
                  <a:cubicBezTo>
                    <a:pt x="436263" y="466067"/>
                    <a:pt x="382281" y="502707"/>
                    <a:pt x="315446" y="517491"/>
                  </a:cubicBezTo>
                  <a:cubicBezTo>
                    <a:pt x="289097" y="523276"/>
                    <a:pt x="260178" y="524562"/>
                    <a:pt x="233187" y="521991"/>
                  </a:cubicBezTo>
                  <a:cubicBezTo>
                    <a:pt x="183060" y="517491"/>
                    <a:pt x="136790" y="498207"/>
                    <a:pt x="97588" y="465425"/>
                  </a:cubicBezTo>
                  <a:cubicBezTo>
                    <a:pt x="56459" y="431999"/>
                    <a:pt x="26897" y="390860"/>
                    <a:pt x="12116" y="340079"/>
                  </a:cubicBezTo>
                  <a:cubicBezTo>
                    <a:pt x="6332" y="320153"/>
                    <a:pt x="3119" y="299583"/>
                    <a:pt x="1191" y="279014"/>
                  </a:cubicBezTo>
                  <a:cubicBezTo>
                    <a:pt x="-5235" y="213449"/>
                    <a:pt x="14687" y="155597"/>
                    <a:pt x="52603" y="103530"/>
                  </a:cubicBezTo>
                  <a:cubicBezTo>
                    <a:pt x="80879" y="64963"/>
                    <a:pt x="118153" y="36680"/>
                    <a:pt x="163138" y="18681"/>
                  </a:cubicBezTo>
                  <a:cubicBezTo>
                    <a:pt x="193985" y="6468"/>
                    <a:pt x="226118" y="-602"/>
                    <a:pt x="259535" y="40"/>
                  </a:cubicBezTo>
                  <a:cubicBezTo>
                    <a:pt x="321229" y="1326"/>
                    <a:pt x="377782" y="18039"/>
                    <a:pt x="425981" y="58535"/>
                  </a:cubicBezTo>
                  <a:cubicBezTo>
                    <a:pt x="430479" y="63034"/>
                    <a:pt x="436263" y="66891"/>
                    <a:pt x="442047" y="71391"/>
                  </a:cubicBezTo>
                  <a:close/>
                </a:path>
              </a:pathLst>
            </a:custGeom>
            <a:solidFill>
              <a:srgbClr val="040403"/>
            </a:solidFill>
            <a:ln w="6425" cap="flat">
              <a:noFill/>
              <a:prstDash val="solid"/>
              <a:miter/>
            </a:ln>
          </p:spPr>
          <p:txBody>
            <a:bodyPr rtlCol="0" anchor="ctr"/>
            <a:lstStyle/>
            <a:p>
              <a:endParaRPr lang="en-US"/>
            </a:p>
          </p:txBody>
        </p:sp>
      </p:grpSp>
      <p:sp>
        <p:nvSpPr>
          <p:cNvPr id="272" name="Rectangle 271">
            <a:extLst>
              <a:ext uri="{FF2B5EF4-FFF2-40B4-BE49-F238E27FC236}">
                <a16:creationId xmlns:a16="http://schemas.microsoft.com/office/drawing/2014/main" id="{40261D15-E49A-45CD-22BA-1B08186003AE}"/>
              </a:ext>
            </a:extLst>
          </p:cNvPr>
          <p:cNvSpPr/>
          <p:nvPr/>
        </p:nvSpPr>
        <p:spPr>
          <a:xfrm rot="5400000">
            <a:off x="3061030" y="635005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4" name="Graphic 11">
            <a:extLst>
              <a:ext uri="{FF2B5EF4-FFF2-40B4-BE49-F238E27FC236}">
                <a16:creationId xmlns:a16="http://schemas.microsoft.com/office/drawing/2014/main" id="{1E024A2A-017E-C7D1-8D97-827C6A3E20B4}"/>
              </a:ext>
            </a:extLst>
          </p:cNvPr>
          <p:cNvGrpSpPr/>
          <p:nvPr/>
        </p:nvGrpSpPr>
        <p:grpSpPr>
          <a:xfrm>
            <a:off x="5732554" y="6666941"/>
            <a:ext cx="635544" cy="636034"/>
            <a:chOff x="6119583" y="759800"/>
            <a:chExt cx="1188897" cy="1189815"/>
          </a:xfrm>
        </p:grpSpPr>
        <p:sp>
          <p:nvSpPr>
            <p:cNvPr id="275" name="Freeform 274">
              <a:extLst>
                <a:ext uri="{FF2B5EF4-FFF2-40B4-BE49-F238E27FC236}">
                  <a16:creationId xmlns:a16="http://schemas.microsoft.com/office/drawing/2014/main" id="{D96CDAC1-D0AA-4024-B7A9-1A076115C40C}"/>
                </a:ext>
              </a:extLst>
            </p:cNvPr>
            <p:cNvSpPr/>
            <p:nvPr/>
          </p:nvSpPr>
          <p:spPr>
            <a:xfrm>
              <a:off x="6625989" y="979636"/>
              <a:ext cx="190223" cy="167126"/>
            </a:xfrm>
            <a:custGeom>
              <a:avLst/>
              <a:gdLst>
                <a:gd name="connsiteX0" fmla="*/ 190223 w 190223"/>
                <a:gd name="connsiteY0" fmla="*/ 167127 h 167126"/>
                <a:gd name="connsiteX1" fmla="*/ 0 w 190223"/>
                <a:gd name="connsiteY1" fmla="*/ 167127 h 167126"/>
                <a:gd name="connsiteX2" fmla="*/ 0 w 190223"/>
                <a:gd name="connsiteY2" fmla="*/ 162627 h 167126"/>
                <a:gd name="connsiteX3" fmla="*/ 37916 w 190223"/>
                <a:gd name="connsiteY3" fmla="*/ 93848 h 167126"/>
                <a:gd name="connsiteX4" fmla="*/ 88042 w 190223"/>
                <a:gd name="connsiteY4" fmla="*/ 7071 h 167126"/>
                <a:gd name="connsiteX5" fmla="*/ 94469 w 190223"/>
                <a:gd name="connsiteY5" fmla="*/ 0 h 167126"/>
                <a:gd name="connsiteX6" fmla="*/ 100253 w 190223"/>
                <a:gd name="connsiteY6" fmla="*/ 6428 h 167126"/>
                <a:gd name="connsiteX7" fmla="*/ 190223 w 190223"/>
                <a:gd name="connsiteY7" fmla="*/ 162627 h 167126"/>
                <a:gd name="connsiteX8" fmla="*/ 190223 w 190223"/>
                <a:gd name="connsiteY8" fmla="*/ 167127 h 16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23" h="167126">
                  <a:moveTo>
                    <a:pt x="190223" y="167127"/>
                  </a:moveTo>
                  <a:cubicBezTo>
                    <a:pt x="126601" y="167127"/>
                    <a:pt x="63622" y="167127"/>
                    <a:pt x="0" y="167127"/>
                  </a:cubicBezTo>
                  <a:cubicBezTo>
                    <a:pt x="0" y="165841"/>
                    <a:pt x="0" y="163913"/>
                    <a:pt x="0" y="162627"/>
                  </a:cubicBezTo>
                  <a:cubicBezTo>
                    <a:pt x="12853" y="139487"/>
                    <a:pt x="25063" y="116346"/>
                    <a:pt x="37916" y="93848"/>
                  </a:cubicBezTo>
                  <a:cubicBezTo>
                    <a:pt x="54625" y="64922"/>
                    <a:pt x="71334" y="35997"/>
                    <a:pt x="88042" y="7071"/>
                  </a:cubicBezTo>
                  <a:cubicBezTo>
                    <a:pt x="89328" y="4500"/>
                    <a:pt x="92541" y="2571"/>
                    <a:pt x="94469" y="0"/>
                  </a:cubicBezTo>
                  <a:cubicBezTo>
                    <a:pt x="96397" y="1928"/>
                    <a:pt x="98967" y="3857"/>
                    <a:pt x="100253" y="6428"/>
                  </a:cubicBezTo>
                  <a:cubicBezTo>
                    <a:pt x="130457" y="58494"/>
                    <a:pt x="160662" y="110561"/>
                    <a:pt x="190223" y="162627"/>
                  </a:cubicBezTo>
                  <a:cubicBezTo>
                    <a:pt x="190223" y="164556"/>
                    <a:pt x="190223" y="165841"/>
                    <a:pt x="190223" y="167127"/>
                  </a:cubicBezTo>
                  <a:close/>
                </a:path>
              </a:pathLst>
            </a:custGeom>
            <a:solidFill>
              <a:srgbClr val="009AC1"/>
            </a:solidFill>
            <a:ln w="6425"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9372761D-B7AE-F279-A36B-815D3B037338}"/>
                </a:ext>
              </a:extLst>
            </p:cNvPr>
            <p:cNvSpPr/>
            <p:nvPr/>
          </p:nvSpPr>
          <p:spPr>
            <a:xfrm>
              <a:off x="6336798" y="1551403"/>
              <a:ext cx="194721" cy="181589"/>
            </a:xfrm>
            <a:custGeom>
              <a:avLst/>
              <a:gdLst>
                <a:gd name="connsiteX0" fmla="*/ 194722 w 194721"/>
                <a:gd name="connsiteY0" fmla="*/ 67815 h 181589"/>
                <a:gd name="connsiteX1" fmla="*/ 164517 w 194721"/>
                <a:gd name="connsiteY1" fmla="*/ 103811 h 181589"/>
                <a:gd name="connsiteX2" fmla="*/ 154878 w 194721"/>
                <a:gd name="connsiteY2" fmla="*/ 139165 h 181589"/>
                <a:gd name="connsiteX3" fmla="*/ 156163 w 194721"/>
                <a:gd name="connsiteY3" fmla="*/ 159735 h 181589"/>
                <a:gd name="connsiteX4" fmla="*/ 157449 w 194721"/>
                <a:gd name="connsiteY4" fmla="*/ 180947 h 181589"/>
                <a:gd name="connsiteX5" fmla="*/ 116961 w 194721"/>
                <a:gd name="connsiteY5" fmla="*/ 165520 h 181589"/>
                <a:gd name="connsiteX6" fmla="*/ 75832 w 194721"/>
                <a:gd name="connsiteY6" fmla="*/ 166163 h 181589"/>
                <a:gd name="connsiteX7" fmla="*/ 36631 w 194721"/>
                <a:gd name="connsiteY7" fmla="*/ 181590 h 181589"/>
                <a:gd name="connsiteX8" fmla="*/ 39844 w 194721"/>
                <a:gd name="connsiteY8" fmla="*/ 134023 h 181589"/>
                <a:gd name="connsiteX9" fmla="*/ 28276 w 194721"/>
                <a:gd name="connsiteY9" fmla="*/ 101240 h 181589"/>
                <a:gd name="connsiteX10" fmla="*/ 0 w 194721"/>
                <a:gd name="connsiteY10" fmla="*/ 67815 h 181589"/>
                <a:gd name="connsiteX11" fmla="*/ 45628 w 194721"/>
                <a:gd name="connsiteY11" fmla="*/ 55602 h 181589"/>
                <a:gd name="connsiteX12" fmla="*/ 73904 w 194721"/>
                <a:gd name="connsiteY12" fmla="*/ 34389 h 181589"/>
                <a:gd name="connsiteX13" fmla="*/ 91898 w 194721"/>
                <a:gd name="connsiteY13" fmla="*/ 4821 h 181589"/>
                <a:gd name="connsiteX14" fmla="*/ 102824 w 194721"/>
                <a:gd name="connsiteY14" fmla="*/ 4821 h 181589"/>
                <a:gd name="connsiteX15" fmla="*/ 123388 w 194721"/>
                <a:gd name="connsiteY15" fmla="*/ 37603 h 181589"/>
                <a:gd name="connsiteX16" fmla="*/ 149094 w 194721"/>
                <a:gd name="connsiteY16" fmla="*/ 55602 h 181589"/>
                <a:gd name="connsiteX17" fmla="*/ 194722 w 194721"/>
                <a:gd name="connsiteY17" fmla="*/ 67815 h 18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721" h="181589">
                  <a:moveTo>
                    <a:pt x="194722" y="67815"/>
                  </a:moveTo>
                  <a:cubicBezTo>
                    <a:pt x="183797" y="80671"/>
                    <a:pt x="174800" y="92884"/>
                    <a:pt x="164517" y="103811"/>
                  </a:cubicBezTo>
                  <a:cubicBezTo>
                    <a:pt x="154878" y="114096"/>
                    <a:pt x="152307" y="125667"/>
                    <a:pt x="154878" y="139165"/>
                  </a:cubicBezTo>
                  <a:cubicBezTo>
                    <a:pt x="156163" y="145593"/>
                    <a:pt x="155520" y="152664"/>
                    <a:pt x="156163" y="159735"/>
                  </a:cubicBezTo>
                  <a:cubicBezTo>
                    <a:pt x="156806" y="166163"/>
                    <a:pt x="156806" y="173233"/>
                    <a:pt x="157449" y="180947"/>
                  </a:cubicBezTo>
                  <a:cubicBezTo>
                    <a:pt x="143953" y="175805"/>
                    <a:pt x="129814" y="171948"/>
                    <a:pt x="116961" y="165520"/>
                  </a:cubicBezTo>
                  <a:cubicBezTo>
                    <a:pt x="102824" y="158449"/>
                    <a:pt x="89971" y="159092"/>
                    <a:pt x="75832" y="166163"/>
                  </a:cubicBezTo>
                  <a:cubicBezTo>
                    <a:pt x="63622" y="171948"/>
                    <a:pt x="50769" y="175805"/>
                    <a:pt x="36631" y="181590"/>
                  </a:cubicBezTo>
                  <a:cubicBezTo>
                    <a:pt x="37916" y="164877"/>
                    <a:pt x="37916" y="149450"/>
                    <a:pt x="39844" y="134023"/>
                  </a:cubicBezTo>
                  <a:cubicBezTo>
                    <a:pt x="41772" y="120524"/>
                    <a:pt x="35988" y="110239"/>
                    <a:pt x="28276" y="101240"/>
                  </a:cubicBezTo>
                  <a:cubicBezTo>
                    <a:pt x="19279" y="90313"/>
                    <a:pt x="10282" y="80028"/>
                    <a:pt x="0" y="67815"/>
                  </a:cubicBezTo>
                  <a:cubicBezTo>
                    <a:pt x="16066" y="63315"/>
                    <a:pt x="30847" y="59459"/>
                    <a:pt x="45628" y="55602"/>
                  </a:cubicBezTo>
                  <a:cubicBezTo>
                    <a:pt x="58481" y="53031"/>
                    <a:pt x="66835" y="44674"/>
                    <a:pt x="73904" y="34389"/>
                  </a:cubicBezTo>
                  <a:cubicBezTo>
                    <a:pt x="80331" y="24747"/>
                    <a:pt x="86114" y="14463"/>
                    <a:pt x="91898" y="4821"/>
                  </a:cubicBezTo>
                  <a:cubicBezTo>
                    <a:pt x="95754" y="-1607"/>
                    <a:pt x="98967" y="-1607"/>
                    <a:pt x="102824" y="4821"/>
                  </a:cubicBezTo>
                  <a:cubicBezTo>
                    <a:pt x="109250" y="15748"/>
                    <a:pt x="116961" y="26033"/>
                    <a:pt x="123388" y="37603"/>
                  </a:cubicBezTo>
                  <a:cubicBezTo>
                    <a:pt x="129172" y="48531"/>
                    <a:pt x="137526" y="53031"/>
                    <a:pt x="149094" y="55602"/>
                  </a:cubicBezTo>
                  <a:cubicBezTo>
                    <a:pt x="163875" y="59459"/>
                    <a:pt x="178013" y="63315"/>
                    <a:pt x="194722" y="67815"/>
                  </a:cubicBezTo>
                  <a:close/>
                </a:path>
              </a:pathLst>
            </a:custGeom>
            <a:solidFill>
              <a:srgbClr val="009AC1"/>
            </a:solidFill>
            <a:ln w="6425"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9CFCE884-317A-71BA-6323-99196B27C0CA}"/>
                </a:ext>
              </a:extLst>
            </p:cNvPr>
            <p:cNvSpPr/>
            <p:nvPr/>
          </p:nvSpPr>
          <p:spPr>
            <a:xfrm>
              <a:off x="6890378" y="1531149"/>
              <a:ext cx="231740" cy="231418"/>
            </a:xfrm>
            <a:custGeom>
              <a:avLst/>
              <a:gdLst>
                <a:gd name="connsiteX0" fmla="*/ 114130 w 231740"/>
                <a:gd name="connsiteY0" fmla="*/ 231413 h 231418"/>
                <a:gd name="connsiteX1" fmla="*/ 381 w 231740"/>
                <a:gd name="connsiteY1" fmla="*/ 126637 h 231418"/>
                <a:gd name="connsiteX2" fmla="*/ 113487 w 231740"/>
                <a:gd name="connsiteY2" fmla="*/ 6 h 231418"/>
                <a:gd name="connsiteX3" fmla="*/ 231734 w 231740"/>
                <a:gd name="connsiteY3" fmla="*/ 115067 h 231418"/>
                <a:gd name="connsiteX4" fmla="*/ 114130 w 231740"/>
                <a:gd name="connsiteY4" fmla="*/ 231413 h 231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40" h="231418">
                  <a:moveTo>
                    <a:pt x="114130" y="231413"/>
                  </a:moveTo>
                  <a:cubicBezTo>
                    <a:pt x="52436" y="232055"/>
                    <a:pt x="4237" y="178061"/>
                    <a:pt x="381" y="126637"/>
                  </a:cubicBezTo>
                  <a:cubicBezTo>
                    <a:pt x="-5402" y="50144"/>
                    <a:pt x="55649" y="-637"/>
                    <a:pt x="113487" y="6"/>
                  </a:cubicBezTo>
                  <a:cubicBezTo>
                    <a:pt x="182893" y="1292"/>
                    <a:pt x="230449" y="46930"/>
                    <a:pt x="231734" y="115067"/>
                  </a:cubicBezTo>
                  <a:cubicBezTo>
                    <a:pt x="232377" y="177418"/>
                    <a:pt x="184821" y="230770"/>
                    <a:pt x="114130" y="231413"/>
                  </a:cubicBezTo>
                  <a:close/>
                </a:path>
              </a:pathLst>
            </a:custGeom>
            <a:solidFill>
              <a:srgbClr val="009AC1"/>
            </a:solidFill>
            <a:ln w="6425"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E2909BB7-43CE-6FD3-5461-E6E7E4F2D3C3}"/>
                </a:ext>
              </a:extLst>
            </p:cNvPr>
            <p:cNvSpPr/>
            <p:nvPr/>
          </p:nvSpPr>
          <p:spPr>
            <a:xfrm>
              <a:off x="6119583" y="759800"/>
              <a:ext cx="1188897" cy="1189815"/>
            </a:xfrm>
            <a:custGeom>
              <a:avLst/>
              <a:gdLst>
                <a:gd name="connsiteX0" fmla="*/ 690203 w 1188897"/>
                <a:gd name="connsiteY0" fmla="*/ 0 h 1189815"/>
                <a:gd name="connsiteX1" fmla="*/ 887496 w 1188897"/>
                <a:gd name="connsiteY1" fmla="*/ 0 h 1189815"/>
                <a:gd name="connsiteX2" fmla="*/ 904204 w 1188897"/>
                <a:gd name="connsiteY2" fmla="*/ 33425 h 1189815"/>
                <a:gd name="connsiteX3" fmla="*/ 903562 w 1188897"/>
                <a:gd name="connsiteY3" fmla="*/ 558590 h 1189815"/>
                <a:gd name="connsiteX4" fmla="*/ 903562 w 1188897"/>
                <a:gd name="connsiteY4" fmla="*/ 571446 h 1189815"/>
                <a:gd name="connsiteX5" fmla="*/ 915772 w 1188897"/>
                <a:gd name="connsiteY5" fmla="*/ 571446 h 1189815"/>
                <a:gd name="connsiteX6" fmla="*/ 1159335 w 1188897"/>
                <a:gd name="connsiteY6" fmla="*/ 571446 h 1189815"/>
                <a:gd name="connsiteX7" fmla="*/ 1188897 w 1188897"/>
                <a:gd name="connsiteY7" fmla="*/ 601014 h 1189815"/>
                <a:gd name="connsiteX8" fmla="*/ 1188897 w 1188897"/>
                <a:gd name="connsiteY8" fmla="*/ 1160890 h 1189815"/>
                <a:gd name="connsiteX9" fmla="*/ 1159978 w 1188897"/>
                <a:gd name="connsiteY9" fmla="*/ 1189815 h 1189815"/>
                <a:gd name="connsiteX10" fmla="*/ 28277 w 1188897"/>
                <a:gd name="connsiteY10" fmla="*/ 1189815 h 1189815"/>
                <a:gd name="connsiteX11" fmla="*/ 0 w 1188897"/>
                <a:gd name="connsiteY11" fmla="*/ 1175674 h 1189815"/>
                <a:gd name="connsiteX12" fmla="*/ 0 w 1188897"/>
                <a:gd name="connsiteY12" fmla="*/ 585587 h 1189815"/>
                <a:gd name="connsiteX13" fmla="*/ 29562 w 1188897"/>
                <a:gd name="connsiteY13" fmla="*/ 571446 h 1189815"/>
                <a:gd name="connsiteX14" fmla="*/ 273125 w 1188897"/>
                <a:gd name="connsiteY14" fmla="*/ 571446 h 1189815"/>
                <a:gd name="connsiteX15" fmla="*/ 285335 w 1188897"/>
                <a:gd name="connsiteY15" fmla="*/ 571446 h 1189815"/>
                <a:gd name="connsiteX16" fmla="*/ 285335 w 1188897"/>
                <a:gd name="connsiteY16" fmla="*/ 557304 h 1189815"/>
                <a:gd name="connsiteX17" fmla="*/ 285335 w 1188897"/>
                <a:gd name="connsiteY17" fmla="*/ 28926 h 1189815"/>
                <a:gd name="connsiteX18" fmla="*/ 299474 w 1188897"/>
                <a:gd name="connsiteY18" fmla="*/ 643 h 1189815"/>
                <a:gd name="connsiteX19" fmla="*/ 496766 w 1188897"/>
                <a:gd name="connsiteY19" fmla="*/ 643 h 1189815"/>
                <a:gd name="connsiteX20" fmla="*/ 512190 w 1188897"/>
                <a:gd name="connsiteY20" fmla="*/ 30211 h 1189815"/>
                <a:gd name="connsiteX21" fmla="*/ 481343 w 1188897"/>
                <a:gd name="connsiteY21" fmla="*/ 46924 h 1189815"/>
                <a:gd name="connsiteX22" fmla="*/ 341888 w 1188897"/>
                <a:gd name="connsiteY22" fmla="*/ 46924 h 1189815"/>
                <a:gd name="connsiteX23" fmla="*/ 332249 w 1188897"/>
                <a:gd name="connsiteY23" fmla="*/ 47567 h 1189815"/>
                <a:gd name="connsiteX24" fmla="*/ 332249 w 1188897"/>
                <a:gd name="connsiteY24" fmla="*/ 571446 h 1189815"/>
                <a:gd name="connsiteX25" fmla="*/ 855363 w 1188897"/>
                <a:gd name="connsiteY25" fmla="*/ 571446 h 1189815"/>
                <a:gd name="connsiteX26" fmla="*/ 855363 w 1188897"/>
                <a:gd name="connsiteY26" fmla="*/ 46924 h 1189815"/>
                <a:gd name="connsiteX27" fmla="*/ 841868 w 1188897"/>
                <a:gd name="connsiteY27" fmla="*/ 46924 h 1189815"/>
                <a:gd name="connsiteX28" fmla="*/ 697915 w 1188897"/>
                <a:gd name="connsiteY28" fmla="*/ 46924 h 1189815"/>
                <a:gd name="connsiteX29" fmla="*/ 674779 w 1188897"/>
                <a:gd name="connsiteY29" fmla="*/ 23141 h 1189815"/>
                <a:gd name="connsiteX30" fmla="*/ 690203 w 1188897"/>
                <a:gd name="connsiteY30" fmla="*/ 0 h 1189815"/>
                <a:gd name="connsiteX31" fmla="*/ 47556 w 1188897"/>
                <a:gd name="connsiteY31" fmla="*/ 618370 h 1189815"/>
                <a:gd name="connsiteX32" fmla="*/ 47556 w 1188897"/>
                <a:gd name="connsiteY32" fmla="*/ 1142248 h 1189815"/>
                <a:gd name="connsiteX33" fmla="*/ 571313 w 1188897"/>
                <a:gd name="connsiteY33" fmla="*/ 1142248 h 1189815"/>
                <a:gd name="connsiteX34" fmla="*/ 571313 w 1188897"/>
                <a:gd name="connsiteY34" fmla="*/ 618370 h 1189815"/>
                <a:gd name="connsiteX35" fmla="*/ 47556 w 1188897"/>
                <a:gd name="connsiteY35" fmla="*/ 618370 h 1189815"/>
                <a:gd name="connsiteX36" fmla="*/ 1142627 w 1188897"/>
                <a:gd name="connsiteY36" fmla="*/ 619013 h 1189815"/>
                <a:gd name="connsiteX37" fmla="*/ 618869 w 1188897"/>
                <a:gd name="connsiteY37" fmla="*/ 619013 h 1189815"/>
                <a:gd name="connsiteX38" fmla="*/ 618869 w 1188897"/>
                <a:gd name="connsiteY38" fmla="*/ 1142891 h 1189815"/>
                <a:gd name="connsiteX39" fmla="*/ 1142627 w 1188897"/>
                <a:gd name="connsiteY39" fmla="*/ 1142891 h 1189815"/>
                <a:gd name="connsiteX40" fmla="*/ 1142627 w 1188897"/>
                <a:gd name="connsiteY40" fmla="*/ 619013 h 118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88897" h="1189815">
                  <a:moveTo>
                    <a:pt x="690203" y="0"/>
                  </a:moveTo>
                  <a:cubicBezTo>
                    <a:pt x="755753" y="0"/>
                    <a:pt x="821946" y="0"/>
                    <a:pt x="887496" y="0"/>
                  </a:cubicBezTo>
                  <a:cubicBezTo>
                    <a:pt x="899063" y="8356"/>
                    <a:pt x="904204" y="17998"/>
                    <a:pt x="904204" y="33425"/>
                  </a:cubicBezTo>
                  <a:cubicBezTo>
                    <a:pt x="903562" y="208266"/>
                    <a:pt x="903562" y="383106"/>
                    <a:pt x="903562" y="558590"/>
                  </a:cubicBezTo>
                  <a:cubicBezTo>
                    <a:pt x="903562" y="562446"/>
                    <a:pt x="903562" y="566946"/>
                    <a:pt x="903562" y="571446"/>
                  </a:cubicBezTo>
                  <a:cubicBezTo>
                    <a:pt x="908703" y="571446"/>
                    <a:pt x="911916" y="571446"/>
                    <a:pt x="915772" y="571446"/>
                  </a:cubicBezTo>
                  <a:cubicBezTo>
                    <a:pt x="996746" y="571446"/>
                    <a:pt x="1078362" y="571446"/>
                    <a:pt x="1159335" y="571446"/>
                  </a:cubicBezTo>
                  <a:cubicBezTo>
                    <a:pt x="1179900" y="571446"/>
                    <a:pt x="1188897" y="580445"/>
                    <a:pt x="1188897" y="601014"/>
                  </a:cubicBezTo>
                  <a:cubicBezTo>
                    <a:pt x="1188897" y="787425"/>
                    <a:pt x="1188897" y="974479"/>
                    <a:pt x="1188897" y="1160890"/>
                  </a:cubicBezTo>
                  <a:cubicBezTo>
                    <a:pt x="1188897" y="1180816"/>
                    <a:pt x="1179900" y="1189815"/>
                    <a:pt x="1159978" y="1189815"/>
                  </a:cubicBezTo>
                  <a:cubicBezTo>
                    <a:pt x="782744" y="1189815"/>
                    <a:pt x="405511" y="1189815"/>
                    <a:pt x="28277" y="1189815"/>
                  </a:cubicBezTo>
                  <a:cubicBezTo>
                    <a:pt x="15424" y="1189815"/>
                    <a:pt x="6426" y="1185958"/>
                    <a:pt x="0" y="1175674"/>
                  </a:cubicBezTo>
                  <a:cubicBezTo>
                    <a:pt x="0" y="978978"/>
                    <a:pt x="0" y="782283"/>
                    <a:pt x="0" y="585587"/>
                  </a:cubicBezTo>
                  <a:cubicBezTo>
                    <a:pt x="7069" y="574660"/>
                    <a:pt x="16709" y="571446"/>
                    <a:pt x="29562" y="571446"/>
                  </a:cubicBezTo>
                  <a:cubicBezTo>
                    <a:pt x="110535" y="572088"/>
                    <a:pt x="192152" y="571446"/>
                    <a:pt x="273125" y="571446"/>
                  </a:cubicBezTo>
                  <a:cubicBezTo>
                    <a:pt x="276981" y="571446"/>
                    <a:pt x="281480" y="571446"/>
                    <a:pt x="285335" y="571446"/>
                  </a:cubicBezTo>
                  <a:cubicBezTo>
                    <a:pt x="285335" y="565660"/>
                    <a:pt x="285335" y="561161"/>
                    <a:pt x="285335" y="557304"/>
                  </a:cubicBezTo>
                  <a:cubicBezTo>
                    <a:pt x="285335" y="381178"/>
                    <a:pt x="285335" y="205052"/>
                    <a:pt x="285335" y="28926"/>
                  </a:cubicBezTo>
                  <a:cubicBezTo>
                    <a:pt x="285335" y="16070"/>
                    <a:pt x="289191" y="7071"/>
                    <a:pt x="299474" y="643"/>
                  </a:cubicBezTo>
                  <a:cubicBezTo>
                    <a:pt x="365024" y="643"/>
                    <a:pt x="431216" y="643"/>
                    <a:pt x="496766" y="643"/>
                  </a:cubicBezTo>
                  <a:cubicBezTo>
                    <a:pt x="510904" y="11570"/>
                    <a:pt x="515403" y="20570"/>
                    <a:pt x="512190" y="30211"/>
                  </a:cubicBezTo>
                  <a:cubicBezTo>
                    <a:pt x="508334" y="41782"/>
                    <a:pt x="498051" y="46924"/>
                    <a:pt x="481343" y="46924"/>
                  </a:cubicBezTo>
                  <a:cubicBezTo>
                    <a:pt x="435072" y="46924"/>
                    <a:pt x="388159" y="46924"/>
                    <a:pt x="341888" y="46924"/>
                  </a:cubicBezTo>
                  <a:cubicBezTo>
                    <a:pt x="338675" y="46924"/>
                    <a:pt x="335462" y="47567"/>
                    <a:pt x="332249" y="47567"/>
                  </a:cubicBezTo>
                  <a:cubicBezTo>
                    <a:pt x="332249" y="223050"/>
                    <a:pt x="332249" y="397248"/>
                    <a:pt x="332249" y="571446"/>
                  </a:cubicBezTo>
                  <a:cubicBezTo>
                    <a:pt x="507049" y="571446"/>
                    <a:pt x="681849" y="571446"/>
                    <a:pt x="855363" y="571446"/>
                  </a:cubicBezTo>
                  <a:cubicBezTo>
                    <a:pt x="855363" y="396605"/>
                    <a:pt x="855363" y="221765"/>
                    <a:pt x="855363" y="46924"/>
                  </a:cubicBezTo>
                  <a:cubicBezTo>
                    <a:pt x="850222" y="46924"/>
                    <a:pt x="846366" y="46924"/>
                    <a:pt x="841868" y="46924"/>
                  </a:cubicBezTo>
                  <a:cubicBezTo>
                    <a:pt x="793669" y="46924"/>
                    <a:pt x="746113" y="46924"/>
                    <a:pt x="697915" y="46924"/>
                  </a:cubicBezTo>
                  <a:cubicBezTo>
                    <a:pt x="683134" y="46924"/>
                    <a:pt x="675422" y="37925"/>
                    <a:pt x="674779" y="23141"/>
                  </a:cubicBezTo>
                  <a:cubicBezTo>
                    <a:pt x="676065" y="12213"/>
                    <a:pt x="682491" y="6428"/>
                    <a:pt x="690203" y="0"/>
                  </a:cubicBezTo>
                  <a:close/>
                  <a:moveTo>
                    <a:pt x="47556" y="618370"/>
                  </a:moveTo>
                  <a:cubicBezTo>
                    <a:pt x="47556" y="793853"/>
                    <a:pt x="47556" y="968051"/>
                    <a:pt x="47556" y="1142248"/>
                  </a:cubicBezTo>
                  <a:cubicBezTo>
                    <a:pt x="222356" y="1142248"/>
                    <a:pt x="397156" y="1142248"/>
                    <a:pt x="571313" y="1142248"/>
                  </a:cubicBezTo>
                  <a:cubicBezTo>
                    <a:pt x="571313" y="967408"/>
                    <a:pt x="571313" y="792567"/>
                    <a:pt x="571313" y="618370"/>
                  </a:cubicBezTo>
                  <a:cubicBezTo>
                    <a:pt x="396513" y="618370"/>
                    <a:pt x="222356" y="618370"/>
                    <a:pt x="47556" y="618370"/>
                  </a:cubicBezTo>
                  <a:close/>
                  <a:moveTo>
                    <a:pt x="1142627" y="619013"/>
                  </a:moveTo>
                  <a:cubicBezTo>
                    <a:pt x="967184" y="619013"/>
                    <a:pt x="793027" y="619013"/>
                    <a:pt x="618869" y="619013"/>
                  </a:cubicBezTo>
                  <a:cubicBezTo>
                    <a:pt x="618869" y="793853"/>
                    <a:pt x="618869" y="968693"/>
                    <a:pt x="618869" y="1142891"/>
                  </a:cubicBezTo>
                  <a:cubicBezTo>
                    <a:pt x="793669" y="1142891"/>
                    <a:pt x="968469" y="1142891"/>
                    <a:pt x="1142627" y="1142891"/>
                  </a:cubicBezTo>
                  <a:cubicBezTo>
                    <a:pt x="1142627" y="967408"/>
                    <a:pt x="1142627" y="793853"/>
                    <a:pt x="1142627" y="619013"/>
                  </a:cubicBezTo>
                  <a:close/>
                </a:path>
              </a:pathLst>
            </a:custGeom>
            <a:solidFill>
              <a:srgbClr val="000000"/>
            </a:solidFill>
            <a:ln w="6425" cap="flat">
              <a:noFill/>
              <a:prstDash val="solid"/>
              <a:miter/>
            </a:ln>
          </p:spPr>
          <p:txBody>
            <a:bodyPr rtlCol="0" anchor="ctr"/>
            <a:lstStyle/>
            <a:p>
              <a:endParaRPr lang="en-US"/>
            </a:p>
          </p:txBody>
        </p:sp>
        <p:sp>
          <p:nvSpPr>
            <p:cNvPr id="279" name="Freeform 278">
              <a:extLst>
                <a:ext uri="{FF2B5EF4-FFF2-40B4-BE49-F238E27FC236}">
                  <a16:creationId xmlns:a16="http://schemas.microsoft.com/office/drawing/2014/main" id="{F63321C1-0B50-7AFD-D9FD-EC5021ECB202}"/>
                </a:ext>
              </a:extLst>
            </p:cNvPr>
            <p:cNvSpPr/>
            <p:nvPr/>
          </p:nvSpPr>
          <p:spPr>
            <a:xfrm>
              <a:off x="6691312" y="759800"/>
              <a:ext cx="46817" cy="46524"/>
            </a:xfrm>
            <a:custGeom>
              <a:avLst/>
              <a:gdLst>
                <a:gd name="connsiteX0" fmla="*/ 30431 w 46817"/>
                <a:gd name="connsiteY0" fmla="*/ 0 h 46524"/>
                <a:gd name="connsiteX1" fmla="*/ 36215 w 46817"/>
                <a:gd name="connsiteY1" fmla="*/ 4500 h 46524"/>
                <a:gd name="connsiteX2" fmla="*/ 39428 w 46817"/>
                <a:gd name="connsiteY2" fmla="*/ 38568 h 46524"/>
                <a:gd name="connsiteX3" fmla="*/ 5368 w 46817"/>
                <a:gd name="connsiteY3" fmla="*/ 38568 h 46524"/>
                <a:gd name="connsiteX4" fmla="*/ 11151 w 46817"/>
                <a:gd name="connsiteY4" fmla="*/ 2571 h 46524"/>
                <a:gd name="connsiteX5" fmla="*/ 14364 w 46817"/>
                <a:gd name="connsiteY5" fmla="*/ 0 h 46524"/>
                <a:gd name="connsiteX6" fmla="*/ 30431 w 46817"/>
                <a:gd name="connsiteY6" fmla="*/ 0 h 4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7" h="46524">
                  <a:moveTo>
                    <a:pt x="30431" y="0"/>
                  </a:moveTo>
                  <a:cubicBezTo>
                    <a:pt x="32359" y="1286"/>
                    <a:pt x="34287" y="3214"/>
                    <a:pt x="36215" y="4500"/>
                  </a:cubicBezTo>
                  <a:cubicBezTo>
                    <a:pt x="49068" y="16070"/>
                    <a:pt x="50353" y="27640"/>
                    <a:pt x="39428" y="38568"/>
                  </a:cubicBezTo>
                  <a:cubicBezTo>
                    <a:pt x="28503" y="49495"/>
                    <a:pt x="14364" y="48853"/>
                    <a:pt x="5368" y="38568"/>
                  </a:cubicBezTo>
                  <a:cubicBezTo>
                    <a:pt x="-3630" y="28283"/>
                    <a:pt x="-1059" y="10928"/>
                    <a:pt x="11151" y="2571"/>
                  </a:cubicBezTo>
                  <a:cubicBezTo>
                    <a:pt x="12437" y="1929"/>
                    <a:pt x="13079" y="643"/>
                    <a:pt x="14364" y="0"/>
                  </a:cubicBezTo>
                  <a:cubicBezTo>
                    <a:pt x="19506" y="0"/>
                    <a:pt x="24647" y="0"/>
                    <a:pt x="30431" y="0"/>
                  </a:cubicBezTo>
                  <a:close/>
                </a:path>
              </a:pathLst>
            </a:custGeom>
            <a:solidFill>
              <a:srgbClr val="090808"/>
            </a:solidFill>
            <a:ln w="6425"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ABEB34A7-0CAA-B5CC-8B28-83F9BD97AA67}"/>
                </a:ext>
              </a:extLst>
            </p:cNvPr>
            <p:cNvSpPr/>
            <p:nvPr/>
          </p:nvSpPr>
          <p:spPr>
            <a:xfrm>
              <a:off x="6552123" y="899502"/>
              <a:ext cx="324558" cy="288414"/>
            </a:xfrm>
            <a:custGeom>
              <a:avLst/>
              <a:gdLst>
                <a:gd name="connsiteX0" fmla="*/ 161265 w 324558"/>
                <a:gd name="connsiteY0" fmla="*/ 287757 h 288414"/>
                <a:gd name="connsiteX1" fmla="*/ 25667 w 324558"/>
                <a:gd name="connsiteY1" fmla="*/ 288400 h 288414"/>
                <a:gd name="connsiteX2" fmla="*/ 3817 w 324558"/>
                <a:gd name="connsiteY2" fmla="*/ 251118 h 288414"/>
                <a:gd name="connsiteX3" fmla="*/ 86718 w 324558"/>
                <a:gd name="connsiteY3" fmla="*/ 107774 h 288414"/>
                <a:gd name="connsiteX4" fmla="*/ 140058 w 324558"/>
                <a:gd name="connsiteY4" fmla="*/ 15212 h 288414"/>
                <a:gd name="connsiteX5" fmla="*/ 183758 w 324558"/>
                <a:gd name="connsiteY5" fmla="*/ 13283 h 288414"/>
                <a:gd name="connsiteX6" fmla="*/ 215890 w 324558"/>
                <a:gd name="connsiteY6" fmla="*/ 68564 h 288414"/>
                <a:gd name="connsiteX7" fmla="*/ 307146 w 324558"/>
                <a:gd name="connsiteY7" fmla="*/ 226691 h 288414"/>
                <a:gd name="connsiteX8" fmla="*/ 321284 w 324558"/>
                <a:gd name="connsiteY8" fmla="*/ 252403 h 288414"/>
                <a:gd name="connsiteX9" fmla="*/ 299434 w 324558"/>
                <a:gd name="connsiteY9" fmla="*/ 287757 h 288414"/>
                <a:gd name="connsiteX10" fmla="*/ 161265 w 324558"/>
                <a:gd name="connsiteY10" fmla="*/ 287757 h 288414"/>
                <a:gd name="connsiteX11" fmla="*/ 66796 w 324558"/>
                <a:gd name="connsiteY11" fmla="*/ 236333 h 288414"/>
                <a:gd name="connsiteX12" fmla="*/ 66796 w 324558"/>
                <a:gd name="connsiteY12" fmla="*/ 240833 h 288414"/>
                <a:gd name="connsiteX13" fmla="*/ 257020 w 324558"/>
                <a:gd name="connsiteY13" fmla="*/ 240833 h 288414"/>
                <a:gd name="connsiteX14" fmla="*/ 257020 w 324558"/>
                <a:gd name="connsiteY14" fmla="*/ 236333 h 288414"/>
                <a:gd name="connsiteX15" fmla="*/ 167049 w 324558"/>
                <a:gd name="connsiteY15" fmla="*/ 80134 h 288414"/>
                <a:gd name="connsiteX16" fmla="*/ 161265 w 324558"/>
                <a:gd name="connsiteY16" fmla="*/ 73706 h 288414"/>
                <a:gd name="connsiteX17" fmla="*/ 154839 w 324558"/>
                <a:gd name="connsiteY17" fmla="*/ 80777 h 288414"/>
                <a:gd name="connsiteX18" fmla="*/ 104712 w 324558"/>
                <a:gd name="connsiteY18" fmla="*/ 167554 h 288414"/>
                <a:gd name="connsiteX19" fmla="*/ 66796 w 324558"/>
                <a:gd name="connsiteY19" fmla="*/ 236333 h 28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58" h="288414">
                  <a:moveTo>
                    <a:pt x="161265" y="287757"/>
                  </a:moveTo>
                  <a:cubicBezTo>
                    <a:pt x="116280" y="287757"/>
                    <a:pt x="70652" y="287114"/>
                    <a:pt x="25667" y="288400"/>
                  </a:cubicBezTo>
                  <a:cubicBezTo>
                    <a:pt x="5102" y="289043"/>
                    <a:pt x="-6466" y="269116"/>
                    <a:pt x="3817" y="251118"/>
                  </a:cubicBezTo>
                  <a:cubicBezTo>
                    <a:pt x="30808" y="202908"/>
                    <a:pt x="59084" y="155341"/>
                    <a:pt x="86718" y="107774"/>
                  </a:cubicBezTo>
                  <a:cubicBezTo>
                    <a:pt x="104712" y="76920"/>
                    <a:pt x="122706" y="46066"/>
                    <a:pt x="140058" y="15212"/>
                  </a:cubicBezTo>
                  <a:cubicBezTo>
                    <a:pt x="150983" y="-4072"/>
                    <a:pt x="171547" y="-5358"/>
                    <a:pt x="183758" y="13283"/>
                  </a:cubicBezTo>
                  <a:cubicBezTo>
                    <a:pt x="195325" y="31281"/>
                    <a:pt x="205608" y="50565"/>
                    <a:pt x="215890" y="68564"/>
                  </a:cubicBezTo>
                  <a:cubicBezTo>
                    <a:pt x="246095" y="121273"/>
                    <a:pt x="276942" y="173982"/>
                    <a:pt x="307146" y="226691"/>
                  </a:cubicBezTo>
                  <a:cubicBezTo>
                    <a:pt x="312287" y="235048"/>
                    <a:pt x="316786" y="244047"/>
                    <a:pt x="321284" y="252403"/>
                  </a:cubicBezTo>
                  <a:cubicBezTo>
                    <a:pt x="330281" y="270402"/>
                    <a:pt x="319999" y="287757"/>
                    <a:pt x="299434" y="287757"/>
                  </a:cubicBezTo>
                  <a:cubicBezTo>
                    <a:pt x="253164" y="287757"/>
                    <a:pt x="206893" y="287757"/>
                    <a:pt x="161265" y="287757"/>
                  </a:cubicBezTo>
                  <a:close/>
                  <a:moveTo>
                    <a:pt x="66796" y="236333"/>
                  </a:moveTo>
                  <a:cubicBezTo>
                    <a:pt x="66796" y="237619"/>
                    <a:pt x="66796" y="239547"/>
                    <a:pt x="66796" y="240833"/>
                  </a:cubicBezTo>
                  <a:cubicBezTo>
                    <a:pt x="130418" y="240833"/>
                    <a:pt x="193398" y="240833"/>
                    <a:pt x="257020" y="240833"/>
                  </a:cubicBezTo>
                  <a:cubicBezTo>
                    <a:pt x="257020" y="239547"/>
                    <a:pt x="257020" y="237619"/>
                    <a:pt x="257020" y="236333"/>
                  </a:cubicBezTo>
                  <a:cubicBezTo>
                    <a:pt x="226815" y="184267"/>
                    <a:pt x="197253" y="132200"/>
                    <a:pt x="167049" y="80134"/>
                  </a:cubicBezTo>
                  <a:cubicBezTo>
                    <a:pt x="165764" y="77563"/>
                    <a:pt x="163193" y="75634"/>
                    <a:pt x="161265" y="73706"/>
                  </a:cubicBezTo>
                  <a:cubicBezTo>
                    <a:pt x="159337" y="75634"/>
                    <a:pt x="156124" y="78206"/>
                    <a:pt x="154839" y="80777"/>
                  </a:cubicBezTo>
                  <a:cubicBezTo>
                    <a:pt x="138130" y="109703"/>
                    <a:pt x="120779" y="138628"/>
                    <a:pt x="104712" y="167554"/>
                  </a:cubicBezTo>
                  <a:cubicBezTo>
                    <a:pt x="92502" y="190695"/>
                    <a:pt x="79649" y="213835"/>
                    <a:pt x="66796" y="236333"/>
                  </a:cubicBezTo>
                  <a:close/>
                </a:path>
              </a:pathLst>
            </a:custGeom>
            <a:solidFill>
              <a:srgbClr val="030303"/>
            </a:solidFill>
            <a:ln w="6425" cap="flat">
              <a:no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id="{66F56CD7-E122-F615-1E0F-B4DFDED9198D}"/>
                </a:ext>
              </a:extLst>
            </p:cNvPr>
            <p:cNvSpPr/>
            <p:nvPr/>
          </p:nvSpPr>
          <p:spPr>
            <a:xfrm>
              <a:off x="6265455" y="1475247"/>
              <a:ext cx="324736" cy="310856"/>
            </a:xfrm>
            <a:custGeom>
              <a:avLst/>
              <a:gdLst>
                <a:gd name="connsiteX0" fmla="*/ 53348 w 324736"/>
                <a:gd name="connsiteY0" fmla="*/ 272530 h 310856"/>
                <a:gd name="connsiteX1" fmla="*/ 58490 w 324736"/>
                <a:gd name="connsiteY1" fmla="*/ 210179 h 310856"/>
                <a:gd name="connsiteX2" fmla="*/ 50778 w 324736"/>
                <a:gd name="connsiteY2" fmla="*/ 193466 h 310856"/>
                <a:gd name="connsiteX3" fmla="*/ 5792 w 324736"/>
                <a:gd name="connsiteY3" fmla="*/ 138829 h 310856"/>
                <a:gd name="connsiteX4" fmla="*/ 16075 w 324736"/>
                <a:gd name="connsiteY4" fmla="*/ 102189 h 310856"/>
                <a:gd name="connsiteX5" fmla="*/ 89337 w 324736"/>
                <a:gd name="connsiteY5" fmla="*/ 82263 h 310856"/>
                <a:gd name="connsiteX6" fmla="*/ 104760 w 324736"/>
                <a:gd name="connsiteY6" fmla="*/ 69407 h 310856"/>
                <a:gd name="connsiteX7" fmla="*/ 142034 w 324736"/>
                <a:gd name="connsiteY7" fmla="*/ 10270 h 310856"/>
                <a:gd name="connsiteX8" fmla="*/ 183806 w 324736"/>
                <a:gd name="connsiteY8" fmla="*/ 11555 h 310856"/>
                <a:gd name="connsiteX9" fmla="*/ 222365 w 324736"/>
                <a:gd name="connsiteY9" fmla="*/ 72621 h 310856"/>
                <a:gd name="connsiteX10" fmla="*/ 236503 w 324736"/>
                <a:gd name="connsiteY10" fmla="*/ 83548 h 310856"/>
                <a:gd name="connsiteX11" fmla="*/ 303980 w 324736"/>
                <a:gd name="connsiteY11" fmla="*/ 100261 h 310856"/>
                <a:gd name="connsiteX12" fmla="*/ 317476 w 324736"/>
                <a:gd name="connsiteY12" fmla="*/ 141400 h 310856"/>
                <a:gd name="connsiteX13" fmla="*/ 269920 w 324736"/>
                <a:gd name="connsiteY13" fmla="*/ 198609 h 310856"/>
                <a:gd name="connsiteX14" fmla="*/ 266707 w 324736"/>
                <a:gd name="connsiteY14" fmla="*/ 207608 h 310856"/>
                <a:gd name="connsiteX15" fmla="*/ 271206 w 324736"/>
                <a:gd name="connsiteY15" fmla="*/ 278315 h 310856"/>
                <a:gd name="connsiteX16" fmla="*/ 262208 w 324736"/>
                <a:gd name="connsiteY16" fmla="*/ 305313 h 310856"/>
                <a:gd name="connsiteX17" fmla="*/ 232647 w 324736"/>
                <a:gd name="connsiteY17" fmla="*/ 307241 h 310856"/>
                <a:gd name="connsiteX18" fmla="*/ 168382 w 324736"/>
                <a:gd name="connsiteY18" fmla="*/ 281529 h 310856"/>
                <a:gd name="connsiteX19" fmla="*/ 149745 w 324736"/>
                <a:gd name="connsiteY19" fmla="*/ 283458 h 310856"/>
                <a:gd name="connsiteX20" fmla="*/ 82910 w 324736"/>
                <a:gd name="connsiteY20" fmla="*/ 309170 h 310856"/>
                <a:gd name="connsiteX21" fmla="*/ 53348 w 324736"/>
                <a:gd name="connsiteY21" fmla="*/ 288600 h 310856"/>
                <a:gd name="connsiteX22" fmla="*/ 53348 w 324736"/>
                <a:gd name="connsiteY22" fmla="*/ 272530 h 310856"/>
                <a:gd name="connsiteX23" fmla="*/ 53348 w 324736"/>
                <a:gd name="connsiteY23" fmla="*/ 272530 h 310856"/>
                <a:gd name="connsiteX24" fmla="*/ 259638 w 324736"/>
                <a:gd name="connsiteY24" fmla="*/ 137543 h 310856"/>
                <a:gd name="connsiteX25" fmla="*/ 214010 w 324736"/>
                <a:gd name="connsiteY25" fmla="*/ 125330 h 310856"/>
                <a:gd name="connsiteX26" fmla="*/ 188304 w 324736"/>
                <a:gd name="connsiteY26" fmla="*/ 107332 h 310856"/>
                <a:gd name="connsiteX27" fmla="*/ 167740 w 324736"/>
                <a:gd name="connsiteY27" fmla="*/ 74549 h 310856"/>
                <a:gd name="connsiteX28" fmla="*/ 156815 w 324736"/>
                <a:gd name="connsiteY28" fmla="*/ 74549 h 310856"/>
                <a:gd name="connsiteX29" fmla="*/ 138820 w 324736"/>
                <a:gd name="connsiteY29" fmla="*/ 104118 h 310856"/>
                <a:gd name="connsiteX30" fmla="*/ 110544 w 324736"/>
                <a:gd name="connsiteY30" fmla="*/ 125330 h 310856"/>
                <a:gd name="connsiteX31" fmla="*/ 64916 w 324736"/>
                <a:gd name="connsiteY31" fmla="*/ 137543 h 310856"/>
                <a:gd name="connsiteX32" fmla="*/ 93192 w 324736"/>
                <a:gd name="connsiteY32" fmla="*/ 170969 h 310856"/>
                <a:gd name="connsiteX33" fmla="*/ 104760 w 324736"/>
                <a:gd name="connsiteY33" fmla="*/ 203751 h 310856"/>
                <a:gd name="connsiteX34" fmla="*/ 101547 w 324736"/>
                <a:gd name="connsiteY34" fmla="*/ 251318 h 310856"/>
                <a:gd name="connsiteX35" fmla="*/ 140748 w 324736"/>
                <a:gd name="connsiteY35" fmla="*/ 235891 h 310856"/>
                <a:gd name="connsiteX36" fmla="*/ 181878 w 324736"/>
                <a:gd name="connsiteY36" fmla="*/ 235248 h 310856"/>
                <a:gd name="connsiteX37" fmla="*/ 222365 w 324736"/>
                <a:gd name="connsiteY37" fmla="*/ 250675 h 310856"/>
                <a:gd name="connsiteX38" fmla="*/ 221079 w 324736"/>
                <a:gd name="connsiteY38" fmla="*/ 229463 h 310856"/>
                <a:gd name="connsiteX39" fmla="*/ 219794 w 324736"/>
                <a:gd name="connsiteY39" fmla="*/ 208894 h 310856"/>
                <a:gd name="connsiteX40" fmla="*/ 229434 w 324736"/>
                <a:gd name="connsiteY40" fmla="*/ 173540 h 310856"/>
                <a:gd name="connsiteX41" fmla="*/ 259638 w 324736"/>
                <a:gd name="connsiteY41" fmla="*/ 137543 h 31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4736" h="310856">
                  <a:moveTo>
                    <a:pt x="53348" y="272530"/>
                  </a:moveTo>
                  <a:cubicBezTo>
                    <a:pt x="55276" y="251961"/>
                    <a:pt x="57847" y="230749"/>
                    <a:pt x="58490" y="210179"/>
                  </a:cubicBezTo>
                  <a:cubicBezTo>
                    <a:pt x="58490" y="204394"/>
                    <a:pt x="54633" y="197966"/>
                    <a:pt x="50778" y="193466"/>
                  </a:cubicBezTo>
                  <a:cubicBezTo>
                    <a:pt x="35997" y="174825"/>
                    <a:pt x="20573" y="156827"/>
                    <a:pt x="5792" y="138829"/>
                  </a:cubicBezTo>
                  <a:cubicBezTo>
                    <a:pt x="-5133" y="125330"/>
                    <a:pt x="8" y="107332"/>
                    <a:pt x="16075" y="102189"/>
                  </a:cubicBezTo>
                  <a:cubicBezTo>
                    <a:pt x="40495" y="95119"/>
                    <a:pt x="64916" y="88691"/>
                    <a:pt x="89337" y="82263"/>
                  </a:cubicBezTo>
                  <a:cubicBezTo>
                    <a:pt x="97048" y="80334"/>
                    <a:pt x="100904" y="75835"/>
                    <a:pt x="104760" y="69407"/>
                  </a:cubicBezTo>
                  <a:cubicBezTo>
                    <a:pt x="116970" y="49480"/>
                    <a:pt x="130466" y="30196"/>
                    <a:pt x="142034" y="10270"/>
                  </a:cubicBezTo>
                  <a:cubicBezTo>
                    <a:pt x="150388" y="-5158"/>
                    <a:pt x="176094" y="-1944"/>
                    <a:pt x="183806" y="11555"/>
                  </a:cubicBezTo>
                  <a:cubicBezTo>
                    <a:pt x="195373" y="32768"/>
                    <a:pt x="208869" y="52694"/>
                    <a:pt x="222365" y="72621"/>
                  </a:cubicBezTo>
                  <a:cubicBezTo>
                    <a:pt x="225578" y="77120"/>
                    <a:pt x="231361" y="82263"/>
                    <a:pt x="236503" y="83548"/>
                  </a:cubicBezTo>
                  <a:cubicBezTo>
                    <a:pt x="258995" y="89976"/>
                    <a:pt x="281488" y="94476"/>
                    <a:pt x="303980" y="100261"/>
                  </a:cubicBezTo>
                  <a:cubicBezTo>
                    <a:pt x="325188" y="105403"/>
                    <a:pt x="330972" y="124687"/>
                    <a:pt x="317476" y="141400"/>
                  </a:cubicBezTo>
                  <a:cubicBezTo>
                    <a:pt x="301410" y="160684"/>
                    <a:pt x="285986" y="179325"/>
                    <a:pt x="269920" y="198609"/>
                  </a:cubicBezTo>
                  <a:cubicBezTo>
                    <a:pt x="267992" y="201180"/>
                    <a:pt x="266707" y="204394"/>
                    <a:pt x="266707" y="207608"/>
                  </a:cubicBezTo>
                  <a:cubicBezTo>
                    <a:pt x="267992" y="231391"/>
                    <a:pt x="269278" y="255175"/>
                    <a:pt x="271206" y="278315"/>
                  </a:cubicBezTo>
                  <a:cubicBezTo>
                    <a:pt x="271848" y="288600"/>
                    <a:pt x="271206" y="298885"/>
                    <a:pt x="262208" y="305313"/>
                  </a:cubicBezTo>
                  <a:cubicBezTo>
                    <a:pt x="253212" y="311741"/>
                    <a:pt x="244214" y="312384"/>
                    <a:pt x="232647" y="307241"/>
                  </a:cubicBezTo>
                  <a:cubicBezTo>
                    <a:pt x="212082" y="297599"/>
                    <a:pt x="190232" y="289243"/>
                    <a:pt x="168382" y="281529"/>
                  </a:cubicBezTo>
                  <a:cubicBezTo>
                    <a:pt x="163241" y="279601"/>
                    <a:pt x="155529" y="280887"/>
                    <a:pt x="149745" y="283458"/>
                  </a:cubicBezTo>
                  <a:cubicBezTo>
                    <a:pt x="127253" y="291814"/>
                    <a:pt x="105403" y="300813"/>
                    <a:pt x="82910" y="309170"/>
                  </a:cubicBezTo>
                  <a:cubicBezTo>
                    <a:pt x="66844" y="314955"/>
                    <a:pt x="53991" y="305313"/>
                    <a:pt x="53348" y="288600"/>
                  </a:cubicBezTo>
                  <a:cubicBezTo>
                    <a:pt x="53348" y="283458"/>
                    <a:pt x="53348" y="277673"/>
                    <a:pt x="53348" y="272530"/>
                  </a:cubicBezTo>
                  <a:cubicBezTo>
                    <a:pt x="53991" y="272530"/>
                    <a:pt x="53991" y="272530"/>
                    <a:pt x="53348" y="272530"/>
                  </a:cubicBezTo>
                  <a:close/>
                  <a:moveTo>
                    <a:pt x="259638" y="137543"/>
                  </a:moveTo>
                  <a:cubicBezTo>
                    <a:pt x="242929" y="133043"/>
                    <a:pt x="228791" y="128544"/>
                    <a:pt x="214010" y="125330"/>
                  </a:cubicBezTo>
                  <a:cubicBezTo>
                    <a:pt x="202442" y="122759"/>
                    <a:pt x="194088" y="117616"/>
                    <a:pt x="188304" y="107332"/>
                  </a:cubicBezTo>
                  <a:cubicBezTo>
                    <a:pt x="182520" y="95761"/>
                    <a:pt x="174166" y="86119"/>
                    <a:pt x="167740" y="74549"/>
                  </a:cubicBezTo>
                  <a:cubicBezTo>
                    <a:pt x="163883" y="67478"/>
                    <a:pt x="160670" y="67478"/>
                    <a:pt x="156815" y="74549"/>
                  </a:cubicBezTo>
                  <a:cubicBezTo>
                    <a:pt x="151031" y="84834"/>
                    <a:pt x="144604" y="94476"/>
                    <a:pt x="138820" y="104118"/>
                  </a:cubicBezTo>
                  <a:cubicBezTo>
                    <a:pt x="132394" y="114402"/>
                    <a:pt x="123397" y="122759"/>
                    <a:pt x="110544" y="125330"/>
                  </a:cubicBezTo>
                  <a:cubicBezTo>
                    <a:pt x="95763" y="128544"/>
                    <a:pt x="80982" y="133043"/>
                    <a:pt x="64916" y="137543"/>
                  </a:cubicBezTo>
                  <a:cubicBezTo>
                    <a:pt x="74556" y="149113"/>
                    <a:pt x="84195" y="160041"/>
                    <a:pt x="93192" y="170969"/>
                  </a:cubicBezTo>
                  <a:cubicBezTo>
                    <a:pt x="101547" y="180611"/>
                    <a:pt x="106688" y="190252"/>
                    <a:pt x="104760" y="203751"/>
                  </a:cubicBezTo>
                  <a:cubicBezTo>
                    <a:pt x="102832" y="219178"/>
                    <a:pt x="102832" y="234605"/>
                    <a:pt x="101547" y="251318"/>
                  </a:cubicBezTo>
                  <a:cubicBezTo>
                    <a:pt x="115685" y="246176"/>
                    <a:pt x="128538" y="241676"/>
                    <a:pt x="140748" y="235891"/>
                  </a:cubicBezTo>
                  <a:cubicBezTo>
                    <a:pt x="154887" y="229463"/>
                    <a:pt x="167097" y="228177"/>
                    <a:pt x="181878" y="235248"/>
                  </a:cubicBezTo>
                  <a:cubicBezTo>
                    <a:pt x="194730" y="241676"/>
                    <a:pt x="208869" y="245533"/>
                    <a:pt x="222365" y="250675"/>
                  </a:cubicBezTo>
                  <a:cubicBezTo>
                    <a:pt x="221722" y="242962"/>
                    <a:pt x="221722" y="235891"/>
                    <a:pt x="221079" y="229463"/>
                  </a:cubicBezTo>
                  <a:cubicBezTo>
                    <a:pt x="220436" y="222392"/>
                    <a:pt x="221079" y="215321"/>
                    <a:pt x="219794" y="208894"/>
                  </a:cubicBezTo>
                  <a:cubicBezTo>
                    <a:pt x="216581" y="195395"/>
                    <a:pt x="219151" y="183825"/>
                    <a:pt x="229434" y="173540"/>
                  </a:cubicBezTo>
                  <a:cubicBezTo>
                    <a:pt x="240359" y="163255"/>
                    <a:pt x="249355" y="151042"/>
                    <a:pt x="259638" y="137543"/>
                  </a:cubicBezTo>
                  <a:close/>
                </a:path>
              </a:pathLst>
            </a:custGeom>
            <a:solidFill>
              <a:srgbClr val="030302"/>
            </a:solidFill>
            <a:ln w="6425"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A0C2AFC9-6BDA-21F6-AA03-595D9707261F}"/>
                </a:ext>
              </a:extLst>
            </p:cNvPr>
            <p:cNvSpPr/>
            <p:nvPr/>
          </p:nvSpPr>
          <p:spPr>
            <a:xfrm>
              <a:off x="6837324" y="1477787"/>
              <a:ext cx="324636" cy="325305"/>
            </a:xfrm>
            <a:custGeom>
              <a:avLst/>
              <a:gdLst>
                <a:gd name="connsiteX0" fmla="*/ 95 w 324636"/>
                <a:gd name="connsiteY0" fmla="*/ 162643 h 325305"/>
                <a:gd name="connsiteX1" fmla="*/ 162043 w 324636"/>
                <a:gd name="connsiteY1" fmla="*/ 16 h 325305"/>
                <a:gd name="connsiteX2" fmla="*/ 324632 w 324636"/>
                <a:gd name="connsiteY2" fmla="*/ 162001 h 325305"/>
                <a:gd name="connsiteX3" fmla="*/ 162043 w 324636"/>
                <a:gd name="connsiteY3" fmla="*/ 325271 h 325305"/>
                <a:gd name="connsiteX4" fmla="*/ 95 w 324636"/>
                <a:gd name="connsiteY4" fmla="*/ 162643 h 325305"/>
                <a:gd name="connsiteX5" fmla="*/ 160757 w 324636"/>
                <a:gd name="connsiteY5" fmla="*/ 278346 h 325305"/>
                <a:gd name="connsiteX6" fmla="*/ 278362 w 324636"/>
                <a:gd name="connsiteY6" fmla="*/ 162001 h 325305"/>
                <a:gd name="connsiteX7" fmla="*/ 160115 w 324636"/>
                <a:gd name="connsiteY7" fmla="*/ 46940 h 325305"/>
                <a:gd name="connsiteX8" fmla="*/ 47009 w 324636"/>
                <a:gd name="connsiteY8" fmla="*/ 173571 h 325305"/>
                <a:gd name="connsiteX9" fmla="*/ 160757 w 324636"/>
                <a:gd name="connsiteY9" fmla="*/ 278346 h 3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636" h="325305">
                  <a:moveTo>
                    <a:pt x="95" y="162643"/>
                  </a:moveTo>
                  <a:cubicBezTo>
                    <a:pt x="-2475" y="75223"/>
                    <a:pt x="72072" y="-1270"/>
                    <a:pt x="162043" y="16"/>
                  </a:cubicBezTo>
                  <a:cubicBezTo>
                    <a:pt x="253941" y="1944"/>
                    <a:pt x="323990" y="70724"/>
                    <a:pt x="324632" y="162001"/>
                  </a:cubicBezTo>
                  <a:cubicBezTo>
                    <a:pt x="325275" y="253277"/>
                    <a:pt x="251371" y="323985"/>
                    <a:pt x="162043" y="325271"/>
                  </a:cubicBezTo>
                  <a:cubicBezTo>
                    <a:pt x="75285" y="327199"/>
                    <a:pt x="-3118" y="250064"/>
                    <a:pt x="95" y="162643"/>
                  </a:cubicBezTo>
                  <a:close/>
                  <a:moveTo>
                    <a:pt x="160757" y="278346"/>
                  </a:moveTo>
                  <a:cubicBezTo>
                    <a:pt x="231448" y="277061"/>
                    <a:pt x="279647" y="223709"/>
                    <a:pt x="278362" y="162001"/>
                  </a:cubicBezTo>
                  <a:cubicBezTo>
                    <a:pt x="277077" y="93864"/>
                    <a:pt x="228878" y="48226"/>
                    <a:pt x="160115" y="46940"/>
                  </a:cubicBezTo>
                  <a:cubicBezTo>
                    <a:pt x="102919" y="45655"/>
                    <a:pt x="41225" y="97078"/>
                    <a:pt x="47009" y="173571"/>
                  </a:cubicBezTo>
                  <a:cubicBezTo>
                    <a:pt x="50865" y="224995"/>
                    <a:pt x="99063" y="279632"/>
                    <a:pt x="160757" y="278346"/>
                  </a:cubicBezTo>
                  <a:close/>
                </a:path>
              </a:pathLst>
            </a:custGeom>
            <a:solidFill>
              <a:srgbClr val="020202"/>
            </a:solidFill>
            <a:ln w="6425"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30434DD7-0F28-03B8-AEE9-2F4EF8304137}"/>
                </a:ext>
              </a:extLst>
            </p:cNvPr>
            <p:cNvSpPr/>
            <p:nvPr/>
          </p:nvSpPr>
          <p:spPr>
            <a:xfrm>
              <a:off x="6618919" y="1135836"/>
              <a:ext cx="482" cy="4499"/>
            </a:xfrm>
            <a:custGeom>
              <a:avLst/>
              <a:gdLst>
                <a:gd name="connsiteX0" fmla="*/ 0 w 482"/>
                <a:gd name="connsiteY0" fmla="*/ 0 h 4499"/>
                <a:gd name="connsiteX1" fmla="*/ 0 w 482"/>
                <a:gd name="connsiteY1" fmla="*/ 4500 h 4499"/>
                <a:gd name="connsiteX2" fmla="*/ 0 w 482"/>
                <a:gd name="connsiteY2" fmla="*/ 0 h 4499"/>
              </a:gdLst>
              <a:ahLst/>
              <a:cxnLst>
                <a:cxn ang="0">
                  <a:pos x="connsiteX0" y="connsiteY0"/>
                </a:cxn>
                <a:cxn ang="0">
                  <a:pos x="connsiteX1" y="connsiteY1"/>
                </a:cxn>
                <a:cxn ang="0">
                  <a:pos x="connsiteX2" y="connsiteY2"/>
                </a:cxn>
              </a:cxnLst>
              <a:rect l="l" t="t" r="r" b="b"/>
              <a:pathLst>
                <a:path w="482" h="4499">
                  <a:moveTo>
                    <a:pt x="0" y="0"/>
                  </a:moveTo>
                  <a:cubicBezTo>
                    <a:pt x="0" y="1286"/>
                    <a:pt x="0" y="3214"/>
                    <a:pt x="0" y="4500"/>
                  </a:cubicBezTo>
                  <a:cubicBezTo>
                    <a:pt x="643" y="3214"/>
                    <a:pt x="643" y="1929"/>
                    <a:pt x="0" y="0"/>
                  </a:cubicBezTo>
                  <a:close/>
                </a:path>
              </a:pathLst>
            </a:custGeom>
            <a:solidFill>
              <a:srgbClr val="DFDEDE"/>
            </a:solidFill>
            <a:ln w="6425"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CDBEDFF5-FD77-4D13-C4F9-C47C2CF69D61}"/>
                </a:ext>
              </a:extLst>
            </p:cNvPr>
            <p:cNvSpPr/>
            <p:nvPr/>
          </p:nvSpPr>
          <p:spPr>
            <a:xfrm>
              <a:off x="6809786" y="1135836"/>
              <a:ext cx="6426" cy="4499"/>
            </a:xfrm>
            <a:custGeom>
              <a:avLst/>
              <a:gdLst>
                <a:gd name="connsiteX0" fmla="*/ 0 w 6426"/>
                <a:gd name="connsiteY0" fmla="*/ 4500 h 4499"/>
                <a:gd name="connsiteX1" fmla="*/ 0 w 6426"/>
                <a:gd name="connsiteY1" fmla="*/ 0 h 4499"/>
                <a:gd name="connsiteX2" fmla="*/ 0 w 6426"/>
                <a:gd name="connsiteY2" fmla="*/ 4500 h 4499"/>
              </a:gdLst>
              <a:ahLst/>
              <a:cxnLst>
                <a:cxn ang="0">
                  <a:pos x="connsiteX0" y="connsiteY0"/>
                </a:cxn>
                <a:cxn ang="0">
                  <a:pos x="connsiteX1" y="connsiteY1"/>
                </a:cxn>
                <a:cxn ang="0">
                  <a:pos x="connsiteX2" y="connsiteY2"/>
                </a:cxn>
              </a:cxnLst>
              <a:rect l="l" t="t" r="r" b="b"/>
              <a:pathLst>
                <a:path w="6426" h="4499">
                  <a:moveTo>
                    <a:pt x="0" y="4500"/>
                  </a:moveTo>
                  <a:cubicBezTo>
                    <a:pt x="0" y="3214"/>
                    <a:pt x="0" y="1286"/>
                    <a:pt x="0" y="0"/>
                  </a:cubicBezTo>
                  <a:cubicBezTo>
                    <a:pt x="0" y="1929"/>
                    <a:pt x="0" y="3214"/>
                    <a:pt x="0" y="4500"/>
                  </a:cubicBezTo>
                  <a:close/>
                </a:path>
              </a:pathLst>
            </a:custGeom>
            <a:solidFill>
              <a:srgbClr val="DFDEDE"/>
            </a:solidFill>
            <a:ln w="6425" cap="flat">
              <a:noFill/>
              <a:prstDash val="solid"/>
              <a:miter/>
            </a:ln>
          </p:spPr>
          <p:txBody>
            <a:bodyPr rtlCol="0" anchor="ctr"/>
            <a:lstStyle/>
            <a:p>
              <a:endParaRPr lang="en-US"/>
            </a:p>
          </p:txBody>
        </p:sp>
      </p:grpSp>
      <p:grpSp>
        <p:nvGrpSpPr>
          <p:cNvPr id="285" name="Graphic 11">
            <a:extLst>
              <a:ext uri="{FF2B5EF4-FFF2-40B4-BE49-F238E27FC236}">
                <a16:creationId xmlns:a16="http://schemas.microsoft.com/office/drawing/2014/main" id="{892B3D72-1CB7-B05D-7738-5C462EF1DAEE}"/>
              </a:ext>
            </a:extLst>
          </p:cNvPr>
          <p:cNvGrpSpPr/>
          <p:nvPr/>
        </p:nvGrpSpPr>
        <p:grpSpPr>
          <a:xfrm>
            <a:off x="3321435" y="6272979"/>
            <a:ext cx="647691" cy="648556"/>
            <a:chOff x="3124848" y="789369"/>
            <a:chExt cx="1150995" cy="1152532"/>
          </a:xfrm>
        </p:grpSpPr>
        <p:sp>
          <p:nvSpPr>
            <p:cNvPr id="286" name="Freeform 285">
              <a:extLst>
                <a:ext uri="{FF2B5EF4-FFF2-40B4-BE49-F238E27FC236}">
                  <a16:creationId xmlns:a16="http://schemas.microsoft.com/office/drawing/2014/main" id="{EC362F69-FC69-D26F-3BC7-D9CE35AC5029}"/>
                </a:ext>
              </a:extLst>
            </p:cNvPr>
            <p:cNvSpPr/>
            <p:nvPr/>
          </p:nvSpPr>
          <p:spPr>
            <a:xfrm>
              <a:off x="3169190" y="1572294"/>
              <a:ext cx="335461" cy="260332"/>
            </a:xfrm>
            <a:custGeom>
              <a:avLst/>
              <a:gdLst>
                <a:gd name="connsiteX0" fmla="*/ 169016 w 335461"/>
                <a:gd name="connsiteY0" fmla="*/ 0 h 260332"/>
                <a:gd name="connsiteX1" fmla="*/ 10925 w 335461"/>
                <a:gd name="connsiteY1" fmla="*/ 0 h 260332"/>
                <a:gd name="connsiteX2" fmla="*/ 0 w 335461"/>
                <a:gd name="connsiteY2" fmla="*/ 10927 h 260332"/>
                <a:gd name="connsiteX3" fmla="*/ 0 w 335461"/>
                <a:gd name="connsiteY3" fmla="*/ 250047 h 260332"/>
                <a:gd name="connsiteX4" fmla="*/ 10282 w 335461"/>
                <a:gd name="connsiteY4" fmla="*/ 260332 h 260332"/>
                <a:gd name="connsiteX5" fmla="*/ 325179 w 335461"/>
                <a:gd name="connsiteY5" fmla="*/ 260332 h 260332"/>
                <a:gd name="connsiteX6" fmla="*/ 335462 w 335461"/>
                <a:gd name="connsiteY6" fmla="*/ 250047 h 260332"/>
                <a:gd name="connsiteX7" fmla="*/ 335462 w 335461"/>
                <a:gd name="connsiteY7" fmla="*/ 10927 h 260332"/>
                <a:gd name="connsiteX8" fmla="*/ 323251 w 335461"/>
                <a:gd name="connsiteY8" fmla="*/ 0 h 260332"/>
                <a:gd name="connsiteX9" fmla="*/ 169016 w 335461"/>
                <a:gd name="connsiteY9" fmla="*/ 0 h 26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461" h="260332">
                  <a:moveTo>
                    <a:pt x="169016" y="0"/>
                  </a:moveTo>
                  <a:cubicBezTo>
                    <a:pt x="116319" y="0"/>
                    <a:pt x="63622" y="0"/>
                    <a:pt x="10925" y="0"/>
                  </a:cubicBezTo>
                  <a:cubicBezTo>
                    <a:pt x="1928" y="0"/>
                    <a:pt x="0" y="2571"/>
                    <a:pt x="0" y="10927"/>
                  </a:cubicBezTo>
                  <a:cubicBezTo>
                    <a:pt x="643" y="90634"/>
                    <a:pt x="0" y="170341"/>
                    <a:pt x="0" y="250047"/>
                  </a:cubicBezTo>
                  <a:cubicBezTo>
                    <a:pt x="0" y="257761"/>
                    <a:pt x="1928" y="260332"/>
                    <a:pt x="10282" y="260332"/>
                  </a:cubicBezTo>
                  <a:cubicBezTo>
                    <a:pt x="115034" y="260332"/>
                    <a:pt x="219785" y="260332"/>
                    <a:pt x="325179" y="260332"/>
                  </a:cubicBezTo>
                  <a:cubicBezTo>
                    <a:pt x="333534" y="260332"/>
                    <a:pt x="335462" y="257761"/>
                    <a:pt x="335462" y="250047"/>
                  </a:cubicBezTo>
                  <a:cubicBezTo>
                    <a:pt x="335462" y="170341"/>
                    <a:pt x="334819" y="90634"/>
                    <a:pt x="335462" y="10927"/>
                  </a:cubicBezTo>
                  <a:cubicBezTo>
                    <a:pt x="335462" y="1285"/>
                    <a:pt x="331606" y="0"/>
                    <a:pt x="323251" y="0"/>
                  </a:cubicBezTo>
                  <a:cubicBezTo>
                    <a:pt x="271840" y="0"/>
                    <a:pt x="220428" y="0"/>
                    <a:pt x="169016" y="0"/>
                  </a:cubicBezTo>
                  <a:close/>
                </a:path>
              </a:pathLst>
            </a:custGeom>
            <a:solidFill>
              <a:srgbClr val="009AC1"/>
            </a:solidFill>
            <a:ln w="6425" cap="flat">
              <a:noFill/>
              <a:prstDash val="solid"/>
              <a:miter/>
            </a:ln>
          </p:spPr>
          <p:txBody>
            <a:bodyPr rtlCol="0" anchor="ctr"/>
            <a:lstStyle/>
            <a:p>
              <a:endParaRPr lang="en-US" dirty="0"/>
            </a:p>
          </p:txBody>
        </p:sp>
        <p:sp>
          <p:nvSpPr>
            <p:cNvPr id="287" name="Freeform 286">
              <a:extLst>
                <a:ext uri="{FF2B5EF4-FFF2-40B4-BE49-F238E27FC236}">
                  <a16:creationId xmlns:a16="http://schemas.microsoft.com/office/drawing/2014/main" id="{7184D453-F32B-F2E6-61F6-D003DD59EB0A}"/>
                </a:ext>
              </a:extLst>
            </p:cNvPr>
            <p:cNvSpPr/>
            <p:nvPr/>
          </p:nvSpPr>
          <p:spPr>
            <a:xfrm>
              <a:off x="3168965" y="1869266"/>
              <a:ext cx="300983" cy="37282"/>
            </a:xfrm>
            <a:custGeom>
              <a:avLst/>
              <a:gdLst>
                <a:gd name="connsiteX0" fmla="*/ 300984 w 300983"/>
                <a:gd name="connsiteY0" fmla="*/ 37282 h 37282"/>
                <a:gd name="connsiteX1" fmla="*/ 298413 w 300983"/>
                <a:gd name="connsiteY1" fmla="*/ 13499 h 37282"/>
                <a:gd name="connsiteX2" fmla="*/ 285560 w 300983"/>
                <a:gd name="connsiteY2" fmla="*/ 0 h 37282"/>
                <a:gd name="connsiteX3" fmla="*/ 13078 w 300983"/>
                <a:gd name="connsiteY3" fmla="*/ 0 h 37282"/>
                <a:gd name="connsiteX4" fmla="*/ 6009 w 300983"/>
                <a:gd name="connsiteY4" fmla="*/ 0 h 37282"/>
                <a:gd name="connsiteX5" fmla="*/ 868 w 300983"/>
                <a:gd name="connsiteY5" fmla="*/ 4499 h 37282"/>
                <a:gd name="connsiteX6" fmla="*/ 27859 w 300983"/>
                <a:gd name="connsiteY6" fmla="*/ 37282 h 37282"/>
                <a:gd name="connsiteX7" fmla="*/ 288773 w 300983"/>
                <a:gd name="connsiteY7" fmla="*/ 37282 h 37282"/>
                <a:gd name="connsiteX8" fmla="*/ 300984 w 300983"/>
                <a:gd name="connsiteY8" fmla="*/ 37282 h 3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83" h="37282">
                  <a:moveTo>
                    <a:pt x="300984" y="37282"/>
                  </a:moveTo>
                  <a:cubicBezTo>
                    <a:pt x="298413" y="28926"/>
                    <a:pt x="297771" y="21212"/>
                    <a:pt x="298413" y="13499"/>
                  </a:cubicBezTo>
                  <a:cubicBezTo>
                    <a:pt x="299698" y="3214"/>
                    <a:pt x="296485" y="0"/>
                    <a:pt x="285560" y="0"/>
                  </a:cubicBezTo>
                  <a:cubicBezTo>
                    <a:pt x="194947" y="643"/>
                    <a:pt x="103691" y="0"/>
                    <a:pt x="13078" y="0"/>
                  </a:cubicBezTo>
                  <a:cubicBezTo>
                    <a:pt x="10507" y="0"/>
                    <a:pt x="8579" y="0"/>
                    <a:pt x="6009" y="0"/>
                  </a:cubicBezTo>
                  <a:cubicBezTo>
                    <a:pt x="2796" y="0"/>
                    <a:pt x="1510" y="1285"/>
                    <a:pt x="868" y="4499"/>
                  </a:cubicBezTo>
                  <a:cubicBezTo>
                    <a:pt x="-2988" y="25712"/>
                    <a:pt x="6009" y="37282"/>
                    <a:pt x="27859" y="37282"/>
                  </a:cubicBezTo>
                  <a:cubicBezTo>
                    <a:pt x="114616" y="37282"/>
                    <a:pt x="202016" y="37282"/>
                    <a:pt x="288773" y="37282"/>
                  </a:cubicBezTo>
                  <a:cubicBezTo>
                    <a:pt x="292629" y="37282"/>
                    <a:pt x="296485" y="37282"/>
                    <a:pt x="300984" y="37282"/>
                  </a:cubicBezTo>
                  <a:close/>
                </a:path>
              </a:pathLst>
            </a:custGeom>
            <a:solidFill>
              <a:srgbClr val="009AC1"/>
            </a:solidFill>
            <a:ln w="6425"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EAADC31D-0868-34DB-900B-5E735F5FC61F}"/>
                </a:ext>
              </a:extLst>
            </p:cNvPr>
            <p:cNvSpPr/>
            <p:nvPr/>
          </p:nvSpPr>
          <p:spPr>
            <a:xfrm>
              <a:off x="3502858" y="1868696"/>
              <a:ext cx="261887" cy="37851"/>
            </a:xfrm>
            <a:custGeom>
              <a:avLst/>
              <a:gdLst>
                <a:gd name="connsiteX0" fmla="*/ 131608 w 261887"/>
                <a:gd name="connsiteY0" fmla="*/ 37852 h 37851"/>
                <a:gd name="connsiteX1" fmla="*/ 239573 w 261887"/>
                <a:gd name="connsiteY1" fmla="*/ 37852 h 37851"/>
                <a:gd name="connsiteX2" fmla="*/ 260780 w 261887"/>
                <a:gd name="connsiteY2" fmla="*/ 13425 h 37851"/>
                <a:gd name="connsiteX3" fmla="*/ 239573 w 261887"/>
                <a:gd name="connsiteY3" fmla="*/ 569 h 37851"/>
                <a:gd name="connsiteX4" fmla="*/ 143176 w 261887"/>
                <a:gd name="connsiteY4" fmla="*/ 569 h 37851"/>
                <a:gd name="connsiteX5" fmla="*/ 12076 w 261887"/>
                <a:gd name="connsiteY5" fmla="*/ 569 h 37851"/>
                <a:gd name="connsiteX6" fmla="*/ 1794 w 261887"/>
                <a:gd name="connsiteY6" fmla="*/ 3783 h 37851"/>
                <a:gd name="connsiteX7" fmla="*/ 24929 w 261887"/>
                <a:gd name="connsiteY7" fmla="*/ 37852 h 37851"/>
                <a:gd name="connsiteX8" fmla="*/ 131608 w 261887"/>
                <a:gd name="connsiteY8" fmla="*/ 37852 h 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887" h="37851">
                  <a:moveTo>
                    <a:pt x="131608" y="37852"/>
                  </a:moveTo>
                  <a:cubicBezTo>
                    <a:pt x="167597" y="37852"/>
                    <a:pt x="203585" y="37852"/>
                    <a:pt x="239573" y="37852"/>
                  </a:cubicBezTo>
                  <a:cubicBezTo>
                    <a:pt x="255639" y="37852"/>
                    <a:pt x="265279" y="26281"/>
                    <a:pt x="260780" y="13425"/>
                  </a:cubicBezTo>
                  <a:cubicBezTo>
                    <a:pt x="256925" y="3783"/>
                    <a:pt x="249213" y="569"/>
                    <a:pt x="239573" y="569"/>
                  </a:cubicBezTo>
                  <a:cubicBezTo>
                    <a:pt x="207441" y="569"/>
                    <a:pt x="175308" y="569"/>
                    <a:pt x="143176" y="569"/>
                  </a:cubicBezTo>
                  <a:cubicBezTo>
                    <a:pt x="99476" y="569"/>
                    <a:pt x="55776" y="569"/>
                    <a:pt x="12076" y="569"/>
                  </a:cubicBezTo>
                  <a:cubicBezTo>
                    <a:pt x="8863" y="569"/>
                    <a:pt x="4364" y="-2002"/>
                    <a:pt x="1794" y="3783"/>
                  </a:cubicBezTo>
                  <a:cubicBezTo>
                    <a:pt x="-4633" y="20496"/>
                    <a:pt x="6935" y="37852"/>
                    <a:pt x="24929" y="37852"/>
                  </a:cubicBezTo>
                  <a:cubicBezTo>
                    <a:pt x="60275" y="37852"/>
                    <a:pt x="95620" y="37852"/>
                    <a:pt x="131608" y="37852"/>
                  </a:cubicBezTo>
                  <a:close/>
                </a:path>
              </a:pathLst>
            </a:custGeom>
            <a:solidFill>
              <a:srgbClr val="009AC1"/>
            </a:solidFill>
            <a:ln w="6425" cap="flat">
              <a:noFill/>
              <a:prstDash val="solid"/>
              <a:miter/>
            </a:ln>
          </p:spPr>
          <p:txBody>
            <a:bodyPr rtlCol="0" anchor="ctr"/>
            <a:lstStyle/>
            <a:p>
              <a:endParaRPr lang="en-US"/>
            </a:p>
          </p:txBody>
        </p:sp>
        <p:grpSp>
          <p:nvGrpSpPr>
            <p:cNvPr id="289" name="Graphic 11">
              <a:extLst>
                <a:ext uri="{FF2B5EF4-FFF2-40B4-BE49-F238E27FC236}">
                  <a16:creationId xmlns:a16="http://schemas.microsoft.com/office/drawing/2014/main" id="{EAB0155E-BF32-50B5-E511-5D2BC6541856}"/>
                </a:ext>
              </a:extLst>
            </p:cNvPr>
            <p:cNvGrpSpPr/>
            <p:nvPr/>
          </p:nvGrpSpPr>
          <p:grpSpPr>
            <a:xfrm>
              <a:off x="3124848" y="789369"/>
              <a:ext cx="1150995" cy="1152532"/>
              <a:chOff x="3124848" y="789369"/>
              <a:chExt cx="1150995" cy="1152532"/>
            </a:xfrm>
            <a:solidFill>
              <a:srgbClr val="000000"/>
            </a:solidFill>
          </p:grpSpPr>
          <p:sp>
            <p:nvSpPr>
              <p:cNvPr id="290" name="Freeform 289">
                <a:extLst>
                  <a:ext uri="{FF2B5EF4-FFF2-40B4-BE49-F238E27FC236}">
                    <a16:creationId xmlns:a16="http://schemas.microsoft.com/office/drawing/2014/main" id="{17077C32-D2B2-A378-7094-482E60779D61}"/>
                  </a:ext>
                </a:extLst>
              </p:cNvPr>
              <p:cNvSpPr/>
              <p:nvPr/>
            </p:nvSpPr>
            <p:spPr>
              <a:xfrm>
                <a:off x="3124848" y="789369"/>
                <a:ext cx="1150995" cy="1152532"/>
              </a:xfrm>
              <a:custGeom>
                <a:avLst/>
                <a:gdLst>
                  <a:gd name="connsiteX0" fmla="*/ 854721 w 1150995"/>
                  <a:gd name="connsiteY0" fmla="*/ 914056 h 1152532"/>
                  <a:gd name="connsiteX1" fmla="*/ 854721 w 1150995"/>
                  <a:gd name="connsiteY1" fmla="*/ 928840 h 1152532"/>
                  <a:gd name="connsiteX2" fmla="*/ 854721 w 1150995"/>
                  <a:gd name="connsiteY2" fmla="*/ 1140320 h 1152532"/>
                  <a:gd name="connsiteX3" fmla="*/ 842510 w 1150995"/>
                  <a:gd name="connsiteY3" fmla="*/ 1152533 h 1152532"/>
                  <a:gd name="connsiteX4" fmla="*/ 59124 w 1150995"/>
                  <a:gd name="connsiteY4" fmla="*/ 1152533 h 1152532"/>
                  <a:gd name="connsiteX5" fmla="*/ 0 w 1150995"/>
                  <a:gd name="connsiteY5" fmla="*/ 1094038 h 1152532"/>
                  <a:gd name="connsiteX6" fmla="*/ 0 w 1150995"/>
                  <a:gd name="connsiteY6" fmla="*/ 784854 h 1152532"/>
                  <a:gd name="connsiteX7" fmla="*/ 41772 w 1150995"/>
                  <a:gd name="connsiteY7" fmla="*/ 743715 h 1152532"/>
                  <a:gd name="connsiteX8" fmla="*/ 171587 w 1150995"/>
                  <a:gd name="connsiteY8" fmla="*/ 743715 h 1152532"/>
                  <a:gd name="connsiteX9" fmla="*/ 185725 w 1150995"/>
                  <a:gd name="connsiteY9" fmla="*/ 734073 h 1152532"/>
                  <a:gd name="connsiteX10" fmla="*/ 250632 w 1150995"/>
                  <a:gd name="connsiteY10" fmla="*/ 560518 h 1152532"/>
                  <a:gd name="connsiteX11" fmla="*/ 245491 w 1150995"/>
                  <a:gd name="connsiteY11" fmla="*/ 543805 h 1152532"/>
                  <a:gd name="connsiteX12" fmla="*/ 242921 w 1150995"/>
                  <a:gd name="connsiteY12" fmla="*/ 458314 h 1152532"/>
                  <a:gd name="connsiteX13" fmla="*/ 311684 w 1150995"/>
                  <a:gd name="connsiteY13" fmla="*/ 403033 h 1152532"/>
                  <a:gd name="connsiteX14" fmla="*/ 324537 w 1150995"/>
                  <a:gd name="connsiteY14" fmla="*/ 388249 h 1152532"/>
                  <a:gd name="connsiteX15" fmla="*/ 393943 w 1150995"/>
                  <a:gd name="connsiteY15" fmla="*/ 263546 h 1152532"/>
                  <a:gd name="connsiteX16" fmla="*/ 412579 w 1150995"/>
                  <a:gd name="connsiteY16" fmla="*/ 237192 h 1152532"/>
                  <a:gd name="connsiteX17" fmla="*/ 413222 w 1150995"/>
                  <a:gd name="connsiteY17" fmla="*/ 223693 h 1152532"/>
                  <a:gd name="connsiteX18" fmla="*/ 510904 w 1150995"/>
                  <a:gd name="connsiteY18" fmla="*/ 17998 h 1152532"/>
                  <a:gd name="connsiteX19" fmla="*/ 586737 w 1150995"/>
                  <a:gd name="connsiteY19" fmla="*/ 0 h 1152532"/>
                  <a:gd name="connsiteX20" fmla="*/ 712053 w 1150995"/>
                  <a:gd name="connsiteY20" fmla="*/ 0 h 1152532"/>
                  <a:gd name="connsiteX21" fmla="*/ 886853 w 1150995"/>
                  <a:gd name="connsiteY21" fmla="*/ 220479 h 1152532"/>
                  <a:gd name="connsiteX22" fmla="*/ 892637 w 1150995"/>
                  <a:gd name="connsiteY22" fmla="*/ 242334 h 1152532"/>
                  <a:gd name="connsiteX23" fmla="*/ 903562 w 1150995"/>
                  <a:gd name="connsiteY23" fmla="*/ 258404 h 1152532"/>
                  <a:gd name="connsiteX24" fmla="*/ 974896 w 1150995"/>
                  <a:gd name="connsiteY24" fmla="*/ 386963 h 1152532"/>
                  <a:gd name="connsiteX25" fmla="*/ 987106 w 1150995"/>
                  <a:gd name="connsiteY25" fmla="*/ 401747 h 1152532"/>
                  <a:gd name="connsiteX26" fmla="*/ 1053299 w 1150995"/>
                  <a:gd name="connsiteY26" fmla="*/ 454457 h 1152532"/>
                  <a:gd name="connsiteX27" fmla="*/ 1051371 w 1150995"/>
                  <a:gd name="connsiteY27" fmla="*/ 544448 h 1152532"/>
                  <a:gd name="connsiteX28" fmla="*/ 1048800 w 1150995"/>
                  <a:gd name="connsiteY28" fmla="*/ 559232 h 1152532"/>
                  <a:gd name="connsiteX29" fmla="*/ 1138128 w 1150995"/>
                  <a:gd name="connsiteY29" fmla="*/ 797710 h 1152532"/>
                  <a:gd name="connsiteX30" fmla="*/ 1132987 w 1150995"/>
                  <a:gd name="connsiteY30" fmla="*/ 930768 h 1152532"/>
                  <a:gd name="connsiteX31" fmla="*/ 918343 w 1150995"/>
                  <a:gd name="connsiteY31" fmla="*/ 968693 h 1152532"/>
                  <a:gd name="connsiteX32" fmla="*/ 854721 w 1150995"/>
                  <a:gd name="connsiteY32" fmla="*/ 914056 h 1152532"/>
                  <a:gd name="connsiteX33" fmla="*/ 696629 w 1150995"/>
                  <a:gd name="connsiteY33" fmla="*/ 1112037 h 1152532"/>
                  <a:gd name="connsiteX34" fmla="*/ 706269 w 1150995"/>
                  <a:gd name="connsiteY34" fmla="*/ 1114608 h 1152532"/>
                  <a:gd name="connsiteX35" fmla="*/ 807165 w 1150995"/>
                  <a:gd name="connsiteY35" fmla="*/ 1114608 h 1152532"/>
                  <a:gd name="connsiteX36" fmla="*/ 818090 w 1150995"/>
                  <a:gd name="connsiteY36" fmla="*/ 1103680 h 1152532"/>
                  <a:gd name="connsiteX37" fmla="*/ 818090 w 1150995"/>
                  <a:gd name="connsiteY37" fmla="*/ 820208 h 1152532"/>
                  <a:gd name="connsiteX38" fmla="*/ 812949 w 1150995"/>
                  <a:gd name="connsiteY38" fmla="*/ 793210 h 1152532"/>
                  <a:gd name="connsiteX39" fmla="*/ 804594 w 1150995"/>
                  <a:gd name="connsiteY39" fmla="*/ 768784 h 1152532"/>
                  <a:gd name="connsiteX40" fmla="*/ 828372 w 1150995"/>
                  <a:gd name="connsiteY40" fmla="*/ 755928 h 1152532"/>
                  <a:gd name="connsiteX41" fmla="*/ 830300 w 1150995"/>
                  <a:gd name="connsiteY41" fmla="*/ 754642 h 1152532"/>
                  <a:gd name="connsiteX42" fmla="*/ 836726 w 1150995"/>
                  <a:gd name="connsiteY42" fmla="*/ 757214 h 1152532"/>
                  <a:gd name="connsiteX43" fmla="*/ 854721 w 1150995"/>
                  <a:gd name="connsiteY43" fmla="*/ 811851 h 1152532"/>
                  <a:gd name="connsiteX44" fmla="*/ 854721 w 1150995"/>
                  <a:gd name="connsiteY44" fmla="*/ 856204 h 1152532"/>
                  <a:gd name="connsiteX45" fmla="*/ 860504 w 1150995"/>
                  <a:gd name="connsiteY45" fmla="*/ 869060 h 1152532"/>
                  <a:gd name="connsiteX46" fmla="*/ 945976 w 1150995"/>
                  <a:gd name="connsiteY46" fmla="*/ 942339 h 1152532"/>
                  <a:gd name="connsiteX47" fmla="*/ 1062938 w 1150995"/>
                  <a:gd name="connsiteY47" fmla="*/ 951981 h 1152532"/>
                  <a:gd name="connsiteX48" fmla="*/ 1106638 w 1150995"/>
                  <a:gd name="connsiteY48" fmla="*/ 818922 h 1152532"/>
                  <a:gd name="connsiteX49" fmla="*/ 1016668 w 1150995"/>
                  <a:gd name="connsiteY49" fmla="*/ 577231 h 1152532"/>
                  <a:gd name="connsiteX50" fmla="*/ 1003815 w 1150995"/>
                  <a:gd name="connsiteY50" fmla="*/ 573374 h 1152532"/>
                  <a:gd name="connsiteX51" fmla="*/ 923484 w 1150995"/>
                  <a:gd name="connsiteY51" fmla="*/ 617727 h 1152532"/>
                  <a:gd name="connsiteX52" fmla="*/ 916415 w 1150995"/>
                  <a:gd name="connsiteY52" fmla="*/ 633797 h 1152532"/>
                  <a:gd name="connsiteX53" fmla="*/ 952403 w 1150995"/>
                  <a:gd name="connsiteY53" fmla="*/ 778426 h 1152532"/>
                  <a:gd name="connsiteX54" fmla="*/ 1005100 w 1150995"/>
                  <a:gd name="connsiteY54" fmla="*/ 843991 h 1152532"/>
                  <a:gd name="connsiteX55" fmla="*/ 1016668 w 1150995"/>
                  <a:gd name="connsiteY55" fmla="*/ 884487 h 1152532"/>
                  <a:gd name="connsiteX56" fmla="*/ 1007671 w 1150995"/>
                  <a:gd name="connsiteY56" fmla="*/ 887058 h 1152532"/>
                  <a:gd name="connsiteX57" fmla="*/ 981965 w 1150995"/>
                  <a:gd name="connsiteY57" fmla="*/ 874202 h 1152532"/>
                  <a:gd name="connsiteX58" fmla="*/ 917700 w 1150995"/>
                  <a:gd name="connsiteY58" fmla="*/ 792567 h 1152532"/>
                  <a:gd name="connsiteX59" fmla="*/ 896493 w 1150995"/>
                  <a:gd name="connsiteY59" fmla="*/ 707075 h 1152532"/>
                  <a:gd name="connsiteX60" fmla="*/ 884925 w 1150995"/>
                  <a:gd name="connsiteY60" fmla="*/ 694219 h 1152532"/>
                  <a:gd name="connsiteX61" fmla="*/ 794954 w 1150995"/>
                  <a:gd name="connsiteY61" fmla="*/ 659509 h 1152532"/>
                  <a:gd name="connsiteX62" fmla="*/ 782101 w 1150995"/>
                  <a:gd name="connsiteY62" fmla="*/ 664008 h 1152532"/>
                  <a:gd name="connsiteX63" fmla="*/ 743543 w 1150995"/>
                  <a:gd name="connsiteY63" fmla="*/ 728930 h 1152532"/>
                  <a:gd name="connsiteX64" fmla="*/ 730047 w 1150995"/>
                  <a:gd name="connsiteY64" fmla="*/ 748857 h 1152532"/>
                  <a:gd name="connsiteX65" fmla="*/ 709482 w 1150995"/>
                  <a:gd name="connsiteY65" fmla="*/ 736644 h 1152532"/>
                  <a:gd name="connsiteX66" fmla="*/ 700485 w 1150995"/>
                  <a:gd name="connsiteY66" fmla="*/ 737930 h 1152532"/>
                  <a:gd name="connsiteX67" fmla="*/ 691488 w 1150995"/>
                  <a:gd name="connsiteY67" fmla="*/ 788068 h 1152532"/>
                  <a:gd name="connsiteX68" fmla="*/ 742257 w 1150995"/>
                  <a:gd name="connsiteY68" fmla="*/ 1054185 h 1152532"/>
                  <a:gd name="connsiteX69" fmla="*/ 736474 w 1150995"/>
                  <a:gd name="connsiteY69" fmla="*/ 1072184 h 1152532"/>
                  <a:gd name="connsiteX70" fmla="*/ 696629 w 1150995"/>
                  <a:gd name="connsiteY70" fmla="*/ 1112037 h 1152532"/>
                  <a:gd name="connsiteX71" fmla="*/ 205647 w 1150995"/>
                  <a:gd name="connsiteY71" fmla="*/ 780354 h 1152532"/>
                  <a:gd name="connsiteX72" fmla="*/ 47556 w 1150995"/>
                  <a:gd name="connsiteY72" fmla="*/ 780354 h 1152532"/>
                  <a:gd name="connsiteX73" fmla="*/ 36631 w 1150995"/>
                  <a:gd name="connsiteY73" fmla="*/ 791282 h 1152532"/>
                  <a:gd name="connsiteX74" fmla="*/ 36631 w 1150995"/>
                  <a:gd name="connsiteY74" fmla="*/ 1030402 h 1152532"/>
                  <a:gd name="connsiteX75" fmla="*/ 46913 w 1150995"/>
                  <a:gd name="connsiteY75" fmla="*/ 1040686 h 1152532"/>
                  <a:gd name="connsiteX76" fmla="*/ 361810 w 1150995"/>
                  <a:gd name="connsiteY76" fmla="*/ 1040686 h 1152532"/>
                  <a:gd name="connsiteX77" fmla="*/ 372093 w 1150995"/>
                  <a:gd name="connsiteY77" fmla="*/ 1030402 h 1152532"/>
                  <a:gd name="connsiteX78" fmla="*/ 372093 w 1150995"/>
                  <a:gd name="connsiteY78" fmla="*/ 791282 h 1152532"/>
                  <a:gd name="connsiteX79" fmla="*/ 359882 w 1150995"/>
                  <a:gd name="connsiteY79" fmla="*/ 780354 h 1152532"/>
                  <a:gd name="connsiteX80" fmla="*/ 205647 w 1150995"/>
                  <a:gd name="connsiteY80" fmla="*/ 780354 h 1152532"/>
                  <a:gd name="connsiteX81" fmla="*/ 854721 w 1150995"/>
                  <a:gd name="connsiteY81" fmla="*/ 184482 h 1152532"/>
                  <a:gd name="connsiteX82" fmla="*/ 730690 w 1150995"/>
                  <a:gd name="connsiteY82" fmla="*/ 39211 h 1152532"/>
                  <a:gd name="connsiteX83" fmla="*/ 568743 w 1150995"/>
                  <a:gd name="connsiteY83" fmla="*/ 39211 h 1152532"/>
                  <a:gd name="connsiteX84" fmla="*/ 450496 w 1150995"/>
                  <a:gd name="connsiteY84" fmla="*/ 215337 h 1152532"/>
                  <a:gd name="connsiteX85" fmla="*/ 459493 w 1150995"/>
                  <a:gd name="connsiteY85" fmla="*/ 223050 h 1152532"/>
                  <a:gd name="connsiteX86" fmla="*/ 481343 w 1150995"/>
                  <a:gd name="connsiteY86" fmla="*/ 225621 h 1152532"/>
                  <a:gd name="connsiteX87" fmla="*/ 492268 w 1150995"/>
                  <a:gd name="connsiteY87" fmla="*/ 221122 h 1152532"/>
                  <a:gd name="connsiteX88" fmla="*/ 506406 w 1150995"/>
                  <a:gd name="connsiteY88" fmla="*/ 196053 h 1152532"/>
                  <a:gd name="connsiteX89" fmla="*/ 582238 w 1150995"/>
                  <a:gd name="connsiteY89" fmla="*/ 153628 h 1152532"/>
                  <a:gd name="connsiteX90" fmla="*/ 601518 w 1150995"/>
                  <a:gd name="connsiteY90" fmla="*/ 140772 h 1152532"/>
                  <a:gd name="connsiteX91" fmla="*/ 638149 w 1150995"/>
                  <a:gd name="connsiteY91" fmla="*/ 112489 h 1152532"/>
                  <a:gd name="connsiteX92" fmla="*/ 668996 w 1150995"/>
                  <a:gd name="connsiteY92" fmla="*/ 135630 h 1152532"/>
                  <a:gd name="connsiteX93" fmla="*/ 655500 w 1150995"/>
                  <a:gd name="connsiteY93" fmla="*/ 148486 h 1152532"/>
                  <a:gd name="connsiteX94" fmla="*/ 631722 w 1150995"/>
                  <a:gd name="connsiteY94" fmla="*/ 166484 h 1152532"/>
                  <a:gd name="connsiteX95" fmla="*/ 655500 w 1150995"/>
                  <a:gd name="connsiteY95" fmla="*/ 185768 h 1152532"/>
                  <a:gd name="connsiteX96" fmla="*/ 736474 w 1150995"/>
                  <a:gd name="connsiteY96" fmla="*/ 185768 h 1152532"/>
                  <a:gd name="connsiteX97" fmla="*/ 806522 w 1150995"/>
                  <a:gd name="connsiteY97" fmla="*/ 222407 h 1152532"/>
                  <a:gd name="connsiteX98" fmla="*/ 815519 w 1150995"/>
                  <a:gd name="connsiteY98" fmla="*/ 226264 h 1152532"/>
                  <a:gd name="connsiteX99" fmla="*/ 840582 w 1150995"/>
                  <a:gd name="connsiteY99" fmla="*/ 222407 h 1152532"/>
                  <a:gd name="connsiteX100" fmla="*/ 849579 w 1150995"/>
                  <a:gd name="connsiteY100" fmla="*/ 214694 h 1152532"/>
                  <a:gd name="connsiteX101" fmla="*/ 854721 w 1150995"/>
                  <a:gd name="connsiteY101" fmla="*/ 184482 h 1152532"/>
                  <a:gd name="connsiteX102" fmla="*/ 780816 w 1150995"/>
                  <a:gd name="connsiteY102" fmla="*/ 352252 h 1152532"/>
                  <a:gd name="connsiteX103" fmla="*/ 780816 w 1150995"/>
                  <a:gd name="connsiteY103" fmla="*/ 263546 h 1152532"/>
                  <a:gd name="connsiteX104" fmla="*/ 739687 w 1150995"/>
                  <a:gd name="connsiteY104" fmla="*/ 222407 h 1152532"/>
                  <a:gd name="connsiteX105" fmla="*/ 653572 w 1150995"/>
                  <a:gd name="connsiteY105" fmla="*/ 222407 h 1152532"/>
                  <a:gd name="connsiteX106" fmla="*/ 602160 w 1150995"/>
                  <a:gd name="connsiteY106" fmla="*/ 194124 h 1152532"/>
                  <a:gd name="connsiteX107" fmla="*/ 593163 w 1150995"/>
                  <a:gd name="connsiteY107" fmla="*/ 188982 h 1152532"/>
                  <a:gd name="connsiteX108" fmla="*/ 520544 w 1150995"/>
                  <a:gd name="connsiteY108" fmla="*/ 262261 h 1152532"/>
                  <a:gd name="connsiteX109" fmla="*/ 520544 w 1150995"/>
                  <a:gd name="connsiteY109" fmla="*/ 429388 h 1152532"/>
                  <a:gd name="connsiteX110" fmla="*/ 598947 w 1150995"/>
                  <a:gd name="connsiteY110" fmla="*/ 518093 h 1152532"/>
                  <a:gd name="connsiteX111" fmla="*/ 692774 w 1150995"/>
                  <a:gd name="connsiteY111" fmla="*/ 519379 h 1152532"/>
                  <a:gd name="connsiteX112" fmla="*/ 778888 w 1150995"/>
                  <a:gd name="connsiteY112" fmla="*/ 440958 h 1152532"/>
                  <a:gd name="connsiteX113" fmla="*/ 780816 w 1150995"/>
                  <a:gd name="connsiteY113" fmla="*/ 352252 h 1152532"/>
                  <a:gd name="connsiteX114" fmla="*/ 408724 w 1150995"/>
                  <a:gd name="connsiteY114" fmla="*/ 896700 h 1152532"/>
                  <a:gd name="connsiteX115" fmla="*/ 424790 w 1150995"/>
                  <a:gd name="connsiteY115" fmla="*/ 883201 h 1152532"/>
                  <a:gd name="connsiteX116" fmla="*/ 445997 w 1150995"/>
                  <a:gd name="connsiteY116" fmla="*/ 838206 h 1152532"/>
                  <a:gd name="connsiteX117" fmla="*/ 452424 w 1150995"/>
                  <a:gd name="connsiteY117" fmla="*/ 780997 h 1152532"/>
                  <a:gd name="connsiteX118" fmla="*/ 492268 w 1150995"/>
                  <a:gd name="connsiteY118" fmla="*/ 766856 h 1152532"/>
                  <a:gd name="connsiteX119" fmla="*/ 496124 w 1150995"/>
                  <a:gd name="connsiteY119" fmla="*/ 778426 h 1152532"/>
                  <a:gd name="connsiteX120" fmla="*/ 482628 w 1150995"/>
                  <a:gd name="connsiteY120" fmla="*/ 817636 h 1152532"/>
                  <a:gd name="connsiteX121" fmla="*/ 482628 w 1150995"/>
                  <a:gd name="connsiteY121" fmla="*/ 1033616 h 1152532"/>
                  <a:gd name="connsiteX122" fmla="*/ 491625 w 1150995"/>
                  <a:gd name="connsiteY122" fmla="*/ 1041972 h 1152532"/>
                  <a:gd name="connsiteX123" fmla="*/ 550749 w 1150995"/>
                  <a:gd name="connsiteY123" fmla="*/ 1041972 h 1152532"/>
                  <a:gd name="connsiteX124" fmla="*/ 562316 w 1150995"/>
                  <a:gd name="connsiteY124" fmla="*/ 1031687 h 1152532"/>
                  <a:gd name="connsiteX125" fmla="*/ 609229 w 1150995"/>
                  <a:gd name="connsiteY125" fmla="*/ 780354 h 1152532"/>
                  <a:gd name="connsiteX126" fmla="*/ 606016 w 1150995"/>
                  <a:gd name="connsiteY126" fmla="*/ 754000 h 1152532"/>
                  <a:gd name="connsiteX127" fmla="*/ 579025 w 1150995"/>
                  <a:gd name="connsiteY127" fmla="*/ 747572 h 1152532"/>
                  <a:gd name="connsiteX128" fmla="*/ 564887 w 1150995"/>
                  <a:gd name="connsiteY128" fmla="*/ 745000 h 1152532"/>
                  <a:gd name="connsiteX129" fmla="*/ 519259 w 1150995"/>
                  <a:gd name="connsiteY129" fmla="*/ 668508 h 1152532"/>
                  <a:gd name="connsiteX130" fmla="*/ 503193 w 1150995"/>
                  <a:gd name="connsiteY130" fmla="*/ 662723 h 1152532"/>
                  <a:gd name="connsiteX131" fmla="*/ 440213 w 1150995"/>
                  <a:gd name="connsiteY131" fmla="*/ 686506 h 1152532"/>
                  <a:gd name="connsiteX132" fmla="*/ 397156 w 1150995"/>
                  <a:gd name="connsiteY132" fmla="*/ 734716 h 1152532"/>
                  <a:gd name="connsiteX133" fmla="*/ 394585 w 1150995"/>
                  <a:gd name="connsiteY133" fmla="*/ 745643 h 1152532"/>
                  <a:gd name="connsiteX134" fmla="*/ 397156 w 1150995"/>
                  <a:gd name="connsiteY134" fmla="*/ 755928 h 1152532"/>
                  <a:gd name="connsiteX135" fmla="*/ 408081 w 1150995"/>
                  <a:gd name="connsiteY135" fmla="*/ 785497 h 1152532"/>
                  <a:gd name="connsiteX136" fmla="*/ 408724 w 1150995"/>
                  <a:gd name="connsiteY136" fmla="*/ 896700 h 1152532"/>
                  <a:gd name="connsiteX137" fmla="*/ 222999 w 1150995"/>
                  <a:gd name="connsiteY137" fmla="*/ 741786 h 1152532"/>
                  <a:gd name="connsiteX138" fmla="*/ 225569 w 1150995"/>
                  <a:gd name="connsiteY138" fmla="*/ 743072 h 1152532"/>
                  <a:gd name="connsiteX139" fmla="*/ 350885 w 1150995"/>
                  <a:gd name="connsiteY139" fmla="*/ 743715 h 1152532"/>
                  <a:gd name="connsiteX140" fmla="*/ 358597 w 1150995"/>
                  <a:gd name="connsiteY140" fmla="*/ 736001 h 1152532"/>
                  <a:gd name="connsiteX141" fmla="*/ 384946 w 1150995"/>
                  <a:gd name="connsiteY141" fmla="*/ 630583 h 1152532"/>
                  <a:gd name="connsiteX142" fmla="*/ 379804 w 1150995"/>
                  <a:gd name="connsiteY142" fmla="*/ 618370 h 1152532"/>
                  <a:gd name="connsiteX143" fmla="*/ 295618 w 1150995"/>
                  <a:gd name="connsiteY143" fmla="*/ 571445 h 1152532"/>
                  <a:gd name="connsiteX144" fmla="*/ 284050 w 1150995"/>
                  <a:gd name="connsiteY144" fmla="*/ 575945 h 1152532"/>
                  <a:gd name="connsiteX145" fmla="*/ 257059 w 1150995"/>
                  <a:gd name="connsiteY145" fmla="*/ 648581 h 1152532"/>
                  <a:gd name="connsiteX146" fmla="*/ 222999 w 1150995"/>
                  <a:gd name="connsiteY146" fmla="*/ 741786 h 1152532"/>
                  <a:gd name="connsiteX147" fmla="*/ 670281 w 1150995"/>
                  <a:gd name="connsiteY147" fmla="*/ 1088896 h 1152532"/>
                  <a:gd name="connsiteX148" fmla="*/ 700485 w 1150995"/>
                  <a:gd name="connsiteY148" fmla="*/ 1056756 h 1152532"/>
                  <a:gd name="connsiteX149" fmla="*/ 703056 w 1150995"/>
                  <a:gd name="connsiteY149" fmla="*/ 1046472 h 1152532"/>
                  <a:gd name="connsiteX150" fmla="*/ 654215 w 1150995"/>
                  <a:gd name="connsiteY150" fmla="*/ 788068 h 1152532"/>
                  <a:gd name="connsiteX151" fmla="*/ 649716 w 1150995"/>
                  <a:gd name="connsiteY151" fmla="*/ 780997 h 1152532"/>
                  <a:gd name="connsiteX152" fmla="*/ 644575 w 1150995"/>
                  <a:gd name="connsiteY152" fmla="*/ 788711 h 1152532"/>
                  <a:gd name="connsiteX153" fmla="*/ 599590 w 1150995"/>
                  <a:gd name="connsiteY153" fmla="*/ 1028474 h 1152532"/>
                  <a:gd name="connsiteX154" fmla="*/ 609229 w 1150995"/>
                  <a:gd name="connsiteY154" fmla="*/ 1040686 h 1152532"/>
                  <a:gd name="connsiteX155" fmla="*/ 665140 w 1150995"/>
                  <a:gd name="connsiteY155" fmla="*/ 1081826 h 1152532"/>
                  <a:gd name="connsiteX156" fmla="*/ 670281 w 1150995"/>
                  <a:gd name="connsiteY156" fmla="*/ 1088896 h 1152532"/>
                  <a:gd name="connsiteX157" fmla="*/ 483271 w 1150995"/>
                  <a:gd name="connsiteY157" fmla="*/ 352895 h 1152532"/>
                  <a:gd name="connsiteX158" fmla="*/ 483271 w 1150995"/>
                  <a:gd name="connsiteY158" fmla="*/ 284759 h 1152532"/>
                  <a:gd name="connsiteX159" fmla="*/ 469132 w 1150995"/>
                  <a:gd name="connsiteY159" fmla="*/ 260975 h 1152532"/>
                  <a:gd name="connsiteX160" fmla="*/ 432501 w 1150995"/>
                  <a:gd name="connsiteY160" fmla="*/ 271260 h 1152532"/>
                  <a:gd name="connsiteX161" fmla="*/ 363738 w 1150995"/>
                  <a:gd name="connsiteY161" fmla="*/ 394677 h 1152532"/>
                  <a:gd name="connsiteX162" fmla="*/ 366309 w 1150995"/>
                  <a:gd name="connsiteY162" fmla="*/ 404319 h 1152532"/>
                  <a:gd name="connsiteX163" fmla="*/ 447282 w 1150995"/>
                  <a:gd name="connsiteY163" fmla="*/ 444172 h 1152532"/>
                  <a:gd name="connsiteX164" fmla="*/ 483271 w 1150995"/>
                  <a:gd name="connsiteY164" fmla="*/ 421674 h 1152532"/>
                  <a:gd name="connsiteX165" fmla="*/ 483271 w 1150995"/>
                  <a:gd name="connsiteY165" fmla="*/ 352895 h 1152532"/>
                  <a:gd name="connsiteX166" fmla="*/ 817447 w 1150995"/>
                  <a:gd name="connsiteY166" fmla="*/ 352895 h 1152532"/>
                  <a:gd name="connsiteX167" fmla="*/ 817447 w 1150995"/>
                  <a:gd name="connsiteY167" fmla="*/ 419103 h 1152532"/>
                  <a:gd name="connsiteX168" fmla="*/ 856648 w 1150995"/>
                  <a:gd name="connsiteY168" fmla="*/ 442886 h 1152532"/>
                  <a:gd name="connsiteX169" fmla="*/ 931196 w 1150995"/>
                  <a:gd name="connsiteY169" fmla="*/ 405604 h 1152532"/>
                  <a:gd name="connsiteX170" fmla="*/ 935052 w 1150995"/>
                  <a:gd name="connsiteY170" fmla="*/ 390820 h 1152532"/>
                  <a:gd name="connsiteX171" fmla="*/ 905490 w 1150995"/>
                  <a:gd name="connsiteY171" fmla="*/ 338111 h 1152532"/>
                  <a:gd name="connsiteX172" fmla="*/ 868859 w 1150995"/>
                  <a:gd name="connsiteY172" fmla="*/ 272545 h 1152532"/>
                  <a:gd name="connsiteX173" fmla="*/ 832228 w 1150995"/>
                  <a:gd name="connsiteY173" fmla="*/ 260332 h 1152532"/>
                  <a:gd name="connsiteX174" fmla="*/ 816804 w 1150995"/>
                  <a:gd name="connsiteY174" fmla="*/ 285401 h 1152532"/>
                  <a:gd name="connsiteX175" fmla="*/ 817447 w 1150995"/>
                  <a:gd name="connsiteY175" fmla="*/ 352895 h 1152532"/>
                  <a:gd name="connsiteX176" fmla="*/ 418363 w 1150995"/>
                  <a:gd name="connsiteY176" fmla="*/ 653723 h 1152532"/>
                  <a:gd name="connsiteX177" fmla="*/ 554604 w 1150995"/>
                  <a:gd name="connsiteY177" fmla="*/ 601657 h 1152532"/>
                  <a:gd name="connsiteX178" fmla="*/ 561674 w 1150995"/>
                  <a:gd name="connsiteY178" fmla="*/ 593301 h 1152532"/>
                  <a:gd name="connsiteX179" fmla="*/ 570671 w 1150995"/>
                  <a:gd name="connsiteY179" fmla="*/ 557304 h 1152532"/>
                  <a:gd name="connsiteX180" fmla="*/ 566172 w 1150995"/>
                  <a:gd name="connsiteY180" fmla="*/ 548305 h 1152532"/>
                  <a:gd name="connsiteX181" fmla="*/ 494838 w 1150995"/>
                  <a:gd name="connsiteY181" fmla="*/ 480811 h 1152532"/>
                  <a:gd name="connsiteX182" fmla="*/ 488412 w 1150995"/>
                  <a:gd name="connsiteY182" fmla="*/ 476955 h 1152532"/>
                  <a:gd name="connsiteX183" fmla="*/ 461421 w 1150995"/>
                  <a:gd name="connsiteY183" fmla="*/ 484668 h 1152532"/>
                  <a:gd name="connsiteX184" fmla="*/ 453066 w 1150995"/>
                  <a:gd name="connsiteY184" fmla="*/ 512951 h 1152532"/>
                  <a:gd name="connsiteX185" fmla="*/ 449210 w 1150995"/>
                  <a:gd name="connsiteY185" fmla="*/ 527735 h 1152532"/>
                  <a:gd name="connsiteX186" fmla="*/ 418363 w 1150995"/>
                  <a:gd name="connsiteY186" fmla="*/ 653723 h 1152532"/>
                  <a:gd name="connsiteX187" fmla="*/ 882354 w 1150995"/>
                  <a:gd name="connsiteY187" fmla="*/ 653723 h 1152532"/>
                  <a:gd name="connsiteX188" fmla="*/ 880427 w 1150995"/>
                  <a:gd name="connsiteY188" fmla="*/ 642153 h 1152532"/>
                  <a:gd name="connsiteX189" fmla="*/ 845724 w 1150995"/>
                  <a:gd name="connsiteY189" fmla="*/ 503309 h 1152532"/>
                  <a:gd name="connsiteX190" fmla="*/ 825159 w 1150995"/>
                  <a:gd name="connsiteY190" fmla="*/ 482740 h 1152532"/>
                  <a:gd name="connsiteX191" fmla="*/ 816162 w 1150995"/>
                  <a:gd name="connsiteY191" fmla="*/ 480169 h 1152532"/>
                  <a:gd name="connsiteX192" fmla="*/ 805237 w 1150995"/>
                  <a:gd name="connsiteY192" fmla="*/ 484025 h 1152532"/>
                  <a:gd name="connsiteX193" fmla="*/ 737116 w 1150995"/>
                  <a:gd name="connsiteY193" fmla="*/ 548305 h 1152532"/>
                  <a:gd name="connsiteX194" fmla="*/ 730690 w 1150995"/>
                  <a:gd name="connsiteY194" fmla="*/ 559875 h 1152532"/>
                  <a:gd name="connsiteX195" fmla="*/ 738401 w 1150995"/>
                  <a:gd name="connsiteY195" fmla="*/ 591372 h 1152532"/>
                  <a:gd name="connsiteX196" fmla="*/ 748684 w 1150995"/>
                  <a:gd name="connsiteY196" fmla="*/ 602300 h 1152532"/>
                  <a:gd name="connsiteX197" fmla="*/ 840582 w 1150995"/>
                  <a:gd name="connsiteY197" fmla="*/ 637654 h 1152532"/>
                  <a:gd name="connsiteX198" fmla="*/ 882354 w 1150995"/>
                  <a:gd name="connsiteY198" fmla="*/ 653723 h 1152532"/>
                  <a:gd name="connsiteX199" fmla="*/ 396513 w 1150995"/>
                  <a:gd name="connsiteY199" fmla="*/ 584944 h 1152532"/>
                  <a:gd name="connsiteX200" fmla="*/ 422862 w 1150995"/>
                  <a:gd name="connsiteY200" fmla="*/ 480811 h 1152532"/>
                  <a:gd name="connsiteX201" fmla="*/ 416435 w 1150995"/>
                  <a:gd name="connsiteY201" fmla="*/ 470527 h 1152532"/>
                  <a:gd name="connsiteX202" fmla="*/ 343816 w 1150995"/>
                  <a:gd name="connsiteY202" fmla="*/ 433887 h 1152532"/>
                  <a:gd name="connsiteX203" fmla="*/ 330321 w 1150995"/>
                  <a:gd name="connsiteY203" fmla="*/ 435816 h 1152532"/>
                  <a:gd name="connsiteX204" fmla="*/ 268626 w 1150995"/>
                  <a:gd name="connsiteY204" fmla="*/ 485311 h 1152532"/>
                  <a:gd name="connsiteX205" fmla="*/ 270554 w 1150995"/>
                  <a:gd name="connsiteY205" fmla="*/ 514879 h 1152532"/>
                  <a:gd name="connsiteX206" fmla="*/ 309756 w 1150995"/>
                  <a:gd name="connsiteY206" fmla="*/ 536735 h 1152532"/>
                  <a:gd name="connsiteX207" fmla="*/ 396513 w 1150995"/>
                  <a:gd name="connsiteY207" fmla="*/ 584944 h 1152532"/>
                  <a:gd name="connsiteX208" fmla="*/ 1040446 w 1150995"/>
                  <a:gd name="connsiteY208" fmla="*/ 499452 h 1152532"/>
                  <a:gd name="connsiteX209" fmla="*/ 1033376 w 1150995"/>
                  <a:gd name="connsiteY209" fmla="*/ 486597 h 1152532"/>
                  <a:gd name="connsiteX210" fmla="*/ 969112 w 1150995"/>
                  <a:gd name="connsiteY210" fmla="*/ 435173 h 1152532"/>
                  <a:gd name="connsiteX211" fmla="*/ 958829 w 1150995"/>
                  <a:gd name="connsiteY211" fmla="*/ 433887 h 1152532"/>
                  <a:gd name="connsiteX212" fmla="*/ 882354 w 1150995"/>
                  <a:gd name="connsiteY212" fmla="*/ 472455 h 1152532"/>
                  <a:gd name="connsiteX213" fmla="*/ 878499 w 1150995"/>
                  <a:gd name="connsiteY213" fmla="*/ 480811 h 1152532"/>
                  <a:gd name="connsiteX214" fmla="*/ 903562 w 1150995"/>
                  <a:gd name="connsiteY214" fmla="*/ 579802 h 1152532"/>
                  <a:gd name="connsiteX215" fmla="*/ 910631 w 1150995"/>
                  <a:gd name="connsiteY215" fmla="*/ 583016 h 1152532"/>
                  <a:gd name="connsiteX216" fmla="*/ 1032734 w 1150995"/>
                  <a:gd name="connsiteY216" fmla="*/ 514879 h 1152532"/>
                  <a:gd name="connsiteX217" fmla="*/ 1040446 w 1150995"/>
                  <a:gd name="connsiteY217" fmla="*/ 499452 h 1152532"/>
                  <a:gd name="connsiteX218" fmla="*/ 337390 w 1150995"/>
                  <a:gd name="connsiteY218" fmla="*/ 1115251 h 1152532"/>
                  <a:gd name="connsiteX219" fmla="*/ 334819 w 1150995"/>
                  <a:gd name="connsiteY219" fmla="*/ 1091467 h 1152532"/>
                  <a:gd name="connsiteX220" fmla="*/ 321966 w 1150995"/>
                  <a:gd name="connsiteY220" fmla="*/ 1077968 h 1152532"/>
                  <a:gd name="connsiteX221" fmla="*/ 49484 w 1150995"/>
                  <a:gd name="connsiteY221" fmla="*/ 1077968 h 1152532"/>
                  <a:gd name="connsiteX222" fmla="*/ 42415 w 1150995"/>
                  <a:gd name="connsiteY222" fmla="*/ 1077968 h 1152532"/>
                  <a:gd name="connsiteX223" fmla="*/ 37274 w 1150995"/>
                  <a:gd name="connsiteY223" fmla="*/ 1082468 h 1152532"/>
                  <a:gd name="connsiteX224" fmla="*/ 64265 w 1150995"/>
                  <a:gd name="connsiteY224" fmla="*/ 1115251 h 1152532"/>
                  <a:gd name="connsiteX225" fmla="*/ 325179 w 1150995"/>
                  <a:gd name="connsiteY225" fmla="*/ 1115251 h 1152532"/>
                  <a:gd name="connsiteX226" fmla="*/ 337390 w 1150995"/>
                  <a:gd name="connsiteY226" fmla="*/ 1115251 h 1152532"/>
                  <a:gd name="connsiteX227" fmla="*/ 501907 w 1150995"/>
                  <a:gd name="connsiteY227" fmla="*/ 1115251 h 1152532"/>
                  <a:gd name="connsiteX228" fmla="*/ 609872 w 1150995"/>
                  <a:gd name="connsiteY228" fmla="*/ 1115251 h 1152532"/>
                  <a:gd name="connsiteX229" fmla="*/ 631079 w 1150995"/>
                  <a:gd name="connsiteY229" fmla="*/ 1090824 h 1152532"/>
                  <a:gd name="connsiteX230" fmla="*/ 609872 w 1150995"/>
                  <a:gd name="connsiteY230" fmla="*/ 1077968 h 1152532"/>
                  <a:gd name="connsiteX231" fmla="*/ 513475 w 1150995"/>
                  <a:gd name="connsiteY231" fmla="*/ 1077968 h 1152532"/>
                  <a:gd name="connsiteX232" fmla="*/ 382375 w 1150995"/>
                  <a:gd name="connsiteY232" fmla="*/ 1077968 h 1152532"/>
                  <a:gd name="connsiteX233" fmla="*/ 372093 w 1150995"/>
                  <a:gd name="connsiteY233" fmla="*/ 1081182 h 1152532"/>
                  <a:gd name="connsiteX234" fmla="*/ 395228 w 1150995"/>
                  <a:gd name="connsiteY234" fmla="*/ 1115251 h 1152532"/>
                  <a:gd name="connsiteX235" fmla="*/ 501907 w 1150995"/>
                  <a:gd name="connsiteY235" fmla="*/ 1115251 h 1152532"/>
                  <a:gd name="connsiteX236" fmla="*/ 648431 w 1150995"/>
                  <a:gd name="connsiteY236" fmla="*/ 557304 h 1152532"/>
                  <a:gd name="connsiteX237" fmla="*/ 610515 w 1150995"/>
                  <a:gd name="connsiteY237" fmla="*/ 559875 h 1152532"/>
                  <a:gd name="connsiteX238" fmla="*/ 598947 w 1150995"/>
                  <a:gd name="connsiteY238" fmla="*/ 597800 h 1152532"/>
                  <a:gd name="connsiteX239" fmla="*/ 598304 w 1150995"/>
                  <a:gd name="connsiteY239" fmla="*/ 600371 h 1152532"/>
                  <a:gd name="connsiteX240" fmla="*/ 601518 w 1150995"/>
                  <a:gd name="connsiteY240" fmla="*/ 610013 h 1152532"/>
                  <a:gd name="connsiteX241" fmla="*/ 643932 w 1150995"/>
                  <a:gd name="connsiteY241" fmla="*/ 642153 h 1152532"/>
                  <a:gd name="connsiteX242" fmla="*/ 654857 w 1150995"/>
                  <a:gd name="connsiteY242" fmla="*/ 642153 h 1152532"/>
                  <a:gd name="connsiteX243" fmla="*/ 697272 w 1150995"/>
                  <a:gd name="connsiteY243" fmla="*/ 610013 h 1152532"/>
                  <a:gd name="connsiteX244" fmla="*/ 700485 w 1150995"/>
                  <a:gd name="connsiteY244" fmla="*/ 600371 h 1152532"/>
                  <a:gd name="connsiteX245" fmla="*/ 688918 w 1150995"/>
                  <a:gd name="connsiteY245" fmla="*/ 560518 h 1152532"/>
                  <a:gd name="connsiteX246" fmla="*/ 651001 w 1150995"/>
                  <a:gd name="connsiteY246" fmla="*/ 557947 h 1152532"/>
                  <a:gd name="connsiteX247" fmla="*/ 648431 w 1150995"/>
                  <a:gd name="connsiteY247" fmla="*/ 557304 h 1152532"/>
                  <a:gd name="connsiteX248" fmla="*/ 445997 w 1150995"/>
                  <a:gd name="connsiteY248" fmla="*/ 914056 h 1152532"/>
                  <a:gd name="connsiteX249" fmla="*/ 413865 w 1150995"/>
                  <a:gd name="connsiteY249" fmla="*/ 941053 h 1152532"/>
                  <a:gd name="connsiteX250" fmla="*/ 408724 w 1150995"/>
                  <a:gd name="connsiteY250" fmla="*/ 953266 h 1152532"/>
                  <a:gd name="connsiteX251" fmla="*/ 408724 w 1150995"/>
                  <a:gd name="connsiteY251" fmla="*/ 1012404 h 1152532"/>
                  <a:gd name="connsiteX252" fmla="*/ 438928 w 1150995"/>
                  <a:gd name="connsiteY252" fmla="*/ 1040686 h 1152532"/>
                  <a:gd name="connsiteX253" fmla="*/ 440213 w 1150995"/>
                  <a:gd name="connsiteY253" fmla="*/ 1040686 h 1152532"/>
                  <a:gd name="connsiteX254" fmla="*/ 445997 w 1150995"/>
                  <a:gd name="connsiteY254" fmla="*/ 1034901 h 1152532"/>
                  <a:gd name="connsiteX255" fmla="*/ 445997 w 1150995"/>
                  <a:gd name="connsiteY255" fmla="*/ 914056 h 1152532"/>
                  <a:gd name="connsiteX256" fmla="*/ 581596 w 1150995"/>
                  <a:gd name="connsiteY256" fmla="*/ 697433 h 1152532"/>
                  <a:gd name="connsiteX257" fmla="*/ 613728 w 1150995"/>
                  <a:gd name="connsiteY257" fmla="*/ 673650 h 1152532"/>
                  <a:gd name="connsiteX258" fmla="*/ 613728 w 1150995"/>
                  <a:gd name="connsiteY258" fmla="*/ 665294 h 1152532"/>
                  <a:gd name="connsiteX259" fmla="*/ 586094 w 1150995"/>
                  <a:gd name="connsiteY259" fmla="*/ 644081 h 1152532"/>
                  <a:gd name="connsiteX260" fmla="*/ 555247 w 1150995"/>
                  <a:gd name="connsiteY260" fmla="*/ 642153 h 1152532"/>
                  <a:gd name="connsiteX261" fmla="*/ 553319 w 1150995"/>
                  <a:gd name="connsiteY261" fmla="*/ 649867 h 1152532"/>
                  <a:gd name="connsiteX262" fmla="*/ 581596 w 1150995"/>
                  <a:gd name="connsiteY262" fmla="*/ 697433 h 1152532"/>
                  <a:gd name="connsiteX263" fmla="*/ 749969 w 1150995"/>
                  <a:gd name="connsiteY263" fmla="*/ 646010 h 1152532"/>
                  <a:gd name="connsiteX264" fmla="*/ 724263 w 1150995"/>
                  <a:gd name="connsiteY264" fmla="*/ 637654 h 1152532"/>
                  <a:gd name="connsiteX265" fmla="*/ 686990 w 1150995"/>
                  <a:gd name="connsiteY265" fmla="*/ 665294 h 1152532"/>
                  <a:gd name="connsiteX266" fmla="*/ 686990 w 1150995"/>
                  <a:gd name="connsiteY266" fmla="*/ 673007 h 1152532"/>
                  <a:gd name="connsiteX267" fmla="*/ 714624 w 1150995"/>
                  <a:gd name="connsiteY267" fmla="*/ 693577 h 1152532"/>
                  <a:gd name="connsiteX268" fmla="*/ 722335 w 1150995"/>
                  <a:gd name="connsiteY268" fmla="*/ 692291 h 1152532"/>
                  <a:gd name="connsiteX269" fmla="*/ 748684 w 1150995"/>
                  <a:gd name="connsiteY269" fmla="*/ 648581 h 1152532"/>
                  <a:gd name="connsiteX270" fmla="*/ 749969 w 1150995"/>
                  <a:gd name="connsiteY270" fmla="*/ 646010 h 1152532"/>
                  <a:gd name="connsiteX271" fmla="*/ 651001 w 1150995"/>
                  <a:gd name="connsiteY271" fmla="*/ 743072 h 1152532"/>
                  <a:gd name="connsiteX272" fmla="*/ 660641 w 1150995"/>
                  <a:gd name="connsiteY272" fmla="*/ 737287 h 1152532"/>
                  <a:gd name="connsiteX273" fmla="*/ 667068 w 1150995"/>
                  <a:gd name="connsiteY273" fmla="*/ 725074 h 1152532"/>
                  <a:gd name="connsiteX274" fmla="*/ 660641 w 1150995"/>
                  <a:gd name="connsiteY274" fmla="*/ 699362 h 1152532"/>
                  <a:gd name="connsiteX275" fmla="*/ 642004 w 1150995"/>
                  <a:gd name="connsiteY275" fmla="*/ 699362 h 1152532"/>
                  <a:gd name="connsiteX276" fmla="*/ 635578 w 1150995"/>
                  <a:gd name="connsiteY276" fmla="*/ 726359 h 1152532"/>
                  <a:gd name="connsiteX277" fmla="*/ 641362 w 1150995"/>
                  <a:gd name="connsiteY277" fmla="*/ 737930 h 1152532"/>
                  <a:gd name="connsiteX278" fmla="*/ 651001 w 1150995"/>
                  <a:gd name="connsiteY278" fmla="*/ 743072 h 11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50995" h="1152532">
                    <a:moveTo>
                      <a:pt x="854721" y="914056"/>
                    </a:moveTo>
                    <a:cubicBezTo>
                      <a:pt x="854721" y="921127"/>
                      <a:pt x="854721" y="924983"/>
                      <a:pt x="854721" y="928840"/>
                    </a:cubicBezTo>
                    <a:cubicBezTo>
                      <a:pt x="854721" y="999548"/>
                      <a:pt x="854721" y="1069612"/>
                      <a:pt x="854721" y="1140320"/>
                    </a:cubicBezTo>
                    <a:cubicBezTo>
                      <a:pt x="854721" y="1149962"/>
                      <a:pt x="852150" y="1152533"/>
                      <a:pt x="842510" y="1152533"/>
                    </a:cubicBezTo>
                    <a:cubicBezTo>
                      <a:pt x="581596" y="1152533"/>
                      <a:pt x="320038" y="1152533"/>
                      <a:pt x="59124" y="1152533"/>
                    </a:cubicBezTo>
                    <a:cubicBezTo>
                      <a:pt x="23135" y="1152533"/>
                      <a:pt x="0" y="1129392"/>
                      <a:pt x="0" y="1094038"/>
                    </a:cubicBezTo>
                    <a:cubicBezTo>
                      <a:pt x="0" y="991191"/>
                      <a:pt x="0" y="888344"/>
                      <a:pt x="0" y="784854"/>
                    </a:cubicBezTo>
                    <a:cubicBezTo>
                      <a:pt x="0" y="757856"/>
                      <a:pt x="14781" y="743715"/>
                      <a:pt x="41772" y="743715"/>
                    </a:cubicBezTo>
                    <a:cubicBezTo>
                      <a:pt x="84829" y="743715"/>
                      <a:pt x="128529" y="743715"/>
                      <a:pt x="171587" y="743715"/>
                    </a:cubicBezTo>
                    <a:cubicBezTo>
                      <a:pt x="179941" y="743715"/>
                      <a:pt x="183154" y="741144"/>
                      <a:pt x="185725" y="734073"/>
                    </a:cubicBezTo>
                    <a:cubicBezTo>
                      <a:pt x="206932" y="676221"/>
                      <a:pt x="228782" y="618370"/>
                      <a:pt x="250632" y="560518"/>
                    </a:cubicBezTo>
                    <a:cubicBezTo>
                      <a:pt x="253846" y="552804"/>
                      <a:pt x="253203" y="548948"/>
                      <a:pt x="245491" y="543805"/>
                    </a:cubicBezTo>
                    <a:cubicBezTo>
                      <a:pt x="215287" y="522593"/>
                      <a:pt x="214644" y="481454"/>
                      <a:pt x="242921" y="458314"/>
                    </a:cubicBezTo>
                    <a:cubicBezTo>
                      <a:pt x="265413" y="439672"/>
                      <a:pt x="288549" y="421674"/>
                      <a:pt x="311684" y="403033"/>
                    </a:cubicBezTo>
                    <a:cubicBezTo>
                      <a:pt x="316825" y="399176"/>
                      <a:pt x="321324" y="394034"/>
                      <a:pt x="324537" y="388249"/>
                    </a:cubicBezTo>
                    <a:cubicBezTo>
                      <a:pt x="347672" y="346467"/>
                      <a:pt x="370807" y="305328"/>
                      <a:pt x="393943" y="263546"/>
                    </a:cubicBezTo>
                    <a:cubicBezTo>
                      <a:pt x="399084" y="253904"/>
                      <a:pt x="403582" y="244262"/>
                      <a:pt x="412579" y="237192"/>
                    </a:cubicBezTo>
                    <a:cubicBezTo>
                      <a:pt x="418363" y="232692"/>
                      <a:pt x="414507" y="227550"/>
                      <a:pt x="413222" y="223693"/>
                    </a:cubicBezTo>
                    <a:cubicBezTo>
                      <a:pt x="393943" y="139487"/>
                      <a:pt x="433787" y="55923"/>
                      <a:pt x="510904" y="17998"/>
                    </a:cubicBezTo>
                    <a:cubicBezTo>
                      <a:pt x="534682" y="6428"/>
                      <a:pt x="560388" y="0"/>
                      <a:pt x="586737" y="0"/>
                    </a:cubicBezTo>
                    <a:cubicBezTo>
                      <a:pt x="628509" y="0"/>
                      <a:pt x="670281" y="0"/>
                      <a:pt x="712053" y="0"/>
                    </a:cubicBezTo>
                    <a:cubicBezTo>
                      <a:pt x="826444" y="643"/>
                      <a:pt x="912559" y="109275"/>
                      <a:pt x="886853" y="220479"/>
                    </a:cubicBezTo>
                    <a:cubicBezTo>
                      <a:pt x="884925" y="229478"/>
                      <a:pt x="884925" y="235906"/>
                      <a:pt x="892637" y="242334"/>
                    </a:cubicBezTo>
                    <a:cubicBezTo>
                      <a:pt x="897778" y="246191"/>
                      <a:pt x="900349" y="252619"/>
                      <a:pt x="903562" y="258404"/>
                    </a:cubicBezTo>
                    <a:cubicBezTo>
                      <a:pt x="927340" y="301471"/>
                      <a:pt x="951118" y="343896"/>
                      <a:pt x="974896" y="386963"/>
                    </a:cubicBezTo>
                    <a:cubicBezTo>
                      <a:pt x="978109" y="392748"/>
                      <a:pt x="981965" y="397891"/>
                      <a:pt x="987106" y="401747"/>
                    </a:cubicBezTo>
                    <a:cubicBezTo>
                      <a:pt x="1009599" y="419103"/>
                      <a:pt x="1031449" y="437101"/>
                      <a:pt x="1053299" y="454457"/>
                    </a:cubicBezTo>
                    <a:cubicBezTo>
                      <a:pt x="1085431" y="480169"/>
                      <a:pt x="1084788" y="520665"/>
                      <a:pt x="1051371" y="544448"/>
                    </a:cubicBezTo>
                    <a:cubicBezTo>
                      <a:pt x="1044302" y="549590"/>
                      <a:pt x="1046872" y="554090"/>
                      <a:pt x="1048800" y="559232"/>
                    </a:cubicBezTo>
                    <a:cubicBezTo>
                      <a:pt x="1078362" y="638939"/>
                      <a:pt x="1108566" y="718003"/>
                      <a:pt x="1138128" y="797710"/>
                    </a:cubicBezTo>
                    <a:cubicBezTo>
                      <a:pt x="1154837" y="842705"/>
                      <a:pt x="1157407" y="887701"/>
                      <a:pt x="1132987" y="930768"/>
                    </a:cubicBezTo>
                    <a:cubicBezTo>
                      <a:pt x="1089287" y="1008547"/>
                      <a:pt x="987749" y="1026545"/>
                      <a:pt x="918343" y="968693"/>
                    </a:cubicBezTo>
                    <a:cubicBezTo>
                      <a:pt x="898421" y="951981"/>
                      <a:pt x="877856" y="933982"/>
                      <a:pt x="854721" y="914056"/>
                    </a:cubicBezTo>
                    <a:close/>
                    <a:moveTo>
                      <a:pt x="696629" y="1112037"/>
                    </a:moveTo>
                    <a:cubicBezTo>
                      <a:pt x="701128" y="1115894"/>
                      <a:pt x="703699" y="1114608"/>
                      <a:pt x="706269" y="1114608"/>
                    </a:cubicBezTo>
                    <a:cubicBezTo>
                      <a:pt x="739687" y="1114608"/>
                      <a:pt x="773747" y="1114608"/>
                      <a:pt x="807165" y="1114608"/>
                    </a:cubicBezTo>
                    <a:cubicBezTo>
                      <a:pt x="816162" y="1114608"/>
                      <a:pt x="818090" y="1112037"/>
                      <a:pt x="818090" y="1103680"/>
                    </a:cubicBezTo>
                    <a:cubicBezTo>
                      <a:pt x="818090" y="1009190"/>
                      <a:pt x="818090" y="914699"/>
                      <a:pt x="818090" y="820208"/>
                    </a:cubicBezTo>
                    <a:cubicBezTo>
                      <a:pt x="818090" y="810566"/>
                      <a:pt x="816162" y="802209"/>
                      <a:pt x="812949" y="793210"/>
                    </a:cubicBezTo>
                    <a:cubicBezTo>
                      <a:pt x="809735" y="784854"/>
                      <a:pt x="799453" y="776497"/>
                      <a:pt x="804594" y="768784"/>
                    </a:cubicBezTo>
                    <a:cubicBezTo>
                      <a:pt x="809093" y="762356"/>
                      <a:pt x="820660" y="759785"/>
                      <a:pt x="828372" y="755928"/>
                    </a:cubicBezTo>
                    <a:cubicBezTo>
                      <a:pt x="829015" y="755285"/>
                      <a:pt x="829657" y="755285"/>
                      <a:pt x="830300" y="754642"/>
                    </a:cubicBezTo>
                    <a:cubicBezTo>
                      <a:pt x="833513" y="753357"/>
                      <a:pt x="835441" y="754000"/>
                      <a:pt x="836726" y="757214"/>
                    </a:cubicBezTo>
                    <a:cubicBezTo>
                      <a:pt x="845724" y="774569"/>
                      <a:pt x="854721" y="791282"/>
                      <a:pt x="854721" y="811851"/>
                    </a:cubicBezTo>
                    <a:cubicBezTo>
                      <a:pt x="854721" y="826635"/>
                      <a:pt x="854721" y="841420"/>
                      <a:pt x="854721" y="856204"/>
                    </a:cubicBezTo>
                    <a:cubicBezTo>
                      <a:pt x="854721" y="861989"/>
                      <a:pt x="856006" y="865203"/>
                      <a:pt x="860504" y="869060"/>
                    </a:cubicBezTo>
                    <a:cubicBezTo>
                      <a:pt x="889424" y="893486"/>
                      <a:pt x="917057" y="917913"/>
                      <a:pt x="945976" y="942339"/>
                    </a:cubicBezTo>
                    <a:cubicBezTo>
                      <a:pt x="979394" y="969979"/>
                      <a:pt x="1025665" y="973836"/>
                      <a:pt x="1062938" y="951981"/>
                    </a:cubicBezTo>
                    <a:cubicBezTo>
                      <a:pt x="1108566" y="925626"/>
                      <a:pt x="1125918" y="872917"/>
                      <a:pt x="1106638" y="818922"/>
                    </a:cubicBezTo>
                    <a:cubicBezTo>
                      <a:pt x="1077076" y="737930"/>
                      <a:pt x="1046229" y="657580"/>
                      <a:pt x="1016668" y="577231"/>
                    </a:cubicBezTo>
                    <a:cubicBezTo>
                      <a:pt x="1013454" y="568231"/>
                      <a:pt x="1010241" y="569517"/>
                      <a:pt x="1003815" y="573374"/>
                    </a:cubicBezTo>
                    <a:cubicBezTo>
                      <a:pt x="977466" y="588801"/>
                      <a:pt x="950475" y="603585"/>
                      <a:pt x="923484" y="617727"/>
                    </a:cubicBezTo>
                    <a:cubicBezTo>
                      <a:pt x="915772" y="621584"/>
                      <a:pt x="914487" y="625440"/>
                      <a:pt x="916415" y="633797"/>
                    </a:cubicBezTo>
                    <a:cubicBezTo>
                      <a:pt x="928625" y="682006"/>
                      <a:pt x="941478" y="730216"/>
                      <a:pt x="952403" y="778426"/>
                    </a:cubicBezTo>
                    <a:cubicBezTo>
                      <a:pt x="959472" y="809280"/>
                      <a:pt x="976181" y="831135"/>
                      <a:pt x="1005100" y="843991"/>
                    </a:cubicBezTo>
                    <a:cubicBezTo>
                      <a:pt x="1033376" y="856847"/>
                      <a:pt x="1032734" y="857490"/>
                      <a:pt x="1016668" y="884487"/>
                    </a:cubicBezTo>
                    <a:cubicBezTo>
                      <a:pt x="1014097" y="888987"/>
                      <a:pt x="1012169" y="889629"/>
                      <a:pt x="1007671" y="887058"/>
                    </a:cubicBezTo>
                    <a:cubicBezTo>
                      <a:pt x="999316" y="882559"/>
                      <a:pt x="990319" y="878059"/>
                      <a:pt x="981965" y="874202"/>
                    </a:cubicBezTo>
                    <a:cubicBezTo>
                      <a:pt x="947262" y="857490"/>
                      <a:pt x="926054" y="830492"/>
                      <a:pt x="917700" y="792567"/>
                    </a:cubicBezTo>
                    <a:cubicBezTo>
                      <a:pt x="911273" y="764284"/>
                      <a:pt x="903562" y="735358"/>
                      <a:pt x="896493" y="707075"/>
                    </a:cubicBezTo>
                    <a:cubicBezTo>
                      <a:pt x="895207" y="700647"/>
                      <a:pt x="891351" y="696791"/>
                      <a:pt x="884925" y="694219"/>
                    </a:cubicBezTo>
                    <a:cubicBezTo>
                      <a:pt x="854721" y="683292"/>
                      <a:pt x="825159" y="671722"/>
                      <a:pt x="794954" y="659509"/>
                    </a:cubicBezTo>
                    <a:cubicBezTo>
                      <a:pt x="788528" y="656937"/>
                      <a:pt x="785957" y="657580"/>
                      <a:pt x="782101" y="664008"/>
                    </a:cubicBezTo>
                    <a:cubicBezTo>
                      <a:pt x="769891" y="685863"/>
                      <a:pt x="756396" y="707075"/>
                      <a:pt x="743543" y="728930"/>
                    </a:cubicBezTo>
                    <a:cubicBezTo>
                      <a:pt x="739044" y="736001"/>
                      <a:pt x="736474" y="746286"/>
                      <a:pt x="730047" y="748857"/>
                    </a:cubicBezTo>
                    <a:cubicBezTo>
                      <a:pt x="722335" y="752071"/>
                      <a:pt x="716552" y="741144"/>
                      <a:pt x="709482" y="736644"/>
                    </a:cubicBezTo>
                    <a:cubicBezTo>
                      <a:pt x="705626" y="734073"/>
                      <a:pt x="703699" y="733430"/>
                      <a:pt x="700485" y="737930"/>
                    </a:cubicBezTo>
                    <a:cubicBezTo>
                      <a:pt x="690846" y="754000"/>
                      <a:pt x="687632" y="769427"/>
                      <a:pt x="691488" y="788068"/>
                    </a:cubicBezTo>
                    <a:cubicBezTo>
                      <a:pt x="709482" y="876773"/>
                      <a:pt x="724906" y="965479"/>
                      <a:pt x="742257" y="1054185"/>
                    </a:cubicBezTo>
                    <a:cubicBezTo>
                      <a:pt x="743543" y="1061899"/>
                      <a:pt x="742257" y="1067041"/>
                      <a:pt x="736474" y="1072184"/>
                    </a:cubicBezTo>
                    <a:cubicBezTo>
                      <a:pt x="723621" y="1085682"/>
                      <a:pt x="710125" y="1099181"/>
                      <a:pt x="696629" y="1112037"/>
                    </a:cubicBezTo>
                    <a:close/>
                    <a:moveTo>
                      <a:pt x="205647" y="780354"/>
                    </a:moveTo>
                    <a:cubicBezTo>
                      <a:pt x="152950" y="780354"/>
                      <a:pt x="100253" y="780354"/>
                      <a:pt x="47556" y="780354"/>
                    </a:cubicBezTo>
                    <a:cubicBezTo>
                      <a:pt x="38559" y="780354"/>
                      <a:pt x="36631" y="782925"/>
                      <a:pt x="36631" y="791282"/>
                    </a:cubicBezTo>
                    <a:cubicBezTo>
                      <a:pt x="37274" y="870988"/>
                      <a:pt x="36631" y="950695"/>
                      <a:pt x="36631" y="1030402"/>
                    </a:cubicBezTo>
                    <a:cubicBezTo>
                      <a:pt x="36631" y="1038115"/>
                      <a:pt x="38559" y="1040686"/>
                      <a:pt x="46913" y="1040686"/>
                    </a:cubicBezTo>
                    <a:cubicBezTo>
                      <a:pt x="151665" y="1040686"/>
                      <a:pt x="256416" y="1040686"/>
                      <a:pt x="361810" y="1040686"/>
                    </a:cubicBezTo>
                    <a:cubicBezTo>
                      <a:pt x="370165" y="1040686"/>
                      <a:pt x="372093" y="1038115"/>
                      <a:pt x="372093" y="1030402"/>
                    </a:cubicBezTo>
                    <a:cubicBezTo>
                      <a:pt x="372093" y="950695"/>
                      <a:pt x="371450" y="870988"/>
                      <a:pt x="372093" y="791282"/>
                    </a:cubicBezTo>
                    <a:cubicBezTo>
                      <a:pt x="372093" y="781640"/>
                      <a:pt x="368237" y="780354"/>
                      <a:pt x="359882" y="780354"/>
                    </a:cubicBezTo>
                    <a:cubicBezTo>
                      <a:pt x="308471" y="780354"/>
                      <a:pt x="257059" y="780354"/>
                      <a:pt x="205647" y="780354"/>
                    </a:cubicBezTo>
                    <a:close/>
                    <a:moveTo>
                      <a:pt x="854721" y="184482"/>
                    </a:moveTo>
                    <a:cubicBezTo>
                      <a:pt x="855363" y="111204"/>
                      <a:pt x="800738" y="46281"/>
                      <a:pt x="730690" y="39211"/>
                    </a:cubicBezTo>
                    <a:cubicBezTo>
                      <a:pt x="676707" y="34068"/>
                      <a:pt x="622082" y="33425"/>
                      <a:pt x="568743" y="39211"/>
                    </a:cubicBezTo>
                    <a:cubicBezTo>
                      <a:pt x="487126" y="47567"/>
                      <a:pt x="429288" y="136273"/>
                      <a:pt x="450496" y="215337"/>
                    </a:cubicBezTo>
                    <a:cubicBezTo>
                      <a:pt x="451781" y="221122"/>
                      <a:pt x="454351" y="223050"/>
                      <a:pt x="459493" y="223050"/>
                    </a:cubicBezTo>
                    <a:cubicBezTo>
                      <a:pt x="466562" y="222407"/>
                      <a:pt x="474273" y="222407"/>
                      <a:pt x="481343" y="225621"/>
                    </a:cubicBezTo>
                    <a:cubicBezTo>
                      <a:pt x="487126" y="228193"/>
                      <a:pt x="490340" y="226907"/>
                      <a:pt x="492268" y="221122"/>
                    </a:cubicBezTo>
                    <a:cubicBezTo>
                      <a:pt x="495481" y="212123"/>
                      <a:pt x="500622" y="203766"/>
                      <a:pt x="506406" y="196053"/>
                    </a:cubicBezTo>
                    <a:cubicBezTo>
                      <a:pt x="525685" y="171627"/>
                      <a:pt x="551391" y="157485"/>
                      <a:pt x="582238" y="153628"/>
                    </a:cubicBezTo>
                    <a:cubicBezTo>
                      <a:pt x="591235" y="152343"/>
                      <a:pt x="597662" y="149772"/>
                      <a:pt x="601518" y="140772"/>
                    </a:cubicBezTo>
                    <a:cubicBezTo>
                      <a:pt x="608587" y="125345"/>
                      <a:pt x="621440" y="116989"/>
                      <a:pt x="638149" y="112489"/>
                    </a:cubicBezTo>
                    <a:cubicBezTo>
                      <a:pt x="663854" y="106061"/>
                      <a:pt x="668353" y="109918"/>
                      <a:pt x="668996" y="135630"/>
                    </a:cubicBezTo>
                    <a:cubicBezTo>
                      <a:pt x="669638" y="146558"/>
                      <a:pt x="665782" y="149129"/>
                      <a:pt x="655500" y="148486"/>
                    </a:cubicBezTo>
                    <a:cubicBezTo>
                      <a:pt x="640719" y="147843"/>
                      <a:pt x="631722" y="154914"/>
                      <a:pt x="631722" y="166484"/>
                    </a:cubicBezTo>
                    <a:cubicBezTo>
                      <a:pt x="631079" y="178055"/>
                      <a:pt x="640719" y="185768"/>
                      <a:pt x="655500" y="185768"/>
                    </a:cubicBezTo>
                    <a:cubicBezTo>
                      <a:pt x="682491" y="185768"/>
                      <a:pt x="709482" y="186411"/>
                      <a:pt x="736474" y="185768"/>
                    </a:cubicBezTo>
                    <a:cubicBezTo>
                      <a:pt x="767321" y="185125"/>
                      <a:pt x="790456" y="196696"/>
                      <a:pt x="806522" y="222407"/>
                    </a:cubicBezTo>
                    <a:cubicBezTo>
                      <a:pt x="808450" y="226264"/>
                      <a:pt x="810378" y="228835"/>
                      <a:pt x="815519" y="226264"/>
                    </a:cubicBezTo>
                    <a:cubicBezTo>
                      <a:pt x="823231" y="222407"/>
                      <a:pt x="832228" y="221765"/>
                      <a:pt x="840582" y="222407"/>
                    </a:cubicBezTo>
                    <a:cubicBezTo>
                      <a:pt x="846366" y="223050"/>
                      <a:pt x="848937" y="220479"/>
                      <a:pt x="849579" y="214694"/>
                    </a:cubicBezTo>
                    <a:cubicBezTo>
                      <a:pt x="852793" y="204409"/>
                      <a:pt x="854078" y="193482"/>
                      <a:pt x="854721" y="184482"/>
                    </a:cubicBezTo>
                    <a:close/>
                    <a:moveTo>
                      <a:pt x="780816" y="352252"/>
                    </a:moveTo>
                    <a:cubicBezTo>
                      <a:pt x="780816" y="318827"/>
                      <a:pt x="780816" y="291187"/>
                      <a:pt x="780816" y="263546"/>
                    </a:cubicBezTo>
                    <a:cubicBezTo>
                      <a:pt x="780816" y="237834"/>
                      <a:pt x="765393" y="222407"/>
                      <a:pt x="739687" y="222407"/>
                    </a:cubicBezTo>
                    <a:cubicBezTo>
                      <a:pt x="710768" y="222407"/>
                      <a:pt x="682491" y="222407"/>
                      <a:pt x="653572" y="222407"/>
                    </a:cubicBezTo>
                    <a:cubicBezTo>
                      <a:pt x="631079" y="222407"/>
                      <a:pt x="614371" y="213408"/>
                      <a:pt x="602160" y="194124"/>
                    </a:cubicBezTo>
                    <a:cubicBezTo>
                      <a:pt x="600232" y="190910"/>
                      <a:pt x="598304" y="188339"/>
                      <a:pt x="593163" y="188982"/>
                    </a:cubicBezTo>
                    <a:cubicBezTo>
                      <a:pt x="552677" y="191553"/>
                      <a:pt x="521187" y="221765"/>
                      <a:pt x="520544" y="262261"/>
                    </a:cubicBezTo>
                    <a:cubicBezTo>
                      <a:pt x="519901" y="318184"/>
                      <a:pt x="519259" y="373464"/>
                      <a:pt x="520544" y="429388"/>
                    </a:cubicBezTo>
                    <a:cubicBezTo>
                      <a:pt x="521187" y="475026"/>
                      <a:pt x="553962" y="511023"/>
                      <a:pt x="598947" y="518093"/>
                    </a:cubicBezTo>
                    <a:cubicBezTo>
                      <a:pt x="629794" y="522593"/>
                      <a:pt x="661284" y="520665"/>
                      <a:pt x="692774" y="519379"/>
                    </a:cubicBezTo>
                    <a:cubicBezTo>
                      <a:pt x="737759" y="517451"/>
                      <a:pt x="771819" y="485311"/>
                      <a:pt x="778888" y="440958"/>
                    </a:cubicBezTo>
                    <a:cubicBezTo>
                      <a:pt x="783387" y="410104"/>
                      <a:pt x="779531" y="377964"/>
                      <a:pt x="780816" y="352252"/>
                    </a:cubicBezTo>
                    <a:close/>
                    <a:moveTo>
                      <a:pt x="408724" y="896700"/>
                    </a:moveTo>
                    <a:cubicBezTo>
                      <a:pt x="415793" y="890915"/>
                      <a:pt x="419648" y="886415"/>
                      <a:pt x="424790" y="883201"/>
                    </a:cubicBezTo>
                    <a:cubicBezTo>
                      <a:pt x="442141" y="872917"/>
                      <a:pt x="448568" y="858132"/>
                      <a:pt x="445997" y="838206"/>
                    </a:cubicBezTo>
                    <a:cubicBezTo>
                      <a:pt x="444069" y="818922"/>
                      <a:pt x="444712" y="799638"/>
                      <a:pt x="452424" y="780997"/>
                    </a:cubicBezTo>
                    <a:cubicBezTo>
                      <a:pt x="464634" y="752071"/>
                      <a:pt x="464634" y="752071"/>
                      <a:pt x="492268" y="766856"/>
                    </a:cubicBezTo>
                    <a:cubicBezTo>
                      <a:pt x="498052" y="770070"/>
                      <a:pt x="499337" y="772641"/>
                      <a:pt x="496124" y="778426"/>
                    </a:cubicBezTo>
                    <a:cubicBezTo>
                      <a:pt x="489054" y="790639"/>
                      <a:pt x="482628" y="802852"/>
                      <a:pt x="482628" y="817636"/>
                    </a:cubicBezTo>
                    <a:cubicBezTo>
                      <a:pt x="482628" y="889629"/>
                      <a:pt x="482628" y="961623"/>
                      <a:pt x="482628" y="1033616"/>
                    </a:cubicBezTo>
                    <a:cubicBezTo>
                      <a:pt x="482628" y="1040686"/>
                      <a:pt x="485199" y="1041972"/>
                      <a:pt x="491625" y="1041972"/>
                    </a:cubicBezTo>
                    <a:cubicBezTo>
                      <a:pt x="511547" y="1041329"/>
                      <a:pt x="530826" y="1041329"/>
                      <a:pt x="550749" y="1041972"/>
                    </a:cubicBezTo>
                    <a:cubicBezTo>
                      <a:pt x="559103" y="1041972"/>
                      <a:pt x="561031" y="1038758"/>
                      <a:pt x="562316" y="1031687"/>
                    </a:cubicBezTo>
                    <a:cubicBezTo>
                      <a:pt x="577740" y="948124"/>
                      <a:pt x="593163" y="863918"/>
                      <a:pt x="609229" y="780354"/>
                    </a:cubicBezTo>
                    <a:cubicBezTo>
                      <a:pt x="611157" y="770712"/>
                      <a:pt x="610515" y="762356"/>
                      <a:pt x="606016" y="754000"/>
                    </a:cubicBezTo>
                    <a:cubicBezTo>
                      <a:pt x="595734" y="734716"/>
                      <a:pt x="595734" y="734716"/>
                      <a:pt x="579025" y="747572"/>
                    </a:cubicBezTo>
                    <a:cubicBezTo>
                      <a:pt x="572599" y="752714"/>
                      <a:pt x="569385" y="752714"/>
                      <a:pt x="564887" y="745000"/>
                    </a:cubicBezTo>
                    <a:cubicBezTo>
                      <a:pt x="550106" y="719288"/>
                      <a:pt x="534040" y="694219"/>
                      <a:pt x="519259" y="668508"/>
                    </a:cubicBezTo>
                    <a:cubicBezTo>
                      <a:pt x="514760" y="661437"/>
                      <a:pt x="511547" y="659509"/>
                      <a:pt x="503193" y="662723"/>
                    </a:cubicBezTo>
                    <a:cubicBezTo>
                      <a:pt x="482628" y="671722"/>
                      <a:pt x="462063" y="680721"/>
                      <a:pt x="440213" y="686506"/>
                    </a:cubicBezTo>
                    <a:cubicBezTo>
                      <a:pt x="414507" y="693577"/>
                      <a:pt x="398441" y="707075"/>
                      <a:pt x="397156" y="734716"/>
                    </a:cubicBezTo>
                    <a:cubicBezTo>
                      <a:pt x="397156" y="738572"/>
                      <a:pt x="395228" y="742429"/>
                      <a:pt x="394585" y="745643"/>
                    </a:cubicBezTo>
                    <a:cubicBezTo>
                      <a:pt x="393300" y="749500"/>
                      <a:pt x="393943" y="752714"/>
                      <a:pt x="397156" y="755928"/>
                    </a:cubicBezTo>
                    <a:cubicBezTo>
                      <a:pt x="405510" y="763642"/>
                      <a:pt x="408081" y="773926"/>
                      <a:pt x="408081" y="785497"/>
                    </a:cubicBezTo>
                    <a:cubicBezTo>
                      <a:pt x="408724" y="820208"/>
                      <a:pt x="408724" y="856847"/>
                      <a:pt x="408724" y="896700"/>
                    </a:cubicBezTo>
                    <a:close/>
                    <a:moveTo>
                      <a:pt x="222999" y="741786"/>
                    </a:moveTo>
                    <a:cubicBezTo>
                      <a:pt x="224284" y="742429"/>
                      <a:pt x="224926" y="743072"/>
                      <a:pt x="225569" y="743072"/>
                    </a:cubicBezTo>
                    <a:cubicBezTo>
                      <a:pt x="267341" y="743072"/>
                      <a:pt x="309113" y="743072"/>
                      <a:pt x="350885" y="743715"/>
                    </a:cubicBezTo>
                    <a:cubicBezTo>
                      <a:pt x="356669" y="743715"/>
                      <a:pt x="357312" y="740501"/>
                      <a:pt x="358597" y="736001"/>
                    </a:cubicBezTo>
                    <a:cubicBezTo>
                      <a:pt x="367594" y="700647"/>
                      <a:pt x="375949" y="665937"/>
                      <a:pt x="384946" y="630583"/>
                    </a:cubicBezTo>
                    <a:cubicBezTo>
                      <a:pt x="386231" y="624798"/>
                      <a:pt x="384946" y="621584"/>
                      <a:pt x="379804" y="618370"/>
                    </a:cubicBezTo>
                    <a:cubicBezTo>
                      <a:pt x="351528" y="602943"/>
                      <a:pt x="323894" y="587515"/>
                      <a:pt x="295618" y="571445"/>
                    </a:cubicBezTo>
                    <a:cubicBezTo>
                      <a:pt x="289191" y="567589"/>
                      <a:pt x="286621" y="568874"/>
                      <a:pt x="284050" y="575945"/>
                    </a:cubicBezTo>
                    <a:cubicBezTo>
                      <a:pt x="275696" y="600371"/>
                      <a:pt x="266056" y="624155"/>
                      <a:pt x="257059" y="648581"/>
                    </a:cubicBezTo>
                    <a:cubicBezTo>
                      <a:pt x="246134" y="680078"/>
                      <a:pt x="234566" y="710932"/>
                      <a:pt x="222999" y="741786"/>
                    </a:cubicBezTo>
                    <a:close/>
                    <a:moveTo>
                      <a:pt x="670281" y="1088896"/>
                    </a:moveTo>
                    <a:cubicBezTo>
                      <a:pt x="681206" y="1077326"/>
                      <a:pt x="690846" y="1067041"/>
                      <a:pt x="700485" y="1056756"/>
                    </a:cubicBezTo>
                    <a:cubicBezTo>
                      <a:pt x="703699" y="1053542"/>
                      <a:pt x="704341" y="1050328"/>
                      <a:pt x="703056" y="1046472"/>
                    </a:cubicBezTo>
                    <a:cubicBezTo>
                      <a:pt x="686990" y="960337"/>
                      <a:pt x="670924" y="874202"/>
                      <a:pt x="654215" y="788068"/>
                    </a:cubicBezTo>
                    <a:cubicBezTo>
                      <a:pt x="653572" y="785497"/>
                      <a:pt x="654215" y="780997"/>
                      <a:pt x="649716" y="780997"/>
                    </a:cubicBezTo>
                    <a:cubicBezTo>
                      <a:pt x="644575" y="780997"/>
                      <a:pt x="645218" y="785497"/>
                      <a:pt x="644575" y="788711"/>
                    </a:cubicBezTo>
                    <a:cubicBezTo>
                      <a:pt x="629794" y="869060"/>
                      <a:pt x="615013" y="948767"/>
                      <a:pt x="599590" y="1028474"/>
                    </a:cubicBezTo>
                    <a:cubicBezTo>
                      <a:pt x="597662" y="1038758"/>
                      <a:pt x="599590" y="1040686"/>
                      <a:pt x="609229" y="1040686"/>
                    </a:cubicBezTo>
                    <a:cubicBezTo>
                      <a:pt x="637506" y="1040044"/>
                      <a:pt x="656143" y="1054185"/>
                      <a:pt x="665140" y="1081826"/>
                    </a:cubicBezTo>
                    <a:cubicBezTo>
                      <a:pt x="667710" y="1083754"/>
                      <a:pt x="668353" y="1085039"/>
                      <a:pt x="670281" y="1088896"/>
                    </a:cubicBezTo>
                    <a:close/>
                    <a:moveTo>
                      <a:pt x="483271" y="352895"/>
                    </a:moveTo>
                    <a:cubicBezTo>
                      <a:pt x="483271" y="330397"/>
                      <a:pt x="483271" y="307257"/>
                      <a:pt x="483271" y="284759"/>
                    </a:cubicBezTo>
                    <a:cubicBezTo>
                      <a:pt x="483271" y="273831"/>
                      <a:pt x="480700" y="264832"/>
                      <a:pt x="469132" y="260975"/>
                    </a:cubicBezTo>
                    <a:cubicBezTo>
                      <a:pt x="454351" y="256475"/>
                      <a:pt x="438928" y="260332"/>
                      <a:pt x="432501" y="271260"/>
                    </a:cubicBezTo>
                    <a:cubicBezTo>
                      <a:pt x="409366" y="312399"/>
                      <a:pt x="386874" y="353538"/>
                      <a:pt x="363738" y="394677"/>
                    </a:cubicBezTo>
                    <a:cubicBezTo>
                      <a:pt x="361168" y="399819"/>
                      <a:pt x="361168" y="401747"/>
                      <a:pt x="366309" y="404319"/>
                    </a:cubicBezTo>
                    <a:cubicBezTo>
                      <a:pt x="393300" y="417817"/>
                      <a:pt x="419648" y="432602"/>
                      <a:pt x="447282" y="444172"/>
                    </a:cubicBezTo>
                    <a:cubicBezTo>
                      <a:pt x="468490" y="453171"/>
                      <a:pt x="483913" y="441601"/>
                      <a:pt x="483271" y="421674"/>
                    </a:cubicBezTo>
                    <a:cubicBezTo>
                      <a:pt x="482628" y="398533"/>
                      <a:pt x="483271" y="376036"/>
                      <a:pt x="483271" y="352895"/>
                    </a:cubicBezTo>
                    <a:close/>
                    <a:moveTo>
                      <a:pt x="817447" y="352895"/>
                    </a:moveTo>
                    <a:cubicBezTo>
                      <a:pt x="817447" y="374750"/>
                      <a:pt x="817447" y="397248"/>
                      <a:pt x="817447" y="419103"/>
                    </a:cubicBezTo>
                    <a:cubicBezTo>
                      <a:pt x="817447" y="443529"/>
                      <a:pt x="834156" y="453814"/>
                      <a:pt x="856648" y="442886"/>
                    </a:cubicBezTo>
                    <a:cubicBezTo>
                      <a:pt x="881712" y="430673"/>
                      <a:pt x="906132" y="417817"/>
                      <a:pt x="931196" y="405604"/>
                    </a:cubicBezTo>
                    <a:cubicBezTo>
                      <a:pt x="939550" y="401747"/>
                      <a:pt x="939550" y="398533"/>
                      <a:pt x="935052" y="390820"/>
                    </a:cubicBezTo>
                    <a:cubicBezTo>
                      <a:pt x="924769" y="373464"/>
                      <a:pt x="915129" y="356109"/>
                      <a:pt x="905490" y="338111"/>
                    </a:cubicBezTo>
                    <a:cubicBezTo>
                      <a:pt x="893279" y="316256"/>
                      <a:pt x="881069" y="294401"/>
                      <a:pt x="868859" y="272545"/>
                    </a:cubicBezTo>
                    <a:cubicBezTo>
                      <a:pt x="861790" y="258404"/>
                      <a:pt x="850222" y="258404"/>
                      <a:pt x="832228" y="260332"/>
                    </a:cubicBezTo>
                    <a:cubicBezTo>
                      <a:pt x="821303" y="261618"/>
                      <a:pt x="816804" y="269974"/>
                      <a:pt x="816804" y="285401"/>
                    </a:cubicBezTo>
                    <a:cubicBezTo>
                      <a:pt x="817447" y="308542"/>
                      <a:pt x="817447" y="331040"/>
                      <a:pt x="817447" y="352895"/>
                    </a:cubicBezTo>
                    <a:close/>
                    <a:moveTo>
                      <a:pt x="418363" y="653723"/>
                    </a:moveTo>
                    <a:cubicBezTo>
                      <a:pt x="465276" y="635725"/>
                      <a:pt x="510262" y="618370"/>
                      <a:pt x="554604" y="601657"/>
                    </a:cubicBezTo>
                    <a:cubicBezTo>
                      <a:pt x="558460" y="600371"/>
                      <a:pt x="561031" y="597800"/>
                      <a:pt x="561674" y="593301"/>
                    </a:cubicBezTo>
                    <a:cubicBezTo>
                      <a:pt x="564887" y="581087"/>
                      <a:pt x="567457" y="569517"/>
                      <a:pt x="570671" y="557304"/>
                    </a:cubicBezTo>
                    <a:cubicBezTo>
                      <a:pt x="571956" y="552804"/>
                      <a:pt x="570671" y="550233"/>
                      <a:pt x="566172" y="548305"/>
                    </a:cubicBezTo>
                    <a:cubicBezTo>
                      <a:pt x="533397" y="535449"/>
                      <a:pt x="509619" y="512951"/>
                      <a:pt x="494838" y="480811"/>
                    </a:cubicBezTo>
                    <a:cubicBezTo>
                      <a:pt x="493553" y="478240"/>
                      <a:pt x="492268" y="475026"/>
                      <a:pt x="488412" y="476955"/>
                    </a:cubicBezTo>
                    <a:cubicBezTo>
                      <a:pt x="480057" y="482097"/>
                      <a:pt x="467204" y="478240"/>
                      <a:pt x="461421" y="484668"/>
                    </a:cubicBezTo>
                    <a:cubicBezTo>
                      <a:pt x="455637" y="491096"/>
                      <a:pt x="455637" y="503309"/>
                      <a:pt x="453066" y="512951"/>
                    </a:cubicBezTo>
                    <a:cubicBezTo>
                      <a:pt x="451781" y="518093"/>
                      <a:pt x="450496" y="522593"/>
                      <a:pt x="449210" y="527735"/>
                    </a:cubicBezTo>
                    <a:cubicBezTo>
                      <a:pt x="439571" y="569517"/>
                      <a:pt x="429288" y="610656"/>
                      <a:pt x="418363" y="653723"/>
                    </a:cubicBezTo>
                    <a:close/>
                    <a:moveTo>
                      <a:pt x="882354" y="653723"/>
                    </a:moveTo>
                    <a:cubicBezTo>
                      <a:pt x="881712" y="648581"/>
                      <a:pt x="881069" y="645367"/>
                      <a:pt x="880427" y="642153"/>
                    </a:cubicBezTo>
                    <a:cubicBezTo>
                      <a:pt x="868859" y="595872"/>
                      <a:pt x="857291" y="549590"/>
                      <a:pt x="845724" y="503309"/>
                    </a:cubicBezTo>
                    <a:cubicBezTo>
                      <a:pt x="843153" y="491739"/>
                      <a:pt x="841225" y="480169"/>
                      <a:pt x="825159" y="482740"/>
                    </a:cubicBezTo>
                    <a:cubicBezTo>
                      <a:pt x="822588" y="483383"/>
                      <a:pt x="819375" y="481454"/>
                      <a:pt x="816162" y="480169"/>
                    </a:cubicBezTo>
                    <a:cubicBezTo>
                      <a:pt x="810378" y="476955"/>
                      <a:pt x="807807" y="478240"/>
                      <a:pt x="805237" y="484025"/>
                    </a:cubicBezTo>
                    <a:cubicBezTo>
                      <a:pt x="791099" y="514237"/>
                      <a:pt x="767963" y="536092"/>
                      <a:pt x="737116" y="548305"/>
                    </a:cubicBezTo>
                    <a:cubicBezTo>
                      <a:pt x="730690" y="550876"/>
                      <a:pt x="728762" y="552804"/>
                      <a:pt x="730690" y="559875"/>
                    </a:cubicBezTo>
                    <a:cubicBezTo>
                      <a:pt x="733903" y="570160"/>
                      <a:pt x="736474" y="580445"/>
                      <a:pt x="738401" y="591372"/>
                    </a:cubicBezTo>
                    <a:cubicBezTo>
                      <a:pt x="739687" y="597157"/>
                      <a:pt x="742900" y="600371"/>
                      <a:pt x="748684" y="602300"/>
                    </a:cubicBezTo>
                    <a:cubicBezTo>
                      <a:pt x="779531" y="613870"/>
                      <a:pt x="809735" y="625440"/>
                      <a:pt x="840582" y="637654"/>
                    </a:cubicBezTo>
                    <a:cubicBezTo>
                      <a:pt x="853435" y="642796"/>
                      <a:pt x="867574" y="647938"/>
                      <a:pt x="882354" y="653723"/>
                    </a:cubicBezTo>
                    <a:close/>
                    <a:moveTo>
                      <a:pt x="396513" y="584944"/>
                    </a:moveTo>
                    <a:cubicBezTo>
                      <a:pt x="405510" y="549590"/>
                      <a:pt x="413865" y="515522"/>
                      <a:pt x="422862" y="480811"/>
                    </a:cubicBezTo>
                    <a:cubicBezTo>
                      <a:pt x="424147" y="474383"/>
                      <a:pt x="420934" y="472455"/>
                      <a:pt x="416435" y="470527"/>
                    </a:cubicBezTo>
                    <a:cubicBezTo>
                      <a:pt x="392015" y="458314"/>
                      <a:pt x="368237" y="446743"/>
                      <a:pt x="343816" y="433887"/>
                    </a:cubicBezTo>
                    <a:cubicBezTo>
                      <a:pt x="338032" y="431316"/>
                      <a:pt x="334819" y="431959"/>
                      <a:pt x="330321" y="435816"/>
                    </a:cubicBezTo>
                    <a:cubicBezTo>
                      <a:pt x="309756" y="452528"/>
                      <a:pt x="289191" y="468598"/>
                      <a:pt x="268626" y="485311"/>
                    </a:cubicBezTo>
                    <a:cubicBezTo>
                      <a:pt x="256416" y="495596"/>
                      <a:pt x="257059" y="507166"/>
                      <a:pt x="270554" y="514879"/>
                    </a:cubicBezTo>
                    <a:cubicBezTo>
                      <a:pt x="283407" y="522593"/>
                      <a:pt x="296903" y="529664"/>
                      <a:pt x="309756" y="536735"/>
                    </a:cubicBezTo>
                    <a:cubicBezTo>
                      <a:pt x="339318" y="552804"/>
                      <a:pt x="367594" y="568874"/>
                      <a:pt x="396513" y="584944"/>
                    </a:cubicBezTo>
                    <a:close/>
                    <a:moveTo>
                      <a:pt x="1040446" y="499452"/>
                    </a:moveTo>
                    <a:cubicBezTo>
                      <a:pt x="1039803" y="494310"/>
                      <a:pt x="1037232" y="489810"/>
                      <a:pt x="1033376" y="486597"/>
                    </a:cubicBezTo>
                    <a:cubicBezTo>
                      <a:pt x="1012169" y="469241"/>
                      <a:pt x="990319" y="452528"/>
                      <a:pt x="969112" y="435173"/>
                    </a:cubicBezTo>
                    <a:cubicBezTo>
                      <a:pt x="965898" y="432602"/>
                      <a:pt x="963328" y="431316"/>
                      <a:pt x="958829" y="433887"/>
                    </a:cubicBezTo>
                    <a:cubicBezTo>
                      <a:pt x="933124" y="446743"/>
                      <a:pt x="908060" y="459599"/>
                      <a:pt x="882354" y="472455"/>
                    </a:cubicBezTo>
                    <a:cubicBezTo>
                      <a:pt x="878499" y="474383"/>
                      <a:pt x="877213" y="476955"/>
                      <a:pt x="878499" y="480811"/>
                    </a:cubicBezTo>
                    <a:cubicBezTo>
                      <a:pt x="886853" y="513594"/>
                      <a:pt x="895207" y="546376"/>
                      <a:pt x="903562" y="579802"/>
                    </a:cubicBezTo>
                    <a:cubicBezTo>
                      <a:pt x="904847" y="584944"/>
                      <a:pt x="906775" y="584944"/>
                      <a:pt x="910631" y="583016"/>
                    </a:cubicBezTo>
                    <a:cubicBezTo>
                      <a:pt x="951118" y="560518"/>
                      <a:pt x="992247" y="537377"/>
                      <a:pt x="1032734" y="514879"/>
                    </a:cubicBezTo>
                    <a:cubicBezTo>
                      <a:pt x="1037232" y="510380"/>
                      <a:pt x="1040446" y="505880"/>
                      <a:pt x="1040446" y="499452"/>
                    </a:cubicBezTo>
                    <a:close/>
                    <a:moveTo>
                      <a:pt x="337390" y="1115251"/>
                    </a:moveTo>
                    <a:cubicBezTo>
                      <a:pt x="334819" y="1106894"/>
                      <a:pt x="334176" y="1099181"/>
                      <a:pt x="334819" y="1091467"/>
                    </a:cubicBezTo>
                    <a:cubicBezTo>
                      <a:pt x="336104" y="1081182"/>
                      <a:pt x="332891" y="1077968"/>
                      <a:pt x="321966" y="1077968"/>
                    </a:cubicBezTo>
                    <a:cubicBezTo>
                      <a:pt x="231353" y="1078612"/>
                      <a:pt x="140097" y="1077968"/>
                      <a:pt x="49484" y="1077968"/>
                    </a:cubicBezTo>
                    <a:cubicBezTo>
                      <a:pt x="46913" y="1077968"/>
                      <a:pt x="44985" y="1077968"/>
                      <a:pt x="42415" y="1077968"/>
                    </a:cubicBezTo>
                    <a:cubicBezTo>
                      <a:pt x="39201" y="1077968"/>
                      <a:pt x="37916" y="1079254"/>
                      <a:pt x="37274" y="1082468"/>
                    </a:cubicBezTo>
                    <a:cubicBezTo>
                      <a:pt x="33418" y="1103680"/>
                      <a:pt x="42415" y="1115251"/>
                      <a:pt x="64265" y="1115251"/>
                    </a:cubicBezTo>
                    <a:cubicBezTo>
                      <a:pt x="151022" y="1115251"/>
                      <a:pt x="238422" y="1115251"/>
                      <a:pt x="325179" y="1115251"/>
                    </a:cubicBezTo>
                    <a:cubicBezTo>
                      <a:pt x="329035" y="1115251"/>
                      <a:pt x="332891" y="1115251"/>
                      <a:pt x="337390" y="1115251"/>
                    </a:cubicBezTo>
                    <a:close/>
                    <a:moveTo>
                      <a:pt x="501907" y="1115251"/>
                    </a:moveTo>
                    <a:cubicBezTo>
                      <a:pt x="537896" y="1115251"/>
                      <a:pt x="573884" y="1115251"/>
                      <a:pt x="609872" y="1115251"/>
                    </a:cubicBezTo>
                    <a:cubicBezTo>
                      <a:pt x="625938" y="1115251"/>
                      <a:pt x="635578" y="1103680"/>
                      <a:pt x="631079" y="1090824"/>
                    </a:cubicBezTo>
                    <a:cubicBezTo>
                      <a:pt x="627224" y="1081182"/>
                      <a:pt x="619512" y="1077968"/>
                      <a:pt x="609872" y="1077968"/>
                    </a:cubicBezTo>
                    <a:cubicBezTo>
                      <a:pt x="577740" y="1077968"/>
                      <a:pt x="545607" y="1077968"/>
                      <a:pt x="513475" y="1077968"/>
                    </a:cubicBezTo>
                    <a:cubicBezTo>
                      <a:pt x="469775" y="1077968"/>
                      <a:pt x="426075" y="1077968"/>
                      <a:pt x="382375" y="1077968"/>
                    </a:cubicBezTo>
                    <a:cubicBezTo>
                      <a:pt x="379162" y="1077968"/>
                      <a:pt x="374663" y="1075398"/>
                      <a:pt x="372093" y="1081182"/>
                    </a:cubicBezTo>
                    <a:cubicBezTo>
                      <a:pt x="365666" y="1097895"/>
                      <a:pt x="377234" y="1115251"/>
                      <a:pt x="395228" y="1115251"/>
                    </a:cubicBezTo>
                    <a:cubicBezTo>
                      <a:pt x="430574" y="1115251"/>
                      <a:pt x="465919" y="1115251"/>
                      <a:pt x="501907" y="1115251"/>
                    </a:cubicBezTo>
                    <a:close/>
                    <a:moveTo>
                      <a:pt x="648431" y="557304"/>
                    </a:moveTo>
                    <a:cubicBezTo>
                      <a:pt x="637506" y="557947"/>
                      <a:pt x="619512" y="551519"/>
                      <a:pt x="610515" y="559875"/>
                    </a:cubicBezTo>
                    <a:cubicBezTo>
                      <a:pt x="602160" y="566946"/>
                      <a:pt x="602803" y="584944"/>
                      <a:pt x="598947" y="597800"/>
                    </a:cubicBezTo>
                    <a:cubicBezTo>
                      <a:pt x="598947" y="598443"/>
                      <a:pt x="598947" y="599086"/>
                      <a:pt x="598304" y="600371"/>
                    </a:cubicBezTo>
                    <a:cubicBezTo>
                      <a:pt x="596376" y="604871"/>
                      <a:pt x="598304" y="607442"/>
                      <a:pt x="601518" y="610013"/>
                    </a:cubicBezTo>
                    <a:cubicBezTo>
                      <a:pt x="615656" y="620298"/>
                      <a:pt x="629794" y="631226"/>
                      <a:pt x="643932" y="642153"/>
                    </a:cubicBezTo>
                    <a:cubicBezTo>
                      <a:pt x="647788" y="645367"/>
                      <a:pt x="651001" y="645367"/>
                      <a:pt x="654857" y="642153"/>
                    </a:cubicBezTo>
                    <a:cubicBezTo>
                      <a:pt x="668996" y="631226"/>
                      <a:pt x="683134" y="620941"/>
                      <a:pt x="697272" y="610013"/>
                    </a:cubicBezTo>
                    <a:cubicBezTo>
                      <a:pt x="701128" y="607442"/>
                      <a:pt x="701771" y="604871"/>
                      <a:pt x="700485" y="600371"/>
                    </a:cubicBezTo>
                    <a:cubicBezTo>
                      <a:pt x="696629" y="586873"/>
                      <a:pt x="697272" y="569517"/>
                      <a:pt x="688918" y="560518"/>
                    </a:cubicBezTo>
                    <a:cubicBezTo>
                      <a:pt x="681206" y="552804"/>
                      <a:pt x="663854" y="559232"/>
                      <a:pt x="651001" y="557947"/>
                    </a:cubicBezTo>
                    <a:cubicBezTo>
                      <a:pt x="651644" y="557304"/>
                      <a:pt x="651644" y="557304"/>
                      <a:pt x="648431" y="557304"/>
                    </a:cubicBezTo>
                    <a:close/>
                    <a:moveTo>
                      <a:pt x="445997" y="914056"/>
                    </a:moveTo>
                    <a:cubicBezTo>
                      <a:pt x="433787" y="924341"/>
                      <a:pt x="424147" y="933340"/>
                      <a:pt x="413865" y="941053"/>
                    </a:cubicBezTo>
                    <a:cubicBezTo>
                      <a:pt x="410009" y="944267"/>
                      <a:pt x="408724" y="948124"/>
                      <a:pt x="408724" y="953266"/>
                    </a:cubicBezTo>
                    <a:cubicBezTo>
                      <a:pt x="408724" y="973193"/>
                      <a:pt x="408724" y="992477"/>
                      <a:pt x="408724" y="1012404"/>
                    </a:cubicBezTo>
                    <a:cubicBezTo>
                      <a:pt x="408724" y="1042615"/>
                      <a:pt x="408724" y="1042615"/>
                      <a:pt x="438928" y="1040686"/>
                    </a:cubicBezTo>
                    <a:cubicBezTo>
                      <a:pt x="439571" y="1040686"/>
                      <a:pt x="439571" y="1040686"/>
                      <a:pt x="440213" y="1040686"/>
                    </a:cubicBezTo>
                    <a:cubicBezTo>
                      <a:pt x="444712" y="1041329"/>
                      <a:pt x="445997" y="1038758"/>
                      <a:pt x="445997" y="1034901"/>
                    </a:cubicBezTo>
                    <a:cubicBezTo>
                      <a:pt x="445997" y="995691"/>
                      <a:pt x="445997" y="956480"/>
                      <a:pt x="445997" y="914056"/>
                    </a:cubicBezTo>
                    <a:close/>
                    <a:moveTo>
                      <a:pt x="581596" y="697433"/>
                    </a:moveTo>
                    <a:cubicBezTo>
                      <a:pt x="592521" y="689077"/>
                      <a:pt x="603446" y="681364"/>
                      <a:pt x="613728" y="673650"/>
                    </a:cubicBezTo>
                    <a:cubicBezTo>
                      <a:pt x="618227" y="670436"/>
                      <a:pt x="617584" y="668508"/>
                      <a:pt x="613728" y="665294"/>
                    </a:cubicBezTo>
                    <a:cubicBezTo>
                      <a:pt x="604088" y="658223"/>
                      <a:pt x="593806" y="652438"/>
                      <a:pt x="586094" y="644081"/>
                    </a:cubicBezTo>
                    <a:cubicBezTo>
                      <a:pt x="575812" y="633154"/>
                      <a:pt x="565529" y="637011"/>
                      <a:pt x="555247" y="642153"/>
                    </a:cubicBezTo>
                    <a:cubicBezTo>
                      <a:pt x="550749" y="644081"/>
                      <a:pt x="550749" y="646010"/>
                      <a:pt x="553319" y="649867"/>
                    </a:cubicBezTo>
                    <a:cubicBezTo>
                      <a:pt x="562316" y="665294"/>
                      <a:pt x="571956" y="680721"/>
                      <a:pt x="581596" y="697433"/>
                    </a:cubicBezTo>
                    <a:close/>
                    <a:moveTo>
                      <a:pt x="749969" y="646010"/>
                    </a:moveTo>
                    <a:cubicBezTo>
                      <a:pt x="749969" y="640868"/>
                      <a:pt x="728762" y="633797"/>
                      <a:pt x="724263" y="637654"/>
                    </a:cubicBezTo>
                    <a:cubicBezTo>
                      <a:pt x="712053" y="646653"/>
                      <a:pt x="699843" y="656295"/>
                      <a:pt x="686990" y="665294"/>
                    </a:cubicBezTo>
                    <a:cubicBezTo>
                      <a:pt x="683134" y="667865"/>
                      <a:pt x="682491" y="669793"/>
                      <a:pt x="686990" y="673007"/>
                    </a:cubicBezTo>
                    <a:cubicBezTo>
                      <a:pt x="696629" y="680078"/>
                      <a:pt x="705626" y="686506"/>
                      <a:pt x="714624" y="693577"/>
                    </a:cubicBezTo>
                    <a:cubicBezTo>
                      <a:pt x="717837" y="696148"/>
                      <a:pt x="719765" y="696791"/>
                      <a:pt x="722335" y="692291"/>
                    </a:cubicBezTo>
                    <a:cubicBezTo>
                      <a:pt x="730690" y="677507"/>
                      <a:pt x="739687" y="663365"/>
                      <a:pt x="748684" y="648581"/>
                    </a:cubicBezTo>
                    <a:cubicBezTo>
                      <a:pt x="749326" y="647938"/>
                      <a:pt x="749326" y="646653"/>
                      <a:pt x="749969" y="646010"/>
                    </a:cubicBezTo>
                    <a:close/>
                    <a:moveTo>
                      <a:pt x="651001" y="743072"/>
                    </a:moveTo>
                    <a:cubicBezTo>
                      <a:pt x="655500" y="744358"/>
                      <a:pt x="658713" y="742429"/>
                      <a:pt x="660641" y="737287"/>
                    </a:cubicBezTo>
                    <a:cubicBezTo>
                      <a:pt x="662569" y="732787"/>
                      <a:pt x="664497" y="728930"/>
                      <a:pt x="667068" y="725074"/>
                    </a:cubicBezTo>
                    <a:cubicBezTo>
                      <a:pt x="674779" y="709647"/>
                      <a:pt x="674137" y="710289"/>
                      <a:pt x="660641" y="699362"/>
                    </a:cubicBezTo>
                    <a:cubicBezTo>
                      <a:pt x="653572" y="693577"/>
                      <a:pt x="649074" y="693577"/>
                      <a:pt x="642004" y="699362"/>
                    </a:cubicBezTo>
                    <a:cubicBezTo>
                      <a:pt x="627866" y="710932"/>
                      <a:pt x="627866" y="710289"/>
                      <a:pt x="635578" y="726359"/>
                    </a:cubicBezTo>
                    <a:cubicBezTo>
                      <a:pt x="637506" y="730216"/>
                      <a:pt x="639434" y="734073"/>
                      <a:pt x="641362" y="737930"/>
                    </a:cubicBezTo>
                    <a:cubicBezTo>
                      <a:pt x="642647" y="741786"/>
                      <a:pt x="645218" y="744358"/>
                      <a:pt x="651001" y="743072"/>
                    </a:cubicBezTo>
                    <a:close/>
                  </a:path>
                </a:pathLst>
              </a:custGeom>
              <a:solidFill>
                <a:srgbClr val="000000"/>
              </a:solidFill>
              <a:ln w="6425" cap="flat">
                <a:noFill/>
                <a:prstDash val="solid"/>
                <a:miter/>
              </a:ln>
            </p:spPr>
            <p:txBody>
              <a:bodyPr rtlCol="0" anchor="ctr"/>
              <a:lstStyle/>
              <a:p>
                <a:endParaRPr lang="en-US"/>
              </a:p>
            </p:txBody>
          </p:sp>
          <p:sp>
            <p:nvSpPr>
              <p:cNvPr id="291" name="Freeform 290">
                <a:extLst>
                  <a:ext uri="{FF2B5EF4-FFF2-40B4-BE49-F238E27FC236}">
                    <a16:creationId xmlns:a16="http://schemas.microsoft.com/office/drawing/2014/main" id="{586EC258-12B9-951F-862C-68A7A28C6C97}"/>
                  </a:ext>
                </a:extLst>
              </p:cNvPr>
              <p:cNvSpPr/>
              <p:nvPr/>
            </p:nvSpPr>
            <p:spPr>
              <a:xfrm>
                <a:off x="3318284" y="805500"/>
                <a:ext cx="128469" cy="265980"/>
              </a:xfrm>
              <a:custGeom>
                <a:avLst/>
                <a:gdLst>
                  <a:gd name="connsiteX0" fmla="*/ 0 w 128469"/>
                  <a:gd name="connsiteY0" fmla="*/ 87358 h 265980"/>
                  <a:gd name="connsiteX1" fmla="*/ 66193 w 128469"/>
                  <a:gd name="connsiteY1" fmla="*/ 104071 h 265980"/>
                  <a:gd name="connsiteX2" fmla="*/ 73904 w 128469"/>
                  <a:gd name="connsiteY2" fmla="*/ 95715 h 265980"/>
                  <a:gd name="connsiteX3" fmla="*/ 50769 w 128469"/>
                  <a:gd name="connsiteY3" fmla="*/ 16651 h 265980"/>
                  <a:gd name="connsiteX4" fmla="*/ 57196 w 128469"/>
                  <a:gd name="connsiteY4" fmla="*/ 4438 h 265980"/>
                  <a:gd name="connsiteX5" fmla="*/ 91899 w 128469"/>
                  <a:gd name="connsiteY5" fmla="*/ 23722 h 265980"/>
                  <a:gd name="connsiteX6" fmla="*/ 127244 w 128469"/>
                  <a:gd name="connsiteY6" fmla="*/ 147138 h 265980"/>
                  <a:gd name="connsiteX7" fmla="*/ 118890 w 128469"/>
                  <a:gd name="connsiteY7" fmla="*/ 155495 h 265980"/>
                  <a:gd name="connsiteX8" fmla="*/ 61694 w 128469"/>
                  <a:gd name="connsiteY8" fmla="*/ 141353 h 265980"/>
                  <a:gd name="connsiteX9" fmla="*/ 64907 w 128469"/>
                  <a:gd name="connsiteY9" fmla="*/ 154852 h 265980"/>
                  <a:gd name="connsiteX10" fmla="*/ 99610 w 128469"/>
                  <a:gd name="connsiteY10" fmla="*/ 246772 h 265980"/>
                  <a:gd name="connsiteX11" fmla="*/ 93827 w 128469"/>
                  <a:gd name="connsiteY11" fmla="*/ 259628 h 265980"/>
                  <a:gd name="connsiteX12" fmla="*/ 57838 w 128469"/>
                  <a:gd name="connsiteY12" fmla="*/ 242915 h 265980"/>
                  <a:gd name="connsiteX13" fmla="*/ 5141 w 128469"/>
                  <a:gd name="connsiteY13" fmla="*/ 102143 h 265980"/>
                  <a:gd name="connsiteX14" fmla="*/ 0 w 128469"/>
                  <a:gd name="connsiteY14" fmla="*/ 87358 h 26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469" h="265980">
                    <a:moveTo>
                      <a:pt x="0" y="87358"/>
                    </a:moveTo>
                    <a:cubicBezTo>
                      <a:pt x="23778" y="93144"/>
                      <a:pt x="44985" y="98286"/>
                      <a:pt x="66193" y="104071"/>
                    </a:cubicBezTo>
                    <a:cubicBezTo>
                      <a:pt x="75190" y="106642"/>
                      <a:pt x="77118" y="104714"/>
                      <a:pt x="73904" y="95715"/>
                    </a:cubicBezTo>
                    <a:cubicBezTo>
                      <a:pt x="66193" y="69360"/>
                      <a:pt x="58481" y="43006"/>
                      <a:pt x="50769" y="16651"/>
                    </a:cubicBezTo>
                    <a:cubicBezTo>
                      <a:pt x="48841" y="9580"/>
                      <a:pt x="50126" y="7009"/>
                      <a:pt x="57196" y="4438"/>
                    </a:cubicBezTo>
                    <a:cubicBezTo>
                      <a:pt x="84187" y="-3276"/>
                      <a:pt x="84187" y="-3276"/>
                      <a:pt x="91899" y="23722"/>
                    </a:cubicBezTo>
                    <a:cubicBezTo>
                      <a:pt x="103466" y="64861"/>
                      <a:pt x="115034" y="106000"/>
                      <a:pt x="127244" y="147138"/>
                    </a:cubicBezTo>
                    <a:cubicBezTo>
                      <a:pt x="130457" y="158066"/>
                      <a:pt x="127244" y="158066"/>
                      <a:pt x="118890" y="155495"/>
                    </a:cubicBezTo>
                    <a:cubicBezTo>
                      <a:pt x="100253" y="150352"/>
                      <a:pt x="80974" y="145853"/>
                      <a:pt x="61694" y="141353"/>
                    </a:cubicBezTo>
                    <a:cubicBezTo>
                      <a:pt x="60409" y="147138"/>
                      <a:pt x="63622" y="150995"/>
                      <a:pt x="64907" y="154852"/>
                    </a:cubicBezTo>
                    <a:cubicBezTo>
                      <a:pt x="76475" y="185706"/>
                      <a:pt x="87400" y="216560"/>
                      <a:pt x="99610" y="246772"/>
                    </a:cubicBezTo>
                    <a:cubicBezTo>
                      <a:pt x="102181" y="253843"/>
                      <a:pt x="100896" y="257057"/>
                      <a:pt x="93827" y="259628"/>
                    </a:cubicBezTo>
                    <a:cubicBezTo>
                      <a:pt x="67478" y="269912"/>
                      <a:pt x="67478" y="269912"/>
                      <a:pt x="57838" y="242915"/>
                    </a:cubicBezTo>
                    <a:cubicBezTo>
                      <a:pt x="40487" y="195991"/>
                      <a:pt x="22493" y="149067"/>
                      <a:pt x="5141" y="102143"/>
                    </a:cubicBezTo>
                    <a:cubicBezTo>
                      <a:pt x="3856" y="98286"/>
                      <a:pt x="2571" y="93786"/>
                      <a:pt x="0" y="87358"/>
                    </a:cubicBezTo>
                    <a:close/>
                  </a:path>
                </a:pathLst>
              </a:custGeom>
              <a:solidFill>
                <a:srgbClr val="000000"/>
              </a:solidFill>
              <a:ln w="6425"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3BA4565D-98BB-4534-012F-7D0EFA30EA01}"/>
                  </a:ext>
                </a:extLst>
              </p:cNvPr>
              <p:cNvSpPr/>
              <p:nvPr/>
            </p:nvSpPr>
            <p:spPr>
              <a:xfrm>
                <a:off x="3134995" y="1055886"/>
                <a:ext cx="165404" cy="208450"/>
              </a:xfrm>
              <a:custGeom>
                <a:avLst/>
                <a:gdLst>
                  <a:gd name="connsiteX0" fmla="*/ 32910 w 165404"/>
                  <a:gd name="connsiteY0" fmla="*/ 122374 h 208450"/>
                  <a:gd name="connsiteX1" fmla="*/ 77895 w 165404"/>
                  <a:gd name="connsiteY1" fmla="*/ 92163 h 208450"/>
                  <a:gd name="connsiteX2" fmla="*/ 77895 w 165404"/>
                  <a:gd name="connsiteY2" fmla="*/ 80593 h 208450"/>
                  <a:gd name="connsiteX3" fmla="*/ 5276 w 165404"/>
                  <a:gd name="connsiteY3" fmla="*/ 32383 h 208450"/>
                  <a:gd name="connsiteX4" fmla="*/ 2705 w 165404"/>
                  <a:gd name="connsiteY4" fmla="*/ 19527 h 208450"/>
                  <a:gd name="connsiteX5" fmla="*/ 42549 w 165404"/>
                  <a:gd name="connsiteY5" fmla="*/ 11171 h 208450"/>
                  <a:gd name="connsiteX6" fmla="*/ 146015 w 165404"/>
                  <a:gd name="connsiteY6" fmla="*/ 79950 h 208450"/>
                  <a:gd name="connsiteX7" fmla="*/ 146015 w 165404"/>
                  <a:gd name="connsiteY7" fmla="*/ 91520 h 208450"/>
                  <a:gd name="connsiteX8" fmla="*/ 96532 w 165404"/>
                  <a:gd name="connsiteY8" fmla="*/ 124303 h 208450"/>
                  <a:gd name="connsiteX9" fmla="*/ 151157 w 165404"/>
                  <a:gd name="connsiteY9" fmla="*/ 168013 h 208450"/>
                  <a:gd name="connsiteX10" fmla="*/ 155012 w 165404"/>
                  <a:gd name="connsiteY10" fmla="*/ 201438 h 208450"/>
                  <a:gd name="connsiteX11" fmla="*/ 135733 w 165404"/>
                  <a:gd name="connsiteY11" fmla="*/ 203367 h 208450"/>
                  <a:gd name="connsiteX12" fmla="*/ 32910 w 165404"/>
                  <a:gd name="connsiteY12" fmla="*/ 122374 h 2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404" h="208450">
                    <a:moveTo>
                      <a:pt x="32910" y="122374"/>
                    </a:moveTo>
                    <a:cubicBezTo>
                      <a:pt x="48333" y="112090"/>
                      <a:pt x="63114" y="101805"/>
                      <a:pt x="77895" y="92163"/>
                    </a:cubicBezTo>
                    <a:cubicBezTo>
                      <a:pt x="84964" y="87663"/>
                      <a:pt x="85607" y="85735"/>
                      <a:pt x="77895" y="80593"/>
                    </a:cubicBezTo>
                    <a:cubicBezTo>
                      <a:pt x="53474" y="65166"/>
                      <a:pt x="29696" y="48453"/>
                      <a:pt x="5276" y="32383"/>
                    </a:cubicBezTo>
                    <a:cubicBezTo>
                      <a:pt x="-508" y="28526"/>
                      <a:pt x="-1793" y="25955"/>
                      <a:pt x="2705" y="19527"/>
                    </a:cubicBezTo>
                    <a:cubicBezTo>
                      <a:pt x="18771" y="-4899"/>
                      <a:pt x="18129" y="-4899"/>
                      <a:pt x="42549" y="11171"/>
                    </a:cubicBezTo>
                    <a:cubicBezTo>
                      <a:pt x="77252" y="34311"/>
                      <a:pt x="111312" y="57452"/>
                      <a:pt x="146015" y="79950"/>
                    </a:cubicBezTo>
                    <a:cubicBezTo>
                      <a:pt x="153085" y="84449"/>
                      <a:pt x="153085" y="87021"/>
                      <a:pt x="146015" y="91520"/>
                    </a:cubicBezTo>
                    <a:cubicBezTo>
                      <a:pt x="129949" y="101805"/>
                      <a:pt x="113883" y="112732"/>
                      <a:pt x="96532" y="124303"/>
                    </a:cubicBezTo>
                    <a:cubicBezTo>
                      <a:pt x="115168" y="139087"/>
                      <a:pt x="133162" y="153871"/>
                      <a:pt x="151157" y="168013"/>
                    </a:cubicBezTo>
                    <a:cubicBezTo>
                      <a:pt x="169793" y="182797"/>
                      <a:pt x="169151" y="182154"/>
                      <a:pt x="155012" y="201438"/>
                    </a:cubicBezTo>
                    <a:cubicBezTo>
                      <a:pt x="148586" y="210437"/>
                      <a:pt x="144087" y="210437"/>
                      <a:pt x="135733" y="203367"/>
                    </a:cubicBezTo>
                    <a:cubicBezTo>
                      <a:pt x="101673" y="177012"/>
                      <a:pt x="67612" y="150657"/>
                      <a:pt x="32910" y="122374"/>
                    </a:cubicBezTo>
                    <a:close/>
                  </a:path>
                </a:pathLst>
              </a:custGeom>
              <a:solidFill>
                <a:srgbClr val="000000"/>
              </a:solidFill>
              <a:ln w="6425"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28D32B92-E433-D8EE-125D-DDC76DB03955}"/>
                  </a:ext>
                </a:extLst>
              </p:cNvPr>
              <p:cNvSpPr/>
              <p:nvPr/>
            </p:nvSpPr>
            <p:spPr>
              <a:xfrm>
                <a:off x="4061925" y="909935"/>
                <a:ext cx="206318" cy="167493"/>
              </a:xfrm>
              <a:custGeom>
                <a:avLst/>
                <a:gdLst>
                  <a:gd name="connsiteX0" fmla="*/ 87302 w 206318"/>
                  <a:gd name="connsiteY0" fmla="*/ 94770 h 167493"/>
                  <a:gd name="connsiteX1" fmla="*/ 80232 w 206318"/>
                  <a:gd name="connsiteY1" fmla="*/ 100555 h 167493"/>
                  <a:gd name="connsiteX2" fmla="*/ 30749 w 206318"/>
                  <a:gd name="connsiteY2" fmla="*/ 162264 h 167493"/>
                  <a:gd name="connsiteX3" fmla="*/ 17253 w 206318"/>
                  <a:gd name="connsiteY3" fmla="*/ 164192 h 167493"/>
                  <a:gd name="connsiteX4" fmla="*/ 12755 w 206318"/>
                  <a:gd name="connsiteY4" fmla="*/ 123696 h 167493"/>
                  <a:gd name="connsiteX5" fmla="*/ 76377 w 206318"/>
                  <a:gd name="connsiteY5" fmla="*/ 43989 h 167493"/>
                  <a:gd name="connsiteX6" fmla="*/ 89230 w 206318"/>
                  <a:gd name="connsiteY6" fmla="*/ 43346 h 167493"/>
                  <a:gd name="connsiteX7" fmla="*/ 113650 w 206318"/>
                  <a:gd name="connsiteY7" fmla="*/ 68415 h 167493"/>
                  <a:gd name="connsiteX8" fmla="*/ 125218 w 206318"/>
                  <a:gd name="connsiteY8" fmla="*/ 67773 h 167493"/>
                  <a:gd name="connsiteX9" fmla="*/ 175344 w 206318"/>
                  <a:gd name="connsiteY9" fmla="*/ 5421 h 167493"/>
                  <a:gd name="connsiteX10" fmla="*/ 188840 w 206318"/>
                  <a:gd name="connsiteY10" fmla="*/ 3493 h 167493"/>
                  <a:gd name="connsiteX11" fmla="*/ 193338 w 206318"/>
                  <a:gd name="connsiteY11" fmla="*/ 43989 h 167493"/>
                  <a:gd name="connsiteX12" fmla="*/ 129716 w 206318"/>
                  <a:gd name="connsiteY12" fmla="*/ 123696 h 167493"/>
                  <a:gd name="connsiteX13" fmla="*/ 116863 w 206318"/>
                  <a:gd name="connsiteY13" fmla="*/ 124339 h 167493"/>
                  <a:gd name="connsiteX14" fmla="*/ 91800 w 206318"/>
                  <a:gd name="connsiteY14" fmla="*/ 98627 h 167493"/>
                  <a:gd name="connsiteX15" fmla="*/ 87302 w 206318"/>
                  <a:gd name="connsiteY15" fmla="*/ 94770 h 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318" h="167493">
                    <a:moveTo>
                      <a:pt x="87302" y="94770"/>
                    </a:moveTo>
                    <a:cubicBezTo>
                      <a:pt x="83446" y="95413"/>
                      <a:pt x="82160" y="98627"/>
                      <a:pt x="80232" y="100555"/>
                    </a:cubicBezTo>
                    <a:cubicBezTo>
                      <a:pt x="63524" y="121125"/>
                      <a:pt x="47458" y="141694"/>
                      <a:pt x="30749" y="162264"/>
                    </a:cubicBezTo>
                    <a:cubicBezTo>
                      <a:pt x="26250" y="167406"/>
                      <a:pt x="23680" y="169977"/>
                      <a:pt x="17253" y="164192"/>
                    </a:cubicBezTo>
                    <a:cubicBezTo>
                      <a:pt x="-4597" y="145551"/>
                      <a:pt x="-5240" y="146194"/>
                      <a:pt x="12755" y="123696"/>
                    </a:cubicBezTo>
                    <a:cubicBezTo>
                      <a:pt x="33962" y="97341"/>
                      <a:pt x="55169" y="70987"/>
                      <a:pt x="76377" y="43989"/>
                    </a:cubicBezTo>
                    <a:cubicBezTo>
                      <a:pt x="80875" y="38204"/>
                      <a:pt x="84088" y="37561"/>
                      <a:pt x="89230" y="43346"/>
                    </a:cubicBezTo>
                    <a:cubicBezTo>
                      <a:pt x="96941" y="51703"/>
                      <a:pt x="105938" y="59416"/>
                      <a:pt x="113650" y="68415"/>
                    </a:cubicBezTo>
                    <a:cubicBezTo>
                      <a:pt x="118149" y="73558"/>
                      <a:pt x="120719" y="72915"/>
                      <a:pt x="125218" y="67773"/>
                    </a:cubicBezTo>
                    <a:cubicBezTo>
                      <a:pt x="141927" y="46560"/>
                      <a:pt x="158635" y="25991"/>
                      <a:pt x="175344" y="5421"/>
                    </a:cubicBezTo>
                    <a:cubicBezTo>
                      <a:pt x="179843" y="-364"/>
                      <a:pt x="182413" y="-2292"/>
                      <a:pt x="188840" y="3493"/>
                    </a:cubicBezTo>
                    <a:cubicBezTo>
                      <a:pt x="211333" y="21491"/>
                      <a:pt x="211333" y="21491"/>
                      <a:pt x="193338" y="43989"/>
                    </a:cubicBezTo>
                    <a:cubicBezTo>
                      <a:pt x="172131" y="70344"/>
                      <a:pt x="150924" y="96699"/>
                      <a:pt x="129716" y="123696"/>
                    </a:cubicBezTo>
                    <a:cubicBezTo>
                      <a:pt x="125218" y="129481"/>
                      <a:pt x="122005" y="130767"/>
                      <a:pt x="116863" y="124339"/>
                    </a:cubicBezTo>
                    <a:cubicBezTo>
                      <a:pt x="109152" y="115340"/>
                      <a:pt x="100155" y="106983"/>
                      <a:pt x="91800" y="98627"/>
                    </a:cubicBezTo>
                    <a:cubicBezTo>
                      <a:pt x="90515" y="97341"/>
                      <a:pt x="88587" y="96056"/>
                      <a:pt x="87302" y="94770"/>
                    </a:cubicBezTo>
                    <a:close/>
                  </a:path>
                </a:pathLst>
              </a:custGeom>
              <a:solidFill>
                <a:srgbClr val="000000"/>
              </a:solidFill>
              <a:ln w="6425"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9F5056DC-0D4B-89C4-841C-DC9E11BEDE39}"/>
                  </a:ext>
                </a:extLst>
              </p:cNvPr>
              <p:cNvSpPr/>
              <p:nvPr/>
            </p:nvSpPr>
            <p:spPr>
              <a:xfrm>
                <a:off x="3273299" y="1644287"/>
                <a:ext cx="111820" cy="111203"/>
              </a:xfrm>
              <a:custGeom>
                <a:avLst/>
                <a:gdLst>
                  <a:gd name="connsiteX0" fmla="*/ 55910 w 111820"/>
                  <a:gd name="connsiteY0" fmla="*/ 0 h 111203"/>
                  <a:gd name="connsiteX1" fmla="*/ 111821 w 111820"/>
                  <a:gd name="connsiteY1" fmla="*/ 55923 h 111203"/>
                  <a:gd name="connsiteX2" fmla="*/ 55268 w 111820"/>
                  <a:gd name="connsiteY2" fmla="*/ 111204 h 111203"/>
                  <a:gd name="connsiteX3" fmla="*/ 0 w 111820"/>
                  <a:gd name="connsiteY3" fmla="*/ 55923 h 111203"/>
                  <a:gd name="connsiteX4" fmla="*/ 55910 w 111820"/>
                  <a:gd name="connsiteY4" fmla="*/ 0 h 111203"/>
                  <a:gd name="connsiteX5" fmla="*/ 74547 w 111820"/>
                  <a:gd name="connsiteY5" fmla="*/ 55280 h 111203"/>
                  <a:gd name="connsiteX6" fmla="*/ 55268 w 111820"/>
                  <a:gd name="connsiteY6" fmla="*/ 37282 h 111203"/>
                  <a:gd name="connsiteX7" fmla="*/ 37274 w 111820"/>
                  <a:gd name="connsiteY7" fmla="*/ 56566 h 111203"/>
                  <a:gd name="connsiteX8" fmla="*/ 56553 w 111820"/>
                  <a:gd name="connsiteY8" fmla="*/ 74564 h 111203"/>
                  <a:gd name="connsiteX9" fmla="*/ 74547 w 111820"/>
                  <a:gd name="connsiteY9" fmla="*/ 55280 h 11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20" h="111203">
                    <a:moveTo>
                      <a:pt x="55910" y="0"/>
                    </a:moveTo>
                    <a:cubicBezTo>
                      <a:pt x="87400" y="0"/>
                      <a:pt x="111821" y="24426"/>
                      <a:pt x="111821" y="55923"/>
                    </a:cubicBezTo>
                    <a:cubicBezTo>
                      <a:pt x="111821" y="86777"/>
                      <a:pt x="86757" y="111204"/>
                      <a:pt x="55268" y="111204"/>
                    </a:cubicBezTo>
                    <a:cubicBezTo>
                      <a:pt x="25063" y="111204"/>
                      <a:pt x="0" y="86135"/>
                      <a:pt x="0" y="55923"/>
                    </a:cubicBezTo>
                    <a:cubicBezTo>
                      <a:pt x="643" y="24426"/>
                      <a:pt x="25063" y="0"/>
                      <a:pt x="55910" y="0"/>
                    </a:cubicBezTo>
                    <a:close/>
                    <a:moveTo>
                      <a:pt x="74547" y="55280"/>
                    </a:moveTo>
                    <a:cubicBezTo>
                      <a:pt x="73904" y="45639"/>
                      <a:pt x="64907" y="37282"/>
                      <a:pt x="55268" y="37282"/>
                    </a:cubicBezTo>
                    <a:cubicBezTo>
                      <a:pt x="45628" y="37925"/>
                      <a:pt x="37274" y="46924"/>
                      <a:pt x="37274" y="56566"/>
                    </a:cubicBezTo>
                    <a:cubicBezTo>
                      <a:pt x="37916" y="66208"/>
                      <a:pt x="46913" y="74564"/>
                      <a:pt x="56553" y="74564"/>
                    </a:cubicBezTo>
                    <a:cubicBezTo>
                      <a:pt x="66193" y="73922"/>
                      <a:pt x="75190" y="64922"/>
                      <a:pt x="74547" y="55280"/>
                    </a:cubicBezTo>
                    <a:close/>
                  </a:path>
                </a:pathLst>
              </a:custGeom>
              <a:solidFill>
                <a:srgbClr val="000000"/>
              </a:solidFill>
              <a:ln w="64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76497DA8-E860-1F89-F053-3788993D14A8}"/>
                  </a:ext>
                </a:extLst>
              </p:cNvPr>
              <p:cNvSpPr/>
              <p:nvPr/>
            </p:nvSpPr>
            <p:spPr>
              <a:xfrm>
                <a:off x="3682665" y="1160905"/>
                <a:ext cx="185082" cy="111846"/>
              </a:xfrm>
              <a:custGeom>
                <a:avLst/>
                <a:gdLst>
                  <a:gd name="connsiteX0" fmla="*/ 92541 w 185082"/>
                  <a:gd name="connsiteY0" fmla="*/ 111846 h 111846"/>
                  <a:gd name="connsiteX1" fmla="*/ 55268 w 185082"/>
                  <a:gd name="connsiteY1" fmla="*/ 111846 h 111846"/>
                  <a:gd name="connsiteX2" fmla="*/ 0 w 185082"/>
                  <a:gd name="connsiteY2" fmla="*/ 55280 h 111846"/>
                  <a:gd name="connsiteX3" fmla="*/ 55268 w 185082"/>
                  <a:gd name="connsiteY3" fmla="*/ 0 h 111846"/>
                  <a:gd name="connsiteX4" fmla="*/ 130457 w 185082"/>
                  <a:gd name="connsiteY4" fmla="*/ 0 h 111846"/>
                  <a:gd name="connsiteX5" fmla="*/ 185082 w 185082"/>
                  <a:gd name="connsiteY5" fmla="*/ 55923 h 111846"/>
                  <a:gd name="connsiteX6" fmla="*/ 129815 w 185082"/>
                  <a:gd name="connsiteY6" fmla="*/ 111204 h 111846"/>
                  <a:gd name="connsiteX7" fmla="*/ 92541 w 185082"/>
                  <a:gd name="connsiteY7" fmla="*/ 111846 h 111846"/>
                  <a:gd name="connsiteX8" fmla="*/ 91256 w 185082"/>
                  <a:gd name="connsiteY8" fmla="*/ 74564 h 111846"/>
                  <a:gd name="connsiteX9" fmla="*/ 125959 w 185082"/>
                  <a:gd name="connsiteY9" fmla="*/ 74564 h 111846"/>
                  <a:gd name="connsiteX10" fmla="*/ 147809 w 185082"/>
                  <a:gd name="connsiteY10" fmla="*/ 55923 h 111846"/>
                  <a:gd name="connsiteX11" fmla="*/ 126602 w 185082"/>
                  <a:gd name="connsiteY11" fmla="*/ 37925 h 111846"/>
                  <a:gd name="connsiteX12" fmla="*/ 57838 w 185082"/>
                  <a:gd name="connsiteY12" fmla="*/ 37925 h 111846"/>
                  <a:gd name="connsiteX13" fmla="*/ 36631 w 185082"/>
                  <a:gd name="connsiteY13" fmla="*/ 55923 h 111846"/>
                  <a:gd name="connsiteX14" fmla="*/ 57196 w 185082"/>
                  <a:gd name="connsiteY14" fmla="*/ 74564 h 111846"/>
                  <a:gd name="connsiteX15" fmla="*/ 91256 w 185082"/>
                  <a:gd name="connsiteY15" fmla="*/ 74564 h 11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82" h="111846">
                    <a:moveTo>
                      <a:pt x="92541" y="111846"/>
                    </a:moveTo>
                    <a:cubicBezTo>
                      <a:pt x="80331" y="111846"/>
                      <a:pt x="67478" y="111846"/>
                      <a:pt x="55268" y="111846"/>
                    </a:cubicBezTo>
                    <a:cubicBezTo>
                      <a:pt x="23778" y="111204"/>
                      <a:pt x="0" y="86777"/>
                      <a:pt x="0" y="55280"/>
                    </a:cubicBezTo>
                    <a:cubicBezTo>
                      <a:pt x="0" y="24426"/>
                      <a:pt x="24421" y="643"/>
                      <a:pt x="55268" y="0"/>
                    </a:cubicBezTo>
                    <a:cubicBezTo>
                      <a:pt x="80331" y="0"/>
                      <a:pt x="105394" y="0"/>
                      <a:pt x="130457" y="0"/>
                    </a:cubicBezTo>
                    <a:cubicBezTo>
                      <a:pt x="161304" y="0"/>
                      <a:pt x="185082" y="25069"/>
                      <a:pt x="185082" y="55923"/>
                    </a:cubicBezTo>
                    <a:cubicBezTo>
                      <a:pt x="185082" y="86777"/>
                      <a:pt x="160662" y="111204"/>
                      <a:pt x="129815" y="111204"/>
                    </a:cubicBezTo>
                    <a:cubicBezTo>
                      <a:pt x="117604" y="111846"/>
                      <a:pt x="104751" y="111846"/>
                      <a:pt x="92541" y="111846"/>
                    </a:cubicBezTo>
                    <a:close/>
                    <a:moveTo>
                      <a:pt x="91256" y="74564"/>
                    </a:moveTo>
                    <a:cubicBezTo>
                      <a:pt x="102824" y="74564"/>
                      <a:pt x="114391" y="74564"/>
                      <a:pt x="125959" y="74564"/>
                    </a:cubicBezTo>
                    <a:cubicBezTo>
                      <a:pt x="139454" y="74564"/>
                      <a:pt x="147809" y="66851"/>
                      <a:pt x="147809" y="55923"/>
                    </a:cubicBezTo>
                    <a:cubicBezTo>
                      <a:pt x="147809" y="45638"/>
                      <a:pt x="138812" y="37925"/>
                      <a:pt x="126602" y="37925"/>
                    </a:cubicBezTo>
                    <a:cubicBezTo>
                      <a:pt x="103466" y="37925"/>
                      <a:pt x="80974" y="37925"/>
                      <a:pt x="57838" y="37925"/>
                    </a:cubicBezTo>
                    <a:cubicBezTo>
                      <a:pt x="44985" y="37925"/>
                      <a:pt x="36631" y="45638"/>
                      <a:pt x="36631" y="55923"/>
                    </a:cubicBezTo>
                    <a:cubicBezTo>
                      <a:pt x="36631" y="66208"/>
                      <a:pt x="44985" y="74564"/>
                      <a:pt x="57196" y="74564"/>
                    </a:cubicBezTo>
                    <a:cubicBezTo>
                      <a:pt x="69406" y="74564"/>
                      <a:pt x="80331" y="74564"/>
                      <a:pt x="91256" y="74564"/>
                    </a:cubicBezTo>
                    <a:close/>
                  </a:path>
                </a:pathLst>
              </a:custGeom>
              <a:solidFill>
                <a:srgbClr val="000000"/>
              </a:solidFill>
              <a:ln w="6425"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A098D997-BED1-3E7A-DB5B-6D66D2D3B315}"/>
                  </a:ext>
                </a:extLst>
              </p:cNvPr>
              <p:cNvSpPr/>
              <p:nvPr/>
            </p:nvSpPr>
            <p:spPr>
              <a:xfrm>
                <a:off x="3806772" y="1038050"/>
                <a:ext cx="76399" cy="95938"/>
              </a:xfrm>
              <a:custGeom>
                <a:avLst/>
                <a:gdLst>
                  <a:gd name="connsiteX0" fmla="*/ 76399 w 76399"/>
                  <a:gd name="connsiteY0" fmla="*/ 27078 h 95938"/>
                  <a:gd name="connsiteX1" fmla="*/ 64189 w 76399"/>
                  <a:gd name="connsiteY1" fmla="*/ 36077 h 95938"/>
                  <a:gd name="connsiteX2" fmla="*/ 64189 w 76399"/>
                  <a:gd name="connsiteY2" fmla="*/ 61789 h 95938"/>
                  <a:gd name="connsiteX3" fmla="*/ 64189 w 76399"/>
                  <a:gd name="connsiteY3" fmla="*/ 84287 h 95938"/>
                  <a:gd name="connsiteX4" fmla="*/ 33342 w 76399"/>
                  <a:gd name="connsiteY4" fmla="*/ 84929 h 95938"/>
                  <a:gd name="connsiteX5" fmla="*/ 3137 w 76399"/>
                  <a:gd name="connsiteY5" fmla="*/ 54718 h 95938"/>
                  <a:gd name="connsiteX6" fmla="*/ 3137 w 76399"/>
                  <a:gd name="connsiteY6" fmla="*/ 44433 h 95938"/>
                  <a:gd name="connsiteX7" fmla="*/ 44267 w 76399"/>
                  <a:gd name="connsiteY7" fmla="*/ 3294 h 95938"/>
                  <a:gd name="connsiteX8" fmla="*/ 51979 w 76399"/>
                  <a:gd name="connsiteY8" fmla="*/ 1366 h 95938"/>
                  <a:gd name="connsiteX9" fmla="*/ 72543 w 76399"/>
                  <a:gd name="connsiteY9" fmla="*/ 21935 h 95938"/>
                  <a:gd name="connsiteX10" fmla="*/ 74471 w 76399"/>
                  <a:gd name="connsiteY10" fmla="*/ 24506 h 95938"/>
                  <a:gd name="connsiteX11" fmla="*/ 76399 w 76399"/>
                  <a:gd name="connsiteY11" fmla="*/ 27078 h 9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99" h="95938">
                    <a:moveTo>
                      <a:pt x="76399" y="27078"/>
                    </a:moveTo>
                    <a:cubicBezTo>
                      <a:pt x="72543" y="29649"/>
                      <a:pt x="67402" y="32220"/>
                      <a:pt x="64189" y="36077"/>
                    </a:cubicBezTo>
                    <a:cubicBezTo>
                      <a:pt x="51336" y="48933"/>
                      <a:pt x="51336" y="48933"/>
                      <a:pt x="64189" y="61789"/>
                    </a:cubicBezTo>
                    <a:cubicBezTo>
                      <a:pt x="75757" y="73359"/>
                      <a:pt x="75757" y="73359"/>
                      <a:pt x="64189" y="84287"/>
                    </a:cubicBezTo>
                    <a:cubicBezTo>
                      <a:pt x="48765" y="99714"/>
                      <a:pt x="48765" y="99714"/>
                      <a:pt x="33342" y="84929"/>
                    </a:cubicBezTo>
                    <a:cubicBezTo>
                      <a:pt x="23060" y="74645"/>
                      <a:pt x="13420" y="64360"/>
                      <a:pt x="3137" y="54718"/>
                    </a:cubicBezTo>
                    <a:cubicBezTo>
                      <a:pt x="-718" y="50861"/>
                      <a:pt x="-1361" y="48290"/>
                      <a:pt x="3137" y="44433"/>
                    </a:cubicBezTo>
                    <a:cubicBezTo>
                      <a:pt x="17276" y="30934"/>
                      <a:pt x="30771" y="16793"/>
                      <a:pt x="44267" y="3294"/>
                    </a:cubicBezTo>
                    <a:cubicBezTo>
                      <a:pt x="46195" y="1366"/>
                      <a:pt x="48765" y="-1848"/>
                      <a:pt x="51979" y="1366"/>
                    </a:cubicBezTo>
                    <a:cubicBezTo>
                      <a:pt x="59048" y="8437"/>
                      <a:pt x="65474" y="14865"/>
                      <a:pt x="72543" y="21935"/>
                    </a:cubicBezTo>
                    <a:cubicBezTo>
                      <a:pt x="73186" y="22578"/>
                      <a:pt x="73829" y="23864"/>
                      <a:pt x="74471" y="24506"/>
                    </a:cubicBezTo>
                    <a:cubicBezTo>
                      <a:pt x="74471" y="25149"/>
                      <a:pt x="75757" y="26435"/>
                      <a:pt x="76399" y="27078"/>
                    </a:cubicBezTo>
                    <a:close/>
                  </a:path>
                </a:pathLst>
              </a:custGeom>
              <a:solidFill>
                <a:srgbClr val="000000"/>
              </a:solidFill>
              <a:ln w="6425" cap="flat">
                <a:noFill/>
                <a:prstDash val="solid"/>
                <a:miter/>
              </a:ln>
            </p:spPr>
            <p:txBody>
              <a:bodyPr rtlCol="0" anchor="ctr"/>
              <a:lstStyle/>
              <a:p>
                <a:endParaRPr lang="en-US"/>
              </a:p>
            </p:txBody>
          </p:sp>
          <p:sp>
            <p:nvSpPr>
              <p:cNvPr id="297" name="Freeform 296">
                <a:extLst>
                  <a:ext uri="{FF2B5EF4-FFF2-40B4-BE49-F238E27FC236}">
                    <a16:creationId xmlns:a16="http://schemas.microsoft.com/office/drawing/2014/main" id="{403B32D6-75A8-2103-3551-69219545A23B}"/>
                  </a:ext>
                </a:extLst>
              </p:cNvPr>
              <p:cNvSpPr/>
              <p:nvPr/>
            </p:nvSpPr>
            <p:spPr>
              <a:xfrm>
                <a:off x="3671526" y="1037488"/>
                <a:ext cx="72473" cy="97865"/>
              </a:xfrm>
              <a:custGeom>
                <a:avLst/>
                <a:gdLst>
                  <a:gd name="connsiteX0" fmla="*/ 24635 w 72473"/>
                  <a:gd name="connsiteY0" fmla="*/ 0 h 97865"/>
                  <a:gd name="connsiteX1" fmla="*/ 29776 w 72473"/>
                  <a:gd name="connsiteY1" fmla="*/ 4500 h 97865"/>
                  <a:gd name="connsiteX2" fmla="*/ 68978 w 72473"/>
                  <a:gd name="connsiteY2" fmla="*/ 43710 h 97865"/>
                  <a:gd name="connsiteX3" fmla="*/ 69620 w 72473"/>
                  <a:gd name="connsiteY3" fmla="*/ 54638 h 97865"/>
                  <a:gd name="connsiteX4" fmla="*/ 29776 w 72473"/>
                  <a:gd name="connsiteY4" fmla="*/ 94491 h 97865"/>
                  <a:gd name="connsiteX5" fmla="*/ 18851 w 72473"/>
                  <a:gd name="connsiteY5" fmla="*/ 94491 h 97865"/>
                  <a:gd name="connsiteX6" fmla="*/ 857 w 72473"/>
                  <a:gd name="connsiteY6" fmla="*/ 74564 h 97865"/>
                  <a:gd name="connsiteX7" fmla="*/ 17566 w 72473"/>
                  <a:gd name="connsiteY7" fmla="*/ 54638 h 97865"/>
                  <a:gd name="connsiteX8" fmla="*/ 16923 w 72473"/>
                  <a:gd name="connsiteY8" fmla="*/ 44353 h 97865"/>
                  <a:gd name="connsiteX9" fmla="*/ 14995 w 72473"/>
                  <a:gd name="connsiteY9" fmla="*/ 42425 h 97865"/>
                  <a:gd name="connsiteX10" fmla="*/ 214 w 72473"/>
                  <a:gd name="connsiteY10" fmla="*/ 25069 h 97865"/>
                  <a:gd name="connsiteX11" fmla="*/ 21422 w 72473"/>
                  <a:gd name="connsiteY11" fmla="*/ 1286 h 97865"/>
                  <a:gd name="connsiteX12" fmla="*/ 24635 w 72473"/>
                  <a:gd name="connsiteY12" fmla="*/ 0 h 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473" h="97865">
                    <a:moveTo>
                      <a:pt x="24635" y="0"/>
                    </a:moveTo>
                    <a:cubicBezTo>
                      <a:pt x="26563" y="1286"/>
                      <a:pt x="27848" y="3214"/>
                      <a:pt x="29776" y="4500"/>
                    </a:cubicBezTo>
                    <a:cubicBezTo>
                      <a:pt x="42629" y="17356"/>
                      <a:pt x="56125" y="30854"/>
                      <a:pt x="68978" y="43710"/>
                    </a:cubicBezTo>
                    <a:cubicBezTo>
                      <a:pt x="72834" y="47567"/>
                      <a:pt x="74119" y="50138"/>
                      <a:pt x="69620" y="54638"/>
                    </a:cubicBezTo>
                    <a:cubicBezTo>
                      <a:pt x="56125" y="67494"/>
                      <a:pt x="42629" y="80992"/>
                      <a:pt x="29776" y="94491"/>
                    </a:cubicBezTo>
                    <a:cubicBezTo>
                      <a:pt x="25278" y="98991"/>
                      <a:pt x="22707" y="98991"/>
                      <a:pt x="18851" y="94491"/>
                    </a:cubicBezTo>
                    <a:cubicBezTo>
                      <a:pt x="12425" y="87420"/>
                      <a:pt x="2142" y="81635"/>
                      <a:pt x="857" y="74564"/>
                    </a:cubicBezTo>
                    <a:cubicBezTo>
                      <a:pt x="-428" y="66208"/>
                      <a:pt x="11139" y="61066"/>
                      <a:pt x="17566" y="54638"/>
                    </a:cubicBezTo>
                    <a:cubicBezTo>
                      <a:pt x="21422" y="50138"/>
                      <a:pt x="21422" y="47567"/>
                      <a:pt x="16923" y="44353"/>
                    </a:cubicBezTo>
                    <a:cubicBezTo>
                      <a:pt x="16281" y="43710"/>
                      <a:pt x="15638" y="43067"/>
                      <a:pt x="14995" y="42425"/>
                    </a:cubicBezTo>
                    <a:cubicBezTo>
                      <a:pt x="9854" y="35997"/>
                      <a:pt x="-1713" y="30211"/>
                      <a:pt x="214" y="25069"/>
                    </a:cubicBezTo>
                    <a:cubicBezTo>
                      <a:pt x="4070" y="16070"/>
                      <a:pt x="14353" y="8999"/>
                      <a:pt x="21422" y="1286"/>
                    </a:cubicBezTo>
                    <a:cubicBezTo>
                      <a:pt x="22065" y="643"/>
                      <a:pt x="23350" y="643"/>
                      <a:pt x="24635" y="0"/>
                    </a:cubicBezTo>
                    <a:close/>
                  </a:path>
                </a:pathLst>
              </a:custGeom>
              <a:solidFill>
                <a:srgbClr val="000000"/>
              </a:solidFill>
              <a:ln w="6425" cap="flat">
                <a:noFill/>
                <a:prstDash val="solid"/>
                <a:miter/>
              </a:ln>
            </p:spPr>
            <p:txBody>
              <a:bodyPr rtlCol="0" anchor="ctr"/>
              <a:lstStyle/>
              <a:p>
                <a:endParaRPr lang="en-US"/>
              </a:p>
            </p:txBody>
          </p:sp>
        </p:grpSp>
      </p:grpSp>
      <p:sp>
        <p:nvSpPr>
          <p:cNvPr id="300" name="Freeform 299">
            <a:extLst>
              <a:ext uri="{FF2B5EF4-FFF2-40B4-BE49-F238E27FC236}">
                <a16:creationId xmlns:a16="http://schemas.microsoft.com/office/drawing/2014/main" id="{E7898A2B-AFEB-4C99-6AB7-2C2B9FBAE40C}"/>
              </a:ext>
            </a:extLst>
          </p:cNvPr>
          <p:cNvSpPr/>
          <p:nvPr/>
        </p:nvSpPr>
        <p:spPr>
          <a:xfrm>
            <a:off x="3623063" y="2293966"/>
            <a:ext cx="3298543" cy="2906445"/>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grpSp>
        <p:nvGrpSpPr>
          <p:cNvPr id="301" name="Group 300">
            <a:extLst>
              <a:ext uri="{FF2B5EF4-FFF2-40B4-BE49-F238E27FC236}">
                <a16:creationId xmlns:a16="http://schemas.microsoft.com/office/drawing/2014/main" id="{DB0E44C0-CFEC-9F42-E4C3-E9A9DB0EF144}"/>
              </a:ext>
            </a:extLst>
          </p:cNvPr>
          <p:cNvGrpSpPr/>
          <p:nvPr/>
        </p:nvGrpSpPr>
        <p:grpSpPr>
          <a:xfrm rot="10800000">
            <a:off x="5338891" y="1773301"/>
            <a:ext cx="1108623" cy="807096"/>
            <a:chOff x="3400450" y="986392"/>
            <a:chExt cx="1487826" cy="1083162"/>
          </a:xfrm>
        </p:grpSpPr>
        <p:sp>
          <p:nvSpPr>
            <p:cNvPr id="302" name="Freeform 301">
              <a:extLst>
                <a:ext uri="{FF2B5EF4-FFF2-40B4-BE49-F238E27FC236}">
                  <a16:creationId xmlns:a16="http://schemas.microsoft.com/office/drawing/2014/main" id="{FEC2B54B-140A-95F2-BFEB-FB4FBFD0662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303" name="Freeform 302">
              <a:extLst>
                <a:ext uri="{FF2B5EF4-FFF2-40B4-BE49-F238E27FC236}">
                  <a16:creationId xmlns:a16="http://schemas.microsoft.com/office/drawing/2014/main" id="{4C5D8CAF-4DB2-3557-888D-992B9D40BD8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304" name="Text Placeholder 17">
            <a:extLst>
              <a:ext uri="{FF2B5EF4-FFF2-40B4-BE49-F238E27FC236}">
                <a16:creationId xmlns:a16="http://schemas.microsoft.com/office/drawing/2014/main" id="{472BFFF5-19BC-1DC1-D50F-FE2A976ADF08}"/>
              </a:ext>
            </a:extLst>
          </p:cNvPr>
          <p:cNvSpPr txBox="1">
            <a:spLocks/>
          </p:cNvSpPr>
          <p:nvPr/>
        </p:nvSpPr>
        <p:spPr>
          <a:xfrm>
            <a:off x="3935976" y="2628402"/>
            <a:ext cx="2805831"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i="1" dirty="0">
                <a:solidFill>
                  <a:schemeClr val="bg1"/>
                </a:solidFill>
              </a:rPr>
              <a:t>Je demande que ce qui est naturellement bien fait par les mères qui s'occupent de leurs bébés ne soit pas considéré comme acquis</a:t>
            </a:r>
            <a:r>
              <a:rPr lang="en-US" sz="1600" dirty="0">
                <a:solidFill>
                  <a:schemeClr val="bg1"/>
                </a:solidFill>
              </a:rPr>
              <a:t>", écrit le pédiatre D.W. Winnicott. Avec ce guide, nous le sommes aussi. </a:t>
            </a:r>
          </a:p>
        </p:txBody>
      </p:sp>
    </p:spTree>
    <p:extLst>
      <p:ext uri="{BB962C8B-B14F-4D97-AF65-F5344CB8AC3E}">
        <p14:creationId xmlns:p14="http://schemas.microsoft.com/office/powerpoint/2010/main" val="2856270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336331"/>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3830868"/>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Dans les premiers mois de la vie, les parents entrent dans une relation quasi symbiotique avec l'enfant, s'adaptant à ses besoins, à ses gestes, à ses expressions. C'est à cette capacité d'adaptation que l'on fait référence lorsqu'on parle de "synchronie". </a:t>
            </a:r>
          </a:p>
          <a:p>
            <a:pPr>
              <a:lnSpc>
                <a:spcPts val="1120"/>
              </a:lnSpc>
            </a:pPr>
            <a:r>
              <a:rPr lang="en-US" sz="1150" dirty="0">
                <a:solidFill>
                  <a:srgbClr val="262626"/>
                </a:solidFill>
              </a:rPr>
              <a:t> </a:t>
            </a:r>
          </a:p>
          <a:p>
            <a:pPr>
              <a:lnSpc>
                <a:spcPts val="1120"/>
              </a:lnSpc>
            </a:pPr>
            <a:r>
              <a:rPr lang="en-US" sz="1150" dirty="0">
                <a:solidFill>
                  <a:srgbClr val="262626"/>
                </a:solidFill>
              </a:rPr>
              <a:t>Le psychanalyste D.W. Winnicott a utilisé l'expression "</a:t>
            </a:r>
            <a:r>
              <a:rPr lang="en-US" sz="1150" i="1" dirty="0">
                <a:solidFill>
                  <a:srgbClr val="262626"/>
                </a:solidFill>
              </a:rPr>
              <a:t>mère suffisamment bonne" </a:t>
            </a:r>
            <a:r>
              <a:rPr lang="en-US" sz="1150" dirty="0">
                <a:solidFill>
                  <a:srgbClr val="262626"/>
                </a:solidFill>
              </a:rPr>
              <a:t>pour décrire quelque chose de similaire. La mère suffisamment bonne (qui n'est pas nécessairement la mère biologique) est une personne capable d'intuitionner les sentiments de l'enfant et d'y répondre, en adaptant son corps à celui de l'enfant ou - pour reprendre les termes de Winnicott - en modifiant son "maintien" et sa "manipulation" pour l'apaiser.   </a:t>
            </a:r>
          </a:p>
          <a:p>
            <a:pPr>
              <a:lnSpc>
                <a:spcPts val="1120"/>
              </a:lnSpc>
            </a:pPr>
            <a:r>
              <a:rPr lang="en-US" sz="1150" dirty="0">
                <a:solidFill>
                  <a:srgbClr val="262626"/>
                </a:solidFill>
              </a:rPr>
              <a:t> </a:t>
            </a:r>
          </a:p>
          <a:p>
            <a:pPr>
              <a:lnSpc>
                <a:spcPts val="1120"/>
              </a:lnSpc>
            </a:pPr>
            <a:r>
              <a:rPr lang="en-US" sz="1150" dirty="0">
                <a:solidFill>
                  <a:srgbClr val="262626"/>
                </a:solidFill>
              </a:rPr>
              <a:t>Pour tenir et manipuler l'enfant de manière satisfaisante, le parent doit lui accorder toute son attention. Avec les appareils numériques à portée de main, cette attention totale est constamment menacée. Être confronté à une attention partagée peut être déjà frustrant pour un adulte, mais pour un jeune enfant, les enjeux sont encore plus sérieux. Contrairement aux adultes, les nourrissons n'ont pas développé les facultés nécessaires pour </a:t>
            </a:r>
            <a:r>
              <a:rPr lang="en-US" sz="1150" dirty="0" err="1">
                <a:solidFill>
                  <a:srgbClr val="262626"/>
                </a:solidFill>
              </a:rPr>
              <a:t>relativiser les </a:t>
            </a:r>
            <a:r>
              <a:rPr lang="en-US" sz="1150" dirty="0">
                <a:solidFill>
                  <a:srgbClr val="262626"/>
                </a:solidFill>
              </a:rPr>
              <a:t>pertes d'attention momentanées. En fait, tout porte à croire que le jeune enfant ne sait pas encore faire la distinction entre lui-même, ses besoins et son environnement. Si ces éléments sont en contradiction, écrit Winnicott, c'est comme si le monde entier du nourrisson se désagrégeait. Il écrivait avant l'avènement des écrans, et sa préoccupation première était donc les parents souffrant de dépression, qui étaient tellement absorbés par leur propre souffrance qu'ils étaient incapables de répondre aux émotions de l'enfant. Cependant, cela ne disqualifie pas son argument dans ce contexte. Pour le nourrisson, il n'y a aucun moyen de faire la distinction entre "capté par l'écran" et "déprimé". Ce qu'il enregistre, c'est un environnement qui ne satisfait pas ses besoins, ce qui, s'il est vécu de manière systématique, peut conduire à un retrait et à un désengagement du monde environnant. </a:t>
            </a:r>
          </a:p>
          <a:p>
            <a:pPr>
              <a:lnSpc>
                <a:spcPts val="1120"/>
              </a:lnSpc>
            </a:pPr>
            <a:endParaRPr lang="en-US" sz="1150" dirty="0">
              <a:solidFill>
                <a:srgbClr val="262626"/>
              </a:solidFill>
            </a:endParaRPr>
          </a:p>
          <a:p>
            <a:pPr>
              <a:lnSpc>
                <a:spcPts val="1120"/>
              </a:lnSpc>
            </a:pPr>
            <a:endParaRPr lang="en-US" sz="1150" dirty="0">
              <a:solidFill>
                <a:srgbClr val="262626"/>
              </a:solidFill>
            </a:endParaRPr>
          </a:p>
          <a:p>
            <a:pPr>
              <a:lnSpc>
                <a:spcPts val="1120"/>
              </a:lnSpc>
            </a:pPr>
            <a:r>
              <a:rPr lang="en-US" sz="1150" dirty="0">
                <a:solidFill>
                  <a:srgbClr val="262626"/>
                </a:solidFill>
              </a:rPr>
              <a:t> </a:t>
            </a:r>
          </a:p>
          <a:p>
            <a:pPr>
              <a:lnSpc>
                <a:spcPts val="1120"/>
              </a:lnSpc>
            </a:pPr>
            <a:r>
              <a:rPr lang="en-US" sz="1150" dirty="0">
                <a:solidFill>
                  <a:srgbClr val="262626"/>
                </a:solidFill>
              </a:rPr>
              <a:t>La synchronisation guide également la communication précoce avec l'enfant. Nous savons que les enfants s'intéressent aux visages des animaux et qu'à partir de l'âge de trois mois, ils s'intéressent particulièrement aux autres visages humains. Lorsque le nouveau-né regarde un visage humain, que voit-il ? Souvent, il se voit en miroir. Sans </a:t>
            </a:r>
            <a:r>
              <a:rPr lang="en-US" sz="1150" dirty="0" err="1">
                <a:solidFill>
                  <a:srgbClr val="262626"/>
                </a:solidFill>
              </a:rPr>
              <a:t>nous en rendre compte</a:t>
            </a:r>
            <a:r>
              <a:rPr lang="en-US" sz="1150" dirty="0">
                <a:solidFill>
                  <a:srgbClr val="262626"/>
                </a:solidFill>
              </a:rPr>
              <a:t>, nous avons tendance à imiter les expressions du nouveau-né : un sourire répond à un sourire, un froncement de sourcils à un froncement de sourcils, un bâillement à un bâillement. En fait, des études ont montré que les mères qui s'occupent de leur enfant imitent ses expressions une fois par minute ! Winnicott qualifie ce phénomène de "miroir". Il suggère qu'avant le fameux "stade du miroir" décrit par le psychanalyste français </a:t>
            </a:r>
            <a:r>
              <a:rPr lang="en-US" sz="1150" dirty="0" err="1">
                <a:solidFill>
                  <a:srgbClr val="262626"/>
                </a:solidFill>
              </a:rPr>
              <a:t>Jacques </a:t>
            </a:r>
            <a:r>
              <a:rPr lang="en-US" sz="1150" dirty="0">
                <a:solidFill>
                  <a:srgbClr val="262626"/>
                </a:solidFill>
              </a:rPr>
              <a:t>Lacan, l'enfant se voit reflété dans le visage de son parent. Se voir imité, écrit </a:t>
            </a:r>
            <a:r>
              <a:rPr lang="en-US" sz="1150" dirty="0" err="1">
                <a:solidFill>
                  <a:srgbClr val="262626"/>
                </a:solidFill>
              </a:rPr>
              <a:t>Winncott</a:t>
            </a:r>
            <a:r>
              <a:rPr lang="en-US" sz="1150" dirty="0">
                <a:solidFill>
                  <a:srgbClr val="262626"/>
                </a:solidFill>
              </a:rPr>
              <a:t>, permet à l'enfant d'attribuer des images à ses états intérieurs. </a:t>
            </a:r>
          </a:p>
          <a:p>
            <a:pPr>
              <a:lnSpc>
                <a:spcPts val="1120"/>
              </a:lnSpc>
            </a:pPr>
            <a:r>
              <a:rPr lang="en-US" sz="1150" dirty="0">
                <a:solidFill>
                  <a:srgbClr val="262626"/>
                </a:solidFill>
              </a:rPr>
              <a:t> </a:t>
            </a:r>
          </a:p>
          <a:p>
            <a:pPr>
              <a:lnSpc>
                <a:spcPts val="1120"/>
              </a:lnSpc>
            </a:pPr>
            <a:r>
              <a:rPr lang="en-US" sz="1150" dirty="0">
                <a:solidFill>
                  <a:srgbClr val="262626"/>
                </a:solidFill>
              </a:rPr>
              <a:t>Il est intéressant de noter que des études récentes en psychologie du développement suggèrent que les enfants dont les parents ont imité leurs expressions seront eux-mêmes plus doués pour l'imitation. Pendant longtemps, les scientifiques ont considéré que la tendance des enfants à imiter les actions était le résultat d'une qualité innée, ce qu'ils appelaient un "gène du miroir". Dans le livre Cognitive Gadgets, la psychologue Cecilia </a:t>
            </a:r>
            <a:r>
              <a:rPr lang="en-US" sz="1150" dirty="0" err="1">
                <a:solidFill>
                  <a:srgbClr val="262626"/>
                </a:solidFill>
              </a:rPr>
              <a:t>Heyes </a:t>
            </a:r>
            <a:r>
              <a:rPr lang="en-US" sz="1150" dirty="0">
                <a:solidFill>
                  <a:srgbClr val="262626"/>
                </a:solidFill>
              </a:rPr>
              <a:t>soutient que l'imitation, comme d'autres fonctions cognitives telles que la lecture et le vélo, s'acquiert par le biais d'interactions sociales. Elle montre que les enfants comme les adultes éprouvent des difficultés à imiter une action s'ils ne sont pas assistés par des miroirs, qu'ils soient inanimés (un objet-miroir) ou animés (un parent-miroir). Nous avons besoin de voir l'action pendant qu'elle se déroule pour pouvoir la reproduire plus tard - à moins que nous ne sachions déjà comment imiter des actions similaires. Cela signifie que les enfants dont les parents ont imité leurs gestes sont plus susceptibles d'apprendre à imiter ces mêmes gestes </a:t>
            </a:r>
            <a:r>
              <a:rPr lang="en-US" sz="1150" i="1" dirty="0">
                <a:solidFill>
                  <a:srgbClr val="262626"/>
                </a:solidFill>
              </a:rPr>
              <a:t>et d'en acquérir de </a:t>
            </a:r>
            <a:r>
              <a:rPr lang="en-US" sz="1150" dirty="0">
                <a:solidFill>
                  <a:srgbClr val="262626"/>
                </a:solidFill>
              </a:rPr>
              <a:t>nouveaux plus tard dans leur vie. </a:t>
            </a:r>
          </a:p>
          <a:p>
            <a:pPr>
              <a:lnSpc>
                <a:spcPts val="1120"/>
              </a:lnSpc>
            </a:pPr>
            <a:r>
              <a:rPr lang="en-US" sz="1150" dirty="0">
                <a:solidFill>
                  <a:srgbClr val="262626"/>
                </a:solidFill>
              </a:rPr>
              <a:t> </a:t>
            </a:r>
          </a:p>
          <a:p>
            <a:pPr>
              <a:lnSpc>
                <a:spcPts val="1120"/>
              </a:lnSpc>
            </a:pPr>
            <a:r>
              <a:rPr lang="en-US" sz="1150" dirty="0">
                <a:solidFill>
                  <a:srgbClr val="262626"/>
                </a:solidFill>
              </a:rPr>
              <a:t> </a:t>
            </a:r>
          </a:p>
          <a:p>
            <a:pPr>
              <a:lnSpc>
                <a:spcPts val="1120"/>
              </a:lnSpc>
            </a:pPr>
            <a:r>
              <a:rPr lang="en-US" sz="1150" dirty="0">
                <a:solidFill>
                  <a:srgbClr val="262626"/>
                </a:solidFill>
              </a:rPr>
              <a:t> </a:t>
            </a: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5" y="1012503"/>
            <a:ext cx="1449086"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Synchronie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31</a:t>
            </a:fld>
            <a:endParaRPr lang="en-US" dirty="0"/>
          </a:p>
        </p:txBody>
      </p:sp>
      <p:sp>
        <p:nvSpPr>
          <p:cNvPr id="20" name="Freeform 19">
            <a:extLst>
              <a:ext uri="{FF2B5EF4-FFF2-40B4-BE49-F238E27FC236}">
                <a16:creationId xmlns:a16="http://schemas.microsoft.com/office/drawing/2014/main" id="{4B736D0B-1AB6-C1A5-D478-8071213675CB}"/>
              </a:ext>
            </a:extLst>
          </p:cNvPr>
          <p:cNvSpPr/>
          <p:nvPr/>
        </p:nvSpPr>
        <p:spPr>
          <a:xfrm>
            <a:off x="1112099" y="1553373"/>
            <a:ext cx="3885204" cy="238382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9BABE9F1-2CF4-A8A8-E604-0E37859AB07D}"/>
              </a:ext>
            </a:extLst>
          </p:cNvPr>
          <p:cNvGrpSpPr/>
          <p:nvPr/>
        </p:nvGrpSpPr>
        <p:grpSpPr>
          <a:xfrm rot="10800000">
            <a:off x="4521966" y="1486510"/>
            <a:ext cx="1108623" cy="807096"/>
            <a:chOff x="3400450" y="986392"/>
            <a:chExt cx="1487826" cy="1083162"/>
          </a:xfrm>
        </p:grpSpPr>
        <p:sp>
          <p:nvSpPr>
            <p:cNvPr id="23" name="Freeform 22">
              <a:extLst>
                <a:ext uri="{FF2B5EF4-FFF2-40B4-BE49-F238E27FC236}">
                  <a16:creationId xmlns:a16="http://schemas.microsoft.com/office/drawing/2014/main" id="{A58AAD77-E645-72EA-D8DD-C7B124D31D2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3485A2E-C41D-E9D2-5E53-2214E902BB17}"/>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25" name="Text Placeholder 17">
            <a:extLst>
              <a:ext uri="{FF2B5EF4-FFF2-40B4-BE49-F238E27FC236}">
                <a16:creationId xmlns:a16="http://schemas.microsoft.com/office/drawing/2014/main" id="{8743A1B0-D78B-1AB9-618C-7A0C0A114A7E}"/>
              </a:ext>
            </a:extLst>
          </p:cNvPr>
          <p:cNvSpPr txBox="1">
            <a:spLocks/>
          </p:cNvSpPr>
          <p:nvPr/>
        </p:nvSpPr>
        <p:spPr>
          <a:xfrm>
            <a:off x="1551897" y="1737893"/>
            <a:ext cx="3275284"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i="1" dirty="0">
                <a:solidFill>
                  <a:schemeClr val="bg1"/>
                </a:solidFill>
              </a:rPr>
              <a:t>"Quand je regarde, je suis vu, donc j'existe. Je peux maintenant me permettre de regarder et de voir. Je regarde maintenant de manière créative et ce que je sais, je le perçois </a:t>
            </a:r>
            <a:r>
              <a:rPr lang="en-US" sz="1600" i="1" dirty="0" err="1">
                <a:solidFill>
                  <a:schemeClr val="bg1"/>
                </a:solidFill>
              </a:rPr>
              <a:t>aussi</a:t>
            </a:r>
            <a:r>
              <a:rPr lang="en-US" sz="1600" i="1" dirty="0">
                <a:solidFill>
                  <a:schemeClr val="bg1"/>
                </a:solidFill>
              </a:rPr>
              <a:t>".</a:t>
            </a:r>
            <a:endParaRPr lang="en-US" sz="1600" b="1" i="1" dirty="0">
              <a:solidFill>
                <a:schemeClr val="bg1"/>
              </a:solidFill>
            </a:endParaRPr>
          </a:p>
          <a:p>
            <a:pPr algn="l"/>
            <a:r>
              <a:rPr lang="en-US" sz="1600" b="1" i="1" dirty="0">
                <a:solidFill>
                  <a:schemeClr val="bg1"/>
                </a:solidFill>
              </a:rPr>
              <a:t>D.W WInnicott </a:t>
            </a:r>
            <a:endParaRPr lang="en-US" sz="1600" i="1" dirty="0">
              <a:solidFill>
                <a:schemeClr val="bg1"/>
              </a:solidFill>
            </a:endParaRPr>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11">
            <a:extLst>
              <a:ext uri="{FF2B5EF4-FFF2-40B4-BE49-F238E27FC236}">
                <a16:creationId xmlns:a16="http://schemas.microsoft.com/office/drawing/2014/main" id="{092D3EEA-D715-3E2F-7336-359E2B621ED0}"/>
              </a:ext>
            </a:extLst>
          </p:cNvPr>
          <p:cNvGrpSpPr/>
          <p:nvPr/>
        </p:nvGrpSpPr>
        <p:grpSpPr>
          <a:xfrm>
            <a:off x="6165542" y="868063"/>
            <a:ext cx="756064" cy="708735"/>
            <a:chOff x="4476334" y="-623359"/>
            <a:chExt cx="1190835" cy="1116289"/>
          </a:xfrm>
        </p:grpSpPr>
        <p:sp>
          <p:nvSpPr>
            <p:cNvPr id="28" name="Freeform 27">
              <a:extLst>
                <a:ext uri="{FF2B5EF4-FFF2-40B4-BE49-F238E27FC236}">
                  <a16:creationId xmlns:a16="http://schemas.microsoft.com/office/drawing/2014/main" id="{C9944998-59B5-3369-D961-49D01AA7C2BD}"/>
                </a:ext>
              </a:extLst>
            </p:cNvPr>
            <p:cNvSpPr/>
            <p:nvPr/>
          </p:nvSpPr>
          <p:spPr>
            <a:xfrm>
              <a:off x="5141514" y="3468"/>
              <a:ext cx="490299" cy="452567"/>
            </a:xfrm>
            <a:custGeom>
              <a:avLst/>
              <a:gdLst>
                <a:gd name="connsiteX0" fmla="*/ 402257 w 490299"/>
                <a:gd name="connsiteY0" fmla="*/ 82682 h 452567"/>
                <a:gd name="connsiteX1" fmla="*/ 345061 w 490299"/>
                <a:gd name="connsiteY1" fmla="*/ 108394 h 452567"/>
                <a:gd name="connsiteX2" fmla="*/ 325782 w 490299"/>
                <a:gd name="connsiteY2" fmla="*/ 106466 h 452567"/>
                <a:gd name="connsiteX3" fmla="*/ 241595 w 490299"/>
                <a:gd name="connsiteY3" fmla="*/ 71755 h 452567"/>
                <a:gd name="connsiteX4" fmla="*/ 72579 w 490299"/>
                <a:gd name="connsiteY4" fmla="*/ 194529 h 452567"/>
                <a:gd name="connsiteX5" fmla="*/ 199180 w 490299"/>
                <a:gd name="connsiteY5" fmla="*/ 380940 h 452567"/>
                <a:gd name="connsiteX6" fmla="*/ 323854 w 490299"/>
                <a:gd name="connsiteY6" fmla="*/ 348800 h 452567"/>
                <a:gd name="connsiteX7" fmla="*/ 349560 w 490299"/>
                <a:gd name="connsiteY7" fmla="*/ 323088 h 452567"/>
                <a:gd name="connsiteX8" fmla="*/ 343133 w 490299"/>
                <a:gd name="connsiteY8" fmla="*/ 292877 h 452567"/>
                <a:gd name="connsiteX9" fmla="*/ 285938 w 490299"/>
                <a:gd name="connsiteY9" fmla="*/ 267165 h 452567"/>
                <a:gd name="connsiteX10" fmla="*/ 272442 w 490299"/>
                <a:gd name="connsiteY10" fmla="*/ 245310 h 452567"/>
                <a:gd name="connsiteX11" fmla="*/ 291721 w 490299"/>
                <a:gd name="connsiteY11" fmla="*/ 232454 h 452567"/>
                <a:gd name="connsiteX12" fmla="*/ 470377 w 490299"/>
                <a:gd name="connsiteY12" fmla="*/ 232454 h 452567"/>
                <a:gd name="connsiteX13" fmla="*/ 490300 w 490299"/>
                <a:gd name="connsiteY13" fmla="*/ 253666 h 452567"/>
                <a:gd name="connsiteX14" fmla="*/ 490300 w 490299"/>
                <a:gd name="connsiteY14" fmla="*/ 426578 h 452567"/>
                <a:gd name="connsiteX15" fmla="*/ 484516 w 490299"/>
                <a:gd name="connsiteY15" fmla="*/ 445219 h 452567"/>
                <a:gd name="connsiteX16" fmla="*/ 456882 w 490299"/>
                <a:gd name="connsiteY16" fmla="*/ 438791 h 452567"/>
                <a:gd name="connsiteX17" fmla="*/ 431176 w 490299"/>
                <a:gd name="connsiteY17" fmla="*/ 382225 h 452567"/>
                <a:gd name="connsiteX18" fmla="*/ 395188 w 490299"/>
                <a:gd name="connsiteY18" fmla="*/ 377083 h 452567"/>
                <a:gd name="connsiteX19" fmla="*/ 287866 w 490299"/>
                <a:gd name="connsiteY19" fmla="*/ 443291 h 452567"/>
                <a:gd name="connsiteX20" fmla="*/ 212676 w 490299"/>
                <a:gd name="connsiteY20" fmla="*/ 452290 h 452567"/>
                <a:gd name="connsiteX21" fmla="*/ 102141 w 490299"/>
                <a:gd name="connsiteY21" fmla="*/ 415008 h 452567"/>
                <a:gd name="connsiteX22" fmla="*/ 3816 w 490299"/>
                <a:gd name="connsiteY22" fmla="*/ 265879 h 452567"/>
                <a:gd name="connsiteX23" fmla="*/ 47516 w 490299"/>
                <a:gd name="connsiteY23" fmla="*/ 89110 h 452567"/>
                <a:gd name="connsiteX24" fmla="*/ 192754 w 490299"/>
                <a:gd name="connsiteY24" fmla="*/ 2333 h 452567"/>
                <a:gd name="connsiteX25" fmla="*/ 371410 w 490299"/>
                <a:gd name="connsiteY25" fmla="*/ 52471 h 452567"/>
                <a:gd name="connsiteX26" fmla="*/ 402257 w 490299"/>
                <a:gd name="connsiteY26" fmla="*/ 82682 h 4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0299" h="452567">
                  <a:moveTo>
                    <a:pt x="402257" y="82682"/>
                  </a:moveTo>
                  <a:cubicBezTo>
                    <a:pt x="381050" y="92324"/>
                    <a:pt x="362413" y="100038"/>
                    <a:pt x="345061" y="108394"/>
                  </a:cubicBezTo>
                  <a:cubicBezTo>
                    <a:pt x="337349" y="112251"/>
                    <a:pt x="332208" y="111608"/>
                    <a:pt x="325782" y="106466"/>
                  </a:cubicBezTo>
                  <a:cubicBezTo>
                    <a:pt x="301361" y="85896"/>
                    <a:pt x="273085" y="76254"/>
                    <a:pt x="241595" y="71755"/>
                  </a:cubicBezTo>
                  <a:cubicBezTo>
                    <a:pt x="159336" y="60184"/>
                    <a:pt x="86717" y="121893"/>
                    <a:pt x="72579" y="194529"/>
                  </a:cubicBezTo>
                  <a:cubicBezTo>
                    <a:pt x="54585" y="283877"/>
                    <a:pt x="114994" y="367441"/>
                    <a:pt x="199180" y="380940"/>
                  </a:cubicBezTo>
                  <a:cubicBezTo>
                    <a:pt x="245451" y="388653"/>
                    <a:pt x="286580" y="377083"/>
                    <a:pt x="323854" y="348800"/>
                  </a:cubicBezTo>
                  <a:cubicBezTo>
                    <a:pt x="333494" y="341086"/>
                    <a:pt x="341848" y="332087"/>
                    <a:pt x="349560" y="323088"/>
                  </a:cubicBezTo>
                  <a:cubicBezTo>
                    <a:pt x="359842" y="311518"/>
                    <a:pt x="357914" y="299947"/>
                    <a:pt x="343133" y="292877"/>
                  </a:cubicBezTo>
                  <a:cubicBezTo>
                    <a:pt x="323854" y="283877"/>
                    <a:pt x="305217" y="274878"/>
                    <a:pt x="285938" y="267165"/>
                  </a:cubicBezTo>
                  <a:cubicBezTo>
                    <a:pt x="275655" y="262665"/>
                    <a:pt x="270514" y="256237"/>
                    <a:pt x="272442" y="245310"/>
                  </a:cubicBezTo>
                  <a:cubicBezTo>
                    <a:pt x="274370" y="235668"/>
                    <a:pt x="282724" y="232454"/>
                    <a:pt x="291721" y="232454"/>
                  </a:cubicBezTo>
                  <a:cubicBezTo>
                    <a:pt x="351488" y="232454"/>
                    <a:pt x="410611" y="232454"/>
                    <a:pt x="470377" y="232454"/>
                  </a:cubicBezTo>
                  <a:cubicBezTo>
                    <a:pt x="482588" y="232454"/>
                    <a:pt x="490300" y="240810"/>
                    <a:pt x="490300" y="253666"/>
                  </a:cubicBezTo>
                  <a:cubicBezTo>
                    <a:pt x="490300" y="311518"/>
                    <a:pt x="490300" y="368726"/>
                    <a:pt x="490300" y="426578"/>
                  </a:cubicBezTo>
                  <a:cubicBezTo>
                    <a:pt x="490300" y="433006"/>
                    <a:pt x="488371" y="441362"/>
                    <a:pt x="484516" y="445219"/>
                  </a:cubicBezTo>
                  <a:cubicBezTo>
                    <a:pt x="474876" y="454861"/>
                    <a:pt x="463308" y="451647"/>
                    <a:pt x="456882" y="438791"/>
                  </a:cubicBezTo>
                  <a:cubicBezTo>
                    <a:pt x="447885" y="420150"/>
                    <a:pt x="439530" y="400866"/>
                    <a:pt x="431176" y="382225"/>
                  </a:cubicBezTo>
                  <a:cubicBezTo>
                    <a:pt x="422179" y="362941"/>
                    <a:pt x="409326" y="361656"/>
                    <a:pt x="395188" y="377083"/>
                  </a:cubicBezTo>
                  <a:cubicBezTo>
                    <a:pt x="365626" y="409223"/>
                    <a:pt x="330280" y="431720"/>
                    <a:pt x="287866" y="443291"/>
                  </a:cubicBezTo>
                  <a:cubicBezTo>
                    <a:pt x="262802" y="450362"/>
                    <a:pt x="237739" y="453576"/>
                    <a:pt x="212676" y="452290"/>
                  </a:cubicBezTo>
                  <a:cubicBezTo>
                    <a:pt x="172189" y="450362"/>
                    <a:pt x="135558" y="437506"/>
                    <a:pt x="102141" y="415008"/>
                  </a:cubicBezTo>
                  <a:cubicBezTo>
                    <a:pt x="49444" y="379011"/>
                    <a:pt x="14741" y="328873"/>
                    <a:pt x="3816" y="265879"/>
                  </a:cubicBezTo>
                  <a:cubicBezTo>
                    <a:pt x="-7752" y="201600"/>
                    <a:pt x="7029" y="141820"/>
                    <a:pt x="47516" y="89110"/>
                  </a:cubicBezTo>
                  <a:cubicBezTo>
                    <a:pt x="84147" y="40901"/>
                    <a:pt x="132988" y="10046"/>
                    <a:pt x="192754" y="2333"/>
                  </a:cubicBezTo>
                  <a:cubicBezTo>
                    <a:pt x="258304" y="-6023"/>
                    <a:pt x="319998" y="7475"/>
                    <a:pt x="371410" y="52471"/>
                  </a:cubicBezTo>
                  <a:cubicBezTo>
                    <a:pt x="381050" y="62756"/>
                    <a:pt x="390689" y="72398"/>
                    <a:pt x="402257" y="82682"/>
                  </a:cubicBezTo>
                  <a:close/>
                </a:path>
              </a:pathLst>
            </a:custGeom>
            <a:solidFill>
              <a:srgbClr val="009AC1"/>
            </a:solidFill>
            <a:ln w="64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257C339-1CDE-C64D-A4BE-D6911D6BE936}"/>
                </a:ext>
              </a:extLst>
            </p:cNvPr>
            <p:cNvSpPr/>
            <p:nvPr/>
          </p:nvSpPr>
          <p:spPr>
            <a:xfrm>
              <a:off x="4513446" y="-603286"/>
              <a:ext cx="485026" cy="479885"/>
            </a:xfrm>
            <a:custGeom>
              <a:avLst/>
              <a:gdLst>
                <a:gd name="connsiteX0" fmla="*/ 66997 w 485026"/>
                <a:gd name="connsiteY0" fmla="*/ 374467 h 479885"/>
                <a:gd name="connsiteX1" fmla="*/ 126763 w 485026"/>
                <a:gd name="connsiteY1" fmla="*/ 355826 h 479885"/>
                <a:gd name="connsiteX2" fmla="*/ 145400 w 485026"/>
                <a:gd name="connsiteY2" fmla="*/ 359683 h 479885"/>
                <a:gd name="connsiteX3" fmla="*/ 224446 w 485026"/>
                <a:gd name="connsiteY3" fmla="*/ 404036 h 479885"/>
                <a:gd name="connsiteX4" fmla="*/ 407600 w 485026"/>
                <a:gd name="connsiteY4" fmla="*/ 303117 h 479885"/>
                <a:gd name="connsiteX5" fmla="*/ 304776 w 485026"/>
                <a:gd name="connsiteY5" fmla="*/ 101922 h 479885"/>
                <a:gd name="connsiteX6" fmla="*/ 177532 w 485026"/>
                <a:gd name="connsiteY6" fmla="*/ 118634 h 479885"/>
                <a:gd name="connsiteX7" fmla="*/ 148613 w 485026"/>
                <a:gd name="connsiteY7" fmla="*/ 141132 h 479885"/>
                <a:gd name="connsiteX8" fmla="*/ 151184 w 485026"/>
                <a:gd name="connsiteY8" fmla="*/ 171987 h 479885"/>
                <a:gd name="connsiteX9" fmla="*/ 205166 w 485026"/>
                <a:gd name="connsiteY9" fmla="*/ 204769 h 479885"/>
                <a:gd name="connsiteX10" fmla="*/ 215449 w 485026"/>
                <a:gd name="connsiteY10" fmla="*/ 228553 h 479885"/>
                <a:gd name="connsiteX11" fmla="*/ 194884 w 485026"/>
                <a:gd name="connsiteY11" fmla="*/ 238837 h 479885"/>
                <a:gd name="connsiteX12" fmla="*/ 17513 w 485026"/>
                <a:gd name="connsiteY12" fmla="*/ 216982 h 479885"/>
                <a:gd name="connsiteX13" fmla="*/ 162 w 485026"/>
                <a:gd name="connsiteY13" fmla="*/ 193199 h 479885"/>
                <a:gd name="connsiteX14" fmla="*/ 22012 w 485026"/>
                <a:gd name="connsiteY14" fmla="*/ 21572 h 479885"/>
                <a:gd name="connsiteX15" fmla="*/ 30366 w 485026"/>
                <a:gd name="connsiteY15" fmla="*/ 4217 h 479885"/>
                <a:gd name="connsiteX16" fmla="*/ 56715 w 485026"/>
                <a:gd name="connsiteY16" fmla="*/ 13859 h 479885"/>
                <a:gd name="connsiteX17" fmla="*/ 75351 w 485026"/>
                <a:gd name="connsiteY17" fmla="*/ 72996 h 479885"/>
                <a:gd name="connsiteX18" fmla="*/ 110054 w 485026"/>
                <a:gd name="connsiteY18" fmla="*/ 82638 h 479885"/>
                <a:gd name="connsiteX19" fmla="*/ 225088 w 485026"/>
                <a:gd name="connsiteY19" fmla="*/ 29929 h 479885"/>
                <a:gd name="connsiteX20" fmla="*/ 300921 w 485026"/>
                <a:gd name="connsiteY20" fmla="*/ 30571 h 479885"/>
                <a:gd name="connsiteX21" fmla="*/ 405672 w 485026"/>
                <a:gd name="connsiteY21" fmla="*/ 81352 h 479885"/>
                <a:gd name="connsiteX22" fmla="*/ 484718 w 485026"/>
                <a:gd name="connsiteY22" fmla="*/ 241409 h 479885"/>
                <a:gd name="connsiteX23" fmla="*/ 419810 w 485026"/>
                <a:gd name="connsiteY23" fmla="*/ 411749 h 479885"/>
                <a:gd name="connsiteX24" fmla="*/ 264932 w 485026"/>
                <a:gd name="connsiteY24" fmla="*/ 479886 h 479885"/>
                <a:gd name="connsiteX25" fmla="*/ 93988 w 485026"/>
                <a:gd name="connsiteY25" fmla="*/ 407893 h 479885"/>
                <a:gd name="connsiteX26" fmla="*/ 66997 w 485026"/>
                <a:gd name="connsiteY26" fmla="*/ 374467 h 4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026" h="479885">
                  <a:moveTo>
                    <a:pt x="66997" y="374467"/>
                  </a:moveTo>
                  <a:cubicBezTo>
                    <a:pt x="89490" y="367396"/>
                    <a:pt x="108126" y="362254"/>
                    <a:pt x="126763" y="355826"/>
                  </a:cubicBezTo>
                  <a:cubicBezTo>
                    <a:pt x="134475" y="353255"/>
                    <a:pt x="140259" y="354541"/>
                    <a:pt x="145400" y="359683"/>
                  </a:cubicBezTo>
                  <a:cubicBezTo>
                    <a:pt x="167250" y="382824"/>
                    <a:pt x="193598" y="396322"/>
                    <a:pt x="224446" y="404036"/>
                  </a:cubicBezTo>
                  <a:cubicBezTo>
                    <a:pt x="304776" y="425891"/>
                    <a:pt x="383822" y="373182"/>
                    <a:pt x="407600" y="303117"/>
                  </a:cubicBezTo>
                  <a:cubicBezTo>
                    <a:pt x="436519" y="216339"/>
                    <a:pt x="386393" y="126348"/>
                    <a:pt x="304776" y="101922"/>
                  </a:cubicBezTo>
                  <a:cubicBezTo>
                    <a:pt x="259791" y="88423"/>
                    <a:pt x="217376" y="94851"/>
                    <a:pt x="177532" y="118634"/>
                  </a:cubicBezTo>
                  <a:cubicBezTo>
                    <a:pt x="167250" y="125062"/>
                    <a:pt x="157610" y="132776"/>
                    <a:pt x="148613" y="141132"/>
                  </a:cubicBezTo>
                  <a:cubicBezTo>
                    <a:pt x="136403" y="151417"/>
                    <a:pt x="137688" y="162987"/>
                    <a:pt x="151184" y="171987"/>
                  </a:cubicBezTo>
                  <a:cubicBezTo>
                    <a:pt x="169178" y="182914"/>
                    <a:pt x="186529" y="194484"/>
                    <a:pt x="205166" y="204769"/>
                  </a:cubicBezTo>
                  <a:cubicBezTo>
                    <a:pt x="214806" y="210554"/>
                    <a:pt x="219304" y="217625"/>
                    <a:pt x="215449" y="228553"/>
                  </a:cubicBezTo>
                  <a:cubicBezTo>
                    <a:pt x="212235" y="238195"/>
                    <a:pt x="203238" y="240123"/>
                    <a:pt x="194884" y="238837"/>
                  </a:cubicBezTo>
                  <a:cubicBezTo>
                    <a:pt x="135760" y="231767"/>
                    <a:pt x="76637" y="224053"/>
                    <a:pt x="17513" y="216982"/>
                  </a:cubicBezTo>
                  <a:cubicBezTo>
                    <a:pt x="5303" y="215697"/>
                    <a:pt x="-1124" y="206055"/>
                    <a:pt x="162" y="193199"/>
                  </a:cubicBezTo>
                  <a:cubicBezTo>
                    <a:pt x="7231" y="135990"/>
                    <a:pt x="14300" y="78781"/>
                    <a:pt x="22012" y="21572"/>
                  </a:cubicBezTo>
                  <a:cubicBezTo>
                    <a:pt x="22654" y="15144"/>
                    <a:pt x="25868" y="7431"/>
                    <a:pt x="30366" y="4217"/>
                  </a:cubicBezTo>
                  <a:cubicBezTo>
                    <a:pt x="41291" y="-4139"/>
                    <a:pt x="52216" y="360"/>
                    <a:pt x="56715" y="13859"/>
                  </a:cubicBezTo>
                  <a:cubicBezTo>
                    <a:pt x="63141" y="33785"/>
                    <a:pt x="68925" y="53712"/>
                    <a:pt x="75351" y="72996"/>
                  </a:cubicBezTo>
                  <a:cubicBezTo>
                    <a:pt x="81778" y="93565"/>
                    <a:pt x="93988" y="96137"/>
                    <a:pt x="110054" y="82638"/>
                  </a:cubicBezTo>
                  <a:cubicBezTo>
                    <a:pt x="143472" y="54355"/>
                    <a:pt x="181388" y="36999"/>
                    <a:pt x="225088" y="29929"/>
                  </a:cubicBezTo>
                  <a:cubicBezTo>
                    <a:pt x="250794" y="26072"/>
                    <a:pt x="275857" y="26072"/>
                    <a:pt x="300921" y="30571"/>
                  </a:cubicBezTo>
                  <a:cubicBezTo>
                    <a:pt x="340765" y="37642"/>
                    <a:pt x="375468" y="54998"/>
                    <a:pt x="405672" y="81352"/>
                  </a:cubicBezTo>
                  <a:cubicBezTo>
                    <a:pt x="453870" y="123777"/>
                    <a:pt x="481504" y="177772"/>
                    <a:pt x="484718" y="241409"/>
                  </a:cubicBezTo>
                  <a:cubicBezTo>
                    <a:pt x="487931" y="306974"/>
                    <a:pt x="466081" y="364182"/>
                    <a:pt x="419810" y="411749"/>
                  </a:cubicBezTo>
                  <a:cubicBezTo>
                    <a:pt x="377396" y="454817"/>
                    <a:pt x="325341" y="479886"/>
                    <a:pt x="264932" y="479886"/>
                  </a:cubicBezTo>
                  <a:cubicBezTo>
                    <a:pt x="198740" y="479886"/>
                    <a:pt x="139616" y="458674"/>
                    <a:pt x="93988" y="407893"/>
                  </a:cubicBezTo>
                  <a:cubicBezTo>
                    <a:pt x="85634" y="396322"/>
                    <a:pt x="77279" y="386038"/>
                    <a:pt x="66997" y="374467"/>
                  </a:cubicBezTo>
                  <a:close/>
                </a:path>
              </a:pathLst>
            </a:custGeom>
            <a:solidFill>
              <a:srgbClr val="009AC1"/>
            </a:solidFill>
            <a:ln w="64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1CBEFA4-81BA-1861-722B-0E93954D5B56}"/>
                </a:ext>
              </a:extLst>
            </p:cNvPr>
            <p:cNvSpPr/>
            <p:nvPr/>
          </p:nvSpPr>
          <p:spPr>
            <a:xfrm>
              <a:off x="4476334" y="-621915"/>
              <a:ext cx="561112" cy="523601"/>
            </a:xfrm>
            <a:custGeom>
              <a:avLst/>
              <a:gdLst>
                <a:gd name="connsiteX0" fmla="*/ 1928 w 561112"/>
                <a:gd name="connsiteY0" fmla="*/ 38273 h 523601"/>
                <a:gd name="connsiteX1" fmla="*/ 53982 w 561112"/>
                <a:gd name="connsiteY1" fmla="*/ 1634 h 523601"/>
                <a:gd name="connsiteX2" fmla="*/ 99610 w 561112"/>
                <a:gd name="connsiteY2" fmla="*/ 29917 h 523601"/>
                <a:gd name="connsiteX3" fmla="*/ 117605 w 561112"/>
                <a:gd name="connsiteY3" fmla="*/ 68485 h 523601"/>
                <a:gd name="connsiteX4" fmla="*/ 182512 w 561112"/>
                <a:gd name="connsiteY4" fmla="*/ 26703 h 523601"/>
                <a:gd name="connsiteX5" fmla="*/ 267984 w 561112"/>
                <a:gd name="connsiteY5" fmla="*/ 1634 h 523601"/>
                <a:gd name="connsiteX6" fmla="*/ 444069 w 561112"/>
                <a:gd name="connsiteY6" fmla="*/ 44058 h 523601"/>
                <a:gd name="connsiteX7" fmla="*/ 553962 w 561112"/>
                <a:gd name="connsiteY7" fmla="*/ 204115 h 523601"/>
                <a:gd name="connsiteX8" fmla="*/ 561031 w 561112"/>
                <a:gd name="connsiteY8" fmla="*/ 267108 h 523601"/>
                <a:gd name="connsiteX9" fmla="*/ 505121 w 561112"/>
                <a:gd name="connsiteY9" fmla="*/ 422022 h 523601"/>
                <a:gd name="connsiteX10" fmla="*/ 355384 w 561112"/>
                <a:gd name="connsiteY10" fmla="*/ 517156 h 523601"/>
                <a:gd name="connsiteX11" fmla="*/ 196650 w 561112"/>
                <a:gd name="connsiteY11" fmla="*/ 501729 h 523601"/>
                <a:gd name="connsiteX12" fmla="*/ 106037 w 561112"/>
                <a:gd name="connsiteY12" fmla="*/ 437449 h 523601"/>
                <a:gd name="connsiteX13" fmla="*/ 84829 w 561112"/>
                <a:gd name="connsiteY13" fmla="*/ 409166 h 523601"/>
                <a:gd name="connsiteX14" fmla="*/ 92541 w 561112"/>
                <a:gd name="connsiteY14" fmla="*/ 380883 h 523601"/>
                <a:gd name="connsiteX15" fmla="*/ 186368 w 561112"/>
                <a:gd name="connsiteY15" fmla="*/ 339102 h 523601"/>
                <a:gd name="connsiteX16" fmla="*/ 208860 w 561112"/>
                <a:gd name="connsiteY16" fmla="*/ 343601 h 523601"/>
                <a:gd name="connsiteX17" fmla="*/ 278266 w 561112"/>
                <a:gd name="connsiteY17" fmla="*/ 381526 h 523601"/>
                <a:gd name="connsiteX18" fmla="*/ 368237 w 561112"/>
                <a:gd name="connsiteY18" fmla="*/ 361600 h 523601"/>
                <a:gd name="connsiteX19" fmla="*/ 402940 w 561112"/>
                <a:gd name="connsiteY19" fmla="*/ 327531 h 523601"/>
                <a:gd name="connsiteX20" fmla="*/ 426075 w 561112"/>
                <a:gd name="connsiteY20" fmla="*/ 324317 h 523601"/>
                <a:gd name="connsiteX21" fmla="*/ 429931 w 561112"/>
                <a:gd name="connsiteY21" fmla="*/ 349386 h 523601"/>
                <a:gd name="connsiteX22" fmla="*/ 323252 w 561112"/>
                <a:gd name="connsiteY22" fmla="*/ 416880 h 523601"/>
                <a:gd name="connsiteX23" fmla="*/ 197293 w 561112"/>
                <a:gd name="connsiteY23" fmla="*/ 380883 h 523601"/>
                <a:gd name="connsiteX24" fmla="*/ 187010 w 561112"/>
                <a:gd name="connsiteY24" fmla="*/ 378955 h 523601"/>
                <a:gd name="connsiteX25" fmla="*/ 125316 w 561112"/>
                <a:gd name="connsiteY25" fmla="*/ 404667 h 523601"/>
                <a:gd name="connsiteX26" fmla="*/ 251918 w 561112"/>
                <a:gd name="connsiteY26" fmla="*/ 483088 h 523601"/>
                <a:gd name="connsiteX27" fmla="*/ 444712 w 561112"/>
                <a:gd name="connsiteY27" fmla="*/ 434235 h 523601"/>
                <a:gd name="connsiteX28" fmla="*/ 521187 w 561112"/>
                <a:gd name="connsiteY28" fmla="*/ 306319 h 523601"/>
                <a:gd name="connsiteX29" fmla="*/ 487127 w 561112"/>
                <a:gd name="connsiteY29" fmla="*/ 135335 h 523601"/>
                <a:gd name="connsiteX30" fmla="*/ 345744 w 561112"/>
                <a:gd name="connsiteY30" fmla="*/ 40202 h 523601"/>
                <a:gd name="connsiteX31" fmla="*/ 197935 w 561112"/>
                <a:gd name="connsiteY31" fmla="*/ 58843 h 523601"/>
                <a:gd name="connsiteX32" fmla="*/ 131743 w 561112"/>
                <a:gd name="connsiteY32" fmla="*/ 110266 h 523601"/>
                <a:gd name="connsiteX33" fmla="*/ 116962 w 561112"/>
                <a:gd name="connsiteY33" fmla="*/ 120551 h 523601"/>
                <a:gd name="connsiteX34" fmla="*/ 96397 w 561112"/>
                <a:gd name="connsiteY34" fmla="*/ 110266 h 523601"/>
                <a:gd name="connsiteX35" fmla="*/ 70048 w 561112"/>
                <a:gd name="connsiteY35" fmla="*/ 51129 h 523601"/>
                <a:gd name="connsiteX36" fmla="*/ 46271 w 561112"/>
                <a:gd name="connsiteY36" fmla="*/ 39559 h 523601"/>
                <a:gd name="connsiteX37" fmla="*/ 35346 w 561112"/>
                <a:gd name="connsiteY37" fmla="*/ 58200 h 523601"/>
                <a:gd name="connsiteX38" fmla="*/ 35346 w 561112"/>
                <a:gd name="connsiteY38" fmla="*/ 231112 h 523601"/>
                <a:gd name="connsiteX39" fmla="*/ 59124 w 561112"/>
                <a:gd name="connsiteY39" fmla="*/ 254895 h 523601"/>
                <a:gd name="connsiteX40" fmla="*/ 230710 w 561112"/>
                <a:gd name="connsiteY40" fmla="*/ 254895 h 523601"/>
                <a:gd name="connsiteX41" fmla="*/ 251275 w 561112"/>
                <a:gd name="connsiteY41" fmla="*/ 229184 h 523601"/>
                <a:gd name="connsiteX42" fmla="*/ 240993 w 561112"/>
                <a:gd name="connsiteY42" fmla="*/ 220827 h 523601"/>
                <a:gd name="connsiteX43" fmla="*/ 183797 w 561112"/>
                <a:gd name="connsiteY43" fmla="*/ 195758 h 523601"/>
                <a:gd name="connsiteX44" fmla="*/ 176728 w 561112"/>
                <a:gd name="connsiteY44" fmla="*/ 161690 h 523601"/>
                <a:gd name="connsiteX45" fmla="*/ 275696 w 561112"/>
                <a:gd name="connsiteY45" fmla="*/ 105767 h 523601"/>
                <a:gd name="connsiteX46" fmla="*/ 411294 w 561112"/>
                <a:gd name="connsiteY46" fmla="*/ 151405 h 523601"/>
                <a:gd name="connsiteX47" fmla="*/ 453709 w 561112"/>
                <a:gd name="connsiteY47" fmla="*/ 245253 h 523601"/>
                <a:gd name="connsiteX48" fmla="*/ 455637 w 561112"/>
                <a:gd name="connsiteY48" fmla="*/ 260038 h 523601"/>
                <a:gd name="connsiteX49" fmla="*/ 438285 w 561112"/>
                <a:gd name="connsiteY49" fmla="*/ 278679 h 523601"/>
                <a:gd name="connsiteX50" fmla="*/ 420934 w 561112"/>
                <a:gd name="connsiteY50" fmla="*/ 262609 h 523601"/>
                <a:gd name="connsiteX51" fmla="*/ 396513 w 561112"/>
                <a:gd name="connsiteY51" fmla="*/ 189973 h 523601"/>
                <a:gd name="connsiteX52" fmla="*/ 309756 w 561112"/>
                <a:gd name="connsiteY52" fmla="*/ 141121 h 523601"/>
                <a:gd name="connsiteX53" fmla="*/ 230710 w 561112"/>
                <a:gd name="connsiteY53" fmla="*/ 159762 h 523601"/>
                <a:gd name="connsiteX54" fmla="*/ 214644 w 561112"/>
                <a:gd name="connsiteY54" fmla="*/ 170689 h 523601"/>
                <a:gd name="connsiteX55" fmla="*/ 249990 w 561112"/>
                <a:gd name="connsiteY55" fmla="*/ 187402 h 523601"/>
                <a:gd name="connsiteX56" fmla="*/ 287906 w 561112"/>
                <a:gd name="connsiteY56" fmla="*/ 232398 h 523601"/>
                <a:gd name="connsiteX57" fmla="*/ 257059 w 561112"/>
                <a:gd name="connsiteY57" fmla="*/ 285107 h 523601"/>
                <a:gd name="connsiteX58" fmla="*/ 229425 w 561112"/>
                <a:gd name="connsiteY58" fmla="*/ 289606 h 523601"/>
                <a:gd name="connsiteX59" fmla="*/ 64265 w 561112"/>
                <a:gd name="connsiteY59" fmla="*/ 290249 h 523601"/>
                <a:gd name="connsiteX60" fmla="*/ 0 w 561112"/>
                <a:gd name="connsiteY60" fmla="*/ 250396 h 523601"/>
                <a:gd name="connsiteX61" fmla="*/ 1928 w 561112"/>
                <a:gd name="connsiteY61" fmla="*/ 38273 h 5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61112" h="523601">
                  <a:moveTo>
                    <a:pt x="1928" y="38273"/>
                  </a:moveTo>
                  <a:cubicBezTo>
                    <a:pt x="11568" y="15133"/>
                    <a:pt x="28276" y="991"/>
                    <a:pt x="53982" y="1634"/>
                  </a:cubicBezTo>
                  <a:cubicBezTo>
                    <a:pt x="73904" y="2277"/>
                    <a:pt x="90613" y="10633"/>
                    <a:pt x="99610" y="29917"/>
                  </a:cubicBezTo>
                  <a:cubicBezTo>
                    <a:pt x="106037" y="42773"/>
                    <a:pt x="112463" y="56272"/>
                    <a:pt x="117605" y="68485"/>
                  </a:cubicBezTo>
                  <a:cubicBezTo>
                    <a:pt x="140097" y="53700"/>
                    <a:pt x="160662" y="38916"/>
                    <a:pt x="182512" y="26703"/>
                  </a:cubicBezTo>
                  <a:cubicBezTo>
                    <a:pt x="208860" y="11919"/>
                    <a:pt x="237779" y="4848"/>
                    <a:pt x="267984" y="1634"/>
                  </a:cubicBezTo>
                  <a:cubicBezTo>
                    <a:pt x="331606" y="-4794"/>
                    <a:pt x="390730" y="7419"/>
                    <a:pt x="444069" y="44058"/>
                  </a:cubicBezTo>
                  <a:cubicBezTo>
                    <a:pt x="501265" y="82626"/>
                    <a:pt x="539181" y="135335"/>
                    <a:pt x="553962" y="204115"/>
                  </a:cubicBezTo>
                  <a:cubicBezTo>
                    <a:pt x="558460" y="224684"/>
                    <a:pt x="561673" y="246539"/>
                    <a:pt x="561031" y="267108"/>
                  </a:cubicBezTo>
                  <a:cubicBezTo>
                    <a:pt x="558460" y="324317"/>
                    <a:pt x="541752" y="376384"/>
                    <a:pt x="505121" y="422022"/>
                  </a:cubicBezTo>
                  <a:cubicBezTo>
                    <a:pt x="465919" y="470875"/>
                    <a:pt x="415793" y="503015"/>
                    <a:pt x="355384" y="517156"/>
                  </a:cubicBezTo>
                  <a:cubicBezTo>
                    <a:pt x="301401" y="529369"/>
                    <a:pt x="248062" y="524227"/>
                    <a:pt x="196650" y="501729"/>
                  </a:cubicBezTo>
                  <a:cubicBezTo>
                    <a:pt x="161947" y="486302"/>
                    <a:pt x="131743" y="465090"/>
                    <a:pt x="106037" y="437449"/>
                  </a:cubicBezTo>
                  <a:cubicBezTo>
                    <a:pt x="98325" y="429093"/>
                    <a:pt x="91256" y="418808"/>
                    <a:pt x="84829" y="409166"/>
                  </a:cubicBezTo>
                  <a:cubicBezTo>
                    <a:pt x="76475" y="397596"/>
                    <a:pt x="79688" y="386669"/>
                    <a:pt x="92541" y="380883"/>
                  </a:cubicBezTo>
                  <a:cubicBezTo>
                    <a:pt x="124031" y="366742"/>
                    <a:pt x="155521" y="353243"/>
                    <a:pt x="186368" y="339102"/>
                  </a:cubicBezTo>
                  <a:cubicBezTo>
                    <a:pt x="195365" y="335245"/>
                    <a:pt x="202434" y="337173"/>
                    <a:pt x="208860" y="343601"/>
                  </a:cubicBezTo>
                  <a:cubicBezTo>
                    <a:pt x="228140" y="363528"/>
                    <a:pt x="250632" y="376384"/>
                    <a:pt x="278266" y="381526"/>
                  </a:cubicBezTo>
                  <a:cubicBezTo>
                    <a:pt x="311684" y="387954"/>
                    <a:pt x="341246" y="380241"/>
                    <a:pt x="368237" y="361600"/>
                  </a:cubicBezTo>
                  <a:cubicBezTo>
                    <a:pt x="381090" y="351958"/>
                    <a:pt x="391372" y="339102"/>
                    <a:pt x="402940" y="327531"/>
                  </a:cubicBezTo>
                  <a:cubicBezTo>
                    <a:pt x="410009" y="320461"/>
                    <a:pt x="419649" y="319175"/>
                    <a:pt x="426075" y="324317"/>
                  </a:cubicBezTo>
                  <a:cubicBezTo>
                    <a:pt x="435072" y="332031"/>
                    <a:pt x="436357" y="339744"/>
                    <a:pt x="429931" y="349386"/>
                  </a:cubicBezTo>
                  <a:cubicBezTo>
                    <a:pt x="404225" y="386669"/>
                    <a:pt x="368879" y="409166"/>
                    <a:pt x="323252" y="416880"/>
                  </a:cubicBezTo>
                  <a:cubicBezTo>
                    <a:pt x="275696" y="424593"/>
                    <a:pt x="233923" y="411738"/>
                    <a:pt x="197293" y="380883"/>
                  </a:cubicBezTo>
                  <a:cubicBezTo>
                    <a:pt x="194722" y="378955"/>
                    <a:pt x="189581" y="378312"/>
                    <a:pt x="187010" y="378955"/>
                  </a:cubicBezTo>
                  <a:cubicBezTo>
                    <a:pt x="166446" y="387311"/>
                    <a:pt x="146524" y="396310"/>
                    <a:pt x="125316" y="404667"/>
                  </a:cubicBezTo>
                  <a:cubicBezTo>
                    <a:pt x="158734" y="445806"/>
                    <a:pt x="201149" y="472803"/>
                    <a:pt x="251918" y="483088"/>
                  </a:cubicBezTo>
                  <a:cubicBezTo>
                    <a:pt x="323894" y="497872"/>
                    <a:pt x="388159" y="480517"/>
                    <a:pt x="444712" y="434235"/>
                  </a:cubicBezTo>
                  <a:cubicBezTo>
                    <a:pt x="485841" y="400810"/>
                    <a:pt x="511547" y="357743"/>
                    <a:pt x="521187" y="306319"/>
                  </a:cubicBezTo>
                  <a:cubicBezTo>
                    <a:pt x="532754" y="245253"/>
                    <a:pt x="522472" y="187402"/>
                    <a:pt x="487127" y="135335"/>
                  </a:cubicBezTo>
                  <a:cubicBezTo>
                    <a:pt x="453066" y="84555"/>
                    <a:pt x="404868" y="53058"/>
                    <a:pt x="345744" y="40202"/>
                  </a:cubicBezTo>
                  <a:cubicBezTo>
                    <a:pt x="294975" y="29274"/>
                    <a:pt x="244849" y="35059"/>
                    <a:pt x="197935" y="58843"/>
                  </a:cubicBezTo>
                  <a:cubicBezTo>
                    <a:pt x="172872" y="71699"/>
                    <a:pt x="150379" y="89054"/>
                    <a:pt x="131743" y="110266"/>
                  </a:cubicBezTo>
                  <a:cubicBezTo>
                    <a:pt x="127887" y="114766"/>
                    <a:pt x="122746" y="119265"/>
                    <a:pt x="116962" y="120551"/>
                  </a:cubicBezTo>
                  <a:cubicBezTo>
                    <a:pt x="107965" y="123122"/>
                    <a:pt x="100896" y="119265"/>
                    <a:pt x="96397" y="110266"/>
                  </a:cubicBezTo>
                  <a:cubicBezTo>
                    <a:pt x="88043" y="90340"/>
                    <a:pt x="78403" y="71056"/>
                    <a:pt x="70048" y="51129"/>
                  </a:cubicBezTo>
                  <a:cubicBezTo>
                    <a:pt x="65550" y="39559"/>
                    <a:pt x="56553" y="37630"/>
                    <a:pt x="46271" y="39559"/>
                  </a:cubicBezTo>
                  <a:cubicBezTo>
                    <a:pt x="36631" y="41487"/>
                    <a:pt x="35346" y="49201"/>
                    <a:pt x="35346" y="58200"/>
                  </a:cubicBezTo>
                  <a:cubicBezTo>
                    <a:pt x="35346" y="116051"/>
                    <a:pt x="35346" y="173260"/>
                    <a:pt x="35346" y="231112"/>
                  </a:cubicBezTo>
                  <a:cubicBezTo>
                    <a:pt x="35346" y="249753"/>
                    <a:pt x="40487" y="254895"/>
                    <a:pt x="59124" y="254895"/>
                  </a:cubicBezTo>
                  <a:cubicBezTo>
                    <a:pt x="116319" y="254895"/>
                    <a:pt x="173515" y="254895"/>
                    <a:pt x="230710" y="254895"/>
                  </a:cubicBezTo>
                  <a:cubicBezTo>
                    <a:pt x="248704" y="254895"/>
                    <a:pt x="258344" y="242682"/>
                    <a:pt x="251275" y="229184"/>
                  </a:cubicBezTo>
                  <a:cubicBezTo>
                    <a:pt x="249347" y="225327"/>
                    <a:pt x="244849" y="222756"/>
                    <a:pt x="240993" y="220827"/>
                  </a:cubicBezTo>
                  <a:cubicBezTo>
                    <a:pt x="221713" y="211828"/>
                    <a:pt x="203077" y="202829"/>
                    <a:pt x="183797" y="195758"/>
                  </a:cubicBezTo>
                  <a:cubicBezTo>
                    <a:pt x="168374" y="189973"/>
                    <a:pt x="165803" y="173903"/>
                    <a:pt x="176728" y="161690"/>
                  </a:cubicBezTo>
                  <a:cubicBezTo>
                    <a:pt x="203077" y="131479"/>
                    <a:pt x="234566" y="110909"/>
                    <a:pt x="275696" y="105767"/>
                  </a:cubicBezTo>
                  <a:cubicBezTo>
                    <a:pt x="328393" y="99339"/>
                    <a:pt x="374021" y="114123"/>
                    <a:pt x="411294" y="151405"/>
                  </a:cubicBezTo>
                  <a:cubicBezTo>
                    <a:pt x="436357" y="176474"/>
                    <a:pt x="452423" y="207971"/>
                    <a:pt x="453709" y="245253"/>
                  </a:cubicBezTo>
                  <a:cubicBezTo>
                    <a:pt x="453709" y="250396"/>
                    <a:pt x="455637" y="254895"/>
                    <a:pt x="455637" y="260038"/>
                  </a:cubicBezTo>
                  <a:cubicBezTo>
                    <a:pt x="455637" y="271608"/>
                    <a:pt x="449210" y="278679"/>
                    <a:pt x="438285" y="278679"/>
                  </a:cubicBezTo>
                  <a:cubicBezTo>
                    <a:pt x="427360" y="278679"/>
                    <a:pt x="422219" y="272894"/>
                    <a:pt x="420934" y="262609"/>
                  </a:cubicBezTo>
                  <a:cubicBezTo>
                    <a:pt x="417721" y="236897"/>
                    <a:pt x="413222" y="211828"/>
                    <a:pt x="396513" y="189973"/>
                  </a:cubicBezTo>
                  <a:cubicBezTo>
                    <a:pt x="374663" y="161047"/>
                    <a:pt x="346387" y="144977"/>
                    <a:pt x="309756" y="141121"/>
                  </a:cubicBezTo>
                  <a:cubicBezTo>
                    <a:pt x="280837" y="137907"/>
                    <a:pt x="254488" y="144335"/>
                    <a:pt x="230710" y="159762"/>
                  </a:cubicBezTo>
                  <a:cubicBezTo>
                    <a:pt x="225569" y="162976"/>
                    <a:pt x="221071" y="166832"/>
                    <a:pt x="214644" y="170689"/>
                  </a:cubicBezTo>
                  <a:cubicBezTo>
                    <a:pt x="227497" y="176474"/>
                    <a:pt x="238422" y="182902"/>
                    <a:pt x="249990" y="187402"/>
                  </a:cubicBezTo>
                  <a:cubicBezTo>
                    <a:pt x="271840" y="195115"/>
                    <a:pt x="284050" y="209900"/>
                    <a:pt x="287906" y="232398"/>
                  </a:cubicBezTo>
                  <a:cubicBezTo>
                    <a:pt x="291119" y="251039"/>
                    <a:pt x="275053" y="279322"/>
                    <a:pt x="257059" y="285107"/>
                  </a:cubicBezTo>
                  <a:cubicBezTo>
                    <a:pt x="248062" y="287678"/>
                    <a:pt x="238422" y="289606"/>
                    <a:pt x="229425" y="289606"/>
                  </a:cubicBezTo>
                  <a:cubicBezTo>
                    <a:pt x="174157" y="290249"/>
                    <a:pt x="119532" y="288964"/>
                    <a:pt x="64265" y="290249"/>
                  </a:cubicBezTo>
                  <a:cubicBezTo>
                    <a:pt x="32775" y="290892"/>
                    <a:pt x="10925" y="280607"/>
                    <a:pt x="0" y="250396"/>
                  </a:cubicBezTo>
                  <a:cubicBezTo>
                    <a:pt x="1928" y="179688"/>
                    <a:pt x="1928" y="108981"/>
                    <a:pt x="1928" y="38273"/>
                  </a:cubicBezTo>
                  <a:close/>
                </a:path>
              </a:pathLst>
            </a:custGeom>
            <a:solidFill>
              <a:srgbClr val="040303"/>
            </a:solidFill>
            <a:ln w="64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AF31DD0-44CA-66A2-B3A9-8F0FFAD10A47}"/>
                </a:ext>
              </a:extLst>
            </p:cNvPr>
            <p:cNvSpPr/>
            <p:nvPr/>
          </p:nvSpPr>
          <p:spPr>
            <a:xfrm>
              <a:off x="5106709" y="-30715"/>
              <a:ext cx="560461" cy="523645"/>
            </a:xfrm>
            <a:custGeom>
              <a:avLst/>
              <a:gdLst>
                <a:gd name="connsiteX0" fmla="*/ 342593 w 560461"/>
                <a:gd name="connsiteY0" fmla="*/ 350843 h 523645"/>
                <a:gd name="connsiteX1" fmla="*/ 306605 w 560461"/>
                <a:gd name="connsiteY1" fmla="*/ 334131 h 523645"/>
                <a:gd name="connsiteX2" fmla="*/ 273187 w 560461"/>
                <a:gd name="connsiteY2" fmla="*/ 271780 h 523645"/>
                <a:gd name="connsiteX3" fmla="*/ 324599 w 560461"/>
                <a:gd name="connsiteY3" fmla="*/ 231926 h 523645"/>
                <a:gd name="connsiteX4" fmla="*/ 504540 w 560461"/>
                <a:gd name="connsiteY4" fmla="*/ 231926 h 523645"/>
                <a:gd name="connsiteX5" fmla="*/ 560451 w 560461"/>
                <a:gd name="connsiteY5" fmla="*/ 288492 h 523645"/>
                <a:gd name="connsiteX6" fmla="*/ 560451 w 560461"/>
                <a:gd name="connsiteY6" fmla="*/ 461404 h 523645"/>
                <a:gd name="connsiteX7" fmla="*/ 500684 w 560461"/>
                <a:gd name="connsiteY7" fmla="*/ 519899 h 523645"/>
                <a:gd name="connsiteX8" fmla="*/ 460840 w 560461"/>
                <a:gd name="connsiteY8" fmla="*/ 490973 h 523645"/>
                <a:gd name="connsiteX9" fmla="*/ 446059 w 560461"/>
                <a:gd name="connsiteY9" fmla="*/ 458190 h 523645"/>
                <a:gd name="connsiteX10" fmla="*/ 435134 w 560461"/>
                <a:gd name="connsiteY10" fmla="*/ 456262 h 523645"/>
                <a:gd name="connsiteX11" fmla="*/ 316887 w 560461"/>
                <a:gd name="connsiteY11" fmla="*/ 517327 h 523645"/>
                <a:gd name="connsiteX12" fmla="*/ 158154 w 560461"/>
                <a:gd name="connsiteY12" fmla="*/ 501900 h 523645"/>
                <a:gd name="connsiteX13" fmla="*/ 67540 w 560461"/>
                <a:gd name="connsiteY13" fmla="*/ 436978 h 523645"/>
                <a:gd name="connsiteX14" fmla="*/ 5203 w 560461"/>
                <a:gd name="connsiteY14" fmla="*/ 312276 h 523645"/>
                <a:gd name="connsiteX15" fmla="*/ 55330 w 560461"/>
                <a:gd name="connsiteY15" fmla="*/ 100153 h 523645"/>
                <a:gd name="connsiteX16" fmla="*/ 219848 w 560461"/>
                <a:gd name="connsiteY16" fmla="*/ 3091 h 523645"/>
                <a:gd name="connsiteX17" fmla="*/ 422282 w 560461"/>
                <a:gd name="connsiteY17" fmla="*/ 56443 h 523645"/>
                <a:gd name="connsiteX18" fmla="*/ 476264 w 560461"/>
                <a:gd name="connsiteY18" fmla="*/ 112366 h 523645"/>
                <a:gd name="connsiteX19" fmla="*/ 469195 w 560461"/>
                <a:gd name="connsiteY19" fmla="*/ 140649 h 523645"/>
                <a:gd name="connsiteX20" fmla="*/ 372798 w 560461"/>
                <a:gd name="connsiteY20" fmla="*/ 183716 h 523645"/>
                <a:gd name="connsiteX21" fmla="*/ 349020 w 560461"/>
                <a:gd name="connsiteY21" fmla="*/ 177288 h 523645"/>
                <a:gd name="connsiteX22" fmla="*/ 287968 w 560461"/>
                <a:gd name="connsiteY22" fmla="*/ 143220 h 523645"/>
                <a:gd name="connsiteX23" fmla="*/ 144658 w 560461"/>
                <a:gd name="connsiteY23" fmla="*/ 224855 h 523645"/>
                <a:gd name="connsiteX24" fmla="*/ 240412 w 560461"/>
                <a:gd name="connsiteY24" fmla="*/ 380412 h 523645"/>
                <a:gd name="connsiteX25" fmla="*/ 338737 w 560461"/>
                <a:gd name="connsiteY25" fmla="*/ 354057 h 523645"/>
                <a:gd name="connsiteX26" fmla="*/ 342593 w 560461"/>
                <a:gd name="connsiteY26" fmla="*/ 350843 h 523645"/>
                <a:gd name="connsiteX27" fmla="*/ 437062 w 560461"/>
                <a:gd name="connsiteY27" fmla="*/ 116866 h 523645"/>
                <a:gd name="connsiteX28" fmla="*/ 405573 w 560461"/>
                <a:gd name="connsiteY28" fmla="*/ 88583 h 523645"/>
                <a:gd name="connsiteX29" fmla="*/ 226917 w 560461"/>
                <a:gd name="connsiteY29" fmla="*/ 38445 h 523645"/>
                <a:gd name="connsiteX30" fmla="*/ 81679 w 560461"/>
                <a:gd name="connsiteY30" fmla="*/ 125222 h 523645"/>
                <a:gd name="connsiteX31" fmla="*/ 37978 w 560461"/>
                <a:gd name="connsiteY31" fmla="*/ 301991 h 523645"/>
                <a:gd name="connsiteX32" fmla="*/ 136304 w 560461"/>
                <a:gd name="connsiteY32" fmla="*/ 451120 h 523645"/>
                <a:gd name="connsiteX33" fmla="*/ 246839 w 560461"/>
                <a:gd name="connsiteY33" fmla="*/ 488402 h 523645"/>
                <a:gd name="connsiteX34" fmla="*/ 322029 w 560461"/>
                <a:gd name="connsiteY34" fmla="*/ 479403 h 523645"/>
                <a:gd name="connsiteX35" fmla="*/ 429350 w 560461"/>
                <a:gd name="connsiteY35" fmla="*/ 413195 h 523645"/>
                <a:gd name="connsiteX36" fmla="*/ 465339 w 560461"/>
                <a:gd name="connsiteY36" fmla="*/ 418337 h 523645"/>
                <a:gd name="connsiteX37" fmla="*/ 491045 w 560461"/>
                <a:gd name="connsiteY37" fmla="*/ 474903 h 523645"/>
                <a:gd name="connsiteX38" fmla="*/ 518679 w 560461"/>
                <a:gd name="connsiteY38" fmla="*/ 481331 h 523645"/>
                <a:gd name="connsiteX39" fmla="*/ 524462 w 560461"/>
                <a:gd name="connsiteY39" fmla="*/ 462690 h 523645"/>
                <a:gd name="connsiteX40" fmla="*/ 524462 w 560461"/>
                <a:gd name="connsiteY40" fmla="*/ 289778 h 523645"/>
                <a:gd name="connsiteX41" fmla="*/ 504540 w 560461"/>
                <a:gd name="connsiteY41" fmla="*/ 268566 h 523645"/>
                <a:gd name="connsiteX42" fmla="*/ 325884 w 560461"/>
                <a:gd name="connsiteY42" fmla="*/ 268566 h 523645"/>
                <a:gd name="connsiteX43" fmla="*/ 306605 w 560461"/>
                <a:gd name="connsiteY43" fmla="*/ 281421 h 523645"/>
                <a:gd name="connsiteX44" fmla="*/ 320100 w 560461"/>
                <a:gd name="connsiteY44" fmla="*/ 303277 h 523645"/>
                <a:gd name="connsiteX45" fmla="*/ 377296 w 560461"/>
                <a:gd name="connsiteY45" fmla="*/ 328988 h 523645"/>
                <a:gd name="connsiteX46" fmla="*/ 383723 w 560461"/>
                <a:gd name="connsiteY46" fmla="*/ 359200 h 523645"/>
                <a:gd name="connsiteX47" fmla="*/ 358017 w 560461"/>
                <a:gd name="connsiteY47" fmla="*/ 384912 h 523645"/>
                <a:gd name="connsiteX48" fmla="*/ 233343 w 560461"/>
                <a:gd name="connsiteY48" fmla="*/ 417051 h 523645"/>
                <a:gd name="connsiteX49" fmla="*/ 106742 w 560461"/>
                <a:gd name="connsiteY49" fmla="*/ 230641 h 523645"/>
                <a:gd name="connsiteX50" fmla="*/ 275758 w 560461"/>
                <a:gd name="connsiteY50" fmla="*/ 107867 h 523645"/>
                <a:gd name="connsiteX51" fmla="*/ 359945 w 560461"/>
                <a:gd name="connsiteY51" fmla="*/ 142578 h 523645"/>
                <a:gd name="connsiteX52" fmla="*/ 379224 w 560461"/>
                <a:gd name="connsiteY52" fmla="*/ 144506 h 523645"/>
                <a:gd name="connsiteX53" fmla="*/ 437062 w 560461"/>
                <a:gd name="connsiteY53" fmla="*/ 116866 h 5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0461" h="523645">
                  <a:moveTo>
                    <a:pt x="342593" y="350843"/>
                  </a:moveTo>
                  <a:cubicBezTo>
                    <a:pt x="330383" y="345058"/>
                    <a:pt x="318173" y="339273"/>
                    <a:pt x="306605" y="334131"/>
                  </a:cubicBezTo>
                  <a:cubicBezTo>
                    <a:pt x="275115" y="320632"/>
                    <a:pt x="268689" y="299420"/>
                    <a:pt x="273187" y="271780"/>
                  </a:cubicBezTo>
                  <a:cubicBezTo>
                    <a:pt x="277043" y="249282"/>
                    <a:pt x="293109" y="232569"/>
                    <a:pt x="324599" y="231926"/>
                  </a:cubicBezTo>
                  <a:cubicBezTo>
                    <a:pt x="384365" y="231283"/>
                    <a:pt x="444774" y="231926"/>
                    <a:pt x="504540" y="231926"/>
                  </a:cubicBezTo>
                  <a:cubicBezTo>
                    <a:pt x="537958" y="231926"/>
                    <a:pt x="560451" y="255067"/>
                    <a:pt x="560451" y="288492"/>
                  </a:cubicBezTo>
                  <a:cubicBezTo>
                    <a:pt x="560451" y="346344"/>
                    <a:pt x="559808" y="403553"/>
                    <a:pt x="560451" y="461404"/>
                  </a:cubicBezTo>
                  <a:cubicBezTo>
                    <a:pt x="561093" y="499329"/>
                    <a:pt x="532817" y="523113"/>
                    <a:pt x="500684" y="519899"/>
                  </a:cubicBezTo>
                  <a:cubicBezTo>
                    <a:pt x="482048" y="517970"/>
                    <a:pt x="468552" y="507685"/>
                    <a:pt x="460840" y="490973"/>
                  </a:cubicBezTo>
                  <a:cubicBezTo>
                    <a:pt x="455699" y="480045"/>
                    <a:pt x="450558" y="469118"/>
                    <a:pt x="446059" y="458190"/>
                  </a:cubicBezTo>
                  <a:cubicBezTo>
                    <a:pt x="443489" y="451762"/>
                    <a:pt x="440276" y="451120"/>
                    <a:pt x="435134" y="456262"/>
                  </a:cubicBezTo>
                  <a:cubicBezTo>
                    <a:pt x="401717" y="487759"/>
                    <a:pt x="361230" y="507685"/>
                    <a:pt x="316887" y="517327"/>
                  </a:cubicBezTo>
                  <a:cubicBezTo>
                    <a:pt x="262905" y="528898"/>
                    <a:pt x="209565" y="525041"/>
                    <a:pt x="158154" y="501900"/>
                  </a:cubicBezTo>
                  <a:cubicBezTo>
                    <a:pt x="123451" y="486473"/>
                    <a:pt x="92603" y="465261"/>
                    <a:pt x="67540" y="436978"/>
                  </a:cubicBezTo>
                  <a:cubicBezTo>
                    <a:pt x="35408" y="400982"/>
                    <a:pt x="14201" y="359842"/>
                    <a:pt x="5203" y="312276"/>
                  </a:cubicBezTo>
                  <a:cubicBezTo>
                    <a:pt x="-9577" y="233855"/>
                    <a:pt x="7131" y="163147"/>
                    <a:pt x="55330" y="100153"/>
                  </a:cubicBezTo>
                  <a:cubicBezTo>
                    <a:pt x="96459" y="46158"/>
                    <a:pt x="152370" y="12733"/>
                    <a:pt x="219848" y="3091"/>
                  </a:cubicBezTo>
                  <a:cubicBezTo>
                    <a:pt x="293752" y="-7194"/>
                    <a:pt x="363801" y="7590"/>
                    <a:pt x="422282" y="56443"/>
                  </a:cubicBezTo>
                  <a:cubicBezTo>
                    <a:pt x="442203" y="73156"/>
                    <a:pt x="459555" y="93082"/>
                    <a:pt x="476264" y="112366"/>
                  </a:cubicBezTo>
                  <a:cubicBezTo>
                    <a:pt x="485261" y="123294"/>
                    <a:pt x="483333" y="134221"/>
                    <a:pt x="469195" y="140649"/>
                  </a:cubicBezTo>
                  <a:cubicBezTo>
                    <a:pt x="437062" y="155433"/>
                    <a:pt x="404930" y="169575"/>
                    <a:pt x="372798" y="183716"/>
                  </a:cubicBezTo>
                  <a:cubicBezTo>
                    <a:pt x="363158" y="188216"/>
                    <a:pt x="356089" y="184359"/>
                    <a:pt x="349020" y="177288"/>
                  </a:cubicBezTo>
                  <a:cubicBezTo>
                    <a:pt x="332311" y="159290"/>
                    <a:pt x="312389" y="148363"/>
                    <a:pt x="287968" y="143220"/>
                  </a:cubicBezTo>
                  <a:cubicBezTo>
                    <a:pt x="224346" y="128436"/>
                    <a:pt x="163937" y="163147"/>
                    <a:pt x="144658" y="224855"/>
                  </a:cubicBezTo>
                  <a:cubicBezTo>
                    <a:pt x="123451" y="294277"/>
                    <a:pt x="167151" y="368842"/>
                    <a:pt x="240412" y="380412"/>
                  </a:cubicBezTo>
                  <a:cubicBezTo>
                    <a:pt x="277686" y="386197"/>
                    <a:pt x="309176" y="375912"/>
                    <a:pt x="338737" y="354057"/>
                  </a:cubicBezTo>
                  <a:cubicBezTo>
                    <a:pt x="340023" y="354057"/>
                    <a:pt x="340665" y="352772"/>
                    <a:pt x="342593" y="350843"/>
                  </a:cubicBezTo>
                  <a:close/>
                  <a:moveTo>
                    <a:pt x="437062" y="116866"/>
                  </a:moveTo>
                  <a:cubicBezTo>
                    <a:pt x="425495" y="106581"/>
                    <a:pt x="415855" y="96939"/>
                    <a:pt x="405573" y="88583"/>
                  </a:cubicBezTo>
                  <a:cubicBezTo>
                    <a:pt x="354161" y="43587"/>
                    <a:pt x="292467" y="30088"/>
                    <a:pt x="226917" y="38445"/>
                  </a:cubicBezTo>
                  <a:cubicBezTo>
                    <a:pt x="167151" y="46158"/>
                    <a:pt x="118952" y="77012"/>
                    <a:pt x="81679" y="125222"/>
                  </a:cubicBezTo>
                  <a:cubicBezTo>
                    <a:pt x="41192" y="177931"/>
                    <a:pt x="27054" y="237711"/>
                    <a:pt x="37978" y="301991"/>
                  </a:cubicBezTo>
                  <a:cubicBezTo>
                    <a:pt x="48904" y="364985"/>
                    <a:pt x="83606" y="415123"/>
                    <a:pt x="136304" y="451120"/>
                  </a:cubicBezTo>
                  <a:cubicBezTo>
                    <a:pt x="169721" y="473617"/>
                    <a:pt x="206352" y="486473"/>
                    <a:pt x="246839" y="488402"/>
                  </a:cubicBezTo>
                  <a:cubicBezTo>
                    <a:pt x="272545" y="489687"/>
                    <a:pt x="297608" y="486473"/>
                    <a:pt x="322029" y="479403"/>
                  </a:cubicBezTo>
                  <a:cubicBezTo>
                    <a:pt x="364443" y="467189"/>
                    <a:pt x="399789" y="444692"/>
                    <a:pt x="429350" y="413195"/>
                  </a:cubicBezTo>
                  <a:cubicBezTo>
                    <a:pt x="443489" y="397768"/>
                    <a:pt x="456342" y="399053"/>
                    <a:pt x="465339" y="418337"/>
                  </a:cubicBezTo>
                  <a:cubicBezTo>
                    <a:pt x="474336" y="436978"/>
                    <a:pt x="482048" y="456262"/>
                    <a:pt x="491045" y="474903"/>
                  </a:cubicBezTo>
                  <a:cubicBezTo>
                    <a:pt x="497471" y="487759"/>
                    <a:pt x="509039" y="490973"/>
                    <a:pt x="518679" y="481331"/>
                  </a:cubicBezTo>
                  <a:cubicBezTo>
                    <a:pt x="522534" y="477474"/>
                    <a:pt x="524462" y="469118"/>
                    <a:pt x="524462" y="462690"/>
                  </a:cubicBezTo>
                  <a:cubicBezTo>
                    <a:pt x="525105" y="404838"/>
                    <a:pt x="525105" y="347629"/>
                    <a:pt x="524462" y="289778"/>
                  </a:cubicBezTo>
                  <a:cubicBezTo>
                    <a:pt x="524462" y="276922"/>
                    <a:pt x="516751" y="268566"/>
                    <a:pt x="504540" y="268566"/>
                  </a:cubicBezTo>
                  <a:cubicBezTo>
                    <a:pt x="444774" y="268566"/>
                    <a:pt x="385651" y="268566"/>
                    <a:pt x="325884" y="268566"/>
                  </a:cubicBezTo>
                  <a:cubicBezTo>
                    <a:pt x="317530" y="268566"/>
                    <a:pt x="308533" y="271780"/>
                    <a:pt x="306605" y="281421"/>
                  </a:cubicBezTo>
                  <a:cubicBezTo>
                    <a:pt x="304677" y="292349"/>
                    <a:pt x="309818" y="298777"/>
                    <a:pt x="320100" y="303277"/>
                  </a:cubicBezTo>
                  <a:cubicBezTo>
                    <a:pt x="339380" y="311633"/>
                    <a:pt x="358659" y="319989"/>
                    <a:pt x="377296" y="328988"/>
                  </a:cubicBezTo>
                  <a:cubicBezTo>
                    <a:pt x="392077" y="336059"/>
                    <a:pt x="394005" y="347629"/>
                    <a:pt x="383723" y="359200"/>
                  </a:cubicBezTo>
                  <a:cubicBezTo>
                    <a:pt x="375368" y="368199"/>
                    <a:pt x="367657" y="377198"/>
                    <a:pt x="358017" y="384912"/>
                  </a:cubicBezTo>
                  <a:cubicBezTo>
                    <a:pt x="321386" y="413195"/>
                    <a:pt x="280256" y="424765"/>
                    <a:pt x="233343" y="417051"/>
                  </a:cubicBezTo>
                  <a:cubicBezTo>
                    <a:pt x="149157" y="403553"/>
                    <a:pt x="88748" y="319989"/>
                    <a:pt x="106742" y="230641"/>
                  </a:cubicBezTo>
                  <a:cubicBezTo>
                    <a:pt x="121523" y="158005"/>
                    <a:pt x="193499" y="96296"/>
                    <a:pt x="275758" y="107867"/>
                  </a:cubicBezTo>
                  <a:cubicBezTo>
                    <a:pt x="307248" y="112366"/>
                    <a:pt x="335524" y="122008"/>
                    <a:pt x="359945" y="142578"/>
                  </a:cubicBezTo>
                  <a:cubicBezTo>
                    <a:pt x="365728" y="147720"/>
                    <a:pt x="371512" y="147720"/>
                    <a:pt x="379224" y="144506"/>
                  </a:cubicBezTo>
                  <a:cubicBezTo>
                    <a:pt x="397218" y="133578"/>
                    <a:pt x="415855" y="126508"/>
                    <a:pt x="437062" y="116866"/>
                  </a:cubicBezTo>
                  <a:close/>
                </a:path>
              </a:pathLst>
            </a:custGeom>
            <a:solidFill>
              <a:srgbClr val="040403"/>
            </a:solidFill>
            <a:ln w="64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B0B3C50-CC40-FA90-B937-84D8BAFC6971}"/>
                </a:ext>
              </a:extLst>
            </p:cNvPr>
            <p:cNvSpPr/>
            <p:nvPr/>
          </p:nvSpPr>
          <p:spPr>
            <a:xfrm>
              <a:off x="5071425" y="-623359"/>
              <a:ext cx="560935" cy="523041"/>
            </a:xfrm>
            <a:custGeom>
              <a:avLst/>
              <a:gdLst>
                <a:gd name="connsiteX0" fmla="*/ 122746 w 560935"/>
                <a:gd name="connsiteY0" fmla="*/ 118138 h 523041"/>
                <a:gd name="connsiteX1" fmla="*/ 185725 w 560935"/>
                <a:gd name="connsiteY1" fmla="*/ 145778 h 523041"/>
                <a:gd name="connsiteX2" fmla="*/ 194722 w 560935"/>
                <a:gd name="connsiteY2" fmla="*/ 142564 h 523041"/>
                <a:gd name="connsiteX3" fmla="*/ 307185 w 560935"/>
                <a:gd name="connsiteY3" fmla="*/ 104639 h 523041"/>
                <a:gd name="connsiteX4" fmla="*/ 413865 w 560935"/>
                <a:gd name="connsiteY4" fmla="*/ 155420 h 523041"/>
                <a:gd name="connsiteX5" fmla="*/ 452423 w 560935"/>
                <a:gd name="connsiteY5" fmla="*/ 239626 h 523041"/>
                <a:gd name="connsiteX6" fmla="*/ 426718 w 560935"/>
                <a:gd name="connsiteY6" fmla="*/ 349544 h 523041"/>
                <a:gd name="connsiteX7" fmla="*/ 319396 w 560935"/>
                <a:gd name="connsiteY7" fmla="*/ 415752 h 523041"/>
                <a:gd name="connsiteX8" fmla="*/ 179298 w 560935"/>
                <a:gd name="connsiteY8" fmla="*/ 363686 h 523041"/>
                <a:gd name="connsiteX9" fmla="*/ 169659 w 560935"/>
                <a:gd name="connsiteY9" fmla="*/ 345045 h 523041"/>
                <a:gd name="connsiteX10" fmla="*/ 179941 w 560935"/>
                <a:gd name="connsiteY10" fmla="*/ 327046 h 523041"/>
                <a:gd name="connsiteX11" fmla="*/ 239707 w 560935"/>
                <a:gd name="connsiteY11" fmla="*/ 301334 h 523041"/>
                <a:gd name="connsiteX12" fmla="*/ 249347 w 560935"/>
                <a:gd name="connsiteY12" fmla="*/ 274337 h 523041"/>
                <a:gd name="connsiteX13" fmla="*/ 230068 w 560935"/>
                <a:gd name="connsiteY13" fmla="*/ 267266 h 523041"/>
                <a:gd name="connsiteX14" fmla="*/ 52697 w 560935"/>
                <a:gd name="connsiteY14" fmla="*/ 267266 h 523041"/>
                <a:gd name="connsiteX15" fmla="*/ 35346 w 560935"/>
                <a:gd name="connsiteY15" fmla="*/ 287836 h 523041"/>
                <a:gd name="connsiteX16" fmla="*/ 35346 w 560935"/>
                <a:gd name="connsiteY16" fmla="*/ 417038 h 523041"/>
                <a:gd name="connsiteX17" fmla="*/ 35346 w 560935"/>
                <a:gd name="connsiteY17" fmla="*/ 464605 h 523041"/>
                <a:gd name="connsiteX18" fmla="*/ 48841 w 560935"/>
                <a:gd name="connsiteY18" fmla="*/ 485174 h 523041"/>
                <a:gd name="connsiteX19" fmla="*/ 69406 w 560935"/>
                <a:gd name="connsiteY19" fmla="*/ 471675 h 523041"/>
                <a:gd name="connsiteX20" fmla="*/ 91898 w 560935"/>
                <a:gd name="connsiteY20" fmla="*/ 419609 h 523041"/>
                <a:gd name="connsiteX21" fmla="*/ 131100 w 560935"/>
                <a:gd name="connsiteY21" fmla="*/ 413181 h 523041"/>
                <a:gd name="connsiteX22" fmla="*/ 235209 w 560935"/>
                <a:gd name="connsiteY22" fmla="*/ 478746 h 523041"/>
                <a:gd name="connsiteX23" fmla="*/ 380447 w 560935"/>
                <a:gd name="connsiteY23" fmla="*/ 471032 h 523041"/>
                <a:gd name="connsiteX24" fmla="*/ 466562 w 560935"/>
                <a:gd name="connsiteY24" fmla="*/ 411895 h 523041"/>
                <a:gd name="connsiteX25" fmla="*/ 494838 w 560935"/>
                <a:gd name="connsiteY25" fmla="*/ 408039 h 523041"/>
                <a:gd name="connsiteX26" fmla="*/ 491625 w 560935"/>
                <a:gd name="connsiteY26" fmla="*/ 435679 h 523041"/>
                <a:gd name="connsiteX27" fmla="*/ 372093 w 560935"/>
                <a:gd name="connsiteY27" fmla="*/ 511529 h 523041"/>
                <a:gd name="connsiteX28" fmla="*/ 163875 w 560935"/>
                <a:gd name="connsiteY28" fmla="*/ 485174 h 523041"/>
                <a:gd name="connsiteX29" fmla="*/ 116319 w 560935"/>
                <a:gd name="connsiteY29" fmla="*/ 452391 h 523041"/>
                <a:gd name="connsiteX30" fmla="*/ 102181 w 560935"/>
                <a:gd name="connsiteY30" fmla="*/ 485174 h 523041"/>
                <a:gd name="connsiteX31" fmla="*/ 16066 w 560935"/>
                <a:gd name="connsiteY31" fmla="*/ 507029 h 523041"/>
                <a:gd name="connsiteX32" fmla="*/ 0 w 560935"/>
                <a:gd name="connsiteY32" fmla="*/ 471675 h 523041"/>
                <a:gd name="connsiteX33" fmla="*/ 0 w 560935"/>
                <a:gd name="connsiteY33" fmla="*/ 283336 h 523041"/>
                <a:gd name="connsiteX34" fmla="*/ 49484 w 560935"/>
                <a:gd name="connsiteY34" fmla="*/ 231912 h 523041"/>
                <a:gd name="connsiteX35" fmla="*/ 237779 w 560935"/>
                <a:gd name="connsiteY35" fmla="*/ 231912 h 523041"/>
                <a:gd name="connsiteX36" fmla="*/ 287906 w 560935"/>
                <a:gd name="connsiteY36" fmla="*/ 276908 h 523041"/>
                <a:gd name="connsiteX37" fmla="*/ 253203 w 560935"/>
                <a:gd name="connsiteY37" fmla="*/ 334117 h 523041"/>
                <a:gd name="connsiteX38" fmla="*/ 215929 w 560935"/>
                <a:gd name="connsiteY38" fmla="*/ 350187 h 523041"/>
                <a:gd name="connsiteX39" fmla="*/ 215287 w 560935"/>
                <a:gd name="connsiteY39" fmla="*/ 354686 h 523041"/>
                <a:gd name="connsiteX40" fmla="*/ 273125 w 560935"/>
                <a:gd name="connsiteY40" fmla="*/ 380398 h 523041"/>
                <a:gd name="connsiteX41" fmla="*/ 365666 w 560935"/>
                <a:gd name="connsiteY41" fmla="*/ 362400 h 523041"/>
                <a:gd name="connsiteX42" fmla="*/ 420291 w 560935"/>
                <a:gd name="connsiteY42" fmla="*/ 256982 h 523041"/>
                <a:gd name="connsiteX43" fmla="*/ 323251 w 560935"/>
                <a:gd name="connsiteY43" fmla="*/ 142564 h 523041"/>
                <a:gd name="connsiteX44" fmla="*/ 210788 w 560935"/>
                <a:gd name="connsiteY44" fmla="*/ 176632 h 523041"/>
                <a:gd name="connsiteX45" fmla="*/ 180584 w 560935"/>
                <a:gd name="connsiteY45" fmla="*/ 181774 h 523041"/>
                <a:gd name="connsiteX46" fmla="*/ 93827 w 560935"/>
                <a:gd name="connsiteY46" fmla="*/ 143207 h 523041"/>
                <a:gd name="connsiteX47" fmla="*/ 84829 w 560935"/>
                <a:gd name="connsiteY47" fmla="*/ 110424 h 523041"/>
                <a:gd name="connsiteX48" fmla="*/ 244206 w 560935"/>
                <a:gd name="connsiteY48" fmla="*/ 5648 h 523041"/>
                <a:gd name="connsiteX49" fmla="*/ 458207 w 560935"/>
                <a:gd name="connsiteY49" fmla="*/ 55144 h 523041"/>
                <a:gd name="connsiteX50" fmla="*/ 555247 w 560935"/>
                <a:gd name="connsiteY50" fmla="*/ 209415 h 523041"/>
                <a:gd name="connsiteX51" fmla="*/ 539181 w 560935"/>
                <a:gd name="connsiteY51" fmla="*/ 366257 h 523041"/>
                <a:gd name="connsiteX52" fmla="*/ 518616 w 560935"/>
                <a:gd name="connsiteY52" fmla="*/ 381041 h 523041"/>
                <a:gd name="connsiteX53" fmla="*/ 504478 w 560935"/>
                <a:gd name="connsiteY53" fmla="*/ 369471 h 523041"/>
                <a:gd name="connsiteX54" fmla="*/ 507691 w 560935"/>
                <a:gd name="connsiteY54" fmla="*/ 348259 h 523041"/>
                <a:gd name="connsiteX55" fmla="*/ 523757 w 560935"/>
                <a:gd name="connsiteY55" fmla="*/ 282693 h 523041"/>
                <a:gd name="connsiteX56" fmla="*/ 480700 w 560935"/>
                <a:gd name="connsiteY56" fmla="*/ 127137 h 523041"/>
                <a:gd name="connsiteX57" fmla="*/ 339960 w 560935"/>
                <a:gd name="connsiteY57" fmla="*/ 39717 h 523041"/>
                <a:gd name="connsiteX58" fmla="*/ 201791 w 560935"/>
                <a:gd name="connsiteY58" fmla="*/ 57072 h 523041"/>
                <a:gd name="connsiteX59" fmla="*/ 122746 w 560935"/>
                <a:gd name="connsiteY59" fmla="*/ 118138 h 52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0935" h="523041">
                  <a:moveTo>
                    <a:pt x="122746" y="118138"/>
                  </a:moveTo>
                  <a:cubicBezTo>
                    <a:pt x="144596" y="127780"/>
                    <a:pt x="164518" y="137421"/>
                    <a:pt x="185725" y="145778"/>
                  </a:cubicBezTo>
                  <a:cubicBezTo>
                    <a:pt x="187653" y="146421"/>
                    <a:pt x="192151" y="144492"/>
                    <a:pt x="194722" y="142564"/>
                  </a:cubicBezTo>
                  <a:cubicBezTo>
                    <a:pt x="226854" y="113638"/>
                    <a:pt x="264771" y="102068"/>
                    <a:pt x="307185" y="104639"/>
                  </a:cubicBezTo>
                  <a:cubicBezTo>
                    <a:pt x="348957" y="107853"/>
                    <a:pt x="385588" y="123923"/>
                    <a:pt x="413865" y="155420"/>
                  </a:cubicBezTo>
                  <a:cubicBezTo>
                    <a:pt x="435072" y="179203"/>
                    <a:pt x="447925" y="206843"/>
                    <a:pt x="452423" y="239626"/>
                  </a:cubicBezTo>
                  <a:cubicBezTo>
                    <a:pt x="457565" y="280122"/>
                    <a:pt x="449210" y="316119"/>
                    <a:pt x="426718" y="349544"/>
                  </a:cubicBezTo>
                  <a:cubicBezTo>
                    <a:pt x="401012" y="387469"/>
                    <a:pt x="365023" y="408681"/>
                    <a:pt x="319396" y="415752"/>
                  </a:cubicBezTo>
                  <a:cubicBezTo>
                    <a:pt x="262843" y="424108"/>
                    <a:pt x="217215" y="404182"/>
                    <a:pt x="179298" y="363686"/>
                  </a:cubicBezTo>
                  <a:cubicBezTo>
                    <a:pt x="174800" y="358543"/>
                    <a:pt x="170944" y="352115"/>
                    <a:pt x="169659" y="345045"/>
                  </a:cubicBezTo>
                  <a:cubicBezTo>
                    <a:pt x="167731" y="336688"/>
                    <a:pt x="171587" y="330903"/>
                    <a:pt x="179941" y="327046"/>
                  </a:cubicBezTo>
                  <a:cubicBezTo>
                    <a:pt x="199863" y="318690"/>
                    <a:pt x="219785" y="309691"/>
                    <a:pt x="239707" y="301334"/>
                  </a:cubicBezTo>
                  <a:cubicBezTo>
                    <a:pt x="252560" y="296192"/>
                    <a:pt x="257702" y="283336"/>
                    <a:pt x="249347" y="274337"/>
                  </a:cubicBezTo>
                  <a:cubicBezTo>
                    <a:pt x="244849" y="269837"/>
                    <a:pt x="236494" y="267266"/>
                    <a:pt x="230068" y="267266"/>
                  </a:cubicBezTo>
                  <a:cubicBezTo>
                    <a:pt x="170944" y="266623"/>
                    <a:pt x="111821" y="266623"/>
                    <a:pt x="52697" y="267266"/>
                  </a:cubicBezTo>
                  <a:cubicBezTo>
                    <a:pt x="41129" y="267266"/>
                    <a:pt x="35346" y="274337"/>
                    <a:pt x="35346" y="287836"/>
                  </a:cubicBezTo>
                  <a:cubicBezTo>
                    <a:pt x="35346" y="330903"/>
                    <a:pt x="35346" y="373970"/>
                    <a:pt x="35346" y="417038"/>
                  </a:cubicBezTo>
                  <a:cubicBezTo>
                    <a:pt x="35346" y="433108"/>
                    <a:pt x="35988" y="448535"/>
                    <a:pt x="35346" y="464605"/>
                  </a:cubicBezTo>
                  <a:cubicBezTo>
                    <a:pt x="34703" y="475532"/>
                    <a:pt x="39202" y="483246"/>
                    <a:pt x="48841" y="485174"/>
                  </a:cubicBezTo>
                  <a:cubicBezTo>
                    <a:pt x="58481" y="487102"/>
                    <a:pt x="65550" y="480032"/>
                    <a:pt x="69406" y="471675"/>
                  </a:cubicBezTo>
                  <a:cubicBezTo>
                    <a:pt x="77118" y="454320"/>
                    <a:pt x="86115" y="437607"/>
                    <a:pt x="91898" y="419609"/>
                  </a:cubicBezTo>
                  <a:cubicBezTo>
                    <a:pt x="98968" y="397754"/>
                    <a:pt x="116319" y="396468"/>
                    <a:pt x="131100" y="413181"/>
                  </a:cubicBezTo>
                  <a:cubicBezTo>
                    <a:pt x="159376" y="445321"/>
                    <a:pt x="194722" y="466533"/>
                    <a:pt x="235209" y="478746"/>
                  </a:cubicBezTo>
                  <a:cubicBezTo>
                    <a:pt x="284693" y="493530"/>
                    <a:pt x="332891" y="489031"/>
                    <a:pt x="380447" y="471032"/>
                  </a:cubicBezTo>
                  <a:cubicBezTo>
                    <a:pt x="413865" y="458177"/>
                    <a:pt x="442141" y="437607"/>
                    <a:pt x="466562" y="411895"/>
                  </a:cubicBezTo>
                  <a:cubicBezTo>
                    <a:pt x="474916" y="402896"/>
                    <a:pt x="487769" y="400968"/>
                    <a:pt x="494838" y="408039"/>
                  </a:cubicBezTo>
                  <a:cubicBezTo>
                    <a:pt x="501265" y="415109"/>
                    <a:pt x="499979" y="426680"/>
                    <a:pt x="491625" y="435679"/>
                  </a:cubicBezTo>
                  <a:cubicBezTo>
                    <a:pt x="458850" y="472318"/>
                    <a:pt x="419006" y="497387"/>
                    <a:pt x="372093" y="511529"/>
                  </a:cubicBezTo>
                  <a:cubicBezTo>
                    <a:pt x="298831" y="532741"/>
                    <a:pt x="229425" y="525027"/>
                    <a:pt x="163875" y="485174"/>
                  </a:cubicBezTo>
                  <a:cubicBezTo>
                    <a:pt x="147809" y="475532"/>
                    <a:pt x="133028" y="463962"/>
                    <a:pt x="116319" y="452391"/>
                  </a:cubicBezTo>
                  <a:cubicBezTo>
                    <a:pt x="111821" y="463319"/>
                    <a:pt x="106679" y="474246"/>
                    <a:pt x="102181" y="485174"/>
                  </a:cubicBezTo>
                  <a:cubicBezTo>
                    <a:pt x="87400" y="517957"/>
                    <a:pt x="49484" y="534026"/>
                    <a:pt x="16066" y="507029"/>
                  </a:cubicBezTo>
                  <a:cubicBezTo>
                    <a:pt x="5784" y="498673"/>
                    <a:pt x="0" y="485817"/>
                    <a:pt x="0" y="471675"/>
                  </a:cubicBezTo>
                  <a:cubicBezTo>
                    <a:pt x="0" y="408681"/>
                    <a:pt x="0" y="346330"/>
                    <a:pt x="0" y="283336"/>
                  </a:cubicBezTo>
                  <a:cubicBezTo>
                    <a:pt x="0" y="255053"/>
                    <a:pt x="21207" y="232555"/>
                    <a:pt x="49484" y="231912"/>
                  </a:cubicBezTo>
                  <a:cubicBezTo>
                    <a:pt x="112463" y="231270"/>
                    <a:pt x="174800" y="231270"/>
                    <a:pt x="237779" y="231912"/>
                  </a:cubicBezTo>
                  <a:cubicBezTo>
                    <a:pt x="263485" y="232555"/>
                    <a:pt x="282765" y="248625"/>
                    <a:pt x="287906" y="276908"/>
                  </a:cubicBezTo>
                  <a:cubicBezTo>
                    <a:pt x="291762" y="300049"/>
                    <a:pt x="276338" y="324475"/>
                    <a:pt x="253203" y="334117"/>
                  </a:cubicBezTo>
                  <a:cubicBezTo>
                    <a:pt x="240993" y="339259"/>
                    <a:pt x="228782" y="344402"/>
                    <a:pt x="215929" y="350187"/>
                  </a:cubicBezTo>
                  <a:cubicBezTo>
                    <a:pt x="215929" y="351473"/>
                    <a:pt x="215287" y="353401"/>
                    <a:pt x="215287" y="354686"/>
                  </a:cubicBezTo>
                  <a:cubicBezTo>
                    <a:pt x="234566" y="363686"/>
                    <a:pt x="253203" y="374613"/>
                    <a:pt x="273125" y="380398"/>
                  </a:cubicBezTo>
                  <a:cubicBezTo>
                    <a:pt x="305900" y="390040"/>
                    <a:pt x="337390" y="380398"/>
                    <a:pt x="365666" y="362400"/>
                  </a:cubicBezTo>
                  <a:cubicBezTo>
                    <a:pt x="402940" y="337974"/>
                    <a:pt x="422219" y="301977"/>
                    <a:pt x="420291" y="256982"/>
                  </a:cubicBezTo>
                  <a:cubicBezTo>
                    <a:pt x="417721" y="199773"/>
                    <a:pt x="379804" y="154134"/>
                    <a:pt x="323251" y="142564"/>
                  </a:cubicBezTo>
                  <a:cubicBezTo>
                    <a:pt x="280837" y="133565"/>
                    <a:pt x="242278" y="145135"/>
                    <a:pt x="210788" y="176632"/>
                  </a:cubicBezTo>
                  <a:cubicBezTo>
                    <a:pt x="199221" y="188202"/>
                    <a:pt x="196007" y="188845"/>
                    <a:pt x="180584" y="181774"/>
                  </a:cubicBezTo>
                  <a:cubicBezTo>
                    <a:pt x="151665" y="168918"/>
                    <a:pt x="122746" y="156705"/>
                    <a:pt x="93827" y="143207"/>
                  </a:cubicBezTo>
                  <a:cubicBezTo>
                    <a:pt x="80331" y="137421"/>
                    <a:pt x="72619" y="126494"/>
                    <a:pt x="84829" y="110424"/>
                  </a:cubicBezTo>
                  <a:cubicBezTo>
                    <a:pt x="124673" y="55144"/>
                    <a:pt x="178013" y="18504"/>
                    <a:pt x="244206" y="5648"/>
                  </a:cubicBezTo>
                  <a:cubicBezTo>
                    <a:pt x="321966" y="-9779"/>
                    <a:pt x="393943" y="6291"/>
                    <a:pt x="458207" y="55144"/>
                  </a:cubicBezTo>
                  <a:cubicBezTo>
                    <a:pt x="509619" y="94354"/>
                    <a:pt x="541751" y="146421"/>
                    <a:pt x="555247" y="209415"/>
                  </a:cubicBezTo>
                  <a:cubicBezTo>
                    <a:pt x="566815" y="262767"/>
                    <a:pt x="560388" y="316119"/>
                    <a:pt x="539181" y="366257"/>
                  </a:cubicBezTo>
                  <a:cubicBezTo>
                    <a:pt x="535325" y="375256"/>
                    <a:pt x="528898" y="382969"/>
                    <a:pt x="518616" y="381041"/>
                  </a:cubicBezTo>
                  <a:cubicBezTo>
                    <a:pt x="512832" y="379755"/>
                    <a:pt x="505763" y="374613"/>
                    <a:pt x="504478" y="369471"/>
                  </a:cubicBezTo>
                  <a:cubicBezTo>
                    <a:pt x="502550" y="363043"/>
                    <a:pt x="505121" y="354686"/>
                    <a:pt x="507691" y="348259"/>
                  </a:cubicBezTo>
                  <a:cubicBezTo>
                    <a:pt x="517331" y="327046"/>
                    <a:pt x="521187" y="305191"/>
                    <a:pt x="523757" y="282693"/>
                  </a:cubicBezTo>
                  <a:cubicBezTo>
                    <a:pt x="530184" y="224842"/>
                    <a:pt x="514760" y="172775"/>
                    <a:pt x="480700" y="127137"/>
                  </a:cubicBezTo>
                  <a:cubicBezTo>
                    <a:pt x="445997" y="80213"/>
                    <a:pt x="398441" y="50644"/>
                    <a:pt x="339960" y="39717"/>
                  </a:cubicBezTo>
                  <a:cubicBezTo>
                    <a:pt x="291762" y="30717"/>
                    <a:pt x="245491" y="36503"/>
                    <a:pt x="201791" y="57072"/>
                  </a:cubicBezTo>
                  <a:cubicBezTo>
                    <a:pt x="169659" y="70571"/>
                    <a:pt x="144596" y="91140"/>
                    <a:pt x="122746" y="118138"/>
                  </a:cubicBezTo>
                  <a:close/>
                </a:path>
              </a:pathLst>
            </a:custGeom>
            <a:solidFill>
              <a:srgbClr val="030303"/>
            </a:solidFill>
            <a:ln w="64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FF1EE4B-18A3-F6CF-5F50-D2ADB7E162CD}"/>
                </a:ext>
              </a:extLst>
            </p:cNvPr>
            <p:cNvSpPr/>
            <p:nvPr/>
          </p:nvSpPr>
          <p:spPr>
            <a:xfrm>
              <a:off x="4514345" y="-30878"/>
              <a:ext cx="559937" cy="523253"/>
            </a:xfrm>
            <a:custGeom>
              <a:avLst/>
              <a:gdLst>
                <a:gd name="connsiteX0" fmla="*/ 442047 w 559937"/>
                <a:gd name="connsiteY0" fmla="*/ 71391 h 523253"/>
                <a:gd name="connsiteX1" fmla="*/ 465182 w 559937"/>
                <a:gd name="connsiteY1" fmla="*/ 23181 h 523253"/>
                <a:gd name="connsiteX2" fmla="*/ 512096 w 559937"/>
                <a:gd name="connsiteY2" fmla="*/ 3254 h 523253"/>
                <a:gd name="connsiteX3" fmla="*/ 557724 w 559937"/>
                <a:gd name="connsiteY3" fmla="*/ 45036 h 523253"/>
                <a:gd name="connsiteX4" fmla="*/ 559651 w 559937"/>
                <a:gd name="connsiteY4" fmla="*/ 74605 h 523253"/>
                <a:gd name="connsiteX5" fmla="*/ 559651 w 559937"/>
                <a:gd name="connsiteY5" fmla="*/ 234661 h 523253"/>
                <a:gd name="connsiteX6" fmla="*/ 518522 w 559937"/>
                <a:gd name="connsiteY6" fmla="*/ 289298 h 523253"/>
                <a:gd name="connsiteX7" fmla="*/ 506954 w 559937"/>
                <a:gd name="connsiteY7" fmla="*/ 290584 h 523253"/>
                <a:gd name="connsiteX8" fmla="*/ 323800 w 559937"/>
                <a:gd name="connsiteY8" fmla="*/ 290584 h 523253"/>
                <a:gd name="connsiteX9" fmla="*/ 270460 w 559937"/>
                <a:gd name="connsiteY9" fmla="*/ 239160 h 523253"/>
                <a:gd name="connsiteX10" fmla="*/ 305806 w 559937"/>
                <a:gd name="connsiteY10" fmla="*/ 188380 h 523253"/>
                <a:gd name="connsiteX11" fmla="*/ 343722 w 559937"/>
                <a:gd name="connsiteY11" fmla="*/ 171667 h 523253"/>
                <a:gd name="connsiteX12" fmla="*/ 273031 w 559937"/>
                <a:gd name="connsiteY12" fmla="*/ 141455 h 523253"/>
                <a:gd name="connsiteX13" fmla="*/ 187559 w 559937"/>
                <a:gd name="connsiteY13" fmla="*/ 165239 h 523253"/>
                <a:gd name="connsiteX14" fmla="*/ 161210 w 559937"/>
                <a:gd name="connsiteY14" fmla="*/ 192879 h 523253"/>
                <a:gd name="connsiteX15" fmla="*/ 152213 w 559937"/>
                <a:gd name="connsiteY15" fmla="*/ 203164 h 523253"/>
                <a:gd name="connsiteX16" fmla="*/ 130363 w 559937"/>
                <a:gd name="connsiteY16" fmla="*/ 201878 h 523253"/>
                <a:gd name="connsiteX17" fmla="*/ 127150 w 559937"/>
                <a:gd name="connsiteY17" fmla="*/ 180023 h 523253"/>
                <a:gd name="connsiteX18" fmla="*/ 235115 w 559937"/>
                <a:gd name="connsiteY18" fmla="*/ 106744 h 523253"/>
                <a:gd name="connsiteX19" fmla="*/ 365572 w 559937"/>
                <a:gd name="connsiteY19" fmla="*/ 144669 h 523253"/>
                <a:gd name="connsiteX20" fmla="*/ 388707 w 559937"/>
                <a:gd name="connsiteY20" fmla="*/ 171667 h 523253"/>
                <a:gd name="connsiteX21" fmla="*/ 379710 w 559937"/>
                <a:gd name="connsiteY21" fmla="*/ 194808 h 523253"/>
                <a:gd name="connsiteX22" fmla="*/ 319944 w 559937"/>
                <a:gd name="connsiteY22" fmla="*/ 220519 h 523253"/>
                <a:gd name="connsiteX23" fmla="*/ 308376 w 559937"/>
                <a:gd name="connsiteY23" fmla="*/ 242374 h 523253"/>
                <a:gd name="connsiteX24" fmla="*/ 326371 w 559937"/>
                <a:gd name="connsiteY24" fmla="*/ 255230 h 523253"/>
                <a:gd name="connsiteX25" fmla="*/ 503099 w 559937"/>
                <a:gd name="connsiteY25" fmla="*/ 255230 h 523253"/>
                <a:gd name="connsiteX26" fmla="*/ 526234 w 559937"/>
                <a:gd name="connsiteY26" fmla="*/ 232090 h 523253"/>
                <a:gd name="connsiteX27" fmla="*/ 526234 w 559937"/>
                <a:gd name="connsiteY27" fmla="*/ 61106 h 523253"/>
                <a:gd name="connsiteX28" fmla="*/ 505026 w 559937"/>
                <a:gd name="connsiteY28" fmla="*/ 39251 h 523253"/>
                <a:gd name="connsiteX29" fmla="*/ 492173 w 559937"/>
                <a:gd name="connsiteY29" fmla="*/ 49536 h 523253"/>
                <a:gd name="connsiteX30" fmla="*/ 465825 w 559937"/>
                <a:gd name="connsiteY30" fmla="*/ 106102 h 523253"/>
                <a:gd name="connsiteX31" fmla="*/ 429837 w 559937"/>
                <a:gd name="connsiteY31" fmla="*/ 109958 h 523253"/>
                <a:gd name="connsiteX32" fmla="*/ 363001 w 559937"/>
                <a:gd name="connsiteY32" fmla="*/ 59820 h 523253"/>
                <a:gd name="connsiteX33" fmla="*/ 271103 w 559937"/>
                <a:gd name="connsiteY33" fmla="*/ 36037 h 523253"/>
                <a:gd name="connsiteX34" fmla="*/ 167637 w 559937"/>
                <a:gd name="connsiteY34" fmla="*/ 54678 h 523253"/>
                <a:gd name="connsiteX35" fmla="*/ 97588 w 559937"/>
                <a:gd name="connsiteY35" fmla="*/ 104816 h 523253"/>
                <a:gd name="connsiteX36" fmla="*/ 39750 w 559937"/>
                <a:gd name="connsiteY36" fmla="*/ 214734 h 523253"/>
                <a:gd name="connsiteX37" fmla="*/ 41035 w 559937"/>
                <a:gd name="connsiteY37" fmla="*/ 313082 h 523253"/>
                <a:gd name="connsiteX38" fmla="*/ 102729 w 559937"/>
                <a:gd name="connsiteY38" fmla="*/ 422357 h 523253"/>
                <a:gd name="connsiteX39" fmla="*/ 226760 w 559937"/>
                <a:gd name="connsiteY39" fmla="*/ 484708 h 523253"/>
                <a:gd name="connsiteX40" fmla="*/ 400275 w 559937"/>
                <a:gd name="connsiteY40" fmla="*/ 439070 h 523253"/>
                <a:gd name="connsiteX41" fmla="*/ 436906 w 559937"/>
                <a:gd name="connsiteY41" fmla="*/ 405002 h 523253"/>
                <a:gd name="connsiteX42" fmla="*/ 377140 w 559937"/>
                <a:gd name="connsiteY42" fmla="*/ 378647 h 523253"/>
                <a:gd name="connsiteX43" fmla="*/ 361716 w 559937"/>
                <a:gd name="connsiteY43" fmla="*/ 380575 h 523253"/>
                <a:gd name="connsiteX44" fmla="*/ 295523 w 559937"/>
                <a:gd name="connsiteY44" fmla="*/ 413358 h 523253"/>
                <a:gd name="connsiteX45" fmla="*/ 159925 w 559937"/>
                <a:gd name="connsiteY45" fmla="*/ 379933 h 523253"/>
                <a:gd name="connsiteX46" fmla="*/ 105943 w 559937"/>
                <a:gd name="connsiteY46" fmla="*/ 285442 h 523253"/>
                <a:gd name="connsiteX47" fmla="*/ 105943 w 559937"/>
                <a:gd name="connsiteY47" fmla="*/ 253302 h 523253"/>
                <a:gd name="connsiteX48" fmla="*/ 121366 w 559937"/>
                <a:gd name="connsiteY48" fmla="*/ 243660 h 523253"/>
                <a:gd name="connsiteX49" fmla="*/ 138075 w 559937"/>
                <a:gd name="connsiteY49" fmla="*/ 255873 h 523253"/>
                <a:gd name="connsiteX50" fmla="*/ 150285 w 559937"/>
                <a:gd name="connsiteY50" fmla="*/ 309868 h 523253"/>
                <a:gd name="connsiteX51" fmla="*/ 301950 w 559937"/>
                <a:gd name="connsiteY51" fmla="*/ 374790 h 523253"/>
                <a:gd name="connsiteX52" fmla="*/ 347578 w 559937"/>
                <a:gd name="connsiteY52" fmla="*/ 345222 h 523253"/>
                <a:gd name="connsiteX53" fmla="*/ 376497 w 559937"/>
                <a:gd name="connsiteY53" fmla="*/ 340079 h 523253"/>
                <a:gd name="connsiteX54" fmla="*/ 467753 w 559937"/>
                <a:gd name="connsiteY54" fmla="*/ 381218 h 523253"/>
                <a:gd name="connsiteX55" fmla="*/ 476107 w 559937"/>
                <a:gd name="connsiteY55" fmla="*/ 410144 h 523253"/>
                <a:gd name="connsiteX56" fmla="*/ 315446 w 559937"/>
                <a:gd name="connsiteY56" fmla="*/ 517491 h 523253"/>
                <a:gd name="connsiteX57" fmla="*/ 233187 w 559937"/>
                <a:gd name="connsiteY57" fmla="*/ 521991 h 523253"/>
                <a:gd name="connsiteX58" fmla="*/ 97588 w 559937"/>
                <a:gd name="connsiteY58" fmla="*/ 465425 h 523253"/>
                <a:gd name="connsiteX59" fmla="*/ 12116 w 559937"/>
                <a:gd name="connsiteY59" fmla="*/ 340079 h 523253"/>
                <a:gd name="connsiteX60" fmla="*/ 1191 w 559937"/>
                <a:gd name="connsiteY60" fmla="*/ 279014 h 523253"/>
                <a:gd name="connsiteX61" fmla="*/ 52603 w 559937"/>
                <a:gd name="connsiteY61" fmla="*/ 103530 h 523253"/>
                <a:gd name="connsiteX62" fmla="*/ 163138 w 559937"/>
                <a:gd name="connsiteY62" fmla="*/ 18681 h 523253"/>
                <a:gd name="connsiteX63" fmla="*/ 259535 w 559937"/>
                <a:gd name="connsiteY63" fmla="*/ 40 h 523253"/>
                <a:gd name="connsiteX64" fmla="*/ 425981 w 559937"/>
                <a:gd name="connsiteY64" fmla="*/ 58535 h 523253"/>
                <a:gd name="connsiteX65" fmla="*/ 442047 w 559937"/>
                <a:gd name="connsiteY65" fmla="*/ 71391 h 5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9937" h="523253">
                  <a:moveTo>
                    <a:pt x="442047" y="71391"/>
                  </a:moveTo>
                  <a:cubicBezTo>
                    <a:pt x="450401" y="54035"/>
                    <a:pt x="456828" y="37965"/>
                    <a:pt x="465182" y="23181"/>
                  </a:cubicBezTo>
                  <a:cubicBezTo>
                    <a:pt x="472894" y="9682"/>
                    <a:pt x="497315" y="40"/>
                    <a:pt x="512096" y="3254"/>
                  </a:cubicBezTo>
                  <a:cubicBezTo>
                    <a:pt x="540372" y="9682"/>
                    <a:pt x="555153" y="23181"/>
                    <a:pt x="557724" y="45036"/>
                  </a:cubicBezTo>
                  <a:cubicBezTo>
                    <a:pt x="559009" y="54678"/>
                    <a:pt x="559651" y="64963"/>
                    <a:pt x="559651" y="74605"/>
                  </a:cubicBezTo>
                  <a:cubicBezTo>
                    <a:pt x="559651" y="127957"/>
                    <a:pt x="560294" y="181309"/>
                    <a:pt x="559651" y="234661"/>
                  </a:cubicBezTo>
                  <a:cubicBezTo>
                    <a:pt x="559009" y="262944"/>
                    <a:pt x="546799" y="280942"/>
                    <a:pt x="518522" y="289298"/>
                  </a:cubicBezTo>
                  <a:cubicBezTo>
                    <a:pt x="514666" y="290584"/>
                    <a:pt x="510810" y="290584"/>
                    <a:pt x="506954" y="290584"/>
                  </a:cubicBezTo>
                  <a:cubicBezTo>
                    <a:pt x="445903" y="290584"/>
                    <a:pt x="384852" y="289941"/>
                    <a:pt x="323800" y="290584"/>
                  </a:cubicBezTo>
                  <a:cubicBezTo>
                    <a:pt x="291668" y="290584"/>
                    <a:pt x="273673" y="267443"/>
                    <a:pt x="270460" y="239160"/>
                  </a:cubicBezTo>
                  <a:cubicBezTo>
                    <a:pt x="268532" y="219234"/>
                    <a:pt x="285241" y="196736"/>
                    <a:pt x="305806" y="188380"/>
                  </a:cubicBezTo>
                  <a:cubicBezTo>
                    <a:pt x="318016" y="183237"/>
                    <a:pt x="330227" y="177452"/>
                    <a:pt x="343722" y="171667"/>
                  </a:cubicBezTo>
                  <a:cubicBezTo>
                    <a:pt x="321872" y="154311"/>
                    <a:pt x="299379" y="144027"/>
                    <a:pt x="273031" y="141455"/>
                  </a:cubicBezTo>
                  <a:cubicBezTo>
                    <a:pt x="240898" y="138241"/>
                    <a:pt x="212622" y="145955"/>
                    <a:pt x="187559" y="165239"/>
                  </a:cubicBezTo>
                  <a:cubicBezTo>
                    <a:pt x="177276" y="172953"/>
                    <a:pt x="169565" y="183880"/>
                    <a:pt x="161210" y="192879"/>
                  </a:cubicBezTo>
                  <a:cubicBezTo>
                    <a:pt x="157997" y="196093"/>
                    <a:pt x="155426" y="200593"/>
                    <a:pt x="152213" y="203164"/>
                  </a:cubicBezTo>
                  <a:cubicBezTo>
                    <a:pt x="145144" y="208306"/>
                    <a:pt x="136790" y="208949"/>
                    <a:pt x="130363" y="201878"/>
                  </a:cubicBezTo>
                  <a:cubicBezTo>
                    <a:pt x="124579" y="196093"/>
                    <a:pt x="121366" y="188380"/>
                    <a:pt x="127150" y="180023"/>
                  </a:cubicBezTo>
                  <a:cubicBezTo>
                    <a:pt x="152856" y="140813"/>
                    <a:pt x="187559" y="113172"/>
                    <a:pt x="235115" y="106744"/>
                  </a:cubicBezTo>
                  <a:cubicBezTo>
                    <a:pt x="283956" y="99674"/>
                    <a:pt x="328298" y="110601"/>
                    <a:pt x="365572" y="144669"/>
                  </a:cubicBezTo>
                  <a:cubicBezTo>
                    <a:pt x="374569" y="152383"/>
                    <a:pt x="382923" y="162025"/>
                    <a:pt x="388707" y="171667"/>
                  </a:cubicBezTo>
                  <a:cubicBezTo>
                    <a:pt x="394491" y="180666"/>
                    <a:pt x="389350" y="190951"/>
                    <a:pt x="379710" y="194808"/>
                  </a:cubicBezTo>
                  <a:cubicBezTo>
                    <a:pt x="359788" y="203164"/>
                    <a:pt x="339866" y="212163"/>
                    <a:pt x="319944" y="220519"/>
                  </a:cubicBezTo>
                  <a:cubicBezTo>
                    <a:pt x="310304" y="224376"/>
                    <a:pt x="305163" y="232090"/>
                    <a:pt x="308376" y="242374"/>
                  </a:cubicBezTo>
                  <a:cubicBezTo>
                    <a:pt x="310947" y="250731"/>
                    <a:pt x="316731" y="255230"/>
                    <a:pt x="326371" y="255230"/>
                  </a:cubicBezTo>
                  <a:cubicBezTo>
                    <a:pt x="385494" y="255230"/>
                    <a:pt x="443975" y="255230"/>
                    <a:pt x="503099" y="255230"/>
                  </a:cubicBezTo>
                  <a:cubicBezTo>
                    <a:pt x="518522" y="255230"/>
                    <a:pt x="526234" y="248159"/>
                    <a:pt x="526234" y="232090"/>
                  </a:cubicBezTo>
                  <a:cubicBezTo>
                    <a:pt x="526234" y="174881"/>
                    <a:pt x="526234" y="118315"/>
                    <a:pt x="526234" y="61106"/>
                  </a:cubicBezTo>
                  <a:cubicBezTo>
                    <a:pt x="526234" y="44393"/>
                    <a:pt x="519165" y="36037"/>
                    <a:pt x="505026" y="39251"/>
                  </a:cubicBezTo>
                  <a:cubicBezTo>
                    <a:pt x="499885" y="40537"/>
                    <a:pt x="494744" y="45036"/>
                    <a:pt x="492173" y="49536"/>
                  </a:cubicBezTo>
                  <a:cubicBezTo>
                    <a:pt x="483176" y="68177"/>
                    <a:pt x="474822" y="87461"/>
                    <a:pt x="465825" y="106102"/>
                  </a:cubicBezTo>
                  <a:cubicBezTo>
                    <a:pt x="457471" y="124100"/>
                    <a:pt x="442690" y="124743"/>
                    <a:pt x="429837" y="109958"/>
                  </a:cubicBezTo>
                  <a:cubicBezTo>
                    <a:pt x="411843" y="88103"/>
                    <a:pt x="388707" y="72676"/>
                    <a:pt x="363001" y="59820"/>
                  </a:cubicBezTo>
                  <a:cubicBezTo>
                    <a:pt x="334082" y="45679"/>
                    <a:pt x="303878" y="37965"/>
                    <a:pt x="271103" y="36037"/>
                  </a:cubicBezTo>
                  <a:cubicBezTo>
                    <a:pt x="234472" y="34109"/>
                    <a:pt x="201054" y="40537"/>
                    <a:pt x="167637" y="54678"/>
                  </a:cubicBezTo>
                  <a:cubicBezTo>
                    <a:pt x="140646" y="66248"/>
                    <a:pt x="118153" y="84247"/>
                    <a:pt x="97588" y="104816"/>
                  </a:cubicBezTo>
                  <a:cubicBezTo>
                    <a:pt x="67384" y="135670"/>
                    <a:pt x="48747" y="172310"/>
                    <a:pt x="39750" y="214734"/>
                  </a:cubicBezTo>
                  <a:cubicBezTo>
                    <a:pt x="32681" y="247517"/>
                    <a:pt x="32681" y="280942"/>
                    <a:pt x="41035" y="313082"/>
                  </a:cubicBezTo>
                  <a:cubicBezTo>
                    <a:pt x="51318" y="354864"/>
                    <a:pt x="71882" y="392146"/>
                    <a:pt x="102729" y="422357"/>
                  </a:cubicBezTo>
                  <a:cubicBezTo>
                    <a:pt x="137432" y="455783"/>
                    <a:pt x="178562" y="477638"/>
                    <a:pt x="226760" y="484708"/>
                  </a:cubicBezTo>
                  <a:cubicBezTo>
                    <a:pt x="291025" y="494350"/>
                    <a:pt x="348863" y="477638"/>
                    <a:pt x="400275" y="439070"/>
                  </a:cubicBezTo>
                  <a:cubicBezTo>
                    <a:pt x="413128" y="429428"/>
                    <a:pt x="424053" y="417215"/>
                    <a:pt x="436906" y="405002"/>
                  </a:cubicBezTo>
                  <a:cubicBezTo>
                    <a:pt x="415056" y="395360"/>
                    <a:pt x="395776" y="388289"/>
                    <a:pt x="377140" y="378647"/>
                  </a:cubicBezTo>
                  <a:cubicBezTo>
                    <a:pt x="370071" y="374790"/>
                    <a:pt x="365572" y="377361"/>
                    <a:pt x="361716" y="380575"/>
                  </a:cubicBezTo>
                  <a:cubicBezTo>
                    <a:pt x="342437" y="396645"/>
                    <a:pt x="320587" y="408216"/>
                    <a:pt x="295523" y="413358"/>
                  </a:cubicBezTo>
                  <a:cubicBezTo>
                    <a:pt x="244754" y="424286"/>
                    <a:pt x="199769" y="413358"/>
                    <a:pt x="159925" y="379933"/>
                  </a:cubicBezTo>
                  <a:cubicBezTo>
                    <a:pt x="130363" y="354864"/>
                    <a:pt x="113654" y="322724"/>
                    <a:pt x="105943" y="285442"/>
                  </a:cubicBezTo>
                  <a:cubicBezTo>
                    <a:pt x="104015" y="275157"/>
                    <a:pt x="105300" y="264229"/>
                    <a:pt x="105943" y="253302"/>
                  </a:cubicBezTo>
                  <a:cubicBezTo>
                    <a:pt x="106585" y="244946"/>
                    <a:pt x="114940" y="242374"/>
                    <a:pt x="121366" y="243660"/>
                  </a:cubicBezTo>
                  <a:cubicBezTo>
                    <a:pt x="127793" y="244946"/>
                    <a:pt x="136147" y="244946"/>
                    <a:pt x="138075" y="255873"/>
                  </a:cubicBezTo>
                  <a:cubicBezTo>
                    <a:pt x="140646" y="273871"/>
                    <a:pt x="143216" y="292512"/>
                    <a:pt x="150285" y="309868"/>
                  </a:cubicBezTo>
                  <a:cubicBezTo>
                    <a:pt x="172778" y="365148"/>
                    <a:pt x="239613" y="399859"/>
                    <a:pt x="301950" y="374790"/>
                  </a:cubicBezTo>
                  <a:cubicBezTo>
                    <a:pt x="318659" y="367720"/>
                    <a:pt x="334082" y="356792"/>
                    <a:pt x="347578" y="345222"/>
                  </a:cubicBezTo>
                  <a:cubicBezTo>
                    <a:pt x="357218" y="337508"/>
                    <a:pt x="365572" y="334937"/>
                    <a:pt x="376497" y="340079"/>
                  </a:cubicBezTo>
                  <a:cubicBezTo>
                    <a:pt x="406702" y="353578"/>
                    <a:pt x="437548" y="367077"/>
                    <a:pt x="467753" y="381218"/>
                  </a:cubicBezTo>
                  <a:cubicBezTo>
                    <a:pt x="479963" y="387003"/>
                    <a:pt x="483819" y="399217"/>
                    <a:pt x="476107" y="410144"/>
                  </a:cubicBezTo>
                  <a:cubicBezTo>
                    <a:pt x="436263" y="466067"/>
                    <a:pt x="382281" y="502707"/>
                    <a:pt x="315446" y="517491"/>
                  </a:cubicBezTo>
                  <a:cubicBezTo>
                    <a:pt x="289097" y="523276"/>
                    <a:pt x="260178" y="524562"/>
                    <a:pt x="233187" y="521991"/>
                  </a:cubicBezTo>
                  <a:cubicBezTo>
                    <a:pt x="183060" y="517491"/>
                    <a:pt x="136790" y="498207"/>
                    <a:pt x="97588" y="465425"/>
                  </a:cubicBezTo>
                  <a:cubicBezTo>
                    <a:pt x="56459" y="431999"/>
                    <a:pt x="26897" y="390860"/>
                    <a:pt x="12116" y="340079"/>
                  </a:cubicBezTo>
                  <a:cubicBezTo>
                    <a:pt x="6332" y="320153"/>
                    <a:pt x="3119" y="299583"/>
                    <a:pt x="1191" y="279014"/>
                  </a:cubicBezTo>
                  <a:cubicBezTo>
                    <a:pt x="-5235" y="213449"/>
                    <a:pt x="14687" y="155597"/>
                    <a:pt x="52603" y="103530"/>
                  </a:cubicBezTo>
                  <a:cubicBezTo>
                    <a:pt x="80879" y="64963"/>
                    <a:pt x="118153" y="36680"/>
                    <a:pt x="163138" y="18681"/>
                  </a:cubicBezTo>
                  <a:cubicBezTo>
                    <a:pt x="193985" y="6468"/>
                    <a:pt x="226118" y="-602"/>
                    <a:pt x="259535" y="40"/>
                  </a:cubicBezTo>
                  <a:cubicBezTo>
                    <a:pt x="321229" y="1326"/>
                    <a:pt x="377782" y="18039"/>
                    <a:pt x="425981" y="58535"/>
                  </a:cubicBezTo>
                  <a:cubicBezTo>
                    <a:pt x="430479" y="63034"/>
                    <a:pt x="436263" y="66891"/>
                    <a:pt x="442047" y="71391"/>
                  </a:cubicBezTo>
                  <a:close/>
                </a:path>
              </a:pathLst>
            </a:custGeom>
            <a:solidFill>
              <a:srgbClr val="040403"/>
            </a:solidFill>
            <a:ln w="6425" cap="flat">
              <a:noFill/>
              <a:prstDash val="solid"/>
              <a:miter/>
            </a:ln>
          </p:spPr>
          <p:txBody>
            <a:bodyPr rtlCol="0" anchor="ctr"/>
            <a:lstStyle/>
            <a:p>
              <a:endParaRPr lang="en-US"/>
            </a:p>
          </p:txBody>
        </p:sp>
      </p:grpSp>
    </p:spTree>
    <p:extLst>
      <p:ext uri="{BB962C8B-B14F-4D97-AF65-F5344CB8AC3E}">
        <p14:creationId xmlns:p14="http://schemas.microsoft.com/office/powerpoint/2010/main" val="3779904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253621"/>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Tout comme nous plissons inconsciemment notre visage en expressions théâtrales lorsque nous sommes en présence d'un enfant, nous avons également tendance à adapter notre façon de parler, en adoptant ce que l'on appelle parfois le "parler bébé". Ce langage se caractérise par des mouvements exagérés de la bouche, une voix plus aiguë et la répétition de mots et de phrases. Nous savons aujourd'hui que cette façon de parler aide en fait l'enfant à acquérir le langage plus rapidement. Les parents ont également tendance à laisser des espaces entre les phrases, indiquant les moments où l'enfant répondra éventuellement : c'est le début du dialogue. </a:t>
            </a:r>
          </a:p>
          <a:p>
            <a:pPr>
              <a:lnSpc>
                <a:spcPts val="1120"/>
              </a:lnSpc>
            </a:pPr>
            <a:r>
              <a:rPr lang="en-US" sz="1150" dirty="0">
                <a:solidFill>
                  <a:srgbClr val="262626"/>
                </a:solidFill>
              </a:rPr>
              <a:t> </a:t>
            </a:r>
          </a:p>
          <a:p>
            <a:pPr>
              <a:lnSpc>
                <a:spcPts val="1120"/>
              </a:lnSpc>
            </a:pPr>
            <a:r>
              <a:rPr lang="en-US" sz="1150" dirty="0">
                <a:solidFill>
                  <a:srgbClr val="262626"/>
                </a:solidFill>
              </a:rPr>
              <a:t>Le psychiatre et psychanalyste Daniel Stern suggère qu'à mesure que les enfants grandissent, les parents ont tendance à remplacer l'imitation directe par une imitation différenciée, une sorte de communication non verbale. Ils commencent à "remodeler les affects" de l'enfant, en utilisant des expressions, des gestes ou des actions. Il appelle cette refonte des affects "syntonie". Dans son livre The Interpersonal World of the Infant, pour montrer à quoi peut ressembler une syntonie, Stern décrit un jeune garçon qui s'excite pour attraper un jouet et un parent qui réagit à la situation par un "</a:t>
            </a:r>
            <a:r>
              <a:rPr lang="en-US" sz="1150" dirty="0" err="1">
                <a:solidFill>
                  <a:srgbClr val="262626"/>
                </a:solidFill>
              </a:rPr>
              <a:t>uuuh uhh</a:t>
            </a:r>
            <a:r>
              <a:rPr lang="en-US" sz="1150" dirty="0">
                <a:solidFill>
                  <a:srgbClr val="262626"/>
                </a:solidFill>
              </a:rPr>
              <a:t>" pour exprimer l'excitation de l'enfant à ce moment-là. Grâce aux syntonies, écrit-il, l'enfant commence à acquérir la sensation de partager la même expérience ou réalité que quelqu'un d'autre, ce qui est également connu sous le nom d'intersubjectivité.</a:t>
            </a:r>
          </a:p>
          <a:p>
            <a:pPr>
              <a:lnSpc>
                <a:spcPts val="1120"/>
              </a:lnSpc>
            </a:pPr>
            <a:r>
              <a:rPr lang="en-US" sz="1150" dirty="0">
                <a:solidFill>
                  <a:srgbClr val="262626"/>
                </a:solidFill>
              </a:rPr>
              <a:t> </a:t>
            </a:r>
          </a:p>
          <a:p>
            <a:pPr>
              <a:lnSpc>
                <a:spcPts val="1120"/>
              </a:lnSpc>
            </a:pPr>
            <a:r>
              <a:rPr lang="en-US" sz="1150" dirty="0">
                <a:solidFill>
                  <a:srgbClr val="262626"/>
                </a:solidFill>
              </a:rPr>
              <a:t>L'écran, aussi interactif soit-il, ne peut rien faire de tout cela. Il ne parle pas d'une manière qui soit en accord avec les sensibilités de l'enfant, et il ne laisse pas d'espace à l'enfant pour intervenir. Il ne peut pas interpréter l'état affectif de l'enfant et le reformuler en modifiant ses réponses ou ses actions. Le langage des vidéos est </a:t>
            </a:r>
            <a:r>
              <a:rPr lang="en-US" sz="1150" dirty="0" err="1">
                <a:solidFill>
                  <a:srgbClr val="262626"/>
                </a:solidFill>
              </a:rPr>
              <a:t>standardisé </a:t>
            </a:r>
            <a:r>
              <a:rPr lang="en-US" sz="1150" dirty="0">
                <a:solidFill>
                  <a:srgbClr val="262626"/>
                </a:solidFill>
              </a:rPr>
              <a:t>et contient peu de variations ou d'intonations que les êtres humains utilisent sans effort. L'écran ne renforce pas le son par des expressions adaptées aux humeurs et aux réactions du bébé. Sans imitation, le bébé n'apprendra pas à imiter. Sans espace de réponse, il n'aura pas envie de communiquer en retour.  </a:t>
            </a:r>
          </a:p>
          <a:p>
            <a:pPr>
              <a:lnSpc>
                <a:spcPts val="1120"/>
              </a:lnSpc>
            </a:pPr>
            <a:endParaRPr lang="en-US" sz="1150" dirty="0">
              <a:solidFill>
                <a:srgbClr val="262626"/>
              </a:solidFill>
            </a:endParaRPr>
          </a:p>
          <a:p>
            <a:pPr>
              <a:lnSpc>
                <a:spcPts val="1120"/>
              </a:lnSpc>
            </a:pPr>
            <a:r>
              <a:rPr lang="en-US" sz="1150" dirty="0">
                <a:solidFill>
                  <a:srgbClr val="262626"/>
                </a:solidFill>
              </a:rPr>
              <a:t> </a:t>
            </a:r>
          </a:p>
          <a:p>
            <a:pPr>
              <a:lnSpc>
                <a:spcPts val="1120"/>
              </a:lnSpc>
            </a:pPr>
            <a:r>
              <a:rPr lang="en-US" sz="1150" dirty="0">
                <a:solidFill>
                  <a:srgbClr val="262626"/>
                </a:solidFill>
              </a:rPr>
              <a:t>Il est donc préoccupant que l'écran vienne perturber des situations particulièrement propices aux jeux d'imitation. À la naissance, l'enfant peut regarder à quarante centimètres devant lui. Quarante centimètres, c'est la distance approximative entre le parent et l'enfant qu'il tient dans ses bras, comme lors de l'allaitement. Depuis quelques années, des entreprises font de la publicité pour des supports de téléphone intelligent que l'on peut fixer sur le front, afin de capter l'attention de l'enfant lorsqu'il est dans les bras de l'adulte. Au lieu d'avoir des indices sur sa vie intérieure ou celle de son entourage, le bébé sera exposé à des images désincarnées qui ne contiennent aucune information sur lui-même et n'offrent aucune possibilité d'apprentissage. </a:t>
            </a:r>
          </a:p>
          <a:p>
            <a:pPr>
              <a:lnSpc>
                <a:spcPts val="1120"/>
              </a:lnSpc>
            </a:pPr>
            <a:r>
              <a:rPr lang="en-US" sz="1150" dirty="0">
                <a:solidFill>
                  <a:srgbClr val="262626"/>
                </a:solidFill>
              </a:rPr>
              <a:t> </a:t>
            </a:r>
          </a:p>
          <a:p>
            <a:pPr>
              <a:lnSpc>
                <a:spcPts val="1120"/>
              </a:lnSpc>
            </a:pPr>
            <a:r>
              <a:rPr lang="en-US" sz="1150" dirty="0">
                <a:solidFill>
                  <a:srgbClr val="262626"/>
                </a:solidFill>
              </a:rPr>
              <a:t>Aujourd'hui, de nombreux parents feraient mieux de ne pas coller un smartphone sur leur tête. Pourtant, nombre de ces mêmes parents auront un appareil à portée de main ou à proximité lorsqu'ils interagiront avec leur enfant. Il n'y a rien d'inhabituel à cela, car nous avons généralement tendance à avoir un appareil à portée de main, où que nous soyons et quoi que nous fassions. En fait, ce phénomène est si courant que nous avons aujourd'hui un nom pour désigner le moment où la technologie vient interférer avec les relations sociales. Nous l'appelons la </a:t>
            </a:r>
            <a:r>
              <a:rPr lang="en-US" sz="1150" i="1" dirty="0" err="1">
                <a:solidFill>
                  <a:srgbClr val="262626"/>
                </a:solidFill>
              </a:rPr>
              <a:t>technoférence</a:t>
            </a:r>
            <a:r>
              <a:rPr lang="en-US" sz="1150" dirty="0">
                <a:solidFill>
                  <a:srgbClr val="262626"/>
                </a:solidFill>
              </a:rPr>
              <a:t>. Comme nous l'avons montré plus haut, les conséquences ressenties de la </a:t>
            </a:r>
            <a:r>
              <a:rPr lang="en-US" sz="1150" dirty="0" err="1">
                <a:solidFill>
                  <a:srgbClr val="262626"/>
                </a:solidFill>
              </a:rPr>
              <a:t>technoférence </a:t>
            </a:r>
            <a:r>
              <a:rPr lang="en-US" sz="1150" dirty="0">
                <a:solidFill>
                  <a:srgbClr val="262626"/>
                </a:solidFill>
              </a:rPr>
              <a:t>sont beaucoup plus aiguës pour un enfant que pour un adulte. Pour une image viscérale de la détresse qu'une telle perturbation peut provoquer, nous vous recommandons de vous tourner vers l'expérience du visage immobile conçue par le psychologue du développement américain Edward </a:t>
            </a:r>
            <a:r>
              <a:rPr lang="en-US" sz="1150" dirty="0" err="1">
                <a:solidFill>
                  <a:srgbClr val="262626"/>
                </a:solidFill>
              </a:rPr>
              <a:t>Tronick</a:t>
            </a:r>
            <a:r>
              <a:rPr lang="en-US" sz="1150" dirty="0">
                <a:solidFill>
                  <a:srgbClr val="262626"/>
                </a:solidFill>
              </a:rPr>
              <a:t>. Au cours de cette expérience, on demande à une mère de rencontrer son enfant sans aucune expression. En quelques secondes, l'enfant commence à se contorsionner et à pleurer avant de s'effondrer devant l'impossibilité de capter l'attention de sa mère. En moins d'une minute, l'enfant se retire, détournant la tête et le corps du visage inexpressif de sa mère. Enfin, la mère rompt le "mauvais sort" et redevient réceptive. L'humeur du bébé change presque immédiatement. Grâce au regard engagé du parent, l'enfant se sent à nouveau en sécurité dans le monde.</a:t>
            </a:r>
          </a:p>
          <a:p>
            <a:pPr>
              <a:lnSpc>
                <a:spcPts val="1120"/>
              </a:lnSpc>
            </a:pPr>
            <a:r>
              <a:rPr lang="en-US" sz="1150" dirty="0">
                <a:solidFill>
                  <a:srgbClr val="262626"/>
                </a:solidFill>
              </a:rPr>
              <a:t>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32</a:t>
            </a:fld>
            <a:endParaRPr lang="en-US" dirty="0"/>
          </a:p>
        </p:txBody>
      </p:sp>
      <p:pic>
        <p:nvPicPr>
          <p:cNvPr id="3" name="Picture 2">
            <a:extLst>
              <a:ext uri="{FF2B5EF4-FFF2-40B4-BE49-F238E27FC236}">
                <a16:creationId xmlns:a16="http://schemas.microsoft.com/office/drawing/2014/main" id="{98C335B0-D8A7-2BD0-B3C5-BD1D55FBED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840" b="26788"/>
          <a:stretch/>
        </p:blipFill>
        <p:spPr>
          <a:xfrm>
            <a:off x="19192" y="7741422"/>
            <a:ext cx="7559675" cy="2639446"/>
          </a:xfrm>
          <a:prstGeom prst="rect">
            <a:avLst/>
          </a:prstGeom>
        </p:spPr>
      </p:pic>
      <p:pic>
        <p:nvPicPr>
          <p:cNvPr id="4" name="Picture 3">
            <a:extLst>
              <a:ext uri="{FF2B5EF4-FFF2-40B4-BE49-F238E27FC236}">
                <a16:creationId xmlns:a16="http://schemas.microsoft.com/office/drawing/2014/main" id="{D4BD8A65-6599-A51F-64D0-F0E1B8412793}"/>
              </a:ext>
            </a:extLst>
          </p:cNvPr>
          <p:cNvPicPr>
            <a:picLocks noChangeAspect="1"/>
          </p:cNvPicPr>
          <p:nvPr/>
        </p:nvPicPr>
        <p:blipFill rotWithShape="1">
          <a:blip r:embed="rId2">
            <a:alphaModFix amt="52000"/>
          </a:blip>
          <a:srcRect l="67635" t="984" r="2330" b="31175"/>
          <a:stretch/>
        </p:blipFill>
        <p:spPr>
          <a:xfrm flipH="1">
            <a:off x="-473400" y="7382715"/>
            <a:ext cx="2737789" cy="3309098"/>
          </a:xfrm>
          <a:prstGeom prst="rect">
            <a:avLst/>
          </a:prstGeom>
        </p:spPr>
      </p:pic>
    </p:spTree>
    <p:extLst>
      <p:ext uri="{BB962C8B-B14F-4D97-AF65-F5344CB8AC3E}">
        <p14:creationId xmlns:p14="http://schemas.microsoft.com/office/powerpoint/2010/main" val="2713898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336331"/>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4179668"/>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Il est d'autant plus important de souligner l'importance de la frustration que nous considérons rarement la frustration comme quelque chose de précieux. En fait, pour de nombreux parents, l'absence de frustration est vécue comme une chose positive. Beaucoup utilisent le smartphone pour éviter les conflits avec l'enfant - pour qu'il se taise ou qu'il se conforme. Cependant, de nombreux psychanalystes ont avancé l'argument selon lequel la frustration, tout comme la synchronie ou le jeu, joue un rôle important dans le développement psychique du nourrisson. </a:t>
            </a:r>
          </a:p>
          <a:p>
            <a:pPr>
              <a:lnSpc>
                <a:spcPts val="1120"/>
              </a:lnSpc>
            </a:pPr>
            <a:r>
              <a:rPr lang="en-US" sz="1150" dirty="0">
                <a:solidFill>
                  <a:srgbClr val="262626"/>
                </a:solidFill>
              </a:rPr>
              <a:t> </a:t>
            </a:r>
          </a:p>
          <a:p>
            <a:pPr>
              <a:lnSpc>
                <a:spcPts val="1120"/>
              </a:lnSpc>
            </a:pPr>
            <a:r>
              <a:rPr lang="en-US" sz="1150" dirty="0">
                <a:solidFill>
                  <a:srgbClr val="262626"/>
                </a:solidFill>
              </a:rPr>
              <a:t>Accepter la frustration est différent de la provoquer. Quelle que soit la qualité d'un parent, il échouera inévitablement à satisfaire tous les besoins de son enfant. Et ce n'est pas nécessairement une mauvaise chose. Tout dépend de la nature et de la fréquence de ce type d'"échec". Dans son ouvrage, Heinz Kohut fait la différence entre la "frustration optimale" et la "frustration chronique". Alors que la frustration chronique est le résultat d'une privation continue, la frustration optimale se produit dans un environnement où le bébé se sent généralement compris et vu. La première risque d'avoir des conséquences négatives sur le psychisme de l'enfant, tandis que la seconde offre des moments de maturation potentielle en introduisant l'enfant dans un sens plus réaliste de la relation entre lui et le monde. </a:t>
            </a:r>
          </a:p>
          <a:p>
            <a:pPr>
              <a:lnSpc>
                <a:spcPts val="1120"/>
              </a:lnSpc>
            </a:pPr>
            <a:r>
              <a:rPr lang="en-US" sz="1150" dirty="0">
                <a:solidFill>
                  <a:srgbClr val="262626"/>
                </a:solidFill>
              </a:rPr>
              <a:t> </a:t>
            </a:r>
          </a:p>
          <a:p>
            <a:pPr>
              <a:lnSpc>
                <a:spcPts val="1120"/>
              </a:lnSpc>
            </a:pPr>
            <a:r>
              <a:rPr lang="en-US" sz="1150" dirty="0">
                <a:solidFill>
                  <a:srgbClr val="262626"/>
                </a:solidFill>
              </a:rPr>
              <a:t>Winnicott arrive à une conclusion similaire dans son travail. Il décrit le processus d'acceptation de la réalité comme une sorte de désillusion où l'enfant accepte peu à peu qu'il n'a pas le contrôle total de son environnement. Il est important que le jeune enfant se sente </a:t>
            </a:r>
            <a:r>
              <a:rPr lang="en-US" sz="1150" dirty="0" err="1">
                <a:solidFill>
                  <a:srgbClr val="262626"/>
                </a:solidFill>
              </a:rPr>
              <a:t>tout-puissant </a:t>
            </a:r>
            <a:r>
              <a:rPr lang="en-US" sz="1150" dirty="0">
                <a:solidFill>
                  <a:srgbClr val="262626"/>
                </a:solidFill>
              </a:rPr>
              <a:t>dans les premiers mois qui suivent sa naissance, écrit-il, mais il est tout aussi important que le parent finisse par briser cette illusion, qui, si elle se prolongeait à l'âge adulte, serait considérée comme une sorte de folie. C'est également la raison pour laquelle Winnicott insiste sur le fait que la mère (ou la figure de l'allaitement) doit être suffisamment bonne (en fournissant un environnement qui, la plupart du temps, satisfait les besoins primaires de l'enfant) - et non parfaite. </a:t>
            </a:r>
          </a:p>
          <a:p>
            <a:pPr>
              <a:lnSpc>
                <a:spcPts val="1120"/>
              </a:lnSpc>
            </a:pPr>
            <a:r>
              <a:rPr lang="en-US" sz="1150" dirty="0">
                <a:solidFill>
                  <a:srgbClr val="262626"/>
                </a:solidFill>
              </a:rPr>
              <a:t> </a:t>
            </a:r>
          </a:p>
          <a:p>
            <a:pPr>
              <a:lnSpc>
                <a:spcPts val="1120"/>
              </a:lnSpc>
            </a:pPr>
            <a:r>
              <a:rPr lang="en-US" sz="1150" dirty="0">
                <a:solidFill>
                  <a:srgbClr val="262626"/>
                </a:solidFill>
              </a:rPr>
              <a:t>Le psychanalyste Wilfred </a:t>
            </a:r>
            <a:r>
              <a:rPr lang="en-US" sz="1150" dirty="0" err="1">
                <a:solidFill>
                  <a:srgbClr val="262626"/>
                </a:solidFill>
              </a:rPr>
              <a:t>Bion </a:t>
            </a:r>
            <a:r>
              <a:rPr lang="en-US" sz="1150" dirty="0">
                <a:solidFill>
                  <a:srgbClr val="262626"/>
                </a:solidFill>
              </a:rPr>
              <a:t>voit également un potentiel de croissance dans la frustration, à condition qu'elle soit prise en compte par le parent. Il interprète la frustration comme une réponse naturelle à ce qu'il appelle les "émotions brutes" : des réactions sensorielles non filtrées que l'enfant n'a pas encore les outils conceptuels pour comprendre. </a:t>
            </a:r>
            <a:r>
              <a:rPr lang="en-US" sz="1150" dirty="0" err="1">
                <a:solidFill>
                  <a:srgbClr val="262626"/>
                </a:solidFill>
              </a:rPr>
              <a:t>Bion </a:t>
            </a:r>
            <a:r>
              <a:rPr lang="en-US" sz="1150" dirty="0">
                <a:solidFill>
                  <a:srgbClr val="262626"/>
                </a:solidFill>
              </a:rPr>
              <a:t>appelle également ces réactions des "éléments bêta". Il affirme que la seule façon de tolérer les sensations brutes de frustration est de les représenter dans notre esprit sous forme de pensées. Au cours des premiers mois de sa vie, le nourrisson n'a pas encore développé les outils lui permettant de créer la distance nécessaire pour "penser" une émotion. C'est pourquoi, écrit </a:t>
            </a:r>
            <a:r>
              <a:rPr lang="en-US" sz="1150" dirty="0" err="1">
                <a:solidFill>
                  <a:srgbClr val="262626"/>
                </a:solidFill>
              </a:rPr>
              <a:t>Bion</a:t>
            </a:r>
            <a:r>
              <a:rPr lang="en-US" sz="1150" dirty="0">
                <a:solidFill>
                  <a:srgbClr val="262626"/>
                </a:solidFill>
              </a:rPr>
              <a:t>, il compte sur ses parents pour le faire à sa place. Le rôle des parents, tel qu'il le conçoit, est d'atténuer l'expérience non filtrée des éléments bêta en contenant ces émotions : assumer l'expérience de la peur de l'enfant, la traiter et la présenter à nouveau à l'enfant sous une forme tolérable. Il décrit cette transformation des éléments bêta en pensée comme une fonction alpha. Dans l'échange entre les éléments bêta et alpha, un type de pensée partagée émerge - c'est pourquoi il décrira ensuite la dyade parent-enfant comme un couple pensant. En pensant ensemble, l'enfant finira par </a:t>
            </a:r>
            <a:r>
              <a:rPr lang="en-US" sz="1150" dirty="0" err="1">
                <a:solidFill>
                  <a:srgbClr val="262626"/>
                </a:solidFill>
              </a:rPr>
              <a:t>intérioriser </a:t>
            </a:r>
            <a:r>
              <a:rPr lang="en-US" sz="1150" dirty="0">
                <a:solidFill>
                  <a:srgbClr val="262626"/>
                </a:solidFill>
              </a:rPr>
              <a:t>la tolérance du parent, ce qui créera l'espace mental lui permettant de développer ses propres représentations des sensations qu'il éprouve. </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5" y="1012503"/>
            <a:ext cx="133077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Frustration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33</a:t>
            </a:fld>
            <a:endParaRPr lang="en-US" dirty="0"/>
          </a:p>
        </p:txBody>
      </p:sp>
      <p:sp>
        <p:nvSpPr>
          <p:cNvPr id="20" name="Freeform 19">
            <a:extLst>
              <a:ext uri="{FF2B5EF4-FFF2-40B4-BE49-F238E27FC236}">
                <a16:creationId xmlns:a16="http://schemas.microsoft.com/office/drawing/2014/main" id="{4B736D0B-1AB6-C1A5-D478-8071213675CB}"/>
              </a:ext>
            </a:extLst>
          </p:cNvPr>
          <p:cNvSpPr/>
          <p:nvPr/>
        </p:nvSpPr>
        <p:spPr>
          <a:xfrm>
            <a:off x="1344305" y="1553372"/>
            <a:ext cx="4137646" cy="2626296"/>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9BABE9F1-2CF4-A8A8-E604-0E37859AB07D}"/>
              </a:ext>
            </a:extLst>
          </p:cNvPr>
          <p:cNvGrpSpPr/>
          <p:nvPr/>
        </p:nvGrpSpPr>
        <p:grpSpPr>
          <a:xfrm rot="10800000">
            <a:off x="5071627" y="2490182"/>
            <a:ext cx="1108623" cy="807096"/>
            <a:chOff x="3400450" y="986392"/>
            <a:chExt cx="1487826" cy="1083162"/>
          </a:xfrm>
        </p:grpSpPr>
        <p:sp>
          <p:nvSpPr>
            <p:cNvPr id="23" name="Freeform 22">
              <a:extLst>
                <a:ext uri="{FF2B5EF4-FFF2-40B4-BE49-F238E27FC236}">
                  <a16:creationId xmlns:a16="http://schemas.microsoft.com/office/drawing/2014/main" id="{A58AAD77-E645-72EA-D8DD-C7B124D31D2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3485A2E-C41D-E9D2-5E53-2214E902BB17}"/>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25" name="Text Placeholder 17">
            <a:extLst>
              <a:ext uri="{FF2B5EF4-FFF2-40B4-BE49-F238E27FC236}">
                <a16:creationId xmlns:a16="http://schemas.microsoft.com/office/drawing/2014/main" id="{8743A1B0-D78B-1AB9-618C-7A0C0A114A7E}"/>
              </a:ext>
            </a:extLst>
          </p:cNvPr>
          <p:cNvSpPr txBox="1">
            <a:spLocks/>
          </p:cNvSpPr>
          <p:nvPr/>
        </p:nvSpPr>
        <p:spPr>
          <a:xfrm>
            <a:off x="1551897" y="1737893"/>
            <a:ext cx="3771181"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i="1" dirty="0">
                <a:solidFill>
                  <a:schemeClr val="bg1"/>
                </a:solidFill>
              </a:rPr>
              <a:t>"Il convient de noter que, si vous avez obtenu de bons résultats au début et que vous continuez à en obtenir, vous ne pouvez pas compter sur un fonctionnement sans heurts de la machine. En fait, vous pouvez vous attendre à des problèmes. </a:t>
            </a:r>
            <a:endParaRPr lang="en-US" sz="1600" b="1" i="1" dirty="0">
              <a:solidFill>
                <a:schemeClr val="bg1"/>
              </a:solidFill>
            </a:endParaRPr>
          </a:p>
          <a:p>
            <a:pPr algn="l"/>
            <a:r>
              <a:rPr lang="en-US" sz="1600" b="1" i="1" dirty="0">
                <a:solidFill>
                  <a:schemeClr val="bg1"/>
                </a:solidFill>
              </a:rPr>
              <a:t>D.W. Winnicott </a:t>
            </a:r>
            <a:endParaRPr lang="en-US" sz="1600" i="1" dirty="0">
              <a:solidFill>
                <a:schemeClr val="bg1"/>
              </a:solidFill>
            </a:endParaRPr>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id="{FB5B64B2-A1DF-0DA7-B911-3CABCE3DC903}"/>
              </a:ext>
            </a:extLst>
          </p:cNvPr>
          <p:cNvGrpSpPr/>
          <p:nvPr/>
        </p:nvGrpSpPr>
        <p:grpSpPr>
          <a:xfrm>
            <a:off x="6180250" y="876045"/>
            <a:ext cx="730770" cy="731746"/>
            <a:chOff x="3124848" y="789369"/>
            <a:chExt cx="1150995" cy="1152532"/>
          </a:xfrm>
        </p:grpSpPr>
        <p:sp>
          <p:nvSpPr>
            <p:cNvPr id="3" name="Freeform 2">
              <a:extLst>
                <a:ext uri="{FF2B5EF4-FFF2-40B4-BE49-F238E27FC236}">
                  <a16:creationId xmlns:a16="http://schemas.microsoft.com/office/drawing/2014/main" id="{D4643788-010C-A79E-A7FF-21BF62CD2A7D}"/>
                </a:ext>
              </a:extLst>
            </p:cNvPr>
            <p:cNvSpPr/>
            <p:nvPr/>
          </p:nvSpPr>
          <p:spPr>
            <a:xfrm>
              <a:off x="3169190" y="1572294"/>
              <a:ext cx="335461" cy="260332"/>
            </a:xfrm>
            <a:custGeom>
              <a:avLst/>
              <a:gdLst>
                <a:gd name="connsiteX0" fmla="*/ 169016 w 335461"/>
                <a:gd name="connsiteY0" fmla="*/ 0 h 260332"/>
                <a:gd name="connsiteX1" fmla="*/ 10925 w 335461"/>
                <a:gd name="connsiteY1" fmla="*/ 0 h 260332"/>
                <a:gd name="connsiteX2" fmla="*/ 0 w 335461"/>
                <a:gd name="connsiteY2" fmla="*/ 10927 h 260332"/>
                <a:gd name="connsiteX3" fmla="*/ 0 w 335461"/>
                <a:gd name="connsiteY3" fmla="*/ 250047 h 260332"/>
                <a:gd name="connsiteX4" fmla="*/ 10282 w 335461"/>
                <a:gd name="connsiteY4" fmla="*/ 260332 h 260332"/>
                <a:gd name="connsiteX5" fmla="*/ 325179 w 335461"/>
                <a:gd name="connsiteY5" fmla="*/ 260332 h 260332"/>
                <a:gd name="connsiteX6" fmla="*/ 335462 w 335461"/>
                <a:gd name="connsiteY6" fmla="*/ 250047 h 260332"/>
                <a:gd name="connsiteX7" fmla="*/ 335462 w 335461"/>
                <a:gd name="connsiteY7" fmla="*/ 10927 h 260332"/>
                <a:gd name="connsiteX8" fmla="*/ 323251 w 335461"/>
                <a:gd name="connsiteY8" fmla="*/ 0 h 260332"/>
                <a:gd name="connsiteX9" fmla="*/ 169016 w 335461"/>
                <a:gd name="connsiteY9" fmla="*/ 0 h 26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461" h="260332">
                  <a:moveTo>
                    <a:pt x="169016" y="0"/>
                  </a:moveTo>
                  <a:cubicBezTo>
                    <a:pt x="116319" y="0"/>
                    <a:pt x="63622" y="0"/>
                    <a:pt x="10925" y="0"/>
                  </a:cubicBezTo>
                  <a:cubicBezTo>
                    <a:pt x="1928" y="0"/>
                    <a:pt x="0" y="2571"/>
                    <a:pt x="0" y="10927"/>
                  </a:cubicBezTo>
                  <a:cubicBezTo>
                    <a:pt x="643" y="90634"/>
                    <a:pt x="0" y="170341"/>
                    <a:pt x="0" y="250047"/>
                  </a:cubicBezTo>
                  <a:cubicBezTo>
                    <a:pt x="0" y="257761"/>
                    <a:pt x="1928" y="260332"/>
                    <a:pt x="10282" y="260332"/>
                  </a:cubicBezTo>
                  <a:cubicBezTo>
                    <a:pt x="115034" y="260332"/>
                    <a:pt x="219785" y="260332"/>
                    <a:pt x="325179" y="260332"/>
                  </a:cubicBezTo>
                  <a:cubicBezTo>
                    <a:pt x="333534" y="260332"/>
                    <a:pt x="335462" y="257761"/>
                    <a:pt x="335462" y="250047"/>
                  </a:cubicBezTo>
                  <a:cubicBezTo>
                    <a:pt x="335462" y="170341"/>
                    <a:pt x="334819" y="90634"/>
                    <a:pt x="335462" y="10927"/>
                  </a:cubicBezTo>
                  <a:cubicBezTo>
                    <a:pt x="335462" y="1285"/>
                    <a:pt x="331606" y="0"/>
                    <a:pt x="323251" y="0"/>
                  </a:cubicBezTo>
                  <a:cubicBezTo>
                    <a:pt x="271840" y="0"/>
                    <a:pt x="220428" y="0"/>
                    <a:pt x="169016" y="0"/>
                  </a:cubicBezTo>
                  <a:close/>
                </a:path>
              </a:pathLst>
            </a:custGeom>
            <a:solidFill>
              <a:srgbClr val="009AC1"/>
            </a:solidFill>
            <a:ln w="6425"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9549B812-9825-5E2C-E540-0446FD40DB4A}"/>
                </a:ext>
              </a:extLst>
            </p:cNvPr>
            <p:cNvSpPr/>
            <p:nvPr/>
          </p:nvSpPr>
          <p:spPr>
            <a:xfrm>
              <a:off x="3168965" y="1869266"/>
              <a:ext cx="300983" cy="37282"/>
            </a:xfrm>
            <a:custGeom>
              <a:avLst/>
              <a:gdLst>
                <a:gd name="connsiteX0" fmla="*/ 300984 w 300983"/>
                <a:gd name="connsiteY0" fmla="*/ 37282 h 37282"/>
                <a:gd name="connsiteX1" fmla="*/ 298413 w 300983"/>
                <a:gd name="connsiteY1" fmla="*/ 13499 h 37282"/>
                <a:gd name="connsiteX2" fmla="*/ 285560 w 300983"/>
                <a:gd name="connsiteY2" fmla="*/ 0 h 37282"/>
                <a:gd name="connsiteX3" fmla="*/ 13078 w 300983"/>
                <a:gd name="connsiteY3" fmla="*/ 0 h 37282"/>
                <a:gd name="connsiteX4" fmla="*/ 6009 w 300983"/>
                <a:gd name="connsiteY4" fmla="*/ 0 h 37282"/>
                <a:gd name="connsiteX5" fmla="*/ 868 w 300983"/>
                <a:gd name="connsiteY5" fmla="*/ 4499 h 37282"/>
                <a:gd name="connsiteX6" fmla="*/ 27859 w 300983"/>
                <a:gd name="connsiteY6" fmla="*/ 37282 h 37282"/>
                <a:gd name="connsiteX7" fmla="*/ 288773 w 300983"/>
                <a:gd name="connsiteY7" fmla="*/ 37282 h 37282"/>
                <a:gd name="connsiteX8" fmla="*/ 300984 w 300983"/>
                <a:gd name="connsiteY8" fmla="*/ 37282 h 3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83" h="37282">
                  <a:moveTo>
                    <a:pt x="300984" y="37282"/>
                  </a:moveTo>
                  <a:cubicBezTo>
                    <a:pt x="298413" y="28926"/>
                    <a:pt x="297771" y="21212"/>
                    <a:pt x="298413" y="13499"/>
                  </a:cubicBezTo>
                  <a:cubicBezTo>
                    <a:pt x="299698" y="3214"/>
                    <a:pt x="296485" y="0"/>
                    <a:pt x="285560" y="0"/>
                  </a:cubicBezTo>
                  <a:cubicBezTo>
                    <a:pt x="194947" y="643"/>
                    <a:pt x="103691" y="0"/>
                    <a:pt x="13078" y="0"/>
                  </a:cubicBezTo>
                  <a:cubicBezTo>
                    <a:pt x="10507" y="0"/>
                    <a:pt x="8579" y="0"/>
                    <a:pt x="6009" y="0"/>
                  </a:cubicBezTo>
                  <a:cubicBezTo>
                    <a:pt x="2796" y="0"/>
                    <a:pt x="1510" y="1285"/>
                    <a:pt x="868" y="4499"/>
                  </a:cubicBezTo>
                  <a:cubicBezTo>
                    <a:pt x="-2988" y="25712"/>
                    <a:pt x="6009" y="37282"/>
                    <a:pt x="27859" y="37282"/>
                  </a:cubicBezTo>
                  <a:cubicBezTo>
                    <a:pt x="114616" y="37282"/>
                    <a:pt x="202016" y="37282"/>
                    <a:pt x="288773" y="37282"/>
                  </a:cubicBezTo>
                  <a:cubicBezTo>
                    <a:pt x="292629" y="37282"/>
                    <a:pt x="296485" y="37282"/>
                    <a:pt x="300984" y="37282"/>
                  </a:cubicBezTo>
                  <a:close/>
                </a:path>
              </a:pathLst>
            </a:custGeom>
            <a:solidFill>
              <a:srgbClr val="009AC1"/>
            </a:solidFill>
            <a:ln w="64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A77F3A2-FDE7-E274-B0CF-D3AEA75C79F6}"/>
                </a:ext>
              </a:extLst>
            </p:cNvPr>
            <p:cNvSpPr/>
            <p:nvPr/>
          </p:nvSpPr>
          <p:spPr>
            <a:xfrm>
              <a:off x="3502858" y="1868696"/>
              <a:ext cx="261887" cy="37851"/>
            </a:xfrm>
            <a:custGeom>
              <a:avLst/>
              <a:gdLst>
                <a:gd name="connsiteX0" fmla="*/ 131608 w 261887"/>
                <a:gd name="connsiteY0" fmla="*/ 37852 h 37851"/>
                <a:gd name="connsiteX1" fmla="*/ 239573 w 261887"/>
                <a:gd name="connsiteY1" fmla="*/ 37852 h 37851"/>
                <a:gd name="connsiteX2" fmla="*/ 260780 w 261887"/>
                <a:gd name="connsiteY2" fmla="*/ 13425 h 37851"/>
                <a:gd name="connsiteX3" fmla="*/ 239573 w 261887"/>
                <a:gd name="connsiteY3" fmla="*/ 569 h 37851"/>
                <a:gd name="connsiteX4" fmla="*/ 143176 w 261887"/>
                <a:gd name="connsiteY4" fmla="*/ 569 h 37851"/>
                <a:gd name="connsiteX5" fmla="*/ 12076 w 261887"/>
                <a:gd name="connsiteY5" fmla="*/ 569 h 37851"/>
                <a:gd name="connsiteX6" fmla="*/ 1794 w 261887"/>
                <a:gd name="connsiteY6" fmla="*/ 3783 h 37851"/>
                <a:gd name="connsiteX7" fmla="*/ 24929 w 261887"/>
                <a:gd name="connsiteY7" fmla="*/ 37852 h 37851"/>
                <a:gd name="connsiteX8" fmla="*/ 131608 w 261887"/>
                <a:gd name="connsiteY8" fmla="*/ 37852 h 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887" h="37851">
                  <a:moveTo>
                    <a:pt x="131608" y="37852"/>
                  </a:moveTo>
                  <a:cubicBezTo>
                    <a:pt x="167597" y="37852"/>
                    <a:pt x="203585" y="37852"/>
                    <a:pt x="239573" y="37852"/>
                  </a:cubicBezTo>
                  <a:cubicBezTo>
                    <a:pt x="255639" y="37852"/>
                    <a:pt x="265279" y="26281"/>
                    <a:pt x="260780" y="13425"/>
                  </a:cubicBezTo>
                  <a:cubicBezTo>
                    <a:pt x="256925" y="3783"/>
                    <a:pt x="249213" y="569"/>
                    <a:pt x="239573" y="569"/>
                  </a:cubicBezTo>
                  <a:cubicBezTo>
                    <a:pt x="207441" y="569"/>
                    <a:pt x="175308" y="569"/>
                    <a:pt x="143176" y="569"/>
                  </a:cubicBezTo>
                  <a:cubicBezTo>
                    <a:pt x="99476" y="569"/>
                    <a:pt x="55776" y="569"/>
                    <a:pt x="12076" y="569"/>
                  </a:cubicBezTo>
                  <a:cubicBezTo>
                    <a:pt x="8863" y="569"/>
                    <a:pt x="4364" y="-2002"/>
                    <a:pt x="1794" y="3783"/>
                  </a:cubicBezTo>
                  <a:cubicBezTo>
                    <a:pt x="-4633" y="20496"/>
                    <a:pt x="6935" y="37852"/>
                    <a:pt x="24929" y="37852"/>
                  </a:cubicBezTo>
                  <a:cubicBezTo>
                    <a:pt x="60275" y="37852"/>
                    <a:pt x="95620" y="37852"/>
                    <a:pt x="131608" y="37852"/>
                  </a:cubicBezTo>
                  <a:close/>
                </a:path>
              </a:pathLst>
            </a:custGeom>
            <a:solidFill>
              <a:srgbClr val="009AC1"/>
            </a:solidFill>
            <a:ln w="6425" cap="flat">
              <a:noFill/>
              <a:prstDash val="solid"/>
              <a:miter/>
            </a:ln>
          </p:spPr>
          <p:txBody>
            <a:bodyPr rtlCol="0" anchor="ctr"/>
            <a:lstStyle/>
            <a:p>
              <a:endParaRPr lang="en-US"/>
            </a:p>
          </p:txBody>
        </p:sp>
        <p:grpSp>
          <p:nvGrpSpPr>
            <p:cNvPr id="10" name="Graphic 11">
              <a:extLst>
                <a:ext uri="{FF2B5EF4-FFF2-40B4-BE49-F238E27FC236}">
                  <a16:creationId xmlns:a16="http://schemas.microsoft.com/office/drawing/2014/main" id="{E8CD5B59-C810-5FF3-3916-50567787AFA9}"/>
                </a:ext>
              </a:extLst>
            </p:cNvPr>
            <p:cNvGrpSpPr/>
            <p:nvPr/>
          </p:nvGrpSpPr>
          <p:grpSpPr>
            <a:xfrm>
              <a:off x="3124848" y="789369"/>
              <a:ext cx="1150995" cy="1152532"/>
              <a:chOff x="3124848" y="789369"/>
              <a:chExt cx="1150995" cy="1152532"/>
            </a:xfrm>
            <a:solidFill>
              <a:srgbClr val="000000"/>
            </a:solidFill>
          </p:grpSpPr>
          <p:sp>
            <p:nvSpPr>
              <p:cNvPr id="11" name="Freeform 10">
                <a:extLst>
                  <a:ext uri="{FF2B5EF4-FFF2-40B4-BE49-F238E27FC236}">
                    <a16:creationId xmlns:a16="http://schemas.microsoft.com/office/drawing/2014/main" id="{FBD0EDCC-F963-D699-DB82-E4000337A628}"/>
                  </a:ext>
                </a:extLst>
              </p:cNvPr>
              <p:cNvSpPr/>
              <p:nvPr/>
            </p:nvSpPr>
            <p:spPr>
              <a:xfrm>
                <a:off x="3124848" y="789369"/>
                <a:ext cx="1150995" cy="1152532"/>
              </a:xfrm>
              <a:custGeom>
                <a:avLst/>
                <a:gdLst>
                  <a:gd name="connsiteX0" fmla="*/ 854721 w 1150995"/>
                  <a:gd name="connsiteY0" fmla="*/ 914056 h 1152532"/>
                  <a:gd name="connsiteX1" fmla="*/ 854721 w 1150995"/>
                  <a:gd name="connsiteY1" fmla="*/ 928840 h 1152532"/>
                  <a:gd name="connsiteX2" fmla="*/ 854721 w 1150995"/>
                  <a:gd name="connsiteY2" fmla="*/ 1140320 h 1152532"/>
                  <a:gd name="connsiteX3" fmla="*/ 842510 w 1150995"/>
                  <a:gd name="connsiteY3" fmla="*/ 1152533 h 1152532"/>
                  <a:gd name="connsiteX4" fmla="*/ 59124 w 1150995"/>
                  <a:gd name="connsiteY4" fmla="*/ 1152533 h 1152532"/>
                  <a:gd name="connsiteX5" fmla="*/ 0 w 1150995"/>
                  <a:gd name="connsiteY5" fmla="*/ 1094038 h 1152532"/>
                  <a:gd name="connsiteX6" fmla="*/ 0 w 1150995"/>
                  <a:gd name="connsiteY6" fmla="*/ 784854 h 1152532"/>
                  <a:gd name="connsiteX7" fmla="*/ 41772 w 1150995"/>
                  <a:gd name="connsiteY7" fmla="*/ 743715 h 1152532"/>
                  <a:gd name="connsiteX8" fmla="*/ 171587 w 1150995"/>
                  <a:gd name="connsiteY8" fmla="*/ 743715 h 1152532"/>
                  <a:gd name="connsiteX9" fmla="*/ 185725 w 1150995"/>
                  <a:gd name="connsiteY9" fmla="*/ 734073 h 1152532"/>
                  <a:gd name="connsiteX10" fmla="*/ 250632 w 1150995"/>
                  <a:gd name="connsiteY10" fmla="*/ 560518 h 1152532"/>
                  <a:gd name="connsiteX11" fmla="*/ 245491 w 1150995"/>
                  <a:gd name="connsiteY11" fmla="*/ 543805 h 1152532"/>
                  <a:gd name="connsiteX12" fmla="*/ 242921 w 1150995"/>
                  <a:gd name="connsiteY12" fmla="*/ 458314 h 1152532"/>
                  <a:gd name="connsiteX13" fmla="*/ 311684 w 1150995"/>
                  <a:gd name="connsiteY13" fmla="*/ 403033 h 1152532"/>
                  <a:gd name="connsiteX14" fmla="*/ 324537 w 1150995"/>
                  <a:gd name="connsiteY14" fmla="*/ 388249 h 1152532"/>
                  <a:gd name="connsiteX15" fmla="*/ 393943 w 1150995"/>
                  <a:gd name="connsiteY15" fmla="*/ 263546 h 1152532"/>
                  <a:gd name="connsiteX16" fmla="*/ 412579 w 1150995"/>
                  <a:gd name="connsiteY16" fmla="*/ 237192 h 1152532"/>
                  <a:gd name="connsiteX17" fmla="*/ 413222 w 1150995"/>
                  <a:gd name="connsiteY17" fmla="*/ 223693 h 1152532"/>
                  <a:gd name="connsiteX18" fmla="*/ 510904 w 1150995"/>
                  <a:gd name="connsiteY18" fmla="*/ 17998 h 1152532"/>
                  <a:gd name="connsiteX19" fmla="*/ 586737 w 1150995"/>
                  <a:gd name="connsiteY19" fmla="*/ 0 h 1152532"/>
                  <a:gd name="connsiteX20" fmla="*/ 712053 w 1150995"/>
                  <a:gd name="connsiteY20" fmla="*/ 0 h 1152532"/>
                  <a:gd name="connsiteX21" fmla="*/ 886853 w 1150995"/>
                  <a:gd name="connsiteY21" fmla="*/ 220479 h 1152532"/>
                  <a:gd name="connsiteX22" fmla="*/ 892637 w 1150995"/>
                  <a:gd name="connsiteY22" fmla="*/ 242334 h 1152532"/>
                  <a:gd name="connsiteX23" fmla="*/ 903562 w 1150995"/>
                  <a:gd name="connsiteY23" fmla="*/ 258404 h 1152532"/>
                  <a:gd name="connsiteX24" fmla="*/ 974896 w 1150995"/>
                  <a:gd name="connsiteY24" fmla="*/ 386963 h 1152532"/>
                  <a:gd name="connsiteX25" fmla="*/ 987106 w 1150995"/>
                  <a:gd name="connsiteY25" fmla="*/ 401747 h 1152532"/>
                  <a:gd name="connsiteX26" fmla="*/ 1053299 w 1150995"/>
                  <a:gd name="connsiteY26" fmla="*/ 454457 h 1152532"/>
                  <a:gd name="connsiteX27" fmla="*/ 1051371 w 1150995"/>
                  <a:gd name="connsiteY27" fmla="*/ 544448 h 1152532"/>
                  <a:gd name="connsiteX28" fmla="*/ 1048800 w 1150995"/>
                  <a:gd name="connsiteY28" fmla="*/ 559232 h 1152532"/>
                  <a:gd name="connsiteX29" fmla="*/ 1138128 w 1150995"/>
                  <a:gd name="connsiteY29" fmla="*/ 797710 h 1152532"/>
                  <a:gd name="connsiteX30" fmla="*/ 1132987 w 1150995"/>
                  <a:gd name="connsiteY30" fmla="*/ 930768 h 1152532"/>
                  <a:gd name="connsiteX31" fmla="*/ 918343 w 1150995"/>
                  <a:gd name="connsiteY31" fmla="*/ 968693 h 1152532"/>
                  <a:gd name="connsiteX32" fmla="*/ 854721 w 1150995"/>
                  <a:gd name="connsiteY32" fmla="*/ 914056 h 1152532"/>
                  <a:gd name="connsiteX33" fmla="*/ 696629 w 1150995"/>
                  <a:gd name="connsiteY33" fmla="*/ 1112037 h 1152532"/>
                  <a:gd name="connsiteX34" fmla="*/ 706269 w 1150995"/>
                  <a:gd name="connsiteY34" fmla="*/ 1114608 h 1152532"/>
                  <a:gd name="connsiteX35" fmla="*/ 807165 w 1150995"/>
                  <a:gd name="connsiteY35" fmla="*/ 1114608 h 1152532"/>
                  <a:gd name="connsiteX36" fmla="*/ 818090 w 1150995"/>
                  <a:gd name="connsiteY36" fmla="*/ 1103680 h 1152532"/>
                  <a:gd name="connsiteX37" fmla="*/ 818090 w 1150995"/>
                  <a:gd name="connsiteY37" fmla="*/ 820208 h 1152532"/>
                  <a:gd name="connsiteX38" fmla="*/ 812949 w 1150995"/>
                  <a:gd name="connsiteY38" fmla="*/ 793210 h 1152532"/>
                  <a:gd name="connsiteX39" fmla="*/ 804594 w 1150995"/>
                  <a:gd name="connsiteY39" fmla="*/ 768784 h 1152532"/>
                  <a:gd name="connsiteX40" fmla="*/ 828372 w 1150995"/>
                  <a:gd name="connsiteY40" fmla="*/ 755928 h 1152532"/>
                  <a:gd name="connsiteX41" fmla="*/ 830300 w 1150995"/>
                  <a:gd name="connsiteY41" fmla="*/ 754642 h 1152532"/>
                  <a:gd name="connsiteX42" fmla="*/ 836726 w 1150995"/>
                  <a:gd name="connsiteY42" fmla="*/ 757214 h 1152532"/>
                  <a:gd name="connsiteX43" fmla="*/ 854721 w 1150995"/>
                  <a:gd name="connsiteY43" fmla="*/ 811851 h 1152532"/>
                  <a:gd name="connsiteX44" fmla="*/ 854721 w 1150995"/>
                  <a:gd name="connsiteY44" fmla="*/ 856204 h 1152532"/>
                  <a:gd name="connsiteX45" fmla="*/ 860504 w 1150995"/>
                  <a:gd name="connsiteY45" fmla="*/ 869060 h 1152532"/>
                  <a:gd name="connsiteX46" fmla="*/ 945976 w 1150995"/>
                  <a:gd name="connsiteY46" fmla="*/ 942339 h 1152532"/>
                  <a:gd name="connsiteX47" fmla="*/ 1062938 w 1150995"/>
                  <a:gd name="connsiteY47" fmla="*/ 951981 h 1152532"/>
                  <a:gd name="connsiteX48" fmla="*/ 1106638 w 1150995"/>
                  <a:gd name="connsiteY48" fmla="*/ 818922 h 1152532"/>
                  <a:gd name="connsiteX49" fmla="*/ 1016668 w 1150995"/>
                  <a:gd name="connsiteY49" fmla="*/ 577231 h 1152532"/>
                  <a:gd name="connsiteX50" fmla="*/ 1003815 w 1150995"/>
                  <a:gd name="connsiteY50" fmla="*/ 573374 h 1152532"/>
                  <a:gd name="connsiteX51" fmla="*/ 923484 w 1150995"/>
                  <a:gd name="connsiteY51" fmla="*/ 617727 h 1152532"/>
                  <a:gd name="connsiteX52" fmla="*/ 916415 w 1150995"/>
                  <a:gd name="connsiteY52" fmla="*/ 633797 h 1152532"/>
                  <a:gd name="connsiteX53" fmla="*/ 952403 w 1150995"/>
                  <a:gd name="connsiteY53" fmla="*/ 778426 h 1152532"/>
                  <a:gd name="connsiteX54" fmla="*/ 1005100 w 1150995"/>
                  <a:gd name="connsiteY54" fmla="*/ 843991 h 1152532"/>
                  <a:gd name="connsiteX55" fmla="*/ 1016668 w 1150995"/>
                  <a:gd name="connsiteY55" fmla="*/ 884487 h 1152532"/>
                  <a:gd name="connsiteX56" fmla="*/ 1007671 w 1150995"/>
                  <a:gd name="connsiteY56" fmla="*/ 887058 h 1152532"/>
                  <a:gd name="connsiteX57" fmla="*/ 981965 w 1150995"/>
                  <a:gd name="connsiteY57" fmla="*/ 874202 h 1152532"/>
                  <a:gd name="connsiteX58" fmla="*/ 917700 w 1150995"/>
                  <a:gd name="connsiteY58" fmla="*/ 792567 h 1152532"/>
                  <a:gd name="connsiteX59" fmla="*/ 896493 w 1150995"/>
                  <a:gd name="connsiteY59" fmla="*/ 707075 h 1152532"/>
                  <a:gd name="connsiteX60" fmla="*/ 884925 w 1150995"/>
                  <a:gd name="connsiteY60" fmla="*/ 694219 h 1152532"/>
                  <a:gd name="connsiteX61" fmla="*/ 794954 w 1150995"/>
                  <a:gd name="connsiteY61" fmla="*/ 659509 h 1152532"/>
                  <a:gd name="connsiteX62" fmla="*/ 782101 w 1150995"/>
                  <a:gd name="connsiteY62" fmla="*/ 664008 h 1152532"/>
                  <a:gd name="connsiteX63" fmla="*/ 743543 w 1150995"/>
                  <a:gd name="connsiteY63" fmla="*/ 728930 h 1152532"/>
                  <a:gd name="connsiteX64" fmla="*/ 730047 w 1150995"/>
                  <a:gd name="connsiteY64" fmla="*/ 748857 h 1152532"/>
                  <a:gd name="connsiteX65" fmla="*/ 709482 w 1150995"/>
                  <a:gd name="connsiteY65" fmla="*/ 736644 h 1152532"/>
                  <a:gd name="connsiteX66" fmla="*/ 700485 w 1150995"/>
                  <a:gd name="connsiteY66" fmla="*/ 737930 h 1152532"/>
                  <a:gd name="connsiteX67" fmla="*/ 691488 w 1150995"/>
                  <a:gd name="connsiteY67" fmla="*/ 788068 h 1152532"/>
                  <a:gd name="connsiteX68" fmla="*/ 742257 w 1150995"/>
                  <a:gd name="connsiteY68" fmla="*/ 1054185 h 1152532"/>
                  <a:gd name="connsiteX69" fmla="*/ 736474 w 1150995"/>
                  <a:gd name="connsiteY69" fmla="*/ 1072184 h 1152532"/>
                  <a:gd name="connsiteX70" fmla="*/ 696629 w 1150995"/>
                  <a:gd name="connsiteY70" fmla="*/ 1112037 h 1152532"/>
                  <a:gd name="connsiteX71" fmla="*/ 205647 w 1150995"/>
                  <a:gd name="connsiteY71" fmla="*/ 780354 h 1152532"/>
                  <a:gd name="connsiteX72" fmla="*/ 47556 w 1150995"/>
                  <a:gd name="connsiteY72" fmla="*/ 780354 h 1152532"/>
                  <a:gd name="connsiteX73" fmla="*/ 36631 w 1150995"/>
                  <a:gd name="connsiteY73" fmla="*/ 791282 h 1152532"/>
                  <a:gd name="connsiteX74" fmla="*/ 36631 w 1150995"/>
                  <a:gd name="connsiteY74" fmla="*/ 1030402 h 1152532"/>
                  <a:gd name="connsiteX75" fmla="*/ 46913 w 1150995"/>
                  <a:gd name="connsiteY75" fmla="*/ 1040686 h 1152532"/>
                  <a:gd name="connsiteX76" fmla="*/ 361810 w 1150995"/>
                  <a:gd name="connsiteY76" fmla="*/ 1040686 h 1152532"/>
                  <a:gd name="connsiteX77" fmla="*/ 372093 w 1150995"/>
                  <a:gd name="connsiteY77" fmla="*/ 1030402 h 1152532"/>
                  <a:gd name="connsiteX78" fmla="*/ 372093 w 1150995"/>
                  <a:gd name="connsiteY78" fmla="*/ 791282 h 1152532"/>
                  <a:gd name="connsiteX79" fmla="*/ 359882 w 1150995"/>
                  <a:gd name="connsiteY79" fmla="*/ 780354 h 1152532"/>
                  <a:gd name="connsiteX80" fmla="*/ 205647 w 1150995"/>
                  <a:gd name="connsiteY80" fmla="*/ 780354 h 1152532"/>
                  <a:gd name="connsiteX81" fmla="*/ 854721 w 1150995"/>
                  <a:gd name="connsiteY81" fmla="*/ 184482 h 1152532"/>
                  <a:gd name="connsiteX82" fmla="*/ 730690 w 1150995"/>
                  <a:gd name="connsiteY82" fmla="*/ 39211 h 1152532"/>
                  <a:gd name="connsiteX83" fmla="*/ 568743 w 1150995"/>
                  <a:gd name="connsiteY83" fmla="*/ 39211 h 1152532"/>
                  <a:gd name="connsiteX84" fmla="*/ 450496 w 1150995"/>
                  <a:gd name="connsiteY84" fmla="*/ 215337 h 1152532"/>
                  <a:gd name="connsiteX85" fmla="*/ 459493 w 1150995"/>
                  <a:gd name="connsiteY85" fmla="*/ 223050 h 1152532"/>
                  <a:gd name="connsiteX86" fmla="*/ 481343 w 1150995"/>
                  <a:gd name="connsiteY86" fmla="*/ 225621 h 1152532"/>
                  <a:gd name="connsiteX87" fmla="*/ 492268 w 1150995"/>
                  <a:gd name="connsiteY87" fmla="*/ 221122 h 1152532"/>
                  <a:gd name="connsiteX88" fmla="*/ 506406 w 1150995"/>
                  <a:gd name="connsiteY88" fmla="*/ 196053 h 1152532"/>
                  <a:gd name="connsiteX89" fmla="*/ 582238 w 1150995"/>
                  <a:gd name="connsiteY89" fmla="*/ 153628 h 1152532"/>
                  <a:gd name="connsiteX90" fmla="*/ 601518 w 1150995"/>
                  <a:gd name="connsiteY90" fmla="*/ 140772 h 1152532"/>
                  <a:gd name="connsiteX91" fmla="*/ 638149 w 1150995"/>
                  <a:gd name="connsiteY91" fmla="*/ 112489 h 1152532"/>
                  <a:gd name="connsiteX92" fmla="*/ 668996 w 1150995"/>
                  <a:gd name="connsiteY92" fmla="*/ 135630 h 1152532"/>
                  <a:gd name="connsiteX93" fmla="*/ 655500 w 1150995"/>
                  <a:gd name="connsiteY93" fmla="*/ 148486 h 1152532"/>
                  <a:gd name="connsiteX94" fmla="*/ 631722 w 1150995"/>
                  <a:gd name="connsiteY94" fmla="*/ 166484 h 1152532"/>
                  <a:gd name="connsiteX95" fmla="*/ 655500 w 1150995"/>
                  <a:gd name="connsiteY95" fmla="*/ 185768 h 1152532"/>
                  <a:gd name="connsiteX96" fmla="*/ 736474 w 1150995"/>
                  <a:gd name="connsiteY96" fmla="*/ 185768 h 1152532"/>
                  <a:gd name="connsiteX97" fmla="*/ 806522 w 1150995"/>
                  <a:gd name="connsiteY97" fmla="*/ 222407 h 1152532"/>
                  <a:gd name="connsiteX98" fmla="*/ 815519 w 1150995"/>
                  <a:gd name="connsiteY98" fmla="*/ 226264 h 1152532"/>
                  <a:gd name="connsiteX99" fmla="*/ 840582 w 1150995"/>
                  <a:gd name="connsiteY99" fmla="*/ 222407 h 1152532"/>
                  <a:gd name="connsiteX100" fmla="*/ 849579 w 1150995"/>
                  <a:gd name="connsiteY100" fmla="*/ 214694 h 1152532"/>
                  <a:gd name="connsiteX101" fmla="*/ 854721 w 1150995"/>
                  <a:gd name="connsiteY101" fmla="*/ 184482 h 1152532"/>
                  <a:gd name="connsiteX102" fmla="*/ 780816 w 1150995"/>
                  <a:gd name="connsiteY102" fmla="*/ 352252 h 1152532"/>
                  <a:gd name="connsiteX103" fmla="*/ 780816 w 1150995"/>
                  <a:gd name="connsiteY103" fmla="*/ 263546 h 1152532"/>
                  <a:gd name="connsiteX104" fmla="*/ 739687 w 1150995"/>
                  <a:gd name="connsiteY104" fmla="*/ 222407 h 1152532"/>
                  <a:gd name="connsiteX105" fmla="*/ 653572 w 1150995"/>
                  <a:gd name="connsiteY105" fmla="*/ 222407 h 1152532"/>
                  <a:gd name="connsiteX106" fmla="*/ 602160 w 1150995"/>
                  <a:gd name="connsiteY106" fmla="*/ 194124 h 1152532"/>
                  <a:gd name="connsiteX107" fmla="*/ 593163 w 1150995"/>
                  <a:gd name="connsiteY107" fmla="*/ 188982 h 1152532"/>
                  <a:gd name="connsiteX108" fmla="*/ 520544 w 1150995"/>
                  <a:gd name="connsiteY108" fmla="*/ 262261 h 1152532"/>
                  <a:gd name="connsiteX109" fmla="*/ 520544 w 1150995"/>
                  <a:gd name="connsiteY109" fmla="*/ 429388 h 1152532"/>
                  <a:gd name="connsiteX110" fmla="*/ 598947 w 1150995"/>
                  <a:gd name="connsiteY110" fmla="*/ 518093 h 1152532"/>
                  <a:gd name="connsiteX111" fmla="*/ 692774 w 1150995"/>
                  <a:gd name="connsiteY111" fmla="*/ 519379 h 1152532"/>
                  <a:gd name="connsiteX112" fmla="*/ 778888 w 1150995"/>
                  <a:gd name="connsiteY112" fmla="*/ 440958 h 1152532"/>
                  <a:gd name="connsiteX113" fmla="*/ 780816 w 1150995"/>
                  <a:gd name="connsiteY113" fmla="*/ 352252 h 1152532"/>
                  <a:gd name="connsiteX114" fmla="*/ 408724 w 1150995"/>
                  <a:gd name="connsiteY114" fmla="*/ 896700 h 1152532"/>
                  <a:gd name="connsiteX115" fmla="*/ 424790 w 1150995"/>
                  <a:gd name="connsiteY115" fmla="*/ 883201 h 1152532"/>
                  <a:gd name="connsiteX116" fmla="*/ 445997 w 1150995"/>
                  <a:gd name="connsiteY116" fmla="*/ 838206 h 1152532"/>
                  <a:gd name="connsiteX117" fmla="*/ 452424 w 1150995"/>
                  <a:gd name="connsiteY117" fmla="*/ 780997 h 1152532"/>
                  <a:gd name="connsiteX118" fmla="*/ 492268 w 1150995"/>
                  <a:gd name="connsiteY118" fmla="*/ 766856 h 1152532"/>
                  <a:gd name="connsiteX119" fmla="*/ 496124 w 1150995"/>
                  <a:gd name="connsiteY119" fmla="*/ 778426 h 1152532"/>
                  <a:gd name="connsiteX120" fmla="*/ 482628 w 1150995"/>
                  <a:gd name="connsiteY120" fmla="*/ 817636 h 1152532"/>
                  <a:gd name="connsiteX121" fmla="*/ 482628 w 1150995"/>
                  <a:gd name="connsiteY121" fmla="*/ 1033616 h 1152532"/>
                  <a:gd name="connsiteX122" fmla="*/ 491625 w 1150995"/>
                  <a:gd name="connsiteY122" fmla="*/ 1041972 h 1152532"/>
                  <a:gd name="connsiteX123" fmla="*/ 550749 w 1150995"/>
                  <a:gd name="connsiteY123" fmla="*/ 1041972 h 1152532"/>
                  <a:gd name="connsiteX124" fmla="*/ 562316 w 1150995"/>
                  <a:gd name="connsiteY124" fmla="*/ 1031687 h 1152532"/>
                  <a:gd name="connsiteX125" fmla="*/ 609229 w 1150995"/>
                  <a:gd name="connsiteY125" fmla="*/ 780354 h 1152532"/>
                  <a:gd name="connsiteX126" fmla="*/ 606016 w 1150995"/>
                  <a:gd name="connsiteY126" fmla="*/ 754000 h 1152532"/>
                  <a:gd name="connsiteX127" fmla="*/ 579025 w 1150995"/>
                  <a:gd name="connsiteY127" fmla="*/ 747572 h 1152532"/>
                  <a:gd name="connsiteX128" fmla="*/ 564887 w 1150995"/>
                  <a:gd name="connsiteY128" fmla="*/ 745000 h 1152532"/>
                  <a:gd name="connsiteX129" fmla="*/ 519259 w 1150995"/>
                  <a:gd name="connsiteY129" fmla="*/ 668508 h 1152532"/>
                  <a:gd name="connsiteX130" fmla="*/ 503193 w 1150995"/>
                  <a:gd name="connsiteY130" fmla="*/ 662723 h 1152532"/>
                  <a:gd name="connsiteX131" fmla="*/ 440213 w 1150995"/>
                  <a:gd name="connsiteY131" fmla="*/ 686506 h 1152532"/>
                  <a:gd name="connsiteX132" fmla="*/ 397156 w 1150995"/>
                  <a:gd name="connsiteY132" fmla="*/ 734716 h 1152532"/>
                  <a:gd name="connsiteX133" fmla="*/ 394585 w 1150995"/>
                  <a:gd name="connsiteY133" fmla="*/ 745643 h 1152532"/>
                  <a:gd name="connsiteX134" fmla="*/ 397156 w 1150995"/>
                  <a:gd name="connsiteY134" fmla="*/ 755928 h 1152532"/>
                  <a:gd name="connsiteX135" fmla="*/ 408081 w 1150995"/>
                  <a:gd name="connsiteY135" fmla="*/ 785497 h 1152532"/>
                  <a:gd name="connsiteX136" fmla="*/ 408724 w 1150995"/>
                  <a:gd name="connsiteY136" fmla="*/ 896700 h 1152532"/>
                  <a:gd name="connsiteX137" fmla="*/ 222999 w 1150995"/>
                  <a:gd name="connsiteY137" fmla="*/ 741786 h 1152532"/>
                  <a:gd name="connsiteX138" fmla="*/ 225569 w 1150995"/>
                  <a:gd name="connsiteY138" fmla="*/ 743072 h 1152532"/>
                  <a:gd name="connsiteX139" fmla="*/ 350885 w 1150995"/>
                  <a:gd name="connsiteY139" fmla="*/ 743715 h 1152532"/>
                  <a:gd name="connsiteX140" fmla="*/ 358597 w 1150995"/>
                  <a:gd name="connsiteY140" fmla="*/ 736001 h 1152532"/>
                  <a:gd name="connsiteX141" fmla="*/ 384946 w 1150995"/>
                  <a:gd name="connsiteY141" fmla="*/ 630583 h 1152532"/>
                  <a:gd name="connsiteX142" fmla="*/ 379804 w 1150995"/>
                  <a:gd name="connsiteY142" fmla="*/ 618370 h 1152532"/>
                  <a:gd name="connsiteX143" fmla="*/ 295618 w 1150995"/>
                  <a:gd name="connsiteY143" fmla="*/ 571445 h 1152532"/>
                  <a:gd name="connsiteX144" fmla="*/ 284050 w 1150995"/>
                  <a:gd name="connsiteY144" fmla="*/ 575945 h 1152532"/>
                  <a:gd name="connsiteX145" fmla="*/ 257059 w 1150995"/>
                  <a:gd name="connsiteY145" fmla="*/ 648581 h 1152532"/>
                  <a:gd name="connsiteX146" fmla="*/ 222999 w 1150995"/>
                  <a:gd name="connsiteY146" fmla="*/ 741786 h 1152532"/>
                  <a:gd name="connsiteX147" fmla="*/ 670281 w 1150995"/>
                  <a:gd name="connsiteY147" fmla="*/ 1088896 h 1152532"/>
                  <a:gd name="connsiteX148" fmla="*/ 700485 w 1150995"/>
                  <a:gd name="connsiteY148" fmla="*/ 1056756 h 1152532"/>
                  <a:gd name="connsiteX149" fmla="*/ 703056 w 1150995"/>
                  <a:gd name="connsiteY149" fmla="*/ 1046472 h 1152532"/>
                  <a:gd name="connsiteX150" fmla="*/ 654215 w 1150995"/>
                  <a:gd name="connsiteY150" fmla="*/ 788068 h 1152532"/>
                  <a:gd name="connsiteX151" fmla="*/ 649716 w 1150995"/>
                  <a:gd name="connsiteY151" fmla="*/ 780997 h 1152532"/>
                  <a:gd name="connsiteX152" fmla="*/ 644575 w 1150995"/>
                  <a:gd name="connsiteY152" fmla="*/ 788711 h 1152532"/>
                  <a:gd name="connsiteX153" fmla="*/ 599590 w 1150995"/>
                  <a:gd name="connsiteY153" fmla="*/ 1028474 h 1152532"/>
                  <a:gd name="connsiteX154" fmla="*/ 609229 w 1150995"/>
                  <a:gd name="connsiteY154" fmla="*/ 1040686 h 1152532"/>
                  <a:gd name="connsiteX155" fmla="*/ 665140 w 1150995"/>
                  <a:gd name="connsiteY155" fmla="*/ 1081826 h 1152532"/>
                  <a:gd name="connsiteX156" fmla="*/ 670281 w 1150995"/>
                  <a:gd name="connsiteY156" fmla="*/ 1088896 h 1152532"/>
                  <a:gd name="connsiteX157" fmla="*/ 483271 w 1150995"/>
                  <a:gd name="connsiteY157" fmla="*/ 352895 h 1152532"/>
                  <a:gd name="connsiteX158" fmla="*/ 483271 w 1150995"/>
                  <a:gd name="connsiteY158" fmla="*/ 284759 h 1152532"/>
                  <a:gd name="connsiteX159" fmla="*/ 469132 w 1150995"/>
                  <a:gd name="connsiteY159" fmla="*/ 260975 h 1152532"/>
                  <a:gd name="connsiteX160" fmla="*/ 432501 w 1150995"/>
                  <a:gd name="connsiteY160" fmla="*/ 271260 h 1152532"/>
                  <a:gd name="connsiteX161" fmla="*/ 363738 w 1150995"/>
                  <a:gd name="connsiteY161" fmla="*/ 394677 h 1152532"/>
                  <a:gd name="connsiteX162" fmla="*/ 366309 w 1150995"/>
                  <a:gd name="connsiteY162" fmla="*/ 404319 h 1152532"/>
                  <a:gd name="connsiteX163" fmla="*/ 447282 w 1150995"/>
                  <a:gd name="connsiteY163" fmla="*/ 444172 h 1152532"/>
                  <a:gd name="connsiteX164" fmla="*/ 483271 w 1150995"/>
                  <a:gd name="connsiteY164" fmla="*/ 421674 h 1152532"/>
                  <a:gd name="connsiteX165" fmla="*/ 483271 w 1150995"/>
                  <a:gd name="connsiteY165" fmla="*/ 352895 h 1152532"/>
                  <a:gd name="connsiteX166" fmla="*/ 817447 w 1150995"/>
                  <a:gd name="connsiteY166" fmla="*/ 352895 h 1152532"/>
                  <a:gd name="connsiteX167" fmla="*/ 817447 w 1150995"/>
                  <a:gd name="connsiteY167" fmla="*/ 419103 h 1152532"/>
                  <a:gd name="connsiteX168" fmla="*/ 856648 w 1150995"/>
                  <a:gd name="connsiteY168" fmla="*/ 442886 h 1152532"/>
                  <a:gd name="connsiteX169" fmla="*/ 931196 w 1150995"/>
                  <a:gd name="connsiteY169" fmla="*/ 405604 h 1152532"/>
                  <a:gd name="connsiteX170" fmla="*/ 935052 w 1150995"/>
                  <a:gd name="connsiteY170" fmla="*/ 390820 h 1152532"/>
                  <a:gd name="connsiteX171" fmla="*/ 905490 w 1150995"/>
                  <a:gd name="connsiteY171" fmla="*/ 338111 h 1152532"/>
                  <a:gd name="connsiteX172" fmla="*/ 868859 w 1150995"/>
                  <a:gd name="connsiteY172" fmla="*/ 272545 h 1152532"/>
                  <a:gd name="connsiteX173" fmla="*/ 832228 w 1150995"/>
                  <a:gd name="connsiteY173" fmla="*/ 260332 h 1152532"/>
                  <a:gd name="connsiteX174" fmla="*/ 816804 w 1150995"/>
                  <a:gd name="connsiteY174" fmla="*/ 285401 h 1152532"/>
                  <a:gd name="connsiteX175" fmla="*/ 817447 w 1150995"/>
                  <a:gd name="connsiteY175" fmla="*/ 352895 h 1152532"/>
                  <a:gd name="connsiteX176" fmla="*/ 418363 w 1150995"/>
                  <a:gd name="connsiteY176" fmla="*/ 653723 h 1152532"/>
                  <a:gd name="connsiteX177" fmla="*/ 554604 w 1150995"/>
                  <a:gd name="connsiteY177" fmla="*/ 601657 h 1152532"/>
                  <a:gd name="connsiteX178" fmla="*/ 561674 w 1150995"/>
                  <a:gd name="connsiteY178" fmla="*/ 593301 h 1152532"/>
                  <a:gd name="connsiteX179" fmla="*/ 570671 w 1150995"/>
                  <a:gd name="connsiteY179" fmla="*/ 557304 h 1152532"/>
                  <a:gd name="connsiteX180" fmla="*/ 566172 w 1150995"/>
                  <a:gd name="connsiteY180" fmla="*/ 548305 h 1152532"/>
                  <a:gd name="connsiteX181" fmla="*/ 494838 w 1150995"/>
                  <a:gd name="connsiteY181" fmla="*/ 480811 h 1152532"/>
                  <a:gd name="connsiteX182" fmla="*/ 488412 w 1150995"/>
                  <a:gd name="connsiteY182" fmla="*/ 476955 h 1152532"/>
                  <a:gd name="connsiteX183" fmla="*/ 461421 w 1150995"/>
                  <a:gd name="connsiteY183" fmla="*/ 484668 h 1152532"/>
                  <a:gd name="connsiteX184" fmla="*/ 453066 w 1150995"/>
                  <a:gd name="connsiteY184" fmla="*/ 512951 h 1152532"/>
                  <a:gd name="connsiteX185" fmla="*/ 449210 w 1150995"/>
                  <a:gd name="connsiteY185" fmla="*/ 527735 h 1152532"/>
                  <a:gd name="connsiteX186" fmla="*/ 418363 w 1150995"/>
                  <a:gd name="connsiteY186" fmla="*/ 653723 h 1152532"/>
                  <a:gd name="connsiteX187" fmla="*/ 882354 w 1150995"/>
                  <a:gd name="connsiteY187" fmla="*/ 653723 h 1152532"/>
                  <a:gd name="connsiteX188" fmla="*/ 880427 w 1150995"/>
                  <a:gd name="connsiteY188" fmla="*/ 642153 h 1152532"/>
                  <a:gd name="connsiteX189" fmla="*/ 845724 w 1150995"/>
                  <a:gd name="connsiteY189" fmla="*/ 503309 h 1152532"/>
                  <a:gd name="connsiteX190" fmla="*/ 825159 w 1150995"/>
                  <a:gd name="connsiteY190" fmla="*/ 482740 h 1152532"/>
                  <a:gd name="connsiteX191" fmla="*/ 816162 w 1150995"/>
                  <a:gd name="connsiteY191" fmla="*/ 480169 h 1152532"/>
                  <a:gd name="connsiteX192" fmla="*/ 805237 w 1150995"/>
                  <a:gd name="connsiteY192" fmla="*/ 484025 h 1152532"/>
                  <a:gd name="connsiteX193" fmla="*/ 737116 w 1150995"/>
                  <a:gd name="connsiteY193" fmla="*/ 548305 h 1152532"/>
                  <a:gd name="connsiteX194" fmla="*/ 730690 w 1150995"/>
                  <a:gd name="connsiteY194" fmla="*/ 559875 h 1152532"/>
                  <a:gd name="connsiteX195" fmla="*/ 738401 w 1150995"/>
                  <a:gd name="connsiteY195" fmla="*/ 591372 h 1152532"/>
                  <a:gd name="connsiteX196" fmla="*/ 748684 w 1150995"/>
                  <a:gd name="connsiteY196" fmla="*/ 602300 h 1152532"/>
                  <a:gd name="connsiteX197" fmla="*/ 840582 w 1150995"/>
                  <a:gd name="connsiteY197" fmla="*/ 637654 h 1152532"/>
                  <a:gd name="connsiteX198" fmla="*/ 882354 w 1150995"/>
                  <a:gd name="connsiteY198" fmla="*/ 653723 h 1152532"/>
                  <a:gd name="connsiteX199" fmla="*/ 396513 w 1150995"/>
                  <a:gd name="connsiteY199" fmla="*/ 584944 h 1152532"/>
                  <a:gd name="connsiteX200" fmla="*/ 422862 w 1150995"/>
                  <a:gd name="connsiteY200" fmla="*/ 480811 h 1152532"/>
                  <a:gd name="connsiteX201" fmla="*/ 416435 w 1150995"/>
                  <a:gd name="connsiteY201" fmla="*/ 470527 h 1152532"/>
                  <a:gd name="connsiteX202" fmla="*/ 343816 w 1150995"/>
                  <a:gd name="connsiteY202" fmla="*/ 433887 h 1152532"/>
                  <a:gd name="connsiteX203" fmla="*/ 330321 w 1150995"/>
                  <a:gd name="connsiteY203" fmla="*/ 435816 h 1152532"/>
                  <a:gd name="connsiteX204" fmla="*/ 268626 w 1150995"/>
                  <a:gd name="connsiteY204" fmla="*/ 485311 h 1152532"/>
                  <a:gd name="connsiteX205" fmla="*/ 270554 w 1150995"/>
                  <a:gd name="connsiteY205" fmla="*/ 514879 h 1152532"/>
                  <a:gd name="connsiteX206" fmla="*/ 309756 w 1150995"/>
                  <a:gd name="connsiteY206" fmla="*/ 536735 h 1152532"/>
                  <a:gd name="connsiteX207" fmla="*/ 396513 w 1150995"/>
                  <a:gd name="connsiteY207" fmla="*/ 584944 h 1152532"/>
                  <a:gd name="connsiteX208" fmla="*/ 1040446 w 1150995"/>
                  <a:gd name="connsiteY208" fmla="*/ 499452 h 1152532"/>
                  <a:gd name="connsiteX209" fmla="*/ 1033376 w 1150995"/>
                  <a:gd name="connsiteY209" fmla="*/ 486597 h 1152532"/>
                  <a:gd name="connsiteX210" fmla="*/ 969112 w 1150995"/>
                  <a:gd name="connsiteY210" fmla="*/ 435173 h 1152532"/>
                  <a:gd name="connsiteX211" fmla="*/ 958829 w 1150995"/>
                  <a:gd name="connsiteY211" fmla="*/ 433887 h 1152532"/>
                  <a:gd name="connsiteX212" fmla="*/ 882354 w 1150995"/>
                  <a:gd name="connsiteY212" fmla="*/ 472455 h 1152532"/>
                  <a:gd name="connsiteX213" fmla="*/ 878499 w 1150995"/>
                  <a:gd name="connsiteY213" fmla="*/ 480811 h 1152532"/>
                  <a:gd name="connsiteX214" fmla="*/ 903562 w 1150995"/>
                  <a:gd name="connsiteY214" fmla="*/ 579802 h 1152532"/>
                  <a:gd name="connsiteX215" fmla="*/ 910631 w 1150995"/>
                  <a:gd name="connsiteY215" fmla="*/ 583016 h 1152532"/>
                  <a:gd name="connsiteX216" fmla="*/ 1032734 w 1150995"/>
                  <a:gd name="connsiteY216" fmla="*/ 514879 h 1152532"/>
                  <a:gd name="connsiteX217" fmla="*/ 1040446 w 1150995"/>
                  <a:gd name="connsiteY217" fmla="*/ 499452 h 1152532"/>
                  <a:gd name="connsiteX218" fmla="*/ 337390 w 1150995"/>
                  <a:gd name="connsiteY218" fmla="*/ 1115251 h 1152532"/>
                  <a:gd name="connsiteX219" fmla="*/ 334819 w 1150995"/>
                  <a:gd name="connsiteY219" fmla="*/ 1091467 h 1152532"/>
                  <a:gd name="connsiteX220" fmla="*/ 321966 w 1150995"/>
                  <a:gd name="connsiteY220" fmla="*/ 1077968 h 1152532"/>
                  <a:gd name="connsiteX221" fmla="*/ 49484 w 1150995"/>
                  <a:gd name="connsiteY221" fmla="*/ 1077968 h 1152532"/>
                  <a:gd name="connsiteX222" fmla="*/ 42415 w 1150995"/>
                  <a:gd name="connsiteY222" fmla="*/ 1077968 h 1152532"/>
                  <a:gd name="connsiteX223" fmla="*/ 37274 w 1150995"/>
                  <a:gd name="connsiteY223" fmla="*/ 1082468 h 1152532"/>
                  <a:gd name="connsiteX224" fmla="*/ 64265 w 1150995"/>
                  <a:gd name="connsiteY224" fmla="*/ 1115251 h 1152532"/>
                  <a:gd name="connsiteX225" fmla="*/ 325179 w 1150995"/>
                  <a:gd name="connsiteY225" fmla="*/ 1115251 h 1152532"/>
                  <a:gd name="connsiteX226" fmla="*/ 337390 w 1150995"/>
                  <a:gd name="connsiteY226" fmla="*/ 1115251 h 1152532"/>
                  <a:gd name="connsiteX227" fmla="*/ 501907 w 1150995"/>
                  <a:gd name="connsiteY227" fmla="*/ 1115251 h 1152532"/>
                  <a:gd name="connsiteX228" fmla="*/ 609872 w 1150995"/>
                  <a:gd name="connsiteY228" fmla="*/ 1115251 h 1152532"/>
                  <a:gd name="connsiteX229" fmla="*/ 631079 w 1150995"/>
                  <a:gd name="connsiteY229" fmla="*/ 1090824 h 1152532"/>
                  <a:gd name="connsiteX230" fmla="*/ 609872 w 1150995"/>
                  <a:gd name="connsiteY230" fmla="*/ 1077968 h 1152532"/>
                  <a:gd name="connsiteX231" fmla="*/ 513475 w 1150995"/>
                  <a:gd name="connsiteY231" fmla="*/ 1077968 h 1152532"/>
                  <a:gd name="connsiteX232" fmla="*/ 382375 w 1150995"/>
                  <a:gd name="connsiteY232" fmla="*/ 1077968 h 1152532"/>
                  <a:gd name="connsiteX233" fmla="*/ 372093 w 1150995"/>
                  <a:gd name="connsiteY233" fmla="*/ 1081182 h 1152532"/>
                  <a:gd name="connsiteX234" fmla="*/ 395228 w 1150995"/>
                  <a:gd name="connsiteY234" fmla="*/ 1115251 h 1152532"/>
                  <a:gd name="connsiteX235" fmla="*/ 501907 w 1150995"/>
                  <a:gd name="connsiteY235" fmla="*/ 1115251 h 1152532"/>
                  <a:gd name="connsiteX236" fmla="*/ 648431 w 1150995"/>
                  <a:gd name="connsiteY236" fmla="*/ 557304 h 1152532"/>
                  <a:gd name="connsiteX237" fmla="*/ 610515 w 1150995"/>
                  <a:gd name="connsiteY237" fmla="*/ 559875 h 1152532"/>
                  <a:gd name="connsiteX238" fmla="*/ 598947 w 1150995"/>
                  <a:gd name="connsiteY238" fmla="*/ 597800 h 1152532"/>
                  <a:gd name="connsiteX239" fmla="*/ 598304 w 1150995"/>
                  <a:gd name="connsiteY239" fmla="*/ 600371 h 1152532"/>
                  <a:gd name="connsiteX240" fmla="*/ 601518 w 1150995"/>
                  <a:gd name="connsiteY240" fmla="*/ 610013 h 1152532"/>
                  <a:gd name="connsiteX241" fmla="*/ 643932 w 1150995"/>
                  <a:gd name="connsiteY241" fmla="*/ 642153 h 1152532"/>
                  <a:gd name="connsiteX242" fmla="*/ 654857 w 1150995"/>
                  <a:gd name="connsiteY242" fmla="*/ 642153 h 1152532"/>
                  <a:gd name="connsiteX243" fmla="*/ 697272 w 1150995"/>
                  <a:gd name="connsiteY243" fmla="*/ 610013 h 1152532"/>
                  <a:gd name="connsiteX244" fmla="*/ 700485 w 1150995"/>
                  <a:gd name="connsiteY244" fmla="*/ 600371 h 1152532"/>
                  <a:gd name="connsiteX245" fmla="*/ 688918 w 1150995"/>
                  <a:gd name="connsiteY245" fmla="*/ 560518 h 1152532"/>
                  <a:gd name="connsiteX246" fmla="*/ 651001 w 1150995"/>
                  <a:gd name="connsiteY246" fmla="*/ 557947 h 1152532"/>
                  <a:gd name="connsiteX247" fmla="*/ 648431 w 1150995"/>
                  <a:gd name="connsiteY247" fmla="*/ 557304 h 1152532"/>
                  <a:gd name="connsiteX248" fmla="*/ 445997 w 1150995"/>
                  <a:gd name="connsiteY248" fmla="*/ 914056 h 1152532"/>
                  <a:gd name="connsiteX249" fmla="*/ 413865 w 1150995"/>
                  <a:gd name="connsiteY249" fmla="*/ 941053 h 1152532"/>
                  <a:gd name="connsiteX250" fmla="*/ 408724 w 1150995"/>
                  <a:gd name="connsiteY250" fmla="*/ 953266 h 1152532"/>
                  <a:gd name="connsiteX251" fmla="*/ 408724 w 1150995"/>
                  <a:gd name="connsiteY251" fmla="*/ 1012404 h 1152532"/>
                  <a:gd name="connsiteX252" fmla="*/ 438928 w 1150995"/>
                  <a:gd name="connsiteY252" fmla="*/ 1040686 h 1152532"/>
                  <a:gd name="connsiteX253" fmla="*/ 440213 w 1150995"/>
                  <a:gd name="connsiteY253" fmla="*/ 1040686 h 1152532"/>
                  <a:gd name="connsiteX254" fmla="*/ 445997 w 1150995"/>
                  <a:gd name="connsiteY254" fmla="*/ 1034901 h 1152532"/>
                  <a:gd name="connsiteX255" fmla="*/ 445997 w 1150995"/>
                  <a:gd name="connsiteY255" fmla="*/ 914056 h 1152532"/>
                  <a:gd name="connsiteX256" fmla="*/ 581596 w 1150995"/>
                  <a:gd name="connsiteY256" fmla="*/ 697433 h 1152532"/>
                  <a:gd name="connsiteX257" fmla="*/ 613728 w 1150995"/>
                  <a:gd name="connsiteY257" fmla="*/ 673650 h 1152532"/>
                  <a:gd name="connsiteX258" fmla="*/ 613728 w 1150995"/>
                  <a:gd name="connsiteY258" fmla="*/ 665294 h 1152532"/>
                  <a:gd name="connsiteX259" fmla="*/ 586094 w 1150995"/>
                  <a:gd name="connsiteY259" fmla="*/ 644081 h 1152532"/>
                  <a:gd name="connsiteX260" fmla="*/ 555247 w 1150995"/>
                  <a:gd name="connsiteY260" fmla="*/ 642153 h 1152532"/>
                  <a:gd name="connsiteX261" fmla="*/ 553319 w 1150995"/>
                  <a:gd name="connsiteY261" fmla="*/ 649867 h 1152532"/>
                  <a:gd name="connsiteX262" fmla="*/ 581596 w 1150995"/>
                  <a:gd name="connsiteY262" fmla="*/ 697433 h 1152532"/>
                  <a:gd name="connsiteX263" fmla="*/ 749969 w 1150995"/>
                  <a:gd name="connsiteY263" fmla="*/ 646010 h 1152532"/>
                  <a:gd name="connsiteX264" fmla="*/ 724263 w 1150995"/>
                  <a:gd name="connsiteY264" fmla="*/ 637654 h 1152532"/>
                  <a:gd name="connsiteX265" fmla="*/ 686990 w 1150995"/>
                  <a:gd name="connsiteY265" fmla="*/ 665294 h 1152532"/>
                  <a:gd name="connsiteX266" fmla="*/ 686990 w 1150995"/>
                  <a:gd name="connsiteY266" fmla="*/ 673007 h 1152532"/>
                  <a:gd name="connsiteX267" fmla="*/ 714624 w 1150995"/>
                  <a:gd name="connsiteY267" fmla="*/ 693577 h 1152532"/>
                  <a:gd name="connsiteX268" fmla="*/ 722335 w 1150995"/>
                  <a:gd name="connsiteY268" fmla="*/ 692291 h 1152532"/>
                  <a:gd name="connsiteX269" fmla="*/ 748684 w 1150995"/>
                  <a:gd name="connsiteY269" fmla="*/ 648581 h 1152532"/>
                  <a:gd name="connsiteX270" fmla="*/ 749969 w 1150995"/>
                  <a:gd name="connsiteY270" fmla="*/ 646010 h 1152532"/>
                  <a:gd name="connsiteX271" fmla="*/ 651001 w 1150995"/>
                  <a:gd name="connsiteY271" fmla="*/ 743072 h 1152532"/>
                  <a:gd name="connsiteX272" fmla="*/ 660641 w 1150995"/>
                  <a:gd name="connsiteY272" fmla="*/ 737287 h 1152532"/>
                  <a:gd name="connsiteX273" fmla="*/ 667068 w 1150995"/>
                  <a:gd name="connsiteY273" fmla="*/ 725074 h 1152532"/>
                  <a:gd name="connsiteX274" fmla="*/ 660641 w 1150995"/>
                  <a:gd name="connsiteY274" fmla="*/ 699362 h 1152532"/>
                  <a:gd name="connsiteX275" fmla="*/ 642004 w 1150995"/>
                  <a:gd name="connsiteY275" fmla="*/ 699362 h 1152532"/>
                  <a:gd name="connsiteX276" fmla="*/ 635578 w 1150995"/>
                  <a:gd name="connsiteY276" fmla="*/ 726359 h 1152532"/>
                  <a:gd name="connsiteX277" fmla="*/ 641362 w 1150995"/>
                  <a:gd name="connsiteY277" fmla="*/ 737930 h 1152532"/>
                  <a:gd name="connsiteX278" fmla="*/ 651001 w 1150995"/>
                  <a:gd name="connsiteY278" fmla="*/ 743072 h 11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50995" h="1152532">
                    <a:moveTo>
                      <a:pt x="854721" y="914056"/>
                    </a:moveTo>
                    <a:cubicBezTo>
                      <a:pt x="854721" y="921127"/>
                      <a:pt x="854721" y="924983"/>
                      <a:pt x="854721" y="928840"/>
                    </a:cubicBezTo>
                    <a:cubicBezTo>
                      <a:pt x="854721" y="999548"/>
                      <a:pt x="854721" y="1069612"/>
                      <a:pt x="854721" y="1140320"/>
                    </a:cubicBezTo>
                    <a:cubicBezTo>
                      <a:pt x="854721" y="1149962"/>
                      <a:pt x="852150" y="1152533"/>
                      <a:pt x="842510" y="1152533"/>
                    </a:cubicBezTo>
                    <a:cubicBezTo>
                      <a:pt x="581596" y="1152533"/>
                      <a:pt x="320038" y="1152533"/>
                      <a:pt x="59124" y="1152533"/>
                    </a:cubicBezTo>
                    <a:cubicBezTo>
                      <a:pt x="23135" y="1152533"/>
                      <a:pt x="0" y="1129392"/>
                      <a:pt x="0" y="1094038"/>
                    </a:cubicBezTo>
                    <a:cubicBezTo>
                      <a:pt x="0" y="991191"/>
                      <a:pt x="0" y="888344"/>
                      <a:pt x="0" y="784854"/>
                    </a:cubicBezTo>
                    <a:cubicBezTo>
                      <a:pt x="0" y="757856"/>
                      <a:pt x="14781" y="743715"/>
                      <a:pt x="41772" y="743715"/>
                    </a:cubicBezTo>
                    <a:cubicBezTo>
                      <a:pt x="84829" y="743715"/>
                      <a:pt x="128529" y="743715"/>
                      <a:pt x="171587" y="743715"/>
                    </a:cubicBezTo>
                    <a:cubicBezTo>
                      <a:pt x="179941" y="743715"/>
                      <a:pt x="183154" y="741144"/>
                      <a:pt x="185725" y="734073"/>
                    </a:cubicBezTo>
                    <a:cubicBezTo>
                      <a:pt x="206932" y="676221"/>
                      <a:pt x="228782" y="618370"/>
                      <a:pt x="250632" y="560518"/>
                    </a:cubicBezTo>
                    <a:cubicBezTo>
                      <a:pt x="253846" y="552804"/>
                      <a:pt x="253203" y="548948"/>
                      <a:pt x="245491" y="543805"/>
                    </a:cubicBezTo>
                    <a:cubicBezTo>
                      <a:pt x="215287" y="522593"/>
                      <a:pt x="214644" y="481454"/>
                      <a:pt x="242921" y="458314"/>
                    </a:cubicBezTo>
                    <a:cubicBezTo>
                      <a:pt x="265413" y="439672"/>
                      <a:pt x="288549" y="421674"/>
                      <a:pt x="311684" y="403033"/>
                    </a:cubicBezTo>
                    <a:cubicBezTo>
                      <a:pt x="316825" y="399176"/>
                      <a:pt x="321324" y="394034"/>
                      <a:pt x="324537" y="388249"/>
                    </a:cubicBezTo>
                    <a:cubicBezTo>
                      <a:pt x="347672" y="346467"/>
                      <a:pt x="370807" y="305328"/>
                      <a:pt x="393943" y="263546"/>
                    </a:cubicBezTo>
                    <a:cubicBezTo>
                      <a:pt x="399084" y="253904"/>
                      <a:pt x="403582" y="244262"/>
                      <a:pt x="412579" y="237192"/>
                    </a:cubicBezTo>
                    <a:cubicBezTo>
                      <a:pt x="418363" y="232692"/>
                      <a:pt x="414507" y="227550"/>
                      <a:pt x="413222" y="223693"/>
                    </a:cubicBezTo>
                    <a:cubicBezTo>
                      <a:pt x="393943" y="139487"/>
                      <a:pt x="433787" y="55923"/>
                      <a:pt x="510904" y="17998"/>
                    </a:cubicBezTo>
                    <a:cubicBezTo>
                      <a:pt x="534682" y="6428"/>
                      <a:pt x="560388" y="0"/>
                      <a:pt x="586737" y="0"/>
                    </a:cubicBezTo>
                    <a:cubicBezTo>
                      <a:pt x="628509" y="0"/>
                      <a:pt x="670281" y="0"/>
                      <a:pt x="712053" y="0"/>
                    </a:cubicBezTo>
                    <a:cubicBezTo>
                      <a:pt x="826444" y="643"/>
                      <a:pt x="912559" y="109275"/>
                      <a:pt x="886853" y="220479"/>
                    </a:cubicBezTo>
                    <a:cubicBezTo>
                      <a:pt x="884925" y="229478"/>
                      <a:pt x="884925" y="235906"/>
                      <a:pt x="892637" y="242334"/>
                    </a:cubicBezTo>
                    <a:cubicBezTo>
                      <a:pt x="897778" y="246191"/>
                      <a:pt x="900349" y="252619"/>
                      <a:pt x="903562" y="258404"/>
                    </a:cubicBezTo>
                    <a:cubicBezTo>
                      <a:pt x="927340" y="301471"/>
                      <a:pt x="951118" y="343896"/>
                      <a:pt x="974896" y="386963"/>
                    </a:cubicBezTo>
                    <a:cubicBezTo>
                      <a:pt x="978109" y="392748"/>
                      <a:pt x="981965" y="397891"/>
                      <a:pt x="987106" y="401747"/>
                    </a:cubicBezTo>
                    <a:cubicBezTo>
                      <a:pt x="1009599" y="419103"/>
                      <a:pt x="1031449" y="437101"/>
                      <a:pt x="1053299" y="454457"/>
                    </a:cubicBezTo>
                    <a:cubicBezTo>
                      <a:pt x="1085431" y="480169"/>
                      <a:pt x="1084788" y="520665"/>
                      <a:pt x="1051371" y="544448"/>
                    </a:cubicBezTo>
                    <a:cubicBezTo>
                      <a:pt x="1044302" y="549590"/>
                      <a:pt x="1046872" y="554090"/>
                      <a:pt x="1048800" y="559232"/>
                    </a:cubicBezTo>
                    <a:cubicBezTo>
                      <a:pt x="1078362" y="638939"/>
                      <a:pt x="1108566" y="718003"/>
                      <a:pt x="1138128" y="797710"/>
                    </a:cubicBezTo>
                    <a:cubicBezTo>
                      <a:pt x="1154837" y="842705"/>
                      <a:pt x="1157407" y="887701"/>
                      <a:pt x="1132987" y="930768"/>
                    </a:cubicBezTo>
                    <a:cubicBezTo>
                      <a:pt x="1089287" y="1008547"/>
                      <a:pt x="987749" y="1026545"/>
                      <a:pt x="918343" y="968693"/>
                    </a:cubicBezTo>
                    <a:cubicBezTo>
                      <a:pt x="898421" y="951981"/>
                      <a:pt x="877856" y="933982"/>
                      <a:pt x="854721" y="914056"/>
                    </a:cubicBezTo>
                    <a:close/>
                    <a:moveTo>
                      <a:pt x="696629" y="1112037"/>
                    </a:moveTo>
                    <a:cubicBezTo>
                      <a:pt x="701128" y="1115894"/>
                      <a:pt x="703699" y="1114608"/>
                      <a:pt x="706269" y="1114608"/>
                    </a:cubicBezTo>
                    <a:cubicBezTo>
                      <a:pt x="739687" y="1114608"/>
                      <a:pt x="773747" y="1114608"/>
                      <a:pt x="807165" y="1114608"/>
                    </a:cubicBezTo>
                    <a:cubicBezTo>
                      <a:pt x="816162" y="1114608"/>
                      <a:pt x="818090" y="1112037"/>
                      <a:pt x="818090" y="1103680"/>
                    </a:cubicBezTo>
                    <a:cubicBezTo>
                      <a:pt x="818090" y="1009190"/>
                      <a:pt x="818090" y="914699"/>
                      <a:pt x="818090" y="820208"/>
                    </a:cubicBezTo>
                    <a:cubicBezTo>
                      <a:pt x="818090" y="810566"/>
                      <a:pt x="816162" y="802209"/>
                      <a:pt x="812949" y="793210"/>
                    </a:cubicBezTo>
                    <a:cubicBezTo>
                      <a:pt x="809735" y="784854"/>
                      <a:pt x="799453" y="776497"/>
                      <a:pt x="804594" y="768784"/>
                    </a:cubicBezTo>
                    <a:cubicBezTo>
                      <a:pt x="809093" y="762356"/>
                      <a:pt x="820660" y="759785"/>
                      <a:pt x="828372" y="755928"/>
                    </a:cubicBezTo>
                    <a:cubicBezTo>
                      <a:pt x="829015" y="755285"/>
                      <a:pt x="829657" y="755285"/>
                      <a:pt x="830300" y="754642"/>
                    </a:cubicBezTo>
                    <a:cubicBezTo>
                      <a:pt x="833513" y="753357"/>
                      <a:pt x="835441" y="754000"/>
                      <a:pt x="836726" y="757214"/>
                    </a:cubicBezTo>
                    <a:cubicBezTo>
                      <a:pt x="845724" y="774569"/>
                      <a:pt x="854721" y="791282"/>
                      <a:pt x="854721" y="811851"/>
                    </a:cubicBezTo>
                    <a:cubicBezTo>
                      <a:pt x="854721" y="826635"/>
                      <a:pt x="854721" y="841420"/>
                      <a:pt x="854721" y="856204"/>
                    </a:cubicBezTo>
                    <a:cubicBezTo>
                      <a:pt x="854721" y="861989"/>
                      <a:pt x="856006" y="865203"/>
                      <a:pt x="860504" y="869060"/>
                    </a:cubicBezTo>
                    <a:cubicBezTo>
                      <a:pt x="889424" y="893486"/>
                      <a:pt x="917057" y="917913"/>
                      <a:pt x="945976" y="942339"/>
                    </a:cubicBezTo>
                    <a:cubicBezTo>
                      <a:pt x="979394" y="969979"/>
                      <a:pt x="1025665" y="973836"/>
                      <a:pt x="1062938" y="951981"/>
                    </a:cubicBezTo>
                    <a:cubicBezTo>
                      <a:pt x="1108566" y="925626"/>
                      <a:pt x="1125918" y="872917"/>
                      <a:pt x="1106638" y="818922"/>
                    </a:cubicBezTo>
                    <a:cubicBezTo>
                      <a:pt x="1077076" y="737930"/>
                      <a:pt x="1046229" y="657580"/>
                      <a:pt x="1016668" y="577231"/>
                    </a:cubicBezTo>
                    <a:cubicBezTo>
                      <a:pt x="1013454" y="568231"/>
                      <a:pt x="1010241" y="569517"/>
                      <a:pt x="1003815" y="573374"/>
                    </a:cubicBezTo>
                    <a:cubicBezTo>
                      <a:pt x="977466" y="588801"/>
                      <a:pt x="950475" y="603585"/>
                      <a:pt x="923484" y="617727"/>
                    </a:cubicBezTo>
                    <a:cubicBezTo>
                      <a:pt x="915772" y="621584"/>
                      <a:pt x="914487" y="625440"/>
                      <a:pt x="916415" y="633797"/>
                    </a:cubicBezTo>
                    <a:cubicBezTo>
                      <a:pt x="928625" y="682006"/>
                      <a:pt x="941478" y="730216"/>
                      <a:pt x="952403" y="778426"/>
                    </a:cubicBezTo>
                    <a:cubicBezTo>
                      <a:pt x="959472" y="809280"/>
                      <a:pt x="976181" y="831135"/>
                      <a:pt x="1005100" y="843991"/>
                    </a:cubicBezTo>
                    <a:cubicBezTo>
                      <a:pt x="1033376" y="856847"/>
                      <a:pt x="1032734" y="857490"/>
                      <a:pt x="1016668" y="884487"/>
                    </a:cubicBezTo>
                    <a:cubicBezTo>
                      <a:pt x="1014097" y="888987"/>
                      <a:pt x="1012169" y="889629"/>
                      <a:pt x="1007671" y="887058"/>
                    </a:cubicBezTo>
                    <a:cubicBezTo>
                      <a:pt x="999316" y="882559"/>
                      <a:pt x="990319" y="878059"/>
                      <a:pt x="981965" y="874202"/>
                    </a:cubicBezTo>
                    <a:cubicBezTo>
                      <a:pt x="947262" y="857490"/>
                      <a:pt x="926054" y="830492"/>
                      <a:pt x="917700" y="792567"/>
                    </a:cubicBezTo>
                    <a:cubicBezTo>
                      <a:pt x="911273" y="764284"/>
                      <a:pt x="903562" y="735358"/>
                      <a:pt x="896493" y="707075"/>
                    </a:cubicBezTo>
                    <a:cubicBezTo>
                      <a:pt x="895207" y="700647"/>
                      <a:pt x="891351" y="696791"/>
                      <a:pt x="884925" y="694219"/>
                    </a:cubicBezTo>
                    <a:cubicBezTo>
                      <a:pt x="854721" y="683292"/>
                      <a:pt x="825159" y="671722"/>
                      <a:pt x="794954" y="659509"/>
                    </a:cubicBezTo>
                    <a:cubicBezTo>
                      <a:pt x="788528" y="656937"/>
                      <a:pt x="785957" y="657580"/>
                      <a:pt x="782101" y="664008"/>
                    </a:cubicBezTo>
                    <a:cubicBezTo>
                      <a:pt x="769891" y="685863"/>
                      <a:pt x="756396" y="707075"/>
                      <a:pt x="743543" y="728930"/>
                    </a:cubicBezTo>
                    <a:cubicBezTo>
                      <a:pt x="739044" y="736001"/>
                      <a:pt x="736474" y="746286"/>
                      <a:pt x="730047" y="748857"/>
                    </a:cubicBezTo>
                    <a:cubicBezTo>
                      <a:pt x="722335" y="752071"/>
                      <a:pt x="716552" y="741144"/>
                      <a:pt x="709482" y="736644"/>
                    </a:cubicBezTo>
                    <a:cubicBezTo>
                      <a:pt x="705626" y="734073"/>
                      <a:pt x="703699" y="733430"/>
                      <a:pt x="700485" y="737930"/>
                    </a:cubicBezTo>
                    <a:cubicBezTo>
                      <a:pt x="690846" y="754000"/>
                      <a:pt x="687632" y="769427"/>
                      <a:pt x="691488" y="788068"/>
                    </a:cubicBezTo>
                    <a:cubicBezTo>
                      <a:pt x="709482" y="876773"/>
                      <a:pt x="724906" y="965479"/>
                      <a:pt x="742257" y="1054185"/>
                    </a:cubicBezTo>
                    <a:cubicBezTo>
                      <a:pt x="743543" y="1061899"/>
                      <a:pt x="742257" y="1067041"/>
                      <a:pt x="736474" y="1072184"/>
                    </a:cubicBezTo>
                    <a:cubicBezTo>
                      <a:pt x="723621" y="1085682"/>
                      <a:pt x="710125" y="1099181"/>
                      <a:pt x="696629" y="1112037"/>
                    </a:cubicBezTo>
                    <a:close/>
                    <a:moveTo>
                      <a:pt x="205647" y="780354"/>
                    </a:moveTo>
                    <a:cubicBezTo>
                      <a:pt x="152950" y="780354"/>
                      <a:pt x="100253" y="780354"/>
                      <a:pt x="47556" y="780354"/>
                    </a:cubicBezTo>
                    <a:cubicBezTo>
                      <a:pt x="38559" y="780354"/>
                      <a:pt x="36631" y="782925"/>
                      <a:pt x="36631" y="791282"/>
                    </a:cubicBezTo>
                    <a:cubicBezTo>
                      <a:pt x="37274" y="870988"/>
                      <a:pt x="36631" y="950695"/>
                      <a:pt x="36631" y="1030402"/>
                    </a:cubicBezTo>
                    <a:cubicBezTo>
                      <a:pt x="36631" y="1038115"/>
                      <a:pt x="38559" y="1040686"/>
                      <a:pt x="46913" y="1040686"/>
                    </a:cubicBezTo>
                    <a:cubicBezTo>
                      <a:pt x="151665" y="1040686"/>
                      <a:pt x="256416" y="1040686"/>
                      <a:pt x="361810" y="1040686"/>
                    </a:cubicBezTo>
                    <a:cubicBezTo>
                      <a:pt x="370165" y="1040686"/>
                      <a:pt x="372093" y="1038115"/>
                      <a:pt x="372093" y="1030402"/>
                    </a:cubicBezTo>
                    <a:cubicBezTo>
                      <a:pt x="372093" y="950695"/>
                      <a:pt x="371450" y="870988"/>
                      <a:pt x="372093" y="791282"/>
                    </a:cubicBezTo>
                    <a:cubicBezTo>
                      <a:pt x="372093" y="781640"/>
                      <a:pt x="368237" y="780354"/>
                      <a:pt x="359882" y="780354"/>
                    </a:cubicBezTo>
                    <a:cubicBezTo>
                      <a:pt x="308471" y="780354"/>
                      <a:pt x="257059" y="780354"/>
                      <a:pt x="205647" y="780354"/>
                    </a:cubicBezTo>
                    <a:close/>
                    <a:moveTo>
                      <a:pt x="854721" y="184482"/>
                    </a:moveTo>
                    <a:cubicBezTo>
                      <a:pt x="855363" y="111204"/>
                      <a:pt x="800738" y="46281"/>
                      <a:pt x="730690" y="39211"/>
                    </a:cubicBezTo>
                    <a:cubicBezTo>
                      <a:pt x="676707" y="34068"/>
                      <a:pt x="622082" y="33425"/>
                      <a:pt x="568743" y="39211"/>
                    </a:cubicBezTo>
                    <a:cubicBezTo>
                      <a:pt x="487126" y="47567"/>
                      <a:pt x="429288" y="136273"/>
                      <a:pt x="450496" y="215337"/>
                    </a:cubicBezTo>
                    <a:cubicBezTo>
                      <a:pt x="451781" y="221122"/>
                      <a:pt x="454351" y="223050"/>
                      <a:pt x="459493" y="223050"/>
                    </a:cubicBezTo>
                    <a:cubicBezTo>
                      <a:pt x="466562" y="222407"/>
                      <a:pt x="474273" y="222407"/>
                      <a:pt x="481343" y="225621"/>
                    </a:cubicBezTo>
                    <a:cubicBezTo>
                      <a:pt x="487126" y="228193"/>
                      <a:pt x="490340" y="226907"/>
                      <a:pt x="492268" y="221122"/>
                    </a:cubicBezTo>
                    <a:cubicBezTo>
                      <a:pt x="495481" y="212123"/>
                      <a:pt x="500622" y="203766"/>
                      <a:pt x="506406" y="196053"/>
                    </a:cubicBezTo>
                    <a:cubicBezTo>
                      <a:pt x="525685" y="171627"/>
                      <a:pt x="551391" y="157485"/>
                      <a:pt x="582238" y="153628"/>
                    </a:cubicBezTo>
                    <a:cubicBezTo>
                      <a:pt x="591235" y="152343"/>
                      <a:pt x="597662" y="149772"/>
                      <a:pt x="601518" y="140772"/>
                    </a:cubicBezTo>
                    <a:cubicBezTo>
                      <a:pt x="608587" y="125345"/>
                      <a:pt x="621440" y="116989"/>
                      <a:pt x="638149" y="112489"/>
                    </a:cubicBezTo>
                    <a:cubicBezTo>
                      <a:pt x="663854" y="106061"/>
                      <a:pt x="668353" y="109918"/>
                      <a:pt x="668996" y="135630"/>
                    </a:cubicBezTo>
                    <a:cubicBezTo>
                      <a:pt x="669638" y="146558"/>
                      <a:pt x="665782" y="149129"/>
                      <a:pt x="655500" y="148486"/>
                    </a:cubicBezTo>
                    <a:cubicBezTo>
                      <a:pt x="640719" y="147843"/>
                      <a:pt x="631722" y="154914"/>
                      <a:pt x="631722" y="166484"/>
                    </a:cubicBezTo>
                    <a:cubicBezTo>
                      <a:pt x="631079" y="178055"/>
                      <a:pt x="640719" y="185768"/>
                      <a:pt x="655500" y="185768"/>
                    </a:cubicBezTo>
                    <a:cubicBezTo>
                      <a:pt x="682491" y="185768"/>
                      <a:pt x="709482" y="186411"/>
                      <a:pt x="736474" y="185768"/>
                    </a:cubicBezTo>
                    <a:cubicBezTo>
                      <a:pt x="767321" y="185125"/>
                      <a:pt x="790456" y="196696"/>
                      <a:pt x="806522" y="222407"/>
                    </a:cubicBezTo>
                    <a:cubicBezTo>
                      <a:pt x="808450" y="226264"/>
                      <a:pt x="810378" y="228835"/>
                      <a:pt x="815519" y="226264"/>
                    </a:cubicBezTo>
                    <a:cubicBezTo>
                      <a:pt x="823231" y="222407"/>
                      <a:pt x="832228" y="221765"/>
                      <a:pt x="840582" y="222407"/>
                    </a:cubicBezTo>
                    <a:cubicBezTo>
                      <a:pt x="846366" y="223050"/>
                      <a:pt x="848937" y="220479"/>
                      <a:pt x="849579" y="214694"/>
                    </a:cubicBezTo>
                    <a:cubicBezTo>
                      <a:pt x="852793" y="204409"/>
                      <a:pt x="854078" y="193482"/>
                      <a:pt x="854721" y="184482"/>
                    </a:cubicBezTo>
                    <a:close/>
                    <a:moveTo>
                      <a:pt x="780816" y="352252"/>
                    </a:moveTo>
                    <a:cubicBezTo>
                      <a:pt x="780816" y="318827"/>
                      <a:pt x="780816" y="291187"/>
                      <a:pt x="780816" y="263546"/>
                    </a:cubicBezTo>
                    <a:cubicBezTo>
                      <a:pt x="780816" y="237834"/>
                      <a:pt x="765393" y="222407"/>
                      <a:pt x="739687" y="222407"/>
                    </a:cubicBezTo>
                    <a:cubicBezTo>
                      <a:pt x="710768" y="222407"/>
                      <a:pt x="682491" y="222407"/>
                      <a:pt x="653572" y="222407"/>
                    </a:cubicBezTo>
                    <a:cubicBezTo>
                      <a:pt x="631079" y="222407"/>
                      <a:pt x="614371" y="213408"/>
                      <a:pt x="602160" y="194124"/>
                    </a:cubicBezTo>
                    <a:cubicBezTo>
                      <a:pt x="600232" y="190910"/>
                      <a:pt x="598304" y="188339"/>
                      <a:pt x="593163" y="188982"/>
                    </a:cubicBezTo>
                    <a:cubicBezTo>
                      <a:pt x="552677" y="191553"/>
                      <a:pt x="521187" y="221765"/>
                      <a:pt x="520544" y="262261"/>
                    </a:cubicBezTo>
                    <a:cubicBezTo>
                      <a:pt x="519901" y="318184"/>
                      <a:pt x="519259" y="373464"/>
                      <a:pt x="520544" y="429388"/>
                    </a:cubicBezTo>
                    <a:cubicBezTo>
                      <a:pt x="521187" y="475026"/>
                      <a:pt x="553962" y="511023"/>
                      <a:pt x="598947" y="518093"/>
                    </a:cubicBezTo>
                    <a:cubicBezTo>
                      <a:pt x="629794" y="522593"/>
                      <a:pt x="661284" y="520665"/>
                      <a:pt x="692774" y="519379"/>
                    </a:cubicBezTo>
                    <a:cubicBezTo>
                      <a:pt x="737759" y="517451"/>
                      <a:pt x="771819" y="485311"/>
                      <a:pt x="778888" y="440958"/>
                    </a:cubicBezTo>
                    <a:cubicBezTo>
                      <a:pt x="783387" y="410104"/>
                      <a:pt x="779531" y="377964"/>
                      <a:pt x="780816" y="352252"/>
                    </a:cubicBezTo>
                    <a:close/>
                    <a:moveTo>
                      <a:pt x="408724" y="896700"/>
                    </a:moveTo>
                    <a:cubicBezTo>
                      <a:pt x="415793" y="890915"/>
                      <a:pt x="419648" y="886415"/>
                      <a:pt x="424790" y="883201"/>
                    </a:cubicBezTo>
                    <a:cubicBezTo>
                      <a:pt x="442141" y="872917"/>
                      <a:pt x="448568" y="858132"/>
                      <a:pt x="445997" y="838206"/>
                    </a:cubicBezTo>
                    <a:cubicBezTo>
                      <a:pt x="444069" y="818922"/>
                      <a:pt x="444712" y="799638"/>
                      <a:pt x="452424" y="780997"/>
                    </a:cubicBezTo>
                    <a:cubicBezTo>
                      <a:pt x="464634" y="752071"/>
                      <a:pt x="464634" y="752071"/>
                      <a:pt x="492268" y="766856"/>
                    </a:cubicBezTo>
                    <a:cubicBezTo>
                      <a:pt x="498052" y="770070"/>
                      <a:pt x="499337" y="772641"/>
                      <a:pt x="496124" y="778426"/>
                    </a:cubicBezTo>
                    <a:cubicBezTo>
                      <a:pt x="489054" y="790639"/>
                      <a:pt x="482628" y="802852"/>
                      <a:pt x="482628" y="817636"/>
                    </a:cubicBezTo>
                    <a:cubicBezTo>
                      <a:pt x="482628" y="889629"/>
                      <a:pt x="482628" y="961623"/>
                      <a:pt x="482628" y="1033616"/>
                    </a:cubicBezTo>
                    <a:cubicBezTo>
                      <a:pt x="482628" y="1040686"/>
                      <a:pt x="485199" y="1041972"/>
                      <a:pt x="491625" y="1041972"/>
                    </a:cubicBezTo>
                    <a:cubicBezTo>
                      <a:pt x="511547" y="1041329"/>
                      <a:pt x="530826" y="1041329"/>
                      <a:pt x="550749" y="1041972"/>
                    </a:cubicBezTo>
                    <a:cubicBezTo>
                      <a:pt x="559103" y="1041972"/>
                      <a:pt x="561031" y="1038758"/>
                      <a:pt x="562316" y="1031687"/>
                    </a:cubicBezTo>
                    <a:cubicBezTo>
                      <a:pt x="577740" y="948124"/>
                      <a:pt x="593163" y="863918"/>
                      <a:pt x="609229" y="780354"/>
                    </a:cubicBezTo>
                    <a:cubicBezTo>
                      <a:pt x="611157" y="770712"/>
                      <a:pt x="610515" y="762356"/>
                      <a:pt x="606016" y="754000"/>
                    </a:cubicBezTo>
                    <a:cubicBezTo>
                      <a:pt x="595734" y="734716"/>
                      <a:pt x="595734" y="734716"/>
                      <a:pt x="579025" y="747572"/>
                    </a:cubicBezTo>
                    <a:cubicBezTo>
                      <a:pt x="572599" y="752714"/>
                      <a:pt x="569385" y="752714"/>
                      <a:pt x="564887" y="745000"/>
                    </a:cubicBezTo>
                    <a:cubicBezTo>
                      <a:pt x="550106" y="719288"/>
                      <a:pt x="534040" y="694219"/>
                      <a:pt x="519259" y="668508"/>
                    </a:cubicBezTo>
                    <a:cubicBezTo>
                      <a:pt x="514760" y="661437"/>
                      <a:pt x="511547" y="659509"/>
                      <a:pt x="503193" y="662723"/>
                    </a:cubicBezTo>
                    <a:cubicBezTo>
                      <a:pt x="482628" y="671722"/>
                      <a:pt x="462063" y="680721"/>
                      <a:pt x="440213" y="686506"/>
                    </a:cubicBezTo>
                    <a:cubicBezTo>
                      <a:pt x="414507" y="693577"/>
                      <a:pt x="398441" y="707075"/>
                      <a:pt x="397156" y="734716"/>
                    </a:cubicBezTo>
                    <a:cubicBezTo>
                      <a:pt x="397156" y="738572"/>
                      <a:pt x="395228" y="742429"/>
                      <a:pt x="394585" y="745643"/>
                    </a:cubicBezTo>
                    <a:cubicBezTo>
                      <a:pt x="393300" y="749500"/>
                      <a:pt x="393943" y="752714"/>
                      <a:pt x="397156" y="755928"/>
                    </a:cubicBezTo>
                    <a:cubicBezTo>
                      <a:pt x="405510" y="763642"/>
                      <a:pt x="408081" y="773926"/>
                      <a:pt x="408081" y="785497"/>
                    </a:cubicBezTo>
                    <a:cubicBezTo>
                      <a:pt x="408724" y="820208"/>
                      <a:pt x="408724" y="856847"/>
                      <a:pt x="408724" y="896700"/>
                    </a:cubicBezTo>
                    <a:close/>
                    <a:moveTo>
                      <a:pt x="222999" y="741786"/>
                    </a:moveTo>
                    <a:cubicBezTo>
                      <a:pt x="224284" y="742429"/>
                      <a:pt x="224926" y="743072"/>
                      <a:pt x="225569" y="743072"/>
                    </a:cubicBezTo>
                    <a:cubicBezTo>
                      <a:pt x="267341" y="743072"/>
                      <a:pt x="309113" y="743072"/>
                      <a:pt x="350885" y="743715"/>
                    </a:cubicBezTo>
                    <a:cubicBezTo>
                      <a:pt x="356669" y="743715"/>
                      <a:pt x="357312" y="740501"/>
                      <a:pt x="358597" y="736001"/>
                    </a:cubicBezTo>
                    <a:cubicBezTo>
                      <a:pt x="367594" y="700647"/>
                      <a:pt x="375949" y="665937"/>
                      <a:pt x="384946" y="630583"/>
                    </a:cubicBezTo>
                    <a:cubicBezTo>
                      <a:pt x="386231" y="624798"/>
                      <a:pt x="384946" y="621584"/>
                      <a:pt x="379804" y="618370"/>
                    </a:cubicBezTo>
                    <a:cubicBezTo>
                      <a:pt x="351528" y="602943"/>
                      <a:pt x="323894" y="587515"/>
                      <a:pt x="295618" y="571445"/>
                    </a:cubicBezTo>
                    <a:cubicBezTo>
                      <a:pt x="289191" y="567589"/>
                      <a:pt x="286621" y="568874"/>
                      <a:pt x="284050" y="575945"/>
                    </a:cubicBezTo>
                    <a:cubicBezTo>
                      <a:pt x="275696" y="600371"/>
                      <a:pt x="266056" y="624155"/>
                      <a:pt x="257059" y="648581"/>
                    </a:cubicBezTo>
                    <a:cubicBezTo>
                      <a:pt x="246134" y="680078"/>
                      <a:pt x="234566" y="710932"/>
                      <a:pt x="222999" y="741786"/>
                    </a:cubicBezTo>
                    <a:close/>
                    <a:moveTo>
                      <a:pt x="670281" y="1088896"/>
                    </a:moveTo>
                    <a:cubicBezTo>
                      <a:pt x="681206" y="1077326"/>
                      <a:pt x="690846" y="1067041"/>
                      <a:pt x="700485" y="1056756"/>
                    </a:cubicBezTo>
                    <a:cubicBezTo>
                      <a:pt x="703699" y="1053542"/>
                      <a:pt x="704341" y="1050328"/>
                      <a:pt x="703056" y="1046472"/>
                    </a:cubicBezTo>
                    <a:cubicBezTo>
                      <a:pt x="686990" y="960337"/>
                      <a:pt x="670924" y="874202"/>
                      <a:pt x="654215" y="788068"/>
                    </a:cubicBezTo>
                    <a:cubicBezTo>
                      <a:pt x="653572" y="785497"/>
                      <a:pt x="654215" y="780997"/>
                      <a:pt x="649716" y="780997"/>
                    </a:cubicBezTo>
                    <a:cubicBezTo>
                      <a:pt x="644575" y="780997"/>
                      <a:pt x="645218" y="785497"/>
                      <a:pt x="644575" y="788711"/>
                    </a:cubicBezTo>
                    <a:cubicBezTo>
                      <a:pt x="629794" y="869060"/>
                      <a:pt x="615013" y="948767"/>
                      <a:pt x="599590" y="1028474"/>
                    </a:cubicBezTo>
                    <a:cubicBezTo>
                      <a:pt x="597662" y="1038758"/>
                      <a:pt x="599590" y="1040686"/>
                      <a:pt x="609229" y="1040686"/>
                    </a:cubicBezTo>
                    <a:cubicBezTo>
                      <a:pt x="637506" y="1040044"/>
                      <a:pt x="656143" y="1054185"/>
                      <a:pt x="665140" y="1081826"/>
                    </a:cubicBezTo>
                    <a:cubicBezTo>
                      <a:pt x="667710" y="1083754"/>
                      <a:pt x="668353" y="1085039"/>
                      <a:pt x="670281" y="1088896"/>
                    </a:cubicBezTo>
                    <a:close/>
                    <a:moveTo>
                      <a:pt x="483271" y="352895"/>
                    </a:moveTo>
                    <a:cubicBezTo>
                      <a:pt x="483271" y="330397"/>
                      <a:pt x="483271" y="307257"/>
                      <a:pt x="483271" y="284759"/>
                    </a:cubicBezTo>
                    <a:cubicBezTo>
                      <a:pt x="483271" y="273831"/>
                      <a:pt x="480700" y="264832"/>
                      <a:pt x="469132" y="260975"/>
                    </a:cubicBezTo>
                    <a:cubicBezTo>
                      <a:pt x="454351" y="256475"/>
                      <a:pt x="438928" y="260332"/>
                      <a:pt x="432501" y="271260"/>
                    </a:cubicBezTo>
                    <a:cubicBezTo>
                      <a:pt x="409366" y="312399"/>
                      <a:pt x="386874" y="353538"/>
                      <a:pt x="363738" y="394677"/>
                    </a:cubicBezTo>
                    <a:cubicBezTo>
                      <a:pt x="361168" y="399819"/>
                      <a:pt x="361168" y="401747"/>
                      <a:pt x="366309" y="404319"/>
                    </a:cubicBezTo>
                    <a:cubicBezTo>
                      <a:pt x="393300" y="417817"/>
                      <a:pt x="419648" y="432602"/>
                      <a:pt x="447282" y="444172"/>
                    </a:cubicBezTo>
                    <a:cubicBezTo>
                      <a:pt x="468490" y="453171"/>
                      <a:pt x="483913" y="441601"/>
                      <a:pt x="483271" y="421674"/>
                    </a:cubicBezTo>
                    <a:cubicBezTo>
                      <a:pt x="482628" y="398533"/>
                      <a:pt x="483271" y="376036"/>
                      <a:pt x="483271" y="352895"/>
                    </a:cubicBezTo>
                    <a:close/>
                    <a:moveTo>
                      <a:pt x="817447" y="352895"/>
                    </a:moveTo>
                    <a:cubicBezTo>
                      <a:pt x="817447" y="374750"/>
                      <a:pt x="817447" y="397248"/>
                      <a:pt x="817447" y="419103"/>
                    </a:cubicBezTo>
                    <a:cubicBezTo>
                      <a:pt x="817447" y="443529"/>
                      <a:pt x="834156" y="453814"/>
                      <a:pt x="856648" y="442886"/>
                    </a:cubicBezTo>
                    <a:cubicBezTo>
                      <a:pt x="881712" y="430673"/>
                      <a:pt x="906132" y="417817"/>
                      <a:pt x="931196" y="405604"/>
                    </a:cubicBezTo>
                    <a:cubicBezTo>
                      <a:pt x="939550" y="401747"/>
                      <a:pt x="939550" y="398533"/>
                      <a:pt x="935052" y="390820"/>
                    </a:cubicBezTo>
                    <a:cubicBezTo>
                      <a:pt x="924769" y="373464"/>
                      <a:pt x="915129" y="356109"/>
                      <a:pt x="905490" y="338111"/>
                    </a:cubicBezTo>
                    <a:cubicBezTo>
                      <a:pt x="893279" y="316256"/>
                      <a:pt x="881069" y="294401"/>
                      <a:pt x="868859" y="272545"/>
                    </a:cubicBezTo>
                    <a:cubicBezTo>
                      <a:pt x="861790" y="258404"/>
                      <a:pt x="850222" y="258404"/>
                      <a:pt x="832228" y="260332"/>
                    </a:cubicBezTo>
                    <a:cubicBezTo>
                      <a:pt x="821303" y="261618"/>
                      <a:pt x="816804" y="269974"/>
                      <a:pt x="816804" y="285401"/>
                    </a:cubicBezTo>
                    <a:cubicBezTo>
                      <a:pt x="817447" y="308542"/>
                      <a:pt x="817447" y="331040"/>
                      <a:pt x="817447" y="352895"/>
                    </a:cubicBezTo>
                    <a:close/>
                    <a:moveTo>
                      <a:pt x="418363" y="653723"/>
                    </a:moveTo>
                    <a:cubicBezTo>
                      <a:pt x="465276" y="635725"/>
                      <a:pt x="510262" y="618370"/>
                      <a:pt x="554604" y="601657"/>
                    </a:cubicBezTo>
                    <a:cubicBezTo>
                      <a:pt x="558460" y="600371"/>
                      <a:pt x="561031" y="597800"/>
                      <a:pt x="561674" y="593301"/>
                    </a:cubicBezTo>
                    <a:cubicBezTo>
                      <a:pt x="564887" y="581087"/>
                      <a:pt x="567457" y="569517"/>
                      <a:pt x="570671" y="557304"/>
                    </a:cubicBezTo>
                    <a:cubicBezTo>
                      <a:pt x="571956" y="552804"/>
                      <a:pt x="570671" y="550233"/>
                      <a:pt x="566172" y="548305"/>
                    </a:cubicBezTo>
                    <a:cubicBezTo>
                      <a:pt x="533397" y="535449"/>
                      <a:pt x="509619" y="512951"/>
                      <a:pt x="494838" y="480811"/>
                    </a:cubicBezTo>
                    <a:cubicBezTo>
                      <a:pt x="493553" y="478240"/>
                      <a:pt x="492268" y="475026"/>
                      <a:pt x="488412" y="476955"/>
                    </a:cubicBezTo>
                    <a:cubicBezTo>
                      <a:pt x="480057" y="482097"/>
                      <a:pt x="467204" y="478240"/>
                      <a:pt x="461421" y="484668"/>
                    </a:cubicBezTo>
                    <a:cubicBezTo>
                      <a:pt x="455637" y="491096"/>
                      <a:pt x="455637" y="503309"/>
                      <a:pt x="453066" y="512951"/>
                    </a:cubicBezTo>
                    <a:cubicBezTo>
                      <a:pt x="451781" y="518093"/>
                      <a:pt x="450496" y="522593"/>
                      <a:pt x="449210" y="527735"/>
                    </a:cubicBezTo>
                    <a:cubicBezTo>
                      <a:pt x="439571" y="569517"/>
                      <a:pt x="429288" y="610656"/>
                      <a:pt x="418363" y="653723"/>
                    </a:cubicBezTo>
                    <a:close/>
                    <a:moveTo>
                      <a:pt x="882354" y="653723"/>
                    </a:moveTo>
                    <a:cubicBezTo>
                      <a:pt x="881712" y="648581"/>
                      <a:pt x="881069" y="645367"/>
                      <a:pt x="880427" y="642153"/>
                    </a:cubicBezTo>
                    <a:cubicBezTo>
                      <a:pt x="868859" y="595872"/>
                      <a:pt x="857291" y="549590"/>
                      <a:pt x="845724" y="503309"/>
                    </a:cubicBezTo>
                    <a:cubicBezTo>
                      <a:pt x="843153" y="491739"/>
                      <a:pt x="841225" y="480169"/>
                      <a:pt x="825159" y="482740"/>
                    </a:cubicBezTo>
                    <a:cubicBezTo>
                      <a:pt x="822588" y="483383"/>
                      <a:pt x="819375" y="481454"/>
                      <a:pt x="816162" y="480169"/>
                    </a:cubicBezTo>
                    <a:cubicBezTo>
                      <a:pt x="810378" y="476955"/>
                      <a:pt x="807807" y="478240"/>
                      <a:pt x="805237" y="484025"/>
                    </a:cubicBezTo>
                    <a:cubicBezTo>
                      <a:pt x="791099" y="514237"/>
                      <a:pt x="767963" y="536092"/>
                      <a:pt x="737116" y="548305"/>
                    </a:cubicBezTo>
                    <a:cubicBezTo>
                      <a:pt x="730690" y="550876"/>
                      <a:pt x="728762" y="552804"/>
                      <a:pt x="730690" y="559875"/>
                    </a:cubicBezTo>
                    <a:cubicBezTo>
                      <a:pt x="733903" y="570160"/>
                      <a:pt x="736474" y="580445"/>
                      <a:pt x="738401" y="591372"/>
                    </a:cubicBezTo>
                    <a:cubicBezTo>
                      <a:pt x="739687" y="597157"/>
                      <a:pt x="742900" y="600371"/>
                      <a:pt x="748684" y="602300"/>
                    </a:cubicBezTo>
                    <a:cubicBezTo>
                      <a:pt x="779531" y="613870"/>
                      <a:pt x="809735" y="625440"/>
                      <a:pt x="840582" y="637654"/>
                    </a:cubicBezTo>
                    <a:cubicBezTo>
                      <a:pt x="853435" y="642796"/>
                      <a:pt x="867574" y="647938"/>
                      <a:pt x="882354" y="653723"/>
                    </a:cubicBezTo>
                    <a:close/>
                    <a:moveTo>
                      <a:pt x="396513" y="584944"/>
                    </a:moveTo>
                    <a:cubicBezTo>
                      <a:pt x="405510" y="549590"/>
                      <a:pt x="413865" y="515522"/>
                      <a:pt x="422862" y="480811"/>
                    </a:cubicBezTo>
                    <a:cubicBezTo>
                      <a:pt x="424147" y="474383"/>
                      <a:pt x="420934" y="472455"/>
                      <a:pt x="416435" y="470527"/>
                    </a:cubicBezTo>
                    <a:cubicBezTo>
                      <a:pt x="392015" y="458314"/>
                      <a:pt x="368237" y="446743"/>
                      <a:pt x="343816" y="433887"/>
                    </a:cubicBezTo>
                    <a:cubicBezTo>
                      <a:pt x="338032" y="431316"/>
                      <a:pt x="334819" y="431959"/>
                      <a:pt x="330321" y="435816"/>
                    </a:cubicBezTo>
                    <a:cubicBezTo>
                      <a:pt x="309756" y="452528"/>
                      <a:pt x="289191" y="468598"/>
                      <a:pt x="268626" y="485311"/>
                    </a:cubicBezTo>
                    <a:cubicBezTo>
                      <a:pt x="256416" y="495596"/>
                      <a:pt x="257059" y="507166"/>
                      <a:pt x="270554" y="514879"/>
                    </a:cubicBezTo>
                    <a:cubicBezTo>
                      <a:pt x="283407" y="522593"/>
                      <a:pt x="296903" y="529664"/>
                      <a:pt x="309756" y="536735"/>
                    </a:cubicBezTo>
                    <a:cubicBezTo>
                      <a:pt x="339318" y="552804"/>
                      <a:pt x="367594" y="568874"/>
                      <a:pt x="396513" y="584944"/>
                    </a:cubicBezTo>
                    <a:close/>
                    <a:moveTo>
                      <a:pt x="1040446" y="499452"/>
                    </a:moveTo>
                    <a:cubicBezTo>
                      <a:pt x="1039803" y="494310"/>
                      <a:pt x="1037232" y="489810"/>
                      <a:pt x="1033376" y="486597"/>
                    </a:cubicBezTo>
                    <a:cubicBezTo>
                      <a:pt x="1012169" y="469241"/>
                      <a:pt x="990319" y="452528"/>
                      <a:pt x="969112" y="435173"/>
                    </a:cubicBezTo>
                    <a:cubicBezTo>
                      <a:pt x="965898" y="432602"/>
                      <a:pt x="963328" y="431316"/>
                      <a:pt x="958829" y="433887"/>
                    </a:cubicBezTo>
                    <a:cubicBezTo>
                      <a:pt x="933124" y="446743"/>
                      <a:pt x="908060" y="459599"/>
                      <a:pt x="882354" y="472455"/>
                    </a:cubicBezTo>
                    <a:cubicBezTo>
                      <a:pt x="878499" y="474383"/>
                      <a:pt x="877213" y="476955"/>
                      <a:pt x="878499" y="480811"/>
                    </a:cubicBezTo>
                    <a:cubicBezTo>
                      <a:pt x="886853" y="513594"/>
                      <a:pt x="895207" y="546376"/>
                      <a:pt x="903562" y="579802"/>
                    </a:cubicBezTo>
                    <a:cubicBezTo>
                      <a:pt x="904847" y="584944"/>
                      <a:pt x="906775" y="584944"/>
                      <a:pt x="910631" y="583016"/>
                    </a:cubicBezTo>
                    <a:cubicBezTo>
                      <a:pt x="951118" y="560518"/>
                      <a:pt x="992247" y="537377"/>
                      <a:pt x="1032734" y="514879"/>
                    </a:cubicBezTo>
                    <a:cubicBezTo>
                      <a:pt x="1037232" y="510380"/>
                      <a:pt x="1040446" y="505880"/>
                      <a:pt x="1040446" y="499452"/>
                    </a:cubicBezTo>
                    <a:close/>
                    <a:moveTo>
                      <a:pt x="337390" y="1115251"/>
                    </a:moveTo>
                    <a:cubicBezTo>
                      <a:pt x="334819" y="1106894"/>
                      <a:pt x="334176" y="1099181"/>
                      <a:pt x="334819" y="1091467"/>
                    </a:cubicBezTo>
                    <a:cubicBezTo>
                      <a:pt x="336104" y="1081182"/>
                      <a:pt x="332891" y="1077968"/>
                      <a:pt x="321966" y="1077968"/>
                    </a:cubicBezTo>
                    <a:cubicBezTo>
                      <a:pt x="231353" y="1078612"/>
                      <a:pt x="140097" y="1077968"/>
                      <a:pt x="49484" y="1077968"/>
                    </a:cubicBezTo>
                    <a:cubicBezTo>
                      <a:pt x="46913" y="1077968"/>
                      <a:pt x="44985" y="1077968"/>
                      <a:pt x="42415" y="1077968"/>
                    </a:cubicBezTo>
                    <a:cubicBezTo>
                      <a:pt x="39201" y="1077968"/>
                      <a:pt x="37916" y="1079254"/>
                      <a:pt x="37274" y="1082468"/>
                    </a:cubicBezTo>
                    <a:cubicBezTo>
                      <a:pt x="33418" y="1103680"/>
                      <a:pt x="42415" y="1115251"/>
                      <a:pt x="64265" y="1115251"/>
                    </a:cubicBezTo>
                    <a:cubicBezTo>
                      <a:pt x="151022" y="1115251"/>
                      <a:pt x="238422" y="1115251"/>
                      <a:pt x="325179" y="1115251"/>
                    </a:cubicBezTo>
                    <a:cubicBezTo>
                      <a:pt x="329035" y="1115251"/>
                      <a:pt x="332891" y="1115251"/>
                      <a:pt x="337390" y="1115251"/>
                    </a:cubicBezTo>
                    <a:close/>
                    <a:moveTo>
                      <a:pt x="501907" y="1115251"/>
                    </a:moveTo>
                    <a:cubicBezTo>
                      <a:pt x="537896" y="1115251"/>
                      <a:pt x="573884" y="1115251"/>
                      <a:pt x="609872" y="1115251"/>
                    </a:cubicBezTo>
                    <a:cubicBezTo>
                      <a:pt x="625938" y="1115251"/>
                      <a:pt x="635578" y="1103680"/>
                      <a:pt x="631079" y="1090824"/>
                    </a:cubicBezTo>
                    <a:cubicBezTo>
                      <a:pt x="627224" y="1081182"/>
                      <a:pt x="619512" y="1077968"/>
                      <a:pt x="609872" y="1077968"/>
                    </a:cubicBezTo>
                    <a:cubicBezTo>
                      <a:pt x="577740" y="1077968"/>
                      <a:pt x="545607" y="1077968"/>
                      <a:pt x="513475" y="1077968"/>
                    </a:cubicBezTo>
                    <a:cubicBezTo>
                      <a:pt x="469775" y="1077968"/>
                      <a:pt x="426075" y="1077968"/>
                      <a:pt x="382375" y="1077968"/>
                    </a:cubicBezTo>
                    <a:cubicBezTo>
                      <a:pt x="379162" y="1077968"/>
                      <a:pt x="374663" y="1075398"/>
                      <a:pt x="372093" y="1081182"/>
                    </a:cubicBezTo>
                    <a:cubicBezTo>
                      <a:pt x="365666" y="1097895"/>
                      <a:pt x="377234" y="1115251"/>
                      <a:pt x="395228" y="1115251"/>
                    </a:cubicBezTo>
                    <a:cubicBezTo>
                      <a:pt x="430574" y="1115251"/>
                      <a:pt x="465919" y="1115251"/>
                      <a:pt x="501907" y="1115251"/>
                    </a:cubicBezTo>
                    <a:close/>
                    <a:moveTo>
                      <a:pt x="648431" y="557304"/>
                    </a:moveTo>
                    <a:cubicBezTo>
                      <a:pt x="637506" y="557947"/>
                      <a:pt x="619512" y="551519"/>
                      <a:pt x="610515" y="559875"/>
                    </a:cubicBezTo>
                    <a:cubicBezTo>
                      <a:pt x="602160" y="566946"/>
                      <a:pt x="602803" y="584944"/>
                      <a:pt x="598947" y="597800"/>
                    </a:cubicBezTo>
                    <a:cubicBezTo>
                      <a:pt x="598947" y="598443"/>
                      <a:pt x="598947" y="599086"/>
                      <a:pt x="598304" y="600371"/>
                    </a:cubicBezTo>
                    <a:cubicBezTo>
                      <a:pt x="596376" y="604871"/>
                      <a:pt x="598304" y="607442"/>
                      <a:pt x="601518" y="610013"/>
                    </a:cubicBezTo>
                    <a:cubicBezTo>
                      <a:pt x="615656" y="620298"/>
                      <a:pt x="629794" y="631226"/>
                      <a:pt x="643932" y="642153"/>
                    </a:cubicBezTo>
                    <a:cubicBezTo>
                      <a:pt x="647788" y="645367"/>
                      <a:pt x="651001" y="645367"/>
                      <a:pt x="654857" y="642153"/>
                    </a:cubicBezTo>
                    <a:cubicBezTo>
                      <a:pt x="668996" y="631226"/>
                      <a:pt x="683134" y="620941"/>
                      <a:pt x="697272" y="610013"/>
                    </a:cubicBezTo>
                    <a:cubicBezTo>
                      <a:pt x="701128" y="607442"/>
                      <a:pt x="701771" y="604871"/>
                      <a:pt x="700485" y="600371"/>
                    </a:cubicBezTo>
                    <a:cubicBezTo>
                      <a:pt x="696629" y="586873"/>
                      <a:pt x="697272" y="569517"/>
                      <a:pt x="688918" y="560518"/>
                    </a:cubicBezTo>
                    <a:cubicBezTo>
                      <a:pt x="681206" y="552804"/>
                      <a:pt x="663854" y="559232"/>
                      <a:pt x="651001" y="557947"/>
                    </a:cubicBezTo>
                    <a:cubicBezTo>
                      <a:pt x="651644" y="557304"/>
                      <a:pt x="651644" y="557304"/>
                      <a:pt x="648431" y="557304"/>
                    </a:cubicBezTo>
                    <a:close/>
                    <a:moveTo>
                      <a:pt x="445997" y="914056"/>
                    </a:moveTo>
                    <a:cubicBezTo>
                      <a:pt x="433787" y="924341"/>
                      <a:pt x="424147" y="933340"/>
                      <a:pt x="413865" y="941053"/>
                    </a:cubicBezTo>
                    <a:cubicBezTo>
                      <a:pt x="410009" y="944267"/>
                      <a:pt x="408724" y="948124"/>
                      <a:pt x="408724" y="953266"/>
                    </a:cubicBezTo>
                    <a:cubicBezTo>
                      <a:pt x="408724" y="973193"/>
                      <a:pt x="408724" y="992477"/>
                      <a:pt x="408724" y="1012404"/>
                    </a:cubicBezTo>
                    <a:cubicBezTo>
                      <a:pt x="408724" y="1042615"/>
                      <a:pt x="408724" y="1042615"/>
                      <a:pt x="438928" y="1040686"/>
                    </a:cubicBezTo>
                    <a:cubicBezTo>
                      <a:pt x="439571" y="1040686"/>
                      <a:pt x="439571" y="1040686"/>
                      <a:pt x="440213" y="1040686"/>
                    </a:cubicBezTo>
                    <a:cubicBezTo>
                      <a:pt x="444712" y="1041329"/>
                      <a:pt x="445997" y="1038758"/>
                      <a:pt x="445997" y="1034901"/>
                    </a:cubicBezTo>
                    <a:cubicBezTo>
                      <a:pt x="445997" y="995691"/>
                      <a:pt x="445997" y="956480"/>
                      <a:pt x="445997" y="914056"/>
                    </a:cubicBezTo>
                    <a:close/>
                    <a:moveTo>
                      <a:pt x="581596" y="697433"/>
                    </a:moveTo>
                    <a:cubicBezTo>
                      <a:pt x="592521" y="689077"/>
                      <a:pt x="603446" y="681364"/>
                      <a:pt x="613728" y="673650"/>
                    </a:cubicBezTo>
                    <a:cubicBezTo>
                      <a:pt x="618227" y="670436"/>
                      <a:pt x="617584" y="668508"/>
                      <a:pt x="613728" y="665294"/>
                    </a:cubicBezTo>
                    <a:cubicBezTo>
                      <a:pt x="604088" y="658223"/>
                      <a:pt x="593806" y="652438"/>
                      <a:pt x="586094" y="644081"/>
                    </a:cubicBezTo>
                    <a:cubicBezTo>
                      <a:pt x="575812" y="633154"/>
                      <a:pt x="565529" y="637011"/>
                      <a:pt x="555247" y="642153"/>
                    </a:cubicBezTo>
                    <a:cubicBezTo>
                      <a:pt x="550749" y="644081"/>
                      <a:pt x="550749" y="646010"/>
                      <a:pt x="553319" y="649867"/>
                    </a:cubicBezTo>
                    <a:cubicBezTo>
                      <a:pt x="562316" y="665294"/>
                      <a:pt x="571956" y="680721"/>
                      <a:pt x="581596" y="697433"/>
                    </a:cubicBezTo>
                    <a:close/>
                    <a:moveTo>
                      <a:pt x="749969" y="646010"/>
                    </a:moveTo>
                    <a:cubicBezTo>
                      <a:pt x="749969" y="640868"/>
                      <a:pt x="728762" y="633797"/>
                      <a:pt x="724263" y="637654"/>
                    </a:cubicBezTo>
                    <a:cubicBezTo>
                      <a:pt x="712053" y="646653"/>
                      <a:pt x="699843" y="656295"/>
                      <a:pt x="686990" y="665294"/>
                    </a:cubicBezTo>
                    <a:cubicBezTo>
                      <a:pt x="683134" y="667865"/>
                      <a:pt x="682491" y="669793"/>
                      <a:pt x="686990" y="673007"/>
                    </a:cubicBezTo>
                    <a:cubicBezTo>
                      <a:pt x="696629" y="680078"/>
                      <a:pt x="705626" y="686506"/>
                      <a:pt x="714624" y="693577"/>
                    </a:cubicBezTo>
                    <a:cubicBezTo>
                      <a:pt x="717837" y="696148"/>
                      <a:pt x="719765" y="696791"/>
                      <a:pt x="722335" y="692291"/>
                    </a:cubicBezTo>
                    <a:cubicBezTo>
                      <a:pt x="730690" y="677507"/>
                      <a:pt x="739687" y="663365"/>
                      <a:pt x="748684" y="648581"/>
                    </a:cubicBezTo>
                    <a:cubicBezTo>
                      <a:pt x="749326" y="647938"/>
                      <a:pt x="749326" y="646653"/>
                      <a:pt x="749969" y="646010"/>
                    </a:cubicBezTo>
                    <a:close/>
                    <a:moveTo>
                      <a:pt x="651001" y="743072"/>
                    </a:moveTo>
                    <a:cubicBezTo>
                      <a:pt x="655500" y="744358"/>
                      <a:pt x="658713" y="742429"/>
                      <a:pt x="660641" y="737287"/>
                    </a:cubicBezTo>
                    <a:cubicBezTo>
                      <a:pt x="662569" y="732787"/>
                      <a:pt x="664497" y="728930"/>
                      <a:pt x="667068" y="725074"/>
                    </a:cubicBezTo>
                    <a:cubicBezTo>
                      <a:pt x="674779" y="709647"/>
                      <a:pt x="674137" y="710289"/>
                      <a:pt x="660641" y="699362"/>
                    </a:cubicBezTo>
                    <a:cubicBezTo>
                      <a:pt x="653572" y="693577"/>
                      <a:pt x="649074" y="693577"/>
                      <a:pt x="642004" y="699362"/>
                    </a:cubicBezTo>
                    <a:cubicBezTo>
                      <a:pt x="627866" y="710932"/>
                      <a:pt x="627866" y="710289"/>
                      <a:pt x="635578" y="726359"/>
                    </a:cubicBezTo>
                    <a:cubicBezTo>
                      <a:pt x="637506" y="730216"/>
                      <a:pt x="639434" y="734073"/>
                      <a:pt x="641362" y="737930"/>
                    </a:cubicBezTo>
                    <a:cubicBezTo>
                      <a:pt x="642647" y="741786"/>
                      <a:pt x="645218" y="744358"/>
                      <a:pt x="651001" y="743072"/>
                    </a:cubicBezTo>
                    <a:close/>
                  </a:path>
                </a:pathLst>
              </a:custGeom>
              <a:solidFill>
                <a:srgbClr val="000000"/>
              </a:solidFill>
              <a:ln w="64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B3445FC-463F-217F-F9D1-33FFD56BF4EC}"/>
                  </a:ext>
                </a:extLst>
              </p:cNvPr>
              <p:cNvSpPr/>
              <p:nvPr/>
            </p:nvSpPr>
            <p:spPr>
              <a:xfrm>
                <a:off x="3318284" y="805500"/>
                <a:ext cx="128469" cy="265980"/>
              </a:xfrm>
              <a:custGeom>
                <a:avLst/>
                <a:gdLst>
                  <a:gd name="connsiteX0" fmla="*/ 0 w 128469"/>
                  <a:gd name="connsiteY0" fmla="*/ 87358 h 265980"/>
                  <a:gd name="connsiteX1" fmla="*/ 66193 w 128469"/>
                  <a:gd name="connsiteY1" fmla="*/ 104071 h 265980"/>
                  <a:gd name="connsiteX2" fmla="*/ 73904 w 128469"/>
                  <a:gd name="connsiteY2" fmla="*/ 95715 h 265980"/>
                  <a:gd name="connsiteX3" fmla="*/ 50769 w 128469"/>
                  <a:gd name="connsiteY3" fmla="*/ 16651 h 265980"/>
                  <a:gd name="connsiteX4" fmla="*/ 57196 w 128469"/>
                  <a:gd name="connsiteY4" fmla="*/ 4438 h 265980"/>
                  <a:gd name="connsiteX5" fmla="*/ 91899 w 128469"/>
                  <a:gd name="connsiteY5" fmla="*/ 23722 h 265980"/>
                  <a:gd name="connsiteX6" fmla="*/ 127244 w 128469"/>
                  <a:gd name="connsiteY6" fmla="*/ 147138 h 265980"/>
                  <a:gd name="connsiteX7" fmla="*/ 118890 w 128469"/>
                  <a:gd name="connsiteY7" fmla="*/ 155495 h 265980"/>
                  <a:gd name="connsiteX8" fmla="*/ 61694 w 128469"/>
                  <a:gd name="connsiteY8" fmla="*/ 141353 h 265980"/>
                  <a:gd name="connsiteX9" fmla="*/ 64907 w 128469"/>
                  <a:gd name="connsiteY9" fmla="*/ 154852 h 265980"/>
                  <a:gd name="connsiteX10" fmla="*/ 99610 w 128469"/>
                  <a:gd name="connsiteY10" fmla="*/ 246772 h 265980"/>
                  <a:gd name="connsiteX11" fmla="*/ 93827 w 128469"/>
                  <a:gd name="connsiteY11" fmla="*/ 259628 h 265980"/>
                  <a:gd name="connsiteX12" fmla="*/ 57838 w 128469"/>
                  <a:gd name="connsiteY12" fmla="*/ 242915 h 265980"/>
                  <a:gd name="connsiteX13" fmla="*/ 5141 w 128469"/>
                  <a:gd name="connsiteY13" fmla="*/ 102143 h 265980"/>
                  <a:gd name="connsiteX14" fmla="*/ 0 w 128469"/>
                  <a:gd name="connsiteY14" fmla="*/ 87358 h 26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469" h="265980">
                    <a:moveTo>
                      <a:pt x="0" y="87358"/>
                    </a:moveTo>
                    <a:cubicBezTo>
                      <a:pt x="23778" y="93144"/>
                      <a:pt x="44985" y="98286"/>
                      <a:pt x="66193" y="104071"/>
                    </a:cubicBezTo>
                    <a:cubicBezTo>
                      <a:pt x="75190" y="106642"/>
                      <a:pt x="77118" y="104714"/>
                      <a:pt x="73904" y="95715"/>
                    </a:cubicBezTo>
                    <a:cubicBezTo>
                      <a:pt x="66193" y="69360"/>
                      <a:pt x="58481" y="43006"/>
                      <a:pt x="50769" y="16651"/>
                    </a:cubicBezTo>
                    <a:cubicBezTo>
                      <a:pt x="48841" y="9580"/>
                      <a:pt x="50126" y="7009"/>
                      <a:pt x="57196" y="4438"/>
                    </a:cubicBezTo>
                    <a:cubicBezTo>
                      <a:pt x="84187" y="-3276"/>
                      <a:pt x="84187" y="-3276"/>
                      <a:pt x="91899" y="23722"/>
                    </a:cubicBezTo>
                    <a:cubicBezTo>
                      <a:pt x="103466" y="64861"/>
                      <a:pt x="115034" y="106000"/>
                      <a:pt x="127244" y="147138"/>
                    </a:cubicBezTo>
                    <a:cubicBezTo>
                      <a:pt x="130457" y="158066"/>
                      <a:pt x="127244" y="158066"/>
                      <a:pt x="118890" y="155495"/>
                    </a:cubicBezTo>
                    <a:cubicBezTo>
                      <a:pt x="100253" y="150352"/>
                      <a:pt x="80974" y="145853"/>
                      <a:pt x="61694" y="141353"/>
                    </a:cubicBezTo>
                    <a:cubicBezTo>
                      <a:pt x="60409" y="147138"/>
                      <a:pt x="63622" y="150995"/>
                      <a:pt x="64907" y="154852"/>
                    </a:cubicBezTo>
                    <a:cubicBezTo>
                      <a:pt x="76475" y="185706"/>
                      <a:pt x="87400" y="216560"/>
                      <a:pt x="99610" y="246772"/>
                    </a:cubicBezTo>
                    <a:cubicBezTo>
                      <a:pt x="102181" y="253843"/>
                      <a:pt x="100896" y="257057"/>
                      <a:pt x="93827" y="259628"/>
                    </a:cubicBezTo>
                    <a:cubicBezTo>
                      <a:pt x="67478" y="269912"/>
                      <a:pt x="67478" y="269912"/>
                      <a:pt x="57838" y="242915"/>
                    </a:cubicBezTo>
                    <a:cubicBezTo>
                      <a:pt x="40487" y="195991"/>
                      <a:pt x="22493" y="149067"/>
                      <a:pt x="5141" y="102143"/>
                    </a:cubicBezTo>
                    <a:cubicBezTo>
                      <a:pt x="3856" y="98286"/>
                      <a:pt x="2571" y="93786"/>
                      <a:pt x="0" y="87358"/>
                    </a:cubicBezTo>
                    <a:close/>
                  </a:path>
                </a:pathLst>
              </a:custGeom>
              <a:solidFill>
                <a:srgbClr val="000000"/>
              </a:solidFill>
              <a:ln w="64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314E30-616E-7F13-8C39-AD153712A5E9}"/>
                  </a:ext>
                </a:extLst>
              </p:cNvPr>
              <p:cNvSpPr/>
              <p:nvPr/>
            </p:nvSpPr>
            <p:spPr>
              <a:xfrm>
                <a:off x="3134995" y="1055886"/>
                <a:ext cx="165404" cy="208450"/>
              </a:xfrm>
              <a:custGeom>
                <a:avLst/>
                <a:gdLst>
                  <a:gd name="connsiteX0" fmla="*/ 32910 w 165404"/>
                  <a:gd name="connsiteY0" fmla="*/ 122374 h 208450"/>
                  <a:gd name="connsiteX1" fmla="*/ 77895 w 165404"/>
                  <a:gd name="connsiteY1" fmla="*/ 92163 h 208450"/>
                  <a:gd name="connsiteX2" fmla="*/ 77895 w 165404"/>
                  <a:gd name="connsiteY2" fmla="*/ 80593 h 208450"/>
                  <a:gd name="connsiteX3" fmla="*/ 5276 w 165404"/>
                  <a:gd name="connsiteY3" fmla="*/ 32383 h 208450"/>
                  <a:gd name="connsiteX4" fmla="*/ 2705 w 165404"/>
                  <a:gd name="connsiteY4" fmla="*/ 19527 h 208450"/>
                  <a:gd name="connsiteX5" fmla="*/ 42549 w 165404"/>
                  <a:gd name="connsiteY5" fmla="*/ 11171 h 208450"/>
                  <a:gd name="connsiteX6" fmla="*/ 146015 w 165404"/>
                  <a:gd name="connsiteY6" fmla="*/ 79950 h 208450"/>
                  <a:gd name="connsiteX7" fmla="*/ 146015 w 165404"/>
                  <a:gd name="connsiteY7" fmla="*/ 91520 h 208450"/>
                  <a:gd name="connsiteX8" fmla="*/ 96532 w 165404"/>
                  <a:gd name="connsiteY8" fmla="*/ 124303 h 208450"/>
                  <a:gd name="connsiteX9" fmla="*/ 151157 w 165404"/>
                  <a:gd name="connsiteY9" fmla="*/ 168013 h 208450"/>
                  <a:gd name="connsiteX10" fmla="*/ 155012 w 165404"/>
                  <a:gd name="connsiteY10" fmla="*/ 201438 h 208450"/>
                  <a:gd name="connsiteX11" fmla="*/ 135733 w 165404"/>
                  <a:gd name="connsiteY11" fmla="*/ 203367 h 208450"/>
                  <a:gd name="connsiteX12" fmla="*/ 32910 w 165404"/>
                  <a:gd name="connsiteY12" fmla="*/ 122374 h 2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404" h="208450">
                    <a:moveTo>
                      <a:pt x="32910" y="122374"/>
                    </a:moveTo>
                    <a:cubicBezTo>
                      <a:pt x="48333" y="112090"/>
                      <a:pt x="63114" y="101805"/>
                      <a:pt x="77895" y="92163"/>
                    </a:cubicBezTo>
                    <a:cubicBezTo>
                      <a:pt x="84964" y="87663"/>
                      <a:pt x="85607" y="85735"/>
                      <a:pt x="77895" y="80593"/>
                    </a:cubicBezTo>
                    <a:cubicBezTo>
                      <a:pt x="53474" y="65166"/>
                      <a:pt x="29696" y="48453"/>
                      <a:pt x="5276" y="32383"/>
                    </a:cubicBezTo>
                    <a:cubicBezTo>
                      <a:pt x="-508" y="28526"/>
                      <a:pt x="-1793" y="25955"/>
                      <a:pt x="2705" y="19527"/>
                    </a:cubicBezTo>
                    <a:cubicBezTo>
                      <a:pt x="18771" y="-4899"/>
                      <a:pt x="18129" y="-4899"/>
                      <a:pt x="42549" y="11171"/>
                    </a:cubicBezTo>
                    <a:cubicBezTo>
                      <a:pt x="77252" y="34311"/>
                      <a:pt x="111312" y="57452"/>
                      <a:pt x="146015" y="79950"/>
                    </a:cubicBezTo>
                    <a:cubicBezTo>
                      <a:pt x="153085" y="84449"/>
                      <a:pt x="153085" y="87021"/>
                      <a:pt x="146015" y="91520"/>
                    </a:cubicBezTo>
                    <a:cubicBezTo>
                      <a:pt x="129949" y="101805"/>
                      <a:pt x="113883" y="112732"/>
                      <a:pt x="96532" y="124303"/>
                    </a:cubicBezTo>
                    <a:cubicBezTo>
                      <a:pt x="115168" y="139087"/>
                      <a:pt x="133162" y="153871"/>
                      <a:pt x="151157" y="168013"/>
                    </a:cubicBezTo>
                    <a:cubicBezTo>
                      <a:pt x="169793" y="182797"/>
                      <a:pt x="169151" y="182154"/>
                      <a:pt x="155012" y="201438"/>
                    </a:cubicBezTo>
                    <a:cubicBezTo>
                      <a:pt x="148586" y="210437"/>
                      <a:pt x="144087" y="210437"/>
                      <a:pt x="135733" y="203367"/>
                    </a:cubicBezTo>
                    <a:cubicBezTo>
                      <a:pt x="101673" y="177012"/>
                      <a:pt x="67612" y="150657"/>
                      <a:pt x="32910" y="122374"/>
                    </a:cubicBezTo>
                    <a:close/>
                  </a:path>
                </a:pathLst>
              </a:custGeom>
              <a:solidFill>
                <a:srgbClr val="000000"/>
              </a:solidFill>
              <a:ln w="64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B3A9AC0-2C4D-9F6B-E7F5-F909B22F6871}"/>
                  </a:ext>
                </a:extLst>
              </p:cNvPr>
              <p:cNvSpPr/>
              <p:nvPr/>
            </p:nvSpPr>
            <p:spPr>
              <a:xfrm>
                <a:off x="4061925" y="909935"/>
                <a:ext cx="206318" cy="167493"/>
              </a:xfrm>
              <a:custGeom>
                <a:avLst/>
                <a:gdLst>
                  <a:gd name="connsiteX0" fmla="*/ 87302 w 206318"/>
                  <a:gd name="connsiteY0" fmla="*/ 94770 h 167493"/>
                  <a:gd name="connsiteX1" fmla="*/ 80232 w 206318"/>
                  <a:gd name="connsiteY1" fmla="*/ 100555 h 167493"/>
                  <a:gd name="connsiteX2" fmla="*/ 30749 w 206318"/>
                  <a:gd name="connsiteY2" fmla="*/ 162264 h 167493"/>
                  <a:gd name="connsiteX3" fmla="*/ 17253 w 206318"/>
                  <a:gd name="connsiteY3" fmla="*/ 164192 h 167493"/>
                  <a:gd name="connsiteX4" fmla="*/ 12755 w 206318"/>
                  <a:gd name="connsiteY4" fmla="*/ 123696 h 167493"/>
                  <a:gd name="connsiteX5" fmla="*/ 76377 w 206318"/>
                  <a:gd name="connsiteY5" fmla="*/ 43989 h 167493"/>
                  <a:gd name="connsiteX6" fmla="*/ 89230 w 206318"/>
                  <a:gd name="connsiteY6" fmla="*/ 43346 h 167493"/>
                  <a:gd name="connsiteX7" fmla="*/ 113650 w 206318"/>
                  <a:gd name="connsiteY7" fmla="*/ 68415 h 167493"/>
                  <a:gd name="connsiteX8" fmla="*/ 125218 w 206318"/>
                  <a:gd name="connsiteY8" fmla="*/ 67773 h 167493"/>
                  <a:gd name="connsiteX9" fmla="*/ 175344 w 206318"/>
                  <a:gd name="connsiteY9" fmla="*/ 5421 h 167493"/>
                  <a:gd name="connsiteX10" fmla="*/ 188840 w 206318"/>
                  <a:gd name="connsiteY10" fmla="*/ 3493 h 167493"/>
                  <a:gd name="connsiteX11" fmla="*/ 193338 w 206318"/>
                  <a:gd name="connsiteY11" fmla="*/ 43989 h 167493"/>
                  <a:gd name="connsiteX12" fmla="*/ 129716 w 206318"/>
                  <a:gd name="connsiteY12" fmla="*/ 123696 h 167493"/>
                  <a:gd name="connsiteX13" fmla="*/ 116863 w 206318"/>
                  <a:gd name="connsiteY13" fmla="*/ 124339 h 167493"/>
                  <a:gd name="connsiteX14" fmla="*/ 91800 w 206318"/>
                  <a:gd name="connsiteY14" fmla="*/ 98627 h 167493"/>
                  <a:gd name="connsiteX15" fmla="*/ 87302 w 206318"/>
                  <a:gd name="connsiteY15" fmla="*/ 94770 h 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318" h="167493">
                    <a:moveTo>
                      <a:pt x="87302" y="94770"/>
                    </a:moveTo>
                    <a:cubicBezTo>
                      <a:pt x="83446" y="95413"/>
                      <a:pt x="82160" y="98627"/>
                      <a:pt x="80232" y="100555"/>
                    </a:cubicBezTo>
                    <a:cubicBezTo>
                      <a:pt x="63524" y="121125"/>
                      <a:pt x="47458" y="141694"/>
                      <a:pt x="30749" y="162264"/>
                    </a:cubicBezTo>
                    <a:cubicBezTo>
                      <a:pt x="26250" y="167406"/>
                      <a:pt x="23680" y="169977"/>
                      <a:pt x="17253" y="164192"/>
                    </a:cubicBezTo>
                    <a:cubicBezTo>
                      <a:pt x="-4597" y="145551"/>
                      <a:pt x="-5240" y="146194"/>
                      <a:pt x="12755" y="123696"/>
                    </a:cubicBezTo>
                    <a:cubicBezTo>
                      <a:pt x="33962" y="97341"/>
                      <a:pt x="55169" y="70987"/>
                      <a:pt x="76377" y="43989"/>
                    </a:cubicBezTo>
                    <a:cubicBezTo>
                      <a:pt x="80875" y="38204"/>
                      <a:pt x="84088" y="37561"/>
                      <a:pt x="89230" y="43346"/>
                    </a:cubicBezTo>
                    <a:cubicBezTo>
                      <a:pt x="96941" y="51703"/>
                      <a:pt x="105938" y="59416"/>
                      <a:pt x="113650" y="68415"/>
                    </a:cubicBezTo>
                    <a:cubicBezTo>
                      <a:pt x="118149" y="73558"/>
                      <a:pt x="120719" y="72915"/>
                      <a:pt x="125218" y="67773"/>
                    </a:cubicBezTo>
                    <a:cubicBezTo>
                      <a:pt x="141927" y="46560"/>
                      <a:pt x="158635" y="25991"/>
                      <a:pt x="175344" y="5421"/>
                    </a:cubicBezTo>
                    <a:cubicBezTo>
                      <a:pt x="179843" y="-364"/>
                      <a:pt x="182413" y="-2292"/>
                      <a:pt x="188840" y="3493"/>
                    </a:cubicBezTo>
                    <a:cubicBezTo>
                      <a:pt x="211333" y="21491"/>
                      <a:pt x="211333" y="21491"/>
                      <a:pt x="193338" y="43989"/>
                    </a:cubicBezTo>
                    <a:cubicBezTo>
                      <a:pt x="172131" y="70344"/>
                      <a:pt x="150924" y="96699"/>
                      <a:pt x="129716" y="123696"/>
                    </a:cubicBezTo>
                    <a:cubicBezTo>
                      <a:pt x="125218" y="129481"/>
                      <a:pt x="122005" y="130767"/>
                      <a:pt x="116863" y="124339"/>
                    </a:cubicBezTo>
                    <a:cubicBezTo>
                      <a:pt x="109152" y="115340"/>
                      <a:pt x="100155" y="106983"/>
                      <a:pt x="91800" y="98627"/>
                    </a:cubicBezTo>
                    <a:cubicBezTo>
                      <a:pt x="90515" y="97341"/>
                      <a:pt x="88587" y="96056"/>
                      <a:pt x="87302" y="94770"/>
                    </a:cubicBezTo>
                    <a:close/>
                  </a:path>
                </a:pathLst>
              </a:custGeom>
              <a:solidFill>
                <a:srgbClr val="000000"/>
              </a:solidFill>
              <a:ln w="64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5E6780B-BDC6-FF7C-E14F-1D4EA0677FE7}"/>
                  </a:ext>
                </a:extLst>
              </p:cNvPr>
              <p:cNvSpPr/>
              <p:nvPr/>
            </p:nvSpPr>
            <p:spPr>
              <a:xfrm>
                <a:off x="3273299" y="1644287"/>
                <a:ext cx="111820" cy="111203"/>
              </a:xfrm>
              <a:custGeom>
                <a:avLst/>
                <a:gdLst>
                  <a:gd name="connsiteX0" fmla="*/ 55910 w 111820"/>
                  <a:gd name="connsiteY0" fmla="*/ 0 h 111203"/>
                  <a:gd name="connsiteX1" fmla="*/ 111821 w 111820"/>
                  <a:gd name="connsiteY1" fmla="*/ 55923 h 111203"/>
                  <a:gd name="connsiteX2" fmla="*/ 55268 w 111820"/>
                  <a:gd name="connsiteY2" fmla="*/ 111204 h 111203"/>
                  <a:gd name="connsiteX3" fmla="*/ 0 w 111820"/>
                  <a:gd name="connsiteY3" fmla="*/ 55923 h 111203"/>
                  <a:gd name="connsiteX4" fmla="*/ 55910 w 111820"/>
                  <a:gd name="connsiteY4" fmla="*/ 0 h 111203"/>
                  <a:gd name="connsiteX5" fmla="*/ 74547 w 111820"/>
                  <a:gd name="connsiteY5" fmla="*/ 55280 h 111203"/>
                  <a:gd name="connsiteX6" fmla="*/ 55268 w 111820"/>
                  <a:gd name="connsiteY6" fmla="*/ 37282 h 111203"/>
                  <a:gd name="connsiteX7" fmla="*/ 37274 w 111820"/>
                  <a:gd name="connsiteY7" fmla="*/ 56566 h 111203"/>
                  <a:gd name="connsiteX8" fmla="*/ 56553 w 111820"/>
                  <a:gd name="connsiteY8" fmla="*/ 74564 h 111203"/>
                  <a:gd name="connsiteX9" fmla="*/ 74547 w 111820"/>
                  <a:gd name="connsiteY9" fmla="*/ 55280 h 11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20" h="111203">
                    <a:moveTo>
                      <a:pt x="55910" y="0"/>
                    </a:moveTo>
                    <a:cubicBezTo>
                      <a:pt x="87400" y="0"/>
                      <a:pt x="111821" y="24426"/>
                      <a:pt x="111821" y="55923"/>
                    </a:cubicBezTo>
                    <a:cubicBezTo>
                      <a:pt x="111821" y="86777"/>
                      <a:pt x="86757" y="111204"/>
                      <a:pt x="55268" y="111204"/>
                    </a:cubicBezTo>
                    <a:cubicBezTo>
                      <a:pt x="25063" y="111204"/>
                      <a:pt x="0" y="86135"/>
                      <a:pt x="0" y="55923"/>
                    </a:cubicBezTo>
                    <a:cubicBezTo>
                      <a:pt x="643" y="24426"/>
                      <a:pt x="25063" y="0"/>
                      <a:pt x="55910" y="0"/>
                    </a:cubicBezTo>
                    <a:close/>
                    <a:moveTo>
                      <a:pt x="74547" y="55280"/>
                    </a:moveTo>
                    <a:cubicBezTo>
                      <a:pt x="73904" y="45639"/>
                      <a:pt x="64907" y="37282"/>
                      <a:pt x="55268" y="37282"/>
                    </a:cubicBezTo>
                    <a:cubicBezTo>
                      <a:pt x="45628" y="37925"/>
                      <a:pt x="37274" y="46924"/>
                      <a:pt x="37274" y="56566"/>
                    </a:cubicBezTo>
                    <a:cubicBezTo>
                      <a:pt x="37916" y="66208"/>
                      <a:pt x="46913" y="74564"/>
                      <a:pt x="56553" y="74564"/>
                    </a:cubicBezTo>
                    <a:cubicBezTo>
                      <a:pt x="66193" y="73922"/>
                      <a:pt x="75190" y="64922"/>
                      <a:pt x="74547" y="55280"/>
                    </a:cubicBezTo>
                    <a:close/>
                  </a:path>
                </a:pathLst>
              </a:custGeom>
              <a:solidFill>
                <a:srgbClr val="000000"/>
              </a:solidFill>
              <a:ln w="64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7AFCF79-066E-0E21-9B89-0230F6DBBA2F}"/>
                  </a:ext>
                </a:extLst>
              </p:cNvPr>
              <p:cNvSpPr/>
              <p:nvPr/>
            </p:nvSpPr>
            <p:spPr>
              <a:xfrm>
                <a:off x="3682665" y="1160905"/>
                <a:ext cx="185082" cy="111846"/>
              </a:xfrm>
              <a:custGeom>
                <a:avLst/>
                <a:gdLst>
                  <a:gd name="connsiteX0" fmla="*/ 92541 w 185082"/>
                  <a:gd name="connsiteY0" fmla="*/ 111846 h 111846"/>
                  <a:gd name="connsiteX1" fmla="*/ 55268 w 185082"/>
                  <a:gd name="connsiteY1" fmla="*/ 111846 h 111846"/>
                  <a:gd name="connsiteX2" fmla="*/ 0 w 185082"/>
                  <a:gd name="connsiteY2" fmla="*/ 55280 h 111846"/>
                  <a:gd name="connsiteX3" fmla="*/ 55268 w 185082"/>
                  <a:gd name="connsiteY3" fmla="*/ 0 h 111846"/>
                  <a:gd name="connsiteX4" fmla="*/ 130457 w 185082"/>
                  <a:gd name="connsiteY4" fmla="*/ 0 h 111846"/>
                  <a:gd name="connsiteX5" fmla="*/ 185082 w 185082"/>
                  <a:gd name="connsiteY5" fmla="*/ 55923 h 111846"/>
                  <a:gd name="connsiteX6" fmla="*/ 129815 w 185082"/>
                  <a:gd name="connsiteY6" fmla="*/ 111204 h 111846"/>
                  <a:gd name="connsiteX7" fmla="*/ 92541 w 185082"/>
                  <a:gd name="connsiteY7" fmla="*/ 111846 h 111846"/>
                  <a:gd name="connsiteX8" fmla="*/ 91256 w 185082"/>
                  <a:gd name="connsiteY8" fmla="*/ 74564 h 111846"/>
                  <a:gd name="connsiteX9" fmla="*/ 125959 w 185082"/>
                  <a:gd name="connsiteY9" fmla="*/ 74564 h 111846"/>
                  <a:gd name="connsiteX10" fmla="*/ 147809 w 185082"/>
                  <a:gd name="connsiteY10" fmla="*/ 55923 h 111846"/>
                  <a:gd name="connsiteX11" fmla="*/ 126602 w 185082"/>
                  <a:gd name="connsiteY11" fmla="*/ 37925 h 111846"/>
                  <a:gd name="connsiteX12" fmla="*/ 57838 w 185082"/>
                  <a:gd name="connsiteY12" fmla="*/ 37925 h 111846"/>
                  <a:gd name="connsiteX13" fmla="*/ 36631 w 185082"/>
                  <a:gd name="connsiteY13" fmla="*/ 55923 h 111846"/>
                  <a:gd name="connsiteX14" fmla="*/ 57196 w 185082"/>
                  <a:gd name="connsiteY14" fmla="*/ 74564 h 111846"/>
                  <a:gd name="connsiteX15" fmla="*/ 91256 w 185082"/>
                  <a:gd name="connsiteY15" fmla="*/ 74564 h 11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82" h="111846">
                    <a:moveTo>
                      <a:pt x="92541" y="111846"/>
                    </a:moveTo>
                    <a:cubicBezTo>
                      <a:pt x="80331" y="111846"/>
                      <a:pt x="67478" y="111846"/>
                      <a:pt x="55268" y="111846"/>
                    </a:cubicBezTo>
                    <a:cubicBezTo>
                      <a:pt x="23778" y="111204"/>
                      <a:pt x="0" y="86777"/>
                      <a:pt x="0" y="55280"/>
                    </a:cubicBezTo>
                    <a:cubicBezTo>
                      <a:pt x="0" y="24426"/>
                      <a:pt x="24421" y="643"/>
                      <a:pt x="55268" y="0"/>
                    </a:cubicBezTo>
                    <a:cubicBezTo>
                      <a:pt x="80331" y="0"/>
                      <a:pt x="105394" y="0"/>
                      <a:pt x="130457" y="0"/>
                    </a:cubicBezTo>
                    <a:cubicBezTo>
                      <a:pt x="161304" y="0"/>
                      <a:pt x="185082" y="25069"/>
                      <a:pt x="185082" y="55923"/>
                    </a:cubicBezTo>
                    <a:cubicBezTo>
                      <a:pt x="185082" y="86777"/>
                      <a:pt x="160662" y="111204"/>
                      <a:pt x="129815" y="111204"/>
                    </a:cubicBezTo>
                    <a:cubicBezTo>
                      <a:pt x="117604" y="111846"/>
                      <a:pt x="104751" y="111846"/>
                      <a:pt x="92541" y="111846"/>
                    </a:cubicBezTo>
                    <a:close/>
                    <a:moveTo>
                      <a:pt x="91256" y="74564"/>
                    </a:moveTo>
                    <a:cubicBezTo>
                      <a:pt x="102824" y="74564"/>
                      <a:pt x="114391" y="74564"/>
                      <a:pt x="125959" y="74564"/>
                    </a:cubicBezTo>
                    <a:cubicBezTo>
                      <a:pt x="139454" y="74564"/>
                      <a:pt x="147809" y="66851"/>
                      <a:pt x="147809" y="55923"/>
                    </a:cubicBezTo>
                    <a:cubicBezTo>
                      <a:pt x="147809" y="45638"/>
                      <a:pt x="138812" y="37925"/>
                      <a:pt x="126602" y="37925"/>
                    </a:cubicBezTo>
                    <a:cubicBezTo>
                      <a:pt x="103466" y="37925"/>
                      <a:pt x="80974" y="37925"/>
                      <a:pt x="57838" y="37925"/>
                    </a:cubicBezTo>
                    <a:cubicBezTo>
                      <a:pt x="44985" y="37925"/>
                      <a:pt x="36631" y="45638"/>
                      <a:pt x="36631" y="55923"/>
                    </a:cubicBezTo>
                    <a:cubicBezTo>
                      <a:pt x="36631" y="66208"/>
                      <a:pt x="44985" y="74564"/>
                      <a:pt x="57196" y="74564"/>
                    </a:cubicBezTo>
                    <a:cubicBezTo>
                      <a:pt x="69406" y="74564"/>
                      <a:pt x="80331" y="74564"/>
                      <a:pt x="91256" y="74564"/>
                    </a:cubicBezTo>
                    <a:close/>
                  </a:path>
                </a:pathLst>
              </a:custGeom>
              <a:solidFill>
                <a:srgbClr val="000000"/>
              </a:solidFill>
              <a:ln w="64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1991932-B27A-779B-75E8-1278A64D465E}"/>
                  </a:ext>
                </a:extLst>
              </p:cNvPr>
              <p:cNvSpPr/>
              <p:nvPr/>
            </p:nvSpPr>
            <p:spPr>
              <a:xfrm>
                <a:off x="3806772" y="1038050"/>
                <a:ext cx="76399" cy="95938"/>
              </a:xfrm>
              <a:custGeom>
                <a:avLst/>
                <a:gdLst>
                  <a:gd name="connsiteX0" fmla="*/ 76399 w 76399"/>
                  <a:gd name="connsiteY0" fmla="*/ 27078 h 95938"/>
                  <a:gd name="connsiteX1" fmla="*/ 64189 w 76399"/>
                  <a:gd name="connsiteY1" fmla="*/ 36077 h 95938"/>
                  <a:gd name="connsiteX2" fmla="*/ 64189 w 76399"/>
                  <a:gd name="connsiteY2" fmla="*/ 61789 h 95938"/>
                  <a:gd name="connsiteX3" fmla="*/ 64189 w 76399"/>
                  <a:gd name="connsiteY3" fmla="*/ 84287 h 95938"/>
                  <a:gd name="connsiteX4" fmla="*/ 33342 w 76399"/>
                  <a:gd name="connsiteY4" fmla="*/ 84929 h 95938"/>
                  <a:gd name="connsiteX5" fmla="*/ 3137 w 76399"/>
                  <a:gd name="connsiteY5" fmla="*/ 54718 h 95938"/>
                  <a:gd name="connsiteX6" fmla="*/ 3137 w 76399"/>
                  <a:gd name="connsiteY6" fmla="*/ 44433 h 95938"/>
                  <a:gd name="connsiteX7" fmla="*/ 44267 w 76399"/>
                  <a:gd name="connsiteY7" fmla="*/ 3294 h 95938"/>
                  <a:gd name="connsiteX8" fmla="*/ 51979 w 76399"/>
                  <a:gd name="connsiteY8" fmla="*/ 1366 h 95938"/>
                  <a:gd name="connsiteX9" fmla="*/ 72543 w 76399"/>
                  <a:gd name="connsiteY9" fmla="*/ 21935 h 95938"/>
                  <a:gd name="connsiteX10" fmla="*/ 74471 w 76399"/>
                  <a:gd name="connsiteY10" fmla="*/ 24506 h 95938"/>
                  <a:gd name="connsiteX11" fmla="*/ 76399 w 76399"/>
                  <a:gd name="connsiteY11" fmla="*/ 27078 h 9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99" h="95938">
                    <a:moveTo>
                      <a:pt x="76399" y="27078"/>
                    </a:moveTo>
                    <a:cubicBezTo>
                      <a:pt x="72543" y="29649"/>
                      <a:pt x="67402" y="32220"/>
                      <a:pt x="64189" y="36077"/>
                    </a:cubicBezTo>
                    <a:cubicBezTo>
                      <a:pt x="51336" y="48933"/>
                      <a:pt x="51336" y="48933"/>
                      <a:pt x="64189" y="61789"/>
                    </a:cubicBezTo>
                    <a:cubicBezTo>
                      <a:pt x="75757" y="73359"/>
                      <a:pt x="75757" y="73359"/>
                      <a:pt x="64189" y="84287"/>
                    </a:cubicBezTo>
                    <a:cubicBezTo>
                      <a:pt x="48765" y="99714"/>
                      <a:pt x="48765" y="99714"/>
                      <a:pt x="33342" y="84929"/>
                    </a:cubicBezTo>
                    <a:cubicBezTo>
                      <a:pt x="23060" y="74645"/>
                      <a:pt x="13420" y="64360"/>
                      <a:pt x="3137" y="54718"/>
                    </a:cubicBezTo>
                    <a:cubicBezTo>
                      <a:pt x="-718" y="50861"/>
                      <a:pt x="-1361" y="48290"/>
                      <a:pt x="3137" y="44433"/>
                    </a:cubicBezTo>
                    <a:cubicBezTo>
                      <a:pt x="17276" y="30934"/>
                      <a:pt x="30771" y="16793"/>
                      <a:pt x="44267" y="3294"/>
                    </a:cubicBezTo>
                    <a:cubicBezTo>
                      <a:pt x="46195" y="1366"/>
                      <a:pt x="48765" y="-1848"/>
                      <a:pt x="51979" y="1366"/>
                    </a:cubicBezTo>
                    <a:cubicBezTo>
                      <a:pt x="59048" y="8437"/>
                      <a:pt x="65474" y="14865"/>
                      <a:pt x="72543" y="21935"/>
                    </a:cubicBezTo>
                    <a:cubicBezTo>
                      <a:pt x="73186" y="22578"/>
                      <a:pt x="73829" y="23864"/>
                      <a:pt x="74471" y="24506"/>
                    </a:cubicBezTo>
                    <a:cubicBezTo>
                      <a:pt x="74471" y="25149"/>
                      <a:pt x="75757" y="26435"/>
                      <a:pt x="76399" y="27078"/>
                    </a:cubicBezTo>
                    <a:close/>
                  </a:path>
                </a:pathLst>
              </a:custGeom>
              <a:solidFill>
                <a:srgbClr val="000000"/>
              </a:solidFill>
              <a:ln w="64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52B4009-668E-8DDF-B353-CD996CFB4853}"/>
                  </a:ext>
                </a:extLst>
              </p:cNvPr>
              <p:cNvSpPr/>
              <p:nvPr/>
            </p:nvSpPr>
            <p:spPr>
              <a:xfrm>
                <a:off x="3671526" y="1037488"/>
                <a:ext cx="72473" cy="97865"/>
              </a:xfrm>
              <a:custGeom>
                <a:avLst/>
                <a:gdLst>
                  <a:gd name="connsiteX0" fmla="*/ 24635 w 72473"/>
                  <a:gd name="connsiteY0" fmla="*/ 0 h 97865"/>
                  <a:gd name="connsiteX1" fmla="*/ 29776 w 72473"/>
                  <a:gd name="connsiteY1" fmla="*/ 4500 h 97865"/>
                  <a:gd name="connsiteX2" fmla="*/ 68978 w 72473"/>
                  <a:gd name="connsiteY2" fmla="*/ 43710 h 97865"/>
                  <a:gd name="connsiteX3" fmla="*/ 69620 w 72473"/>
                  <a:gd name="connsiteY3" fmla="*/ 54638 h 97865"/>
                  <a:gd name="connsiteX4" fmla="*/ 29776 w 72473"/>
                  <a:gd name="connsiteY4" fmla="*/ 94491 h 97865"/>
                  <a:gd name="connsiteX5" fmla="*/ 18851 w 72473"/>
                  <a:gd name="connsiteY5" fmla="*/ 94491 h 97865"/>
                  <a:gd name="connsiteX6" fmla="*/ 857 w 72473"/>
                  <a:gd name="connsiteY6" fmla="*/ 74564 h 97865"/>
                  <a:gd name="connsiteX7" fmla="*/ 17566 w 72473"/>
                  <a:gd name="connsiteY7" fmla="*/ 54638 h 97865"/>
                  <a:gd name="connsiteX8" fmla="*/ 16923 w 72473"/>
                  <a:gd name="connsiteY8" fmla="*/ 44353 h 97865"/>
                  <a:gd name="connsiteX9" fmla="*/ 14995 w 72473"/>
                  <a:gd name="connsiteY9" fmla="*/ 42425 h 97865"/>
                  <a:gd name="connsiteX10" fmla="*/ 214 w 72473"/>
                  <a:gd name="connsiteY10" fmla="*/ 25069 h 97865"/>
                  <a:gd name="connsiteX11" fmla="*/ 21422 w 72473"/>
                  <a:gd name="connsiteY11" fmla="*/ 1286 h 97865"/>
                  <a:gd name="connsiteX12" fmla="*/ 24635 w 72473"/>
                  <a:gd name="connsiteY12" fmla="*/ 0 h 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473" h="97865">
                    <a:moveTo>
                      <a:pt x="24635" y="0"/>
                    </a:moveTo>
                    <a:cubicBezTo>
                      <a:pt x="26563" y="1286"/>
                      <a:pt x="27848" y="3214"/>
                      <a:pt x="29776" y="4500"/>
                    </a:cubicBezTo>
                    <a:cubicBezTo>
                      <a:pt x="42629" y="17356"/>
                      <a:pt x="56125" y="30854"/>
                      <a:pt x="68978" y="43710"/>
                    </a:cubicBezTo>
                    <a:cubicBezTo>
                      <a:pt x="72834" y="47567"/>
                      <a:pt x="74119" y="50138"/>
                      <a:pt x="69620" y="54638"/>
                    </a:cubicBezTo>
                    <a:cubicBezTo>
                      <a:pt x="56125" y="67494"/>
                      <a:pt x="42629" y="80992"/>
                      <a:pt x="29776" y="94491"/>
                    </a:cubicBezTo>
                    <a:cubicBezTo>
                      <a:pt x="25278" y="98991"/>
                      <a:pt x="22707" y="98991"/>
                      <a:pt x="18851" y="94491"/>
                    </a:cubicBezTo>
                    <a:cubicBezTo>
                      <a:pt x="12425" y="87420"/>
                      <a:pt x="2142" y="81635"/>
                      <a:pt x="857" y="74564"/>
                    </a:cubicBezTo>
                    <a:cubicBezTo>
                      <a:pt x="-428" y="66208"/>
                      <a:pt x="11139" y="61066"/>
                      <a:pt x="17566" y="54638"/>
                    </a:cubicBezTo>
                    <a:cubicBezTo>
                      <a:pt x="21422" y="50138"/>
                      <a:pt x="21422" y="47567"/>
                      <a:pt x="16923" y="44353"/>
                    </a:cubicBezTo>
                    <a:cubicBezTo>
                      <a:pt x="16281" y="43710"/>
                      <a:pt x="15638" y="43067"/>
                      <a:pt x="14995" y="42425"/>
                    </a:cubicBezTo>
                    <a:cubicBezTo>
                      <a:pt x="9854" y="35997"/>
                      <a:pt x="-1713" y="30211"/>
                      <a:pt x="214" y="25069"/>
                    </a:cubicBezTo>
                    <a:cubicBezTo>
                      <a:pt x="4070" y="16070"/>
                      <a:pt x="14353" y="8999"/>
                      <a:pt x="21422" y="1286"/>
                    </a:cubicBezTo>
                    <a:cubicBezTo>
                      <a:pt x="22065" y="643"/>
                      <a:pt x="23350" y="643"/>
                      <a:pt x="24635" y="0"/>
                    </a:cubicBezTo>
                    <a:close/>
                  </a:path>
                </a:pathLst>
              </a:custGeom>
              <a:solidFill>
                <a:srgbClr val="000000"/>
              </a:solidFill>
              <a:ln w="64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9123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22674" y="4164087"/>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Se mettre en colère pour la première fois à dix-huit mois doit être terrifiant pour un enfant", écrit Winnicott dans un article sur l'agression. Avec les écrans, il est tout à fait possible de tenir la colère à distance pendant la majeure partie de l'enfance. Si les parents se tournent vers les écrans, c'est parce que c'est une recette garantie pour le calme et le silence. Cependant, comme nous l'avons vu plus haut, le fait de contrer la frustration empêche également l'enfant d'apprendre à gérer les émotions négatives. Au lieu de faire "disparaître" la frustration, le rôle des parents est de montrer que la frustration n'est pas anormale ou dangereuse.</a:t>
            </a:r>
          </a:p>
          <a:p>
            <a:pPr>
              <a:lnSpc>
                <a:spcPts val="1120"/>
              </a:lnSpc>
            </a:pPr>
            <a:r>
              <a:rPr lang="en-US" sz="1150" dirty="0">
                <a:solidFill>
                  <a:srgbClr val="262626"/>
                </a:solidFill>
              </a:rPr>
              <a:t> </a:t>
            </a:r>
          </a:p>
          <a:p>
            <a:pPr>
              <a:lnSpc>
                <a:spcPts val="1120"/>
              </a:lnSpc>
            </a:pPr>
            <a:r>
              <a:rPr lang="en-US" sz="1150" dirty="0">
                <a:solidFill>
                  <a:srgbClr val="262626"/>
                </a:solidFill>
              </a:rPr>
              <a:t>La frustration peut être le signe d'une véritable détresse. Dans d'autres cas, elle est utilisée consciemment par l'enfant comme un moyen de communication et de délimitation. Les actes de refus se manifestent dès les premiers mois de la vie. Il suffit de penser à l'heure des repas. Dès les premières semaines, l'enfant détourne la tête du sein pour indiquer qu'il n'a pas faim et, plus tard, claque ses lèvres pour empêcher la nourriture d'entrer. L'Association française pour l'alimentation des enfants signale qu'en France, un tiers des enfants de moins de trois ans sont exposés à des écrans pendant les repas. Lorsqu'il est capté par un écran, le parent prive l'enfant de sa capacité à discerner et à communiquer ses propres besoins et désirs. Le psychanalyste René Spitz a accordé une attention particulière aux premiers signes de refus, consacrant un livre entier à la prononciation du mot "non". Comme </a:t>
            </a:r>
            <a:r>
              <a:rPr lang="en-US" sz="1150" dirty="0" err="1">
                <a:solidFill>
                  <a:srgbClr val="262626"/>
                </a:solidFill>
              </a:rPr>
              <a:t>Bion</a:t>
            </a:r>
            <a:r>
              <a:rPr lang="en-US" sz="1150" dirty="0">
                <a:solidFill>
                  <a:srgbClr val="262626"/>
                </a:solidFill>
              </a:rPr>
              <a:t>, Spitz considère le "non" comme une étape importante pour le développement de nouvelles facultés mentales. Selon lui, le Non est l'un des premiers signes que l'enfant est devenu un agent autonome qui peut entrer en conflit avec ses parents. Aussi frustrant qu'il puisse être vécu, le non est le signe d'une remarquable prise de conscience de soi et d'une capacité à communiquer des idées abstraites, comme la négation. Bien que cela soit contre-intuitif pour certains parents, il y a souvent plus de raisons de s'inquiéter si un enfant </a:t>
            </a:r>
            <a:r>
              <a:rPr lang="en-US" sz="1150" i="1" dirty="0">
                <a:solidFill>
                  <a:srgbClr val="262626"/>
                </a:solidFill>
              </a:rPr>
              <a:t>ne </a:t>
            </a:r>
            <a:r>
              <a:rPr lang="en-US" sz="1150" dirty="0">
                <a:solidFill>
                  <a:srgbClr val="262626"/>
                </a:solidFill>
              </a:rPr>
              <a:t>dit </a:t>
            </a:r>
            <a:r>
              <a:rPr lang="en-US" sz="1150" i="1" dirty="0">
                <a:solidFill>
                  <a:srgbClr val="262626"/>
                </a:solidFill>
              </a:rPr>
              <a:t>jamais </a:t>
            </a:r>
            <a:r>
              <a:rPr lang="en-US" sz="1150" dirty="0">
                <a:solidFill>
                  <a:srgbClr val="262626"/>
                </a:solidFill>
              </a:rPr>
              <a:t>non que s'il s'entête dans des actes de dissidence. </a:t>
            </a:r>
          </a:p>
          <a:p>
            <a:pPr>
              <a:lnSpc>
                <a:spcPts val="1120"/>
              </a:lnSpc>
            </a:pPr>
            <a:r>
              <a:rPr lang="en-US" sz="1150" dirty="0">
                <a:solidFill>
                  <a:srgbClr val="262626"/>
                </a:solidFill>
              </a:rPr>
              <a:t> </a:t>
            </a:r>
          </a:p>
          <a:p>
            <a:pPr>
              <a:lnSpc>
                <a:spcPts val="1120"/>
              </a:lnSpc>
            </a:pPr>
            <a:r>
              <a:rPr lang="en-US" sz="1150" dirty="0">
                <a:solidFill>
                  <a:srgbClr val="262626"/>
                </a:solidFill>
              </a:rPr>
              <a:t>Si les parents peuvent finir par accepter un "non", il peut être plus difficile de comprendre les réactions de colère plus extrêmes. Parfois, les enfants traversent des épisodes d'agressivité désordonnée, donnant des coups de pied et détruisant des objets, prononçant des phrases telles que "Je te déteste" ou "Je veux te tuer". Parfois, ils infligent de véritables blessures à leurs parents, en les griffant, en leur donnant des coups de pied et en les mordant. Dans ce cas, même le parent le plus déterminé peut être tenté d'utiliser un écran, qui constitue une sucette efficace. Cependant, les écrans ne permettent pas à l'enfant de se reposer. Ils ne font que capter son attention momentanément, reportant le problème à plus tard. Dans un texte consacré à la question de l'agressivité, Winnicott nous invite à nous appuyer sur un autre "outil" : nos facultés d'empathie. Il écrit que les sentiments d'amour et de haine sont présents en nous dès notre plus jeune âge. L'enfant ressentira le désir d'infliger du mal aux autres, tout comme il ressentira le désir de les protéger du mal. Il considère que la dramatisation de la haine, qui se manifeste par des crises ou des explosions, est une réponse saine à cette pulsion latente qui, sinon, sera </a:t>
            </a:r>
            <a:r>
              <a:rPr lang="en-US" sz="1150" dirty="0" err="1">
                <a:solidFill>
                  <a:srgbClr val="262626"/>
                </a:solidFill>
              </a:rPr>
              <a:t>intériorisée</a:t>
            </a:r>
            <a:r>
              <a:rPr lang="en-US" sz="1150" dirty="0">
                <a:solidFill>
                  <a:srgbClr val="262626"/>
                </a:solidFill>
              </a:rPr>
              <a:t>. Il est de la responsabilité de l'adulte, écrit-il, de veiller à ce que cette colère ne devienne pas incontrôlable. Il doit devenir "une autorité confiante", en créant un espace où l'enfant peut exercer son penchant pour la destruction sans se mettre en danger ou mettre quelqu'un d'autre en danger. Ce faisant, "[l'enfant] deviendra de plus en plus capable de </a:t>
            </a:r>
            <a:r>
              <a:rPr lang="en-US" sz="1150" dirty="0" err="1">
                <a:solidFill>
                  <a:srgbClr val="262626"/>
                </a:solidFill>
              </a:rPr>
              <a:t>reconnaître </a:t>
            </a:r>
            <a:r>
              <a:rPr lang="en-US" sz="1150" dirty="0">
                <a:solidFill>
                  <a:srgbClr val="262626"/>
                </a:solidFill>
              </a:rPr>
              <a:t>[sa] propre cruauté", écrit-il. C'est alors, et alors seulement, poursuit-il, qu'il pourra être contrôlé. </a:t>
            </a:r>
          </a:p>
          <a:p>
            <a:pPr>
              <a:lnSpc>
                <a:spcPts val="1120"/>
              </a:lnSpc>
            </a:pPr>
            <a:endParaRPr lang="en-US" sz="1150" dirty="0">
              <a:solidFill>
                <a:srgbClr val="262626"/>
              </a:solidFill>
            </a:endParaRP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34</a:t>
            </a:fld>
            <a:endParaRPr lang="en-US" dirty="0"/>
          </a:p>
        </p:txBody>
      </p:sp>
      <p:pic>
        <p:nvPicPr>
          <p:cNvPr id="7" name="Picture 6">
            <a:extLst>
              <a:ext uri="{FF2B5EF4-FFF2-40B4-BE49-F238E27FC236}">
                <a16:creationId xmlns:a16="http://schemas.microsoft.com/office/drawing/2014/main" id="{D0550C77-DA4F-DAD3-D49C-A3FCF654F1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417" b="12417"/>
          <a:stretch/>
        </p:blipFill>
        <p:spPr>
          <a:xfrm>
            <a:off x="-1" y="0"/>
            <a:ext cx="7559675" cy="3788229"/>
          </a:xfrm>
          <a:prstGeom prst="rect">
            <a:avLst/>
          </a:prstGeom>
        </p:spPr>
      </p:pic>
      <p:pic>
        <p:nvPicPr>
          <p:cNvPr id="8" name="Picture 7">
            <a:extLst>
              <a:ext uri="{FF2B5EF4-FFF2-40B4-BE49-F238E27FC236}">
                <a16:creationId xmlns:a16="http://schemas.microsoft.com/office/drawing/2014/main" id="{55035794-DA9C-F6CB-4D7A-8B9AADFC0287}"/>
              </a:ext>
            </a:extLst>
          </p:cNvPr>
          <p:cNvPicPr>
            <a:picLocks noChangeAspect="1"/>
          </p:cNvPicPr>
          <p:nvPr/>
        </p:nvPicPr>
        <p:blipFill rotWithShape="1">
          <a:blip r:embed="rId2">
            <a:alphaModFix amt="52000"/>
          </a:blip>
          <a:srcRect l="67635" t="984" r="2330" b="31175"/>
          <a:stretch/>
        </p:blipFill>
        <p:spPr>
          <a:xfrm rot="10800000" flipH="1">
            <a:off x="5243222" y="0"/>
            <a:ext cx="2737789" cy="3309098"/>
          </a:xfrm>
          <a:prstGeom prst="rect">
            <a:avLst/>
          </a:prstGeom>
        </p:spPr>
      </p:pic>
    </p:spTree>
    <p:extLst>
      <p:ext uri="{BB962C8B-B14F-4D97-AF65-F5344CB8AC3E}">
        <p14:creationId xmlns:p14="http://schemas.microsoft.com/office/powerpoint/2010/main" val="3917677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4179668"/>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Il existe de nombreuses définitions du jeu, mais dans le cadre de ce guide, nous parlerons du jeu de manière assez large comme étant "la rencontre entre une réalité subjective et un monde extérieur". On peut considérer le jeu comme une sorte d'espace intermédiaire, où l'enfant peut commencer à explorer des objets et des phénomènes en les soumettant à ses propres règles d'expérimentation. Le psychanalyste D.W. Winnicott considère que les espaces de jeu sont particulièrement propices aux actes de création. </a:t>
            </a:r>
          </a:p>
          <a:p>
            <a:pPr>
              <a:lnSpc>
                <a:spcPts val="1120"/>
              </a:lnSpc>
            </a:pPr>
            <a:r>
              <a:rPr lang="en-US" sz="1150" dirty="0">
                <a:solidFill>
                  <a:srgbClr val="262626"/>
                </a:solidFill>
              </a:rPr>
              <a:t> </a:t>
            </a:r>
          </a:p>
          <a:p>
            <a:pPr>
              <a:lnSpc>
                <a:spcPts val="1120"/>
              </a:lnSpc>
            </a:pPr>
            <a:r>
              <a:rPr lang="en-US" sz="1150" dirty="0">
                <a:solidFill>
                  <a:srgbClr val="262626"/>
                </a:solidFill>
              </a:rPr>
              <a:t>Défini en ces termes généraux, le jeu commence en fait très tôt. Avant même leur naissance, les enfants ont été enregistrés en train d'interagir avec l'environnement du ventre de leur mère, en se nichant et en nageant autour du cordon ombilical (ce qui explique que certains enfants finissent par s'y emmêler). Au cours des premiers mois de leur vie, ils tournent leur attention vers leurs propres membres, suçant un doigt ou attrapant un pied, et, plus tard, ils tendent les bras pour attraper des objets qui leur sont présentés. Vers l'âge de huit mois, l'interaction avec les objets devient plus intentionnelle : l'enfant tend consciemment la main vers certains jouets. Bientôt, il commencera à placer les jouets dans un espace, à les arranger, à les démonter, à les remonter. Le psychologue suisse Jean Piaget a beaucoup écrit sur l'importance de cette expérimentation précoce des objets. Dans son ouvrage, il affirme qu'elle est essentielle au développement de l'intelligence, en particulier au cours des deux premières années de la vie, qu'il appelle le stade sensorimoteur. Au cours de cette étape, l'enfant découvre le monde principalement par ses sens, à savoir la vue, le toucher, l'ouïe, le goût et l'odorat. En saisissant des objets, en les suçant, en les ramassant ou en les laissant tomber, il commencera à se faire des idées sur les qualités de l'objet, ce qui, selon Piaget, conduira au développement de concepts plus généraux. L'une des percées cognitives est ce que Piaget appelle la permanence de l'objet : la compréhension que les objets existent même lorsqu'ils ne peuvent pas être perçus. Il a observé que les jeunes enfants de six mois se désintéressent de l'objet lorsqu'il n'est plus visible, alors que les tout-petits de 18 à 24 mois commencent à le chercher. Piaget affirme que si un enfant de six mois voit un objet, sent une texture, entend un son et sent une odeur, un enfant de 18 mois aura </a:t>
            </a:r>
            <a:r>
              <a:rPr lang="en-US" sz="1150" dirty="0" err="1">
                <a:solidFill>
                  <a:srgbClr val="262626"/>
                </a:solidFill>
              </a:rPr>
              <a:t>organisé </a:t>
            </a:r>
            <a:r>
              <a:rPr lang="en-US" sz="1150" dirty="0">
                <a:solidFill>
                  <a:srgbClr val="262626"/>
                </a:solidFill>
              </a:rPr>
              <a:t>ces données en un seul concept : un jouet. </a:t>
            </a:r>
          </a:p>
          <a:p>
            <a:pPr>
              <a:lnSpc>
                <a:spcPts val="1120"/>
              </a:lnSpc>
            </a:pPr>
            <a:r>
              <a:rPr lang="en-US" sz="1150" dirty="0">
                <a:solidFill>
                  <a:srgbClr val="262626"/>
                </a:solidFill>
              </a:rPr>
              <a:t> </a:t>
            </a:r>
          </a:p>
          <a:p>
            <a:pPr>
              <a:lnSpc>
                <a:spcPts val="1120"/>
              </a:lnSpc>
            </a:pPr>
            <a:r>
              <a:rPr lang="en-US" sz="1150" dirty="0">
                <a:solidFill>
                  <a:srgbClr val="262626"/>
                </a:solidFill>
              </a:rPr>
              <a:t>Nous ne pouvons pas vraiment nous introduire dans l'esprit d'un enfant en bas âge, mais les découvertes en neurosciences semblent étayer les théories de Piaget, en montrant comment les concepts activent différentes zones du cerveau associées aux sens. Nous savons également que la stimulation de plusieurs de nos sens nous aide à retenir les connaissances à long terme. Il semble plus que probable que si un enfant ne connaît un objet que par un seul sens (comme la vision sur l'écran), il lui manque les informations de base qui lui permettront d'attribuer une signification à ce qu'il voit. Les observations sur le terrain confirment cette hypothèse. Les pédiatres témoignent d'enfants qui connaissent le nom des </a:t>
            </a:r>
            <a:r>
              <a:rPr lang="en-US" sz="1150" dirty="0" err="1">
                <a:solidFill>
                  <a:srgbClr val="262626"/>
                </a:solidFill>
              </a:rPr>
              <a:t>couleurs </a:t>
            </a:r>
            <a:r>
              <a:rPr lang="en-US" sz="1150" dirty="0">
                <a:solidFill>
                  <a:srgbClr val="262626"/>
                </a:solidFill>
              </a:rPr>
              <a:t>ou des chiffres, mais qui ne peuvent pas les associer aux quantités d'objets réels. Si les études suggèrent que la cognition ne se développe pas exactement par étapes fixes comme l'imaginait Piaget, cela ne compromet pas son autre grande hypothèse, peut-être plus importante : les enfants ne sont pas des vases vides prêts à être "remplis de connaissances". S'ils sont placés dans les bonnes conditions, les enfants sont des apprenants indépendants et compétents - comme de "petits scientifiques", ainsi qu'il l'a écrit. </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5" y="1012503"/>
            <a:ext cx="73076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Jouer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35</a:t>
            </a:fld>
            <a:endParaRPr lang="en-US" dirty="0"/>
          </a:p>
        </p:txBody>
      </p:sp>
      <p:sp>
        <p:nvSpPr>
          <p:cNvPr id="20" name="Freeform 19">
            <a:extLst>
              <a:ext uri="{FF2B5EF4-FFF2-40B4-BE49-F238E27FC236}">
                <a16:creationId xmlns:a16="http://schemas.microsoft.com/office/drawing/2014/main" id="{4B736D0B-1AB6-C1A5-D478-8071213675CB}"/>
              </a:ext>
            </a:extLst>
          </p:cNvPr>
          <p:cNvSpPr/>
          <p:nvPr/>
        </p:nvSpPr>
        <p:spPr>
          <a:xfrm>
            <a:off x="1344305" y="1553372"/>
            <a:ext cx="2603441" cy="2162800"/>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25" name="Text Placeholder 17">
            <a:extLst>
              <a:ext uri="{FF2B5EF4-FFF2-40B4-BE49-F238E27FC236}">
                <a16:creationId xmlns:a16="http://schemas.microsoft.com/office/drawing/2014/main" id="{8743A1B0-D78B-1AB9-618C-7A0C0A114A7E}"/>
              </a:ext>
            </a:extLst>
          </p:cNvPr>
          <p:cNvSpPr txBox="1">
            <a:spLocks/>
          </p:cNvSpPr>
          <p:nvPr/>
        </p:nvSpPr>
        <p:spPr>
          <a:xfrm>
            <a:off x="1551897" y="1737893"/>
            <a:ext cx="2158457"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i="1" dirty="0">
                <a:solidFill>
                  <a:schemeClr val="bg1"/>
                </a:solidFill>
              </a:rPr>
              <a:t>Nous apprenons à parler avec un pot et une cuillère". </a:t>
            </a:r>
          </a:p>
          <a:p>
            <a:pPr algn="l"/>
            <a:endParaRPr lang="en-US" sz="1600" b="1" i="1" dirty="0">
              <a:solidFill>
                <a:schemeClr val="bg1"/>
              </a:solidFill>
            </a:endParaRPr>
          </a:p>
          <a:p>
            <a:pPr algn="l"/>
            <a:r>
              <a:rPr lang="en-US" sz="1600" b="1" i="1" dirty="0">
                <a:solidFill>
                  <a:schemeClr val="bg1"/>
                </a:solidFill>
              </a:rPr>
              <a:t>Eric Osika </a:t>
            </a:r>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11">
            <a:extLst>
              <a:ext uri="{FF2B5EF4-FFF2-40B4-BE49-F238E27FC236}">
                <a16:creationId xmlns:a16="http://schemas.microsoft.com/office/drawing/2014/main" id="{4A516060-2790-AF0B-DE13-E86B08885641}"/>
              </a:ext>
            </a:extLst>
          </p:cNvPr>
          <p:cNvGrpSpPr/>
          <p:nvPr/>
        </p:nvGrpSpPr>
        <p:grpSpPr>
          <a:xfrm>
            <a:off x="6180251" y="646888"/>
            <a:ext cx="730769" cy="731332"/>
            <a:chOff x="6119583" y="759800"/>
            <a:chExt cx="1188897" cy="1189815"/>
          </a:xfrm>
        </p:grpSpPr>
        <p:sp>
          <p:nvSpPr>
            <p:cNvPr id="28" name="Freeform 27">
              <a:extLst>
                <a:ext uri="{FF2B5EF4-FFF2-40B4-BE49-F238E27FC236}">
                  <a16:creationId xmlns:a16="http://schemas.microsoft.com/office/drawing/2014/main" id="{C9499CAF-BB43-F706-1DD6-D548BBDA90F8}"/>
                </a:ext>
              </a:extLst>
            </p:cNvPr>
            <p:cNvSpPr/>
            <p:nvPr/>
          </p:nvSpPr>
          <p:spPr>
            <a:xfrm>
              <a:off x="6625989" y="979636"/>
              <a:ext cx="190223" cy="167126"/>
            </a:xfrm>
            <a:custGeom>
              <a:avLst/>
              <a:gdLst>
                <a:gd name="connsiteX0" fmla="*/ 190223 w 190223"/>
                <a:gd name="connsiteY0" fmla="*/ 167127 h 167126"/>
                <a:gd name="connsiteX1" fmla="*/ 0 w 190223"/>
                <a:gd name="connsiteY1" fmla="*/ 167127 h 167126"/>
                <a:gd name="connsiteX2" fmla="*/ 0 w 190223"/>
                <a:gd name="connsiteY2" fmla="*/ 162627 h 167126"/>
                <a:gd name="connsiteX3" fmla="*/ 37916 w 190223"/>
                <a:gd name="connsiteY3" fmla="*/ 93848 h 167126"/>
                <a:gd name="connsiteX4" fmla="*/ 88042 w 190223"/>
                <a:gd name="connsiteY4" fmla="*/ 7071 h 167126"/>
                <a:gd name="connsiteX5" fmla="*/ 94469 w 190223"/>
                <a:gd name="connsiteY5" fmla="*/ 0 h 167126"/>
                <a:gd name="connsiteX6" fmla="*/ 100253 w 190223"/>
                <a:gd name="connsiteY6" fmla="*/ 6428 h 167126"/>
                <a:gd name="connsiteX7" fmla="*/ 190223 w 190223"/>
                <a:gd name="connsiteY7" fmla="*/ 162627 h 167126"/>
                <a:gd name="connsiteX8" fmla="*/ 190223 w 190223"/>
                <a:gd name="connsiteY8" fmla="*/ 167127 h 16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23" h="167126">
                  <a:moveTo>
                    <a:pt x="190223" y="167127"/>
                  </a:moveTo>
                  <a:cubicBezTo>
                    <a:pt x="126601" y="167127"/>
                    <a:pt x="63622" y="167127"/>
                    <a:pt x="0" y="167127"/>
                  </a:cubicBezTo>
                  <a:cubicBezTo>
                    <a:pt x="0" y="165841"/>
                    <a:pt x="0" y="163913"/>
                    <a:pt x="0" y="162627"/>
                  </a:cubicBezTo>
                  <a:cubicBezTo>
                    <a:pt x="12853" y="139487"/>
                    <a:pt x="25063" y="116346"/>
                    <a:pt x="37916" y="93848"/>
                  </a:cubicBezTo>
                  <a:cubicBezTo>
                    <a:pt x="54625" y="64922"/>
                    <a:pt x="71334" y="35997"/>
                    <a:pt x="88042" y="7071"/>
                  </a:cubicBezTo>
                  <a:cubicBezTo>
                    <a:pt x="89328" y="4500"/>
                    <a:pt x="92541" y="2571"/>
                    <a:pt x="94469" y="0"/>
                  </a:cubicBezTo>
                  <a:cubicBezTo>
                    <a:pt x="96397" y="1928"/>
                    <a:pt x="98967" y="3857"/>
                    <a:pt x="100253" y="6428"/>
                  </a:cubicBezTo>
                  <a:cubicBezTo>
                    <a:pt x="130457" y="58494"/>
                    <a:pt x="160662" y="110561"/>
                    <a:pt x="190223" y="162627"/>
                  </a:cubicBezTo>
                  <a:cubicBezTo>
                    <a:pt x="190223" y="164556"/>
                    <a:pt x="190223" y="165841"/>
                    <a:pt x="190223" y="167127"/>
                  </a:cubicBezTo>
                  <a:close/>
                </a:path>
              </a:pathLst>
            </a:custGeom>
            <a:solidFill>
              <a:srgbClr val="009AC1"/>
            </a:solidFill>
            <a:ln w="64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74164FD-6CA0-B4CE-7D1D-588D33A39C62}"/>
                </a:ext>
              </a:extLst>
            </p:cNvPr>
            <p:cNvSpPr/>
            <p:nvPr/>
          </p:nvSpPr>
          <p:spPr>
            <a:xfrm>
              <a:off x="6336798" y="1551403"/>
              <a:ext cx="194721" cy="181589"/>
            </a:xfrm>
            <a:custGeom>
              <a:avLst/>
              <a:gdLst>
                <a:gd name="connsiteX0" fmla="*/ 194722 w 194721"/>
                <a:gd name="connsiteY0" fmla="*/ 67815 h 181589"/>
                <a:gd name="connsiteX1" fmla="*/ 164517 w 194721"/>
                <a:gd name="connsiteY1" fmla="*/ 103811 h 181589"/>
                <a:gd name="connsiteX2" fmla="*/ 154878 w 194721"/>
                <a:gd name="connsiteY2" fmla="*/ 139165 h 181589"/>
                <a:gd name="connsiteX3" fmla="*/ 156163 w 194721"/>
                <a:gd name="connsiteY3" fmla="*/ 159735 h 181589"/>
                <a:gd name="connsiteX4" fmla="*/ 157449 w 194721"/>
                <a:gd name="connsiteY4" fmla="*/ 180947 h 181589"/>
                <a:gd name="connsiteX5" fmla="*/ 116961 w 194721"/>
                <a:gd name="connsiteY5" fmla="*/ 165520 h 181589"/>
                <a:gd name="connsiteX6" fmla="*/ 75832 w 194721"/>
                <a:gd name="connsiteY6" fmla="*/ 166163 h 181589"/>
                <a:gd name="connsiteX7" fmla="*/ 36631 w 194721"/>
                <a:gd name="connsiteY7" fmla="*/ 181590 h 181589"/>
                <a:gd name="connsiteX8" fmla="*/ 39844 w 194721"/>
                <a:gd name="connsiteY8" fmla="*/ 134023 h 181589"/>
                <a:gd name="connsiteX9" fmla="*/ 28276 w 194721"/>
                <a:gd name="connsiteY9" fmla="*/ 101240 h 181589"/>
                <a:gd name="connsiteX10" fmla="*/ 0 w 194721"/>
                <a:gd name="connsiteY10" fmla="*/ 67815 h 181589"/>
                <a:gd name="connsiteX11" fmla="*/ 45628 w 194721"/>
                <a:gd name="connsiteY11" fmla="*/ 55602 h 181589"/>
                <a:gd name="connsiteX12" fmla="*/ 73904 w 194721"/>
                <a:gd name="connsiteY12" fmla="*/ 34389 h 181589"/>
                <a:gd name="connsiteX13" fmla="*/ 91898 w 194721"/>
                <a:gd name="connsiteY13" fmla="*/ 4821 h 181589"/>
                <a:gd name="connsiteX14" fmla="*/ 102824 w 194721"/>
                <a:gd name="connsiteY14" fmla="*/ 4821 h 181589"/>
                <a:gd name="connsiteX15" fmla="*/ 123388 w 194721"/>
                <a:gd name="connsiteY15" fmla="*/ 37603 h 181589"/>
                <a:gd name="connsiteX16" fmla="*/ 149094 w 194721"/>
                <a:gd name="connsiteY16" fmla="*/ 55602 h 181589"/>
                <a:gd name="connsiteX17" fmla="*/ 194722 w 194721"/>
                <a:gd name="connsiteY17" fmla="*/ 67815 h 18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721" h="181589">
                  <a:moveTo>
                    <a:pt x="194722" y="67815"/>
                  </a:moveTo>
                  <a:cubicBezTo>
                    <a:pt x="183797" y="80671"/>
                    <a:pt x="174800" y="92884"/>
                    <a:pt x="164517" y="103811"/>
                  </a:cubicBezTo>
                  <a:cubicBezTo>
                    <a:pt x="154878" y="114096"/>
                    <a:pt x="152307" y="125667"/>
                    <a:pt x="154878" y="139165"/>
                  </a:cubicBezTo>
                  <a:cubicBezTo>
                    <a:pt x="156163" y="145593"/>
                    <a:pt x="155520" y="152664"/>
                    <a:pt x="156163" y="159735"/>
                  </a:cubicBezTo>
                  <a:cubicBezTo>
                    <a:pt x="156806" y="166163"/>
                    <a:pt x="156806" y="173233"/>
                    <a:pt x="157449" y="180947"/>
                  </a:cubicBezTo>
                  <a:cubicBezTo>
                    <a:pt x="143953" y="175805"/>
                    <a:pt x="129814" y="171948"/>
                    <a:pt x="116961" y="165520"/>
                  </a:cubicBezTo>
                  <a:cubicBezTo>
                    <a:pt x="102824" y="158449"/>
                    <a:pt x="89971" y="159092"/>
                    <a:pt x="75832" y="166163"/>
                  </a:cubicBezTo>
                  <a:cubicBezTo>
                    <a:pt x="63622" y="171948"/>
                    <a:pt x="50769" y="175805"/>
                    <a:pt x="36631" y="181590"/>
                  </a:cubicBezTo>
                  <a:cubicBezTo>
                    <a:pt x="37916" y="164877"/>
                    <a:pt x="37916" y="149450"/>
                    <a:pt x="39844" y="134023"/>
                  </a:cubicBezTo>
                  <a:cubicBezTo>
                    <a:pt x="41772" y="120524"/>
                    <a:pt x="35988" y="110239"/>
                    <a:pt x="28276" y="101240"/>
                  </a:cubicBezTo>
                  <a:cubicBezTo>
                    <a:pt x="19279" y="90313"/>
                    <a:pt x="10282" y="80028"/>
                    <a:pt x="0" y="67815"/>
                  </a:cubicBezTo>
                  <a:cubicBezTo>
                    <a:pt x="16066" y="63315"/>
                    <a:pt x="30847" y="59459"/>
                    <a:pt x="45628" y="55602"/>
                  </a:cubicBezTo>
                  <a:cubicBezTo>
                    <a:pt x="58481" y="53031"/>
                    <a:pt x="66835" y="44674"/>
                    <a:pt x="73904" y="34389"/>
                  </a:cubicBezTo>
                  <a:cubicBezTo>
                    <a:pt x="80331" y="24747"/>
                    <a:pt x="86114" y="14463"/>
                    <a:pt x="91898" y="4821"/>
                  </a:cubicBezTo>
                  <a:cubicBezTo>
                    <a:pt x="95754" y="-1607"/>
                    <a:pt x="98967" y="-1607"/>
                    <a:pt x="102824" y="4821"/>
                  </a:cubicBezTo>
                  <a:cubicBezTo>
                    <a:pt x="109250" y="15748"/>
                    <a:pt x="116961" y="26033"/>
                    <a:pt x="123388" y="37603"/>
                  </a:cubicBezTo>
                  <a:cubicBezTo>
                    <a:pt x="129172" y="48531"/>
                    <a:pt x="137526" y="53031"/>
                    <a:pt x="149094" y="55602"/>
                  </a:cubicBezTo>
                  <a:cubicBezTo>
                    <a:pt x="163875" y="59459"/>
                    <a:pt x="178013" y="63315"/>
                    <a:pt x="194722" y="67815"/>
                  </a:cubicBezTo>
                  <a:close/>
                </a:path>
              </a:pathLst>
            </a:custGeom>
            <a:solidFill>
              <a:srgbClr val="009AC1"/>
            </a:solidFill>
            <a:ln w="64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0D297B1-3A49-B306-89D7-227FEEB2C7F7}"/>
                </a:ext>
              </a:extLst>
            </p:cNvPr>
            <p:cNvSpPr/>
            <p:nvPr/>
          </p:nvSpPr>
          <p:spPr>
            <a:xfrm>
              <a:off x="6890378" y="1531149"/>
              <a:ext cx="231740" cy="231418"/>
            </a:xfrm>
            <a:custGeom>
              <a:avLst/>
              <a:gdLst>
                <a:gd name="connsiteX0" fmla="*/ 114130 w 231740"/>
                <a:gd name="connsiteY0" fmla="*/ 231413 h 231418"/>
                <a:gd name="connsiteX1" fmla="*/ 381 w 231740"/>
                <a:gd name="connsiteY1" fmla="*/ 126637 h 231418"/>
                <a:gd name="connsiteX2" fmla="*/ 113487 w 231740"/>
                <a:gd name="connsiteY2" fmla="*/ 6 h 231418"/>
                <a:gd name="connsiteX3" fmla="*/ 231734 w 231740"/>
                <a:gd name="connsiteY3" fmla="*/ 115067 h 231418"/>
                <a:gd name="connsiteX4" fmla="*/ 114130 w 231740"/>
                <a:gd name="connsiteY4" fmla="*/ 231413 h 231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40" h="231418">
                  <a:moveTo>
                    <a:pt x="114130" y="231413"/>
                  </a:moveTo>
                  <a:cubicBezTo>
                    <a:pt x="52436" y="232055"/>
                    <a:pt x="4237" y="178061"/>
                    <a:pt x="381" y="126637"/>
                  </a:cubicBezTo>
                  <a:cubicBezTo>
                    <a:pt x="-5402" y="50144"/>
                    <a:pt x="55649" y="-637"/>
                    <a:pt x="113487" y="6"/>
                  </a:cubicBezTo>
                  <a:cubicBezTo>
                    <a:pt x="182893" y="1292"/>
                    <a:pt x="230449" y="46930"/>
                    <a:pt x="231734" y="115067"/>
                  </a:cubicBezTo>
                  <a:cubicBezTo>
                    <a:pt x="232377" y="177418"/>
                    <a:pt x="184821" y="230770"/>
                    <a:pt x="114130" y="231413"/>
                  </a:cubicBezTo>
                  <a:close/>
                </a:path>
              </a:pathLst>
            </a:custGeom>
            <a:solidFill>
              <a:srgbClr val="009AC1"/>
            </a:solidFill>
            <a:ln w="64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B272BC6-F4C2-5A99-DDD7-FAD0D710061C}"/>
                </a:ext>
              </a:extLst>
            </p:cNvPr>
            <p:cNvSpPr/>
            <p:nvPr/>
          </p:nvSpPr>
          <p:spPr>
            <a:xfrm>
              <a:off x="6119583" y="759800"/>
              <a:ext cx="1188897" cy="1189815"/>
            </a:xfrm>
            <a:custGeom>
              <a:avLst/>
              <a:gdLst>
                <a:gd name="connsiteX0" fmla="*/ 690203 w 1188897"/>
                <a:gd name="connsiteY0" fmla="*/ 0 h 1189815"/>
                <a:gd name="connsiteX1" fmla="*/ 887496 w 1188897"/>
                <a:gd name="connsiteY1" fmla="*/ 0 h 1189815"/>
                <a:gd name="connsiteX2" fmla="*/ 904204 w 1188897"/>
                <a:gd name="connsiteY2" fmla="*/ 33425 h 1189815"/>
                <a:gd name="connsiteX3" fmla="*/ 903562 w 1188897"/>
                <a:gd name="connsiteY3" fmla="*/ 558590 h 1189815"/>
                <a:gd name="connsiteX4" fmla="*/ 903562 w 1188897"/>
                <a:gd name="connsiteY4" fmla="*/ 571446 h 1189815"/>
                <a:gd name="connsiteX5" fmla="*/ 915772 w 1188897"/>
                <a:gd name="connsiteY5" fmla="*/ 571446 h 1189815"/>
                <a:gd name="connsiteX6" fmla="*/ 1159335 w 1188897"/>
                <a:gd name="connsiteY6" fmla="*/ 571446 h 1189815"/>
                <a:gd name="connsiteX7" fmla="*/ 1188897 w 1188897"/>
                <a:gd name="connsiteY7" fmla="*/ 601014 h 1189815"/>
                <a:gd name="connsiteX8" fmla="*/ 1188897 w 1188897"/>
                <a:gd name="connsiteY8" fmla="*/ 1160890 h 1189815"/>
                <a:gd name="connsiteX9" fmla="*/ 1159978 w 1188897"/>
                <a:gd name="connsiteY9" fmla="*/ 1189815 h 1189815"/>
                <a:gd name="connsiteX10" fmla="*/ 28277 w 1188897"/>
                <a:gd name="connsiteY10" fmla="*/ 1189815 h 1189815"/>
                <a:gd name="connsiteX11" fmla="*/ 0 w 1188897"/>
                <a:gd name="connsiteY11" fmla="*/ 1175674 h 1189815"/>
                <a:gd name="connsiteX12" fmla="*/ 0 w 1188897"/>
                <a:gd name="connsiteY12" fmla="*/ 585587 h 1189815"/>
                <a:gd name="connsiteX13" fmla="*/ 29562 w 1188897"/>
                <a:gd name="connsiteY13" fmla="*/ 571446 h 1189815"/>
                <a:gd name="connsiteX14" fmla="*/ 273125 w 1188897"/>
                <a:gd name="connsiteY14" fmla="*/ 571446 h 1189815"/>
                <a:gd name="connsiteX15" fmla="*/ 285335 w 1188897"/>
                <a:gd name="connsiteY15" fmla="*/ 571446 h 1189815"/>
                <a:gd name="connsiteX16" fmla="*/ 285335 w 1188897"/>
                <a:gd name="connsiteY16" fmla="*/ 557304 h 1189815"/>
                <a:gd name="connsiteX17" fmla="*/ 285335 w 1188897"/>
                <a:gd name="connsiteY17" fmla="*/ 28926 h 1189815"/>
                <a:gd name="connsiteX18" fmla="*/ 299474 w 1188897"/>
                <a:gd name="connsiteY18" fmla="*/ 643 h 1189815"/>
                <a:gd name="connsiteX19" fmla="*/ 496766 w 1188897"/>
                <a:gd name="connsiteY19" fmla="*/ 643 h 1189815"/>
                <a:gd name="connsiteX20" fmla="*/ 512190 w 1188897"/>
                <a:gd name="connsiteY20" fmla="*/ 30211 h 1189815"/>
                <a:gd name="connsiteX21" fmla="*/ 481343 w 1188897"/>
                <a:gd name="connsiteY21" fmla="*/ 46924 h 1189815"/>
                <a:gd name="connsiteX22" fmla="*/ 341888 w 1188897"/>
                <a:gd name="connsiteY22" fmla="*/ 46924 h 1189815"/>
                <a:gd name="connsiteX23" fmla="*/ 332249 w 1188897"/>
                <a:gd name="connsiteY23" fmla="*/ 47567 h 1189815"/>
                <a:gd name="connsiteX24" fmla="*/ 332249 w 1188897"/>
                <a:gd name="connsiteY24" fmla="*/ 571446 h 1189815"/>
                <a:gd name="connsiteX25" fmla="*/ 855363 w 1188897"/>
                <a:gd name="connsiteY25" fmla="*/ 571446 h 1189815"/>
                <a:gd name="connsiteX26" fmla="*/ 855363 w 1188897"/>
                <a:gd name="connsiteY26" fmla="*/ 46924 h 1189815"/>
                <a:gd name="connsiteX27" fmla="*/ 841868 w 1188897"/>
                <a:gd name="connsiteY27" fmla="*/ 46924 h 1189815"/>
                <a:gd name="connsiteX28" fmla="*/ 697915 w 1188897"/>
                <a:gd name="connsiteY28" fmla="*/ 46924 h 1189815"/>
                <a:gd name="connsiteX29" fmla="*/ 674779 w 1188897"/>
                <a:gd name="connsiteY29" fmla="*/ 23141 h 1189815"/>
                <a:gd name="connsiteX30" fmla="*/ 690203 w 1188897"/>
                <a:gd name="connsiteY30" fmla="*/ 0 h 1189815"/>
                <a:gd name="connsiteX31" fmla="*/ 47556 w 1188897"/>
                <a:gd name="connsiteY31" fmla="*/ 618370 h 1189815"/>
                <a:gd name="connsiteX32" fmla="*/ 47556 w 1188897"/>
                <a:gd name="connsiteY32" fmla="*/ 1142248 h 1189815"/>
                <a:gd name="connsiteX33" fmla="*/ 571313 w 1188897"/>
                <a:gd name="connsiteY33" fmla="*/ 1142248 h 1189815"/>
                <a:gd name="connsiteX34" fmla="*/ 571313 w 1188897"/>
                <a:gd name="connsiteY34" fmla="*/ 618370 h 1189815"/>
                <a:gd name="connsiteX35" fmla="*/ 47556 w 1188897"/>
                <a:gd name="connsiteY35" fmla="*/ 618370 h 1189815"/>
                <a:gd name="connsiteX36" fmla="*/ 1142627 w 1188897"/>
                <a:gd name="connsiteY36" fmla="*/ 619013 h 1189815"/>
                <a:gd name="connsiteX37" fmla="*/ 618869 w 1188897"/>
                <a:gd name="connsiteY37" fmla="*/ 619013 h 1189815"/>
                <a:gd name="connsiteX38" fmla="*/ 618869 w 1188897"/>
                <a:gd name="connsiteY38" fmla="*/ 1142891 h 1189815"/>
                <a:gd name="connsiteX39" fmla="*/ 1142627 w 1188897"/>
                <a:gd name="connsiteY39" fmla="*/ 1142891 h 1189815"/>
                <a:gd name="connsiteX40" fmla="*/ 1142627 w 1188897"/>
                <a:gd name="connsiteY40" fmla="*/ 619013 h 118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88897" h="1189815">
                  <a:moveTo>
                    <a:pt x="690203" y="0"/>
                  </a:moveTo>
                  <a:cubicBezTo>
                    <a:pt x="755753" y="0"/>
                    <a:pt x="821946" y="0"/>
                    <a:pt x="887496" y="0"/>
                  </a:cubicBezTo>
                  <a:cubicBezTo>
                    <a:pt x="899063" y="8356"/>
                    <a:pt x="904204" y="17998"/>
                    <a:pt x="904204" y="33425"/>
                  </a:cubicBezTo>
                  <a:cubicBezTo>
                    <a:pt x="903562" y="208266"/>
                    <a:pt x="903562" y="383106"/>
                    <a:pt x="903562" y="558590"/>
                  </a:cubicBezTo>
                  <a:cubicBezTo>
                    <a:pt x="903562" y="562446"/>
                    <a:pt x="903562" y="566946"/>
                    <a:pt x="903562" y="571446"/>
                  </a:cubicBezTo>
                  <a:cubicBezTo>
                    <a:pt x="908703" y="571446"/>
                    <a:pt x="911916" y="571446"/>
                    <a:pt x="915772" y="571446"/>
                  </a:cubicBezTo>
                  <a:cubicBezTo>
                    <a:pt x="996746" y="571446"/>
                    <a:pt x="1078362" y="571446"/>
                    <a:pt x="1159335" y="571446"/>
                  </a:cubicBezTo>
                  <a:cubicBezTo>
                    <a:pt x="1179900" y="571446"/>
                    <a:pt x="1188897" y="580445"/>
                    <a:pt x="1188897" y="601014"/>
                  </a:cubicBezTo>
                  <a:cubicBezTo>
                    <a:pt x="1188897" y="787425"/>
                    <a:pt x="1188897" y="974479"/>
                    <a:pt x="1188897" y="1160890"/>
                  </a:cubicBezTo>
                  <a:cubicBezTo>
                    <a:pt x="1188897" y="1180816"/>
                    <a:pt x="1179900" y="1189815"/>
                    <a:pt x="1159978" y="1189815"/>
                  </a:cubicBezTo>
                  <a:cubicBezTo>
                    <a:pt x="782744" y="1189815"/>
                    <a:pt x="405511" y="1189815"/>
                    <a:pt x="28277" y="1189815"/>
                  </a:cubicBezTo>
                  <a:cubicBezTo>
                    <a:pt x="15424" y="1189815"/>
                    <a:pt x="6426" y="1185958"/>
                    <a:pt x="0" y="1175674"/>
                  </a:cubicBezTo>
                  <a:cubicBezTo>
                    <a:pt x="0" y="978978"/>
                    <a:pt x="0" y="782283"/>
                    <a:pt x="0" y="585587"/>
                  </a:cubicBezTo>
                  <a:cubicBezTo>
                    <a:pt x="7069" y="574660"/>
                    <a:pt x="16709" y="571446"/>
                    <a:pt x="29562" y="571446"/>
                  </a:cubicBezTo>
                  <a:cubicBezTo>
                    <a:pt x="110535" y="572088"/>
                    <a:pt x="192152" y="571446"/>
                    <a:pt x="273125" y="571446"/>
                  </a:cubicBezTo>
                  <a:cubicBezTo>
                    <a:pt x="276981" y="571446"/>
                    <a:pt x="281480" y="571446"/>
                    <a:pt x="285335" y="571446"/>
                  </a:cubicBezTo>
                  <a:cubicBezTo>
                    <a:pt x="285335" y="565660"/>
                    <a:pt x="285335" y="561161"/>
                    <a:pt x="285335" y="557304"/>
                  </a:cubicBezTo>
                  <a:cubicBezTo>
                    <a:pt x="285335" y="381178"/>
                    <a:pt x="285335" y="205052"/>
                    <a:pt x="285335" y="28926"/>
                  </a:cubicBezTo>
                  <a:cubicBezTo>
                    <a:pt x="285335" y="16070"/>
                    <a:pt x="289191" y="7071"/>
                    <a:pt x="299474" y="643"/>
                  </a:cubicBezTo>
                  <a:cubicBezTo>
                    <a:pt x="365024" y="643"/>
                    <a:pt x="431216" y="643"/>
                    <a:pt x="496766" y="643"/>
                  </a:cubicBezTo>
                  <a:cubicBezTo>
                    <a:pt x="510904" y="11570"/>
                    <a:pt x="515403" y="20570"/>
                    <a:pt x="512190" y="30211"/>
                  </a:cubicBezTo>
                  <a:cubicBezTo>
                    <a:pt x="508334" y="41782"/>
                    <a:pt x="498051" y="46924"/>
                    <a:pt x="481343" y="46924"/>
                  </a:cubicBezTo>
                  <a:cubicBezTo>
                    <a:pt x="435072" y="46924"/>
                    <a:pt x="388159" y="46924"/>
                    <a:pt x="341888" y="46924"/>
                  </a:cubicBezTo>
                  <a:cubicBezTo>
                    <a:pt x="338675" y="46924"/>
                    <a:pt x="335462" y="47567"/>
                    <a:pt x="332249" y="47567"/>
                  </a:cubicBezTo>
                  <a:cubicBezTo>
                    <a:pt x="332249" y="223050"/>
                    <a:pt x="332249" y="397248"/>
                    <a:pt x="332249" y="571446"/>
                  </a:cubicBezTo>
                  <a:cubicBezTo>
                    <a:pt x="507049" y="571446"/>
                    <a:pt x="681849" y="571446"/>
                    <a:pt x="855363" y="571446"/>
                  </a:cubicBezTo>
                  <a:cubicBezTo>
                    <a:pt x="855363" y="396605"/>
                    <a:pt x="855363" y="221765"/>
                    <a:pt x="855363" y="46924"/>
                  </a:cubicBezTo>
                  <a:cubicBezTo>
                    <a:pt x="850222" y="46924"/>
                    <a:pt x="846366" y="46924"/>
                    <a:pt x="841868" y="46924"/>
                  </a:cubicBezTo>
                  <a:cubicBezTo>
                    <a:pt x="793669" y="46924"/>
                    <a:pt x="746113" y="46924"/>
                    <a:pt x="697915" y="46924"/>
                  </a:cubicBezTo>
                  <a:cubicBezTo>
                    <a:pt x="683134" y="46924"/>
                    <a:pt x="675422" y="37925"/>
                    <a:pt x="674779" y="23141"/>
                  </a:cubicBezTo>
                  <a:cubicBezTo>
                    <a:pt x="676065" y="12213"/>
                    <a:pt x="682491" y="6428"/>
                    <a:pt x="690203" y="0"/>
                  </a:cubicBezTo>
                  <a:close/>
                  <a:moveTo>
                    <a:pt x="47556" y="618370"/>
                  </a:moveTo>
                  <a:cubicBezTo>
                    <a:pt x="47556" y="793853"/>
                    <a:pt x="47556" y="968051"/>
                    <a:pt x="47556" y="1142248"/>
                  </a:cubicBezTo>
                  <a:cubicBezTo>
                    <a:pt x="222356" y="1142248"/>
                    <a:pt x="397156" y="1142248"/>
                    <a:pt x="571313" y="1142248"/>
                  </a:cubicBezTo>
                  <a:cubicBezTo>
                    <a:pt x="571313" y="967408"/>
                    <a:pt x="571313" y="792567"/>
                    <a:pt x="571313" y="618370"/>
                  </a:cubicBezTo>
                  <a:cubicBezTo>
                    <a:pt x="396513" y="618370"/>
                    <a:pt x="222356" y="618370"/>
                    <a:pt x="47556" y="618370"/>
                  </a:cubicBezTo>
                  <a:close/>
                  <a:moveTo>
                    <a:pt x="1142627" y="619013"/>
                  </a:moveTo>
                  <a:cubicBezTo>
                    <a:pt x="967184" y="619013"/>
                    <a:pt x="793027" y="619013"/>
                    <a:pt x="618869" y="619013"/>
                  </a:cubicBezTo>
                  <a:cubicBezTo>
                    <a:pt x="618869" y="793853"/>
                    <a:pt x="618869" y="968693"/>
                    <a:pt x="618869" y="1142891"/>
                  </a:cubicBezTo>
                  <a:cubicBezTo>
                    <a:pt x="793669" y="1142891"/>
                    <a:pt x="968469" y="1142891"/>
                    <a:pt x="1142627" y="1142891"/>
                  </a:cubicBezTo>
                  <a:cubicBezTo>
                    <a:pt x="1142627" y="967408"/>
                    <a:pt x="1142627" y="793853"/>
                    <a:pt x="1142627" y="619013"/>
                  </a:cubicBezTo>
                  <a:close/>
                </a:path>
              </a:pathLst>
            </a:custGeom>
            <a:solidFill>
              <a:srgbClr val="000000"/>
            </a:solidFill>
            <a:ln w="64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170F26C-D389-F64E-8859-8E94E7979710}"/>
                </a:ext>
              </a:extLst>
            </p:cNvPr>
            <p:cNvSpPr/>
            <p:nvPr/>
          </p:nvSpPr>
          <p:spPr>
            <a:xfrm>
              <a:off x="6691312" y="759800"/>
              <a:ext cx="46817" cy="46524"/>
            </a:xfrm>
            <a:custGeom>
              <a:avLst/>
              <a:gdLst>
                <a:gd name="connsiteX0" fmla="*/ 30431 w 46817"/>
                <a:gd name="connsiteY0" fmla="*/ 0 h 46524"/>
                <a:gd name="connsiteX1" fmla="*/ 36215 w 46817"/>
                <a:gd name="connsiteY1" fmla="*/ 4500 h 46524"/>
                <a:gd name="connsiteX2" fmla="*/ 39428 w 46817"/>
                <a:gd name="connsiteY2" fmla="*/ 38568 h 46524"/>
                <a:gd name="connsiteX3" fmla="*/ 5368 w 46817"/>
                <a:gd name="connsiteY3" fmla="*/ 38568 h 46524"/>
                <a:gd name="connsiteX4" fmla="*/ 11151 w 46817"/>
                <a:gd name="connsiteY4" fmla="*/ 2571 h 46524"/>
                <a:gd name="connsiteX5" fmla="*/ 14364 w 46817"/>
                <a:gd name="connsiteY5" fmla="*/ 0 h 46524"/>
                <a:gd name="connsiteX6" fmla="*/ 30431 w 46817"/>
                <a:gd name="connsiteY6" fmla="*/ 0 h 4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7" h="46524">
                  <a:moveTo>
                    <a:pt x="30431" y="0"/>
                  </a:moveTo>
                  <a:cubicBezTo>
                    <a:pt x="32359" y="1286"/>
                    <a:pt x="34287" y="3214"/>
                    <a:pt x="36215" y="4500"/>
                  </a:cubicBezTo>
                  <a:cubicBezTo>
                    <a:pt x="49068" y="16070"/>
                    <a:pt x="50353" y="27640"/>
                    <a:pt x="39428" y="38568"/>
                  </a:cubicBezTo>
                  <a:cubicBezTo>
                    <a:pt x="28503" y="49495"/>
                    <a:pt x="14364" y="48853"/>
                    <a:pt x="5368" y="38568"/>
                  </a:cubicBezTo>
                  <a:cubicBezTo>
                    <a:pt x="-3630" y="28283"/>
                    <a:pt x="-1059" y="10928"/>
                    <a:pt x="11151" y="2571"/>
                  </a:cubicBezTo>
                  <a:cubicBezTo>
                    <a:pt x="12437" y="1929"/>
                    <a:pt x="13079" y="643"/>
                    <a:pt x="14364" y="0"/>
                  </a:cubicBezTo>
                  <a:cubicBezTo>
                    <a:pt x="19506" y="0"/>
                    <a:pt x="24647" y="0"/>
                    <a:pt x="30431" y="0"/>
                  </a:cubicBezTo>
                  <a:close/>
                </a:path>
              </a:pathLst>
            </a:custGeom>
            <a:solidFill>
              <a:srgbClr val="090808"/>
            </a:solidFill>
            <a:ln w="64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7A509D2-7435-12BA-9AE1-D822E6FDECC3}"/>
                </a:ext>
              </a:extLst>
            </p:cNvPr>
            <p:cNvSpPr/>
            <p:nvPr/>
          </p:nvSpPr>
          <p:spPr>
            <a:xfrm>
              <a:off x="6552123" y="899502"/>
              <a:ext cx="324558" cy="288414"/>
            </a:xfrm>
            <a:custGeom>
              <a:avLst/>
              <a:gdLst>
                <a:gd name="connsiteX0" fmla="*/ 161265 w 324558"/>
                <a:gd name="connsiteY0" fmla="*/ 287757 h 288414"/>
                <a:gd name="connsiteX1" fmla="*/ 25667 w 324558"/>
                <a:gd name="connsiteY1" fmla="*/ 288400 h 288414"/>
                <a:gd name="connsiteX2" fmla="*/ 3817 w 324558"/>
                <a:gd name="connsiteY2" fmla="*/ 251118 h 288414"/>
                <a:gd name="connsiteX3" fmla="*/ 86718 w 324558"/>
                <a:gd name="connsiteY3" fmla="*/ 107774 h 288414"/>
                <a:gd name="connsiteX4" fmla="*/ 140058 w 324558"/>
                <a:gd name="connsiteY4" fmla="*/ 15212 h 288414"/>
                <a:gd name="connsiteX5" fmla="*/ 183758 w 324558"/>
                <a:gd name="connsiteY5" fmla="*/ 13283 h 288414"/>
                <a:gd name="connsiteX6" fmla="*/ 215890 w 324558"/>
                <a:gd name="connsiteY6" fmla="*/ 68564 h 288414"/>
                <a:gd name="connsiteX7" fmla="*/ 307146 w 324558"/>
                <a:gd name="connsiteY7" fmla="*/ 226691 h 288414"/>
                <a:gd name="connsiteX8" fmla="*/ 321284 w 324558"/>
                <a:gd name="connsiteY8" fmla="*/ 252403 h 288414"/>
                <a:gd name="connsiteX9" fmla="*/ 299434 w 324558"/>
                <a:gd name="connsiteY9" fmla="*/ 287757 h 288414"/>
                <a:gd name="connsiteX10" fmla="*/ 161265 w 324558"/>
                <a:gd name="connsiteY10" fmla="*/ 287757 h 288414"/>
                <a:gd name="connsiteX11" fmla="*/ 66796 w 324558"/>
                <a:gd name="connsiteY11" fmla="*/ 236333 h 288414"/>
                <a:gd name="connsiteX12" fmla="*/ 66796 w 324558"/>
                <a:gd name="connsiteY12" fmla="*/ 240833 h 288414"/>
                <a:gd name="connsiteX13" fmla="*/ 257020 w 324558"/>
                <a:gd name="connsiteY13" fmla="*/ 240833 h 288414"/>
                <a:gd name="connsiteX14" fmla="*/ 257020 w 324558"/>
                <a:gd name="connsiteY14" fmla="*/ 236333 h 288414"/>
                <a:gd name="connsiteX15" fmla="*/ 167049 w 324558"/>
                <a:gd name="connsiteY15" fmla="*/ 80134 h 288414"/>
                <a:gd name="connsiteX16" fmla="*/ 161265 w 324558"/>
                <a:gd name="connsiteY16" fmla="*/ 73706 h 288414"/>
                <a:gd name="connsiteX17" fmla="*/ 154839 w 324558"/>
                <a:gd name="connsiteY17" fmla="*/ 80777 h 288414"/>
                <a:gd name="connsiteX18" fmla="*/ 104712 w 324558"/>
                <a:gd name="connsiteY18" fmla="*/ 167554 h 288414"/>
                <a:gd name="connsiteX19" fmla="*/ 66796 w 324558"/>
                <a:gd name="connsiteY19" fmla="*/ 236333 h 28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58" h="288414">
                  <a:moveTo>
                    <a:pt x="161265" y="287757"/>
                  </a:moveTo>
                  <a:cubicBezTo>
                    <a:pt x="116280" y="287757"/>
                    <a:pt x="70652" y="287114"/>
                    <a:pt x="25667" y="288400"/>
                  </a:cubicBezTo>
                  <a:cubicBezTo>
                    <a:pt x="5102" y="289043"/>
                    <a:pt x="-6466" y="269116"/>
                    <a:pt x="3817" y="251118"/>
                  </a:cubicBezTo>
                  <a:cubicBezTo>
                    <a:pt x="30808" y="202908"/>
                    <a:pt x="59084" y="155341"/>
                    <a:pt x="86718" y="107774"/>
                  </a:cubicBezTo>
                  <a:cubicBezTo>
                    <a:pt x="104712" y="76920"/>
                    <a:pt x="122706" y="46066"/>
                    <a:pt x="140058" y="15212"/>
                  </a:cubicBezTo>
                  <a:cubicBezTo>
                    <a:pt x="150983" y="-4072"/>
                    <a:pt x="171547" y="-5358"/>
                    <a:pt x="183758" y="13283"/>
                  </a:cubicBezTo>
                  <a:cubicBezTo>
                    <a:pt x="195325" y="31281"/>
                    <a:pt x="205608" y="50565"/>
                    <a:pt x="215890" y="68564"/>
                  </a:cubicBezTo>
                  <a:cubicBezTo>
                    <a:pt x="246095" y="121273"/>
                    <a:pt x="276942" y="173982"/>
                    <a:pt x="307146" y="226691"/>
                  </a:cubicBezTo>
                  <a:cubicBezTo>
                    <a:pt x="312287" y="235048"/>
                    <a:pt x="316786" y="244047"/>
                    <a:pt x="321284" y="252403"/>
                  </a:cubicBezTo>
                  <a:cubicBezTo>
                    <a:pt x="330281" y="270402"/>
                    <a:pt x="319999" y="287757"/>
                    <a:pt x="299434" y="287757"/>
                  </a:cubicBezTo>
                  <a:cubicBezTo>
                    <a:pt x="253164" y="287757"/>
                    <a:pt x="206893" y="287757"/>
                    <a:pt x="161265" y="287757"/>
                  </a:cubicBezTo>
                  <a:close/>
                  <a:moveTo>
                    <a:pt x="66796" y="236333"/>
                  </a:moveTo>
                  <a:cubicBezTo>
                    <a:pt x="66796" y="237619"/>
                    <a:pt x="66796" y="239547"/>
                    <a:pt x="66796" y="240833"/>
                  </a:cubicBezTo>
                  <a:cubicBezTo>
                    <a:pt x="130418" y="240833"/>
                    <a:pt x="193398" y="240833"/>
                    <a:pt x="257020" y="240833"/>
                  </a:cubicBezTo>
                  <a:cubicBezTo>
                    <a:pt x="257020" y="239547"/>
                    <a:pt x="257020" y="237619"/>
                    <a:pt x="257020" y="236333"/>
                  </a:cubicBezTo>
                  <a:cubicBezTo>
                    <a:pt x="226815" y="184267"/>
                    <a:pt x="197253" y="132200"/>
                    <a:pt x="167049" y="80134"/>
                  </a:cubicBezTo>
                  <a:cubicBezTo>
                    <a:pt x="165764" y="77563"/>
                    <a:pt x="163193" y="75634"/>
                    <a:pt x="161265" y="73706"/>
                  </a:cubicBezTo>
                  <a:cubicBezTo>
                    <a:pt x="159337" y="75634"/>
                    <a:pt x="156124" y="78206"/>
                    <a:pt x="154839" y="80777"/>
                  </a:cubicBezTo>
                  <a:cubicBezTo>
                    <a:pt x="138130" y="109703"/>
                    <a:pt x="120779" y="138628"/>
                    <a:pt x="104712" y="167554"/>
                  </a:cubicBezTo>
                  <a:cubicBezTo>
                    <a:pt x="92502" y="190695"/>
                    <a:pt x="79649" y="213835"/>
                    <a:pt x="66796" y="236333"/>
                  </a:cubicBezTo>
                  <a:close/>
                </a:path>
              </a:pathLst>
            </a:custGeom>
            <a:solidFill>
              <a:srgbClr val="030303"/>
            </a:solidFill>
            <a:ln w="64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20CFBF2-9D66-4432-023A-F9CBA7D4B345}"/>
                </a:ext>
              </a:extLst>
            </p:cNvPr>
            <p:cNvSpPr/>
            <p:nvPr/>
          </p:nvSpPr>
          <p:spPr>
            <a:xfrm>
              <a:off x="6265455" y="1475247"/>
              <a:ext cx="324736" cy="310856"/>
            </a:xfrm>
            <a:custGeom>
              <a:avLst/>
              <a:gdLst>
                <a:gd name="connsiteX0" fmla="*/ 53348 w 324736"/>
                <a:gd name="connsiteY0" fmla="*/ 272530 h 310856"/>
                <a:gd name="connsiteX1" fmla="*/ 58490 w 324736"/>
                <a:gd name="connsiteY1" fmla="*/ 210179 h 310856"/>
                <a:gd name="connsiteX2" fmla="*/ 50778 w 324736"/>
                <a:gd name="connsiteY2" fmla="*/ 193466 h 310856"/>
                <a:gd name="connsiteX3" fmla="*/ 5792 w 324736"/>
                <a:gd name="connsiteY3" fmla="*/ 138829 h 310856"/>
                <a:gd name="connsiteX4" fmla="*/ 16075 w 324736"/>
                <a:gd name="connsiteY4" fmla="*/ 102189 h 310856"/>
                <a:gd name="connsiteX5" fmla="*/ 89337 w 324736"/>
                <a:gd name="connsiteY5" fmla="*/ 82263 h 310856"/>
                <a:gd name="connsiteX6" fmla="*/ 104760 w 324736"/>
                <a:gd name="connsiteY6" fmla="*/ 69407 h 310856"/>
                <a:gd name="connsiteX7" fmla="*/ 142034 w 324736"/>
                <a:gd name="connsiteY7" fmla="*/ 10270 h 310856"/>
                <a:gd name="connsiteX8" fmla="*/ 183806 w 324736"/>
                <a:gd name="connsiteY8" fmla="*/ 11555 h 310856"/>
                <a:gd name="connsiteX9" fmla="*/ 222365 w 324736"/>
                <a:gd name="connsiteY9" fmla="*/ 72621 h 310856"/>
                <a:gd name="connsiteX10" fmla="*/ 236503 w 324736"/>
                <a:gd name="connsiteY10" fmla="*/ 83548 h 310856"/>
                <a:gd name="connsiteX11" fmla="*/ 303980 w 324736"/>
                <a:gd name="connsiteY11" fmla="*/ 100261 h 310856"/>
                <a:gd name="connsiteX12" fmla="*/ 317476 w 324736"/>
                <a:gd name="connsiteY12" fmla="*/ 141400 h 310856"/>
                <a:gd name="connsiteX13" fmla="*/ 269920 w 324736"/>
                <a:gd name="connsiteY13" fmla="*/ 198609 h 310856"/>
                <a:gd name="connsiteX14" fmla="*/ 266707 w 324736"/>
                <a:gd name="connsiteY14" fmla="*/ 207608 h 310856"/>
                <a:gd name="connsiteX15" fmla="*/ 271206 w 324736"/>
                <a:gd name="connsiteY15" fmla="*/ 278315 h 310856"/>
                <a:gd name="connsiteX16" fmla="*/ 262208 w 324736"/>
                <a:gd name="connsiteY16" fmla="*/ 305313 h 310856"/>
                <a:gd name="connsiteX17" fmla="*/ 232647 w 324736"/>
                <a:gd name="connsiteY17" fmla="*/ 307241 h 310856"/>
                <a:gd name="connsiteX18" fmla="*/ 168382 w 324736"/>
                <a:gd name="connsiteY18" fmla="*/ 281529 h 310856"/>
                <a:gd name="connsiteX19" fmla="*/ 149745 w 324736"/>
                <a:gd name="connsiteY19" fmla="*/ 283458 h 310856"/>
                <a:gd name="connsiteX20" fmla="*/ 82910 w 324736"/>
                <a:gd name="connsiteY20" fmla="*/ 309170 h 310856"/>
                <a:gd name="connsiteX21" fmla="*/ 53348 w 324736"/>
                <a:gd name="connsiteY21" fmla="*/ 288600 h 310856"/>
                <a:gd name="connsiteX22" fmla="*/ 53348 w 324736"/>
                <a:gd name="connsiteY22" fmla="*/ 272530 h 310856"/>
                <a:gd name="connsiteX23" fmla="*/ 53348 w 324736"/>
                <a:gd name="connsiteY23" fmla="*/ 272530 h 310856"/>
                <a:gd name="connsiteX24" fmla="*/ 259638 w 324736"/>
                <a:gd name="connsiteY24" fmla="*/ 137543 h 310856"/>
                <a:gd name="connsiteX25" fmla="*/ 214010 w 324736"/>
                <a:gd name="connsiteY25" fmla="*/ 125330 h 310856"/>
                <a:gd name="connsiteX26" fmla="*/ 188304 w 324736"/>
                <a:gd name="connsiteY26" fmla="*/ 107332 h 310856"/>
                <a:gd name="connsiteX27" fmla="*/ 167740 w 324736"/>
                <a:gd name="connsiteY27" fmla="*/ 74549 h 310856"/>
                <a:gd name="connsiteX28" fmla="*/ 156815 w 324736"/>
                <a:gd name="connsiteY28" fmla="*/ 74549 h 310856"/>
                <a:gd name="connsiteX29" fmla="*/ 138820 w 324736"/>
                <a:gd name="connsiteY29" fmla="*/ 104118 h 310856"/>
                <a:gd name="connsiteX30" fmla="*/ 110544 w 324736"/>
                <a:gd name="connsiteY30" fmla="*/ 125330 h 310856"/>
                <a:gd name="connsiteX31" fmla="*/ 64916 w 324736"/>
                <a:gd name="connsiteY31" fmla="*/ 137543 h 310856"/>
                <a:gd name="connsiteX32" fmla="*/ 93192 w 324736"/>
                <a:gd name="connsiteY32" fmla="*/ 170969 h 310856"/>
                <a:gd name="connsiteX33" fmla="*/ 104760 w 324736"/>
                <a:gd name="connsiteY33" fmla="*/ 203751 h 310856"/>
                <a:gd name="connsiteX34" fmla="*/ 101547 w 324736"/>
                <a:gd name="connsiteY34" fmla="*/ 251318 h 310856"/>
                <a:gd name="connsiteX35" fmla="*/ 140748 w 324736"/>
                <a:gd name="connsiteY35" fmla="*/ 235891 h 310856"/>
                <a:gd name="connsiteX36" fmla="*/ 181878 w 324736"/>
                <a:gd name="connsiteY36" fmla="*/ 235248 h 310856"/>
                <a:gd name="connsiteX37" fmla="*/ 222365 w 324736"/>
                <a:gd name="connsiteY37" fmla="*/ 250675 h 310856"/>
                <a:gd name="connsiteX38" fmla="*/ 221079 w 324736"/>
                <a:gd name="connsiteY38" fmla="*/ 229463 h 310856"/>
                <a:gd name="connsiteX39" fmla="*/ 219794 w 324736"/>
                <a:gd name="connsiteY39" fmla="*/ 208894 h 310856"/>
                <a:gd name="connsiteX40" fmla="*/ 229434 w 324736"/>
                <a:gd name="connsiteY40" fmla="*/ 173540 h 310856"/>
                <a:gd name="connsiteX41" fmla="*/ 259638 w 324736"/>
                <a:gd name="connsiteY41" fmla="*/ 137543 h 31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4736" h="310856">
                  <a:moveTo>
                    <a:pt x="53348" y="272530"/>
                  </a:moveTo>
                  <a:cubicBezTo>
                    <a:pt x="55276" y="251961"/>
                    <a:pt x="57847" y="230749"/>
                    <a:pt x="58490" y="210179"/>
                  </a:cubicBezTo>
                  <a:cubicBezTo>
                    <a:pt x="58490" y="204394"/>
                    <a:pt x="54633" y="197966"/>
                    <a:pt x="50778" y="193466"/>
                  </a:cubicBezTo>
                  <a:cubicBezTo>
                    <a:pt x="35997" y="174825"/>
                    <a:pt x="20573" y="156827"/>
                    <a:pt x="5792" y="138829"/>
                  </a:cubicBezTo>
                  <a:cubicBezTo>
                    <a:pt x="-5133" y="125330"/>
                    <a:pt x="8" y="107332"/>
                    <a:pt x="16075" y="102189"/>
                  </a:cubicBezTo>
                  <a:cubicBezTo>
                    <a:pt x="40495" y="95119"/>
                    <a:pt x="64916" y="88691"/>
                    <a:pt x="89337" y="82263"/>
                  </a:cubicBezTo>
                  <a:cubicBezTo>
                    <a:pt x="97048" y="80334"/>
                    <a:pt x="100904" y="75835"/>
                    <a:pt x="104760" y="69407"/>
                  </a:cubicBezTo>
                  <a:cubicBezTo>
                    <a:pt x="116970" y="49480"/>
                    <a:pt x="130466" y="30196"/>
                    <a:pt x="142034" y="10270"/>
                  </a:cubicBezTo>
                  <a:cubicBezTo>
                    <a:pt x="150388" y="-5158"/>
                    <a:pt x="176094" y="-1944"/>
                    <a:pt x="183806" y="11555"/>
                  </a:cubicBezTo>
                  <a:cubicBezTo>
                    <a:pt x="195373" y="32768"/>
                    <a:pt x="208869" y="52694"/>
                    <a:pt x="222365" y="72621"/>
                  </a:cubicBezTo>
                  <a:cubicBezTo>
                    <a:pt x="225578" y="77120"/>
                    <a:pt x="231361" y="82263"/>
                    <a:pt x="236503" y="83548"/>
                  </a:cubicBezTo>
                  <a:cubicBezTo>
                    <a:pt x="258995" y="89976"/>
                    <a:pt x="281488" y="94476"/>
                    <a:pt x="303980" y="100261"/>
                  </a:cubicBezTo>
                  <a:cubicBezTo>
                    <a:pt x="325188" y="105403"/>
                    <a:pt x="330972" y="124687"/>
                    <a:pt x="317476" y="141400"/>
                  </a:cubicBezTo>
                  <a:cubicBezTo>
                    <a:pt x="301410" y="160684"/>
                    <a:pt x="285986" y="179325"/>
                    <a:pt x="269920" y="198609"/>
                  </a:cubicBezTo>
                  <a:cubicBezTo>
                    <a:pt x="267992" y="201180"/>
                    <a:pt x="266707" y="204394"/>
                    <a:pt x="266707" y="207608"/>
                  </a:cubicBezTo>
                  <a:cubicBezTo>
                    <a:pt x="267992" y="231391"/>
                    <a:pt x="269278" y="255175"/>
                    <a:pt x="271206" y="278315"/>
                  </a:cubicBezTo>
                  <a:cubicBezTo>
                    <a:pt x="271848" y="288600"/>
                    <a:pt x="271206" y="298885"/>
                    <a:pt x="262208" y="305313"/>
                  </a:cubicBezTo>
                  <a:cubicBezTo>
                    <a:pt x="253212" y="311741"/>
                    <a:pt x="244214" y="312384"/>
                    <a:pt x="232647" y="307241"/>
                  </a:cubicBezTo>
                  <a:cubicBezTo>
                    <a:pt x="212082" y="297599"/>
                    <a:pt x="190232" y="289243"/>
                    <a:pt x="168382" y="281529"/>
                  </a:cubicBezTo>
                  <a:cubicBezTo>
                    <a:pt x="163241" y="279601"/>
                    <a:pt x="155529" y="280887"/>
                    <a:pt x="149745" y="283458"/>
                  </a:cubicBezTo>
                  <a:cubicBezTo>
                    <a:pt x="127253" y="291814"/>
                    <a:pt x="105403" y="300813"/>
                    <a:pt x="82910" y="309170"/>
                  </a:cubicBezTo>
                  <a:cubicBezTo>
                    <a:pt x="66844" y="314955"/>
                    <a:pt x="53991" y="305313"/>
                    <a:pt x="53348" y="288600"/>
                  </a:cubicBezTo>
                  <a:cubicBezTo>
                    <a:pt x="53348" y="283458"/>
                    <a:pt x="53348" y="277673"/>
                    <a:pt x="53348" y="272530"/>
                  </a:cubicBezTo>
                  <a:cubicBezTo>
                    <a:pt x="53991" y="272530"/>
                    <a:pt x="53991" y="272530"/>
                    <a:pt x="53348" y="272530"/>
                  </a:cubicBezTo>
                  <a:close/>
                  <a:moveTo>
                    <a:pt x="259638" y="137543"/>
                  </a:moveTo>
                  <a:cubicBezTo>
                    <a:pt x="242929" y="133043"/>
                    <a:pt x="228791" y="128544"/>
                    <a:pt x="214010" y="125330"/>
                  </a:cubicBezTo>
                  <a:cubicBezTo>
                    <a:pt x="202442" y="122759"/>
                    <a:pt x="194088" y="117616"/>
                    <a:pt x="188304" y="107332"/>
                  </a:cubicBezTo>
                  <a:cubicBezTo>
                    <a:pt x="182520" y="95761"/>
                    <a:pt x="174166" y="86119"/>
                    <a:pt x="167740" y="74549"/>
                  </a:cubicBezTo>
                  <a:cubicBezTo>
                    <a:pt x="163883" y="67478"/>
                    <a:pt x="160670" y="67478"/>
                    <a:pt x="156815" y="74549"/>
                  </a:cubicBezTo>
                  <a:cubicBezTo>
                    <a:pt x="151031" y="84834"/>
                    <a:pt x="144604" y="94476"/>
                    <a:pt x="138820" y="104118"/>
                  </a:cubicBezTo>
                  <a:cubicBezTo>
                    <a:pt x="132394" y="114402"/>
                    <a:pt x="123397" y="122759"/>
                    <a:pt x="110544" y="125330"/>
                  </a:cubicBezTo>
                  <a:cubicBezTo>
                    <a:pt x="95763" y="128544"/>
                    <a:pt x="80982" y="133043"/>
                    <a:pt x="64916" y="137543"/>
                  </a:cubicBezTo>
                  <a:cubicBezTo>
                    <a:pt x="74556" y="149113"/>
                    <a:pt x="84195" y="160041"/>
                    <a:pt x="93192" y="170969"/>
                  </a:cubicBezTo>
                  <a:cubicBezTo>
                    <a:pt x="101547" y="180611"/>
                    <a:pt x="106688" y="190252"/>
                    <a:pt x="104760" y="203751"/>
                  </a:cubicBezTo>
                  <a:cubicBezTo>
                    <a:pt x="102832" y="219178"/>
                    <a:pt x="102832" y="234605"/>
                    <a:pt x="101547" y="251318"/>
                  </a:cubicBezTo>
                  <a:cubicBezTo>
                    <a:pt x="115685" y="246176"/>
                    <a:pt x="128538" y="241676"/>
                    <a:pt x="140748" y="235891"/>
                  </a:cubicBezTo>
                  <a:cubicBezTo>
                    <a:pt x="154887" y="229463"/>
                    <a:pt x="167097" y="228177"/>
                    <a:pt x="181878" y="235248"/>
                  </a:cubicBezTo>
                  <a:cubicBezTo>
                    <a:pt x="194730" y="241676"/>
                    <a:pt x="208869" y="245533"/>
                    <a:pt x="222365" y="250675"/>
                  </a:cubicBezTo>
                  <a:cubicBezTo>
                    <a:pt x="221722" y="242962"/>
                    <a:pt x="221722" y="235891"/>
                    <a:pt x="221079" y="229463"/>
                  </a:cubicBezTo>
                  <a:cubicBezTo>
                    <a:pt x="220436" y="222392"/>
                    <a:pt x="221079" y="215321"/>
                    <a:pt x="219794" y="208894"/>
                  </a:cubicBezTo>
                  <a:cubicBezTo>
                    <a:pt x="216581" y="195395"/>
                    <a:pt x="219151" y="183825"/>
                    <a:pt x="229434" y="173540"/>
                  </a:cubicBezTo>
                  <a:cubicBezTo>
                    <a:pt x="240359" y="163255"/>
                    <a:pt x="249355" y="151042"/>
                    <a:pt x="259638" y="137543"/>
                  </a:cubicBezTo>
                  <a:close/>
                </a:path>
              </a:pathLst>
            </a:custGeom>
            <a:solidFill>
              <a:srgbClr val="030302"/>
            </a:solidFill>
            <a:ln w="64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14C2D59-FC9B-0A11-2C3E-3D2FCBDB0B05}"/>
                </a:ext>
              </a:extLst>
            </p:cNvPr>
            <p:cNvSpPr/>
            <p:nvPr/>
          </p:nvSpPr>
          <p:spPr>
            <a:xfrm>
              <a:off x="6837324" y="1477787"/>
              <a:ext cx="324636" cy="325305"/>
            </a:xfrm>
            <a:custGeom>
              <a:avLst/>
              <a:gdLst>
                <a:gd name="connsiteX0" fmla="*/ 95 w 324636"/>
                <a:gd name="connsiteY0" fmla="*/ 162643 h 325305"/>
                <a:gd name="connsiteX1" fmla="*/ 162043 w 324636"/>
                <a:gd name="connsiteY1" fmla="*/ 16 h 325305"/>
                <a:gd name="connsiteX2" fmla="*/ 324632 w 324636"/>
                <a:gd name="connsiteY2" fmla="*/ 162001 h 325305"/>
                <a:gd name="connsiteX3" fmla="*/ 162043 w 324636"/>
                <a:gd name="connsiteY3" fmla="*/ 325271 h 325305"/>
                <a:gd name="connsiteX4" fmla="*/ 95 w 324636"/>
                <a:gd name="connsiteY4" fmla="*/ 162643 h 325305"/>
                <a:gd name="connsiteX5" fmla="*/ 160757 w 324636"/>
                <a:gd name="connsiteY5" fmla="*/ 278346 h 325305"/>
                <a:gd name="connsiteX6" fmla="*/ 278362 w 324636"/>
                <a:gd name="connsiteY6" fmla="*/ 162001 h 325305"/>
                <a:gd name="connsiteX7" fmla="*/ 160115 w 324636"/>
                <a:gd name="connsiteY7" fmla="*/ 46940 h 325305"/>
                <a:gd name="connsiteX8" fmla="*/ 47009 w 324636"/>
                <a:gd name="connsiteY8" fmla="*/ 173571 h 325305"/>
                <a:gd name="connsiteX9" fmla="*/ 160757 w 324636"/>
                <a:gd name="connsiteY9" fmla="*/ 278346 h 3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636" h="325305">
                  <a:moveTo>
                    <a:pt x="95" y="162643"/>
                  </a:moveTo>
                  <a:cubicBezTo>
                    <a:pt x="-2475" y="75223"/>
                    <a:pt x="72072" y="-1270"/>
                    <a:pt x="162043" y="16"/>
                  </a:cubicBezTo>
                  <a:cubicBezTo>
                    <a:pt x="253941" y="1944"/>
                    <a:pt x="323990" y="70724"/>
                    <a:pt x="324632" y="162001"/>
                  </a:cubicBezTo>
                  <a:cubicBezTo>
                    <a:pt x="325275" y="253277"/>
                    <a:pt x="251371" y="323985"/>
                    <a:pt x="162043" y="325271"/>
                  </a:cubicBezTo>
                  <a:cubicBezTo>
                    <a:pt x="75285" y="327199"/>
                    <a:pt x="-3118" y="250064"/>
                    <a:pt x="95" y="162643"/>
                  </a:cubicBezTo>
                  <a:close/>
                  <a:moveTo>
                    <a:pt x="160757" y="278346"/>
                  </a:moveTo>
                  <a:cubicBezTo>
                    <a:pt x="231448" y="277061"/>
                    <a:pt x="279647" y="223709"/>
                    <a:pt x="278362" y="162001"/>
                  </a:cubicBezTo>
                  <a:cubicBezTo>
                    <a:pt x="277077" y="93864"/>
                    <a:pt x="228878" y="48226"/>
                    <a:pt x="160115" y="46940"/>
                  </a:cubicBezTo>
                  <a:cubicBezTo>
                    <a:pt x="102919" y="45655"/>
                    <a:pt x="41225" y="97078"/>
                    <a:pt x="47009" y="173571"/>
                  </a:cubicBezTo>
                  <a:cubicBezTo>
                    <a:pt x="50865" y="224995"/>
                    <a:pt x="99063" y="279632"/>
                    <a:pt x="160757" y="278346"/>
                  </a:cubicBezTo>
                  <a:close/>
                </a:path>
              </a:pathLst>
            </a:custGeom>
            <a:solidFill>
              <a:srgbClr val="020202"/>
            </a:solidFill>
            <a:ln w="64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304E7AC-7EFF-7FE2-4247-3E4FEB9A2CA6}"/>
                </a:ext>
              </a:extLst>
            </p:cNvPr>
            <p:cNvSpPr/>
            <p:nvPr/>
          </p:nvSpPr>
          <p:spPr>
            <a:xfrm>
              <a:off x="6618919" y="1135836"/>
              <a:ext cx="482" cy="4499"/>
            </a:xfrm>
            <a:custGeom>
              <a:avLst/>
              <a:gdLst>
                <a:gd name="connsiteX0" fmla="*/ 0 w 482"/>
                <a:gd name="connsiteY0" fmla="*/ 0 h 4499"/>
                <a:gd name="connsiteX1" fmla="*/ 0 w 482"/>
                <a:gd name="connsiteY1" fmla="*/ 4500 h 4499"/>
                <a:gd name="connsiteX2" fmla="*/ 0 w 482"/>
                <a:gd name="connsiteY2" fmla="*/ 0 h 4499"/>
              </a:gdLst>
              <a:ahLst/>
              <a:cxnLst>
                <a:cxn ang="0">
                  <a:pos x="connsiteX0" y="connsiteY0"/>
                </a:cxn>
                <a:cxn ang="0">
                  <a:pos x="connsiteX1" y="connsiteY1"/>
                </a:cxn>
                <a:cxn ang="0">
                  <a:pos x="connsiteX2" y="connsiteY2"/>
                </a:cxn>
              </a:cxnLst>
              <a:rect l="l" t="t" r="r" b="b"/>
              <a:pathLst>
                <a:path w="482" h="4499">
                  <a:moveTo>
                    <a:pt x="0" y="0"/>
                  </a:moveTo>
                  <a:cubicBezTo>
                    <a:pt x="0" y="1286"/>
                    <a:pt x="0" y="3214"/>
                    <a:pt x="0" y="4500"/>
                  </a:cubicBezTo>
                  <a:cubicBezTo>
                    <a:pt x="643" y="3214"/>
                    <a:pt x="643" y="1929"/>
                    <a:pt x="0" y="0"/>
                  </a:cubicBezTo>
                  <a:close/>
                </a:path>
              </a:pathLst>
            </a:custGeom>
            <a:solidFill>
              <a:srgbClr val="DFDEDE"/>
            </a:solidFill>
            <a:ln w="64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9E922F3-2696-C478-4245-16788DB1811B}"/>
                </a:ext>
              </a:extLst>
            </p:cNvPr>
            <p:cNvSpPr/>
            <p:nvPr/>
          </p:nvSpPr>
          <p:spPr>
            <a:xfrm>
              <a:off x="6809786" y="1135836"/>
              <a:ext cx="6426" cy="4499"/>
            </a:xfrm>
            <a:custGeom>
              <a:avLst/>
              <a:gdLst>
                <a:gd name="connsiteX0" fmla="*/ 0 w 6426"/>
                <a:gd name="connsiteY0" fmla="*/ 4500 h 4499"/>
                <a:gd name="connsiteX1" fmla="*/ 0 w 6426"/>
                <a:gd name="connsiteY1" fmla="*/ 0 h 4499"/>
                <a:gd name="connsiteX2" fmla="*/ 0 w 6426"/>
                <a:gd name="connsiteY2" fmla="*/ 4500 h 4499"/>
              </a:gdLst>
              <a:ahLst/>
              <a:cxnLst>
                <a:cxn ang="0">
                  <a:pos x="connsiteX0" y="connsiteY0"/>
                </a:cxn>
                <a:cxn ang="0">
                  <a:pos x="connsiteX1" y="connsiteY1"/>
                </a:cxn>
                <a:cxn ang="0">
                  <a:pos x="connsiteX2" y="connsiteY2"/>
                </a:cxn>
              </a:cxnLst>
              <a:rect l="l" t="t" r="r" b="b"/>
              <a:pathLst>
                <a:path w="6426" h="4499">
                  <a:moveTo>
                    <a:pt x="0" y="4500"/>
                  </a:moveTo>
                  <a:cubicBezTo>
                    <a:pt x="0" y="3214"/>
                    <a:pt x="0" y="1286"/>
                    <a:pt x="0" y="0"/>
                  </a:cubicBezTo>
                  <a:cubicBezTo>
                    <a:pt x="0" y="1929"/>
                    <a:pt x="0" y="3214"/>
                    <a:pt x="0" y="4500"/>
                  </a:cubicBezTo>
                  <a:close/>
                </a:path>
              </a:pathLst>
            </a:custGeom>
            <a:solidFill>
              <a:srgbClr val="DFDEDE"/>
            </a:solidFill>
            <a:ln w="6425" cap="flat">
              <a:noFill/>
              <a:prstDash val="solid"/>
              <a:miter/>
            </a:ln>
          </p:spPr>
          <p:txBody>
            <a:bodyPr rtlCol="0" anchor="ctr"/>
            <a:lstStyle/>
            <a:p>
              <a:endParaRPr lang="en-US"/>
            </a:p>
          </p:txBody>
        </p:sp>
      </p:grpSp>
      <p:sp>
        <p:nvSpPr>
          <p:cNvPr id="41" name="Freeform 40">
            <a:extLst>
              <a:ext uri="{FF2B5EF4-FFF2-40B4-BE49-F238E27FC236}">
                <a16:creationId xmlns:a16="http://schemas.microsoft.com/office/drawing/2014/main" id="{D57F43D2-680C-BF03-0C93-D84CB530DC0E}"/>
              </a:ext>
            </a:extLst>
          </p:cNvPr>
          <p:cNvSpPr/>
          <p:nvPr/>
        </p:nvSpPr>
        <p:spPr>
          <a:xfrm flipH="1">
            <a:off x="4470456" y="1925351"/>
            <a:ext cx="2603441" cy="2162800"/>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42" name="Text Placeholder 17">
            <a:extLst>
              <a:ext uri="{FF2B5EF4-FFF2-40B4-BE49-F238E27FC236}">
                <a16:creationId xmlns:a16="http://schemas.microsoft.com/office/drawing/2014/main" id="{3F0D0CDF-CFDB-C0E9-39DC-DA76325C8B2F}"/>
              </a:ext>
            </a:extLst>
          </p:cNvPr>
          <p:cNvSpPr txBox="1">
            <a:spLocks/>
          </p:cNvSpPr>
          <p:nvPr/>
        </p:nvSpPr>
        <p:spPr>
          <a:xfrm>
            <a:off x="4694232" y="2179557"/>
            <a:ext cx="2325163" cy="134811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i="1" dirty="0">
                <a:solidFill>
                  <a:schemeClr val="bg1"/>
                </a:solidFill>
              </a:rPr>
              <a:t>Le jeu, c'est ce qui devient l'art, mais aussi la religion et la science, bref, le génie. </a:t>
            </a:r>
          </a:p>
          <a:p>
            <a:pPr algn="l"/>
            <a:endParaRPr lang="en-US" sz="1600" b="1" i="1" dirty="0">
              <a:solidFill>
                <a:schemeClr val="bg1"/>
              </a:solidFill>
            </a:endParaRPr>
          </a:p>
          <a:p>
            <a:pPr algn="l"/>
            <a:r>
              <a:rPr lang="en-US" sz="1600" b="1" i="1" dirty="0">
                <a:solidFill>
                  <a:schemeClr val="bg1"/>
                </a:solidFill>
              </a:rPr>
              <a:t>Bernard Stiegler  </a:t>
            </a:r>
            <a:endParaRPr lang="en-US" sz="1600" i="1" dirty="0">
              <a:solidFill>
                <a:schemeClr val="bg1"/>
              </a:solidFill>
            </a:endParaRPr>
          </a:p>
        </p:txBody>
      </p:sp>
      <p:grpSp>
        <p:nvGrpSpPr>
          <p:cNvPr id="43" name="Group 42">
            <a:extLst>
              <a:ext uri="{FF2B5EF4-FFF2-40B4-BE49-F238E27FC236}">
                <a16:creationId xmlns:a16="http://schemas.microsoft.com/office/drawing/2014/main" id="{6048F2C3-572C-7890-0ECD-D366120BFDD9}"/>
              </a:ext>
            </a:extLst>
          </p:cNvPr>
          <p:cNvGrpSpPr/>
          <p:nvPr/>
        </p:nvGrpSpPr>
        <p:grpSpPr>
          <a:xfrm rot="10800000">
            <a:off x="3559818" y="2252655"/>
            <a:ext cx="1049747" cy="764233"/>
            <a:chOff x="3400450" y="986392"/>
            <a:chExt cx="1487826" cy="1083162"/>
          </a:xfrm>
        </p:grpSpPr>
        <p:sp>
          <p:nvSpPr>
            <p:cNvPr id="44" name="Freeform 43">
              <a:extLst>
                <a:ext uri="{FF2B5EF4-FFF2-40B4-BE49-F238E27FC236}">
                  <a16:creationId xmlns:a16="http://schemas.microsoft.com/office/drawing/2014/main" id="{A6297F7B-0136-C561-11E2-6CD4181F25D8}"/>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65E2D148-ABBA-FF85-FC36-3756178800D0}"/>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0500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613142"/>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D.W. Winnicott a également consacré une grande partie de ses écrits à la notion de jeu. Il est particulièrement connu pour son analyse de </a:t>
            </a:r>
            <a:r>
              <a:rPr lang="en-US" sz="1150" i="1" dirty="0">
                <a:solidFill>
                  <a:srgbClr val="262626"/>
                </a:solidFill>
              </a:rPr>
              <a:t>ce jouet spécial auquel </a:t>
            </a:r>
            <a:r>
              <a:rPr lang="en-US" sz="1150" dirty="0">
                <a:solidFill>
                  <a:srgbClr val="262626"/>
                </a:solidFill>
              </a:rPr>
              <a:t>la plupart des enfants en bas âge ont tendance à s'attacher. Il qualifie ce jouet spécial d'objet transitoire. Dans un monde encore composé d'objets et de phénomènes pour la plupart inconnus, l'objet transitoire est "un lieu de repos". Il constitue un tampon entre le bébé et le monde extérieur et sert d'aide lorsque l'enfant doit se séparer de la personne qui s'occupe de lui. Qu'il s'agisse d'une peluche, d'un tissu ou d'un autre jouet, l'objet éphémère est "trouvé-créé" : il existe déjà dans le monde mais acquiert une signification grâce à l'investissement de l'enfant dans cet objet. L'investissement dans l'objet implique d'agir sur et avec l'objet. "Pour contrôler ce qui est à l'extérieur, écrit Winnicott, il faut faire des choses. Le fait de "faire des choses" avec les objets transitoires ouvre la voie aux types de jeux plus sophistiqués des enfants plus âgés, qui consistent également à initier des actions quelque part entre la réalité objective et leur propre imagination, et plus tard à ce que Winnicott appelle, au sens large, la </a:t>
            </a:r>
            <a:r>
              <a:rPr lang="en-US" sz="1150" i="1" dirty="0">
                <a:solidFill>
                  <a:srgbClr val="262626"/>
                </a:solidFill>
              </a:rPr>
              <a:t>Culture</a:t>
            </a:r>
            <a:r>
              <a:rPr lang="en-US" sz="1150" dirty="0">
                <a:solidFill>
                  <a:srgbClr val="262626"/>
                </a:solidFill>
              </a:rPr>
              <a:t>, telle qu'elle se manifeste dans les arts, la science et la religion. </a:t>
            </a:r>
          </a:p>
          <a:p>
            <a:pPr>
              <a:lnSpc>
                <a:spcPts val="1120"/>
              </a:lnSpc>
            </a:pPr>
            <a:r>
              <a:rPr lang="en-US" sz="1150" dirty="0">
                <a:solidFill>
                  <a:srgbClr val="262626"/>
                </a:solidFill>
              </a:rPr>
              <a:t> </a:t>
            </a:r>
          </a:p>
          <a:p>
            <a:pPr>
              <a:lnSpc>
                <a:spcPts val="1120"/>
              </a:lnSpc>
            </a:pPr>
            <a:r>
              <a:rPr lang="en-US" sz="1150" dirty="0">
                <a:solidFill>
                  <a:srgbClr val="262626"/>
                </a:solidFill>
              </a:rPr>
              <a:t>Le smartphone est-il un objet éphémère ? s'interroge la pédopsychiatre Marie-Claude </a:t>
            </a:r>
            <a:r>
              <a:rPr lang="en-US" sz="1150" dirty="0" err="1">
                <a:solidFill>
                  <a:srgbClr val="262626"/>
                </a:solidFill>
              </a:rPr>
              <a:t>Bossière </a:t>
            </a:r>
            <a:r>
              <a:rPr lang="en-US" sz="1150" dirty="0">
                <a:solidFill>
                  <a:srgbClr val="262626"/>
                </a:solidFill>
              </a:rPr>
              <a:t>dans son livre </a:t>
            </a:r>
            <a:r>
              <a:rPr lang="en-US" sz="1150" i="1" dirty="0">
                <a:solidFill>
                  <a:srgbClr val="262626"/>
                </a:solidFill>
              </a:rPr>
              <a:t>Le bébé à l'ère numérique</a:t>
            </a:r>
            <a:r>
              <a:rPr lang="en-US" sz="1150" dirty="0">
                <a:solidFill>
                  <a:srgbClr val="262626"/>
                </a:solidFill>
              </a:rPr>
              <a:t>. Si la dépendance à l'égard d'un appareil numérique peut s'apparenter à la dépendance à l'égard d'un ours en peluche, la dynamique entre l'enfant et l'écran est totalement différente. Tout d'abord, le smartphone n'offre pas de lieu de repos. Devant l'écran, l'attention de l'enfant est captée par la lumière et le mouvement, et il n'a donc pas le temps de se ressourcer ou d'assimiler de nouvelles impressions. Deuxièmement, l'écran n'incite pas à l'action. L'enfant ne peut pas s'investir dans un smartphone, qui n'offre aucune possibilité de création. Troisièmement, l'écran est rarement transitionnel. Alors que l'enfant tend à se défaire de son jouet ou de son vêtement lorsqu'il a </a:t>
            </a:r>
            <a:r>
              <a:rPr lang="en-US" sz="1150" dirty="0" err="1">
                <a:solidFill>
                  <a:srgbClr val="262626"/>
                </a:solidFill>
              </a:rPr>
              <a:t>intériorisé </a:t>
            </a:r>
            <a:r>
              <a:rPr lang="en-US" sz="1150" dirty="0">
                <a:solidFill>
                  <a:srgbClr val="262626"/>
                </a:solidFill>
              </a:rPr>
              <a:t>la sécurité qu'il représente, l'écran ne permet pas ce type de désinvestissement. En faisant appel à nos instincts, il peut se transformer en source de dépendance jusqu'à l'âge adulte. Pour résumer en une phrase, on pourrait dire que l'objet éphémère offre une ouverture sur le monde (par le jeu et, plus tard, la culture) alors que l'écran tend à fermer l'univers du nourrisson. </a:t>
            </a:r>
          </a:p>
          <a:p>
            <a:pPr>
              <a:lnSpc>
                <a:spcPts val="1120"/>
              </a:lnSpc>
            </a:pPr>
            <a:r>
              <a:rPr lang="en-US" sz="1150" dirty="0">
                <a:solidFill>
                  <a:srgbClr val="262626"/>
                </a:solidFill>
              </a:rPr>
              <a:t> </a:t>
            </a:r>
          </a:p>
          <a:p>
            <a:pPr>
              <a:lnSpc>
                <a:spcPts val="1120"/>
              </a:lnSpc>
            </a:pPr>
            <a:r>
              <a:rPr lang="en-US" sz="1150" dirty="0">
                <a:solidFill>
                  <a:srgbClr val="262626"/>
                </a:solidFill>
              </a:rPr>
              <a:t>Si la dynamique de synchronisation et de frustration se produit dans les interactions directes entre le parent et l'enfant, les parents sont légèrement déplacés dans les situations de jeu. Contrairement à ce que certains parents croient, il ne leur incombe pas de définir les règles du jeu. Bien au contraire. Comme nous l'avons vu plus haut, le jeu prend toute sa valeur lorsque l'enfant a la possibilité d'établir ses propres règles. Le rôle du parent n'est pas de jouer, mais de créer les conditions du jeu. La création de ces conditions peut être très subtile. Il s'agit principalement d'être présent, attentif et de soutenir les actions de l'enfant. Lorsqu'il commence à manipuler des objets, l'enfant se tourne souvent vers l'adulte pour être rassuré. À certains égards, apprendre à jouer n'est pas très différent d'apprendre à l'enfant à être seul. Paradoxalement, écrit Winnicott, l'enfant apprendra à être seul en présence de quelqu'un d'autre. Ce n'est que lorsqu'il se sentira en sécurité en compagnie d'autres personnes qu'il sera prêt à être vraiment seul. De même, les enfants qui sont soutenus dans leurs jeux deviendront rapidement des agents de jeu autonomes, ce qui libérera du temps pour leurs parents. S'ils sont encouragés, les jeunes enfants deviennent rapidement indépendants dans - et par - le jeu. En fait, lorsqu'il s'agit de jouer, la plupart des adultes ont beaucoup à apprendre de leurs enfants. </a:t>
            </a:r>
          </a:p>
          <a:p>
            <a:pPr>
              <a:lnSpc>
                <a:spcPts val="1120"/>
              </a:lnSpc>
            </a:pPr>
            <a:r>
              <a:rPr lang="en-US" sz="1150" dirty="0">
                <a:solidFill>
                  <a:srgbClr val="262626"/>
                </a:solidFill>
              </a:rPr>
              <a:t>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36</a:t>
            </a:fld>
            <a:endParaRPr lang="en-US" dirty="0"/>
          </a:p>
        </p:txBody>
      </p:sp>
      <p:pic>
        <p:nvPicPr>
          <p:cNvPr id="3" name="Picture 2">
            <a:extLst>
              <a:ext uri="{FF2B5EF4-FFF2-40B4-BE49-F238E27FC236}">
                <a16:creationId xmlns:a16="http://schemas.microsoft.com/office/drawing/2014/main" id="{71D08A74-E1DA-F230-80F3-31DC24E39E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169" b="17169"/>
          <a:stretch/>
        </p:blipFill>
        <p:spPr>
          <a:xfrm>
            <a:off x="8567" y="7007203"/>
            <a:ext cx="7559675" cy="3309098"/>
          </a:xfrm>
          <a:prstGeom prst="rect">
            <a:avLst/>
          </a:prstGeom>
        </p:spPr>
      </p:pic>
      <p:pic>
        <p:nvPicPr>
          <p:cNvPr id="4" name="Picture 3">
            <a:extLst>
              <a:ext uri="{FF2B5EF4-FFF2-40B4-BE49-F238E27FC236}">
                <a16:creationId xmlns:a16="http://schemas.microsoft.com/office/drawing/2014/main" id="{5D655050-A126-C657-DEC0-9A25FF9683B0}"/>
              </a:ext>
            </a:extLst>
          </p:cNvPr>
          <p:cNvPicPr>
            <a:picLocks noChangeAspect="1"/>
          </p:cNvPicPr>
          <p:nvPr/>
        </p:nvPicPr>
        <p:blipFill rotWithShape="1">
          <a:blip r:embed="rId2">
            <a:alphaModFix amt="52000"/>
          </a:blip>
          <a:srcRect l="67635" t="984" r="2330" b="31175"/>
          <a:stretch/>
        </p:blipFill>
        <p:spPr>
          <a:xfrm flipH="1">
            <a:off x="-256797" y="7450389"/>
            <a:ext cx="2737789" cy="3309098"/>
          </a:xfrm>
          <a:prstGeom prst="rect">
            <a:avLst/>
          </a:prstGeom>
        </p:spPr>
      </p:pic>
    </p:spTree>
    <p:extLst>
      <p:ext uri="{BB962C8B-B14F-4D97-AF65-F5344CB8AC3E}">
        <p14:creationId xmlns:p14="http://schemas.microsoft.com/office/powerpoint/2010/main" val="705233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A65657-B837-67FA-4AF8-6E05E2A028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342" b="17342"/>
          <a:stretch/>
        </p:blipFill>
        <p:spPr>
          <a:xfrm flipH="1">
            <a:off x="-1" y="6955465"/>
            <a:ext cx="7559675" cy="3291749"/>
          </a:xfrm>
          <a:prstGeom prst="rect">
            <a:avLst/>
          </a:prstGeom>
        </p:spPr>
      </p:pic>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61752" y="1387070"/>
            <a:ext cx="6526988" cy="4460058"/>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Pour un guide, il peut sembler étrange que nous présentions de longs paragraphes de textes au lieu de puces, de règles de pouce ou d'étapes à suivre. C'est tout à fait conscient. En ce qui concerne les trois dynamiques que sont la synchronisation, la frustration et le jeu, nous ne pourrions pas vous dire exactement comment les mettre en œuvre avec votre enfant. Un enfant répondra bien à un parent qui imite ses expressions en parfaite synchronisation, tandis qu'un autre s'ennuiera et demandera de légères variations. La frustration est parfois le signe d'une véritable détresse, parfois une façon de tester les limites ; selon le cas, il faudra réagir différemment. </a:t>
            </a:r>
          </a:p>
          <a:p>
            <a:pPr>
              <a:lnSpc>
                <a:spcPts val="1220"/>
              </a:lnSpc>
            </a:pPr>
            <a:r>
              <a:rPr lang="en-US" dirty="0"/>
              <a:t> </a:t>
            </a:r>
          </a:p>
          <a:p>
            <a:pPr>
              <a:lnSpc>
                <a:spcPts val="1220"/>
              </a:lnSpc>
            </a:pPr>
            <a:r>
              <a:rPr lang="en-US" dirty="0"/>
              <a:t>Si vous observez des réactions différentes, c'est parce que les enfants sont différents. Contrairement à ce que l'on a longtemps cru, les enfants viennent au monde avec des personnalités distinctes. Le pédiatre américain Berry Brazelton a été l'un des premiers à démontrer que les enfants, juste après la naissance, présentent des capacités différentes et réagissent différemment à des stimuli similaires. Avec ce qui est devenu l'échelle d'évaluation comportementale néonatale de Brazelton, ou plus simplement le test de Brazelton, il testait les réactions comportementales des enfants pour indiquer leurs forces et leurs faiblesses, dans le but d'aider les parents à adapter leurs stratégies de soins à leur enfant.  </a:t>
            </a:r>
          </a:p>
          <a:p>
            <a:pPr>
              <a:lnSpc>
                <a:spcPts val="1220"/>
              </a:lnSpc>
            </a:pPr>
            <a:r>
              <a:rPr lang="en-US" dirty="0"/>
              <a:t> </a:t>
            </a:r>
          </a:p>
          <a:p>
            <a:pPr>
              <a:lnSpc>
                <a:spcPts val="1220"/>
              </a:lnSpc>
            </a:pPr>
            <a:r>
              <a:rPr lang="en-US" dirty="0"/>
              <a:t>Certains pédiatres pratiquent aujourd'hui le test de Brazelton. Cependant, même sans ce test, on peut déduire beaucoup de choses sur la personnalité de l'enfant en lui accordant une attention particulière. Comme l'affirment Winnicott et d'autres, les parents sont particulièrement sensibles aux signaux de leurs enfants, ne serait-ce que parce qu'ils sont généralement les personnes qui passent le plus de temps avec eux. Toutefois, cela ne signifie pas qu'il n'est pas possible de </a:t>
            </a:r>
            <a:r>
              <a:rPr lang="en-US" dirty="0" err="1"/>
              <a:t>devenir </a:t>
            </a:r>
            <a:r>
              <a:rPr lang="en-US" dirty="0"/>
              <a:t>encore plus sensible aux modes de communication tacite de l'enfant. Dans son livre </a:t>
            </a:r>
            <a:r>
              <a:rPr lang="en-US" i="1" dirty="0"/>
              <a:t>Cognitive Gadgets</a:t>
            </a:r>
            <a:r>
              <a:rPr lang="en-US" dirty="0"/>
              <a:t>, </a:t>
            </a:r>
            <a:r>
              <a:rPr lang="en-US" dirty="0" err="1"/>
              <a:t>Cecila </a:t>
            </a:r>
            <a:r>
              <a:rPr lang="en-US" dirty="0"/>
              <a:t>Hayes affirme que ce que nous appelons parfois la "lecture de l'esprit" ne se développe pas naturellement. Elle fait remonter cette capacité à l'avènement de la lecture et de la littérature, qui, pour la première fois, nous ont permis de découvrir différents types de subjectivités, nous rendant plus aptes à imaginer ce que les gens autour de nous pourraient penser et vivre. </a:t>
            </a:r>
          </a:p>
          <a:p>
            <a:pPr>
              <a:lnSpc>
                <a:spcPts val="1220"/>
              </a:lnSpc>
            </a:pPr>
            <a:r>
              <a:rPr lang="en-US" dirty="0"/>
              <a:t> </a:t>
            </a:r>
          </a:p>
          <a:p>
            <a:pPr>
              <a:lnSpc>
                <a:spcPts val="1220"/>
              </a:lnSpc>
            </a:pPr>
            <a:r>
              <a:rPr lang="en-US" dirty="0"/>
              <a:t>De même, il semble naturel que la lecture de la vie intérieure et de l'expérience de l'enfant nous permette de mieux nous mettre à sa place. Dans ce chapitre, nous avons essayé de vous donner quelques éléments qui pourraient vous aider dans cette direction, en tenant compte des différentes interprétations de l'expérience précoce de l'enfant dans le monde. Comme nous l'avons dit dans l'introduction, ces interprétations reposent à parts égales sur des connaissances scientifiques et sur l'imagination. Un autre exemple très intéressant qui combine ces deux modes de connaissance est </a:t>
            </a:r>
            <a:r>
              <a:rPr lang="en-US" i="1" dirty="0"/>
              <a:t>Le journal du bébé </a:t>
            </a:r>
            <a:r>
              <a:rPr lang="en-US" dirty="0"/>
              <a:t>du psychologue Daniel Stern, qui raconte les six premiers mois de la vie du point de vue du nourrisson. Mais l'exercice le plus intéressant est peut-être de se lancer soi-même dans un tel journal, ne serait-ce que dans son esprit, en se posant des questions comme (voir ci-dessous). </a:t>
            </a:r>
          </a:p>
          <a:p>
            <a:pPr>
              <a:lnSpc>
                <a:spcPts val="1220"/>
              </a:lnSpc>
            </a:pPr>
            <a:endParaRPr lang="en-US" dirty="0"/>
          </a:p>
        </p:txBody>
      </p:sp>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4">
            <a:alphaModFix amt="35000"/>
          </a:blip>
          <a:srcRect l="62255" t="-878" r="5449" b="31174"/>
          <a:stretch/>
        </p:blipFill>
        <p:spPr>
          <a:xfrm flipH="1">
            <a:off x="6235256" y="6482193"/>
            <a:ext cx="2943808" cy="3399920"/>
          </a:xfrm>
          <a:prstGeom prst="rect">
            <a:avLst/>
          </a:prstGeom>
        </p:spPr>
      </p:pic>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37</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503361" y="8488843"/>
            <a:ext cx="3309514" cy="175837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650847" y="8689566"/>
            <a:ext cx="2918767"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00B6E6"/>
              </a:buClr>
              <a:buFont typeface="Arial" panose="020B0604020202020204" pitchFamily="34" charset="0"/>
              <a:buChar char="•"/>
            </a:pPr>
            <a:r>
              <a:rPr lang="en-US" sz="1200" dirty="0">
                <a:solidFill>
                  <a:schemeClr val="bg1"/>
                </a:solidFill>
              </a:rPr>
              <a:t>Que voit mon bébé en ce moment ? </a:t>
            </a:r>
          </a:p>
          <a:p>
            <a:pPr marL="171450" indent="-171450" algn="l">
              <a:buClr>
                <a:srgbClr val="00B6E6"/>
              </a:buClr>
              <a:buFont typeface="Arial" panose="020B0604020202020204" pitchFamily="34" charset="0"/>
              <a:buChar char="•"/>
            </a:pPr>
            <a:r>
              <a:rPr lang="en-US" sz="1200" dirty="0">
                <a:solidFill>
                  <a:schemeClr val="bg1"/>
                </a:solidFill>
              </a:rPr>
              <a:t>Quels sont les sens stimulés ? </a:t>
            </a:r>
          </a:p>
          <a:p>
            <a:pPr marL="171450" indent="-171450" algn="l">
              <a:buClr>
                <a:srgbClr val="00B6E6"/>
              </a:buClr>
              <a:buFont typeface="Arial" panose="020B0604020202020204" pitchFamily="34" charset="0"/>
              <a:buChar char="•"/>
            </a:pPr>
            <a:r>
              <a:rPr lang="en-US" sz="1200" dirty="0">
                <a:solidFill>
                  <a:schemeClr val="bg1"/>
                </a:solidFill>
              </a:rPr>
              <a:t>Que pourrait comprendre mon enfant à partir du contexte donné ?</a:t>
            </a:r>
          </a:p>
          <a:p>
            <a:pPr marL="171450" indent="-171450" algn="l">
              <a:buClr>
                <a:srgbClr val="00B6E6"/>
              </a:buClr>
              <a:buFont typeface="Arial" panose="020B0604020202020204" pitchFamily="34" charset="0"/>
              <a:buChar char="•"/>
            </a:pPr>
            <a:r>
              <a:rPr lang="en-US" sz="1200" dirty="0">
                <a:solidFill>
                  <a:schemeClr val="bg1"/>
                </a:solidFill>
              </a:rPr>
              <a:t>Cela lui permet-il de communiquer ?</a:t>
            </a:r>
          </a:p>
          <a:p>
            <a:pPr marL="171450" indent="-171450" algn="l">
              <a:buClr>
                <a:srgbClr val="00B6E6"/>
              </a:buClr>
              <a:buFont typeface="Arial" panose="020B0604020202020204" pitchFamily="34" charset="0"/>
              <a:buChar char="•"/>
            </a:pPr>
            <a:r>
              <a:rPr lang="en-US" sz="1200" dirty="0" err="1">
                <a:solidFill>
                  <a:schemeClr val="bg1"/>
                </a:solidFill>
              </a:rPr>
              <a:t>Cela</a:t>
            </a:r>
            <a:r>
              <a:rPr lang="en-US" sz="1200" dirty="0">
                <a:solidFill>
                  <a:schemeClr val="bg1"/>
                </a:solidFill>
              </a:rPr>
              <a:t> </a:t>
            </a:r>
            <a:r>
              <a:rPr lang="en-US" sz="1200" dirty="0" err="1">
                <a:solidFill>
                  <a:schemeClr val="bg1"/>
                </a:solidFill>
              </a:rPr>
              <a:t>lui</a:t>
            </a:r>
            <a:r>
              <a:rPr lang="en-US" sz="1200" dirty="0">
                <a:solidFill>
                  <a:schemeClr val="bg1"/>
                </a:solidFill>
              </a:rPr>
              <a:t> </a:t>
            </a:r>
            <a:r>
              <a:rPr lang="en-US" sz="1200" dirty="0" err="1">
                <a:solidFill>
                  <a:schemeClr val="bg1"/>
                </a:solidFill>
              </a:rPr>
              <a:t>permet-il</a:t>
            </a:r>
            <a:r>
              <a:rPr lang="en-US" sz="1200" dirty="0">
                <a:solidFill>
                  <a:schemeClr val="bg1"/>
                </a:solidFill>
              </a:rPr>
              <a:t> de créer ?</a:t>
            </a:r>
          </a:p>
          <a:p>
            <a:pPr marL="171450" indent="-171450" algn="l">
              <a:buClr>
                <a:srgbClr val="00B6E6"/>
              </a:buClr>
              <a:buFont typeface="Arial" panose="020B0604020202020204" pitchFamily="34" charset="0"/>
              <a:buChar char="•"/>
            </a:pPr>
            <a:endParaRPr lang="en-US" sz="1200" dirty="0">
              <a:solidFill>
                <a:schemeClr val="bg1"/>
              </a:solidFill>
            </a:endParaRPr>
          </a:p>
        </p:txBody>
      </p:sp>
      <p:sp>
        <p:nvSpPr>
          <p:cNvPr id="3" name="Text Placeholder 17">
            <a:extLst>
              <a:ext uri="{FF2B5EF4-FFF2-40B4-BE49-F238E27FC236}">
                <a16:creationId xmlns:a16="http://schemas.microsoft.com/office/drawing/2014/main" id="{691B370B-202F-71DF-7413-E871AAB56CC2}"/>
              </a:ext>
            </a:extLst>
          </p:cNvPr>
          <p:cNvSpPr txBox="1">
            <a:spLocks/>
          </p:cNvSpPr>
          <p:nvPr/>
        </p:nvSpPr>
        <p:spPr>
          <a:xfrm>
            <a:off x="0" y="443560"/>
            <a:ext cx="6777318" cy="510970"/>
          </a:xfrm>
          <a:prstGeom prst="rect">
            <a:avLst/>
          </a:prstGeom>
          <a:solidFill>
            <a:srgbClr val="009AC1"/>
          </a:solidFill>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446088" algn="l">
              <a:lnSpc>
                <a:spcPts val="1720"/>
              </a:lnSpc>
            </a:pPr>
            <a:r>
              <a:rPr lang="en-US" sz="1800" b="1" dirty="0">
                <a:solidFill>
                  <a:schemeClr val="bg1"/>
                </a:solidFill>
              </a:rPr>
              <a:t>Pourquoi les règles sont compliquées (</a:t>
            </a:r>
            <a:r>
              <a:rPr lang="en-US" sz="1800" b="1" i="1" dirty="0">
                <a:solidFill>
                  <a:schemeClr val="bg1"/>
                </a:solidFill>
              </a:rPr>
              <a:t>attention, tous les bébés sont différents</a:t>
            </a:r>
            <a:r>
              <a:rPr lang="en-US" sz="1800" b="1" dirty="0">
                <a:solidFill>
                  <a:schemeClr val="bg1"/>
                </a:solidFill>
              </a:rPr>
              <a:t>) </a:t>
            </a:r>
          </a:p>
        </p:txBody>
      </p:sp>
    </p:spTree>
    <p:extLst>
      <p:ext uri="{BB962C8B-B14F-4D97-AF65-F5344CB8AC3E}">
        <p14:creationId xmlns:p14="http://schemas.microsoft.com/office/powerpoint/2010/main" val="2440332830"/>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03</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a:xfrm>
            <a:off x="3170993" y="3483706"/>
            <a:ext cx="3148164" cy="2574544"/>
          </a:xfrm>
        </p:spPr>
        <p:txBody>
          <a:bodyPr/>
          <a:lstStyle/>
          <a:p>
            <a:pPr>
              <a:lnSpc>
                <a:spcPts val="3060"/>
              </a:lnSpc>
              <a:spcBef>
                <a:spcPts val="0"/>
              </a:spcBef>
            </a:pPr>
            <a:r>
              <a:rPr lang="en-US" dirty="0"/>
              <a:t>Qu'est-ce que la recherche contributive ?</a:t>
            </a:r>
          </a:p>
          <a:p>
            <a:pPr>
              <a:lnSpc>
                <a:spcPts val="3060"/>
              </a:lnSpc>
              <a:spcBef>
                <a:spcPts val="0"/>
              </a:spcBef>
            </a:pPr>
            <a:endParaRPr lang="en-US" dirty="0"/>
          </a:p>
        </p:txBody>
      </p:sp>
      <p:sp>
        <p:nvSpPr>
          <p:cNvPr id="2" name="Slide Number Placeholder 5">
            <a:extLst>
              <a:ext uri="{FF2B5EF4-FFF2-40B4-BE49-F238E27FC236}">
                <a16:creationId xmlns:a16="http://schemas.microsoft.com/office/drawing/2014/main" id="{45C9A865-553C-DBDC-EAE0-5B48D87BA3D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38</a:t>
            </a:fld>
            <a:endParaRPr lang="en-US" dirty="0"/>
          </a:p>
        </p:txBody>
      </p:sp>
    </p:spTree>
    <p:extLst>
      <p:ext uri="{BB962C8B-B14F-4D97-AF65-F5344CB8AC3E}">
        <p14:creationId xmlns:p14="http://schemas.microsoft.com/office/powerpoint/2010/main" val="2671155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59F2B3-85C1-182B-1192-CE84665D20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340" b="29566"/>
          <a:stretch/>
        </p:blipFill>
        <p:spPr>
          <a:xfrm>
            <a:off x="-2" y="1248163"/>
            <a:ext cx="7559675" cy="3127249"/>
          </a:xfrm>
          <a:prstGeom prst="rect">
            <a:avLst/>
          </a:prstGeom>
        </p:spPr>
      </p:pic>
      <p:sp>
        <p:nvSpPr>
          <p:cNvPr id="11" name="Rectangle 10">
            <a:extLst>
              <a:ext uri="{FF2B5EF4-FFF2-40B4-BE49-F238E27FC236}">
                <a16:creationId xmlns:a16="http://schemas.microsoft.com/office/drawing/2014/main" id="{F7ED47B4-C5E0-AB1F-A227-E35A30E6F39D}"/>
              </a:ext>
            </a:extLst>
          </p:cNvPr>
          <p:cNvSpPr/>
          <p:nvPr/>
        </p:nvSpPr>
        <p:spPr>
          <a:xfrm>
            <a:off x="-1" y="688"/>
            <a:ext cx="7559675" cy="141339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6">
            <a:extLst>
              <a:ext uri="{FF2B5EF4-FFF2-40B4-BE49-F238E27FC236}">
                <a16:creationId xmlns:a16="http://schemas.microsoft.com/office/drawing/2014/main" id="{428B317D-2D08-3045-B095-5358A7C7BCC0}"/>
              </a:ext>
            </a:extLst>
          </p:cNvPr>
          <p:cNvSpPr>
            <a:spLocks noGrp="1"/>
          </p:cNvSpPr>
          <p:nvPr>
            <p:ph type="body" sz="quarter" idx="30"/>
          </p:nvPr>
        </p:nvSpPr>
        <p:spPr>
          <a:xfrm>
            <a:off x="528814" y="687557"/>
            <a:ext cx="3547239" cy="1325980"/>
          </a:xfrm>
        </p:spPr>
        <p:txBody>
          <a:bodyPr/>
          <a:lstStyle/>
          <a:p>
            <a:pPr>
              <a:lnSpc>
                <a:spcPts val="2600"/>
              </a:lnSpc>
              <a:spcBef>
                <a:spcPts val="0"/>
              </a:spcBef>
            </a:pPr>
            <a:r>
              <a:rPr lang="en-IE" sz="2700" b="1" dirty="0">
                <a:solidFill>
                  <a:schemeClr val="bg1"/>
                </a:solidFill>
                <a:effectLst/>
                <a:ea typeface="Arial" panose="020B0604020202020204" pitchFamily="34" charset="0"/>
                <a:cs typeface="Calibri" panose="020F0502020204030204" pitchFamily="34" charset="0"/>
              </a:rPr>
              <a:t>Introduction</a:t>
            </a:r>
            <a:endParaRPr lang="en-IE" sz="2700" dirty="0">
              <a:solidFill>
                <a:schemeClr val="bg1"/>
              </a:solidFill>
              <a:effectLst/>
              <a:ea typeface="Arial" panose="020B0604020202020204" pitchFamily="34" charset="0"/>
              <a:cs typeface="Calibri" panose="020F0502020204030204" pitchFamily="34" charset="0"/>
            </a:endParaRPr>
          </a:p>
          <a:p>
            <a:endParaRPr lang="en-US" dirty="0"/>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70323" y="6997699"/>
            <a:ext cx="6514677" cy="3127249"/>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Nous pensons qu'une bonne compréhension de ce qui est en jeu lorsqu'il s'agit d'écrans et d'enfants est plus susceptible de changer la façon dont vous utilisez vos appareils que le simple fait de vous dire "n'utilisez pas d'écrans". </a:t>
            </a:r>
          </a:p>
          <a:p>
            <a:endParaRPr lang="en-US" dirty="0"/>
          </a:p>
          <a:p>
            <a:r>
              <a:rPr lang="en-US" dirty="0"/>
              <a:t>Cependant, nous reconnaissons que le fait de connaître les effets des écrans ne suffit pas toujours à modifier la façon dont nous les utilisons. Souvent, nous n'avons pas d'autre choix que de nous connecter à des écrans plusieurs heures par jour, que ce soit dans le cadre de notre travail, de démarches administratives ou d'obligations sociales. Et une fois en ligne, les grandes entreprises technologiques font tout pour nous y maintenir le plus longtemps possible, en appliquant des stratégies finement élaborées à partir de connaissances issues de la psychologie et des neurosciences. Malgré les bonnes intentions, lorsqu'il s'agit d'utiliser les écrans différemment, nous avons souvent l'impression de nous heurter à quelque chose de plus fort que nous. </a:t>
            </a:r>
          </a:p>
          <a:p>
            <a:endParaRPr lang="en-US" dirty="0"/>
          </a:p>
          <a:p>
            <a:r>
              <a:rPr lang="en-US" dirty="0"/>
              <a:t>En tout cas, plus fort que n'</a:t>
            </a:r>
            <a:r>
              <a:rPr lang="en-US" i="1" dirty="0"/>
              <a:t>importe lequel d'</a:t>
            </a:r>
            <a:r>
              <a:rPr lang="en-US" dirty="0"/>
              <a:t>entre nous.  Comme pour la plupart des mauvaises habitudes, nous pensons que les chances de se débarrasser des mauvaises habitudes liées à l'écran sont meilleures si l'on fait équipe avec d'autres. </a:t>
            </a:r>
          </a:p>
          <a:p>
            <a:endParaRPr lang="en-US" dirty="0"/>
          </a:p>
          <a:p>
            <a:r>
              <a:rPr lang="en-US" dirty="0"/>
              <a:t>C'est pourquoi, au sein de la Clinique contributive, nous favorisons une approche collective, où chacun apporte sa propre expérience pour créer un pool de connaissances partagées qui aidera chaque participant à développer ses propres stratégies pour réduire le temps passé devant l'écran. En constituant un groupe qui peut travailler ensemble sur la question des écrans, nous espérons favoriser un environnement de soutien qui peut faciliter la transition vers de nouvelles habitudes numériques. </a:t>
            </a:r>
          </a:p>
          <a:p>
            <a:endParaRPr lang="en-US" sz="1400" b="1" dirty="0">
              <a:solidFill>
                <a:schemeClr val="bg1"/>
              </a:solidFill>
              <a:highlight>
                <a:srgbClr val="74659A"/>
              </a:highlight>
            </a:endParaRPr>
          </a:p>
        </p:txBody>
      </p:sp>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3">
            <a:alphaModFix amt="35000"/>
          </a:blip>
          <a:srcRect l="62255" t="-878" r="5449" b="31174"/>
          <a:stretch/>
        </p:blipFill>
        <p:spPr>
          <a:xfrm rot="10800000" flipH="1">
            <a:off x="4509171" y="23054"/>
            <a:ext cx="2943808" cy="3399920"/>
          </a:xfrm>
          <a:prstGeom prst="rect">
            <a:avLst/>
          </a:prstGeom>
        </p:spPr>
      </p:pic>
      <p:sp>
        <p:nvSpPr>
          <p:cNvPr id="7" name="Graphic 4">
            <a:extLst>
              <a:ext uri="{FF2B5EF4-FFF2-40B4-BE49-F238E27FC236}">
                <a16:creationId xmlns:a16="http://schemas.microsoft.com/office/drawing/2014/main" id="{778C602B-C615-553F-D095-C776B49EC809}"/>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39</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310010" y="3807579"/>
            <a:ext cx="6674989" cy="3071686"/>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528813" y="4041806"/>
            <a:ext cx="6222861"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40"/>
              </a:lnSpc>
            </a:pPr>
            <a:r>
              <a:rPr lang="en-US" sz="1700" dirty="0">
                <a:solidFill>
                  <a:schemeClr val="bg1"/>
                </a:solidFill>
              </a:rPr>
              <a:t>Comme nous l'avons vu dans le chapitre précédent, nous disposons de nombreuses informations qui peuvent nous aider à comprendre le phénomène de la surexposition des jeunes enfants aux écrans. Les études montrent que l'</a:t>
            </a:r>
            <a:r>
              <a:rPr lang="en-US" sz="1700" b="1" dirty="0">
                <a:solidFill>
                  <a:schemeClr val="bg1"/>
                </a:solidFill>
              </a:rPr>
              <a:t>exposition prolongée </a:t>
            </a:r>
            <a:r>
              <a:rPr lang="en-US" sz="1700" dirty="0">
                <a:solidFill>
                  <a:schemeClr val="bg1"/>
                </a:solidFill>
              </a:rPr>
              <a:t>est corrélée </a:t>
            </a:r>
            <a:r>
              <a:rPr lang="en-US" sz="1700" b="1" dirty="0">
                <a:solidFill>
                  <a:schemeClr val="bg1"/>
                </a:solidFill>
              </a:rPr>
              <a:t>à des effets négatifs sur le développement du langage, les compétences motrices, l'obésité, la régulation émotionnelle et le bien-être social, </a:t>
            </a:r>
            <a:r>
              <a:rPr lang="en-US" sz="1700" dirty="0">
                <a:solidFill>
                  <a:schemeClr val="bg1"/>
                </a:solidFill>
              </a:rPr>
              <a:t>tandis que les théories de la psychologie et de la psychanalyse nous permettent de mieux comprendre certaines des causes sous-jacentes de ces effets, notamment la manière dont les écrans viennent perturber certaines des dynamiques de base sur lesquelles les enfants s'appuient pour se développer (dans le chapitre précédent, nous avons parlé de synchronie, de frustration et de jeu). </a:t>
            </a:r>
          </a:p>
          <a:p>
            <a:pPr algn="l">
              <a:lnSpc>
                <a:spcPts val="1740"/>
              </a:lnSpc>
            </a:pPr>
            <a:endParaRPr lang="en-US" sz="1700" dirty="0">
              <a:solidFill>
                <a:schemeClr val="bg1"/>
              </a:solidFill>
            </a:endParaRPr>
          </a:p>
        </p:txBody>
      </p:sp>
    </p:spTree>
    <p:extLst>
      <p:ext uri="{BB962C8B-B14F-4D97-AF65-F5344CB8AC3E}">
        <p14:creationId xmlns:p14="http://schemas.microsoft.com/office/powerpoint/2010/main" val="557109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570F38-B446-7B45-9385-AB2AD970C1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0027"/>
            <a:ext cx="7559675" cy="5039279"/>
          </a:xfrm>
          <a:prstGeom prst="rect">
            <a:avLst/>
          </a:prstGeom>
        </p:spPr>
      </p:pic>
      <p:sp>
        <p:nvSpPr>
          <p:cNvPr id="11" name="Rectangle 10">
            <a:extLst>
              <a:ext uri="{FF2B5EF4-FFF2-40B4-BE49-F238E27FC236}">
                <a16:creationId xmlns:a16="http://schemas.microsoft.com/office/drawing/2014/main" id="{F7ED47B4-C5E0-AB1F-A227-E35A30E6F39D}"/>
              </a:ext>
            </a:extLst>
          </p:cNvPr>
          <p:cNvSpPr/>
          <p:nvPr/>
        </p:nvSpPr>
        <p:spPr>
          <a:xfrm>
            <a:off x="-1" y="688"/>
            <a:ext cx="7559675" cy="141339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6">
            <a:extLst>
              <a:ext uri="{FF2B5EF4-FFF2-40B4-BE49-F238E27FC236}">
                <a16:creationId xmlns:a16="http://schemas.microsoft.com/office/drawing/2014/main" id="{428B317D-2D08-3045-B095-5358A7C7BCC0}"/>
              </a:ext>
            </a:extLst>
          </p:cNvPr>
          <p:cNvSpPr>
            <a:spLocks noGrp="1"/>
          </p:cNvSpPr>
          <p:nvPr>
            <p:ph type="body" sz="quarter" idx="30"/>
          </p:nvPr>
        </p:nvSpPr>
        <p:spPr>
          <a:xfrm>
            <a:off x="515293" y="577329"/>
            <a:ext cx="3547239" cy="1544944"/>
          </a:xfrm>
        </p:spPr>
        <p:txBody>
          <a:bodyPr/>
          <a:lstStyle/>
          <a:p>
            <a:pPr>
              <a:lnSpc>
                <a:spcPts val="2600"/>
              </a:lnSpc>
              <a:spcBef>
                <a:spcPts val="0"/>
              </a:spcBef>
            </a:pPr>
            <a:r>
              <a:rPr lang="fr-FR" sz="2700" b="1" dirty="0">
                <a:solidFill>
                  <a:schemeClr val="bg1"/>
                </a:solidFill>
                <a:effectLst/>
                <a:ea typeface="Arial" panose="020B0604020202020204" pitchFamily="34" charset="0"/>
                <a:cs typeface="Calibri" panose="020F0502020204030204" pitchFamily="34" charset="0"/>
              </a:rPr>
              <a:t>À quoi sert </a:t>
            </a:r>
            <a:r>
              <a:rPr lang="fr-FR" sz="2700" b="1" dirty="0" err="1">
                <a:solidFill>
                  <a:schemeClr val="bg1"/>
                </a:solidFill>
                <a:effectLst/>
                <a:ea typeface="Arial" panose="020B0604020202020204" pitchFamily="34" charset="0"/>
                <a:cs typeface="Calibri" panose="020F0502020204030204" pitchFamily="34" charset="0"/>
              </a:rPr>
              <a:t>ce </a:t>
            </a:r>
            <a:r>
              <a:rPr lang="fr-FR" sz="2700" b="1" dirty="0">
                <a:solidFill>
                  <a:schemeClr val="bg1"/>
                </a:solidFill>
                <a:effectLst/>
                <a:ea typeface="Arial" panose="020B0604020202020204" pitchFamily="34" charset="0"/>
                <a:cs typeface="Calibri" panose="020F0502020204030204" pitchFamily="34" charset="0"/>
              </a:rPr>
              <a:t>guide ?</a:t>
            </a:r>
            <a:endParaRPr lang="en-IE" sz="2700" dirty="0">
              <a:solidFill>
                <a:schemeClr val="bg1"/>
              </a:solidFill>
              <a:effectLst/>
              <a:ea typeface="Arial" panose="020B0604020202020204" pitchFamily="34" charset="0"/>
              <a:cs typeface="Calibri" panose="020F0502020204030204" pitchFamily="34" charset="0"/>
            </a:endParaRPr>
          </a:p>
          <a:p>
            <a:endParaRPr lang="en-US" dirty="0"/>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35412" y="5838256"/>
            <a:ext cx="6526988" cy="388909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Ces dernières années, les écrans ont envahi nos vies. Nombre d'entre nous ont régulièrement l'impression d'être connectés plus longtemps que ce qui est bon pour nous. Les très jeunes enfants sont toutefois considérés comme particulièrement vulnérables, car les écrans risquent de perturber les étapes cruciales de leur développement. De nombreuses organisations de santé et les gouvernements européens commencent à reconnaître les effets néfastes potentiels d'une surexposition précoce. C'est pourquoi vous pouvez aujourd'hui trouver des conseils sur la manière d'utiliser votre ordinateur, votre smartphone ou votre tablette en présence de vos enfants. </a:t>
            </a:r>
          </a:p>
          <a:p>
            <a:r>
              <a:rPr lang="en-US" dirty="0"/>
              <a:t> </a:t>
            </a:r>
          </a:p>
          <a:p>
            <a:r>
              <a:rPr lang="en-US" dirty="0"/>
              <a:t>Rassurez-vous. Il ne s'agit pas d'un énième guide vous conseillant de tenir vos enfants à l'écart de vos appareils. Au contraire, nous vous proposons un guide qui vous aidera à comprendre les mécanismes qui sous-tendent les technologies numériques modernes, et pourquoi il est plus facile à dire qu'à faire d'éloigner les jeunes enfants de ces technologies. Il vous donnera un aperçu du développement des enfants en bas âge et de la manière dont les écrans perturbent les relations dont ils dépendent pour apprendre et grandir, afin que vous puissiez prendre les mesures nécessaires pour les rétablir.</a:t>
            </a:r>
          </a:p>
          <a:p>
            <a:endParaRPr lang="en-US" dirty="0"/>
          </a:p>
          <a:p>
            <a:r>
              <a:rPr lang="en-US" dirty="0"/>
              <a:t>Nous n'attendons pas de vous que vous preniez ces mesures seul.</a:t>
            </a:r>
          </a:p>
          <a:p>
            <a:endParaRPr lang="en-US" sz="1400" dirty="0">
              <a:solidFill>
                <a:schemeClr val="bg1"/>
              </a:solidFill>
            </a:endParaRPr>
          </a:p>
          <a:p>
            <a:r>
              <a:rPr lang="en-US" dirty="0"/>
              <a:t>Les écrans sont incroyablement omniprésents. Ils sont activement promus par des acteurs économiques qui gagnent des sommes vertigineuses en nous gardant en ligne le plus longtemps possible. C'est pourquoi nous soutenons que la responsabilité de modifier notre utilisation des écrans ne devrait pas incomber à chaque parent. </a:t>
            </a:r>
          </a:p>
          <a:p>
            <a:r>
              <a:rPr lang="en-US" dirty="0"/>
              <a:t> </a:t>
            </a:r>
          </a:p>
          <a:p>
            <a:r>
              <a:rPr lang="en-US" dirty="0"/>
              <a:t>Avec ce guide, nous voulons vous donner les outils pour agir collectivement contre la surexposition. Il vous montrera comment créer des groupes locaux, où vous pourrez rassembler différents types de connaissances pour inventer de nouvelles et meilleures façons d'utiliser les technologies numériques en collaboration avec d'autres.</a:t>
            </a:r>
          </a:p>
          <a:p>
            <a:endParaRPr lang="en-US" dirty="0"/>
          </a:p>
          <a:p>
            <a:r>
              <a:rPr lang="en-US" dirty="0"/>
              <a:t>Nous appelons cette activité la recherche contributive. Nous considérons la recherche participative comme une nouvelle stratégie intelligente en matière de soins de santé. </a:t>
            </a:r>
            <a:endParaRPr lang="en-US" sz="1400" b="1" dirty="0">
              <a:solidFill>
                <a:schemeClr val="bg1"/>
              </a:solidFill>
              <a:highlight>
                <a:srgbClr val="74659A"/>
              </a:highlight>
            </a:endParaRPr>
          </a:p>
        </p:txBody>
      </p:sp>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3">
            <a:alphaModFix amt="35000"/>
          </a:blip>
          <a:srcRect l="67741" t="-878" r="5449" b="31174"/>
          <a:stretch/>
        </p:blipFill>
        <p:spPr>
          <a:xfrm rot="10800000" flipH="1">
            <a:off x="5116009" y="12325"/>
            <a:ext cx="2443665" cy="3399920"/>
          </a:xfrm>
          <a:prstGeom prst="rect">
            <a:avLst/>
          </a:prstGeom>
        </p:spPr>
      </p:pic>
      <p:sp>
        <p:nvSpPr>
          <p:cNvPr id="7" name="Graphic 4">
            <a:extLst>
              <a:ext uri="{FF2B5EF4-FFF2-40B4-BE49-F238E27FC236}">
                <a16:creationId xmlns:a16="http://schemas.microsoft.com/office/drawing/2014/main" id="{778C602B-C615-553F-D095-C776B49EC809}"/>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4</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335412" y="4375412"/>
            <a:ext cx="6065388" cy="1143339"/>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572470" y="4531094"/>
            <a:ext cx="5550034"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40"/>
              </a:lnSpc>
            </a:pPr>
            <a:r>
              <a:rPr lang="en-US" sz="1700" dirty="0">
                <a:solidFill>
                  <a:schemeClr val="bg1"/>
                </a:solidFill>
              </a:rPr>
              <a:t>Ce guide a été conçu par l'</a:t>
            </a:r>
            <a:r>
              <a:rPr lang="en-US" sz="1700" b="1" dirty="0">
                <a:solidFill>
                  <a:schemeClr val="bg1"/>
                </a:solidFill>
              </a:rPr>
              <a:t>Institut de recherche et d'innovation </a:t>
            </a:r>
            <a:r>
              <a:rPr lang="en-US" sz="1700" dirty="0">
                <a:solidFill>
                  <a:schemeClr val="bg1"/>
                </a:solidFill>
              </a:rPr>
              <a:t>pour vous aider à organiser des actions collectives contre la </a:t>
            </a:r>
            <a:r>
              <a:rPr lang="en-US" sz="1700" b="1" dirty="0">
                <a:solidFill>
                  <a:schemeClr val="bg1"/>
                </a:solidFill>
              </a:rPr>
              <a:t>surexposition aux écrans des jeunes enfants</a:t>
            </a:r>
            <a:r>
              <a:rPr lang="en-US" sz="1700" dirty="0">
                <a:solidFill>
                  <a:schemeClr val="bg1"/>
                </a:solidFill>
              </a:rPr>
              <a:t>.</a:t>
            </a:r>
          </a:p>
        </p:txBody>
      </p:sp>
      <mc:AlternateContent xmlns:mc="http://schemas.openxmlformats.org/markup-compatibility/2006" xmlns:p14="http://schemas.microsoft.com/office/powerpoint/2010/main">
        <mc:Choice Requires="p14">
          <p:contentPart p14:bwMode="auto" r:id="rId4">
            <p14:nvContentPartPr>
              <p14:cNvPr id="8" name="Encre 7"/>
              <p14:cNvContentPartPr/>
              <p14:nvPr/>
            </p14:nvContentPartPr>
            <p14:xfrm>
              <a:off x="485429" y="7201850"/>
              <a:ext cx="6840" cy="12960"/>
            </p14:xfrm>
          </p:contentPart>
        </mc:Choice>
        <mc:Fallback xmlns:a14="http://schemas.microsoft.com/office/drawing/2010/main" xmlns:a16="http://schemas.microsoft.com/office/drawing/2014/main" xmlns="">
          <p:pic>
            <p:nvPicPr>
              <p:cNvPr id="8" name="Encre 7"/>
              <p:cNvPicPr/>
              <p:nvPr/>
            </p:nvPicPr>
            <p:blipFill>
              <a:blip r:embed="rId5"/>
              <a:stretch>
                <a:fillRect/>
              </a:stretch>
            </p:blipFill>
            <p:spPr>
              <a:xfrm>
                <a:off x="470309" y="7186730"/>
                <a:ext cx="37080" cy="43200"/>
              </a:xfrm>
              <a:prstGeom prst="rect">
                <a:avLst/>
              </a:prstGeom>
            </p:spPr>
          </p:pic>
        </mc:Fallback>
      </mc:AlternateContent>
    </p:spTree>
    <p:extLst>
      <p:ext uri="{BB962C8B-B14F-4D97-AF65-F5344CB8AC3E}">
        <p14:creationId xmlns:p14="http://schemas.microsoft.com/office/powerpoint/2010/main" val="3499824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70323" y="685800"/>
            <a:ext cx="6526988" cy="796290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Nous appelons cette méthode la recherche contributive. En une phrase, la recherche contributive est un type de recherche-action qui réunit des chercheurs universitaires, des professionnels et des habitants pour aborder des questions relatives à la technologie. Elle est particulièrement adaptée aux nouveaux problèmes (de santé), pour lesquels on ne dispose pas encore d'une vue d'ensemble complète des causes et des effets, et pour lesquels il semble qu'aucune solution miracle, comme un médicament ou une technologie, ne fera disparaître les symptômes. Au lieu d'attendre un remède magique (qui souvent n'existe pas), la recherche contributive propose de rassembler tous les différents types de connaissances qui peuvent nous aider à comprendre un problème, et qui peuvent nous aider à imaginer de nouvelles pratiques durables dans des contextes réels. </a:t>
            </a:r>
          </a:p>
          <a:p>
            <a:r>
              <a:rPr lang="en-US" dirty="0"/>
              <a:t> </a:t>
            </a:r>
          </a:p>
          <a:p>
            <a:r>
              <a:rPr lang="en-US" dirty="0"/>
              <a:t>La particularité de la recherche contributive, par rapport à d'autres méthodes de recherche participative, est qu'elle est ancrée dans une tradition philosophique. Cela signifie qu'au lieu de préconiser des étapes spécifiques à suivre, comme la plupart des méthodes issues des sciences sociales, la recherche contributive est guidée par un certain nombre de </a:t>
            </a:r>
            <a:r>
              <a:rPr lang="en-US" i="1" dirty="0"/>
              <a:t>concepts </a:t>
            </a:r>
            <a:r>
              <a:rPr lang="en-US" dirty="0"/>
              <a:t>et d'</a:t>
            </a:r>
            <a:r>
              <a:rPr lang="en-US" i="1" dirty="0"/>
              <a:t>orientations</a:t>
            </a:r>
            <a:r>
              <a:rPr lang="en-US" dirty="0"/>
              <a:t>. </a:t>
            </a:r>
          </a:p>
          <a:p>
            <a:r>
              <a:rPr lang="en-US" dirty="0"/>
              <a:t> </a:t>
            </a:r>
          </a:p>
          <a:p>
            <a:r>
              <a:rPr lang="en-US" dirty="0"/>
              <a:t>La meilleure façon d'appréhender ces concepts est de se plonger directement dans les textes fondamentaux relatifs à la recherche contributive. Toutefois, pour ceux qui n'ont pas le temps de se plonger dans ces textes, ou qui souhaitent avoir une meilleure idée de ce qui est en jeu avant de décider s'il vaut la peine d'aller plus loin, nous vous proposons dans ce chapitre une introduction à certaines des idées fondatrices. </a:t>
            </a:r>
          </a:p>
          <a:p>
            <a:r>
              <a:rPr lang="en-US" dirty="0"/>
              <a:t> </a:t>
            </a:r>
          </a:p>
          <a:p>
            <a:r>
              <a:rPr lang="en-US" dirty="0"/>
              <a:t>La première partie vous donnera un bref aperçu des principaux concepts qui orientent la méthode. S'engager dans des concepts philosophiques peut sembler intimidant. Cependant, comme nous espérons le montrer, un bon concept n'est en fait qu'une façon de mettre des mots sur quelque chose - un processus, une dynamique, une relation - que </a:t>
            </a:r>
            <a:r>
              <a:rPr lang="en-US" i="1" dirty="0"/>
              <a:t>vous connaissez déjà</a:t>
            </a:r>
            <a:r>
              <a:rPr lang="en-US" dirty="0"/>
              <a:t>. Comme nous l'avons dit dans le deuxième chapitre, il est très important de nommer quelque chose de cette manière, car c'est la première étape pour pouvoir l'aborder consciemment. Tous les concepts évoqués dans cette partie renvoient indirectement à un aspect important de la surexposition que nous devrions considérer, notamment la manière dont les humains - leurs relations au monde et les uns aux autres - sont profondément affectés par notre utilisation de la technologie. </a:t>
            </a:r>
          </a:p>
          <a:p>
            <a:endParaRPr lang="en-US" dirty="0"/>
          </a:p>
          <a:p>
            <a:r>
              <a:rPr lang="en-US" dirty="0"/>
              <a:t> </a:t>
            </a:r>
          </a:p>
          <a:p>
            <a:r>
              <a:rPr lang="en-US" dirty="0"/>
              <a:t>Les concepts peuvent également nous aider à développer de nouvelles théories sur la manière de travailler ensemble. Comme nous le verrons dans la deuxième partie, les concepts de la première partie s'ouvrent aux orientations qui guident un processus de recherche contributive. Les "orientations" sont, comme le mot l'indique, ce qui oriente la recherche. Plus que ses résultats réels, la recherche contributive est définie par un ensemble d'ambitions que nous appellerons ici "la pratique de la technologie", "l'expérimentation d'une nouvelle économie (contributive)", "la capacitation des participants" et "la production de connaissances transférables" ou, plus brièvement, les dimensions "</a:t>
            </a:r>
            <a:r>
              <a:rPr lang="en-US" dirty="0" err="1"/>
              <a:t>organologique</a:t>
            </a:r>
            <a:r>
              <a:rPr lang="en-US" dirty="0"/>
              <a:t>", "économique", "capacitive" et "évolutive" de la recherche contributive. </a:t>
            </a:r>
          </a:p>
          <a:p>
            <a:r>
              <a:rPr lang="en-US" dirty="0"/>
              <a:t> </a:t>
            </a:r>
          </a:p>
          <a:p>
            <a:r>
              <a:rPr lang="en-US" dirty="0"/>
              <a:t>Une autre façon de comprendre la nature d'une chose est de comprendre ce qu'</a:t>
            </a:r>
            <a:r>
              <a:rPr lang="en-US" i="1" dirty="0"/>
              <a:t>elle n'est pas</a:t>
            </a:r>
            <a:r>
              <a:rPr lang="en-US" dirty="0"/>
              <a:t>. Dans la troisième partie, nous comparerons certains des termes que nous utilisons pour décrire la recherche contributive à d'autres termes qui guident explicitement ou implicitement d'autres processus de recherche ou le travail social, afin de vous donner une meilleure idée de la différence entre la recherche contributive et d'autres approches que vous pourriez rencontrer aujourd'hui.  </a:t>
            </a:r>
          </a:p>
          <a:p>
            <a:r>
              <a:rPr lang="en-US" dirty="0"/>
              <a:t> </a:t>
            </a:r>
          </a:p>
          <a:p>
            <a:r>
              <a:rPr lang="en-US" dirty="0"/>
              <a:t>Enfin, nous résumerons dans la dernière partie comment la recherche contributive répond à certains des défis intrinsèques à la surexposition aux écrans, identifiés à travers les études menées dans le résultat 1 de ce projet Erasmus. Cette partie est particulièrement utile si vous rencontrez des personnes sceptiques à l'égard de la méthode. Aujourd'hui, peu d'institutions </a:t>
            </a:r>
            <a:r>
              <a:rPr lang="en-US" dirty="0" err="1"/>
              <a:t>valorisent les </a:t>
            </a:r>
            <a:r>
              <a:rPr lang="en-US" dirty="0"/>
              <a:t>méthodes ouvertes qui nécessitent l'investissement à long terme de multiples acteurs. Avec cette partie, nous espérons indiquer comment l'investissement dans un processus tel que la recherche contributive peut réellement nous aider à surmonter certains des problèmes qui rendent inefficaces d'autres approches contre la surexposition aux écrans. </a:t>
            </a:r>
          </a:p>
          <a:p>
            <a:r>
              <a:rPr lang="en-US" dirty="0"/>
              <a:t> </a:t>
            </a:r>
          </a:p>
          <a:p>
            <a:r>
              <a:rPr lang="en-US" dirty="0"/>
              <a:t>Tout au long de ce chapitre, nous défendrons l'aspect philosophique particulier de la méthode. Dans tous les processus de recherche contributive, nous essayons de répondre à la question philosophique peut-être la plus ancienne : </a:t>
            </a:r>
            <a:r>
              <a:rPr lang="en-US" i="1" dirty="0"/>
              <a:t>qui sommes-nous ? </a:t>
            </a:r>
            <a:r>
              <a:rPr lang="en-US" dirty="0"/>
              <a:t>Pour nous, il ne s'agit pas seulement d'une question intéressante et existentielle. Nous pensons que la curiosité de savoir qui nous sommes est la condition préalable à une prise en charge intelligente de nous-mêmes et des autres. </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40</a:t>
            </a:fld>
            <a:endParaRPr lang="en-US" dirty="0"/>
          </a:p>
        </p:txBody>
      </p:sp>
      <p:pic>
        <p:nvPicPr>
          <p:cNvPr id="8" name="Picture 7">
            <a:extLst>
              <a:ext uri="{FF2B5EF4-FFF2-40B4-BE49-F238E27FC236}">
                <a16:creationId xmlns:a16="http://schemas.microsoft.com/office/drawing/2014/main" id="{C6BB607C-01D3-A14F-2FD9-6E995A3208AA}"/>
              </a:ext>
            </a:extLst>
          </p:cNvPr>
          <p:cNvPicPr>
            <a:picLocks noChangeAspect="1"/>
          </p:cNvPicPr>
          <p:nvPr/>
        </p:nvPicPr>
        <p:blipFill rotWithShape="1">
          <a:blip r:embed="rId3">
            <a:alphaModFix amt="52000"/>
          </a:blip>
          <a:srcRect l="67635" t="984" r="2330" b="31175"/>
          <a:stretch/>
        </p:blipFill>
        <p:spPr>
          <a:xfrm flipH="1">
            <a:off x="-421897" y="8351464"/>
            <a:ext cx="2737789" cy="3309098"/>
          </a:xfrm>
          <a:prstGeom prst="rect">
            <a:avLst/>
          </a:prstGeom>
        </p:spPr>
      </p:pic>
    </p:spTree>
    <p:extLst>
      <p:ext uri="{BB962C8B-B14F-4D97-AF65-F5344CB8AC3E}">
        <p14:creationId xmlns:p14="http://schemas.microsoft.com/office/powerpoint/2010/main" val="3728073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41</a:t>
            </a:fld>
            <a:endParaRPr lang="en-US" dirty="0"/>
          </a:p>
        </p:txBody>
      </p:sp>
      <p:sp>
        <p:nvSpPr>
          <p:cNvPr id="3" name="Rectangle 2">
            <a:extLst>
              <a:ext uri="{FF2B5EF4-FFF2-40B4-BE49-F238E27FC236}">
                <a16:creationId xmlns:a16="http://schemas.microsoft.com/office/drawing/2014/main" id="{EC59D88B-8DCE-DD6D-2936-60036FC17F65}"/>
              </a:ext>
            </a:extLst>
          </p:cNvPr>
          <p:cNvSpPr/>
          <p:nvPr/>
        </p:nvSpPr>
        <p:spPr>
          <a:xfrm>
            <a:off x="0" y="1422400"/>
            <a:ext cx="7584922" cy="869950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D759C87-5227-DBF1-9CD9-FBD01D75D8F7}"/>
              </a:ext>
            </a:extLst>
          </p:cNvPr>
          <p:cNvPicPr>
            <a:picLocks noChangeAspect="1"/>
          </p:cNvPicPr>
          <p:nvPr/>
        </p:nvPicPr>
        <p:blipFill rotWithShape="1">
          <a:blip r:embed="rId2">
            <a:alphaModFix amt="52000"/>
          </a:blip>
          <a:srcRect l="67635" t="984" r="2330" b="31175"/>
          <a:stretch/>
        </p:blipFill>
        <p:spPr>
          <a:xfrm flipH="1">
            <a:off x="214281" y="6824271"/>
            <a:ext cx="2737789" cy="3309098"/>
          </a:xfrm>
          <a:prstGeom prst="rect">
            <a:avLst/>
          </a:prstGeom>
        </p:spPr>
      </p:pic>
      <p:sp>
        <p:nvSpPr>
          <p:cNvPr id="215" name="Text Placeholder 17">
            <a:extLst>
              <a:ext uri="{FF2B5EF4-FFF2-40B4-BE49-F238E27FC236}">
                <a16:creationId xmlns:a16="http://schemas.microsoft.com/office/drawing/2014/main" id="{0A55BD13-6EAA-C975-1A3D-0D9A2026261D}"/>
              </a:ext>
            </a:extLst>
          </p:cNvPr>
          <p:cNvSpPr txBox="1">
            <a:spLocks/>
          </p:cNvSpPr>
          <p:nvPr/>
        </p:nvSpPr>
        <p:spPr>
          <a:xfrm>
            <a:off x="490685" y="1773300"/>
            <a:ext cx="4463530" cy="139220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300" dirty="0">
                <a:solidFill>
                  <a:schemeClr val="bg1"/>
                </a:solidFill>
              </a:rPr>
              <a:t>La recherche contributive est issue des travaux philosophiques de Bernard </a:t>
            </a:r>
            <a:r>
              <a:rPr lang="en-US" sz="1300" dirty="0" err="1">
                <a:solidFill>
                  <a:schemeClr val="bg1"/>
                </a:solidFill>
              </a:rPr>
              <a:t>Stiegler</a:t>
            </a:r>
            <a:r>
              <a:rPr lang="en-US" sz="1300" dirty="0">
                <a:solidFill>
                  <a:schemeClr val="bg1"/>
                </a:solidFill>
              </a:rPr>
              <a:t>. Nous avons résumé ci-dessous quelques-unes de ses principales idées, organisées autour de ses principaux concepts. L'ensemble montre le raisonnement et l'élan de la </a:t>
            </a:r>
            <a:r>
              <a:rPr lang="en-US" sz="1300" b="1" dirty="0">
                <a:solidFill>
                  <a:schemeClr val="bg1"/>
                </a:solidFill>
              </a:rPr>
              <a:t>recherche contributive</a:t>
            </a:r>
            <a:r>
              <a:rPr lang="en-US" sz="1300" dirty="0">
                <a:solidFill>
                  <a:schemeClr val="bg1"/>
                </a:solidFill>
              </a:rPr>
              <a:t>. </a:t>
            </a:r>
          </a:p>
        </p:txBody>
      </p:sp>
      <p:sp>
        <p:nvSpPr>
          <p:cNvPr id="6" name="Text Placeholder 16">
            <a:extLst>
              <a:ext uri="{FF2B5EF4-FFF2-40B4-BE49-F238E27FC236}">
                <a16:creationId xmlns:a16="http://schemas.microsoft.com/office/drawing/2014/main" id="{E39AA223-82C0-CFA7-0DFC-3FC6E54C7ABC}"/>
              </a:ext>
            </a:extLst>
          </p:cNvPr>
          <p:cNvSpPr txBox="1">
            <a:spLocks/>
          </p:cNvSpPr>
          <p:nvPr/>
        </p:nvSpPr>
        <p:spPr>
          <a:xfrm>
            <a:off x="528814" y="409187"/>
            <a:ext cx="4379804"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Une méthode issue de la philosophie </a:t>
            </a:r>
          </a:p>
          <a:p>
            <a:endParaRPr lang="en-US" dirty="0">
              <a:solidFill>
                <a:srgbClr val="009AC1"/>
              </a:solidFill>
            </a:endParaRPr>
          </a:p>
        </p:txBody>
      </p:sp>
      <p:sp>
        <p:nvSpPr>
          <p:cNvPr id="8" name="Graphic 4">
            <a:extLst>
              <a:ext uri="{FF2B5EF4-FFF2-40B4-BE49-F238E27FC236}">
                <a16:creationId xmlns:a16="http://schemas.microsoft.com/office/drawing/2014/main" id="{FFE22487-47CC-FC75-5EB1-B540885EF5C6}"/>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F93AA532-EA1D-7532-9B3D-9B3FB74ADB46}"/>
              </a:ext>
            </a:extLst>
          </p:cNvPr>
          <p:cNvPicPr>
            <a:picLocks noChangeAspect="1"/>
          </p:cNvPicPr>
          <p:nvPr/>
        </p:nvPicPr>
        <p:blipFill rotWithShape="1">
          <a:blip r:embed="rId2">
            <a:alphaModFix amt="35000"/>
          </a:blip>
          <a:srcRect l="67393" t="-878" r="5449" b="31174"/>
          <a:stretch/>
        </p:blipFill>
        <p:spPr>
          <a:xfrm rot="10800000" flipH="1">
            <a:off x="5084162" y="1410931"/>
            <a:ext cx="2475513" cy="3399920"/>
          </a:xfrm>
          <a:prstGeom prst="rect">
            <a:avLst/>
          </a:prstGeom>
        </p:spPr>
      </p:pic>
      <p:sp>
        <p:nvSpPr>
          <p:cNvPr id="11" name="Rectangle 10">
            <a:extLst>
              <a:ext uri="{FF2B5EF4-FFF2-40B4-BE49-F238E27FC236}">
                <a16:creationId xmlns:a16="http://schemas.microsoft.com/office/drawing/2014/main" id="{403399E9-6877-66D3-40BA-ADBD11C91049}"/>
              </a:ext>
            </a:extLst>
          </p:cNvPr>
          <p:cNvSpPr/>
          <p:nvPr/>
        </p:nvSpPr>
        <p:spPr>
          <a:xfrm>
            <a:off x="490685" y="3163090"/>
            <a:ext cx="6643869" cy="6501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grpSp>
        <p:nvGrpSpPr>
          <p:cNvPr id="12" name="Graphic 4">
            <a:extLst>
              <a:ext uri="{FF2B5EF4-FFF2-40B4-BE49-F238E27FC236}">
                <a16:creationId xmlns:a16="http://schemas.microsoft.com/office/drawing/2014/main" id="{6DED621D-6E53-66DF-E965-84F8F1A54F82}"/>
              </a:ext>
            </a:extLst>
          </p:cNvPr>
          <p:cNvGrpSpPr/>
          <p:nvPr/>
        </p:nvGrpSpPr>
        <p:grpSpPr>
          <a:xfrm rot="2314677">
            <a:off x="1066082" y="8634122"/>
            <a:ext cx="403667" cy="780438"/>
            <a:chOff x="9129274" y="2719113"/>
            <a:chExt cx="717139" cy="1386497"/>
          </a:xfrm>
          <a:solidFill>
            <a:srgbClr val="000000"/>
          </a:solidFill>
        </p:grpSpPr>
        <p:grpSp>
          <p:nvGrpSpPr>
            <p:cNvPr id="13" name="Graphic 4">
              <a:extLst>
                <a:ext uri="{FF2B5EF4-FFF2-40B4-BE49-F238E27FC236}">
                  <a16:creationId xmlns:a16="http://schemas.microsoft.com/office/drawing/2014/main" id="{4DA7DD83-24C9-48F7-8C3B-9D60111F6866}"/>
                </a:ext>
              </a:extLst>
            </p:cNvPr>
            <p:cNvGrpSpPr/>
            <p:nvPr/>
          </p:nvGrpSpPr>
          <p:grpSpPr>
            <a:xfrm>
              <a:off x="9159507" y="2719113"/>
              <a:ext cx="446280" cy="440141"/>
              <a:chOff x="9159507" y="2719113"/>
              <a:chExt cx="446280" cy="440141"/>
            </a:xfrm>
            <a:grpFill/>
          </p:grpSpPr>
          <p:sp>
            <p:nvSpPr>
              <p:cNvPr id="22" name="Freeform 21">
                <a:extLst>
                  <a:ext uri="{FF2B5EF4-FFF2-40B4-BE49-F238E27FC236}">
                    <a16:creationId xmlns:a16="http://schemas.microsoft.com/office/drawing/2014/main" id="{D22B5255-D470-E198-3FCE-0A98B55C87C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E2E0309-2175-3354-246E-D3E93D49E64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3E25052C-A5AB-0ED1-B443-5FDF2FA5FF73}"/>
                </a:ext>
              </a:extLst>
            </p:cNvPr>
            <p:cNvGrpSpPr/>
            <p:nvPr/>
          </p:nvGrpSpPr>
          <p:grpSpPr>
            <a:xfrm>
              <a:off x="9129274" y="2893887"/>
              <a:ext cx="717139" cy="1211724"/>
              <a:chOff x="9129274" y="2893887"/>
              <a:chExt cx="717139" cy="1211724"/>
            </a:xfrm>
            <a:grpFill/>
          </p:grpSpPr>
          <p:sp>
            <p:nvSpPr>
              <p:cNvPr id="15" name="Freeform 14">
                <a:extLst>
                  <a:ext uri="{FF2B5EF4-FFF2-40B4-BE49-F238E27FC236}">
                    <a16:creationId xmlns:a16="http://schemas.microsoft.com/office/drawing/2014/main" id="{44EE6C59-0A54-F093-B80C-2E9DF03F52C8}"/>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FE8550-15FD-F577-DFF6-ABEF9CC59FA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4B13AF-B4F6-19AD-5C43-F135EC32853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8D0825C-437A-3371-E5E7-031B2070E5B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D7A9221-6316-4CB3-5F4B-F89673972A7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27525B0-3743-B0B0-5DDF-89870E4566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E0B665-7C70-8B86-358A-427955A55B1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cxnSp>
        <p:nvCxnSpPr>
          <p:cNvPr id="24" name="Straight Connector 23">
            <a:extLst>
              <a:ext uri="{FF2B5EF4-FFF2-40B4-BE49-F238E27FC236}">
                <a16:creationId xmlns:a16="http://schemas.microsoft.com/office/drawing/2014/main" id="{0A4CC1D8-7D66-2572-8242-081760CB097D}"/>
              </a:ext>
            </a:extLst>
          </p:cNvPr>
          <p:cNvCxnSpPr/>
          <p:nvPr/>
        </p:nvCxnSpPr>
        <p:spPr>
          <a:xfrm>
            <a:off x="1841777" y="3166866"/>
            <a:ext cx="0" cy="988392"/>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C7D9FB-F7D0-8CCF-FB81-29806BF254AB}"/>
              </a:ext>
            </a:extLst>
          </p:cNvPr>
          <p:cNvCxnSpPr>
            <a:cxnSpLocks/>
          </p:cNvCxnSpPr>
          <p:nvPr/>
        </p:nvCxnSpPr>
        <p:spPr>
          <a:xfrm>
            <a:off x="6203796" y="4155258"/>
            <a:ext cx="0" cy="174282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3216A7-ADFA-EF43-6BF4-108A9794FEAB}"/>
              </a:ext>
            </a:extLst>
          </p:cNvPr>
          <p:cNvCxnSpPr>
            <a:cxnSpLocks/>
          </p:cNvCxnSpPr>
          <p:nvPr/>
        </p:nvCxnSpPr>
        <p:spPr>
          <a:xfrm>
            <a:off x="1841777" y="4155258"/>
            <a:ext cx="4362019"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80AEC8-B8F2-EB8A-40D4-E352A1F7BC9B}"/>
              </a:ext>
            </a:extLst>
          </p:cNvPr>
          <p:cNvCxnSpPr>
            <a:cxnSpLocks/>
          </p:cNvCxnSpPr>
          <p:nvPr/>
        </p:nvCxnSpPr>
        <p:spPr>
          <a:xfrm>
            <a:off x="1158565" y="5898081"/>
            <a:ext cx="5045231"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38ED01BB-AC7A-9019-9CDB-9418308B19C4}"/>
              </a:ext>
            </a:extLst>
          </p:cNvPr>
          <p:cNvSpPr txBox="1">
            <a:spLocks/>
          </p:cNvSpPr>
          <p:nvPr/>
        </p:nvSpPr>
        <p:spPr>
          <a:xfrm>
            <a:off x="1932146" y="3921598"/>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9" name="TextBox 28">
            <a:extLst>
              <a:ext uri="{FF2B5EF4-FFF2-40B4-BE49-F238E27FC236}">
                <a16:creationId xmlns:a16="http://schemas.microsoft.com/office/drawing/2014/main" id="{CFD7F140-FD80-4407-31F2-352EE2C0B3C0}"/>
              </a:ext>
            </a:extLst>
          </p:cNvPr>
          <p:cNvSpPr txBox="1"/>
          <p:nvPr/>
        </p:nvSpPr>
        <p:spPr>
          <a:xfrm>
            <a:off x="1645331" y="4391613"/>
            <a:ext cx="1817163" cy="310341"/>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L'individualisation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762AE7A2-A265-0DAF-6A91-760C3F3459DF}"/>
              </a:ext>
            </a:extLst>
          </p:cNvPr>
          <p:cNvSpPr/>
          <p:nvPr/>
        </p:nvSpPr>
        <p:spPr>
          <a:xfrm>
            <a:off x="3436080" y="4083704"/>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73FD3CC-A56B-9712-FB70-CDA684353A4F}"/>
              </a:ext>
            </a:extLst>
          </p:cNvPr>
          <p:cNvSpPr/>
          <p:nvPr/>
        </p:nvSpPr>
        <p:spPr>
          <a:xfrm>
            <a:off x="5452555" y="5953278"/>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FACDC1E1-7438-1ED6-1204-047D9B26733C}"/>
              </a:ext>
            </a:extLst>
          </p:cNvPr>
          <p:cNvCxnSpPr>
            <a:cxnSpLocks/>
          </p:cNvCxnSpPr>
          <p:nvPr/>
        </p:nvCxnSpPr>
        <p:spPr>
          <a:xfrm>
            <a:off x="1158565" y="5898081"/>
            <a:ext cx="0" cy="174282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6E5E0AC-2B33-02DA-0667-FD6EC5F88F8C}"/>
              </a:ext>
            </a:extLst>
          </p:cNvPr>
          <p:cNvCxnSpPr>
            <a:cxnSpLocks/>
          </p:cNvCxnSpPr>
          <p:nvPr/>
        </p:nvCxnSpPr>
        <p:spPr>
          <a:xfrm>
            <a:off x="1158564" y="7650582"/>
            <a:ext cx="5975990"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77" name="Text Placeholder 3">
            <a:extLst>
              <a:ext uri="{FF2B5EF4-FFF2-40B4-BE49-F238E27FC236}">
                <a16:creationId xmlns:a16="http://schemas.microsoft.com/office/drawing/2014/main" id="{4BEF3F9C-3C7F-18CA-B0A5-E304BE8C08B5}"/>
              </a:ext>
            </a:extLst>
          </p:cNvPr>
          <p:cNvSpPr txBox="1">
            <a:spLocks/>
          </p:cNvSpPr>
          <p:nvPr/>
        </p:nvSpPr>
        <p:spPr>
          <a:xfrm>
            <a:off x="4367818" y="3942636"/>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78" name="TextBox 77">
            <a:extLst>
              <a:ext uri="{FF2B5EF4-FFF2-40B4-BE49-F238E27FC236}">
                <a16:creationId xmlns:a16="http://schemas.microsoft.com/office/drawing/2014/main" id="{784C43C8-085E-33EA-214F-575360CD645A}"/>
              </a:ext>
            </a:extLst>
          </p:cNvPr>
          <p:cNvSpPr txBox="1"/>
          <p:nvPr/>
        </p:nvSpPr>
        <p:spPr>
          <a:xfrm>
            <a:off x="4531740" y="4412651"/>
            <a:ext cx="1470111" cy="310341"/>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Pharmacologie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id="{803E9370-59FD-19AB-F355-00D7B7BF39C4}"/>
              </a:ext>
            </a:extLst>
          </p:cNvPr>
          <p:cNvSpPr/>
          <p:nvPr/>
        </p:nvSpPr>
        <p:spPr>
          <a:xfrm rot="5400000">
            <a:off x="5716628" y="4930538"/>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3">
            <a:extLst>
              <a:ext uri="{FF2B5EF4-FFF2-40B4-BE49-F238E27FC236}">
                <a16:creationId xmlns:a16="http://schemas.microsoft.com/office/drawing/2014/main" id="{3058B41F-5777-9F19-2BDC-8D4422BB6257}"/>
              </a:ext>
            </a:extLst>
          </p:cNvPr>
          <p:cNvSpPr txBox="1">
            <a:spLocks/>
          </p:cNvSpPr>
          <p:nvPr/>
        </p:nvSpPr>
        <p:spPr>
          <a:xfrm>
            <a:off x="1919590" y="5691150"/>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04</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6" name="TextBox 85">
            <a:extLst>
              <a:ext uri="{FF2B5EF4-FFF2-40B4-BE49-F238E27FC236}">
                <a16:creationId xmlns:a16="http://schemas.microsoft.com/office/drawing/2014/main" id="{C949C2F8-359D-6813-7895-41254D7D3C7D}"/>
              </a:ext>
            </a:extLst>
          </p:cNvPr>
          <p:cNvSpPr txBox="1"/>
          <p:nvPr/>
        </p:nvSpPr>
        <p:spPr>
          <a:xfrm>
            <a:off x="1586238" y="6148350"/>
            <a:ext cx="1366425" cy="310341"/>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Perturbation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id="{5691AF31-FC09-FFD5-C86A-733310560DCC}"/>
              </a:ext>
            </a:extLst>
          </p:cNvPr>
          <p:cNvSpPr/>
          <p:nvPr/>
        </p:nvSpPr>
        <p:spPr>
          <a:xfrm>
            <a:off x="2926250" y="5840441"/>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id="{8D1BC781-2CD9-C5F2-275C-85F805DF5271}"/>
              </a:ext>
            </a:extLst>
          </p:cNvPr>
          <p:cNvSpPr txBox="1">
            <a:spLocks/>
          </p:cNvSpPr>
          <p:nvPr/>
        </p:nvSpPr>
        <p:spPr>
          <a:xfrm>
            <a:off x="4945249" y="5699065"/>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9" name="TextBox 88">
            <a:extLst>
              <a:ext uri="{FF2B5EF4-FFF2-40B4-BE49-F238E27FC236}">
                <a16:creationId xmlns:a16="http://schemas.microsoft.com/office/drawing/2014/main" id="{1BDA5914-F8E6-EDA1-0D0E-04954CE1C21D}"/>
              </a:ext>
            </a:extLst>
          </p:cNvPr>
          <p:cNvSpPr txBox="1"/>
          <p:nvPr/>
        </p:nvSpPr>
        <p:spPr>
          <a:xfrm>
            <a:off x="4021910" y="6169388"/>
            <a:ext cx="1875970" cy="310341"/>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Prolétarisation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id="{D96A0B21-B2D3-EB58-6EDA-BC732A7DA887}"/>
              </a:ext>
            </a:extLst>
          </p:cNvPr>
          <p:cNvSpPr/>
          <p:nvPr/>
        </p:nvSpPr>
        <p:spPr>
          <a:xfrm rot="5400000">
            <a:off x="734863" y="6723300"/>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 Placeholder 3">
            <a:extLst>
              <a:ext uri="{FF2B5EF4-FFF2-40B4-BE49-F238E27FC236}">
                <a16:creationId xmlns:a16="http://schemas.microsoft.com/office/drawing/2014/main" id="{A2B276AC-DC69-36A7-EBF2-0702DB41663D}"/>
              </a:ext>
            </a:extLst>
          </p:cNvPr>
          <p:cNvSpPr txBox="1">
            <a:spLocks/>
          </p:cNvSpPr>
          <p:nvPr/>
        </p:nvSpPr>
        <p:spPr>
          <a:xfrm>
            <a:off x="1645331" y="7383975"/>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05</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98" name="TextBox 97">
            <a:extLst>
              <a:ext uri="{FF2B5EF4-FFF2-40B4-BE49-F238E27FC236}">
                <a16:creationId xmlns:a16="http://schemas.microsoft.com/office/drawing/2014/main" id="{4AA36DC6-36A8-65E0-222F-99F7944AB423}"/>
              </a:ext>
            </a:extLst>
          </p:cNvPr>
          <p:cNvSpPr txBox="1"/>
          <p:nvPr/>
        </p:nvSpPr>
        <p:spPr>
          <a:xfrm>
            <a:off x="1809253" y="7853990"/>
            <a:ext cx="1505497" cy="528350"/>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Économie de la contribution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111" name="Rectangle 110">
            <a:extLst>
              <a:ext uri="{FF2B5EF4-FFF2-40B4-BE49-F238E27FC236}">
                <a16:creationId xmlns:a16="http://schemas.microsoft.com/office/drawing/2014/main" id="{760F8D1F-5CE3-E3A9-6159-FD1B3D22993D}"/>
              </a:ext>
            </a:extLst>
          </p:cNvPr>
          <p:cNvSpPr/>
          <p:nvPr/>
        </p:nvSpPr>
        <p:spPr>
          <a:xfrm>
            <a:off x="3149265" y="7546081"/>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3">
            <a:extLst>
              <a:ext uri="{FF2B5EF4-FFF2-40B4-BE49-F238E27FC236}">
                <a16:creationId xmlns:a16="http://schemas.microsoft.com/office/drawing/2014/main" id="{B31B64E5-303E-C330-A5E1-130754FF6797}"/>
              </a:ext>
            </a:extLst>
          </p:cNvPr>
          <p:cNvSpPr txBox="1">
            <a:spLocks/>
          </p:cNvSpPr>
          <p:nvPr/>
        </p:nvSpPr>
        <p:spPr>
          <a:xfrm>
            <a:off x="4081003" y="7405013"/>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06</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113" name="TextBox 112">
            <a:extLst>
              <a:ext uri="{FF2B5EF4-FFF2-40B4-BE49-F238E27FC236}">
                <a16:creationId xmlns:a16="http://schemas.microsoft.com/office/drawing/2014/main" id="{A11B587B-84E6-61F6-CEF3-17CF9FA777B8}"/>
              </a:ext>
            </a:extLst>
          </p:cNvPr>
          <p:cNvSpPr txBox="1"/>
          <p:nvPr/>
        </p:nvSpPr>
        <p:spPr>
          <a:xfrm>
            <a:off x="4244925" y="7875028"/>
            <a:ext cx="1366425" cy="528350"/>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Recherche contributive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114" name="Rectangle 113">
            <a:extLst>
              <a:ext uri="{FF2B5EF4-FFF2-40B4-BE49-F238E27FC236}">
                <a16:creationId xmlns:a16="http://schemas.microsoft.com/office/drawing/2014/main" id="{71883DB6-3F69-E0A1-B8BF-A06396116C73}"/>
              </a:ext>
            </a:extLst>
          </p:cNvPr>
          <p:cNvSpPr/>
          <p:nvPr/>
        </p:nvSpPr>
        <p:spPr>
          <a:xfrm>
            <a:off x="5557472" y="7527587"/>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aphic 3">
            <a:extLst>
              <a:ext uri="{FF2B5EF4-FFF2-40B4-BE49-F238E27FC236}">
                <a16:creationId xmlns:a16="http://schemas.microsoft.com/office/drawing/2014/main" id="{19736398-EF29-4404-9B20-B3B5F0EAD9D1}"/>
              </a:ext>
            </a:extLst>
          </p:cNvPr>
          <p:cNvGrpSpPr/>
          <p:nvPr/>
        </p:nvGrpSpPr>
        <p:grpSpPr>
          <a:xfrm>
            <a:off x="3431288" y="3516405"/>
            <a:ext cx="729979" cy="731891"/>
            <a:chOff x="10620068" y="399814"/>
            <a:chExt cx="1088878" cy="1091730"/>
          </a:xfrm>
        </p:grpSpPr>
        <p:sp>
          <p:nvSpPr>
            <p:cNvPr id="116" name="Freeform 115">
              <a:extLst>
                <a:ext uri="{FF2B5EF4-FFF2-40B4-BE49-F238E27FC236}">
                  <a16:creationId xmlns:a16="http://schemas.microsoft.com/office/drawing/2014/main" id="{94A7EA14-28ED-9937-5E1B-99B2ECDE8772}"/>
                </a:ext>
              </a:extLst>
            </p:cNvPr>
            <p:cNvSpPr/>
            <p:nvPr/>
          </p:nvSpPr>
          <p:spPr>
            <a:xfrm>
              <a:off x="11182336" y="424610"/>
              <a:ext cx="318160" cy="359301"/>
            </a:xfrm>
            <a:custGeom>
              <a:avLst/>
              <a:gdLst>
                <a:gd name="connsiteX0" fmla="*/ 54855 w 318160"/>
                <a:gd name="connsiteY0" fmla="*/ 38399 h 359301"/>
                <a:gd name="connsiteX1" fmla="*/ 156338 w 318160"/>
                <a:gd name="connsiteY1" fmla="*/ 0 h 359301"/>
                <a:gd name="connsiteX2" fmla="*/ 271533 w 318160"/>
                <a:gd name="connsiteY2" fmla="*/ 46627 h 359301"/>
                <a:gd name="connsiteX3" fmla="*/ 318160 w 318160"/>
                <a:gd name="connsiteY3" fmla="*/ 161823 h 359301"/>
                <a:gd name="connsiteX4" fmla="*/ 238621 w 318160"/>
                <a:gd name="connsiteY4" fmla="*/ 301704 h 359301"/>
                <a:gd name="connsiteX5" fmla="*/ 213936 w 318160"/>
                <a:gd name="connsiteY5" fmla="*/ 345588 h 359301"/>
                <a:gd name="connsiteX6" fmla="*/ 213936 w 318160"/>
                <a:gd name="connsiteY6" fmla="*/ 359302 h 359301"/>
                <a:gd name="connsiteX7" fmla="*/ 175536 w 318160"/>
                <a:gd name="connsiteY7" fmla="*/ 359302 h 359301"/>
                <a:gd name="connsiteX8" fmla="*/ 175536 w 318160"/>
                <a:gd name="connsiteY8" fmla="*/ 249591 h 359301"/>
                <a:gd name="connsiteX9" fmla="*/ 194736 w 318160"/>
                <a:gd name="connsiteY9" fmla="*/ 249591 h 359301"/>
                <a:gd name="connsiteX10" fmla="*/ 211193 w 318160"/>
                <a:gd name="connsiteY10" fmla="*/ 233135 h 359301"/>
                <a:gd name="connsiteX11" fmla="*/ 194736 w 318160"/>
                <a:gd name="connsiteY11" fmla="*/ 216678 h 359301"/>
                <a:gd name="connsiteX12" fmla="*/ 123425 w 318160"/>
                <a:gd name="connsiteY12" fmla="*/ 216678 h 359301"/>
                <a:gd name="connsiteX13" fmla="*/ 106967 w 318160"/>
                <a:gd name="connsiteY13" fmla="*/ 233135 h 359301"/>
                <a:gd name="connsiteX14" fmla="*/ 123425 w 318160"/>
                <a:gd name="connsiteY14" fmla="*/ 249591 h 359301"/>
                <a:gd name="connsiteX15" fmla="*/ 142624 w 318160"/>
                <a:gd name="connsiteY15" fmla="*/ 249591 h 359301"/>
                <a:gd name="connsiteX16" fmla="*/ 142624 w 318160"/>
                <a:gd name="connsiteY16" fmla="*/ 359302 h 359301"/>
                <a:gd name="connsiteX17" fmla="*/ 104225 w 318160"/>
                <a:gd name="connsiteY17" fmla="*/ 359302 h 359301"/>
                <a:gd name="connsiteX18" fmla="*/ 104225 w 318160"/>
                <a:gd name="connsiteY18" fmla="*/ 345588 h 359301"/>
                <a:gd name="connsiteX19" fmla="*/ 79539 w 318160"/>
                <a:gd name="connsiteY19" fmla="*/ 301704 h 359301"/>
                <a:gd name="connsiteX20" fmla="*/ 0 w 318160"/>
                <a:gd name="connsiteY20" fmla="*/ 161823 h 359301"/>
                <a:gd name="connsiteX21" fmla="*/ 19200 w 318160"/>
                <a:gd name="connsiteY21" fmla="*/ 85026 h 3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60" h="359301">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009AC1"/>
            </a:solidFill>
            <a:ln w="27426" cap="flat">
              <a:noFill/>
              <a:prstDash val="solid"/>
              <a:miter/>
            </a:ln>
          </p:spPr>
          <p:txBody>
            <a:bodyPr rtlCol="0" anchor="ctr"/>
            <a:lstStyle/>
            <a:p>
              <a:endParaRPr lang="en-US" dirty="0"/>
            </a:p>
          </p:txBody>
        </p:sp>
        <p:grpSp>
          <p:nvGrpSpPr>
            <p:cNvPr id="117" name="Graphic 3">
              <a:extLst>
                <a:ext uri="{FF2B5EF4-FFF2-40B4-BE49-F238E27FC236}">
                  <a16:creationId xmlns:a16="http://schemas.microsoft.com/office/drawing/2014/main" id="{A6AB538E-30F5-90D9-ED37-B844D6DCE7FB}"/>
                </a:ext>
              </a:extLst>
            </p:cNvPr>
            <p:cNvGrpSpPr/>
            <p:nvPr/>
          </p:nvGrpSpPr>
          <p:grpSpPr>
            <a:xfrm>
              <a:off x="10620068" y="399814"/>
              <a:ext cx="1088878" cy="1091730"/>
              <a:chOff x="10620068" y="399814"/>
              <a:chExt cx="1088878" cy="1091730"/>
            </a:xfrm>
            <a:solidFill>
              <a:srgbClr val="000000"/>
            </a:solidFill>
          </p:grpSpPr>
          <p:sp>
            <p:nvSpPr>
              <p:cNvPr id="118" name="Freeform 117">
                <a:extLst>
                  <a:ext uri="{FF2B5EF4-FFF2-40B4-BE49-F238E27FC236}">
                    <a16:creationId xmlns:a16="http://schemas.microsoft.com/office/drawing/2014/main" id="{1DE153B2-53B1-448E-5EF7-A3DD4A7CFD03}"/>
                  </a:ext>
                </a:extLst>
              </p:cNvPr>
              <p:cNvSpPr/>
              <p:nvPr/>
            </p:nvSpPr>
            <p:spPr>
              <a:xfrm>
                <a:off x="10847718" y="893622"/>
                <a:ext cx="32913" cy="49369"/>
              </a:xfrm>
              <a:custGeom>
                <a:avLst/>
                <a:gdLst>
                  <a:gd name="connsiteX0" fmla="*/ 16456 w 32913"/>
                  <a:gd name="connsiteY0" fmla="*/ 0 h 49369"/>
                  <a:gd name="connsiteX1" fmla="*/ 0 w 32913"/>
                  <a:gd name="connsiteY1" fmla="*/ 16457 h 49369"/>
                  <a:gd name="connsiteX2" fmla="*/ 0 w 32913"/>
                  <a:gd name="connsiteY2" fmla="*/ 32913 h 49369"/>
                  <a:gd name="connsiteX3" fmla="*/ 16456 w 32913"/>
                  <a:gd name="connsiteY3" fmla="*/ 49370 h 49369"/>
                  <a:gd name="connsiteX4" fmla="*/ 32914 w 32913"/>
                  <a:gd name="connsiteY4" fmla="*/ 32913 h 49369"/>
                  <a:gd name="connsiteX5" fmla="*/ 32914 w 32913"/>
                  <a:gd name="connsiteY5" fmla="*/ 16457 h 49369"/>
                  <a:gd name="connsiteX6" fmla="*/ 16456 w 32913"/>
                  <a:gd name="connsiteY6" fmla="*/ 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solidFill>
                <a:srgbClr val="000000"/>
              </a:solidFill>
              <a:ln w="27426"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6DA8DDC7-22C7-ED49-924E-8C8B9A1BAEBB}"/>
                  </a:ext>
                </a:extLst>
              </p:cNvPr>
              <p:cNvSpPr/>
              <p:nvPr/>
            </p:nvSpPr>
            <p:spPr>
              <a:xfrm>
                <a:off x="10987598" y="893622"/>
                <a:ext cx="32913" cy="49369"/>
              </a:xfrm>
              <a:custGeom>
                <a:avLst/>
                <a:gdLst>
                  <a:gd name="connsiteX0" fmla="*/ 16458 w 32913"/>
                  <a:gd name="connsiteY0" fmla="*/ 49370 h 49369"/>
                  <a:gd name="connsiteX1" fmla="*/ 32914 w 32913"/>
                  <a:gd name="connsiteY1" fmla="*/ 32913 h 49369"/>
                  <a:gd name="connsiteX2" fmla="*/ 32914 w 32913"/>
                  <a:gd name="connsiteY2" fmla="*/ 16457 h 49369"/>
                  <a:gd name="connsiteX3" fmla="*/ 16458 w 32913"/>
                  <a:gd name="connsiteY3" fmla="*/ 0 h 49369"/>
                  <a:gd name="connsiteX4" fmla="*/ 0 w 32913"/>
                  <a:gd name="connsiteY4" fmla="*/ 16457 h 49369"/>
                  <a:gd name="connsiteX5" fmla="*/ 0 w 32913"/>
                  <a:gd name="connsiteY5" fmla="*/ 32913 h 49369"/>
                  <a:gd name="connsiteX6" fmla="*/ 16458 w 32913"/>
                  <a:gd name="connsiteY6" fmla="*/ 4937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solidFill>
                <a:srgbClr val="000000"/>
              </a:solidFill>
              <a:ln w="27426"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B49EC79C-1DD2-D497-4809-B8CAD93DE6B6}"/>
                  </a:ext>
                </a:extLst>
              </p:cNvPr>
              <p:cNvSpPr/>
              <p:nvPr/>
            </p:nvSpPr>
            <p:spPr>
              <a:xfrm>
                <a:off x="10888748" y="981279"/>
                <a:ext cx="93476" cy="49480"/>
              </a:xfrm>
              <a:custGeom>
                <a:avLst/>
                <a:gdLst>
                  <a:gd name="connsiteX0" fmla="*/ 90622 w 93476"/>
                  <a:gd name="connsiteY0" fmla="*/ 24796 h 49480"/>
                  <a:gd name="connsiteX1" fmla="*/ 85136 w 93476"/>
                  <a:gd name="connsiteY1" fmla="*/ 2854 h 49480"/>
                  <a:gd name="connsiteX2" fmla="*/ 63194 w 93476"/>
                  <a:gd name="connsiteY2" fmla="*/ 8339 h 49480"/>
                  <a:gd name="connsiteX3" fmla="*/ 46738 w 93476"/>
                  <a:gd name="connsiteY3" fmla="*/ 19311 h 49480"/>
                  <a:gd name="connsiteX4" fmla="*/ 30281 w 93476"/>
                  <a:gd name="connsiteY4" fmla="*/ 8339 h 49480"/>
                  <a:gd name="connsiteX5" fmla="*/ 8339 w 93476"/>
                  <a:gd name="connsiteY5" fmla="*/ 2854 h 49480"/>
                  <a:gd name="connsiteX6" fmla="*/ 2853 w 93476"/>
                  <a:gd name="connsiteY6" fmla="*/ 24796 h 49480"/>
                  <a:gd name="connsiteX7" fmla="*/ 46738 w 93476"/>
                  <a:gd name="connsiteY7" fmla="*/ 49481 h 49480"/>
                  <a:gd name="connsiteX8" fmla="*/ 90622 w 93476"/>
                  <a:gd name="connsiteY8" fmla="*/ 24796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4948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solidFill>
                <a:srgbClr val="000000"/>
              </a:solidFill>
              <a:ln w="27426"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B96689D-C3BF-19C2-6B91-2A4FD2F41226}"/>
                  </a:ext>
                </a:extLst>
              </p:cNvPr>
              <p:cNvSpPr/>
              <p:nvPr/>
            </p:nvSpPr>
            <p:spPr>
              <a:xfrm>
                <a:off x="10620068" y="611117"/>
                <a:ext cx="625430" cy="880426"/>
              </a:xfrm>
              <a:custGeom>
                <a:avLst/>
                <a:gdLst>
                  <a:gd name="connsiteX0" fmla="*/ 471756 w 625430"/>
                  <a:gd name="connsiteY0" fmla="*/ 600665 h 880426"/>
                  <a:gd name="connsiteX1" fmla="*/ 416901 w 625430"/>
                  <a:gd name="connsiteY1" fmla="*/ 600665 h 880426"/>
                  <a:gd name="connsiteX2" fmla="*/ 416901 w 625430"/>
                  <a:gd name="connsiteY2" fmla="*/ 532096 h 880426"/>
                  <a:gd name="connsiteX3" fmla="*/ 504668 w 625430"/>
                  <a:gd name="connsiteY3" fmla="*/ 386729 h 880426"/>
                  <a:gd name="connsiteX4" fmla="*/ 523868 w 625430"/>
                  <a:gd name="connsiteY4" fmla="*/ 386729 h 880426"/>
                  <a:gd name="connsiteX5" fmla="*/ 575981 w 625430"/>
                  <a:gd name="connsiteY5" fmla="*/ 334617 h 880426"/>
                  <a:gd name="connsiteX6" fmla="*/ 575981 w 625430"/>
                  <a:gd name="connsiteY6" fmla="*/ 263305 h 880426"/>
                  <a:gd name="connsiteX7" fmla="*/ 540326 w 625430"/>
                  <a:gd name="connsiteY7" fmla="*/ 213936 h 880426"/>
                  <a:gd name="connsiteX8" fmla="*/ 540326 w 625430"/>
                  <a:gd name="connsiteY8" fmla="*/ 156338 h 880426"/>
                  <a:gd name="connsiteX9" fmla="*/ 383987 w 625430"/>
                  <a:gd name="connsiteY9" fmla="*/ 0 h 880426"/>
                  <a:gd name="connsiteX10" fmla="*/ 244105 w 625430"/>
                  <a:gd name="connsiteY10" fmla="*/ 0 h 880426"/>
                  <a:gd name="connsiteX11" fmla="*/ 87769 w 625430"/>
                  <a:gd name="connsiteY11" fmla="*/ 156338 h 880426"/>
                  <a:gd name="connsiteX12" fmla="*/ 87769 w 625430"/>
                  <a:gd name="connsiteY12" fmla="*/ 213936 h 880426"/>
                  <a:gd name="connsiteX13" fmla="*/ 52112 w 625430"/>
                  <a:gd name="connsiteY13" fmla="*/ 263305 h 880426"/>
                  <a:gd name="connsiteX14" fmla="*/ 52112 w 625430"/>
                  <a:gd name="connsiteY14" fmla="*/ 334617 h 880426"/>
                  <a:gd name="connsiteX15" fmla="*/ 104225 w 625430"/>
                  <a:gd name="connsiteY15" fmla="*/ 386729 h 880426"/>
                  <a:gd name="connsiteX16" fmla="*/ 123425 w 625430"/>
                  <a:gd name="connsiteY16" fmla="*/ 386729 h 880426"/>
                  <a:gd name="connsiteX17" fmla="*/ 211193 w 625430"/>
                  <a:gd name="connsiteY17" fmla="*/ 532096 h 880426"/>
                  <a:gd name="connsiteX18" fmla="*/ 211193 w 625430"/>
                  <a:gd name="connsiteY18" fmla="*/ 600665 h 880426"/>
                  <a:gd name="connsiteX19" fmla="*/ 156338 w 625430"/>
                  <a:gd name="connsiteY19" fmla="*/ 600665 h 880426"/>
                  <a:gd name="connsiteX20" fmla="*/ 0 w 625430"/>
                  <a:gd name="connsiteY20" fmla="*/ 757002 h 880426"/>
                  <a:gd name="connsiteX21" fmla="*/ 0 w 625430"/>
                  <a:gd name="connsiteY21" fmla="*/ 828314 h 880426"/>
                  <a:gd name="connsiteX22" fmla="*/ 52112 w 625430"/>
                  <a:gd name="connsiteY22" fmla="*/ 880427 h 880426"/>
                  <a:gd name="connsiteX23" fmla="*/ 109711 w 625430"/>
                  <a:gd name="connsiteY23" fmla="*/ 880427 h 880426"/>
                  <a:gd name="connsiteX24" fmla="*/ 126167 w 625430"/>
                  <a:gd name="connsiteY24" fmla="*/ 863970 h 880426"/>
                  <a:gd name="connsiteX25" fmla="*/ 109711 w 625430"/>
                  <a:gd name="connsiteY25" fmla="*/ 847514 h 880426"/>
                  <a:gd name="connsiteX26" fmla="*/ 49369 w 625430"/>
                  <a:gd name="connsiteY26" fmla="*/ 847514 h 880426"/>
                  <a:gd name="connsiteX27" fmla="*/ 30170 w 625430"/>
                  <a:gd name="connsiteY27" fmla="*/ 828314 h 880426"/>
                  <a:gd name="connsiteX28" fmla="*/ 30170 w 625430"/>
                  <a:gd name="connsiteY28" fmla="*/ 757002 h 880426"/>
                  <a:gd name="connsiteX29" fmla="*/ 156338 w 625430"/>
                  <a:gd name="connsiteY29" fmla="*/ 630835 h 880426"/>
                  <a:gd name="connsiteX30" fmla="*/ 189250 w 625430"/>
                  <a:gd name="connsiteY30" fmla="*/ 630835 h 880426"/>
                  <a:gd name="connsiteX31" fmla="*/ 156338 w 625430"/>
                  <a:gd name="connsiteY31" fmla="*/ 666491 h 880426"/>
                  <a:gd name="connsiteX32" fmla="*/ 148108 w 625430"/>
                  <a:gd name="connsiteY32" fmla="*/ 693919 h 880426"/>
                  <a:gd name="connsiteX33" fmla="*/ 161822 w 625430"/>
                  <a:gd name="connsiteY33" fmla="*/ 718604 h 880426"/>
                  <a:gd name="connsiteX34" fmla="*/ 304447 w 625430"/>
                  <a:gd name="connsiteY34" fmla="*/ 811858 h 880426"/>
                  <a:gd name="connsiteX35" fmla="*/ 312674 w 625430"/>
                  <a:gd name="connsiteY35" fmla="*/ 814601 h 880426"/>
                  <a:gd name="connsiteX36" fmla="*/ 320904 w 625430"/>
                  <a:gd name="connsiteY36" fmla="*/ 811858 h 880426"/>
                  <a:gd name="connsiteX37" fmla="*/ 320904 w 625430"/>
                  <a:gd name="connsiteY37" fmla="*/ 811858 h 880426"/>
                  <a:gd name="connsiteX38" fmla="*/ 320904 w 625430"/>
                  <a:gd name="connsiteY38" fmla="*/ 811858 h 880426"/>
                  <a:gd name="connsiteX39" fmla="*/ 320904 w 625430"/>
                  <a:gd name="connsiteY39" fmla="*/ 811858 h 880426"/>
                  <a:gd name="connsiteX40" fmla="*/ 460785 w 625430"/>
                  <a:gd name="connsiteY40" fmla="*/ 718604 h 880426"/>
                  <a:gd name="connsiteX41" fmla="*/ 474498 w 625430"/>
                  <a:gd name="connsiteY41" fmla="*/ 693919 h 880426"/>
                  <a:gd name="connsiteX42" fmla="*/ 466270 w 625430"/>
                  <a:gd name="connsiteY42" fmla="*/ 666491 h 880426"/>
                  <a:gd name="connsiteX43" fmla="*/ 433357 w 625430"/>
                  <a:gd name="connsiteY43" fmla="*/ 630835 h 880426"/>
                  <a:gd name="connsiteX44" fmla="*/ 466270 w 625430"/>
                  <a:gd name="connsiteY44" fmla="*/ 630835 h 880426"/>
                  <a:gd name="connsiteX45" fmla="*/ 592437 w 625430"/>
                  <a:gd name="connsiteY45" fmla="*/ 757002 h 880426"/>
                  <a:gd name="connsiteX46" fmla="*/ 592437 w 625430"/>
                  <a:gd name="connsiteY46" fmla="*/ 828314 h 880426"/>
                  <a:gd name="connsiteX47" fmla="*/ 573237 w 625430"/>
                  <a:gd name="connsiteY47" fmla="*/ 847514 h 880426"/>
                  <a:gd name="connsiteX48" fmla="*/ 167308 w 625430"/>
                  <a:gd name="connsiteY48" fmla="*/ 847514 h 880426"/>
                  <a:gd name="connsiteX49" fmla="*/ 150852 w 625430"/>
                  <a:gd name="connsiteY49" fmla="*/ 863970 h 880426"/>
                  <a:gd name="connsiteX50" fmla="*/ 167308 w 625430"/>
                  <a:gd name="connsiteY50" fmla="*/ 880427 h 880426"/>
                  <a:gd name="connsiteX51" fmla="*/ 573237 w 625430"/>
                  <a:gd name="connsiteY51" fmla="*/ 880427 h 880426"/>
                  <a:gd name="connsiteX52" fmla="*/ 625351 w 625430"/>
                  <a:gd name="connsiteY52" fmla="*/ 828314 h 880426"/>
                  <a:gd name="connsiteX53" fmla="*/ 625351 w 625430"/>
                  <a:gd name="connsiteY53" fmla="*/ 757002 h 880426"/>
                  <a:gd name="connsiteX54" fmla="*/ 471756 w 625430"/>
                  <a:gd name="connsiteY54" fmla="*/ 600665 h 880426"/>
                  <a:gd name="connsiteX55" fmla="*/ 471756 w 625430"/>
                  <a:gd name="connsiteY55" fmla="*/ 600665 h 880426"/>
                  <a:gd name="connsiteX56" fmla="*/ 545810 w 625430"/>
                  <a:gd name="connsiteY56" fmla="*/ 334617 h 880426"/>
                  <a:gd name="connsiteX57" fmla="*/ 526612 w 625430"/>
                  <a:gd name="connsiteY57" fmla="*/ 353816 h 880426"/>
                  <a:gd name="connsiteX58" fmla="*/ 507412 w 625430"/>
                  <a:gd name="connsiteY58" fmla="*/ 353816 h 880426"/>
                  <a:gd name="connsiteX59" fmla="*/ 507412 w 625430"/>
                  <a:gd name="connsiteY59" fmla="*/ 244106 h 880426"/>
                  <a:gd name="connsiteX60" fmla="*/ 526612 w 625430"/>
                  <a:gd name="connsiteY60" fmla="*/ 244106 h 880426"/>
                  <a:gd name="connsiteX61" fmla="*/ 545810 w 625430"/>
                  <a:gd name="connsiteY61" fmla="*/ 263305 h 880426"/>
                  <a:gd name="connsiteX62" fmla="*/ 545810 w 625430"/>
                  <a:gd name="connsiteY62" fmla="*/ 334617 h 880426"/>
                  <a:gd name="connsiteX63" fmla="*/ 244105 w 625430"/>
                  <a:gd name="connsiteY63" fmla="*/ 32913 h 880426"/>
                  <a:gd name="connsiteX64" fmla="*/ 383987 w 625430"/>
                  <a:gd name="connsiteY64" fmla="*/ 32913 h 880426"/>
                  <a:gd name="connsiteX65" fmla="*/ 510154 w 625430"/>
                  <a:gd name="connsiteY65" fmla="*/ 159080 h 880426"/>
                  <a:gd name="connsiteX66" fmla="*/ 510154 w 625430"/>
                  <a:gd name="connsiteY66" fmla="*/ 213936 h 880426"/>
                  <a:gd name="connsiteX67" fmla="*/ 455299 w 625430"/>
                  <a:gd name="connsiteY67" fmla="*/ 213936 h 880426"/>
                  <a:gd name="connsiteX68" fmla="*/ 400443 w 625430"/>
                  <a:gd name="connsiteY68" fmla="*/ 161823 h 880426"/>
                  <a:gd name="connsiteX69" fmla="*/ 405929 w 625430"/>
                  <a:gd name="connsiteY69" fmla="*/ 123424 h 880426"/>
                  <a:gd name="connsiteX70" fmla="*/ 389473 w 625430"/>
                  <a:gd name="connsiteY70" fmla="*/ 106968 h 880426"/>
                  <a:gd name="connsiteX71" fmla="*/ 373016 w 625430"/>
                  <a:gd name="connsiteY71" fmla="*/ 123424 h 880426"/>
                  <a:gd name="connsiteX72" fmla="*/ 282505 w 625430"/>
                  <a:gd name="connsiteY72" fmla="*/ 213936 h 880426"/>
                  <a:gd name="connsiteX73" fmla="*/ 115197 w 625430"/>
                  <a:gd name="connsiteY73" fmla="*/ 213936 h 880426"/>
                  <a:gd name="connsiteX74" fmla="*/ 115197 w 625430"/>
                  <a:gd name="connsiteY74" fmla="*/ 159080 h 880426"/>
                  <a:gd name="connsiteX75" fmla="*/ 244105 w 625430"/>
                  <a:gd name="connsiteY75" fmla="*/ 32913 h 880426"/>
                  <a:gd name="connsiteX76" fmla="*/ 82283 w 625430"/>
                  <a:gd name="connsiteY76" fmla="*/ 334617 h 880426"/>
                  <a:gd name="connsiteX77" fmla="*/ 82283 w 625430"/>
                  <a:gd name="connsiteY77" fmla="*/ 263305 h 880426"/>
                  <a:gd name="connsiteX78" fmla="*/ 101483 w 625430"/>
                  <a:gd name="connsiteY78" fmla="*/ 244106 h 880426"/>
                  <a:gd name="connsiteX79" fmla="*/ 120681 w 625430"/>
                  <a:gd name="connsiteY79" fmla="*/ 244106 h 880426"/>
                  <a:gd name="connsiteX80" fmla="*/ 120681 w 625430"/>
                  <a:gd name="connsiteY80" fmla="*/ 353816 h 880426"/>
                  <a:gd name="connsiteX81" fmla="*/ 101483 w 625430"/>
                  <a:gd name="connsiteY81" fmla="*/ 353816 h 880426"/>
                  <a:gd name="connsiteX82" fmla="*/ 82283 w 625430"/>
                  <a:gd name="connsiteY82" fmla="*/ 334617 h 880426"/>
                  <a:gd name="connsiteX83" fmla="*/ 153594 w 625430"/>
                  <a:gd name="connsiteY83" fmla="*/ 370273 h 880426"/>
                  <a:gd name="connsiteX84" fmla="*/ 153594 w 625430"/>
                  <a:gd name="connsiteY84" fmla="*/ 244106 h 880426"/>
                  <a:gd name="connsiteX85" fmla="*/ 285247 w 625430"/>
                  <a:gd name="connsiteY85" fmla="*/ 244106 h 880426"/>
                  <a:gd name="connsiteX86" fmla="*/ 378502 w 625430"/>
                  <a:gd name="connsiteY86" fmla="*/ 200222 h 880426"/>
                  <a:gd name="connsiteX87" fmla="*/ 455299 w 625430"/>
                  <a:gd name="connsiteY87" fmla="*/ 244106 h 880426"/>
                  <a:gd name="connsiteX88" fmla="*/ 474498 w 625430"/>
                  <a:gd name="connsiteY88" fmla="*/ 244106 h 880426"/>
                  <a:gd name="connsiteX89" fmla="*/ 474498 w 625430"/>
                  <a:gd name="connsiteY89" fmla="*/ 370273 h 880426"/>
                  <a:gd name="connsiteX90" fmla="*/ 474498 w 625430"/>
                  <a:gd name="connsiteY90" fmla="*/ 370273 h 880426"/>
                  <a:gd name="connsiteX91" fmla="*/ 315418 w 625430"/>
                  <a:gd name="connsiteY91" fmla="*/ 529353 h 880426"/>
                  <a:gd name="connsiteX92" fmla="*/ 153594 w 625430"/>
                  <a:gd name="connsiteY92" fmla="*/ 370273 h 880426"/>
                  <a:gd name="connsiteX93" fmla="*/ 153594 w 625430"/>
                  <a:gd name="connsiteY93" fmla="*/ 370273 h 880426"/>
                  <a:gd name="connsiteX94" fmla="*/ 315418 w 625430"/>
                  <a:gd name="connsiteY94" fmla="*/ 562266 h 880426"/>
                  <a:gd name="connsiteX95" fmla="*/ 386730 w 625430"/>
                  <a:gd name="connsiteY95" fmla="*/ 548552 h 880426"/>
                  <a:gd name="connsiteX96" fmla="*/ 386730 w 625430"/>
                  <a:gd name="connsiteY96" fmla="*/ 614379 h 880426"/>
                  <a:gd name="connsiteX97" fmla="*/ 373016 w 625430"/>
                  <a:gd name="connsiteY97" fmla="*/ 644549 h 880426"/>
                  <a:gd name="connsiteX98" fmla="*/ 257819 w 625430"/>
                  <a:gd name="connsiteY98" fmla="*/ 644549 h 880426"/>
                  <a:gd name="connsiteX99" fmla="*/ 244105 w 625430"/>
                  <a:gd name="connsiteY99" fmla="*/ 614379 h 880426"/>
                  <a:gd name="connsiteX100" fmla="*/ 244105 w 625430"/>
                  <a:gd name="connsiteY100" fmla="*/ 548552 h 880426"/>
                  <a:gd name="connsiteX101" fmla="*/ 315418 w 625430"/>
                  <a:gd name="connsiteY101" fmla="*/ 562266 h 880426"/>
                  <a:gd name="connsiteX102" fmla="*/ 315418 w 625430"/>
                  <a:gd name="connsiteY102" fmla="*/ 562266 h 880426"/>
                  <a:gd name="connsiteX103" fmla="*/ 356560 w 625430"/>
                  <a:gd name="connsiteY103" fmla="*/ 674719 h 880426"/>
                  <a:gd name="connsiteX104" fmla="*/ 315418 w 625430"/>
                  <a:gd name="connsiteY104" fmla="*/ 762488 h 880426"/>
                  <a:gd name="connsiteX105" fmla="*/ 271533 w 625430"/>
                  <a:gd name="connsiteY105" fmla="*/ 674719 h 880426"/>
                  <a:gd name="connsiteX106" fmla="*/ 356560 w 625430"/>
                  <a:gd name="connsiteY106" fmla="*/ 674719 h 880426"/>
                  <a:gd name="connsiteX107" fmla="*/ 181022 w 625430"/>
                  <a:gd name="connsiteY107" fmla="*/ 691176 h 880426"/>
                  <a:gd name="connsiteX108" fmla="*/ 181022 w 625430"/>
                  <a:gd name="connsiteY108" fmla="*/ 691176 h 880426"/>
                  <a:gd name="connsiteX109" fmla="*/ 222163 w 625430"/>
                  <a:gd name="connsiteY109" fmla="*/ 644549 h 880426"/>
                  <a:gd name="connsiteX110" fmla="*/ 274277 w 625430"/>
                  <a:gd name="connsiteY110" fmla="*/ 754260 h 880426"/>
                  <a:gd name="connsiteX111" fmla="*/ 181022 w 625430"/>
                  <a:gd name="connsiteY111" fmla="*/ 691176 h 880426"/>
                  <a:gd name="connsiteX112" fmla="*/ 181022 w 625430"/>
                  <a:gd name="connsiteY112" fmla="*/ 691176 h 880426"/>
                  <a:gd name="connsiteX113" fmla="*/ 181022 w 625430"/>
                  <a:gd name="connsiteY113" fmla="*/ 691176 h 880426"/>
                  <a:gd name="connsiteX114" fmla="*/ 447071 w 625430"/>
                  <a:gd name="connsiteY114" fmla="*/ 691176 h 880426"/>
                  <a:gd name="connsiteX115" fmla="*/ 447071 w 625430"/>
                  <a:gd name="connsiteY115" fmla="*/ 691176 h 880426"/>
                  <a:gd name="connsiteX116" fmla="*/ 353816 w 625430"/>
                  <a:gd name="connsiteY116" fmla="*/ 754260 h 880426"/>
                  <a:gd name="connsiteX117" fmla="*/ 405929 w 625430"/>
                  <a:gd name="connsiteY117" fmla="*/ 644549 h 880426"/>
                  <a:gd name="connsiteX118" fmla="*/ 447071 w 625430"/>
                  <a:gd name="connsiteY118" fmla="*/ 691176 h 880426"/>
                  <a:gd name="connsiteX119" fmla="*/ 447071 w 625430"/>
                  <a:gd name="connsiteY119" fmla="*/ 691176 h 880426"/>
                  <a:gd name="connsiteX120" fmla="*/ 447071 w 625430"/>
                  <a:gd name="connsiteY120" fmla="*/ 691176 h 8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25430" h="880426">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solidFill>
                <a:srgbClr val="000000"/>
              </a:solidFill>
              <a:ln w="27426"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4388B7CB-F206-E482-889A-A71AE06A81FE}"/>
                  </a:ext>
                </a:extLst>
              </p:cNvPr>
              <p:cNvSpPr/>
              <p:nvPr/>
            </p:nvSpPr>
            <p:spPr>
              <a:xfrm>
                <a:off x="11146680" y="399925"/>
                <a:ext cx="386729" cy="559523"/>
              </a:xfrm>
              <a:custGeom>
                <a:avLst/>
                <a:gdLst>
                  <a:gd name="connsiteX0" fmla="*/ 189250 w 386729"/>
                  <a:gd name="connsiteY0" fmla="*/ 0 h 559523"/>
                  <a:gd name="connsiteX1" fmla="*/ 68569 w 386729"/>
                  <a:gd name="connsiteY1" fmla="*/ 43884 h 559523"/>
                  <a:gd name="connsiteX2" fmla="*/ 65825 w 386729"/>
                  <a:gd name="connsiteY2" fmla="*/ 65826 h 559523"/>
                  <a:gd name="connsiteX3" fmla="*/ 87767 w 386729"/>
                  <a:gd name="connsiteY3" fmla="*/ 68569 h 559523"/>
                  <a:gd name="connsiteX4" fmla="*/ 189250 w 386729"/>
                  <a:gd name="connsiteY4" fmla="*/ 30170 h 559523"/>
                  <a:gd name="connsiteX5" fmla="*/ 304447 w 386729"/>
                  <a:gd name="connsiteY5" fmla="*/ 76797 h 559523"/>
                  <a:gd name="connsiteX6" fmla="*/ 351074 w 386729"/>
                  <a:gd name="connsiteY6" fmla="*/ 191993 h 559523"/>
                  <a:gd name="connsiteX7" fmla="*/ 271533 w 386729"/>
                  <a:gd name="connsiteY7" fmla="*/ 331874 h 559523"/>
                  <a:gd name="connsiteX8" fmla="*/ 246849 w 386729"/>
                  <a:gd name="connsiteY8" fmla="*/ 375758 h 559523"/>
                  <a:gd name="connsiteX9" fmla="*/ 246849 w 386729"/>
                  <a:gd name="connsiteY9" fmla="*/ 389472 h 559523"/>
                  <a:gd name="connsiteX10" fmla="*/ 208450 w 386729"/>
                  <a:gd name="connsiteY10" fmla="*/ 389472 h 559523"/>
                  <a:gd name="connsiteX11" fmla="*/ 208450 w 386729"/>
                  <a:gd name="connsiteY11" fmla="*/ 279762 h 559523"/>
                  <a:gd name="connsiteX12" fmla="*/ 227649 w 386729"/>
                  <a:gd name="connsiteY12" fmla="*/ 279762 h 559523"/>
                  <a:gd name="connsiteX13" fmla="*/ 244105 w 386729"/>
                  <a:gd name="connsiteY13" fmla="*/ 263305 h 559523"/>
                  <a:gd name="connsiteX14" fmla="*/ 227649 w 386729"/>
                  <a:gd name="connsiteY14" fmla="*/ 246849 h 559523"/>
                  <a:gd name="connsiteX15" fmla="*/ 156336 w 386729"/>
                  <a:gd name="connsiteY15" fmla="*/ 246849 h 559523"/>
                  <a:gd name="connsiteX16" fmla="*/ 139880 w 386729"/>
                  <a:gd name="connsiteY16" fmla="*/ 263305 h 559523"/>
                  <a:gd name="connsiteX17" fmla="*/ 156336 w 386729"/>
                  <a:gd name="connsiteY17" fmla="*/ 279762 h 559523"/>
                  <a:gd name="connsiteX18" fmla="*/ 175536 w 386729"/>
                  <a:gd name="connsiteY18" fmla="*/ 279762 h 559523"/>
                  <a:gd name="connsiteX19" fmla="*/ 175536 w 386729"/>
                  <a:gd name="connsiteY19" fmla="*/ 389472 h 559523"/>
                  <a:gd name="connsiteX20" fmla="*/ 137138 w 386729"/>
                  <a:gd name="connsiteY20" fmla="*/ 389472 h 559523"/>
                  <a:gd name="connsiteX21" fmla="*/ 137138 w 386729"/>
                  <a:gd name="connsiteY21" fmla="*/ 375758 h 559523"/>
                  <a:gd name="connsiteX22" fmla="*/ 112453 w 386729"/>
                  <a:gd name="connsiteY22" fmla="*/ 331874 h 559523"/>
                  <a:gd name="connsiteX23" fmla="*/ 32912 w 386729"/>
                  <a:gd name="connsiteY23" fmla="*/ 191993 h 559523"/>
                  <a:gd name="connsiteX24" fmla="*/ 52112 w 386729"/>
                  <a:gd name="connsiteY24" fmla="*/ 115196 h 559523"/>
                  <a:gd name="connsiteX25" fmla="*/ 46626 w 386729"/>
                  <a:gd name="connsiteY25" fmla="*/ 93254 h 559523"/>
                  <a:gd name="connsiteX26" fmla="*/ 24684 w 386729"/>
                  <a:gd name="connsiteY26" fmla="*/ 98739 h 559523"/>
                  <a:gd name="connsiteX27" fmla="*/ 0 w 386729"/>
                  <a:gd name="connsiteY27" fmla="*/ 191993 h 559523"/>
                  <a:gd name="connsiteX28" fmla="*/ 95997 w 386729"/>
                  <a:gd name="connsiteY28" fmla="*/ 359302 h 559523"/>
                  <a:gd name="connsiteX29" fmla="*/ 106967 w 386729"/>
                  <a:gd name="connsiteY29" fmla="*/ 375758 h 559523"/>
                  <a:gd name="connsiteX30" fmla="*/ 106967 w 386729"/>
                  <a:gd name="connsiteY30" fmla="*/ 392215 h 559523"/>
                  <a:gd name="connsiteX31" fmla="*/ 71311 w 386729"/>
                  <a:gd name="connsiteY31" fmla="*/ 441585 h 559523"/>
                  <a:gd name="connsiteX32" fmla="*/ 106967 w 386729"/>
                  <a:gd name="connsiteY32" fmla="*/ 490954 h 559523"/>
                  <a:gd name="connsiteX33" fmla="*/ 106967 w 386729"/>
                  <a:gd name="connsiteY33" fmla="*/ 510154 h 559523"/>
                  <a:gd name="connsiteX34" fmla="*/ 156336 w 386729"/>
                  <a:gd name="connsiteY34" fmla="*/ 559524 h 559523"/>
                  <a:gd name="connsiteX35" fmla="*/ 230391 w 386729"/>
                  <a:gd name="connsiteY35" fmla="*/ 559524 h 559523"/>
                  <a:gd name="connsiteX36" fmla="*/ 279761 w 386729"/>
                  <a:gd name="connsiteY36" fmla="*/ 510154 h 559523"/>
                  <a:gd name="connsiteX37" fmla="*/ 279761 w 386729"/>
                  <a:gd name="connsiteY37" fmla="*/ 488212 h 559523"/>
                  <a:gd name="connsiteX38" fmla="*/ 315418 w 386729"/>
                  <a:gd name="connsiteY38" fmla="*/ 438842 h 559523"/>
                  <a:gd name="connsiteX39" fmla="*/ 279761 w 386729"/>
                  <a:gd name="connsiteY39" fmla="*/ 389472 h 559523"/>
                  <a:gd name="connsiteX40" fmla="*/ 279761 w 386729"/>
                  <a:gd name="connsiteY40" fmla="*/ 375758 h 559523"/>
                  <a:gd name="connsiteX41" fmla="*/ 290733 w 386729"/>
                  <a:gd name="connsiteY41" fmla="*/ 359302 h 559523"/>
                  <a:gd name="connsiteX42" fmla="*/ 386730 w 386729"/>
                  <a:gd name="connsiteY42" fmla="*/ 191993 h 559523"/>
                  <a:gd name="connsiteX43" fmla="*/ 329132 w 386729"/>
                  <a:gd name="connsiteY43" fmla="*/ 54855 h 559523"/>
                  <a:gd name="connsiteX44" fmla="*/ 189250 w 386729"/>
                  <a:gd name="connsiteY44" fmla="*/ 0 h 559523"/>
                  <a:gd name="connsiteX45" fmla="*/ 189250 w 386729"/>
                  <a:gd name="connsiteY45" fmla="*/ 0 h 559523"/>
                  <a:gd name="connsiteX46" fmla="*/ 246849 w 386729"/>
                  <a:gd name="connsiteY46" fmla="*/ 510154 h 559523"/>
                  <a:gd name="connsiteX47" fmla="*/ 227649 w 386729"/>
                  <a:gd name="connsiteY47" fmla="*/ 529353 h 559523"/>
                  <a:gd name="connsiteX48" fmla="*/ 153594 w 386729"/>
                  <a:gd name="connsiteY48" fmla="*/ 529353 h 559523"/>
                  <a:gd name="connsiteX49" fmla="*/ 134395 w 386729"/>
                  <a:gd name="connsiteY49" fmla="*/ 510154 h 559523"/>
                  <a:gd name="connsiteX50" fmla="*/ 134395 w 386729"/>
                  <a:gd name="connsiteY50" fmla="*/ 490954 h 559523"/>
                  <a:gd name="connsiteX51" fmla="*/ 244105 w 386729"/>
                  <a:gd name="connsiteY51" fmla="*/ 490954 h 559523"/>
                  <a:gd name="connsiteX52" fmla="*/ 244105 w 386729"/>
                  <a:gd name="connsiteY52" fmla="*/ 510154 h 559523"/>
                  <a:gd name="connsiteX53" fmla="*/ 263305 w 386729"/>
                  <a:gd name="connsiteY53" fmla="*/ 458041 h 559523"/>
                  <a:gd name="connsiteX54" fmla="*/ 123425 w 386729"/>
                  <a:gd name="connsiteY54" fmla="*/ 458041 h 559523"/>
                  <a:gd name="connsiteX55" fmla="*/ 104225 w 386729"/>
                  <a:gd name="connsiteY55" fmla="*/ 438842 h 559523"/>
                  <a:gd name="connsiteX56" fmla="*/ 123425 w 386729"/>
                  <a:gd name="connsiteY56" fmla="*/ 419643 h 559523"/>
                  <a:gd name="connsiteX57" fmla="*/ 263305 w 386729"/>
                  <a:gd name="connsiteY57" fmla="*/ 419643 h 559523"/>
                  <a:gd name="connsiteX58" fmla="*/ 282505 w 386729"/>
                  <a:gd name="connsiteY58" fmla="*/ 438842 h 559523"/>
                  <a:gd name="connsiteX59" fmla="*/ 263305 w 386729"/>
                  <a:gd name="connsiteY59" fmla="*/ 458041 h 5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6729" h="559523">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solidFill>
                <a:srgbClr val="000000"/>
              </a:solidFill>
              <a:ln w="27426"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545CF65-B043-2980-7B0A-D9A61640753B}"/>
                  </a:ext>
                </a:extLst>
              </p:cNvPr>
              <p:cNvSpPr/>
              <p:nvPr/>
            </p:nvSpPr>
            <p:spPr>
              <a:xfrm>
                <a:off x="11547012" y="857855"/>
                <a:ext cx="93476" cy="68680"/>
              </a:xfrm>
              <a:custGeom>
                <a:avLst/>
                <a:gdLst>
                  <a:gd name="connsiteX0" fmla="*/ 85136 w 93476"/>
                  <a:gd name="connsiteY0" fmla="*/ 38510 h 68680"/>
                  <a:gd name="connsiteX1" fmla="*/ 24797 w 93476"/>
                  <a:gd name="connsiteY1" fmla="*/ 2854 h 68680"/>
                  <a:gd name="connsiteX2" fmla="*/ 2853 w 93476"/>
                  <a:gd name="connsiteY2" fmla="*/ 8339 h 68680"/>
                  <a:gd name="connsiteX3" fmla="*/ 8339 w 93476"/>
                  <a:gd name="connsiteY3" fmla="*/ 30281 h 68680"/>
                  <a:gd name="connsiteX4" fmla="*/ 68680 w 93476"/>
                  <a:gd name="connsiteY4" fmla="*/ 65937 h 68680"/>
                  <a:gd name="connsiteX5" fmla="*/ 76908 w 93476"/>
                  <a:gd name="connsiteY5" fmla="*/ 68680 h 68680"/>
                  <a:gd name="connsiteX6" fmla="*/ 90622 w 93476"/>
                  <a:gd name="connsiteY6" fmla="*/ 60452 h 68680"/>
                  <a:gd name="connsiteX7" fmla="*/ 85136 w 93476"/>
                  <a:gd name="connsiteY7" fmla="*/ 38510 h 68680"/>
                  <a:gd name="connsiteX8" fmla="*/ 85136 w 93476"/>
                  <a:gd name="connsiteY8" fmla="*/ 3851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solidFill>
                <a:srgbClr val="000000"/>
              </a:solidFill>
              <a:ln w="27426"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0D6C053-6ECE-6F81-0DFB-EEA00883E2D1}"/>
                  </a:ext>
                </a:extLst>
              </p:cNvPr>
              <p:cNvSpPr/>
              <p:nvPr/>
            </p:nvSpPr>
            <p:spPr>
              <a:xfrm>
                <a:off x="11604721" y="646773"/>
                <a:ext cx="104226" cy="32913"/>
              </a:xfrm>
              <a:custGeom>
                <a:avLst/>
                <a:gdLst>
                  <a:gd name="connsiteX0" fmla="*/ 87769 w 104226"/>
                  <a:gd name="connsiteY0" fmla="*/ 0 h 32913"/>
                  <a:gd name="connsiteX1" fmla="*/ 16458 w 104226"/>
                  <a:gd name="connsiteY1" fmla="*/ 0 h 32913"/>
                  <a:gd name="connsiteX2" fmla="*/ 0 w 104226"/>
                  <a:gd name="connsiteY2" fmla="*/ 16457 h 32913"/>
                  <a:gd name="connsiteX3" fmla="*/ 16458 w 104226"/>
                  <a:gd name="connsiteY3" fmla="*/ 32913 h 32913"/>
                  <a:gd name="connsiteX4" fmla="*/ 87769 w 104226"/>
                  <a:gd name="connsiteY4" fmla="*/ 32913 h 32913"/>
                  <a:gd name="connsiteX5" fmla="*/ 104227 w 104226"/>
                  <a:gd name="connsiteY5" fmla="*/ 16457 h 32913"/>
                  <a:gd name="connsiteX6" fmla="*/ 87769 w 104226"/>
                  <a:gd name="connsiteY6"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26" h="32913">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solidFill>
                <a:srgbClr val="000000"/>
              </a:solidFill>
              <a:ln w="27426"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51B2CBC-CF99-00E3-DAB7-300249F2BBDC}"/>
                  </a:ext>
                </a:extLst>
              </p:cNvPr>
              <p:cNvSpPr/>
              <p:nvPr/>
            </p:nvSpPr>
            <p:spPr>
              <a:xfrm>
                <a:off x="11547012" y="399814"/>
                <a:ext cx="93476" cy="68680"/>
              </a:xfrm>
              <a:custGeom>
                <a:avLst/>
                <a:gdLst>
                  <a:gd name="connsiteX0" fmla="*/ 16567 w 93476"/>
                  <a:gd name="connsiteY0" fmla="*/ 68680 h 68680"/>
                  <a:gd name="connsiteX1" fmla="*/ 24797 w 93476"/>
                  <a:gd name="connsiteY1" fmla="*/ 65937 h 68680"/>
                  <a:gd name="connsiteX2" fmla="*/ 85136 w 93476"/>
                  <a:gd name="connsiteY2" fmla="*/ 30281 h 68680"/>
                  <a:gd name="connsiteX3" fmla="*/ 90622 w 93476"/>
                  <a:gd name="connsiteY3" fmla="*/ 8339 h 68680"/>
                  <a:gd name="connsiteX4" fmla="*/ 68680 w 93476"/>
                  <a:gd name="connsiteY4" fmla="*/ 2854 h 68680"/>
                  <a:gd name="connsiteX5" fmla="*/ 8339 w 93476"/>
                  <a:gd name="connsiteY5" fmla="*/ 38510 h 68680"/>
                  <a:gd name="connsiteX6" fmla="*/ 2853 w 93476"/>
                  <a:gd name="connsiteY6" fmla="*/ 60452 h 68680"/>
                  <a:gd name="connsiteX7" fmla="*/ 16567 w 93476"/>
                  <a:gd name="connsiteY7" fmla="*/ 68680 h 68680"/>
                  <a:gd name="connsiteX8" fmla="*/ 16567 w 93476"/>
                  <a:gd name="connsiteY8" fmla="*/ 6868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solidFill>
                <a:srgbClr val="000000"/>
              </a:solidFill>
              <a:ln w="27426"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A23579B-8DD1-8617-5204-B5E80C94B49F}"/>
                  </a:ext>
                </a:extLst>
              </p:cNvPr>
              <p:cNvSpPr/>
              <p:nvPr/>
            </p:nvSpPr>
            <p:spPr>
              <a:xfrm>
                <a:off x="11036857" y="399814"/>
                <a:ext cx="93476" cy="68680"/>
              </a:xfrm>
              <a:custGeom>
                <a:avLst/>
                <a:gdLst>
                  <a:gd name="connsiteX0" fmla="*/ 8340 w 93476"/>
                  <a:gd name="connsiteY0" fmla="*/ 30281 h 68680"/>
                  <a:gd name="connsiteX1" fmla="*/ 68681 w 93476"/>
                  <a:gd name="connsiteY1" fmla="*/ 65937 h 68680"/>
                  <a:gd name="connsiteX2" fmla="*/ 76909 w 93476"/>
                  <a:gd name="connsiteY2" fmla="*/ 68680 h 68680"/>
                  <a:gd name="connsiteX3" fmla="*/ 90623 w 93476"/>
                  <a:gd name="connsiteY3" fmla="*/ 60452 h 68680"/>
                  <a:gd name="connsiteX4" fmla="*/ 85137 w 93476"/>
                  <a:gd name="connsiteY4" fmla="*/ 38510 h 68680"/>
                  <a:gd name="connsiteX5" fmla="*/ 24796 w 93476"/>
                  <a:gd name="connsiteY5" fmla="*/ 2854 h 68680"/>
                  <a:gd name="connsiteX6" fmla="*/ 2854 w 93476"/>
                  <a:gd name="connsiteY6" fmla="*/ 8339 h 68680"/>
                  <a:gd name="connsiteX7" fmla="*/ 8340 w 93476"/>
                  <a:gd name="connsiteY7" fmla="*/ 3028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6" h="6868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solidFill>
                <a:srgbClr val="000000"/>
              </a:solidFill>
              <a:ln w="27426" cap="flat">
                <a:noFill/>
                <a:prstDash val="solid"/>
                <a:miter/>
              </a:ln>
            </p:spPr>
            <p:txBody>
              <a:bodyPr rtlCol="0" anchor="ctr"/>
              <a:lstStyle/>
              <a:p>
                <a:endParaRPr lang="en-US"/>
              </a:p>
            </p:txBody>
          </p:sp>
        </p:grpSp>
      </p:grpSp>
      <p:grpSp>
        <p:nvGrpSpPr>
          <p:cNvPr id="127" name="Group 126">
            <a:extLst>
              <a:ext uri="{FF2B5EF4-FFF2-40B4-BE49-F238E27FC236}">
                <a16:creationId xmlns:a16="http://schemas.microsoft.com/office/drawing/2014/main" id="{72075A44-42EA-F354-1CFC-AB1DB4D0A50A}"/>
              </a:ext>
            </a:extLst>
          </p:cNvPr>
          <p:cNvGrpSpPr/>
          <p:nvPr/>
        </p:nvGrpSpPr>
        <p:grpSpPr>
          <a:xfrm>
            <a:off x="3088649" y="5326112"/>
            <a:ext cx="760162" cy="760680"/>
            <a:chOff x="7211530" y="2382809"/>
            <a:chExt cx="823268" cy="823829"/>
          </a:xfrm>
        </p:grpSpPr>
        <p:sp>
          <p:nvSpPr>
            <p:cNvPr id="192" name="Freeform 191">
              <a:extLst>
                <a:ext uri="{FF2B5EF4-FFF2-40B4-BE49-F238E27FC236}">
                  <a16:creationId xmlns:a16="http://schemas.microsoft.com/office/drawing/2014/main" id="{7F58DC0E-6AE0-718C-856E-FFA856791347}"/>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93" name="Graphic 2">
              <a:extLst>
                <a:ext uri="{FF2B5EF4-FFF2-40B4-BE49-F238E27FC236}">
                  <a16:creationId xmlns:a16="http://schemas.microsoft.com/office/drawing/2014/main" id="{E0D4C0F1-2659-BA20-7A96-D7B14FE76D57}"/>
                </a:ext>
              </a:extLst>
            </p:cNvPr>
            <p:cNvGrpSpPr/>
            <p:nvPr/>
          </p:nvGrpSpPr>
          <p:grpSpPr>
            <a:xfrm>
              <a:off x="7211530" y="2382809"/>
              <a:ext cx="823268" cy="823829"/>
              <a:chOff x="7211530" y="2382809"/>
              <a:chExt cx="823268" cy="823829"/>
            </a:xfrm>
            <a:solidFill>
              <a:srgbClr val="010101"/>
            </a:solidFill>
          </p:grpSpPr>
          <p:sp>
            <p:nvSpPr>
              <p:cNvPr id="194" name="Freeform 193">
                <a:extLst>
                  <a:ext uri="{FF2B5EF4-FFF2-40B4-BE49-F238E27FC236}">
                    <a16:creationId xmlns:a16="http://schemas.microsoft.com/office/drawing/2014/main" id="{DCB27AC0-B553-E828-AD57-788E335D5303}"/>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95" name="Graphic 2">
                <a:extLst>
                  <a:ext uri="{FF2B5EF4-FFF2-40B4-BE49-F238E27FC236}">
                    <a16:creationId xmlns:a16="http://schemas.microsoft.com/office/drawing/2014/main" id="{68516C8D-D489-96CB-B17E-280F2DADA69C}"/>
                  </a:ext>
                </a:extLst>
              </p:cNvPr>
              <p:cNvGrpSpPr/>
              <p:nvPr/>
            </p:nvGrpSpPr>
            <p:grpSpPr>
              <a:xfrm>
                <a:off x="7211530" y="2382809"/>
                <a:ext cx="823268" cy="823829"/>
                <a:chOff x="7211530" y="2382809"/>
                <a:chExt cx="823268" cy="823829"/>
              </a:xfrm>
              <a:solidFill>
                <a:srgbClr val="010101"/>
              </a:solidFill>
            </p:grpSpPr>
            <p:sp>
              <p:nvSpPr>
                <p:cNvPr id="196" name="Freeform 195">
                  <a:extLst>
                    <a:ext uri="{FF2B5EF4-FFF2-40B4-BE49-F238E27FC236}">
                      <a16:creationId xmlns:a16="http://schemas.microsoft.com/office/drawing/2014/main" id="{3D5D1B2B-6050-4E93-3095-8686A636E126}"/>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7" name="Freeform 196">
                  <a:extLst>
                    <a:ext uri="{FF2B5EF4-FFF2-40B4-BE49-F238E27FC236}">
                      <a16:creationId xmlns:a16="http://schemas.microsoft.com/office/drawing/2014/main" id="{A08EC8E3-D000-00D6-7FAF-0A0B66816648}"/>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8" name="Freeform 197">
                  <a:extLst>
                    <a:ext uri="{FF2B5EF4-FFF2-40B4-BE49-F238E27FC236}">
                      <a16:creationId xmlns:a16="http://schemas.microsoft.com/office/drawing/2014/main" id="{EC24EB8E-F1DF-2E40-EDBE-913AB439C366}"/>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9" name="Freeform 198">
                  <a:extLst>
                    <a:ext uri="{FF2B5EF4-FFF2-40B4-BE49-F238E27FC236}">
                      <a16:creationId xmlns:a16="http://schemas.microsoft.com/office/drawing/2014/main" id="{944D05FB-D3A2-9AC6-6E91-BD93CAA2FA1D}"/>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0" name="Freeform 199">
                  <a:extLst>
                    <a:ext uri="{FF2B5EF4-FFF2-40B4-BE49-F238E27FC236}">
                      <a16:creationId xmlns:a16="http://schemas.microsoft.com/office/drawing/2014/main" id="{12EF626E-15B2-2E7C-744D-12E5D526999F}"/>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grpSp>
        <p:nvGrpSpPr>
          <p:cNvPr id="201" name="Group 200">
            <a:extLst>
              <a:ext uri="{FF2B5EF4-FFF2-40B4-BE49-F238E27FC236}">
                <a16:creationId xmlns:a16="http://schemas.microsoft.com/office/drawing/2014/main" id="{2CE62EF5-2607-30EB-AD4C-074BF06BD7E2}"/>
              </a:ext>
            </a:extLst>
          </p:cNvPr>
          <p:cNvGrpSpPr/>
          <p:nvPr/>
        </p:nvGrpSpPr>
        <p:grpSpPr>
          <a:xfrm>
            <a:off x="943033" y="6573175"/>
            <a:ext cx="711984" cy="713359"/>
            <a:chOff x="7284496" y="2127428"/>
            <a:chExt cx="2245645" cy="2249982"/>
          </a:xfrm>
        </p:grpSpPr>
        <p:grpSp>
          <p:nvGrpSpPr>
            <p:cNvPr id="202" name="Graphic 3">
              <a:extLst>
                <a:ext uri="{FF2B5EF4-FFF2-40B4-BE49-F238E27FC236}">
                  <a16:creationId xmlns:a16="http://schemas.microsoft.com/office/drawing/2014/main" id="{1297B09E-4042-D3B1-7CA5-299DE318B50A}"/>
                </a:ext>
              </a:extLst>
            </p:cNvPr>
            <p:cNvGrpSpPr/>
            <p:nvPr/>
          </p:nvGrpSpPr>
          <p:grpSpPr>
            <a:xfrm>
              <a:off x="7284496" y="2127428"/>
              <a:ext cx="2245645" cy="2249982"/>
              <a:chOff x="5098317" y="2100784"/>
              <a:chExt cx="2245645" cy="2249982"/>
            </a:xfrm>
            <a:solidFill>
              <a:srgbClr val="000000"/>
            </a:solidFill>
          </p:grpSpPr>
          <p:sp>
            <p:nvSpPr>
              <p:cNvPr id="206" name="Freeform 205">
                <a:extLst>
                  <a:ext uri="{FF2B5EF4-FFF2-40B4-BE49-F238E27FC236}">
                    <a16:creationId xmlns:a16="http://schemas.microsoft.com/office/drawing/2014/main" id="{56C6DBF8-AE7C-325A-BE3E-C43CF7078462}"/>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solidFill>
                <a:srgbClr val="000000"/>
              </a:solidFill>
              <a:ln w="6040"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39594D42-44B1-9A90-1673-2D555EE38F7C}"/>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836F9848-7282-DB2A-C8D4-B985AA230C23}"/>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DA5ED948-4DF7-51B5-577F-B16970E3568D}"/>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26B05C38-1EC4-340B-7E00-2FE73CB7BA9A}"/>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5AB912A1-7E57-8E52-4E13-9F7E75074B9B}"/>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203" name="Graphic 3">
              <a:extLst>
                <a:ext uri="{FF2B5EF4-FFF2-40B4-BE49-F238E27FC236}">
                  <a16:creationId xmlns:a16="http://schemas.microsoft.com/office/drawing/2014/main" id="{AB0DDB36-130F-C6B0-9CCF-27253AFDDFF1}"/>
                </a:ext>
              </a:extLst>
            </p:cNvPr>
            <p:cNvGrpSpPr/>
            <p:nvPr/>
          </p:nvGrpSpPr>
          <p:grpSpPr>
            <a:xfrm>
              <a:off x="8878245" y="2200268"/>
              <a:ext cx="144167" cy="725714"/>
              <a:chOff x="6692066" y="2173624"/>
              <a:chExt cx="144167" cy="725714"/>
            </a:xfrm>
            <a:solidFill>
              <a:srgbClr val="00BADE"/>
            </a:solidFill>
          </p:grpSpPr>
          <p:sp>
            <p:nvSpPr>
              <p:cNvPr id="204" name="Freeform 203">
                <a:extLst>
                  <a:ext uri="{FF2B5EF4-FFF2-40B4-BE49-F238E27FC236}">
                    <a16:creationId xmlns:a16="http://schemas.microsoft.com/office/drawing/2014/main" id="{19EAD542-CDD7-7A90-B00C-246DD448E1FF}"/>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009AC1"/>
              </a:solidFill>
              <a:ln w="6040"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0167526C-7741-FC33-3AF1-1E1BF7149F9E}"/>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009AC1"/>
              </a:solidFill>
              <a:ln w="6040" cap="flat">
                <a:noFill/>
                <a:prstDash val="solid"/>
                <a:miter/>
              </a:ln>
            </p:spPr>
            <p:txBody>
              <a:bodyPr rtlCol="0" anchor="ctr"/>
              <a:lstStyle/>
              <a:p>
                <a:endParaRPr lang="en-US"/>
              </a:p>
            </p:txBody>
          </p:sp>
        </p:grpSp>
      </p:grpSp>
      <p:grpSp>
        <p:nvGrpSpPr>
          <p:cNvPr id="212" name="Graphic 3">
            <a:extLst>
              <a:ext uri="{FF2B5EF4-FFF2-40B4-BE49-F238E27FC236}">
                <a16:creationId xmlns:a16="http://schemas.microsoft.com/office/drawing/2014/main" id="{E529C8E1-CC75-C0BC-5E32-542F5B79C8C8}"/>
              </a:ext>
            </a:extLst>
          </p:cNvPr>
          <p:cNvGrpSpPr/>
          <p:nvPr/>
        </p:nvGrpSpPr>
        <p:grpSpPr>
          <a:xfrm>
            <a:off x="3212231" y="7092245"/>
            <a:ext cx="708269" cy="706718"/>
            <a:chOff x="10410452" y="410457"/>
            <a:chExt cx="1091621" cy="1089230"/>
          </a:xfrm>
        </p:grpSpPr>
        <p:sp>
          <p:nvSpPr>
            <p:cNvPr id="213" name="Freeform 212">
              <a:extLst>
                <a:ext uri="{FF2B5EF4-FFF2-40B4-BE49-F238E27FC236}">
                  <a16:creationId xmlns:a16="http://schemas.microsoft.com/office/drawing/2014/main" id="{F6A3F394-6190-3C9A-7191-1787B71665AE}"/>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009AC1"/>
            </a:solidFill>
            <a:ln w="27426"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6551CDC8-7625-734E-B2CF-67CC3032EC90}"/>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grpSp>
        <p:nvGrpSpPr>
          <p:cNvPr id="217" name="Group 216">
            <a:extLst>
              <a:ext uri="{FF2B5EF4-FFF2-40B4-BE49-F238E27FC236}">
                <a16:creationId xmlns:a16="http://schemas.microsoft.com/office/drawing/2014/main" id="{B709D760-A012-801E-95B8-C13E8DB2FC50}"/>
              </a:ext>
            </a:extLst>
          </p:cNvPr>
          <p:cNvGrpSpPr/>
          <p:nvPr/>
        </p:nvGrpSpPr>
        <p:grpSpPr>
          <a:xfrm>
            <a:off x="5784410" y="7174228"/>
            <a:ext cx="707412" cy="706718"/>
            <a:chOff x="10376768" y="2334933"/>
            <a:chExt cx="920484" cy="919581"/>
          </a:xfrm>
        </p:grpSpPr>
        <p:sp>
          <p:nvSpPr>
            <p:cNvPr id="218" name="Freeform 217">
              <a:extLst>
                <a:ext uri="{FF2B5EF4-FFF2-40B4-BE49-F238E27FC236}">
                  <a16:creationId xmlns:a16="http://schemas.microsoft.com/office/drawing/2014/main" id="{D849268B-1004-2AFA-C2F2-67A2BDC4EFB2}"/>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9" name="Freeform 218">
              <a:extLst>
                <a:ext uri="{FF2B5EF4-FFF2-40B4-BE49-F238E27FC236}">
                  <a16:creationId xmlns:a16="http://schemas.microsoft.com/office/drawing/2014/main" id="{4A0CEFFB-32B9-786D-6509-D0BC7DC97C1C}"/>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20" name="Graphic 2">
              <a:extLst>
                <a:ext uri="{FF2B5EF4-FFF2-40B4-BE49-F238E27FC236}">
                  <a16:creationId xmlns:a16="http://schemas.microsoft.com/office/drawing/2014/main" id="{575CC134-2C7B-8601-C90E-88C24B4BE861}"/>
                </a:ext>
              </a:extLst>
            </p:cNvPr>
            <p:cNvGrpSpPr/>
            <p:nvPr/>
          </p:nvGrpSpPr>
          <p:grpSpPr>
            <a:xfrm>
              <a:off x="10376768" y="2334933"/>
              <a:ext cx="920484" cy="919581"/>
              <a:chOff x="10376768" y="2334933"/>
              <a:chExt cx="920484" cy="919581"/>
            </a:xfrm>
            <a:solidFill>
              <a:srgbClr val="010101"/>
            </a:solidFill>
          </p:grpSpPr>
          <p:sp>
            <p:nvSpPr>
              <p:cNvPr id="221" name="Freeform 220">
                <a:extLst>
                  <a:ext uri="{FF2B5EF4-FFF2-40B4-BE49-F238E27FC236}">
                    <a16:creationId xmlns:a16="http://schemas.microsoft.com/office/drawing/2014/main" id="{A4365E92-623C-EC1E-7150-367B0758DB98}"/>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2" name="Freeform 221">
                <a:extLst>
                  <a:ext uri="{FF2B5EF4-FFF2-40B4-BE49-F238E27FC236}">
                    <a16:creationId xmlns:a16="http://schemas.microsoft.com/office/drawing/2014/main" id="{FA3F7C61-D741-A852-8FA5-E3F955EFA615}"/>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28" name="Group 227">
            <a:extLst>
              <a:ext uri="{FF2B5EF4-FFF2-40B4-BE49-F238E27FC236}">
                <a16:creationId xmlns:a16="http://schemas.microsoft.com/office/drawing/2014/main" id="{58420BAF-E43A-CCD4-A262-F8673D23C7B0}"/>
              </a:ext>
            </a:extLst>
          </p:cNvPr>
          <p:cNvGrpSpPr/>
          <p:nvPr/>
        </p:nvGrpSpPr>
        <p:grpSpPr>
          <a:xfrm>
            <a:off x="5981296" y="4974463"/>
            <a:ext cx="774284" cy="775407"/>
            <a:chOff x="6623039" y="3346695"/>
            <a:chExt cx="1397216" cy="1399243"/>
          </a:xfrm>
        </p:grpSpPr>
        <p:sp>
          <p:nvSpPr>
            <p:cNvPr id="223" name="Freeform 222">
              <a:extLst>
                <a:ext uri="{FF2B5EF4-FFF2-40B4-BE49-F238E27FC236}">
                  <a16:creationId xmlns:a16="http://schemas.microsoft.com/office/drawing/2014/main" id="{37909A90-812D-E9F9-D47B-860C98B5C4F8}"/>
                </a:ext>
              </a:extLst>
            </p:cNvPr>
            <p:cNvSpPr/>
            <p:nvPr/>
          </p:nvSpPr>
          <p:spPr>
            <a:xfrm>
              <a:off x="6861376" y="3585248"/>
              <a:ext cx="479681" cy="480153"/>
            </a:xfrm>
            <a:custGeom>
              <a:avLst/>
              <a:gdLst>
                <a:gd name="connsiteX0" fmla="*/ 239839 w 479681"/>
                <a:gd name="connsiteY0" fmla="*/ 388 h 480153"/>
                <a:gd name="connsiteX1" fmla="*/ 190562 w 479681"/>
                <a:gd name="connsiteY1" fmla="*/ 388 h 480153"/>
                <a:gd name="connsiteX2" fmla="*/ 170850 w 479681"/>
                <a:gd name="connsiteY2" fmla="*/ 19373 h 480153"/>
                <a:gd name="connsiteX3" fmla="*/ 170850 w 479681"/>
                <a:gd name="connsiteY3" fmla="*/ 120507 h 480153"/>
                <a:gd name="connsiteX4" fmla="*/ 120478 w 479681"/>
                <a:gd name="connsiteY4" fmla="*/ 170892 h 480153"/>
                <a:gd name="connsiteX5" fmla="*/ 15352 w 479681"/>
                <a:gd name="connsiteY5" fmla="*/ 170892 h 480153"/>
                <a:gd name="connsiteX6" fmla="*/ 21 w 479681"/>
                <a:gd name="connsiteY6" fmla="*/ 185496 h 480153"/>
                <a:gd name="connsiteX7" fmla="*/ 21 w 479681"/>
                <a:gd name="connsiteY7" fmla="*/ 294662 h 480153"/>
                <a:gd name="connsiteX8" fmla="*/ 14987 w 479681"/>
                <a:gd name="connsiteY8" fmla="*/ 309266 h 480153"/>
                <a:gd name="connsiteX9" fmla="*/ 121573 w 479681"/>
                <a:gd name="connsiteY9" fmla="*/ 309266 h 480153"/>
                <a:gd name="connsiteX10" fmla="*/ 170485 w 479681"/>
                <a:gd name="connsiteY10" fmla="*/ 359286 h 480153"/>
                <a:gd name="connsiteX11" fmla="*/ 170485 w 479681"/>
                <a:gd name="connsiteY11" fmla="*/ 465896 h 480153"/>
                <a:gd name="connsiteX12" fmla="*/ 184721 w 479681"/>
                <a:gd name="connsiteY12" fmla="*/ 480135 h 480153"/>
                <a:gd name="connsiteX13" fmla="*/ 293862 w 479681"/>
                <a:gd name="connsiteY13" fmla="*/ 480135 h 480153"/>
                <a:gd name="connsiteX14" fmla="*/ 308828 w 479681"/>
                <a:gd name="connsiteY14" fmla="*/ 464071 h 480153"/>
                <a:gd name="connsiteX15" fmla="*/ 308828 w 479681"/>
                <a:gd name="connsiteY15" fmla="*/ 362937 h 480153"/>
                <a:gd name="connsiteX16" fmla="*/ 362486 w 479681"/>
                <a:gd name="connsiteY16" fmla="*/ 309266 h 480153"/>
                <a:gd name="connsiteX17" fmla="*/ 463597 w 479681"/>
                <a:gd name="connsiteY17" fmla="*/ 309632 h 480153"/>
                <a:gd name="connsiteX18" fmla="*/ 479657 w 479681"/>
                <a:gd name="connsiteY18" fmla="*/ 293202 h 480153"/>
                <a:gd name="connsiteX19" fmla="*/ 479657 w 479681"/>
                <a:gd name="connsiteY19" fmla="*/ 185131 h 480153"/>
                <a:gd name="connsiteX20" fmla="*/ 465422 w 479681"/>
                <a:gd name="connsiteY20" fmla="*/ 170892 h 480153"/>
                <a:gd name="connsiteX21" fmla="*/ 362851 w 479681"/>
                <a:gd name="connsiteY21" fmla="*/ 170892 h 480153"/>
                <a:gd name="connsiteX22" fmla="*/ 308828 w 479681"/>
                <a:gd name="connsiteY22" fmla="*/ 116126 h 480153"/>
                <a:gd name="connsiteX23" fmla="*/ 308828 w 479681"/>
                <a:gd name="connsiteY23" fmla="*/ 13532 h 480153"/>
                <a:gd name="connsiteX24" fmla="*/ 295322 w 479681"/>
                <a:gd name="connsiteY24" fmla="*/ 23 h 480153"/>
                <a:gd name="connsiteX25" fmla="*/ 239839 w 479681"/>
                <a:gd name="connsiteY25" fmla="*/ 388 h 48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9681" h="480153">
                  <a:moveTo>
                    <a:pt x="239839" y="388"/>
                  </a:moveTo>
                  <a:cubicBezTo>
                    <a:pt x="223413" y="388"/>
                    <a:pt x="206987" y="388"/>
                    <a:pt x="190562" y="388"/>
                  </a:cubicBezTo>
                  <a:cubicBezTo>
                    <a:pt x="170850" y="388"/>
                    <a:pt x="170850" y="388"/>
                    <a:pt x="170850" y="19373"/>
                  </a:cubicBezTo>
                  <a:cubicBezTo>
                    <a:pt x="170850" y="52963"/>
                    <a:pt x="170850" y="86918"/>
                    <a:pt x="170850" y="120507"/>
                  </a:cubicBezTo>
                  <a:cubicBezTo>
                    <a:pt x="170850" y="151906"/>
                    <a:pt x="151869" y="170527"/>
                    <a:pt x="120478" y="170892"/>
                  </a:cubicBezTo>
                  <a:cubicBezTo>
                    <a:pt x="85436" y="170892"/>
                    <a:pt x="50394" y="171257"/>
                    <a:pt x="15352" y="170892"/>
                  </a:cubicBezTo>
                  <a:cubicBezTo>
                    <a:pt x="4401" y="170892"/>
                    <a:pt x="21" y="173813"/>
                    <a:pt x="21" y="185496"/>
                  </a:cubicBezTo>
                  <a:cubicBezTo>
                    <a:pt x="751" y="222006"/>
                    <a:pt x="751" y="258517"/>
                    <a:pt x="21" y="294662"/>
                  </a:cubicBezTo>
                  <a:cubicBezTo>
                    <a:pt x="-344" y="306346"/>
                    <a:pt x="4036" y="309632"/>
                    <a:pt x="14987" y="309266"/>
                  </a:cubicBezTo>
                  <a:cubicBezTo>
                    <a:pt x="50394" y="308901"/>
                    <a:pt x="86166" y="308901"/>
                    <a:pt x="121573" y="309266"/>
                  </a:cubicBezTo>
                  <a:cubicBezTo>
                    <a:pt x="152234" y="309632"/>
                    <a:pt x="170485" y="328617"/>
                    <a:pt x="170485" y="359286"/>
                  </a:cubicBezTo>
                  <a:cubicBezTo>
                    <a:pt x="170850" y="394701"/>
                    <a:pt x="170850" y="430481"/>
                    <a:pt x="170485" y="465896"/>
                  </a:cubicBezTo>
                  <a:cubicBezTo>
                    <a:pt x="170485" y="476484"/>
                    <a:pt x="173771" y="480135"/>
                    <a:pt x="184721" y="480135"/>
                  </a:cubicBezTo>
                  <a:cubicBezTo>
                    <a:pt x="221223" y="479770"/>
                    <a:pt x="257725" y="479405"/>
                    <a:pt x="293862" y="480135"/>
                  </a:cubicBezTo>
                  <a:cubicBezTo>
                    <a:pt x="306638" y="480500"/>
                    <a:pt x="309193" y="475389"/>
                    <a:pt x="308828" y="464071"/>
                  </a:cubicBezTo>
                  <a:cubicBezTo>
                    <a:pt x="308098" y="430481"/>
                    <a:pt x="308463" y="396526"/>
                    <a:pt x="308828" y="362937"/>
                  </a:cubicBezTo>
                  <a:cubicBezTo>
                    <a:pt x="308828" y="326791"/>
                    <a:pt x="326349" y="309266"/>
                    <a:pt x="362486" y="309266"/>
                  </a:cubicBezTo>
                  <a:cubicBezTo>
                    <a:pt x="396068" y="309266"/>
                    <a:pt x="430015" y="308536"/>
                    <a:pt x="463597" y="309632"/>
                  </a:cubicBezTo>
                  <a:cubicBezTo>
                    <a:pt x="476372" y="309997"/>
                    <a:pt x="480023" y="305615"/>
                    <a:pt x="479657" y="293202"/>
                  </a:cubicBezTo>
                  <a:cubicBezTo>
                    <a:pt x="478928" y="257422"/>
                    <a:pt x="478928" y="221276"/>
                    <a:pt x="479657" y="185131"/>
                  </a:cubicBezTo>
                  <a:cubicBezTo>
                    <a:pt x="479657" y="174178"/>
                    <a:pt x="476007" y="170892"/>
                    <a:pt x="465422" y="170892"/>
                  </a:cubicBezTo>
                  <a:cubicBezTo>
                    <a:pt x="431110" y="171257"/>
                    <a:pt x="397163" y="171257"/>
                    <a:pt x="362851" y="170892"/>
                  </a:cubicBezTo>
                  <a:cubicBezTo>
                    <a:pt x="326349" y="170892"/>
                    <a:pt x="308828" y="153367"/>
                    <a:pt x="308828" y="116126"/>
                  </a:cubicBezTo>
                  <a:cubicBezTo>
                    <a:pt x="308828" y="81806"/>
                    <a:pt x="308463" y="47851"/>
                    <a:pt x="308828" y="13532"/>
                  </a:cubicBezTo>
                  <a:cubicBezTo>
                    <a:pt x="308828" y="3674"/>
                    <a:pt x="305908" y="-342"/>
                    <a:pt x="295322" y="23"/>
                  </a:cubicBezTo>
                  <a:cubicBezTo>
                    <a:pt x="277071" y="1118"/>
                    <a:pt x="258455" y="388"/>
                    <a:pt x="239839" y="388"/>
                  </a:cubicBezTo>
                  <a:close/>
                </a:path>
              </a:pathLst>
            </a:custGeom>
            <a:solidFill>
              <a:srgbClr val="009AC1"/>
            </a:solidFill>
            <a:ln w="3643" cap="flat">
              <a:noFill/>
              <a:prstDash val="solid"/>
              <a:miter/>
            </a:ln>
          </p:spPr>
          <p:txBody>
            <a:bodyPr rtlCol="0" anchor="ctr"/>
            <a:lstStyle/>
            <a:p>
              <a:endParaRPr lang="en-US"/>
            </a:p>
          </p:txBody>
        </p:sp>
        <p:grpSp>
          <p:nvGrpSpPr>
            <p:cNvPr id="224" name="Graphic 47">
              <a:extLst>
                <a:ext uri="{FF2B5EF4-FFF2-40B4-BE49-F238E27FC236}">
                  <a16:creationId xmlns:a16="http://schemas.microsoft.com/office/drawing/2014/main" id="{31F7BC92-C067-83F0-AC42-7CE05D9FB65E}"/>
                </a:ext>
              </a:extLst>
            </p:cNvPr>
            <p:cNvGrpSpPr/>
            <p:nvPr/>
          </p:nvGrpSpPr>
          <p:grpSpPr>
            <a:xfrm>
              <a:off x="6623039" y="3346695"/>
              <a:ext cx="1397216" cy="1399243"/>
              <a:chOff x="9997615" y="531276"/>
              <a:chExt cx="1397216" cy="1399243"/>
            </a:xfrm>
            <a:solidFill>
              <a:srgbClr val="000000"/>
            </a:solidFill>
          </p:grpSpPr>
          <p:sp>
            <p:nvSpPr>
              <p:cNvPr id="225" name="Freeform 224">
                <a:extLst>
                  <a:ext uri="{FF2B5EF4-FFF2-40B4-BE49-F238E27FC236}">
                    <a16:creationId xmlns:a16="http://schemas.microsoft.com/office/drawing/2014/main" id="{78D81510-A343-8900-9B81-6653B958FABD}"/>
                  </a:ext>
                </a:extLst>
              </p:cNvPr>
              <p:cNvSpPr/>
              <p:nvPr/>
            </p:nvSpPr>
            <p:spPr>
              <a:xfrm>
                <a:off x="9997615" y="531276"/>
                <a:ext cx="1397216" cy="1399243"/>
              </a:xfrm>
              <a:custGeom>
                <a:avLst/>
                <a:gdLst>
                  <a:gd name="connsiteX0" fmla="*/ 999790 w 1397216"/>
                  <a:gd name="connsiteY0" fmla="*/ 1399243 h 1399243"/>
                  <a:gd name="connsiteX1" fmla="*/ 905615 w 1397216"/>
                  <a:gd name="connsiteY1" fmla="*/ 1378067 h 1399243"/>
                  <a:gd name="connsiteX2" fmla="*/ 659957 w 1397216"/>
                  <a:gd name="connsiteY2" fmla="*/ 1016249 h 1399243"/>
                  <a:gd name="connsiteX3" fmla="*/ 667257 w 1397216"/>
                  <a:gd name="connsiteY3" fmla="*/ 955276 h 1399243"/>
                  <a:gd name="connsiteX4" fmla="*/ 657036 w 1397216"/>
                  <a:gd name="connsiteY4" fmla="*/ 942498 h 1399243"/>
                  <a:gd name="connsiteX5" fmla="*/ 341659 w 1397216"/>
                  <a:gd name="connsiteY5" fmla="*/ 942863 h 1399243"/>
                  <a:gd name="connsiteX6" fmla="*/ 127392 w 1397216"/>
                  <a:gd name="connsiteY6" fmla="*/ 942863 h 1399243"/>
                  <a:gd name="connsiteX7" fmla="*/ 2190 w 1397216"/>
                  <a:gd name="connsiteY7" fmla="*/ 845380 h 1399243"/>
                  <a:gd name="connsiteX8" fmla="*/ 0 w 1397216"/>
                  <a:gd name="connsiteY8" fmla="*/ 842094 h 1399243"/>
                  <a:gd name="connsiteX9" fmla="*/ 0 w 1397216"/>
                  <a:gd name="connsiteY9" fmla="*/ 101296 h 1399243"/>
                  <a:gd name="connsiteX10" fmla="*/ 2190 w 1397216"/>
                  <a:gd name="connsiteY10" fmla="*/ 96550 h 1399243"/>
                  <a:gd name="connsiteX11" fmla="*/ 122647 w 1397216"/>
                  <a:gd name="connsiteY11" fmla="*/ 162 h 1399243"/>
                  <a:gd name="connsiteX12" fmla="*/ 703394 w 1397216"/>
                  <a:gd name="connsiteY12" fmla="*/ 162 h 1399243"/>
                  <a:gd name="connsiteX13" fmla="*/ 820930 w 1397216"/>
                  <a:gd name="connsiteY13" fmla="*/ 162 h 1399243"/>
                  <a:gd name="connsiteX14" fmla="*/ 942117 w 1397216"/>
                  <a:gd name="connsiteY14" fmla="*/ 121012 h 1399243"/>
                  <a:gd name="connsiteX15" fmla="*/ 942117 w 1397216"/>
                  <a:gd name="connsiteY15" fmla="*/ 417477 h 1399243"/>
                  <a:gd name="connsiteX16" fmla="*/ 936642 w 1397216"/>
                  <a:gd name="connsiteY16" fmla="*/ 436828 h 1399243"/>
                  <a:gd name="connsiteX17" fmla="*/ 915471 w 1397216"/>
                  <a:gd name="connsiteY17" fmla="*/ 442669 h 1399243"/>
                  <a:gd name="connsiteX18" fmla="*/ 901600 w 1397216"/>
                  <a:gd name="connsiteY18" fmla="*/ 427335 h 1399243"/>
                  <a:gd name="connsiteX19" fmla="*/ 901235 w 1397216"/>
                  <a:gd name="connsiteY19" fmla="*/ 412365 h 1399243"/>
                  <a:gd name="connsiteX20" fmla="*/ 901235 w 1397216"/>
                  <a:gd name="connsiteY20" fmla="*/ 128314 h 1399243"/>
                  <a:gd name="connsiteX21" fmla="*/ 813995 w 1397216"/>
                  <a:gd name="connsiteY21" fmla="*/ 41054 h 1399243"/>
                  <a:gd name="connsiteX22" fmla="*/ 128122 w 1397216"/>
                  <a:gd name="connsiteY22" fmla="*/ 41054 h 1399243"/>
                  <a:gd name="connsiteX23" fmla="*/ 40517 w 1397216"/>
                  <a:gd name="connsiteY23" fmla="*/ 129044 h 1399243"/>
                  <a:gd name="connsiteX24" fmla="*/ 40517 w 1397216"/>
                  <a:gd name="connsiteY24" fmla="*/ 813616 h 1399243"/>
                  <a:gd name="connsiteX25" fmla="*/ 128122 w 1397216"/>
                  <a:gd name="connsiteY25" fmla="*/ 901606 h 1399243"/>
                  <a:gd name="connsiteX26" fmla="*/ 667622 w 1397216"/>
                  <a:gd name="connsiteY26" fmla="*/ 901971 h 1399243"/>
                  <a:gd name="connsiteX27" fmla="*/ 687333 w 1397216"/>
                  <a:gd name="connsiteY27" fmla="*/ 888827 h 1399243"/>
                  <a:gd name="connsiteX28" fmla="*/ 698284 w 1397216"/>
                  <a:gd name="connsiteY28" fmla="*/ 862540 h 1399243"/>
                  <a:gd name="connsiteX29" fmla="*/ 683318 w 1397216"/>
                  <a:gd name="connsiteY29" fmla="*/ 860714 h 1399243"/>
                  <a:gd name="connsiteX30" fmla="*/ 523439 w 1397216"/>
                  <a:gd name="connsiteY30" fmla="*/ 860714 h 1399243"/>
                  <a:gd name="connsiteX31" fmla="*/ 498618 w 1397216"/>
                  <a:gd name="connsiteY31" fmla="*/ 845745 h 1399243"/>
                  <a:gd name="connsiteX32" fmla="*/ 520884 w 1397216"/>
                  <a:gd name="connsiteY32" fmla="*/ 819457 h 1399243"/>
                  <a:gd name="connsiteX33" fmla="*/ 630025 w 1397216"/>
                  <a:gd name="connsiteY33" fmla="*/ 819457 h 1399243"/>
                  <a:gd name="connsiteX34" fmla="*/ 713249 w 1397216"/>
                  <a:gd name="connsiteY34" fmla="*/ 819457 h 1399243"/>
                  <a:gd name="connsiteX35" fmla="*/ 729310 w 1397216"/>
                  <a:gd name="connsiteY35" fmla="*/ 812155 h 1399243"/>
                  <a:gd name="connsiteX36" fmla="*/ 811075 w 1397216"/>
                  <a:gd name="connsiteY36" fmla="*/ 730372 h 1399243"/>
                  <a:gd name="connsiteX37" fmla="*/ 818010 w 1397216"/>
                  <a:gd name="connsiteY37" fmla="*/ 712847 h 1399243"/>
                  <a:gd name="connsiteX38" fmla="*/ 818375 w 1397216"/>
                  <a:gd name="connsiteY38" fmla="*/ 137442 h 1399243"/>
                  <a:gd name="connsiteX39" fmla="*/ 803410 w 1397216"/>
                  <a:gd name="connsiteY39" fmla="*/ 122472 h 1399243"/>
                  <a:gd name="connsiteX40" fmla="*/ 334724 w 1397216"/>
                  <a:gd name="connsiteY40" fmla="*/ 122837 h 1399243"/>
                  <a:gd name="connsiteX41" fmla="*/ 133962 w 1397216"/>
                  <a:gd name="connsiteY41" fmla="*/ 122472 h 1399243"/>
                  <a:gd name="connsiteX42" fmla="*/ 121187 w 1397216"/>
                  <a:gd name="connsiteY42" fmla="*/ 135251 h 1399243"/>
                  <a:gd name="connsiteX43" fmla="*/ 121187 w 1397216"/>
                  <a:gd name="connsiteY43" fmla="*/ 806314 h 1399243"/>
                  <a:gd name="connsiteX44" fmla="*/ 135058 w 1397216"/>
                  <a:gd name="connsiteY44" fmla="*/ 819457 h 1399243"/>
                  <a:gd name="connsiteX45" fmla="*/ 409553 w 1397216"/>
                  <a:gd name="connsiteY45" fmla="*/ 819092 h 1399243"/>
                  <a:gd name="connsiteX46" fmla="*/ 424518 w 1397216"/>
                  <a:gd name="connsiteY46" fmla="*/ 819457 h 1399243"/>
                  <a:gd name="connsiteX47" fmla="*/ 441674 w 1397216"/>
                  <a:gd name="connsiteY47" fmla="*/ 837712 h 1399243"/>
                  <a:gd name="connsiteX48" fmla="*/ 427804 w 1397216"/>
                  <a:gd name="connsiteY48" fmla="*/ 858523 h 1399243"/>
                  <a:gd name="connsiteX49" fmla="*/ 412838 w 1397216"/>
                  <a:gd name="connsiteY49" fmla="*/ 859984 h 1399243"/>
                  <a:gd name="connsiteX50" fmla="*/ 125932 w 1397216"/>
                  <a:gd name="connsiteY50" fmla="*/ 859984 h 1399243"/>
                  <a:gd name="connsiteX51" fmla="*/ 80304 w 1397216"/>
                  <a:gd name="connsiteY51" fmla="*/ 814346 h 1399243"/>
                  <a:gd name="connsiteX52" fmla="*/ 80304 w 1397216"/>
                  <a:gd name="connsiteY52" fmla="*/ 127219 h 1399243"/>
                  <a:gd name="connsiteX53" fmla="*/ 125932 w 1397216"/>
                  <a:gd name="connsiteY53" fmla="*/ 81946 h 1399243"/>
                  <a:gd name="connsiteX54" fmla="*/ 812900 w 1397216"/>
                  <a:gd name="connsiteY54" fmla="*/ 81946 h 1399243"/>
                  <a:gd name="connsiteX55" fmla="*/ 858527 w 1397216"/>
                  <a:gd name="connsiteY55" fmla="*/ 127584 h 1399243"/>
                  <a:gd name="connsiteX56" fmla="*/ 858527 w 1397216"/>
                  <a:gd name="connsiteY56" fmla="*/ 682178 h 1399243"/>
                  <a:gd name="connsiteX57" fmla="*/ 858527 w 1397216"/>
                  <a:gd name="connsiteY57" fmla="*/ 699703 h 1399243"/>
                  <a:gd name="connsiteX58" fmla="*/ 894665 w 1397216"/>
                  <a:gd name="connsiteY58" fmla="*/ 684368 h 1399243"/>
                  <a:gd name="connsiteX59" fmla="*/ 899410 w 1397216"/>
                  <a:gd name="connsiteY59" fmla="*/ 671590 h 1399243"/>
                  <a:gd name="connsiteX60" fmla="*/ 899410 w 1397216"/>
                  <a:gd name="connsiteY60" fmla="*/ 522627 h 1399243"/>
                  <a:gd name="connsiteX61" fmla="*/ 919486 w 1397216"/>
                  <a:gd name="connsiteY61" fmla="*/ 498530 h 1399243"/>
                  <a:gd name="connsiteX62" fmla="*/ 940292 w 1397216"/>
                  <a:gd name="connsiteY62" fmla="*/ 523357 h 1399243"/>
                  <a:gd name="connsiteX63" fmla="*/ 940292 w 1397216"/>
                  <a:gd name="connsiteY63" fmla="*/ 654430 h 1399243"/>
                  <a:gd name="connsiteX64" fmla="*/ 954528 w 1397216"/>
                  <a:gd name="connsiteY64" fmla="*/ 667209 h 1399243"/>
                  <a:gd name="connsiteX65" fmla="*/ 1393647 w 1397216"/>
                  <a:gd name="connsiteY65" fmla="*/ 978643 h 1399243"/>
                  <a:gd name="connsiteX66" fmla="*/ 1068779 w 1397216"/>
                  <a:gd name="connsiteY66" fmla="*/ 1396323 h 1399243"/>
                  <a:gd name="connsiteX67" fmla="*/ 1058194 w 1397216"/>
                  <a:gd name="connsiteY67" fmla="*/ 1398878 h 1399243"/>
                  <a:gd name="connsiteX68" fmla="*/ 999790 w 1397216"/>
                  <a:gd name="connsiteY68" fmla="*/ 1399243 h 1399243"/>
                  <a:gd name="connsiteX69" fmla="*/ 700474 w 1397216"/>
                  <a:gd name="connsiteY69" fmla="*/ 1029027 h 1399243"/>
                  <a:gd name="connsiteX70" fmla="*/ 1026802 w 1397216"/>
                  <a:gd name="connsiteY70" fmla="*/ 1358352 h 1399243"/>
                  <a:gd name="connsiteX71" fmla="*/ 1357875 w 1397216"/>
                  <a:gd name="connsiteY71" fmla="*/ 1030853 h 1399243"/>
                  <a:gd name="connsiteX72" fmla="*/ 1029357 w 1397216"/>
                  <a:gd name="connsiteY72" fmla="*/ 700798 h 1399243"/>
                  <a:gd name="connsiteX73" fmla="*/ 700474 w 1397216"/>
                  <a:gd name="connsiteY73" fmla="*/ 1029027 h 139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97216" h="1399243">
                    <a:moveTo>
                      <a:pt x="999790" y="1399243"/>
                    </a:moveTo>
                    <a:cubicBezTo>
                      <a:pt x="968034" y="1393767"/>
                      <a:pt x="936277" y="1388656"/>
                      <a:pt x="905615" y="1378067"/>
                    </a:cubicBezTo>
                    <a:cubicBezTo>
                      <a:pt x="754862" y="1325493"/>
                      <a:pt x="653021" y="1175799"/>
                      <a:pt x="659957" y="1016249"/>
                    </a:cubicBezTo>
                    <a:cubicBezTo>
                      <a:pt x="660687" y="995803"/>
                      <a:pt x="662147" y="975357"/>
                      <a:pt x="667257" y="955276"/>
                    </a:cubicBezTo>
                    <a:cubicBezTo>
                      <a:pt x="670177" y="944323"/>
                      <a:pt x="667257" y="942498"/>
                      <a:pt x="657036" y="942498"/>
                    </a:cubicBezTo>
                    <a:cubicBezTo>
                      <a:pt x="551911" y="942863"/>
                      <a:pt x="446785" y="942863"/>
                      <a:pt x="341659" y="942863"/>
                    </a:cubicBezTo>
                    <a:cubicBezTo>
                      <a:pt x="270115" y="942863"/>
                      <a:pt x="198571" y="942863"/>
                      <a:pt x="127392" y="942863"/>
                    </a:cubicBezTo>
                    <a:cubicBezTo>
                      <a:pt x="61688" y="942863"/>
                      <a:pt x="18251" y="908908"/>
                      <a:pt x="2190" y="845380"/>
                    </a:cubicBezTo>
                    <a:cubicBezTo>
                      <a:pt x="1825" y="844284"/>
                      <a:pt x="730" y="843189"/>
                      <a:pt x="0" y="842094"/>
                    </a:cubicBezTo>
                    <a:cubicBezTo>
                      <a:pt x="0" y="595283"/>
                      <a:pt x="0" y="348472"/>
                      <a:pt x="0" y="101296"/>
                    </a:cubicBezTo>
                    <a:cubicBezTo>
                      <a:pt x="730" y="99836"/>
                      <a:pt x="1825" y="98375"/>
                      <a:pt x="2190" y="96550"/>
                    </a:cubicBezTo>
                    <a:cubicBezTo>
                      <a:pt x="16061" y="36673"/>
                      <a:pt x="61323" y="162"/>
                      <a:pt x="122647" y="162"/>
                    </a:cubicBezTo>
                    <a:cubicBezTo>
                      <a:pt x="316107" y="162"/>
                      <a:pt x="509568" y="162"/>
                      <a:pt x="703394" y="162"/>
                    </a:cubicBezTo>
                    <a:cubicBezTo>
                      <a:pt x="742451" y="162"/>
                      <a:pt x="781873" y="-203"/>
                      <a:pt x="820930" y="162"/>
                    </a:cubicBezTo>
                    <a:cubicBezTo>
                      <a:pt x="890284" y="527"/>
                      <a:pt x="941752" y="51642"/>
                      <a:pt x="942117" y="121012"/>
                    </a:cubicBezTo>
                    <a:cubicBezTo>
                      <a:pt x="942482" y="219955"/>
                      <a:pt x="942117" y="318534"/>
                      <a:pt x="942117" y="417477"/>
                    </a:cubicBezTo>
                    <a:cubicBezTo>
                      <a:pt x="942117" y="424414"/>
                      <a:pt x="941387" y="430986"/>
                      <a:pt x="936642" y="436828"/>
                    </a:cubicBezTo>
                    <a:cubicBezTo>
                      <a:pt x="930802" y="443399"/>
                      <a:pt x="923501" y="444860"/>
                      <a:pt x="915471" y="442669"/>
                    </a:cubicBezTo>
                    <a:cubicBezTo>
                      <a:pt x="907805" y="440479"/>
                      <a:pt x="903060" y="435002"/>
                      <a:pt x="901600" y="427335"/>
                    </a:cubicBezTo>
                    <a:cubicBezTo>
                      <a:pt x="900870" y="422588"/>
                      <a:pt x="901235" y="417477"/>
                      <a:pt x="901235" y="412365"/>
                    </a:cubicBezTo>
                    <a:cubicBezTo>
                      <a:pt x="901235" y="317803"/>
                      <a:pt x="901235" y="222876"/>
                      <a:pt x="901235" y="128314"/>
                    </a:cubicBezTo>
                    <a:cubicBezTo>
                      <a:pt x="901235" y="72818"/>
                      <a:pt x="869843" y="41054"/>
                      <a:pt x="813995" y="41054"/>
                    </a:cubicBezTo>
                    <a:cubicBezTo>
                      <a:pt x="585492" y="41054"/>
                      <a:pt x="356625" y="41054"/>
                      <a:pt x="128122" y="41054"/>
                    </a:cubicBezTo>
                    <a:cubicBezTo>
                      <a:pt x="71544" y="41054"/>
                      <a:pt x="40517" y="72088"/>
                      <a:pt x="40517" y="129044"/>
                    </a:cubicBezTo>
                    <a:cubicBezTo>
                      <a:pt x="40517" y="357235"/>
                      <a:pt x="40517" y="585425"/>
                      <a:pt x="40517" y="813616"/>
                    </a:cubicBezTo>
                    <a:cubicBezTo>
                      <a:pt x="40517" y="870207"/>
                      <a:pt x="71544" y="901606"/>
                      <a:pt x="128122" y="901606"/>
                    </a:cubicBezTo>
                    <a:cubicBezTo>
                      <a:pt x="308077" y="901606"/>
                      <a:pt x="488032" y="901606"/>
                      <a:pt x="667622" y="901971"/>
                    </a:cubicBezTo>
                    <a:cubicBezTo>
                      <a:pt x="678573" y="901971"/>
                      <a:pt x="684048" y="899050"/>
                      <a:pt x="687333" y="888827"/>
                    </a:cubicBezTo>
                    <a:cubicBezTo>
                      <a:pt x="690253" y="879699"/>
                      <a:pt x="694633" y="871302"/>
                      <a:pt x="698284" y="862540"/>
                    </a:cubicBezTo>
                    <a:cubicBezTo>
                      <a:pt x="693173" y="859619"/>
                      <a:pt x="688063" y="860714"/>
                      <a:pt x="683318" y="860714"/>
                    </a:cubicBezTo>
                    <a:cubicBezTo>
                      <a:pt x="630025" y="860714"/>
                      <a:pt x="576732" y="860714"/>
                      <a:pt x="523439" y="860714"/>
                    </a:cubicBezTo>
                    <a:cubicBezTo>
                      <a:pt x="512123" y="860714"/>
                      <a:pt x="502633" y="857793"/>
                      <a:pt x="498618" y="845745"/>
                    </a:cubicBezTo>
                    <a:cubicBezTo>
                      <a:pt x="494237" y="831506"/>
                      <a:pt x="504093" y="819822"/>
                      <a:pt x="520884" y="819457"/>
                    </a:cubicBezTo>
                    <a:cubicBezTo>
                      <a:pt x="557386" y="819092"/>
                      <a:pt x="593888" y="819457"/>
                      <a:pt x="630025" y="819457"/>
                    </a:cubicBezTo>
                    <a:cubicBezTo>
                      <a:pt x="657766" y="819457"/>
                      <a:pt x="685508" y="819457"/>
                      <a:pt x="713249" y="819457"/>
                    </a:cubicBezTo>
                    <a:cubicBezTo>
                      <a:pt x="720185" y="819457"/>
                      <a:pt x="724930" y="817997"/>
                      <a:pt x="729310" y="812155"/>
                    </a:cubicBezTo>
                    <a:cubicBezTo>
                      <a:pt x="751942" y="780391"/>
                      <a:pt x="779318" y="753008"/>
                      <a:pt x="811075" y="730372"/>
                    </a:cubicBezTo>
                    <a:cubicBezTo>
                      <a:pt x="818010" y="725625"/>
                      <a:pt x="818010" y="719784"/>
                      <a:pt x="818010" y="712847"/>
                    </a:cubicBezTo>
                    <a:cubicBezTo>
                      <a:pt x="818010" y="521167"/>
                      <a:pt x="818010" y="329487"/>
                      <a:pt x="818375" y="137442"/>
                    </a:cubicBezTo>
                    <a:cubicBezTo>
                      <a:pt x="818375" y="125393"/>
                      <a:pt x="815455" y="122472"/>
                      <a:pt x="803410" y="122472"/>
                    </a:cubicBezTo>
                    <a:cubicBezTo>
                      <a:pt x="647181" y="122837"/>
                      <a:pt x="490952" y="122837"/>
                      <a:pt x="334724" y="122837"/>
                    </a:cubicBezTo>
                    <a:cubicBezTo>
                      <a:pt x="267925" y="122837"/>
                      <a:pt x="200761" y="123203"/>
                      <a:pt x="133962" y="122472"/>
                    </a:cubicBezTo>
                    <a:cubicBezTo>
                      <a:pt x="123377" y="122472"/>
                      <a:pt x="121187" y="125393"/>
                      <a:pt x="121187" y="135251"/>
                    </a:cubicBezTo>
                    <a:cubicBezTo>
                      <a:pt x="121552" y="359060"/>
                      <a:pt x="121552" y="582504"/>
                      <a:pt x="121187" y="806314"/>
                    </a:cubicBezTo>
                    <a:cubicBezTo>
                      <a:pt x="121187" y="817632"/>
                      <a:pt x="124837" y="819457"/>
                      <a:pt x="135058" y="819457"/>
                    </a:cubicBezTo>
                    <a:cubicBezTo>
                      <a:pt x="226678" y="819092"/>
                      <a:pt x="317933" y="819092"/>
                      <a:pt x="409553" y="819092"/>
                    </a:cubicBezTo>
                    <a:cubicBezTo>
                      <a:pt x="414663" y="819092"/>
                      <a:pt x="419773" y="818727"/>
                      <a:pt x="424518" y="819457"/>
                    </a:cubicBezTo>
                    <a:cubicBezTo>
                      <a:pt x="434739" y="821283"/>
                      <a:pt x="440944" y="827490"/>
                      <a:pt x="441674" y="837712"/>
                    </a:cubicBezTo>
                    <a:cubicBezTo>
                      <a:pt x="442405" y="848301"/>
                      <a:pt x="437659" y="855603"/>
                      <a:pt x="427804" y="858523"/>
                    </a:cubicBezTo>
                    <a:cubicBezTo>
                      <a:pt x="423058" y="859984"/>
                      <a:pt x="417948" y="859984"/>
                      <a:pt x="412838" y="859984"/>
                    </a:cubicBezTo>
                    <a:cubicBezTo>
                      <a:pt x="317203" y="859984"/>
                      <a:pt x="221567" y="859984"/>
                      <a:pt x="125932" y="859984"/>
                    </a:cubicBezTo>
                    <a:cubicBezTo>
                      <a:pt x="93810" y="859984"/>
                      <a:pt x="80304" y="846475"/>
                      <a:pt x="80304" y="814346"/>
                    </a:cubicBezTo>
                    <a:cubicBezTo>
                      <a:pt x="80304" y="585425"/>
                      <a:pt x="80304" y="356139"/>
                      <a:pt x="80304" y="127219"/>
                    </a:cubicBezTo>
                    <a:cubicBezTo>
                      <a:pt x="80304" y="95089"/>
                      <a:pt x="93810" y="81946"/>
                      <a:pt x="125932" y="81946"/>
                    </a:cubicBezTo>
                    <a:cubicBezTo>
                      <a:pt x="354800" y="81946"/>
                      <a:pt x="584032" y="81946"/>
                      <a:pt x="812900" y="81946"/>
                    </a:cubicBezTo>
                    <a:cubicBezTo>
                      <a:pt x="845022" y="81946"/>
                      <a:pt x="858527" y="95455"/>
                      <a:pt x="858527" y="127584"/>
                    </a:cubicBezTo>
                    <a:cubicBezTo>
                      <a:pt x="858527" y="312327"/>
                      <a:pt x="858527" y="497435"/>
                      <a:pt x="858527" y="682178"/>
                    </a:cubicBezTo>
                    <a:cubicBezTo>
                      <a:pt x="858527" y="687655"/>
                      <a:pt x="858527" y="692766"/>
                      <a:pt x="858527" y="699703"/>
                    </a:cubicBezTo>
                    <a:cubicBezTo>
                      <a:pt x="871668" y="694226"/>
                      <a:pt x="883349" y="689115"/>
                      <a:pt x="894665" y="684368"/>
                    </a:cubicBezTo>
                    <a:cubicBezTo>
                      <a:pt x="901235" y="681813"/>
                      <a:pt x="899410" y="676336"/>
                      <a:pt x="899410" y="671590"/>
                    </a:cubicBezTo>
                    <a:cubicBezTo>
                      <a:pt x="899410" y="621936"/>
                      <a:pt x="899410" y="572281"/>
                      <a:pt x="899410" y="522627"/>
                    </a:cubicBezTo>
                    <a:cubicBezTo>
                      <a:pt x="899410" y="507658"/>
                      <a:pt x="907075" y="498530"/>
                      <a:pt x="919486" y="498530"/>
                    </a:cubicBezTo>
                    <a:cubicBezTo>
                      <a:pt x="932262" y="498165"/>
                      <a:pt x="940292" y="507658"/>
                      <a:pt x="940292" y="523357"/>
                    </a:cubicBezTo>
                    <a:cubicBezTo>
                      <a:pt x="940292" y="567170"/>
                      <a:pt x="940657" y="610983"/>
                      <a:pt x="940292" y="654430"/>
                    </a:cubicBezTo>
                    <a:cubicBezTo>
                      <a:pt x="940292" y="665383"/>
                      <a:pt x="940657" y="670129"/>
                      <a:pt x="954528" y="667209"/>
                    </a:cubicBezTo>
                    <a:cubicBezTo>
                      <a:pt x="1163684" y="625222"/>
                      <a:pt x="1363716" y="767612"/>
                      <a:pt x="1393647" y="978643"/>
                    </a:cubicBezTo>
                    <a:cubicBezTo>
                      <a:pt x="1422484" y="1183102"/>
                      <a:pt x="1273190" y="1374782"/>
                      <a:pt x="1068779" y="1396323"/>
                    </a:cubicBezTo>
                    <a:cubicBezTo>
                      <a:pt x="1065129" y="1396688"/>
                      <a:pt x="1061479" y="1396323"/>
                      <a:pt x="1058194" y="1398878"/>
                    </a:cubicBezTo>
                    <a:cubicBezTo>
                      <a:pt x="1039943" y="1399243"/>
                      <a:pt x="1019866" y="1399243"/>
                      <a:pt x="999790" y="1399243"/>
                    </a:cubicBezTo>
                    <a:close/>
                    <a:moveTo>
                      <a:pt x="700474" y="1029027"/>
                    </a:moveTo>
                    <a:cubicBezTo>
                      <a:pt x="699744" y="1209024"/>
                      <a:pt x="846847" y="1357256"/>
                      <a:pt x="1026802" y="1358352"/>
                    </a:cubicBezTo>
                    <a:cubicBezTo>
                      <a:pt x="1208582" y="1359447"/>
                      <a:pt x="1357145" y="1212310"/>
                      <a:pt x="1357875" y="1030853"/>
                    </a:cubicBezTo>
                    <a:cubicBezTo>
                      <a:pt x="1358605" y="849396"/>
                      <a:pt x="1210772" y="700798"/>
                      <a:pt x="1029357" y="700798"/>
                    </a:cubicBezTo>
                    <a:cubicBezTo>
                      <a:pt x="848307" y="700798"/>
                      <a:pt x="701204" y="847570"/>
                      <a:pt x="700474" y="1029027"/>
                    </a:cubicBezTo>
                    <a:close/>
                  </a:path>
                </a:pathLst>
              </a:custGeom>
              <a:solidFill>
                <a:srgbClr val="000000"/>
              </a:solidFill>
              <a:ln w="3643"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F4746B66-BC9B-40E5-5FFB-7A8B73BDDD47}"/>
                  </a:ext>
                </a:extLst>
              </p:cNvPr>
              <p:cNvSpPr/>
              <p:nvPr/>
            </p:nvSpPr>
            <p:spPr>
              <a:xfrm>
                <a:off x="10187791" y="721749"/>
                <a:ext cx="561036" cy="561804"/>
              </a:xfrm>
              <a:custGeom>
                <a:avLst/>
                <a:gdLst>
                  <a:gd name="connsiteX0" fmla="*/ 281066 w 561036"/>
                  <a:gd name="connsiteY0" fmla="*/ 561440 h 561804"/>
                  <a:gd name="connsiteX1" fmla="*/ 220837 w 561036"/>
                  <a:gd name="connsiteY1" fmla="*/ 561440 h 561804"/>
                  <a:gd name="connsiteX2" fmla="*/ 170464 w 561036"/>
                  <a:gd name="connsiteY2" fmla="*/ 511055 h 561804"/>
                  <a:gd name="connsiteX3" fmla="*/ 170829 w 561036"/>
                  <a:gd name="connsiteY3" fmla="*/ 408461 h 561804"/>
                  <a:gd name="connsiteX4" fmla="*/ 153308 w 561036"/>
                  <a:gd name="connsiteY4" fmla="*/ 390571 h 561804"/>
                  <a:gd name="connsiteX5" fmla="*/ 53658 w 561036"/>
                  <a:gd name="connsiteY5" fmla="*/ 390936 h 561804"/>
                  <a:gd name="connsiteX6" fmla="*/ 0 w 561036"/>
                  <a:gd name="connsiteY6" fmla="*/ 336900 h 561804"/>
                  <a:gd name="connsiteX7" fmla="*/ 0 w 561036"/>
                  <a:gd name="connsiteY7" fmla="*/ 224813 h 561804"/>
                  <a:gd name="connsiteX8" fmla="*/ 54753 w 561036"/>
                  <a:gd name="connsiteY8" fmla="*/ 170778 h 561804"/>
                  <a:gd name="connsiteX9" fmla="*/ 157324 w 561036"/>
                  <a:gd name="connsiteY9" fmla="*/ 170778 h 561804"/>
                  <a:gd name="connsiteX10" fmla="*/ 170464 w 561036"/>
                  <a:gd name="connsiteY10" fmla="*/ 157269 h 561804"/>
                  <a:gd name="connsiteX11" fmla="*/ 170464 w 561036"/>
                  <a:gd name="connsiteY11" fmla="*/ 52119 h 561804"/>
                  <a:gd name="connsiteX12" fmla="*/ 221932 w 561036"/>
                  <a:gd name="connsiteY12" fmla="*/ 274 h 561804"/>
                  <a:gd name="connsiteX13" fmla="*/ 339469 w 561036"/>
                  <a:gd name="connsiteY13" fmla="*/ 274 h 561804"/>
                  <a:gd name="connsiteX14" fmla="*/ 390572 w 561036"/>
                  <a:gd name="connsiteY14" fmla="*/ 51389 h 561804"/>
                  <a:gd name="connsiteX15" fmla="*/ 390572 w 561036"/>
                  <a:gd name="connsiteY15" fmla="*/ 153983 h 561804"/>
                  <a:gd name="connsiteX16" fmla="*/ 406998 w 561036"/>
                  <a:gd name="connsiteY16" fmla="*/ 171143 h 561804"/>
                  <a:gd name="connsiteX17" fmla="*/ 508108 w 561036"/>
                  <a:gd name="connsiteY17" fmla="*/ 170778 h 561804"/>
                  <a:gd name="connsiteX18" fmla="*/ 561036 w 561036"/>
                  <a:gd name="connsiteY18" fmla="*/ 224083 h 561804"/>
                  <a:gd name="connsiteX19" fmla="*/ 561036 w 561036"/>
                  <a:gd name="connsiteY19" fmla="*/ 340186 h 561804"/>
                  <a:gd name="connsiteX20" fmla="*/ 511028 w 561036"/>
                  <a:gd name="connsiteY20" fmla="*/ 390936 h 561804"/>
                  <a:gd name="connsiteX21" fmla="*/ 404442 w 561036"/>
                  <a:gd name="connsiteY21" fmla="*/ 390936 h 561804"/>
                  <a:gd name="connsiteX22" fmla="*/ 390572 w 561036"/>
                  <a:gd name="connsiteY22" fmla="*/ 405175 h 561804"/>
                  <a:gd name="connsiteX23" fmla="*/ 390572 w 561036"/>
                  <a:gd name="connsiteY23" fmla="*/ 507769 h 561804"/>
                  <a:gd name="connsiteX24" fmla="*/ 336914 w 561036"/>
                  <a:gd name="connsiteY24" fmla="*/ 561805 h 561804"/>
                  <a:gd name="connsiteX25" fmla="*/ 281066 w 561036"/>
                  <a:gd name="connsiteY25" fmla="*/ 561440 h 561804"/>
                  <a:gd name="connsiteX26" fmla="*/ 280701 w 561036"/>
                  <a:gd name="connsiteY26" fmla="*/ 41166 h 561804"/>
                  <a:gd name="connsiteX27" fmla="*/ 231423 w 561036"/>
                  <a:gd name="connsiteY27" fmla="*/ 41166 h 561804"/>
                  <a:gd name="connsiteX28" fmla="*/ 211712 w 561036"/>
                  <a:gd name="connsiteY28" fmla="*/ 60151 h 561804"/>
                  <a:gd name="connsiteX29" fmla="*/ 211712 w 561036"/>
                  <a:gd name="connsiteY29" fmla="*/ 161285 h 561804"/>
                  <a:gd name="connsiteX30" fmla="*/ 161339 w 561036"/>
                  <a:gd name="connsiteY30" fmla="*/ 211669 h 561804"/>
                  <a:gd name="connsiteX31" fmla="*/ 56213 w 561036"/>
                  <a:gd name="connsiteY31" fmla="*/ 211669 h 561804"/>
                  <a:gd name="connsiteX32" fmla="*/ 40882 w 561036"/>
                  <a:gd name="connsiteY32" fmla="*/ 226274 h 561804"/>
                  <a:gd name="connsiteX33" fmla="*/ 40882 w 561036"/>
                  <a:gd name="connsiteY33" fmla="*/ 335440 h 561804"/>
                  <a:gd name="connsiteX34" fmla="*/ 55848 w 561036"/>
                  <a:gd name="connsiteY34" fmla="*/ 350044 h 561804"/>
                  <a:gd name="connsiteX35" fmla="*/ 162434 w 561036"/>
                  <a:gd name="connsiteY35" fmla="*/ 350044 h 561804"/>
                  <a:gd name="connsiteX36" fmla="*/ 211347 w 561036"/>
                  <a:gd name="connsiteY36" fmla="*/ 400064 h 561804"/>
                  <a:gd name="connsiteX37" fmla="*/ 211347 w 561036"/>
                  <a:gd name="connsiteY37" fmla="*/ 506674 h 561804"/>
                  <a:gd name="connsiteX38" fmla="*/ 225582 w 561036"/>
                  <a:gd name="connsiteY38" fmla="*/ 520913 h 561804"/>
                  <a:gd name="connsiteX39" fmla="*/ 334724 w 561036"/>
                  <a:gd name="connsiteY39" fmla="*/ 520913 h 561804"/>
                  <a:gd name="connsiteX40" fmla="*/ 349689 w 561036"/>
                  <a:gd name="connsiteY40" fmla="*/ 504848 h 561804"/>
                  <a:gd name="connsiteX41" fmla="*/ 349689 w 561036"/>
                  <a:gd name="connsiteY41" fmla="*/ 403715 h 561804"/>
                  <a:gd name="connsiteX42" fmla="*/ 403347 w 561036"/>
                  <a:gd name="connsiteY42" fmla="*/ 350044 h 561804"/>
                  <a:gd name="connsiteX43" fmla="*/ 504458 w 561036"/>
                  <a:gd name="connsiteY43" fmla="*/ 350409 h 561804"/>
                  <a:gd name="connsiteX44" fmla="*/ 520519 w 561036"/>
                  <a:gd name="connsiteY44" fmla="*/ 333980 h 561804"/>
                  <a:gd name="connsiteX45" fmla="*/ 520519 w 561036"/>
                  <a:gd name="connsiteY45" fmla="*/ 225909 h 561804"/>
                  <a:gd name="connsiteX46" fmla="*/ 506283 w 561036"/>
                  <a:gd name="connsiteY46" fmla="*/ 211669 h 561804"/>
                  <a:gd name="connsiteX47" fmla="*/ 403712 w 561036"/>
                  <a:gd name="connsiteY47" fmla="*/ 211669 h 561804"/>
                  <a:gd name="connsiteX48" fmla="*/ 349689 w 561036"/>
                  <a:gd name="connsiteY48" fmla="*/ 156904 h 561804"/>
                  <a:gd name="connsiteX49" fmla="*/ 349689 w 561036"/>
                  <a:gd name="connsiteY49" fmla="*/ 54309 h 561804"/>
                  <a:gd name="connsiteX50" fmla="*/ 336184 w 561036"/>
                  <a:gd name="connsiteY50" fmla="*/ 40800 h 561804"/>
                  <a:gd name="connsiteX51" fmla="*/ 280701 w 561036"/>
                  <a:gd name="connsiteY51" fmla="*/ 41166 h 56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1036" h="561804">
                    <a:moveTo>
                      <a:pt x="281066" y="561440"/>
                    </a:moveTo>
                    <a:cubicBezTo>
                      <a:pt x="260989" y="561440"/>
                      <a:pt x="240913" y="561440"/>
                      <a:pt x="220837" y="561440"/>
                    </a:cubicBezTo>
                    <a:cubicBezTo>
                      <a:pt x="190176" y="561440"/>
                      <a:pt x="170829" y="542089"/>
                      <a:pt x="170464" y="511055"/>
                    </a:cubicBezTo>
                    <a:cubicBezTo>
                      <a:pt x="170099" y="476736"/>
                      <a:pt x="169734" y="442781"/>
                      <a:pt x="170829" y="408461"/>
                    </a:cubicBezTo>
                    <a:cubicBezTo>
                      <a:pt x="171195" y="394952"/>
                      <a:pt x="167544" y="390206"/>
                      <a:pt x="153308" y="390571"/>
                    </a:cubicBezTo>
                    <a:cubicBezTo>
                      <a:pt x="120092" y="391666"/>
                      <a:pt x="86875" y="390936"/>
                      <a:pt x="53658" y="390936"/>
                    </a:cubicBezTo>
                    <a:cubicBezTo>
                      <a:pt x="17886" y="390936"/>
                      <a:pt x="0" y="372681"/>
                      <a:pt x="0" y="336900"/>
                    </a:cubicBezTo>
                    <a:cubicBezTo>
                      <a:pt x="0" y="299660"/>
                      <a:pt x="0" y="262054"/>
                      <a:pt x="0" y="224813"/>
                    </a:cubicBezTo>
                    <a:cubicBezTo>
                      <a:pt x="0" y="188303"/>
                      <a:pt x="17886" y="170778"/>
                      <a:pt x="54753" y="170778"/>
                    </a:cubicBezTo>
                    <a:cubicBezTo>
                      <a:pt x="89065" y="170778"/>
                      <a:pt x="123012" y="170413"/>
                      <a:pt x="157324" y="170778"/>
                    </a:cubicBezTo>
                    <a:cubicBezTo>
                      <a:pt x="167544" y="170778"/>
                      <a:pt x="170829" y="167492"/>
                      <a:pt x="170464" y="157269"/>
                    </a:cubicBezTo>
                    <a:cubicBezTo>
                      <a:pt x="170099" y="122219"/>
                      <a:pt x="170099" y="87169"/>
                      <a:pt x="170464" y="52119"/>
                    </a:cubicBezTo>
                    <a:cubicBezTo>
                      <a:pt x="170464" y="18894"/>
                      <a:pt x="189080" y="274"/>
                      <a:pt x="221932" y="274"/>
                    </a:cubicBezTo>
                    <a:cubicBezTo>
                      <a:pt x="260989" y="-91"/>
                      <a:pt x="300412" y="-91"/>
                      <a:pt x="339469" y="274"/>
                    </a:cubicBezTo>
                    <a:cubicBezTo>
                      <a:pt x="371591" y="274"/>
                      <a:pt x="390207" y="18894"/>
                      <a:pt x="390572" y="51389"/>
                    </a:cubicBezTo>
                    <a:cubicBezTo>
                      <a:pt x="390937" y="85708"/>
                      <a:pt x="391302" y="119663"/>
                      <a:pt x="390572" y="153983"/>
                    </a:cubicBezTo>
                    <a:cubicBezTo>
                      <a:pt x="390207" y="166762"/>
                      <a:pt x="393492" y="171508"/>
                      <a:pt x="406998" y="171143"/>
                    </a:cubicBezTo>
                    <a:cubicBezTo>
                      <a:pt x="440579" y="170048"/>
                      <a:pt x="474526" y="170778"/>
                      <a:pt x="508108" y="170778"/>
                    </a:cubicBezTo>
                    <a:cubicBezTo>
                      <a:pt x="542785" y="170778"/>
                      <a:pt x="561036" y="189398"/>
                      <a:pt x="561036" y="224083"/>
                    </a:cubicBezTo>
                    <a:cubicBezTo>
                      <a:pt x="561036" y="262784"/>
                      <a:pt x="561036" y="301485"/>
                      <a:pt x="561036" y="340186"/>
                    </a:cubicBezTo>
                    <a:cubicBezTo>
                      <a:pt x="561036" y="371220"/>
                      <a:pt x="542055" y="390571"/>
                      <a:pt x="511028" y="390936"/>
                    </a:cubicBezTo>
                    <a:cubicBezTo>
                      <a:pt x="475621" y="391301"/>
                      <a:pt x="439849" y="391301"/>
                      <a:pt x="404442" y="390936"/>
                    </a:cubicBezTo>
                    <a:cubicBezTo>
                      <a:pt x="393492" y="390936"/>
                      <a:pt x="390207" y="394587"/>
                      <a:pt x="390572" y="405175"/>
                    </a:cubicBezTo>
                    <a:cubicBezTo>
                      <a:pt x="390937" y="439495"/>
                      <a:pt x="390937" y="473450"/>
                      <a:pt x="390572" y="507769"/>
                    </a:cubicBezTo>
                    <a:cubicBezTo>
                      <a:pt x="390572" y="543550"/>
                      <a:pt x="372321" y="561805"/>
                      <a:pt x="336914" y="561805"/>
                    </a:cubicBezTo>
                    <a:cubicBezTo>
                      <a:pt x="318298" y="561440"/>
                      <a:pt x="299682" y="561440"/>
                      <a:pt x="281066" y="561440"/>
                    </a:cubicBezTo>
                    <a:close/>
                    <a:moveTo>
                      <a:pt x="280701" y="41166"/>
                    </a:moveTo>
                    <a:cubicBezTo>
                      <a:pt x="264275" y="41166"/>
                      <a:pt x="247849" y="41166"/>
                      <a:pt x="231423" y="41166"/>
                    </a:cubicBezTo>
                    <a:cubicBezTo>
                      <a:pt x="211712" y="41166"/>
                      <a:pt x="211712" y="41166"/>
                      <a:pt x="211712" y="60151"/>
                    </a:cubicBezTo>
                    <a:cubicBezTo>
                      <a:pt x="211712" y="93741"/>
                      <a:pt x="211712" y="127695"/>
                      <a:pt x="211712" y="161285"/>
                    </a:cubicBezTo>
                    <a:cubicBezTo>
                      <a:pt x="211712" y="192684"/>
                      <a:pt x="192731" y="211304"/>
                      <a:pt x="161339" y="211669"/>
                    </a:cubicBezTo>
                    <a:cubicBezTo>
                      <a:pt x="126297" y="211669"/>
                      <a:pt x="91255" y="212035"/>
                      <a:pt x="56213" y="211669"/>
                    </a:cubicBezTo>
                    <a:cubicBezTo>
                      <a:pt x="45263" y="211669"/>
                      <a:pt x="40882" y="214590"/>
                      <a:pt x="40882" y="226274"/>
                    </a:cubicBezTo>
                    <a:cubicBezTo>
                      <a:pt x="41612" y="262784"/>
                      <a:pt x="41612" y="299295"/>
                      <a:pt x="40882" y="335440"/>
                    </a:cubicBezTo>
                    <a:cubicBezTo>
                      <a:pt x="40517" y="347123"/>
                      <a:pt x="44897" y="350409"/>
                      <a:pt x="55848" y="350044"/>
                    </a:cubicBezTo>
                    <a:cubicBezTo>
                      <a:pt x="91255" y="349679"/>
                      <a:pt x="127027" y="349679"/>
                      <a:pt x="162434" y="350044"/>
                    </a:cubicBezTo>
                    <a:cubicBezTo>
                      <a:pt x="193096" y="350409"/>
                      <a:pt x="211347" y="369395"/>
                      <a:pt x="211347" y="400064"/>
                    </a:cubicBezTo>
                    <a:cubicBezTo>
                      <a:pt x="211712" y="435479"/>
                      <a:pt x="211712" y="471259"/>
                      <a:pt x="211347" y="506674"/>
                    </a:cubicBezTo>
                    <a:cubicBezTo>
                      <a:pt x="211347" y="517262"/>
                      <a:pt x="214632" y="520913"/>
                      <a:pt x="225582" y="520913"/>
                    </a:cubicBezTo>
                    <a:cubicBezTo>
                      <a:pt x="262085" y="520548"/>
                      <a:pt x="298587" y="520183"/>
                      <a:pt x="334724" y="520913"/>
                    </a:cubicBezTo>
                    <a:cubicBezTo>
                      <a:pt x="347499" y="521278"/>
                      <a:pt x="350054" y="516167"/>
                      <a:pt x="349689" y="504848"/>
                    </a:cubicBezTo>
                    <a:cubicBezTo>
                      <a:pt x="348959" y="471259"/>
                      <a:pt x="349324" y="437304"/>
                      <a:pt x="349689" y="403715"/>
                    </a:cubicBezTo>
                    <a:cubicBezTo>
                      <a:pt x="349689" y="367569"/>
                      <a:pt x="367210" y="350044"/>
                      <a:pt x="403347" y="350044"/>
                    </a:cubicBezTo>
                    <a:cubicBezTo>
                      <a:pt x="436929" y="350044"/>
                      <a:pt x="470876" y="349314"/>
                      <a:pt x="504458" y="350409"/>
                    </a:cubicBezTo>
                    <a:cubicBezTo>
                      <a:pt x="517234" y="350774"/>
                      <a:pt x="520884" y="346393"/>
                      <a:pt x="520519" y="333980"/>
                    </a:cubicBezTo>
                    <a:cubicBezTo>
                      <a:pt x="519789" y="298199"/>
                      <a:pt x="519789" y="262054"/>
                      <a:pt x="520519" y="225909"/>
                    </a:cubicBezTo>
                    <a:cubicBezTo>
                      <a:pt x="520519" y="214955"/>
                      <a:pt x="516869" y="211669"/>
                      <a:pt x="506283" y="211669"/>
                    </a:cubicBezTo>
                    <a:cubicBezTo>
                      <a:pt x="471971" y="212035"/>
                      <a:pt x="438024" y="212035"/>
                      <a:pt x="403712" y="211669"/>
                    </a:cubicBezTo>
                    <a:cubicBezTo>
                      <a:pt x="367210" y="211669"/>
                      <a:pt x="349689" y="194144"/>
                      <a:pt x="349689" y="156904"/>
                    </a:cubicBezTo>
                    <a:cubicBezTo>
                      <a:pt x="349689" y="122584"/>
                      <a:pt x="349324" y="88629"/>
                      <a:pt x="349689" y="54309"/>
                    </a:cubicBezTo>
                    <a:cubicBezTo>
                      <a:pt x="349689" y="44451"/>
                      <a:pt x="346769" y="40435"/>
                      <a:pt x="336184" y="40800"/>
                    </a:cubicBezTo>
                    <a:cubicBezTo>
                      <a:pt x="317933" y="41531"/>
                      <a:pt x="299317" y="41166"/>
                      <a:pt x="280701" y="41166"/>
                    </a:cubicBezTo>
                    <a:close/>
                  </a:path>
                </a:pathLst>
              </a:custGeom>
              <a:solidFill>
                <a:srgbClr val="000000"/>
              </a:solidFill>
              <a:ln w="3643"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7DBA919A-C9FF-4283-F56C-DE1EDFAA22D5}"/>
                  </a:ext>
                </a:extLst>
              </p:cNvPr>
              <p:cNvSpPr/>
              <p:nvPr/>
            </p:nvSpPr>
            <p:spPr>
              <a:xfrm>
                <a:off x="10801926" y="1312750"/>
                <a:ext cx="449548" cy="496930"/>
              </a:xfrm>
              <a:custGeom>
                <a:avLst/>
                <a:gdLst>
                  <a:gd name="connsiteX0" fmla="*/ 153137 w 449548"/>
                  <a:gd name="connsiteY0" fmla="*/ 75589 h 496930"/>
                  <a:gd name="connsiteX1" fmla="*/ 222491 w 449548"/>
                  <a:gd name="connsiteY1" fmla="*/ 12 h 496930"/>
                  <a:gd name="connsiteX2" fmla="*/ 296590 w 449548"/>
                  <a:gd name="connsiteY2" fmla="*/ 72668 h 496930"/>
                  <a:gd name="connsiteX3" fmla="*/ 297320 w 449548"/>
                  <a:gd name="connsiteY3" fmla="*/ 89463 h 496930"/>
                  <a:gd name="connsiteX4" fmla="*/ 326886 w 449548"/>
                  <a:gd name="connsiteY4" fmla="*/ 106258 h 496930"/>
                  <a:gd name="connsiteX5" fmla="*/ 334917 w 449548"/>
                  <a:gd name="connsiteY5" fmla="*/ 102241 h 496930"/>
                  <a:gd name="connsiteX6" fmla="*/ 439313 w 449548"/>
                  <a:gd name="connsiteY6" fmla="*/ 123418 h 496930"/>
                  <a:gd name="connsiteX7" fmla="*/ 406096 w 449548"/>
                  <a:gd name="connsiteY7" fmla="*/ 225282 h 496930"/>
                  <a:gd name="connsiteX8" fmla="*/ 397700 w 449548"/>
                  <a:gd name="connsiteY8" fmla="*/ 238426 h 496930"/>
                  <a:gd name="connsiteX9" fmla="*/ 397700 w 449548"/>
                  <a:gd name="connsiteY9" fmla="*/ 256316 h 496930"/>
                  <a:gd name="connsiteX10" fmla="*/ 407191 w 449548"/>
                  <a:gd name="connsiteY10" fmla="*/ 271285 h 496930"/>
                  <a:gd name="connsiteX11" fmla="*/ 439313 w 449548"/>
                  <a:gd name="connsiteY11" fmla="*/ 372784 h 496930"/>
                  <a:gd name="connsiteX12" fmla="*/ 336377 w 449548"/>
                  <a:gd name="connsiteY12" fmla="*/ 394690 h 496930"/>
                  <a:gd name="connsiteX13" fmla="*/ 318491 w 449548"/>
                  <a:gd name="connsiteY13" fmla="*/ 394325 h 496930"/>
                  <a:gd name="connsiteX14" fmla="*/ 303160 w 449548"/>
                  <a:gd name="connsiteY14" fmla="*/ 403088 h 496930"/>
                  <a:gd name="connsiteX15" fmla="*/ 295860 w 449548"/>
                  <a:gd name="connsiteY15" fmla="*/ 416962 h 496930"/>
                  <a:gd name="connsiteX16" fmla="*/ 223951 w 449548"/>
                  <a:gd name="connsiteY16" fmla="*/ 496920 h 496930"/>
                  <a:gd name="connsiteX17" fmla="*/ 153867 w 449548"/>
                  <a:gd name="connsiteY17" fmla="*/ 416597 h 496930"/>
                  <a:gd name="connsiteX18" fmla="*/ 147296 w 449548"/>
                  <a:gd name="connsiteY18" fmla="*/ 403818 h 496930"/>
                  <a:gd name="connsiteX19" fmla="*/ 135616 w 449548"/>
                  <a:gd name="connsiteY19" fmla="*/ 396881 h 496930"/>
                  <a:gd name="connsiteX20" fmla="*/ 109334 w 449548"/>
                  <a:gd name="connsiteY20" fmla="*/ 397246 h 496930"/>
                  <a:gd name="connsiteX21" fmla="*/ 9319 w 449548"/>
                  <a:gd name="connsiteY21" fmla="*/ 371324 h 496930"/>
                  <a:gd name="connsiteX22" fmla="*/ 38885 w 449548"/>
                  <a:gd name="connsiteY22" fmla="*/ 273475 h 496930"/>
                  <a:gd name="connsiteX23" fmla="*/ 51296 w 449548"/>
                  <a:gd name="connsiteY23" fmla="*/ 251569 h 496930"/>
                  <a:gd name="connsiteX24" fmla="*/ 38885 w 449548"/>
                  <a:gd name="connsiteY24" fmla="*/ 222726 h 496930"/>
                  <a:gd name="connsiteX25" fmla="*/ 10049 w 449548"/>
                  <a:gd name="connsiteY25" fmla="*/ 123783 h 496930"/>
                  <a:gd name="connsiteX26" fmla="*/ 110429 w 449548"/>
                  <a:gd name="connsiteY26" fmla="*/ 100416 h 496930"/>
                  <a:gd name="connsiteX27" fmla="*/ 143646 w 449548"/>
                  <a:gd name="connsiteY27" fmla="*/ 94939 h 496930"/>
                  <a:gd name="connsiteX28" fmla="*/ 153137 w 449548"/>
                  <a:gd name="connsiteY28" fmla="*/ 75589 h 496930"/>
                  <a:gd name="connsiteX29" fmla="*/ 143646 w 449548"/>
                  <a:gd name="connsiteY29" fmla="*/ 340655 h 496930"/>
                  <a:gd name="connsiteX30" fmla="*/ 155692 w 449548"/>
                  <a:gd name="connsiteY30" fmla="*/ 361466 h 496930"/>
                  <a:gd name="connsiteX31" fmla="*/ 165182 w 449548"/>
                  <a:gd name="connsiteY31" fmla="*/ 366942 h 496930"/>
                  <a:gd name="connsiteX32" fmla="*/ 184163 w 449548"/>
                  <a:gd name="connsiteY32" fmla="*/ 366577 h 496930"/>
                  <a:gd name="connsiteX33" fmla="*/ 263373 w 449548"/>
                  <a:gd name="connsiteY33" fmla="*/ 365117 h 496930"/>
                  <a:gd name="connsiteX34" fmla="*/ 287099 w 449548"/>
                  <a:gd name="connsiteY34" fmla="*/ 365847 h 496930"/>
                  <a:gd name="connsiteX35" fmla="*/ 298780 w 449548"/>
                  <a:gd name="connsiteY35" fmla="*/ 358910 h 496930"/>
                  <a:gd name="connsiteX36" fmla="*/ 306810 w 449548"/>
                  <a:gd name="connsiteY36" fmla="*/ 344306 h 496930"/>
                  <a:gd name="connsiteX37" fmla="*/ 347328 w 449548"/>
                  <a:gd name="connsiteY37" fmla="*/ 272380 h 496930"/>
                  <a:gd name="connsiteX38" fmla="*/ 357183 w 449548"/>
                  <a:gd name="connsiteY38" fmla="*/ 257411 h 496930"/>
                  <a:gd name="connsiteX39" fmla="*/ 357183 w 449548"/>
                  <a:gd name="connsiteY39" fmla="*/ 240981 h 496930"/>
                  <a:gd name="connsiteX40" fmla="*/ 346963 w 449548"/>
                  <a:gd name="connsiteY40" fmla="*/ 224917 h 496930"/>
                  <a:gd name="connsiteX41" fmla="*/ 306810 w 449548"/>
                  <a:gd name="connsiteY41" fmla="*/ 152626 h 496930"/>
                  <a:gd name="connsiteX42" fmla="*/ 300605 w 449548"/>
                  <a:gd name="connsiteY42" fmla="*/ 139482 h 496930"/>
                  <a:gd name="connsiteX43" fmla="*/ 285274 w 449548"/>
                  <a:gd name="connsiteY43" fmla="*/ 130720 h 496930"/>
                  <a:gd name="connsiteX44" fmla="*/ 264833 w 449548"/>
                  <a:gd name="connsiteY44" fmla="*/ 131450 h 496930"/>
                  <a:gd name="connsiteX45" fmla="*/ 189274 w 449548"/>
                  <a:gd name="connsiteY45" fmla="*/ 134006 h 496930"/>
                  <a:gd name="connsiteX46" fmla="*/ 158612 w 449548"/>
                  <a:gd name="connsiteY46" fmla="*/ 134371 h 496930"/>
                  <a:gd name="connsiteX47" fmla="*/ 150217 w 449548"/>
                  <a:gd name="connsiteY47" fmla="*/ 139117 h 496930"/>
                  <a:gd name="connsiteX48" fmla="*/ 143281 w 449548"/>
                  <a:gd name="connsiteY48" fmla="*/ 152991 h 496930"/>
                  <a:gd name="connsiteX49" fmla="*/ 106049 w 449548"/>
                  <a:gd name="connsiteY49" fmla="*/ 223091 h 496930"/>
                  <a:gd name="connsiteX50" fmla="*/ 91813 w 449548"/>
                  <a:gd name="connsiteY50" fmla="*/ 246823 h 496930"/>
                  <a:gd name="connsiteX51" fmla="*/ 107874 w 449548"/>
                  <a:gd name="connsiteY51" fmla="*/ 276031 h 496930"/>
                  <a:gd name="connsiteX52" fmla="*/ 143646 w 449548"/>
                  <a:gd name="connsiteY52" fmla="*/ 340655 h 496930"/>
                  <a:gd name="connsiteX53" fmla="*/ 408651 w 449548"/>
                  <a:gd name="connsiteY53" fmla="*/ 159928 h 496930"/>
                  <a:gd name="connsiteX54" fmla="*/ 377624 w 449548"/>
                  <a:gd name="connsiteY54" fmla="*/ 128894 h 496930"/>
                  <a:gd name="connsiteX55" fmla="*/ 347328 w 449548"/>
                  <a:gd name="connsiteY55" fmla="*/ 159563 h 496930"/>
                  <a:gd name="connsiteX56" fmla="*/ 378354 w 449548"/>
                  <a:gd name="connsiteY56" fmla="*/ 190597 h 496930"/>
                  <a:gd name="connsiteX57" fmla="*/ 408651 w 449548"/>
                  <a:gd name="connsiteY57" fmla="*/ 159928 h 496930"/>
                  <a:gd name="connsiteX58" fmla="*/ 72102 w 449548"/>
                  <a:gd name="connsiteY58" fmla="*/ 128894 h 496930"/>
                  <a:gd name="connsiteX59" fmla="*/ 41441 w 449548"/>
                  <a:gd name="connsiteY59" fmla="*/ 159198 h 496930"/>
                  <a:gd name="connsiteX60" fmla="*/ 72102 w 449548"/>
                  <a:gd name="connsiteY60" fmla="*/ 190597 h 496930"/>
                  <a:gd name="connsiteX61" fmla="*/ 102764 w 449548"/>
                  <a:gd name="connsiteY61" fmla="*/ 160293 h 496930"/>
                  <a:gd name="connsiteX62" fmla="*/ 72102 w 449548"/>
                  <a:gd name="connsiteY62" fmla="*/ 128894 h 496930"/>
                  <a:gd name="connsiteX63" fmla="*/ 377624 w 449548"/>
                  <a:gd name="connsiteY63" fmla="*/ 305970 h 496930"/>
                  <a:gd name="connsiteX64" fmla="*/ 346963 w 449548"/>
                  <a:gd name="connsiteY64" fmla="*/ 335908 h 496930"/>
                  <a:gd name="connsiteX65" fmla="*/ 377989 w 449548"/>
                  <a:gd name="connsiteY65" fmla="*/ 366942 h 496930"/>
                  <a:gd name="connsiteX66" fmla="*/ 408651 w 449548"/>
                  <a:gd name="connsiteY66" fmla="*/ 337004 h 496930"/>
                  <a:gd name="connsiteX67" fmla="*/ 377624 w 449548"/>
                  <a:gd name="connsiteY67" fmla="*/ 305970 h 496930"/>
                  <a:gd name="connsiteX68" fmla="*/ 225411 w 449548"/>
                  <a:gd name="connsiteY68" fmla="*/ 455663 h 496930"/>
                  <a:gd name="connsiteX69" fmla="*/ 255707 w 449548"/>
                  <a:gd name="connsiteY69" fmla="*/ 423534 h 496930"/>
                  <a:gd name="connsiteX70" fmla="*/ 224316 w 449548"/>
                  <a:gd name="connsiteY70" fmla="*/ 393960 h 496930"/>
                  <a:gd name="connsiteX71" fmla="*/ 194019 w 449548"/>
                  <a:gd name="connsiteY71" fmla="*/ 426089 h 496930"/>
                  <a:gd name="connsiteX72" fmla="*/ 225411 w 449548"/>
                  <a:gd name="connsiteY72" fmla="*/ 455663 h 496930"/>
                  <a:gd name="connsiteX73" fmla="*/ 225046 w 449548"/>
                  <a:gd name="connsiteY73" fmla="*/ 101876 h 496930"/>
                  <a:gd name="connsiteX74" fmla="*/ 255707 w 449548"/>
                  <a:gd name="connsiteY74" fmla="*/ 71938 h 496930"/>
                  <a:gd name="connsiteX75" fmla="*/ 225046 w 449548"/>
                  <a:gd name="connsiteY75" fmla="*/ 40904 h 496930"/>
                  <a:gd name="connsiteX76" fmla="*/ 194384 w 449548"/>
                  <a:gd name="connsiteY76" fmla="*/ 70842 h 496930"/>
                  <a:gd name="connsiteX77" fmla="*/ 225046 w 449548"/>
                  <a:gd name="connsiteY77" fmla="*/ 101876 h 496930"/>
                  <a:gd name="connsiteX78" fmla="*/ 72467 w 449548"/>
                  <a:gd name="connsiteY78" fmla="*/ 366942 h 496930"/>
                  <a:gd name="connsiteX79" fmla="*/ 102764 w 449548"/>
                  <a:gd name="connsiteY79" fmla="*/ 336639 h 496930"/>
                  <a:gd name="connsiteX80" fmla="*/ 71372 w 449548"/>
                  <a:gd name="connsiteY80" fmla="*/ 305970 h 496930"/>
                  <a:gd name="connsiteX81" fmla="*/ 41076 w 449548"/>
                  <a:gd name="connsiteY81" fmla="*/ 336274 h 496930"/>
                  <a:gd name="connsiteX82" fmla="*/ 72467 w 449548"/>
                  <a:gd name="connsiteY82" fmla="*/ 366942 h 49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548" h="496930">
                    <a:moveTo>
                      <a:pt x="153137" y="75589"/>
                    </a:moveTo>
                    <a:cubicBezTo>
                      <a:pt x="150947" y="35062"/>
                      <a:pt x="183068" y="742"/>
                      <a:pt x="222491" y="12"/>
                    </a:cubicBezTo>
                    <a:cubicBezTo>
                      <a:pt x="263738" y="-718"/>
                      <a:pt x="296955" y="31776"/>
                      <a:pt x="296590" y="72668"/>
                    </a:cubicBezTo>
                    <a:cubicBezTo>
                      <a:pt x="296590" y="78144"/>
                      <a:pt x="292209" y="85447"/>
                      <a:pt x="297320" y="89463"/>
                    </a:cubicBezTo>
                    <a:cubicBezTo>
                      <a:pt x="306445" y="96035"/>
                      <a:pt x="316666" y="101146"/>
                      <a:pt x="326886" y="106258"/>
                    </a:cubicBezTo>
                    <a:cubicBezTo>
                      <a:pt x="330172" y="107718"/>
                      <a:pt x="332362" y="103702"/>
                      <a:pt x="334917" y="102241"/>
                    </a:cubicBezTo>
                    <a:cubicBezTo>
                      <a:pt x="371419" y="77414"/>
                      <a:pt x="417776" y="86907"/>
                      <a:pt x="439313" y="123418"/>
                    </a:cubicBezTo>
                    <a:cubicBezTo>
                      <a:pt x="461214" y="160658"/>
                      <a:pt x="446978" y="205931"/>
                      <a:pt x="406096" y="225282"/>
                    </a:cubicBezTo>
                    <a:cubicBezTo>
                      <a:pt x="399525" y="228568"/>
                      <a:pt x="397335" y="231854"/>
                      <a:pt x="397700" y="238426"/>
                    </a:cubicBezTo>
                    <a:cubicBezTo>
                      <a:pt x="398065" y="244267"/>
                      <a:pt x="398430" y="250474"/>
                      <a:pt x="397700" y="256316"/>
                    </a:cubicBezTo>
                    <a:cubicBezTo>
                      <a:pt x="396970" y="264348"/>
                      <a:pt x="399890" y="267999"/>
                      <a:pt x="407191" y="271285"/>
                    </a:cubicBezTo>
                    <a:cubicBezTo>
                      <a:pt x="446613" y="289905"/>
                      <a:pt x="460849" y="335908"/>
                      <a:pt x="439313" y="372784"/>
                    </a:cubicBezTo>
                    <a:cubicBezTo>
                      <a:pt x="418141" y="408929"/>
                      <a:pt x="371419" y="419152"/>
                      <a:pt x="336377" y="394690"/>
                    </a:cubicBezTo>
                    <a:cubicBezTo>
                      <a:pt x="329442" y="389944"/>
                      <a:pt x="324696" y="389944"/>
                      <a:pt x="318491" y="394325"/>
                    </a:cubicBezTo>
                    <a:cubicBezTo>
                      <a:pt x="313746" y="397611"/>
                      <a:pt x="308635" y="400532"/>
                      <a:pt x="303160" y="403088"/>
                    </a:cubicBezTo>
                    <a:cubicBezTo>
                      <a:pt x="296955" y="406009"/>
                      <a:pt x="295495" y="410025"/>
                      <a:pt x="295860" y="416962"/>
                    </a:cubicBezTo>
                    <a:cubicBezTo>
                      <a:pt x="299145" y="461504"/>
                      <a:pt x="266293" y="497650"/>
                      <a:pt x="223951" y="496920"/>
                    </a:cubicBezTo>
                    <a:cubicBezTo>
                      <a:pt x="181608" y="496189"/>
                      <a:pt x="150582" y="460774"/>
                      <a:pt x="153867" y="416597"/>
                    </a:cubicBezTo>
                    <a:cubicBezTo>
                      <a:pt x="154232" y="410025"/>
                      <a:pt x="153137" y="406374"/>
                      <a:pt x="147296" y="403818"/>
                    </a:cubicBezTo>
                    <a:cubicBezTo>
                      <a:pt x="143281" y="401992"/>
                      <a:pt x="138901" y="399802"/>
                      <a:pt x="135616" y="396881"/>
                    </a:cubicBezTo>
                    <a:cubicBezTo>
                      <a:pt x="126490" y="389579"/>
                      <a:pt x="119555" y="390674"/>
                      <a:pt x="109334" y="397246"/>
                    </a:cubicBezTo>
                    <a:cubicBezTo>
                      <a:pt x="75022" y="419882"/>
                      <a:pt x="29395" y="407469"/>
                      <a:pt x="9319" y="371324"/>
                    </a:cubicBezTo>
                    <a:cubicBezTo>
                      <a:pt x="-10392" y="335908"/>
                      <a:pt x="2383" y="291366"/>
                      <a:pt x="38885" y="273475"/>
                    </a:cubicBezTo>
                    <a:cubicBezTo>
                      <a:pt x="49836" y="268364"/>
                      <a:pt x="52391" y="262157"/>
                      <a:pt x="51296" y="251569"/>
                    </a:cubicBezTo>
                    <a:cubicBezTo>
                      <a:pt x="50201" y="240616"/>
                      <a:pt x="54581" y="230028"/>
                      <a:pt x="38885" y="222726"/>
                    </a:cubicBezTo>
                    <a:cubicBezTo>
                      <a:pt x="1653" y="205566"/>
                      <a:pt x="-10757" y="158833"/>
                      <a:pt x="10049" y="123783"/>
                    </a:cubicBezTo>
                    <a:cubicBezTo>
                      <a:pt x="30855" y="88367"/>
                      <a:pt x="77213" y="76319"/>
                      <a:pt x="110429" y="100416"/>
                    </a:cubicBezTo>
                    <a:cubicBezTo>
                      <a:pt x="126125" y="111734"/>
                      <a:pt x="133061" y="98590"/>
                      <a:pt x="143646" y="94939"/>
                    </a:cubicBezTo>
                    <a:cubicBezTo>
                      <a:pt x="153867" y="91288"/>
                      <a:pt x="156422" y="83986"/>
                      <a:pt x="153137" y="75589"/>
                    </a:cubicBezTo>
                    <a:close/>
                    <a:moveTo>
                      <a:pt x="143646" y="340655"/>
                    </a:moveTo>
                    <a:cubicBezTo>
                      <a:pt x="138901" y="351608"/>
                      <a:pt x="145836" y="357085"/>
                      <a:pt x="155692" y="361466"/>
                    </a:cubicBezTo>
                    <a:cubicBezTo>
                      <a:pt x="158977" y="362926"/>
                      <a:pt x="162262" y="364752"/>
                      <a:pt x="165182" y="366942"/>
                    </a:cubicBezTo>
                    <a:cubicBezTo>
                      <a:pt x="171753" y="372419"/>
                      <a:pt x="176863" y="371324"/>
                      <a:pt x="184163" y="366577"/>
                    </a:cubicBezTo>
                    <a:cubicBezTo>
                      <a:pt x="210080" y="349052"/>
                      <a:pt x="237091" y="347957"/>
                      <a:pt x="263373" y="365117"/>
                    </a:cubicBezTo>
                    <a:cubicBezTo>
                      <a:pt x="272498" y="371324"/>
                      <a:pt x="278704" y="372054"/>
                      <a:pt x="287099" y="365847"/>
                    </a:cubicBezTo>
                    <a:cubicBezTo>
                      <a:pt x="290749" y="362926"/>
                      <a:pt x="294765" y="360736"/>
                      <a:pt x="298780" y="358910"/>
                    </a:cubicBezTo>
                    <a:cubicBezTo>
                      <a:pt x="305350" y="355989"/>
                      <a:pt x="307905" y="351973"/>
                      <a:pt x="306810" y="344306"/>
                    </a:cubicBezTo>
                    <a:cubicBezTo>
                      <a:pt x="303160" y="313272"/>
                      <a:pt x="318856" y="285524"/>
                      <a:pt x="347328" y="272380"/>
                    </a:cubicBezTo>
                    <a:cubicBezTo>
                      <a:pt x="354628" y="269094"/>
                      <a:pt x="357913" y="265443"/>
                      <a:pt x="357183" y="257411"/>
                    </a:cubicBezTo>
                    <a:cubicBezTo>
                      <a:pt x="356453" y="251934"/>
                      <a:pt x="356453" y="246458"/>
                      <a:pt x="357183" y="240981"/>
                    </a:cubicBezTo>
                    <a:cubicBezTo>
                      <a:pt x="358278" y="232219"/>
                      <a:pt x="354628" y="228568"/>
                      <a:pt x="346963" y="224917"/>
                    </a:cubicBezTo>
                    <a:cubicBezTo>
                      <a:pt x="318491" y="211773"/>
                      <a:pt x="303525" y="184390"/>
                      <a:pt x="306810" y="152626"/>
                    </a:cubicBezTo>
                    <a:cubicBezTo>
                      <a:pt x="307540" y="146419"/>
                      <a:pt x="306810" y="142403"/>
                      <a:pt x="300605" y="139482"/>
                    </a:cubicBezTo>
                    <a:cubicBezTo>
                      <a:pt x="295130" y="136926"/>
                      <a:pt x="290019" y="134006"/>
                      <a:pt x="285274" y="130720"/>
                    </a:cubicBezTo>
                    <a:cubicBezTo>
                      <a:pt x="277974" y="125243"/>
                      <a:pt x="272863" y="125973"/>
                      <a:pt x="264833" y="131450"/>
                    </a:cubicBezTo>
                    <a:cubicBezTo>
                      <a:pt x="240377" y="147879"/>
                      <a:pt x="213730" y="149705"/>
                      <a:pt x="189274" y="134006"/>
                    </a:cubicBezTo>
                    <a:cubicBezTo>
                      <a:pt x="176863" y="125973"/>
                      <a:pt x="168833" y="126703"/>
                      <a:pt x="158612" y="134371"/>
                    </a:cubicBezTo>
                    <a:cubicBezTo>
                      <a:pt x="156057" y="136196"/>
                      <a:pt x="153137" y="138022"/>
                      <a:pt x="150217" y="139117"/>
                    </a:cubicBezTo>
                    <a:cubicBezTo>
                      <a:pt x="143646" y="141673"/>
                      <a:pt x="142551" y="146054"/>
                      <a:pt x="143281" y="152991"/>
                    </a:cubicBezTo>
                    <a:cubicBezTo>
                      <a:pt x="145836" y="184025"/>
                      <a:pt x="133791" y="208852"/>
                      <a:pt x="106049" y="223091"/>
                    </a:cubicBezTo>
                    <a:cubicBezTo>
                      <a:pt x="94734" y="228933"/>
                      <a:pt x="91813" y="235139"/>
                      <a:pt x="91813" y="246823"/>
                    </a:cubicBezTo>
                    <a:cubicBezTo>
                      <a:pt x="91813" y="260332"/>
                      <a:pt x="93639" y="268729"/>
                      <a:pt x="107874" y="276031"/>
                    </a:cubicBezTo>
                    <a:cubicBezTo>
                      <a:pt x="133061" y="288080"/>
                      <a:pt x="144011" y="311446"/>
                      <a:pt x="143646" y="340655"/>
                    </a:cubicBezTo>
                    <a:close/>
                    <a:moveTo>
                      <a:pt x="408651" y="159928"/>
                    </a:moveTo>
                    <a:cubicBezTo>
                      <a:pt x="408651" y="142768"/>
                      <a:pt x="394415" y="128529"/>
                      <a:pt x="377624" y="128894"/>
                    </a:cubicBezTo>
                    <a:cubicBezTo>
                      <a:pt x="361198" y="129259"/>
                      <a:pt x="347328" y="143133"/>
                      <a:pt x="347328" y="159563"/>
                    </a:cubicBezTo>
                    <a:cubicBezTo>
                      <a:pt x="347328" y="176723"/>
                      <a:pt x="361563" y="190962"/>
                      <a:pt x="378354" y="190597"/>
                    </a:cubicBezTo>
                    <a:cubicBezTo>
                      <a:pt x="394780" y="190232"/>
                      <a:pt x="408286" y="176358"/>
                      <a:pt x="408651" y="159928"/>
                    </a:cubicBezTo>
                    <a:close/>
                    <a:moveTo>
                      <a:pt x="72102" y="128894"/>
                    </a:moveTo>
                    <a:cubicBezTo>
                      <a:pt x="55676" y="128894"/>
                      <a:pt x="41806" y="142403"/>
                      <a:pt x="41441" y="159198"/>
                    </a:cubicBezTo>
                    <a:cubicBezTo>
                      <a:pt x="41076" y="176358"/>
                      <a:pt x="54946" y="190597"/>
                      <a:pt x="72102" y="190597"/>
                    </a:cubicBezTo>
                    <a:cubicBezTo>
                      <a:pt x="88528" y="190597"/>
                      <a:pt x="102399" y="176723"/>
                      <a:pt x="102764" y="160293"/>
                    </a:cubicBezTo>
                    <a:cubicBezTo>
                      <a:pt x="103129" y="143498"/>
                      <a:pt x="88893" y="128894"/>
                      <a:pt x="72102" y="128894"/>
                    </a:cubicBezTo>
                    <a:close/>
                    <a:moveTo>
                      <a:pt x="377624" y="305970"/>
                    </a:moveTo>
                    <a:cubicBezTo>
                      <a:pt x="360833" y="305970"/>
                      <a:pt x="347328" y="319114"/>
                      <a:pt x="346963" y="335908"/>
                    </a:cubicBezTo>
                    <a:cubicBezTo>
                      <a:pt x="346597" y="353068"/>
                      <a:pt x="360468" y="366942"/>
                      <a:pt x="377989" y="366942"/>
                    </a:cubicBezTo>
                    <a:cubicBezTo>
                      <a:pt x="394780" y="366942"/>
                      <a:pt x="408286" y="353799"/>
                      <a:pt x="408651" y="337004"/>
                    </a:cubicBezTo>
                    <a:cubicBezTo>
                      <a:pt x="409016" y="319844"/>
                      <a:pt x="395145" y="305970"/>
                      <a:pt x="377624" y="305970"/>
                    </a:cubicBezTo>
                    <a:close/>
                    <a:moveTo>
                      <a:pt x="225411" y="455663"/>
                    </a:moveTo>
                    <a:cubicBezTo>
                      <a:pt x="242567" y="455298"/>
                      <a:pt x="256438" y="440694"/>
                      <a:pt x="255707" y="423534"/>
                    </a:cubicBezTo>
                    <a:cubicBezTo>
                      <a:pt x="254977" y="407104"/>
                      <a:pt x="240742" y="393595"/>
                      <a:pt x="224316" y="393960"/>
                    </a:cubicBezTo>
                    <a:cubicBezTo>
                      <a:pt x="207525" y="394325"/>
                      <a:pt x="193654" y="408929"/>
                      <a:pt x="194019" y="426089"/>
                    </a:cubicBezTo>
                    <a:cubicBezTo>
                      <a:pt x="194749" y="442519"/>
                      <a:pt x="208985" y="456028"/>
                      <a:pt x="225411" y="455663"/>
                    </a:cubicBezTo>
                    <a:close/>
                    <a:moveTo>
                      <a:pt x="225046" y="101876"/>
                    </a:moveTo>
                    <a:cubicBezTo>
                      <a:pt x="241837" y="101876"/>
                      <a:pt x="255342" y="88733"/>
                      <a:pt x="255707" y="71938"/>
                    </a:cubicBezTo>
                    <a:cubicBezTo>
                      <a:pt x="256072" y="54778"/>
                      <a:pt x="242202" y="40904"/>
                      <a:pt x="225046" y="40904"/>
                    </a:cubicBezTo>
                    <a:cubicBezTo>
                      <a:pt x="208255" y="40904"/>
                      <a:pt x="194749" y="54048"/>
                      <a:pt x="194384" y="70842"/>
                    </a:cubicBezTo>
                    <a:cubicBezTo>
                      <a:pt x="194019" y="88367"/>
                      <a:pt x="207525" y="102241"/>
                      <a:pt x="225046" y="101876"/>
                    </a:cubicBezTo>
                    <a:close/>
                    <a:moveTo>
                      <a:pt x="72467" y="366942"/>
                    </a:moveTo>
                    <a:cubicBezTo>
                      <a:pt x="89258" y="366577"/>
                      <a:pt x="102399" y="353434"/>
                      <a:pt x="102764" y="336639"/>
                    </a:cubicBezTo>
                    <a:cubicBezTo>
                      <a:pt x="102764" y="319479"/>
                      <a:pt x="88893" y="305605"/>
                      <a:pt x="71372" y="305970"/>
                    </a:cubicBezTo>
                    <a:cubicBezTo>
                      <a:pt x="54581" y="306335"/>
                      <a:pt x="41441" y="319479"/>
                      <a:pt x="41076" y="336274"/>
                    </a:cubicBezTo>
                    <a:cubicBezTo>
                      <a:pt x="41076" y="353799"/>
                      <a:pt x="54946" y="367307"/>
                      <a:pt x="72467" y="366942"/>
                    </a:cubicBezTo>
                    <a:close/>
                  </a:path>
                </a:pathLst>
              </a:custGeom>
              <a:solidFill>
                <a:srgbClr val="000000"/>
              </a:solidFill>
              <a:ln w="364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27936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La proposition principale de Bernard </a:t>
            </a:r>
            <a:r>
              <a:rPr lang="en-US" sz="1150" dirty="0" err="1">
                <a:solidFill>
                  <a:srgbClr val="262626"/>
                </a:solidFill>
              </a:rPr>
              <a:t>Stiegler </a:t>
            </a:r>
            <a:r>
              <a:rPr lang="en-US" sz="1150" dirty="0">
                <a:solidFill>
                  <a:srgbClr val="262626"/>
                </a:solidFill>
              </a:rPr>
              <a:t>est que les êtres humains sont co-constitués avec leur environnement artificiel. Il complique l'idée intuitive selon laquelle les techniques sont créées par les humains, en posant que les êtres humains, à leur tour, sont créés par les techniques qui les entourent. Avant notre existence individuelle, affirme-t-il, il existe un monde technique dans lequel nous naissons et qui définira les limites de notre mémoire, de nos connaissances, de nos compétences et de nos désirs. </a:t>
            </a:r>
          </a:p>
          <a:p>
            <a:pPr>
              <a:lnSpc>
                <a:spcPts val="1120"/>
              </a:lnSpc>
            </a:pPr>
            <a:r>
              <a:rPr lang="en-US" sz="1150" dirty="0">
                <a:solidFill>
                  <a:srgbClr val="262626"/>
                </a:solidFill>
              </a:rPr>
              <a:t> </a:t>
            </a:r>
          </a:p>
          <a:p>
            <a:pPr>
              <a:lnSpc>
                <a:spcPts val="1120"/>
              </a:lnSpc>
            </a:pPr>
            <a:r>
              <a:rPr lang="en-US" sz="1150" dirty="0">
                <a:solidFill>
                  <a:srgbClr val="262626"/>
                </a:solidFill>
              </a:rPr>
              <a:t>Selon sa théorie, les individus sont constamment faits et refaits dans l'interaction avec leur milieu biologique, social et technique. Dans le même temps, le milieu subit invariablement des changements au fur et à mesure que les individus changent. Les deux formes de devenir - individuel et collectif - sont en ce sens imbriquées, fondatrices et, à ce titre, modificatrices de l'existence de l'une et de l'autre. </a:t>
            </a:r>
          </a:p>
          <a:p>
            <a:pPr>
              <a:lnSpc>
                <a:spcPts val="1120"/>
              </a:lnSpc>
            </a:pPr>
            <a:endParaRPr lang="en-US" sz="1150" dirty="0">
              <a:solidFill>
                <a:srgbClr val="262626"/>
              </a:solidFill>
            </a:endParaRPr>
          </a:p>
          <a:p>
            <a:pPr>
              <a:lnSpc>
                <a:spcPts val="1120"/>
              </a:lnSpc>
            </a:pPr>
            <a:endParaRPr lang="en-US" sz="1150" dirty="0">
              <a:solidFill>
                <a:srgbClr val="262626"/>
              </a:solidFill>
            </a:endParaRPr>
          </a:p>
          <a:p>
            <a:pPr>
              <a:lnSpc>
                <a:spcPts val="1120"/>
              </a:lnSpc>
            </a:pPr>
            <a:r>
              <a:rPr lang="en-US" sz="1150" dirty="0">
                <a:solidFill>
                  <a:srgbClr val="262626"/>
                </a:solidFill>
              </a:rPr>
              <a:t>À la suite du philosophe français Gilbert </a:t>
            </a:r>
            <a:r>
              <a:rPr lang="en-US" sz="1150" dirty="0" err="1">
                <a:solidFill>
                  <a:srgbClr val="262626"/>
                </a:solidFill>
              </a:rPr>
              <a:t>Simondon</a:t>
            </a:r>
            <a:r>
              <a:rPr lang="en-US" sz="1150" dirty="0">
                <a:solidFill>
                  <a:srgbClr val="262626"/>
                </a:solidFill>
              </a:rPr>
              <a:t>, </a:t>
            </a:r>
            <a:r>
              <a:rPr lang="en-US" sz="1150" dirty="0" err="1">
                <a:solidFill>
                  <a:srgbClr val="262626"/>
                </a:solidFill>
              </a:rPr>
              <a:t>Stiegler</a:t>
            </a:r>
            <a:r>
              <a:rPr lang="en-US" sz="1150" dirty="0">
                <a:solidFill>
                  <a:srgbClr val="262626"/>
                </a:solidFill>
              </a:rPr>
              <a:t> appelle chaque processus de devenir, qu'il soit individuel (psychique) ou collectif (social), à l'</a:t>
            </a:r>
            <a:r>
              <a:rPr lang="en-US" sz="1150" i="1" dirty="0">
                <a:solidFill>
                  <a:srgbClr val="262626"/>
                </a:solidFill>
              </a:rPr>
              <a:t>individuation</a:t>
            </a:r>
            <a:r>
              <a:rPr lang="en-US" sz="1150" dirty="0">
                <a:solidFill>
                  <a:srgbClr val="262626"/>
                </a:solidFill>
              </a:rPr>
              <a:t>. L'individuation n'a rien à voir avec l'individualisme. En fait, les deux peuvent à bien des égards être considérés comme opposés. Alors que l'individualisme favorise l'individu avant tout, l'individuation nous oblige à reconnaître que le devenir des individus - qui, pour </a:t>
            </a:r>
            <a:r>
              <a:rPr lang="en-US" sz="1150" dirty="0" err="1">
                <a:solidFill>
                  <a:srgbClr val="262626"/>
                </a:solidFill>
              </a:rPr>
              <a:t>Stiegler, est la </a:t>
            </a:r>
            <a:r>
              <a:rPr lang="en-US" sz="1150" dirty="0">
                <a:solidFill>
                  <a:srgbClr val="262626"/>
                </a:solidFill>
              </a:rPr>
              <a:t>même chose que l'</a:t>
            </a:r>
            <a:r>
              <a:rPr lang="en-US" sz="1150" i="1" dirty="0">
                <a:solidFill>
                  <a:srgbClr val="262626"/>
                </a:solidFill>
              </a:rPr>
              <a:t>existence </a:t>
            </a:r>
            <a:r>
              <a:rPr lang="en-US" sz="1150" dirty="0">
                <a:solidFill>
                  <a:srgbClr val="262626"/>
                </a:solidFill>
              </a:rPr>
              <a:t>des individus - dépend de leur investissement continu dans notre monde social et technique. </a:t>
            </a:r>
          </a:p>
          <a:p>
            <a:pPr>
              <a:lnSpc>
                <a:spcPts val="1120"/>
              </a:lnSpc>
            </a:pPr>
            <a:r>
              <a:rPr lang="en-US" sz="1150" dirty="0">
                <a:solidFill>
                  <a:srgbClr val="262626"/>
                </a:solidFill>
              </a:rPr>
              <a:t> </a:t>
            </a:r>
          </a:p>
          <a:p>
            <a:pPr>
              <a:lnSpc>
                <a:spcPts val="1120"/>
              </a:lnSpc>
            </a:pPr>
            <a:r>
              <a:rPr lang="en-US" sz="1150" dirty="0" err="1">
                <a:solidFill>
                  <a:srgbClr val="262626"/>
                </a:solidFill>
              </a:rPr>
              <a:t>La transindividuation est </a:t>
            </a:r>
            <a:r>
              <a:rPr lang="en-US" sz="1150" dirty="0">
                <a:solidFill>
                  <a:srgbClr val="262626"/>
                </a:solidFill>
              </a:rPr>
              <a:t>le concept utilisé par </a:t>
            </a:r>
            <a:r>
              <a:rPr lang="en-US" sz="1150" dirty="0" err="1">
                <a:solidFill>
                  <a:srgbClr val="262626"/>
                </a:solidFill>
              </a:rPr>
              <a:t>Stiegler </a:t>
            </a:r>
            <a:r>
              <a:rPr lang="en-US" sz="1150" dirty="0">
                <a:solidFill>
                  <a:srgbClr val="262626"/>
                </a:solidFill>
              </a:rPr>
              <a:t>pour décrire la manière dont l'individuation s'opère entre les individus et les collectifs. Une fois de plus, il souligne le rôle du milieu technique, car c'est à travers les techniques - langage, écriture, matériel visuel</a:t>
            </a:r>
            <a:r>
              <a:rPr lang="en-US" sz="1150" dirty="0" err="1">
                <a:solidFill>
                  <a:srgbClr val="262626"/>
                </a:solidFill>
              </a:rPr>
              <a:t>, etc </a:t>
            </a:r>
            <a:r>
              <a:rPr lang="en-US" sz="1150" dirty="0">
                <a:solidFill>
                  <a:srgbClr val="262626"/>
                </a:solidFill>
              </a:rPr>
              <a:t>- que l'individu va nourrir l'esprit collectif, et vice versa. Souvent, il décrira la </a:t>
            </a:r>
            <a:r>
              <a:rPr lang="en-US" sz="1150" dirty="0" err="1">
                <a:solidFill>
                  <a:srgbClr val="262626"/>
                </a:solidFill>
              </a:rPr>
              <a:t>transindividuation </a:t>
            </a:r>
            <a:r>
              <a:rPr lang="en-US" sz="1150" dirty="0">
                <a:solidFill>
                  <a:srgbClr val="262626"/>
                </a:solidFill>
              </a:rPr>
              <a:t>comme la transformation du "je" par le "nous" et du "nous" par le "je". </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5" y="1012503"/>
            <a:ext cx="201956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L'individualisation</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42</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3">
            <a:extLst>
              <a:ext uri="{FF2B5EF4-FFF2-40B4-BE49-F238E27FC236}">
                <a16:creationId xmlns:a16="http://schemas.microsoft.com/office/drawing/2014/main" id="{9AE44BB5-65BE-BDDB-8557-43A2F4E76B64}"/>
              </a:ext>
            </a:extLst>
          </p:cNvPr>
          <p:cNvGrpSpPr/>
          <p:nvPr/>
        </p:nvGrpSpPr>
        <p:grpSpPr>
          <a:xfrm>
            <a:off x="6330295" y="622643"/>
            <a:ext cx="777683" cy="779720"/>
            <a:chOff x="10620068" y="399814"/>
            <a:chExt cx="1088878" cy="1091730"/>
          </a:xfrm>
        </p:grpSpPr>
        <p:sp>
          <p:nvSpPr>
            <p:cNvPr id="3" name="Freeform 2">
              <a:extLst>
                <a:ext uri="{FF2B5EF4-FFF2-40B4-BE49-F238E27FC236}">
                  <a16:creationId xmlns:a16="http://schemas.microsoft.com/office/drawing/2014/main" id="{0468A7E9-B725-AEB2-F4ED-54EEB4D78FAF}"/>
                </a:ext>
              </a:extLst>
            </p:cNvPr>
            <p:cNvSpPr/>
            <p:nvPr/>
          </p:nvSpPr>
          <p:spPr>
            <a:xfrm>
              <a:off x="11182336" y="424610"/>
              <a:ext cx="318160" cy="359301"/>
            </a:xfrm>
            <a:custGeom>
              <a:avLst/>
              <a:gdLst>
                <a:gd name="connsiteX0" fmla="*/ 54855 w 318160"/>
                <a:gd name="connsiteY0" fmla="*/ 38399 h 359301"/>
                <a:gd name="connsiteX1" fmla="*/ 156338 w 318160"/>
                <a:gd name="connsiteY1" fmla="*/ 0 h 359301"/>
                <a:gd name="connsiteX2" fmla="*/ 271533 w 318160"/>
                <a:gd name="connsiteY2" fmla="*/ 46627 h 359301"/>
                <a:gd name="connsiteX3" fmla="*/ 318160 w 318160"/>
                <a:gd name="connsiteY3" fmla="*/ 161823 h 359301"/>
                <a:gd name="connsiteX4" fmla="*/ 238621 w 318160"/>
                <a:gd name="connsiteY4" fmla="*/ 301704 h 359301"/>
                <a:gd name="connsiteX5" fmla="*/ 213936 w 318160"/>
                <a:gd name="connsiteY5" fmla="*/ 345588 h 359301"/>
                <a:gd name="connsiteX6" fmla="*/ 213936 w 318160"/>
                <a:gd name="connsiteY6" fmla="*/ 359302 h 359301"/>
                <a:gd name="connsiteX7" fmla="*/ 175536 w 318160"/>
                <a:gd name="connsiteY7" fmla="*/ 359302 h 359301"/>
                <a:gd name="connsiteX8" fmla="*/ 175536 w 318160"/>
                <a:gd name="connsiteY8" fmla="*/ 249591 h 359301"/>
                <a:gd name="connsiteX9" fmla="*/ 194736 w 318160"/>
                <a:gd name="connsiteY9" fmla="*/ 249591 h 359301"/>
                <a:gd name="connsiteX10" fmla="*/ 211193 w 318160"/>
                <a:gd name="connsiteY10" fmla="*/ 233135 h 359301"/>
                <a:gd name="connsiteX11" fmla="*/ 194736 w 318160"/>
                <a:gd name="connsiteY11" fmla="*/ 216678 h 359301"/>
                <a:gd name="connsiteX12" fmla="*/ 123425 w 318160"/>
                <a:gd name="connsiteY12" fmla="*/ 216678 h 359301"/>
                <a:gd name="connsiteX13" fmla="*/ 106967 w 318160"/>
                <a:gd name="connsiteY13" fmla="*/ 233135 h 359301"/>
                <a:gd name="connsiteX14" fmla="*/ 123425 w 318160"/>
                <a:gd name="connsiteY14" fmla="*/ 249591 h 359301"/>
                <a:gd name="connsiteX15" fmla="*/ 142624 w 318160"/>
                <a:gd name="connsiteY15" fmla="*/ 249591 h 359301"/>
                <a:gd name="connsiteX16" fmla="*/ 142624 w 318160"/>
                <a:gd name="connsiteY16" fmla="*/ 359302 h 359301"/>
                <a:gd name="connsiteX17" fmla="*/ 104225 w 318160"/>
                <a:gd name="connsiteY17" fmla="*/ 359302 h 359301"/>
                <a:gd name="connsiteX18" fmla="*/ 104225 w 318160"/>
                <a:gd name="connsiteY18" fmla="*/ 345588 h 359301"/>
                <a:gd name="connsiteX19" fmla="*/ 79539 w 318160"/>
                <a:gd name="connsiteY19" fmla="*/ 301704 h 359301"/>
                <a:gd name="connsiteX20" fmla="*/ 0 w 318160"/>
                <a:gd name="connsiteY20" fmla="*/ 161823 h 359301"/>
                <a:gd name="connsiteX21" fmla="*/ 19200 w 318160"/>
                <a:gd name="connsiteY21" fmla="*/ 85026 h 3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60" h="359301">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009AC1"/>
            </a:solidFill>
            <a:ln w="27426" cap="flat">
              <a:noFill/>
              <a:prstDash val="solid"/>
              <a:miter/>
            </a:ln>
          </p:spPr>
          <p:txBody>
            <a:bodyPr rtlCol="0" anchor="ctr"/>
            <a:lstStyle/>
            <a:p>
              <a:endParaRPr lang="en-US" dirty="0"/>
            </a:p>
          </p:txBody>
        </p:sp>
        <p:grpSp>
          <p:nvGrpSpPr>
            <p:cNvPr id="4" name="Graphic 3">
              <a:extLst>
                <a:ext uri="{FF2B5EF4-FFF2-40B4-BE49-F238E27FC236}">
                  <a16:creationId xmlns:a16="http://schemas.microsoft.com/office/drawing/2014/main" id="{8D515315-5DA2-85E7-4581-87C6C4BAF453}"/>
                </a:ext>
              </a:extLst>
            </p:cNvPr>
            <p:cNvGrpSpPr/>
            <p:nvPr/>
          </p:nvGrpSpPr>
          <p:grpSpPr>
            <a:xfrm>
              <a:off x="10620068" y="399814"/>
              <a:ext cx="1088878" cy="1091730"/>
              <a:chOff x="10620068" y="399814"/>
              <a:chExt cx="1088878" cy="1091730"/>
            </a:xfrm>
            <a:solidFill>
              <a:srgbClr val="000000"/>
            </a:solidFill>
          </p:grpSpPr>
          <p:sp>
            <p:nvSpPr>
              <p:cNvPr id="8" name="Freeform 7">
                <a:extLst>
                  <a:ext uri="{FF2B5EF4-FFF2-40B4-BE49-F238E27FC236}">
                    <a16:creationId xmlns:a16="http://schemas.microsoft.com/office/drawing/2014/main" id="{778EBCB4-654E-D2AC-A9A8-87846E67BE54}"/>
                  </a:ext>
                </a:extLst>
              </p:cNvPr>
              <p:cNvSpPr/>
              <p:nvPr/>
            </p:nvSpPr>
            <p:spPr>
              <a:xfrm>
                <a:off x="10847718" y="893622"/>
                <a:ext cx="32913" cy="49369"/>
              </a:xfrm>
              <a:custGeom>
                <a:avLst/>
                <a:gdLst>
                  <a:gd name="connsiteX0" fmla="*/ 16456 w 32913"/>
                  <a:gd name="connsiteY0" fmla="*/ 0 h 49369"/>
                  <a:gd name="connsiteX1" fmla="*/ 0 w 32913"/>
                  <a:gd name="connsiteY1" fmla="*/ 16457 h 49369"/>
                  <a:gd name="connsiteX2" fmla="*/ 0 w 32913"/>
                  <a:gd name="connsiteY2" fmla="*/ 32913 h 49369"/>
                  <a:gd name="connsiteX3" fmla="*/ 16456 w 32913"/>
                  <a:gd name="connsiteY3" fmla="*/ 49370 h 49369"/>
                  <a:gd name="connsiteX4" fmla="*/ 32914 w 32913"/>
                  <a:gd name="connsiteY4" fmla="*/ 32913 h 49369"/>
                  <a:gd name="connsiteX5" fmla="*/ 32914 w 32913"/>
                  <a:gd name="connsiteY5" fmla="*/ 16457 h 49369"/>
                  <a:gd name="connsiteX6" fmla="*/ 16456 w 32913"/>
                  <a:gd name="connsiteY6" fmla="*/ 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solidFill>
                <a:srgbClr val="000000"/>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6360D98-7FF4-B331-0CDB-E46CC11B5BC5}"/>
                  </a:ext>
                </a:extLst>
              </p:cNvPr>
              <p:cNvSpPr/>
              <p:nvPr/>
            </p:nvSpPr>
            <p:spPr>
              <a:xfrm>
                <a:off x="10987598" y="893622"/>
                <a:ext cx="32913" cy="49369"/>
              </a:xfrm>
              <a:custGeom>
                <a:avLst/>
                <a:gdLst>
                  <a:gd name="connsiteX0" fmla="*/ 16458 w 32913"/>
                  <a:gd name="connsiteY0" fmla="*/ 49370 h 49369"/>
                  <a:gd name="connsiteX1" fmla="*/ 32914 w 32913"/>
                  <a:gd name="connsiteY1" fmla="*/ 32913 h 49369"/>
                  <a:gd name="connsiteX2" fmla="*/ 32914 w 32913"/>
                  <a:gd name="connsiteY2" fmla="*/ 16457 h 49369"/>
                  <a:gd name="connsiteX3" fmla="*/ 16458 w 32913"/>
                  <a:gd name="connsiteY3" fmla="*/ 0 h 49369"/>
                  <a:gd name="connsiteX4" fmla="*/ 0 w 32913"/>
                  <a:gd name="connsiteY4" fmla="*/ 16457 h 49369"/>
                  <a:gd name="connsiteX5" fmla="*/ 0 w 32913"/>
                  <a:gd name="connsiteY5" fmla="*/ 32913 h 49369"/>
                  <a:gd name="connsiteX6" fmla="*/ 16458 w 32913"/>
                  <a:gd name="connsiteY6" fmla="*/ 4937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solidFill>
                <a:srgbClr val="000000"/>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48B3D13-AE14-1E97-695B-1EAB96B36BA2}"/>
                  </a:ext>
                </a:extLst>
              </p:cNvPr>
              <p:cNvSpPr/>
              <p:nvPr/>
            </p:nvSpPr>
            <p:spPr>
              <a:xfrm>
                <a:off x="10888748" y="981279"/>
                <a:ext cx="93476" cy="49480"/>
              </a:xfrm>
              <a:custGeom>
                <a:avLst/>
                <a:gdLst>
                  <a:gd name="connsiteX0" fmla="*/ 90622 w 93476"/>
                  <a:gd name="connsiteY0" fmla="*/ 24796 h 49480"/>
                  <a:gd name="connsiteX1" fmla="*/ 85136 w 93476"/>
                  <a:gd name="connsiteY1" fmla="*/ 2854 h 49480"/>
                  <a:gd name="connsiteX2" fmla="*/ 63194 w 93476"/>
                  <a:gd name="connsiteY2" fmla="*/ 8339 h 49480"/>
                  <a:gd name="connsiteX3" fmla="*/ 46738 w 93476"/>
                  <a:gd name="connsiteY3" fmla="*/ 19311 h 49480"/>
                  <a:gd name="connsiteX4" fmla="*/ 30281 w 93476"/>
                  <a:gd name="connsiteY4" fmla="*/ 8339 h 49480"/>
                  <a:gd name="connsiteX5" fmla="*/ 8339 w 93476"/>
                  <a:gd name="connsiteY5" fmla="*/ 2854 h 49480"/>
                  <a:gd name="connsiteX6" fmla="*/ 2853 w 93476"/>
                  <a:gd name="connsiteY6" fmla="*/ 24796 h 49480"/>
                  <a:gd name="connsiteX7" fmla="*/ 46738 w 93476"/>
                  <a:gd name="connsiteY7" fmla="*/ 49481 h 49480"/>
                  <a:gd name="connsiteX8" fmla="*/ 90622 w 93476"/>
                  <a:gd name="connsiteY8" fmla="*/ 24796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4948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solidFill>
                <a:srgbClr val="000000"/>
              </a:solid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1445C0E-272A-B551-C040-1B86F0D330CA}"/>
                  </a:ext>
                </a:extLst>
              </p:cNvPr>
              <p:cNvSpPr/>
              <p:nvPr/>
            </p:nvSpPr>
            <p:spPr>
              <a:xfrm>
                <a:off x="10620068" y="611117"/>
                <a:ext cx="625430" cy="880426"/>
              </a:xfrm>
              <a:custGeom>
                <a:avLst/>
                <a:gdLst>
                  <a:gd name="connsiteX0" fmla="*/ 471756 w 625430"/>
                  <a:gd name="connsiteY0" fmla="*/ 600665 h 880426"/>
                  <a:gd name="connsiteX1" fmla="*/ 416901 w 625430"/>
                  <a:gd name="connsiteY1" fmla="*/ 600665 h 880426"/>
                  <a:gd name="connsiteX2" fmla="*/ 416901 w 625430"/>
                  <a:gd name="connsiteY2" fmla="*/ 532096 h 880426"/>
                  <a:gd name="connsiteX3" fmla="*/ 504668 w 625430"/>
                  <a:gd name="connsiteY3" fmla="*/ 386729 h 880426"/>
                  <a:gd name="connsiteX4" fmla="*/ 523868 w 625430"/>
                  <a:gd name="connsiteY4" fmla="*/ 386729 h 880426"/>
                  <a:gd name="connsiteX5" fmla="*/ 575981 w 625430"/>
                  <a:gd name="connsiteY5" fmla="*/ 334617 h 880426"/>
                  <a:gd name="connsiteX6" fmla="*/ 575981 w 625430"/>
                  <a:gd name="connsiteY6" fmla="*/ 263305 h 880426"/>
                  <a:gd name="connsiteX7" fmla="*/ 540326 w 625430"/>
                  <a:gd name="connsiteY7" fmla="*/ 213936 h 880426"/>
                  <a:gd name="connsiteX8" fmla="*/ 540326 w 625430"/>
                  <a:gd name="connsiteY8" fmla="*/ 156338 h 880426"/>
                  <a:gd name="connsiteX9" fmla="*/ 383987 w 625430"/>
                  <a:gd name="connsiteY9" fmla="*/ 0 h 880426"/>
                  <a:gd name="connsiteX10" fmla="*/ 244105 w 625430"/>
                  <a:gd name="connsiteY10" fmla="*/ 0 h 880426"/>
                  <a:gd name="connsiteX11" fmla="*/ 87769 w 625430"/>
                  <a:gd name="connsiteY11" fmla="*/ 156338 h 880426"/>
                  <a:gd name="connsiteX12" fmla="*/ 87769 w 625430"/>
                  <a:gd name="connsiteY12" fmla="*/ 213936 h 880426"/>
                  <a:gd name="connsiteX13" fmla="*/ 52112 w 625430"/>
                  <a:gd name="connsiteY13" fmla="*/ 263305 h 880426"/>
                  <a:gd name="connsiteX14" fmla="*/ 52112 w 625430"/>
                  <a:gd name="connsiteY14" fmla="*/ 334617 h 880426"/>
                  <a:gd name="connsiteX15" fmla="*/ 104225 w 625430"/>
                  <a:gd name="connsiteY15" fmla="*/ 386729 h 880426"/>
                  <a:gd name="connsiteX16" fmla="*/ 123425 w 625430"/>
                  <a:gd name="connsiteY16" fmla="*/ 386729 h 880426"/>
                  <a:gd name="connsiteX17" fmla="*/ 211193 w 625430"/>
                  <a:gd name="connsiteY17" fmla="*/ 532096 h 880426"/>
                  <a:gd name="connsiteX18" fmla="*/ 211193 w 625430"/>
                  <a:gd name="connsiteY18" fmla="*/ 600665 h 880426"/>
                  <a:gd name="connsiteX19" fmla="*/ 156338 w 625430"/>
                  <a:gd name="connsiteY19" fmla="*/ 600665 h 880426"/>
                  <a:gd name="connsiteX20" fmla="*/ 0 w 625430"/>
                  <a:gd name="connsiteY20" fmla="*/ 757002 h 880426"/>
                  <a:gd name="connsiteX21" fmla="*/ 0 w 625430"/>
                  <a:gd name="connsiteY21" fmla="*/ 828314 h 880426"/>
                  <a:gd name="connsiteX22" fmla="*/ 52112 w 625430"/>
                  <a:gd name="connsiteY22" fmla="*/ 880427 h 880426"/>
                  <a:gd name="connsiteX23" fmla="*/ 109711 w 625430"/>
                  <a:gd name="connsiteY23" fmla="*/ 880427 h 880426"/>
                  <a:gd name="connsiteX24" fmla="*/ 126167 w 625430"/>
                  <a:gd name="connsiteY24" fmla="*/ 863970 h 880426"/>
                  <a:gd name="connsiteX25" fmla="*/ 109711 w 625430"/>
                  <a:gd name="connsiteY25" fmla="*/ 847514 h 880426"/>
                  <a:gd name="connsiteX26" fmla="*/ 49369 w 625430"/>
                  <a:gd name="connsiteY26" fmla="*/ 847514 h 880426"/>
                  <a:gd name="connsiteX27" fmla="*/ 30170 w 625430"/>
                  <a:gd name="connsiteY27" fmla="*/ 828314 h 880426"/>
                  <a:gd name="connsiteX28" fmla="*/ 30170 w 625430"/>
                  <a:gd name="connsiteY28" fmla="*/ 757002 h 880426"/>
                  <a:gd name="connsiteX29" fmla="*/ 156338 w 625430"/>
                  <a:gd name="connsiteY29" fmla="*/ 630835 h 880426"/>
                  <a:gd name="connsiteX30" fmla="*/ 189250 w 625430"/>
                  <a:gd name="connsiteY30" fmla="*/ 630835 h 880426"/>
                  <a:gd name="connsiteX31" fmla="*/ 156338 w 625430"/>
                  <a:gd name="connsiteY31" fmla="*/ 666491 h 880426"/>
                  <a:gd name="connsiteX32" fmla="*/ 148108 w 625430"/>
                  <a:gd name="connsiteY32" fmla="*/ 693919 h 880426"/>
                  <a:gd name="connsiteX33" fmla="*/ 161822 w 625430"/>
                  <a:gd name="connsiteY33" fmla="*/ 718604 h 880426"/>
                  <a:gd name="connsiteX34" fmla="*/ 304447 w 625430"/>
                  <a:gd name="connsiteY34" fmla="*/ 811858 h 880426"/>
                  <a:gd name="connsiteX35" fmla="*/ 312674 w 625430"/>
                  <a:gd name="connsiteY35" fmla="*/ 814601 h 880426"/>
                  <a:gd name="connsiteX36" fmla="*/ 320904 w 625430"/>
                  <a:gd name="connsiteY36" fmla="*/ 811858 h 880426"/>
                  <a:gd name="connsiteX37" fmla="*/ 320904 w 625430"/>
                  <a:gd name="connsiteY37" fmla="*/ 811858 h 880426"/>
                  <a:gd name="connsiteX38" fmla="*/ 320904 w 625430"/>
                  <a:gd name="connsiteY38" fmla="*/ 811858 h 880426"/>
                  <a:gd name="connsiteX39" fmla="*/ 320904 w 625430"/>
                  <a:gd name="connsiteY39" fmla="*/ 811858 h 880426"/>
                  <a:gd name="connsiteX40" fmla="*/ 460785 w 625430"/>
                  <a:gd name="connsiteY40" fmla="*/ 718604 h 880426"/>
                  <a:gd name="connsiteX41" fmla="*/ 474498 w 625430"/>
                  <a:gd name="connsiteY41" fmla="*/ 693919 h 880426"/>
                  <a:gd name="connsiteX42" fmla="*/ 466270 w 625430"/>
                  <a:gd name="connsiteY42" fmla="*/ 666491 h 880426"/>
                  <a:gd name="connsiteX43" fmla="*/ 433357 w 625430"/>
                  <a:gd name="connsiteY43" fmla="*/ 630835 h 880426"/>
                  <a:gd name="connsiteX44" fmla="*/ 466270 w 625430"/>
                  <a:gd name="connsiteY44" fmla="*/ 630835 h 880426"/>
                  <a:gd name="connsiteX45" fmla="*/ 592437 w 625430"/>
                  <a:gd name="connsiteY45" fmla="*/ 757002 h 880426"/>
                  <a:gd name="connsiteX46" fmla="*/ 592437 w 625430"/>
                  <a:gd name="connsiteY46" fmla="*/ 828314 h 880426"/>
                  <a:gd name="connsiteX47" fmla="*/ 573237 w 625430"/>
                  <a:gd name="connsiteY47" fmla="*/ 847514 h 880426"/>
                  <a:gd name="connsiteX48" fmla="*/ 167308 w 625430"/>
                  <a:gd name="connsiteY48" fmla="*/ 847514 h 880426"/>
                  <a:gd name="connsiteX49" fmla="*/ 150852 w 625430"/>
                  <a:gd name="connsiteY49" fmla="*/ 863970 h 880426"/>
                  <a:gd name="connsiteX50" fmla="*/ 167308 w 625430"/>
                  <a:gd name="connsiteY50" fmla="*/ 880427 h 880426"/>
                  <a:gd name="connsiteX51" fmla="*/ 573237 w 625430"/>
                  <a:gd name="connsiteY51" fmla="*/ 880427 h 880426"/>
                  <a:gd name="connsiteX52" fmla="*/ 625351 w 625430"/>
                  <a:gd name="connsiteY52" fmla="*/ 828314 h 880426"/>
                  <a:gd name="connsiteX53" fmla="*/ 625351 w 625430"/>
                  <a:gd name="connsiteY53" fmla="*/ 757002 h 880426"/>
                  <a:gd name="connsiteX54" fmla="*/ 471756 w 625430"/>
                  <a:gd name="connsiteY54" fmla="*/ 600665 h 880426"/>
                  <a:gd name="connsiteX55" fmla="*/ 471756 w 625430"/>
                  <a:gd name="connsiteY55" fmla="*/ 600665 h 880426"/>
                  <a:gd name="connsiteX56" fmla="*/ 545810 w 625430"/>
                  <a:gd name="connsiteY56" fmla="*/ 334617 h 880426"/>
                  <a:gd name="connsiteX57" fmla="*/ 526612 w 625430"/>
                  <a:gd name="connsiteY57" fmla="*/ 353816 h 880426"/>
                  <a:gd name="connsiteX58" fmla="*/ 507412 w 625430"/>
                  <a:gd name="connsiteY58" fmla="*/ 353816 h 880426"/>
                  <a:gd name="connsiteX59" fmla="*/ 507412 w 625430"/>
                  <a:gd name="connsiteY59" fmla="*/ 244106 h 880426"/>
                  <a:gd name="connsiteX60" fmla="*/ 526612 w 625430"/>
                  <a:gd name="connsiteY60" fmla="*/ 244106 h 880426"/>
                  <a:gd name="connsiteX61" fmla="*/ 545810 w 625430"/>
                  <a:gd name="connsiteY61" fmla="*/ 263305 h 880426"/>
                  <a:gd name="connsiteX62" fmla="*/ 545810 w 625430"/>
                  <a:gd name="connsiteY62" fmla="*/ 334617 h 880426"/>
                  <a:gd name="connsiteX63" fmla="*/ 244105 w 625430"/>
                  <a:gd name="connsiteY63" fmla="*/ 32913 h 880426"/>
                  <a:gd name="connsiteX64" fmla="*/ 383987 w 625430"/>
                  <a:gd name="connsiteY64" fmla="*/ 32913 h 880426"/>
                  <a:gd name="connsiteX65" fmla="*/ 510154 w 625430"/>
                  <a:gd name="connsiteY65" fmla="*/ 159080 h 880426"/>
                  <a:gd name="connsiteX66" fmla="*/ 510154 w 625430"/>
                  <a:gd name="connsiteY66" fmla="*/ 213936 h 880426"/>
                  <a:gd name="connsiteX67" fmla="*/ 455299 w 625430"/>
                  <a:gd name="connsiteY67" fmla="*/ 213936 h 880426"/>
                  <a:gd name="connsiteX68" fmla="*/ 400443 w 625430"/>
                  <a:gd name="connsiteY68" fmla="*/ 161823 h 880426"/>
                  <a:gd name="connsiteX69" fmla="*/ 405929 w 625430"/>
                  <a:gd name="connsiteY69" fmla="*/ 123424 h 880426"/>
                  <a:gd name="connsiteX70" fmla="*/ 389473 w 625430"/>
                  <a:gd name="connsiteY70" fmla="*/ 106968 h 880426"/>
                  <a:gd name="connsiteX71" fmla="*/ 373016 w 625430"/>
                  <a:gd name="connsiteY71" fmla="*/ 123424 h 880426"/>
                  <a:gd name="connsiteX72" fmla="*/ 282505 w 625430"/>
                  <a:gd name="connsiteY72" fmla="*/ 213936 h 880426"/>
                  <a:gd name="connsiteX73" fmla="*/ 115197 w 625430"/>
                  <a:gd name="connsiteY73" fmla="*/ 213936 h 880426"/>
                  <a:gd name="connsiteX74" fmla="*/ 115197 w 625430"/>
                  <a:gd name="connsiteY74" fmla="*/ 159080 h 880426"/>
                  <a:gd name="connsiteX75" fmla="*/ 244105 w 625430"/>
                  <a:gd name="connsiteY75" fmla="*/ 32913 h 880426"/>
                  <a:gd name="connsiteX76" fmla="*/ 82283 w 625430"/>
                  <a:gd name="connsiteY76" fmla="*/ 334617 h 880426"/>
                  <a:gd name="connsiteX77" fmla="*/ 82283 w 625430"/>
                  <a:gd name="connsiteY77" fmla="*/ 263305 h 880426"/>
                  <a:gd name="connsiteX78" fmla="*/ 101483 w 625430"/>
                  <a:gd name="connsiteY78" fmla="*/ 244106 h 880426"/>
                  <a:gd name="connsiteX79" fmla="*/ 120681 w 625430"/>
                  <a:gd name="connsiteY79" fmla="*/ 244106 h 880426"/>
                  <a:gd name="connsiteX80" fmla="*/ 120681 w 625430"/>
                  <a:gd name="connsiteY80" fmla="*/ 353816 h 880426"/>
                  <a:gd name="connsiteX81" fmla="*/ 101483 w 625430"/>
                  <a:gd name="connsiteY81" fmla="*/ 353816 h 880426"/>
                  <a:gd name="connsiteX82" fmla="*/ 82283 w 625430"/>
                  <a:gd name="connsiteY82" fmla="*/ 334617 h 880426"/>
                  <a:gd name="connsiteX83" fmla="*/ 153594 w 625430"/>
                  <a:gd name="connsiteY83" fmla="*/ 370273 h 880426"/>
                  <a:gd name="connsiteX84" fmla="*/ 153594 w 625430"/>
                  <a:gd name="connsiteY84" fmla="*/ 244106 h 880426"/>
                  <a:gd name="connsiteX85" fmla="*/ 285247 w 625430"/>
                  <a:gd name="connsiteY85" fmla="*/ 244106 h 880426"/>
                  <a:gd name="connsiteX86" fmla="*/ 378502 w 625430"/>
                  <a:gd name="connsiteY86" fmla="*/ 200222 h 880426"/>
                  <a:gd name="connsiteX87" fmla="*/ 455299 w 625430"/>
                  <a:gd name="connsiteY87" fmla="*/ 244106 h 880426"/>
                  <a:gd name="connsiteX88" fmla="*/ 474498 w 625430"/>
                  <a:gd name="connsiteY88" fmla="*/ 244106 h 880426"/>
                  <a:gd name="connsiteX89" fmla="*/ 474498 w 625430"/>
                  <a:gd name="connsiteY89" fmla="*/ 370273 h 880426"/>
                  <a:gd name="connsiteX90" fmla="*/ 474498 w 625430"/>
                  <a:gd name="connsiteY90" fmla="*/ 370273 h 880426"/>
                  <a:gd name="connsiteX91" fmla="*/ 315418 w 625430"/>
                  <a:gd name="connsiteY91" fmla="*/ 529353 h 880426"/>
                  <a:gd name="connsiteX92" fmla="*/ 153594 w 625430"/>
                  <a:gd name="connsiteY92" fmla="*/ 370273 h 880426"/>
                  <a:gd name="connsiteX93" fmla="*/ 153594 w 625430"/>
                  <a:gd name="connsiteY93" fmla="*/ 370273 h 880426"/>
                  <a:gd name="connsiteX94" fmla="*/ 315418 w 625430"/>
                  <a:gd name="connsiteY94" fmla="*/ 562266 h 880426"/>
                  <a:gd name="connsiteX95" fmla="*/ 386730 w 625430"/>
                  <a:gd name="connsiteY95" fmla="*/ 548552 h 880426"/>
                  <a:gd name="connsiteX96" fmla="*/ 386730 w 625430"/>
                  <a:gd name="connsiteY96" fmla="*/ 614379 h 880426"/>
                  <a:gd name="connsiteX97" fmla="*/ 373016 w 625430"/>
                  <a:gd name="connsiteY97" fmla="*/ 644549 h 880426"/>
                  <a:gd name="connsiteX98" fmla="*/ 257819 w 625430"/>
                  <a:gd name="connsiteY98" fmla="*/ 644549 h 880426"/>
                  <a:gd name="connsiteX99" fmla="*/ 244105 w 625430"/>
                  <a:gd name="connsiteY99" fmla="*/ 614379 h 880426"/>
                  <a:gd name="connsiteX100" fmla="*/ 244105 w 625430"/>
                  <a:gd name="connsiteY100" fmla="*/ 548552 h 880426"/>
                  <a:gd name="connsiteX101" fmla="*/ 315418 w 625430"/>
                  <a:gd name="connsiteY101" fmla="*/ 562266 h 880426"/>
                  <a:gd name="connsiteX102" fmla="*/ 315418 w 625430"/>
                  <a:gd name="connsiteY102" fmla="*/ 562266 h 880426"/>
                  <a:gd name="connsiteX103" fmla="*/ 356560 w 625430"/>
                  <a:gd name="connsiteY103" fmla="*/ 674719 h 880426"/>
                  <a:gd name="connsiteX104" fmla="*/ 315418 w 625430"/>
                  <a:gd name="connsiteY104" fmla="*/ 762488 h 880426"/>
                  <a:gd name="connsiteX105" fmla="*/ 271533 w 625430"/>
                  <a:gd name="connsiteY105" fmla="*/ 674719 h 880426"/>
                  <a:gd name="connsiteX106" fmla="*/ 356560 w 625430"/>
                  <a:gd name="connsiteY106" fmla="*/ 674719 h 880426"/>
                  <a:gd name="connsiteX107" fmla="*/ 181022 w 625430"/>
                  <a:gd name="connsiteY107" fmla="*/ 691176 h 880426"/>
                  <a:gd name="connsiteX108" fmla="*/ 181022 w 625430"/>
                  <a:gd name="connsiteY108" fmla="*/ 691176 h 880426"/>
                  <a:gd name="connsiteX109" fmla="*/ 222163 w 625430"/>
                  <a:gd name="connsiteY109" fmla="*/ 644549 h 880426"/>
                  <a:gd name="connsiteX110" fmla="*/ 274277 w 625430"/>
                  <a:gd name="connsiteY110" fmla="*/ 754260 h 880426"/>
                  <a:gd name="connsiteX111" fmla="*/ 181022 w 625430"/>
                  <a:gd name="connsiteY111" fmla="*/ 691176 h 880426"/>
                  <a:gd name="connsiteX112" fmla="*/ 181022 w 625430"/>
                  <a:gd name="connsiteY112" fmla="*/ 691176 h 880426"/>
                  <a:gd name="connsiteX113" fmla="*/ 181022 w 625430"/>
                  <a:gd name="connsiteY113" fmla="*/ 691176 h 880426"/>
                  <a:gd name="connsiteX114" fmla="*/ 447071 w 625430"/>
                  <a:gd name="connsiteY114" fmla="*/ 691176 h 880426"/>
                  <a:gd name="connsiteX115" fmla="*/ 447071 w 625430"/>
                  <a:gd name="connsiteY115" fmla="*/ 691176 h 880426"/>
                  <a:gd name="connsiteX116" fmla="*/ 353816 w 625430"/>
                  <a:gd name="connsiteY116" fmla="*/ 754260 h 880426"/>
                  <a:gd name="connsiteX117" fmla="*/ 405929 w 625430"/>
                  <a:gd name="connsiteY117" fmla="*/ 644549 h 880426"/>
                  <a:gd name="connsiteX118" fmla="*/ 447071 w 625430"/>
                  <a:gd name="connsiteY118" fmla="*/ 691176 h 880426"/>
                  <a:gd name="connsiteX119" fmla="*/ 447071 w 625430"/>
                  <a:gd name="connsiteY119" fmla="*/ 691176 h 880426"/>
                  <a:gd name="connsiteX120" fmla="*/ 447071 w 625430"/>
                  <a:gd name="connsiteY120" fmla="*/ 691176 h 8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25430" h="880426">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solidFill>
                <a:srgbClr val="000000"/>
              </a:solid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3E571F0-AD1D-62CF-9684-405C04AEF0CA}"/>
                  </a:ext>
                </a:extLst>
              </p:cNvPr>
              <p:cNvSpPr/>
              <p:nvPr/>
            </p:nvSpPr>
            <p:spPr>
              <a:xfrm>
                <a:off x="11146680" y="399925"/>
                <a:ext cx="386729" cy="559523"/>
              </a:xfrm>
              <a:custGeom>
                <a:avLst/>
                <a:gdLst>
                  <a:gd name="connsiteX0" fmla="*/ 189250 w 386729"/>
                  <a:gd name="connsiteY0" fmla="*/ 0 h 559523"/>
                  <a:gd name="connsiteX1" fmla="*/ 68569 w 386729"/>
                  <a:gd name="connsiteY1" fmla="*/ 43884 h 559523"/>
                  <a:gd name="connsiteX2" fmla="*/ 65825 w 386729"/>
                  <a:gd name="connsiteY2" fmla="*/ 65826 h 559523"/>
                  <a:gd name="connsiteX3" fmla="*/ 87767 w 386729"/>
                  <a:gd name="connsiteY3" fmla="*/ 68569 h 559523"/>
                  <a:gd name="connsiteX4" fmla="*/ 189250 w 386729"/>
                  <a:gd name="connsiteY4" fmla="*/ 30170 h 559523"/>
                  <a:gd name="connsiteX5" fmla="*/ 304447 w 386729"/>
                  <a:gd name="connsiteY5" fmla="*/ 76797 h 559523"/>
                  <a:gd name="connsiteX6" fmla="*/ 351074 w 386729"/>
                  <a:gd name="connsiteY6" fmla="*/ 191993 h 559523"/>
                  <a:gd name="connsiteX7" fmla="*/ 271533 w 386729"/>
                  <a:gd name="connsiteY7" fmla="*/ 331874 h 559523"/>
                  <a:gd name="connsiteX8" fmla="*/ 246849 w 386729"/>
                  <a:gd name="connsiteY8" fmla="*/ 375758 h 559523"/>
                  <a:gd name="connsiteX9" fmla="*/ 246849 w 386729"/>
                  <a:gd name="connsiteY9" fmla="*/ 389472 h 559523"/>
                  <a:gd name="connsiteX10" fmla="*/ 208450 w 386729"/>
                  <a:gd name="connsiteY10" fmla="*/ 389472 h 559523"/>
                  <a:gd name="connsiteX11" fmla="*/ 208450 w 386729"/>
                  <a:gd name="connsiteY11" fmla="*/ 279762 h 559523"/>
                  <a:gd name="connsiteX12" fmla="*/ 227649 w 386729"/>
                  <a:gd name="connsiteY12" fmla="*/ 279762 h 559523"/>
                  <a:gd name="connsiteX13" fmla="*/ 244105 w 386729"/>
                  <a:gd name="connsiteY13" fmla="*/ 263305 h 559523"/>
                  <a:gd name="connsiteX14" fmla="*/ 227649 w 386729"/>
                  <a:gd name="connsiteY14" fmla="*/ 246849 h 559523"/>
                  <a:gd name="connsiteX15" fmla="*/ 156336 w 386729"/>
                  <a:gd name="connsiteY15" fmla="*/ 246849 h 559523"/>
                  <a:gd name="connsiteX16" fmla="*/ 139880 w 386729"/>
                  <a:gd name="connsiteY16" fmla="*/ 263305 h 559523"/>
                  <a:gd name="connsiteX17" fmla="*/ 156336 w 386729"/>
                  <a:gd name="connsiteY17" fmla="*/ 279762 h 559523"/>
                  <a:gd name="connsiteX18" fmla="*/ 175536 w 386729"/>
                  <a:gd name="connsiteY18" fmla="*/ 279762 h 559523"/>
                  <a:gd name="connsiteX19" fmla="*/ 175536 w 386729"/>
                  <a:gd name="connsiteY19" fmla="*/ 389472 h 559523"/>
                  <a:gd name="connsiteX20" fmla="*/ 137138 w 386729"/>
                  <a:gd name="connsiteY20" fmla="*/ 389472 h 559523"/>
                  <a:gd name="connsiteX21" fmla="*/ 137138 w 386729"/>
                  <a:gd name="connsiteY21" fmla="*/ 375758 h 559523"/>
                  <a:gd name="connsiteX22" fmla="*/ 112453 w 386729"/>
                  <a:gd name="connsiteY22" fmla="*/ 331874 h 559523"/>
                  <a:gd name="connsiteX23" fmla="*/ 32912 w 386729"/>
                  <a:gd name="connsiteY23" fmla="*/ 191993 h 559523"/>
                  <a:gd name="connsiteX24" fmla="*/ 52112 w 386729"/>
                  <a:gd name="connsiteY24" fmla="*/ 115196 h 559523"/>
                  <a:gd name="connsiteX25" fmla="*/ 46626 w 386729"/>
                  <a:gd name="connsiteY25" fmla="*/ 93254 h 559523"/>
                  <a:gd name="connsiteX26" fmla="*/ 24684 w 386729"/>
                  <a:gd name="connsiteY26" fmla="*/ 98739 h 559523"/>
                  <a:gd name="connsiteX27" fmla="*/ 0 w 386729"/>
                  <a:gd name="connsiteY27" fmla="*/ 191993 h 559523"/>
                  <a:gd name="connsiteX28" fmla="*/ 95997 w 386729"/>
                  <a:gd name="connsiteY28" fmla="*/ 359302 h 559523"/>
                  <a:gd name="connsiteX29" fmla="*/ 106967 w 386729"/>
                  <a:gd name="connsiteY29" fmla="*/ 375758 h 559523"/>
                  <a:gd name="connsiteX30" fmla="*/ 106967 w 386729"/>
                  <a:gd name="connsiteY30" fmla="*/ 392215 h 559523"/>
                  <a:gd name="connsiteX31" fmla="*/ 71311 w 386729"/>
                  <a:gd name="connsiteY31" fmla="*/ 441585 h 559523"/>
                  <a:gd name="connsiteX32" fmla="*/ 106967 w 386729"/>
                  <a:gd name="connsiteY32" fmla="*/ 490954 h 559523"/>
                  <a:gd name="connsiteX33" fmla="*/ 106967 w 386729"/>
                  <a:gd name="connsiteY33" fmla="*/ 510154 h 559523"/>
                  <a:gd name="connsiteX34" fmla="*/ 156336 w 386729"/>
                  <a:gd name="connsiteY34" fmla="*/ 559524 h 559523"/>
                  <a:gd name="connsiteX35" fmla="*/ 230391 w 386729"/>
                  <a:gd name="connsiteY35" fmla="*/ 559524 h 559523"/>
                  <a:gd name="connsiteX36" fmla="*/ 279761 w 386729"/>
                  <a:gd name="connsiteY36" fmla="*/ 510154 h 559523"/>
                  <a:gd name="connsiteX37" fmla="*/ 279761 w 386729"/>
                  <a:gd name="connsiteY37" fmla="*/ 488212 h 559523"/>
                  <a:gd name="connsiteX38" fmla="*/ 315418 w 386729"/>
                  <a:gd name="connsiteY38" fmla="*/ 438842 h 559523"/>
                  <a:gd name="connsiteX39" fmla="*/ 279761 w 386729"/>
                  <a:gd name="connsiteY39" fmla="*/ 389472 h 559523"/>
                  <a:gd name="connsiteX40" fmla="*/ 279761 w 386729"/>
                  <a:gd name="connsiteY40" fmla="*/ 375758 h 559523"/>
                  <a:gd name="connsiteX41" fmla="*/ 290733 w 386729"/>
                  <a:gd name="connsiteY41" fmla="*/ 359302 h 559523"/>
                  <a:gd name="connsiteX42" fmla="*/ 386730 w 386729"/>
                  <a:gd name="connsiteY42" fmla="*/ 191993 h 559523"/>
                  <a:gd name="connsiteX43" fmla="*/ 329132 w 386729"/>
                  <a:gd name="connsiteY43" fmla="*/ 54855 h 559523"/>
                  <a:gd name="connsiteX44" fmla="*/ 189250 w 386729"/>
                  <a:gd name="connsiteY44" fmla="*/ 0 h 559523"/>
                  <a:gd name="connsiteX45" fmla="*/ 189250 w 386729"/>
                  <a:gd name="connsiteY45" fmla="*/ 0 h 559523"/>
                  <a:gd name="connsiteX46" fmla="*/ 246849 w 386729"/>
                  <a:gd name="connsiteY46" fmla="*/ 510154 h 559523"/>
                  <a:gd name="connsiteX47" fmla="*/ 227649 w 386729"/>
                  <a:gd name="connsiteY47" fmla="*/ 529353 h 559523"/>
                  <a:gd name="connsiteX48" fmla="*/ 153594 w 386729"/>
                  <a:gd name="connsiteY48" fmla="*/ 529353 h 559523"/>
                  <a:gd name="connsiteX49" fmla="*/ 134395 w 386729"/>
                  <a:gd name="connsiteY49" fmla="*/ 510154 h 559523"/>
                  <a:gd name="connsiteX50" fmla="*/ 134395 w 386729"/>
                  <a:gd name="connsiteY50" fmla="*/ 490954 h 559523"/>
                  <a:gd name="connsiteX51" fmla="*/ 244105 w 386729"/>
                  <a:gd name="connsiteY51" fmla="*/ 490954 h 559523"/>
                  <a:gd name="connsiteX52" fmla="*/ 244105 w 386729"/>
                  <a:gd name="connsiteY52" fmla="*/ 510154 h 559523"/>
                  <a:gd name="connsiteX53" fmla="*/ 263305 w 386729"/>
                  <a:gd name="connsiteY53" fmla="*/ 458041 h 559523"/>
                  <a:gd name="connsiteX54" fmla="*/ 123425 w 386729"/>
                  <a:gd name="connsiteY54" fmla="*/ 458041 h 559523"/>
                  <a:gd name="connsiteX55" fmla="*/ 104225 w 386729"/>
                  <a:gd name="connsiteY55" fmla="*/ 438842 h 559523"/>
                  <a:gd name="connsiteX56" fmla="*/ 123425 w 386729"/>
                  <a:gd name="connsiteY56" fmla="*/ 419643 h 559523"/>
                  <a:gd name="connsiteX57" fmla="*/ 263305 w 386729"/>
                  <a:gd name="connsiteY57" fmla="*/ 419643 h 559523"/>
                  <a:gd name="connsiteX58" fmla="*/ 282505 w 386729"/>
                  <a:gd name="connsiteY58" fmla="*/ 438842 h 559523"/>
                  <a:gd name="connsiteX59" fmla="*/ 263305 w 386729"/>
                  <a:gd name="connsiteY59" fmla="*/ 458041 h 5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6729" h="559523">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solidFill>
                <a:srgbClr val="000000"/>
              </a:solid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3E8174-2EBA-AFAE-4D28-DF723CBA2B11}"/>
                  </a:ext>
                </a:extLst>
              </p:cNvPr>
              <p:cNvSpPr/>
              <p:nvPr/>
            </p:nvSpPr>
            <p:spPr>
              <a:xfrm>
                <a:off x="11547012" y="857855"/>
                <a:ext cx="93476" cy="68680"/>
              </a:xfrm>
              <a:custGeom>
                <a:avLst/>
                <a:gdLst>
                  <a:gd name="connsiteX0" fmla="*/ 85136 w 93476"/>
                  <a:gd name="connsiteY0" fmla="*/ 38510 h 68680"/>
                  <a:gd name="connsiteX1" fmla="*/ 24797 w 93476"/>
                  <a:gd name="connsiteY1" fmla="*/ 2854 h 68680"/>
                  <a:gd name="connsiteX2" fmla="*/ 2853 w 93476"/>
                  <a:gd name="connsiteY2" fmla="*/ 8339 h 68680"/>
                  <a:gd name="connsiteX3" fmla="*/ 8339 w 93476"/>
                  <a:gd name="connsiteY3" fmla="*/ 30281 h 68680"/>
                  <a:gd name="connsiteX4" fmla="*/ 68680 w 93476"/>
                  <a:gd name="connsiteY4" fmla="*/ 65937 h 68680"/>
                  <a:gd name="connsiteX5" fmla="*/ 76908 w 93476"/>
                  <a:gd name="connsiteY5" fmla="*/ 68680 h 68680"/>
                  <a:gd name="connsiteX6" fmla="*/ 90622 w 93476"/>
                  <a:gd name="connsiteY6" fmla="*/ 60452 h 68680"/>
                  <a:gd name="connsiteX7" fmla="*/ 85136 w 93476"/>
                  <a:gd name="connsiteY7" fmla="*/ 38510 h 68680"/>
                  <a:gd name="connsiteX8" fmla="*/ 85136 w 93476"/>
                  <a:gd name="connsiteY8" fmla="*/ 3851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solidFill>
                <a:srgbClr val="000000"/>
              </a:solid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574957-510F-E053-5F0B-C1F647916C7E}"/>
                  </a:ext>
                </a:extLst>
              </p:cNvPr>
              <p:cNvSpPr/>
              <p:nvPr/>
            </p:nvSpPr>
            <p:spPr>
              <a:xfrm>
                <a:off x="11604721" y="646773"/>
                <a:ext cx="104226" cy="32913"/>
              </a:xfrm>
              <a:custGeom>
                <a:avLst/>
                <a:gdLst>
                  <a:gd name="connsiteX0" fmla="*/ 87769 w 104226"/>
                  <a:gd name="connsiteY0" fmla="*/ 0 h 32913"/>
                  <a:gd name="connsiteX1" fmla="*/ 16458 w 104226"/>
                  <a:gd name="connsiteY1" fmla="*/ 0 h 32913"/>
                  <a:gd name="connsiteX2" fmla="*/ 0 w 104226"/>
                  <a:gd name="connsiteY2" fmla="*/ 16457 h 32913"/>
                  <a:gd name="connsiteX3" fmla="*/ 16458 w 104226"/>
                  <a:gd name="connsiteY3" fmla="*/ 32913 h 32913"/>
                  <a:gd name="connsiteX4" fmla="*/ 87769 w 104226"/>
                  <a:gd name="connsiteY4" fmla="*/ 32913 h 32913"/>
                  <a:gd name="connsiteX5" fmla="*/ 104227 w 104226"/>
                  <a:gd name="connsiteY5" fmla="*/ 16457 h 32913"/>
                  <a:gd name="connsiteX6" fmla="*/ 87769 w 104226"/>
                  <a:gd name="connsiteY6"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26" h="32913">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solidFill>
                <a:srgbClr val="000000"/>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88A3650-6967-B73F-AB72-44F7365DDF95}"/>
                  </a:ext>
                </a:extLst>
              </p:cNvPr>
              <p:cNvSpPr/>
              <p:nvPr/>
            </p:nvSpPr>
            <p:spPr>
              <a:xfrm>
                <a:off x="11547012" y="399814"/>
                <a:ext cx="93476" cy="68680"/>
              </a:xfrm>
              <a:custGeom>
                <a:avLst/>
                <a:gdLst>
                  <a:gd name="connsiteX0" fmla="*/ 16567 w 93476"/>
                  <a:gd name="connsiteY0" fmla="*/ 68680 h 68680"/>
                  <a:gd name="connsiteX1" fmla="*/ 24797 w 93476"/>
                  <a:gd name="connsiteY1" fmla="*/ 65937 h 68680"/>
                  <a:gd name="connsiteX2" fmla="*/ 85136 w 93476"/>
                  <a:gd name="connsiteY2" fmla="*/ 30281 h 68680"/>
                  <a:gd name="connsiteX3" fmla="*/ 90622 w 93476"/>
                  <a:gd name="connsiteY3" fmla="*/ 8339 h 68680"/>
                  <a:gd name="connsiteX4" fmla="*/ 68680 w 93476"/>
                  <a:gd name="connsiteY4" fmla="*/ 2854 h 68680"/>
                  <a:gd name="connsiteX5" fmla="*/ 8339 w 93476"/>
                  <a:gd name="connsiteY5" fmla="*/ 38510 h 68680"/>
                  <a:gd name="connsiteX6" fmla="*/ 2853 w 93476"/>
                  <a:gd name="connsiteY6" fmla="*/ 60452 h 68680"/>
                  <a:gd name="connsiteX7" fmla="*/ 16567 w 93476"/>
                  <a:gd name="connsiteY7" fmla="*/ 68680 h 68680"/>
                  <a:gd name="connsiteX8" fmla="*/ 16567 w 93476"/>
                  <a:gd name="connsiteY8" fmla="*/ 6868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solidFill>
                <a:srgbClr val="000000"/>
              </a:solid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1BD0EF0-CE7E-5AF5-2087-738D68C7621C}"/>
                  </a:ext>
                </a:extLst>
              </p:cNvPr>
              <p:cNvSpPr/>
              <p:nvPr/>
            </p:nvSpPr>
            <p:spPr>
              <a:xfrm>
                <a:off x="11036857" y="399814"/>
                <a:ext cx="93476" cy="68680"/>
              </a:xfrm>
              <a:custGeom>
                <a:avLst/>
                <a:gdLst>
                  <a:gd name="connsiteX0" fmla="*/ 8340 w 93476"/>
                  <a:gd name="connsiteY0" fmla="*/ 30281 h 68680"/>
                  <a:gd name="connsiteX1" fmla="*/ 68681 w 93476"/>
                  <a:gd name="connsiteY1" fmla="*/ 65937 h 68680"/>
                  <a:gd name="connsiteX2" fmla="*/ 76909 w 93476"/>
                  <a:gd name="connsiteY2" fmla="*/ 68680 h 68680"/>
                  <a:gd name="connsiteX3" fmla="*/ 90623 w 93476"/>
                  <a:gd name="connsiteY3" fmla="*/ 60452 h 68680"/>
                  <a:gd name="connsiteX4" fmla="*/ 85137 w 93476"/>
                  <a:gd name="connsiteY4" fmla="*/ 38510 h 68680"/>
                  <a:gd name="connsiteX5" fmla="*/ 24796 w 93476"/>
                  <a:gd name="connsiteY5" fmla="*/ 2854 h 68680"/>
                  <a:gd name="connsiteX6" fmla="*/ 2854 w 93476"/>
                  <a:gd name="connsiteY6" fmla="*/ 8339 h 68680"/>
                  <a:gd name="connsiteX7" fmla="*/ 8340 w 93476"/>
                  <a:gd name="connsiteY7" fmla="*/ 3028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6" h="6868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solidFill>
                <a:srgbClr val="000000"/>
              </a:solidFill>
              <a:ln w="27426" cap="flat">
                <a:noFill/>
                <a:prstDash val="solid"/>
                <a:miter/>
              </a:ln>
            </p:spPr>
            <p:txBody>
              <a:bodyPr rtlCol="0" anchor="ctr"/>
              <a:lstStyle/>
              <a:p>
                <a:endParaRPr lang="en-US"/>
              </a:p>
            </p:txBody>
          </p:sp>
        </p:grpSp>
      </p:grpSp>
      <p:sp>
        <p:nvSpPr>
          <p:cNvPr id="39" name="Rectangle 38">
            <a:extLst>
              <a:ext uri="{FF2B5EF4-FFF2-40B4-BE49-F238E27FC236}">
                <a16:creationId xmlns:a16="http://schemas.microsoft.com/office/drawing/2014/main" id="{A977AC77-5B32-63AB-B1AE-B35B493B3F09}"/>
              </a:ext>
            </a:extLst>
          </p:cNvPr>
          <p:cNvSpPr/>
          <p:nvPr/>
        </p:nvSpPr>
        <p:spPr>
          <a:xfrm>
            <a:off x="6094460" y="5836392"/>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BA4BD626-80D3-3882-BF28-618861B188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588" b="35761"/>
          <a:stretch/>
        </p:blipFill>
        <p:spPr>
          <a:xfrm>
            <a:off x="-77631" y="5612501"/>
            <a:ext cx="7628739" cy="4079552"/>
          </a:xfrm>
          <a:prstGeom prst="rect">
            <a:avLst/>
          </a:prstGeom>
        </p:spPr>
      </p:pic>
      <p:pic>
        <p:nvPicPr>
          <p:cNvPr id="67" name="Picture 66">
            <a:extLst>
              <a:ext uri="{FF2B5EF4-FFF2-40B4-BE49-F238E27FC236}">
                <a16:creationId xmlns:a16="http://schemas.microsoft.com/office/drawing/2014/main" id="{031E7A3A-3871-3941-B215-7EEFD0CDB962}"/>
              </a:ext>
            </a:extLst>
          </p:cNvPr>
          <p:cNvPicPr>
            <a:picLocks noChangeAspect="1"/>
          </p:cNvPicPr>
          <p:nvPr/>
        </p:nvPicPr>
        <p:blipFill rotWithShape="1">
          <a:blip r:embed="rId2">
            <a:alphaModFix amt="52000"/>
          </a:blip>
          <a:srcRect l="67635" t="984" r="2330" b="31175"/>
          <a:stretch/>
        </p:blipFill>
        <p:spPr>
          <a:xfrm flipH="1">
            <a:off x="-256797" y="7382715"/>
            <a:ext cx="2737789" cy="3309098"/>
          </a:xfrm>
          <a:prstGeom prst="rect">
            <a:avLst/>
          </a:prstGeom>
        </p:spPr>
      </p:pic>
    </p:spTree>
    <p:extLst>
      <p:ext uri="{BB962C8B-B14F-4D97-AF65-F5344CB8AC3E}">
        <p14:creationId xmlns:p14="http://schemas.microsoft.com/office/powerpoint/2010/main" val="2401045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Une autre façon de décrire la relation entre les humains et les technologies est de considérer les individus comme étant constitués d'organes biologiques et techniques. </a:t>
            </a:r>
          </a:p>
          <a:p>
            <a:pPr>
              <a:lnSpc>
                <a:spcPts val="1120"/>
              </a:lnSpc>
            </a:pPr>
            <a:r>
              <a:rPr lang="en-US" sz="1150" dirty="0">
                <a:solidFill>
                  <a:srgbClr val="262626"/>
                </a:solidFill>
              </a:rPr>
              <a:t> </a:t>
            </a:r>
          </a:p>
          <a:p>
            <a:pPr>
              <a:lnSpc>
                <a:spcPts val="1120"/>
              </a:lnSpc>
            </a:pPr>
            <a:r>
              <a:rPr lang="en-US" sz="1150" dirty="0">
                <a:solidFill>
                  <a:srgbClr val="262626"/>
                </a:solidFill>
              </a:rPr>
              <a:t>Dans son premier livre, La technique et le temps 1, Bernard </a:t>
            </a:r>
            <a:r>
              <a:rPr lang="en-US" sz="1150" dirty="0" err="1">
                <a:solidFill>
                  <a:srgbClr val="262626"/>
                </a:solidFill>
              </a:rPr>
              <a:t>Stiegler </a:t>
            </a:r>
            <a:r>
              <a:rPr lang="en-US" sz="1150" dirty="0">
                <a:solidFill>
                  <a:srgbClr val="262626"/>
                </a:solidFill>
              </a:rPr>
              <a:t>fait référence au mythe grec d'Epiméthée et de Prométhée. Dans ce mythe, l'histoire des origines grecques, le titan Epiméthée est chargé par les dieux d'attribuer une qualité positive à chacun des animaux nouvellement créés dans le royaume terrestre. Manquant de prévoyance, Epiméthée se retrouve à court de qualités avant d'arriver au dernier animal : l'être humain. Pour pallier ce manque, son frère jumeau, Prométhée, décide de voler le pouvoir du feu aux dieux et de l'accorder aux humains. C'est pourquoi, selon l'histoire, la plus grande force des humains deviendrait une certaine acuité technologique au lieu d'une qualité innée.</a:t>
            </a:r>
          </a:p>
          <a:p>
            <a:pPr>
              <a:lnSpc>
                <a:spcPts val="1120"/>
              </a:lnSpc>
            </a:pPr>
            <a:r>
              <a:rPr lang="en-US" sz="1150" dirty="0">
                <a:solidFill>
                  <a:srgbClr val="262626"/>
                </a:solidFill>
              </a:rPr>
              <a:t> </a:t>
            </a:r>
          </a:p>
          <a:p>
            <a:pPr>
              <a:lnSpc>
                <a:spcPts val="1120"/>
              </a:lnSpc>
            </a:pPr>
            <a:r>
              <a:rPr lang="en-US" sz="1150" dirty="0">
                <a:solidFill>
                  <a:srgbClr val="262626"/>
                </a:solidFill>
              </a:rPr>
              <a:t>Bernard </a:t>
            </a:r>
            <a:r>
              <a:rPr lang="en-US" sz="1150" dirty="0" err="1">
                <a:solidFill>
                  <a:srgbClr val="262626"/>
                </a:solidFill>
              </a:rPr>
              <a:t>Stiegler </a:t>
            </a:r>
            <a:r>
              <a:rPr lang="en-US" sz="1150" dirty="0">
                <a:solidFill>
                  <a:srgbClr val="262626"/>
                </a:solidFill>
              </a:rPr>
              <a:t>a utilisé ce mythe pour montrer comment les hommes, tout au long de l'histoire, ont utilisé la technologie pour compenser ce qu'il appelle parfois un "défaut d'origine". </a:t>
            </a:r>
            <a:r>
              <a:rPr lang="en-US" sz="1150" dirty="0" err="1">
                <a:solidFill>
                  <a:srgbClr val="262626"/>
                </a:solidFill>
              </a:rPr>
              <a:t>Par exemple </a:t>
            </a:r>
            <a:r>
              <a:rPr lang="en-US" sz="1150" dirty="0">
                <a:solidFill>
                  <a:srgbClr val="262626"/>
                </a:solidFill>
              </a:rPr>
              <a:t>: nous ne pouvons pas courir très vite, mais nous avons inventé des véhicules qui nous permettent de parcourir des distances plus rapidement que la plupart des autres animaux ; nous ne pouvons pas voler, mais nous avons créé des machines qui peuvent nous transporter dans l'air ; nous n'avons pas la force de porter de grands fardeaux, mais nous avons perfectionné des techniques qui nous permettent de transporter des objets dépassant notre propre poids ; nous n'avons pas une mémoire infinie, mais nous pouvons stocker nos souvenirs dans des matériaux extérieurs à nous (texte, photos, vidéo).  </a:t>
            </a:r>
          </a:p>
          <a:p>
            <a:pPr>
              <a:lnSpc>
                <a:spcPts val="1120"/>
              </a:lnSpc>
            </a:pPr>
            <a:r>
              <a:rPr lang="en-US" sz="1150" dirty="0">
                <a:solidFill>
                  <a:srgbClr val="262626"/>
                </a:solidFill>
              </a:rPr>
              <a:t> </a:t>
            </a:r>
          </a:p>
          <a:p>
            <a:pPr>
              <a:lnSpc>
                <a:spcPts val="1120"/>
              </a:lnSpc>
            </a:pPr>
            <a:r>
              <a:rPr lang="en-US" sz="1150" dirty="0">
                <a:solidFill>
                  <a:srgbClr val="262626"/>
                </a:solidFill>
              </a:rPr>
              <a:t>Dans ses écrits, Bernard </a:t>
            </a:r>
            <a:r>
              <a:rPr lang="en-US" sz="1150" dirty="0" err="1">
                <a:solidFill>
                  <a:srgbClr val="262626"/>
                </a:solidFill>
              </a:rPr>
              <a:t>Stiegler accorde une </a:t>
            </a:r>
            <a:r>
              <a:rPr lang="en-US" sz="1150" dirty="0">
                <a:solidFill>
                  <a:srgbClr val="262626"/>
                </a:solidFill>
              </a:rPr>
              <a:t>attention particulière à ce dernier exemple, les objets techniques qui stockent la mémoire, ce qu'il appelle avec un mot grec les </a:t>
            </a:r>
            <a:r>
              <a:rPr lang="en-US" sz="1150" dirty="0" err="1">
                <a:solidFill>
                  <a:srgbClr val="262626"/>
                </a:solidFill>
              </a:rPr>
              <a:t>hypomnemata</a:t>
            </a:r>
            <a:r>
              <a:rPr lang="en-US" sz="1150" dirty="0">
                <a:solidFill>
                  <a:srgbClr val="262626"/>
                </a:solidFill>
              </a:rPr>
              <a:t>. Il ne se contente pas de considérer les </a:t>
            </a:r>
            <a:r>
              <a:rPr lang="en-US" sz="1150" dirty="0" err="1">
                <a:solidFill>
                  <a:srgbClr val="262626"/>
                </a:solidFill>
              </a:rPr>
              <a:t>hypomnemata </a:t>
            </a:r>
            <a:r>
              <a:rPr lang="en-US" sz="1150" dirty="0">
                <a:solidFill>
                  <a:srgbClr val="262626"/>
                </a:solidFill>
              </a:rPr>
              <a:t>comme l'une de nos "qualités fortes". S'il fait référence au mythe d'Épiméthée et de Prométhée, c'est pour illustrer le fait que les humains, contrairement aux autres animaux, dépendent des techniques pour prospérer. Cette dépendance, affirme-t-il dans ses travaux ultérieurs, pourrait se transformer en une dépendance excessive. En effet, chaque fois qu'une fonction est externalisée vers un objet technique, nous risquons d'oublier comment accomplir nous-mêmes cette fonction spécifique. </a:t>
            </a:r>
          </a:p>
          <a:p>
            <a:pPr>
              <a:lnSpc>
                <a:spcPts val="1120"/>
              </a:lnSpc>
            </a:pPr>
            <a:r>
              <a:rPr lang="en-US" sz="1150" dirty="0">
                <a:solidFill>
                  <a:srgbClr val="262626"/>
                </a:solidFill>
              </a:rPr>
              <a:t> </a:t>
            </a:r>
          </a:p>
          <a:p>
            <a:pPr>
              <a:lnSpc>
                <a:spcPts val="1120"/>
              </a:lnSpc>
            </a:pPr>
            <a:r>
              <a:rPr lang="en-US" sz="1150" dirty="0" err="1">
                <a:solidFill>
                  <a:srgbClr val="262626"/>
                </a:solidFill>
              </a:rPr>
              <a:t>Stiegler </a:t>
            </a:r>
            <a:r>
              <a:rPr lang="en-US" sz="1150" dirty="0">
                <a:solidFill>
                  <a:srgbClr val="262626"/>
                </a:solidFill>
              </a:rPr>
              <a:t>n'est pas le premier philosophe à souligner ce risque. Dans la Grèce antique déjà, Platon mettait en garde contre les effets indésirables de l'</a:t>
            </a:r>
            <a:r>
              <a:rPr lang="en-US" sz="1150" dirty="0" err="1">
                <a:solidFill>
                  <a:srgbClr val="262626"/>
                </a:solidFill>
              </a:rPr>
              <a:t>hypomnemata</a:t>
            </a:r>
            <a:r>
              <a:rPr lang="en-US" sz="1150" dirty="0">
                <a:solidFill>
                  <a:srgbClr val="262626"/>
                </a:solidFill>
              </a:rPr>
              <a:t>, et plus précisément de l'écriture. L'écriture nous permet de stocker et d'accumuler des connaissances, affirme-t-il dans le dialogue Phèdre, mais en même temps elle dégrade notre capacité à </a:t>
            </a:r>
            <a:r>
              <a:rPr lang="en-US" sz="1150" dirty="0" err="1">
                <a:solidFill>
                  <a:srgbClr val="262626"/>
                </a:solidFill>
              </a:rPr>
              <a:t>mémoriser les </a:t>
            </a:r>
            <a:r>
              <a:rPr lang="en-US" sz="1150" dirty="0">
                <a:solidFill>
                  <a:srgbClr val="262626"/>
                </a:solidFill>
              </a:rPr>
              <a:t>choses nous-mêmes. Pour indiquer le caractère double de la technique d'écriture, il la qualifie de Pharmakon, mot grec qui désigne à la fois le poison, le remède et le bouc émissaire. </a:t>
            </a:r>
          </a:p>
          <a:p>
            <a:pPr>
              <a:lnSpc>
                <a:spcPts val="1120"/>
              </a:lnSpc>
            </a:pPr>
            <a:r>
              <a:rPr lang="en-US" sz="1150" dirty="0">
                <a:solidFill>
                  <a:srgbClr val="262626"/>
                </a:solidFill>
              </a:rPr>
              <a:t> </a:t>
            </a:r>
          </a:p>
          <a:p>
            <a:pPr>
              <a:lnSpc>
                <a:spcPts val="1120"/>
              </a:lnSpc>
            </a:pPr>
            <a:r>
              <a:rPr lang="en-US" sz="1150" dirty="0">
                <a:solidFill>
                  <a:srgbClr val="262626"/>
                </a:solidFill>
              </a:rPr>
              <a:t>Bernard </a:t>
            </a:r>
            <a:r>
              <a:rPr lang="en-US" sz="1150" dirty="0" err="1">
                <a:solidFill>
                  <a:srgbClr val="262626"/>
                </a:solidFill>
              </a:rPr>
              <a:t>Stiegler </a:t>
            </a:r>
            <a:r>
              <a:rPr lang="en-US" sz="1150" dirty="0">
                <a:solidFill>
                  <a:srgbClr val="262626"/>
                </a:solidFill>
              </a:rPr>
              <a:t>s'approprie ce terme pour décrire les techniques en général. Toutes les techniques, selon </a:t>
            </a:r>
            <a:r>
              <a:rPr lang="en-US" sz="1150" dirty="0" err="1">
                <a:solidFill>
                  <a:srgbClr val="262626"/>
                </a:solidFill>
              </a:rPr>
              <a:t>Stiegler, ont le </a:t>
            </a:r>
            <a:r>
              <a:rPr lang="en-US" sz="1150" dirty="0">
                <a:solidFill>
                  <a:srgbClr val="262626"/>
                </a:solidFill>
              </a:rPr>
              <a:t>potentiel de nous rendre plus intelligents, tout comme elles ont le potentiel de nous rendre plus bêtes. </a:t>
            </a:r>
          </a:p>
          <a:p>
            <a:pPr>
              <a:lnSpc>
                <a:spcPts val="1120"/>
              </a:lnSpc>
            </a:pPr>
            <a:r>
              <a:rPr lang="en-US" sz="1150" dirty="0">
                <a:solidFill>
                  <a:srgbClr val="262626"/>
                </a:solidFill>
              </a:rPr>
              <a:t> </a:t>
            </a:r>
          </a:p>
          <a:p>
            <a:pPr>
              <a:lnSpc>
                <a:spcPts val="1120"/>
              </a:lnSpc>
            </a:pPr>
            <a:r>
              <a:rPr lang="en-US" sz="1150" dirty="0">
                <a:solidFill>
                  <a:srgbClr val="262626"/>
                </a:solidFill>
              </a:rPr>
              <a:t>Souvent, il n'est pas difficile d'identifier l'aspect pharmacologique des technologies. Si l'on étend l'analyse de Platon sur l'écriture aux techniques d'écriture actuelles, on pourrait dire que le clavier nous fait courir le risque d'"oublier" comment écrire à la main, l'autocorrecteur comment orthographier, et les nouvelles avancées en matière d'intelligence artificielle, comme le Chat GPT, comment structurer un texte ou construire une argumentation. </a:t>
            </a:r>
          </a:p>
          <a:p>
            <a:pPr>
              <a:lnSpc>
                <a:spcPts val="1120"/>
              </a:lnSpc>
            </a:pPr>
            <a:r>
              <a:rPr lang="en-US" sz="1150" dirty="0">
                <a:solidFill>
                  <a:srgbClr val="262626"/>
                </a:solidFill>
              </a:rPr>
              <a:t> </a:t>
            </a:r>
          </a:p>
          <a:p>
            <a:pPr>
              <a:lnSpc>
                <a:spcPts val="1120"/>
              </a:lnSpc>
            </a:pPr>
            <a:r>
              <a:rPr lang="en-US" sz="1150" dirty="0">
                <a:solidFill>
                  <a:srgbClr val="262626"/>
                </a:solidFill>
              </a:rPr>
              <a:t>Dans la philosophie de Bernard </a:t>
            </a:r>
            <a:r>
              <a:rPr lang="en-US" sz="1150" dirty="0" err="1">
                <a:solidFill>
                  <a:srgbClr val="262626"/>
                </a:solidFill>
              </a:rPr>
              <a:t>Stiegler</a:t>
            </a:r>
            <a:r>
              <a:rPr lang="en-US" sz="1150" dirty="0">
                <a:solidFill>
                  <a:srgbClr val="262626"/>
                </a:solidFill>
              </a:rPr>
              <a:t>, il n'est jamais question de renoncer aux technologies (ce qui n'est d'ailleurs pas possible). Il souligne plutôt la nécessité de travailler activement à limiter leurs effets néfastes ou "abrutissants". Un travail qui, dans la philosophie de </a:t>
            </a:r>
            <a:r>
              <a:rPr lang="en-US" sz="1150" dirty="0" err="1">
                <a:solidFill>
                  <a:srgbClr val="262626"/>
                </a:solidFill>
              </a:rPr>
              <a:t>Stiegler, </a:t>
            </a:r>
            <a:r>
              <a:rPr lang="en-US" sz="1150" dirty="0">
                <a:solidFill>
                  <a:srgbClr val="262626"/>
                </a:solidFill>
              </a:rPr>
              <a:t>commence par la reconnaissance des aspects pharmacologiques de la technologie. </a:t>
            </a:r>
          </a:p>
          <a:p>
            <a:pPr>
              <a:lnSpc>
                <a:spcPts val="1120"/>
              </a:lnSpc>
            </a:pPr>
            <a:r>
              <a:rPr lang="en-US" sz="1150" dirty="0">
                <a:solidFill>
                  <a:srgbClr val="262626"/>
                </a:solidFill>
              </a:rPr>
              <a:t> </a:t>
            </a:r>
          </a:p>
          <a:p>
            <a:pPr>
              <a:lnSpc>
                <a:spcPts val="1120"/>
              </a:lnSpc>
            </a:pPr>
            <a:r>
              <a:rPr lang="en-US" sz="1150" dirty="0">
                <a:solidFill>
                  <a:srgbClr val="262626"/>
                </a:solidFill>
              </a:rPr>
              <a:t>À l'Institut de recherche et d'innovation, nous qualifions également ce type de travail d'</a:t>
            </a:r>
            <a:r>
              <a:rPr lang="en-US" sz="1150" i="1" dirty="0">
                <a:solidFill>
                  <a:srgbClr val="262626"/>
                </a:solidFill>
              </a:rPr>
              <a:t>organologie générale</a:t>
            </a:r>
            <a:r>
              <a:rPr lang="en-US" sz="1150" dirty="0">
                <a:solidFill>
                  <a:srgbClr val="262626"/>
                </a:solidFill>
              </a:rPr>
              <a:t>, pour décrire une approche analytique qui étudie la relation entre les organes techniques et artificiels. </a:t>
            </a: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5" y="1012503"/>
            <a:ext cx="2064827"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Pharmacologie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43</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886F26B-EC99-1839-50B2-00D4F6FDE0AD}"/>
              </a:ext>
            </a:extLst>
          </p:cNvPr>
          <p:cNvGrpSpPr/>
          <p:nvPr/>
        </p:nvGrpSpPr>
        <p:grpSpPr>
          <a:xfrm>
            <a:off x="6163915" y="782731"/>
            <a:ext cx="758903" cy="760004"/>
            <a:chOff x="6623039" y="3346695"/>
            <a:chExt cx="1397216" cy="1399243"/>
          </a:xfrm>
        </p:grpSpPr>
        <p:sp>
          <p:nvSpPr>
            <p:cNvPr id="25" name="Freeform 24">
              <a:extLst>
                <a:ext uri="{FF2B5EF4-FFF2-40B4-BE49-F238E27FC236}">
                  <a16:creationId xmlns:a16="http://schemas.microsoft.com/office/drawing/2014/main" id="{B2AD9A8C-F924-AA30-0497-DAB95FC3DA3E}"/>
                </a:ext>
              </a:extLst>
            </p:cNvPr>
            <p:cNvSpPr/>
            <p:nvPr/>
          </p:nvSpPr>
          <p:spPr>
            <a:xfrm>
              <a:off x="6861376" y="3585248"/>
              <a:ext cx="479681" cy="480153"/>
            </a:xfrm>
            <a:custGeom>
              <a:avLst/>
              <a:gdLst>
                <a:gd name="connsiteX0" fmla="*/ 239839 w 479681"/>
                <a:gd name="connsiteY0" fmla="*/ 388 h 480153"/>
                <a:gd name="connsiteX1" fmla="*/ 190562 w 479681"/>
                <a:gd name="connsiteY1" fmla="*/ 388 h 480153"/>
                <a:gd name="connsiteX2" fmla="*/ 170850 w 479681"/>
                <a:gd name="connsiteY2" fmla="*/ 19373 h 480153"/>
                <a:gd name="connsiteX3" fmla="*/ 170850 w 479681"/>
                <a:gd name="connsiteY3" fmla="*/ 120507 h 480153"/>
                <a:gd name="connsiteX4" fmla="*/ 120478 w 479681"/>
                <a:gd name="connsiteY4" fmla="*/ 170892 h 480153"/>
                <a:gd name="connsiteX5" fmla="*/ 15352 w 479681"/>
                <a:gd name="connsiteY5" fmla="*/ 170892 h 480153"/>
                <a:gd name="connsiteX6" fmla="*/ 21 w 479681"/>
                <a:gd name="connsiteY6" fmla="*/ 185496 h 480153"/>
                <a:gd name="connsiteX7" fmla="*/ 21 w 479681"/>
                <a:gd name="connsiteY7" fmla="*/ 294662 h 480153"/>
                <a:gd name="connsiteX8" fmla="*/ 14987 w 479681"/>
                <a:gd name="connsiteY8" fmla="*/ 309266 h 480153"/>
                <a:gd name="connsiteX9" fmla="*/ 121573 w 479681"/>
                <a:gd name="connsiteY9" fmla="*/ 309266 h 480153"/>
                <a:gd name="connsiteX10" fmla="*/ 170485 w 479681"/>
                <a:gd name="connsiteY10" fmla="*/ 359286 h 480153"/>
                <a:gd name="connsiteX11" fmla="*/ 170485 w 479681"/>
                <a:gd name="connsiteY11" fmla="*/ 465896 h 480153"/>
                <a:gd name="connsiteX12" fmla="*/ 184721 w 479681"/>
                <a:gd name="connsiteY12" fmla="*/ 480135 h 480153"/>
                <a:gd name="connsiteX13" fmla="*/ 293862 w 479681"/>
                <a:gd name="connsiteY13" fmla="*/ 480135 h 480153"/>
                <a:gd name="connsiteX14" fmla="*/ 308828 w 479681"/>
                <a:gd name="connsiteY14" fmla="*/ 464071 h 480153"/>
                <a:gd name="connsiteX15" fmla="*/ 308828 w 479681"/>
                <a:gd name="connsiteY15" fmla="*/ 362937 h 480153"/>
                <a:gd name="connsiteX16" fmla="*/ 362486 w 479681"/>
                <a:gd name="connsiteY16" fmla="*/ 309266 h 480153"/>
                <a:gd name="connsiteX17" fmla="*/ 463597 w 479681"/>
                <a:gd name="connsiteY17" fmla="*/ 309632 h 480153"/>
                <a:gd name="connsiteX18" fmla="*/ 479657 w 479681"/>
                <a:gd name="connsiteY18" fmla="*/ 293202 h 480153"/>
                <a:gd name="connsiteX19" fmla="*/ 479657 w 479681"/>
                <a:gd name="connsiteY19" fmla="*/ 185131 h 480153"/>
                <a:gd name="connsiteX20" fmla="*/ 465422 w 479681"/>
                <a:gd name="connsiteY20" fmla="*/ 170892 h 480153"/>
                <a:gd name="connsiteX21" fmla="*/ 362851 w 479681"/>
                <a:gd name="connsiteY21" fmla="*/ 170892 h 480153"/>
                <a:gd name="connsiteX22" fmla="*/ 308828 w 479681"/>
                <a:gd name="connsiteY22" fmla="*/ 116126 h 480153"/>
                <a:gd name="connsiteX23" fmla="*/ 308828 w 479681"/>
                <a:gd name="connsiteY23" fmla="*/ 13532 h 480153"/>
                <a:gd name="connsiteX24" fmla="*/ 295322 w 479681"/>
                <a:gd name="connsiteY24" fmla="*/ 23 h 480153"/>
                <a:gd name="connsiteX25" fmla="*/ 239839 w 479681"/>
                <a:gd name="connsiteY25" fmla="*/ 388 h 48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9681" h="480153">
                  <a:moveTo>
                    <a:pt x="239839" y="388"/>
                  </a:moveTo>
                  <a:cubicBezTo>
                    <a:pt x="223413" y="388"/>
                    <a:pt x="206987" y="388"/>
                    <a:pt x="190562" y="388"/>
                  </a:cubicBezTo>
                  <a:cubicBezTo>
                    <a:pt x="170850" y="388"/>
                    <a:pt x="170850" y="388"/>
                    <a:pt x="170850" y="19373"/>
                  </a:cubicBezTo>
                  <a:cubicBezTo>
                    <a:pt x="170850" y="52963"/>
                    <a:pt x="170850" y="86918"/>
                    <a:pt x="170850" y="120507"/>
                  </a:cubicBezTo>
                  <a:cubicBezTo>
                    <a:pt x="170850" y="151906"/>
                    <a:pt x="151869" y="170527"/>
                    <a:pt x="120478" y="170892"/>
                  </a:cubicBezTo>
                  <a:cubicBezTo>
                    <a:pt x="85436" y="170892"/>
                    <a:pt x="50394" y="171257"/>
                    <a:pt x="15352" y="170892"/>
                  </a:cubicBezTo>
                  <a:cubicBezTo>
                    <a:pt x="4401" y="170892"/>
                    <a:pt x="21" y="173813"/>
                    <a:pt x="21" y="185496"/>
                  </a:cubicBezTo>
                  <a:cubicBezTo>
                    <a:pt x="751" y="222006"/>
                    <a:pt x="751" y="258517"/>
                    <a:pt x="21" y="294662"/>
                  </a:cubicBezTo>
                  <a:cubicBezTo>
                    <a:pt x="-344" y="306346"/>
                    <a:pt x="4036" y="309632"/>
                    <a:pt x="14987" y="309266"/>
                  </a:cubicBezTo>
                  <a:cubicBezTo>
                    <a:pt x="50394" y="308901"/>
                    <a:pt x="86166" y="308901"/>
                    <a:pt x="121573" y="309266"/>
                  </a:cubicBezTo>
                  <a:cubicBezTo>
                    <a:pt x="152234" y="309632"/>
                    <a:pt x="170485" y="328617"/>
                    <a:pt x="170485" y="359286"/>
                  </a:cubicBezTo>
                  <a:cubicBezTo>
                    <a:pt x="170850" y="394701"/>
                    <a:pt x="170850" y="430481"/>
                    <a:pt x="170485" y="465896"/>
                  </a:cubicBezTo>
                  <a:cubicBezTo>
                    <a:pt x="170485" y="476484"/>
                    <a:pt x="173771" y="480135"/>
                    <a:pt x="184721" y="480135"/>
                  </a:cubicBezTo>
                  <a:cubicBezTo>
                    <a:pt x="221223" y="479770"/>
                    <a:pt x="257725" y="479405"/>
                    <a:pt x="293862" y="480135"/>
                  </a:cubicBezTo>
                  <a:cubicBezTo>
                    <a:pt x="306638" y="480500"/>
                    <a:pt x="309193" y="475389"/>
                    <a:pt x="308828" y="464071"/>
                  </a:cubicBezTo>
                  <a:cubicBezTo>
                    <a:pt x="308098" y="430481"/>
                    <a:pt x="308463" y="396526"/>
                    <a:pt x="308828" y="362937"/>
                  </a:cubicBezTo>
                  <a:cubicBezTo>
                    <a:pt x="308828" y="326791"/>
                    <a:pt x="326349" y="309266"/>
                    <a:pt x="362486" y="309266"/>
                  </a:cubicBezTo>
                  <a:cubicBezTo>
                    <a:pt x="396068" y="309266"/>
                    <a:pt x="430015" y="308536"/>
                    <a:pt x="463597" y="309632"/>
                  </a:cubicBezTo>
                  <a:cubicBezTo>
                    <a:pt x="476372" y="309997"/>
                    <a:pt x="480023" y="305615"/>
                    <a:pt x="479657" y="293202"/>
                  </a:cubicBezTo>
                  <a:cubicBezTo>
                    <a:pt x="478928" y="257422"/>
                    <a:pt x="478928" y="221276"/>
                    <a:pt x="479657" y="185131"/>
                  </a:cubicBezTo>
                  <a:cubicBezTo>
                    <a:pt x="479657" y="174178"/>
                    <a:pt x="476007" y="170892"/>
                    <a:pt x="465422" y="170892"/>
                  </a:cubicBezTo>
                  <a:cubicBezTo>
                    <a:pt x="431110" y="171257"/>
                    <a:pt x="397163" y="171257"/>
                    <a:pt x="362851" y="170892"/>
                  </a:cubicBezTo>
                  <a:cubicBezTo>
                    <a:pt x="326349" y="170892"/>
                    <a:pt x="308828" y="153367"/>
                    <a:pt x="308828" y="116126"/>
                  </a:cubicBezTo>
                  <a:cubicBezTo>
                    <a:pt x="308828" y="81806"/>
                    <a:pt x="308463" y="47851"/>
                    <a:pt x="308828" y="13532"/>
                  </a:cubicBezTo>
                  <a:cubicBezTo>
                    <a:pt x="308828" y="3674"/>
                    <a:pt x="305908" y="-342"/>
                    <a:pt x="295322" y="23"/>
                  </a:cubicBezTo>
                  <a:cubicBezTo>
                    <a:pt x="277071" y="1118"/>
                    <a:pt x="258455" y="388"/>
                    <a:pt x="239839" y="388"/>
                  </a:cubicBezTo>
                  <a:close/>
                </a:path>
              </a:pathLst>
            </a:custGeom>
            <a:solidFill>
              <a:srgbClr val="009AC1"/>
            </a:solidFill>
            <a:ln w="3643" cap="flat">
              <a:noFill/>
              <a:prstDash val="solid"/>
              <a:miter/>
            </a:ln>
          </p:spPr>
          <p:txBody>
            <a:bodyPr rtlCol="0" anchor="ctr"/>
            <a:lstStyle/>
            <a:p>
              <a:endParaRPr lang="en-US"/>
            </a:p>
          </p:txBody>
        </p:sp>
        <p:grpSp>
          <p:nvGrpSpPr>
            <p:cNvPr id="27" name="Graphic 47">
              <a:extLst>
                <a:ext uri="{FF2B5EF4-FFF2-40B4-BE49-F238E27FC236}">
                  <a16:creationId xmlns:a16="http://schemas.microsoft.com/office/drawing/2014/main" id="{B56F545D-2EFE-45E6-18CC-7C4EA2A2DFD6}"/>
                </a:ext>
              </a:extLst>
            </p:cNvPr>
            <p:cNvGrpSpPr/>
            <p:nvPr/>
          </p:nvGrpSpPr>
          <p:grpSpPr>
            <a:xfrm>
              <a:off x="6623039" y="3346695"/>
              <a:ext cx="1397216" cy="1399243"/>
              <a:chOff x="9997615" y="531276"/>
              <a:chExt cx="1397216" cy="1399243"/>
            </a:xfrm>
            <a:solidFill>
              <a:srgbClr val="000000"/>
            </a:solidFill>
          </p:grpSpPr>
          <p:sp>
            <p:nvSpPr>
              <p:cNvPr id="28" name="Freeform 27">
                <a:extLst>
                  <a:ext uri="{FF2B5EF4-FFF2-40B4-BE49-F238E27FC236}">
                    <a16:creationId xmlns:a16="http://schemas.microsoft.com/office/drawing/2014/main" id="{3DCEEB2F-AEAB-CCAC-29DC-821C15F2C8F1}"/>
                  </a:ext>
                </a:extLst>
              </p:cNvPr>
              <p:cNvSpPr/>
              <p:nvPr/>
            </p:nvSpPr>
            <p:spPr>
              <a:xfrm>
                <a:off x="9997615" y="531276"/>
                <a:ext cx="1397216" cy="1399243"/>
              </a:xfrm>
              <a:custGeom>
                <a:avLst/>
                <a:gdLst>
                  <a:gd name="connsiteX0" fmla="*/ 999790 w 1397216"/>
                  <a:gd name="connsiteY0" fmla="*/ 1399243 h 1399243"/>
                  <a:gd name="connsiteX1" fmla="*/ 905615 w 1397216"/>
                  <a:gd name="connsiteY1" fmla="*/ 1378067 h 1399243"/>
                  <a:gd name="connsiteX2" fmla="*/ 659957 w 1397216"/>
                  <a:gd name="connsiteY2" fmla="*/ 1016249 h 1399243"/>
                  <a:gd name="connsiteX3" fmla="*/ 667257 w 1397216"/>
                  <a:gd name="connsiteY3" fmla="*/ 955276 h 1399243"/>
                  <a:gd name="connsiteX4" fmla="*/ 657036 w 1397216"/>
                  <a:gd name="connsiteY4" fmla="*/ 942498 h 1399243"/>
                  <a:gd name="connsiteX5" fmla="*/ 341659 w 1397216"/>
                  <a:gd name="connsiteY5" fmla="*/ 942863 h 1399243"/>
                  <a:gd name="connsiteX6" fmla="*/ 127392 w 1397216"/>
                  <a:gd name="connsiteY6" fmla="*/ 942863 h 1399243"/>
                  <a:gd name="connsiteX7" fmla="*/ 2190 w 1397216"/>
                  <a:gd name="connsiteY7" fmla="*/ 845380 h 1399243"/>
                  <a:gd name="connsiteX8" fmla="*/ 0 w 1397216"/>
                  <a:gd name="connsiteY8" fmla="*/ 842094 h 1399243"/>
                  <a:gd name="connsiteX9" fmla="*/ 0 w 1397216"/>
                  <a:gd name="connsiteY9" fmla="*/ 101296 h 1399243"/>
                  <a:gd name="connsiteX10" fmla="*/ 2190 w 1397216"/>
                  <a:gd name="connsiteY10" fmla="*/ 96550 h 1399243"/>
                  <a:gd name="connsiteX11" fmla="*/ 122647 w 1397216"/>
                  <a:gd name="connsiteY11" fmla="*/ 162 h 1399243"/>
                  <a:gd name="connsiteX12" fmla="*/ 703394 w 1397216"/>
                  <a:gd name="connsiteY12" fmla="*/ 162 h 1399243"/>
                  <a:gd name="connsiteX13" fmla="*/ 820930 w 1397216"/>
                  <a:gd name="connsiteY13" fmla="*/ 162 h 1399243"/>
                  <a:gd name="connsiteX14" fmla="*/ 942117 w 1397216"/>
                  <a:gd name="connsiteY14" fmla="*/ 121012 h 1399243"/>
                  <a:gd name="connsiteX15" fmla="*/ 942117 w 1397216"/>
                  <a:gd name="connsiteY15" fmla="*/ 417477 h 1399243"/>
                  <a:gd name="connsiteX16" fmla="*/ 936642 w 1397216"/>
                  <a:gd name="connsiteY16" fmla="*/ 436828 h 1399243"/>
                  <a:gd name="connsiteX17" fmla="*/ 915471 w 1397216"/>
                  <a:gd name="connsiteY17" fmla="*/ 442669 h 1399243"/>
                  <a:gd name="connsiteX18" fmla="*/ 901600 w 1397216"/>
                  <a:gd name="connsiteY18" fmla="*/ 427335 h 1399243"/>
                  <a:gd name="connsiteX19" fmla="*/ 901235 w 1397216"/>
                  <a:gd name="connsiteY19" fmla="*/ 412365 h 1399243"/>
                  <a:gd name="connsiteX20" fmla="*/ 901235 w 1397216"/>
                  <a:gd name="connsiteY20" fmla="*/ 128314 h 1399243"/>
                  <a:gd name="connsiteX21" fmla="*/ 813995 w 1397216"/>
                  <a:gd name="connsiteY21" fmla="*/ 41054 h 1399243"/>
                  <a:gd name="connsiteX22" fmla="*/ 128122 w 1397216"/>
                  <a:gd name="connsiteY22" fmla="*/ 41054 h 1399243"/>
                  <a:gd name="connsiteX23" fmla="*/ 40517 w 1397216"/>
                  <a:gd name="connsiteY23" fmla="*/ 129044 h 1399243"/>
                  <a:gd name="connsiteX24" fmla="*/ 40517 w 1397216"/>
                  <a:gd name="connsiteY24" fmla="*/ 813616 h 1399243"/>
                  <a:gd name="connsiteX25" fmla="*/ 128122 w 1397216"/>
                  <a:gd name="connsiteY25" fmla="*/ 901606 h 1399243"/>
                  <a:gd name="connsiteX26" fmla="*/ 667622 w 1397216"/>
                  <a:gd name="connsiteY26" fmla="*/ 901971 h 1399243"/>
                  <a:gd name="connsiteX27" fmla="*/ 687333 w 1397216"/>
                  <a:gd name="connsiteY27" fmla="*/ 888827 h 1399243"/>
                  <a:gd name="connsiteX28" fmla="*/ 698284 w 1397216"/>
                  <a:gd name="connsiteY28" fmla="*/ 862540 h 1399243"/>
                  <a:gd name="connsiteX29" fmla="*/ 683318 w 1397216"/>
                  <a:gd name="connsiteY29" fmla="*/ 860714 h 1399243"/>
                  <a:gd name="connsiteX30" fmla="*/ 523439 w 1397216"/>
                  <a:gd name="connsiteY30" fmla="*/ 860714 h 1399243"/>
                  <a:gd name="connsiteX31" fmla="*/ 498618 w 1397216"/>
                  <a:gd name="connsiteY31" fmla="*/ 845745 h 1399243"/>
                  <a:gd name="connsiteX32" fmla="*/ 520884 w 1397216"/>
                  <a:gd name="connsiteY32" fmla="*/ 819457 h 1399243"/>
                  <a:gd name="connsiteX33" fmla="*/ 630025 w 1397216"/>
                  <a:gd name="connsiteY33" fmla="*/ 819457 h 1399243"/>
                  <a:gd name="connsiteX34" fmla="*/ 713249 w 1397216"/>
                  <a:gd name="connsiteY34" fmla="*/ 819457 h 1399243"/>
                  <a:gd name="connsiteX35" fmla="*/ 729310 w 1397216"/>
                  <a:gd name="connsiteY35" fmla="*/ 812155 h 1399243"/>
                  <a:gd name="connsiteX36" fmla="*/ 811075 w 1397216"/>
                  <a:gd name="connsiteY36" fmla="*/ 730372 h 1399243"/>
                  <a:gd name="connsiteX37" fmla="*/ 818010 w 1397216"/>
                  <a:gd name="connsiteY37" fmla="*/ 712847 h 1399243"/>
                  <a:gd name="connsiteX38" fmla="*/ 818375 w 1397216"/>
                  <a:gd name="connsiteY38" fmla="*/ 137442 h 1399243"/>
                  <a:gd name="connsiteX39" fmla="*/ 803410 w 1397216"/>
                  <a:gd name="connsiteY39" fmla="*/ 122472 h 1399243"/>
                  <a:gd name="connsiteX40" fmla="*/ 334724 w 1397216"/>
                  <a:gd name="connsiteY40" fmla="*/ 122837 h 1399243"/>
                  <a:gd name="connsiteX41" fmla="*/ 133962 w 1397216"/>
                  <a:gd name="connsiteY41" fmla="*/ 122472 h 1399243"/>
                  <a:gd name="connsiteX42" fmla="*/ 121187 w 1397216"/>
                  <a:gd name="connsiteY42" fmla="*/ 135251 h 1399243"/>
                  <a:gd name="connsiteX43" fmla="*/ 121187 w 1397216"/>
                  <a:gd name="connsiteY43" fmla="*/ 806314 h 1399243"/>
                  <a:gd name="connsiteX44" fmla="*/ 135058 w 1397216"/>
                  <a:gd name="connsiteY44" fmla="*/ 819457 h 1399243"/>
                  <a:gd name="connsiteX45" fmla="*/ 409553 w 1397216"/>
                  <a:gd name="connsiteY45" fmla="*/ 819092 h 1399243"/>
                  <a:gd name="connsiteX46" fmla="*/ 424518 w 1397216"/>
                  <a:gd name="connsiteY46" fmla="*/ 819457 h 1399243"/>
                  <a:gd name="connsiteX47" fmla="*/ 441674 w 1397216"/>
                  <a:gd name="connsiteY47" fmla="*/ 837712 h 1399243"/>
                  <a:gd name="connsiteX48" fmla="*/ 427804 w 1397216"/>
                  <a:gd name="connsiteY48" fmla="*/ 858523 h 1399243"/>
                  <a:gd name="connsiteX49" fmla="*/ 412838 w 1397216"/>
                  <a:gd name="connsiteY49" fmla="*/ 859984 h 1399243"/>
                  <a:gd name="connsiteX50" fmla="*/ 125932 w 1397216"/>
                  <a:gd name="connsiteY50" fmla="*/ 859984 h 1399243"/>
                  <a:gd name="connsiteX51" fmla="*/ 80304 w 1397216"/>
                  <a:gd name="connsiteY51" fmla="*/ 814346 h 1399243"/>
                  <a:gd name="connsiteX52" fmla="*/ 80304 w 1397216"/>
                  <a:gd name="connsiteY52" fmla="*/ 127219 h 1399243"/>
                  <a:gd name="connsiteX53" fmla="*/ 125932 w 1397216"/>
                  <a:gd name="connsiteY53" fmla="*/ 81946 h 1399243"/>
                  <a:gd name="connsiteX54" fmla="*/ 812900 w 1397216"/>
                  <a:gd name="connsiteY54" fmla="*/ 81946 h 1399243"/>
                  <a:gd name="connsiteX55" fmla="*/ 858527 w 1397216"/>
                  <a:gd name="connsiteY55" fmla="*/ 127584 h 1399243"/>
                  <a:gd name="connsiteX56" fmla="*/ 858527 w 1397216"/>
                  <a:gd name="connsiteY56" fmla="*/ 682178 h 1399243"/>
                  <a:gd name="connsiteX57" fmla="*/ 858527 w 1397216"/>
                  <a:gd name="connsiteY57" fmla="*/ 699703 h 1399243"/>
                  <a:gd name="connsiteX58" fmla="*/ 894665 w 1397216"/>
                  <a:gd name="connsiteY58" fmla="*/ 684368 h 1399243"/>
                  <a:gd name="connsiteX59" fmla="*/ 899410 w 1397216"/>
                  <a:gd name="connsiteY59" fmla="*/ 671590 h 1399243"/>
                  <a:gd name="connsiteX60" fmla="*/ 899410 w 1397216"/>
                  <a:gd name="connsiteY60" fmla="*/ 522627 h 1399243"/>
                  <a:gd name="connsiteX61" fmla="*/ 919486 w 1397216"/>
                  <a:gd name="connsiteY61" fmla="*/ 498530 h 1399243"/>
                  <a:gd name="connsiteX62" fmla="*/ 940292 w 1397216"/>
                  <a:gd name="connsiteY62" fmla="*/ 523357 h 1399243"/>
                  <a:gd name="connsiteX63" fmla="*/ 940292 w 1397216"/>
                  <a:gd name="connsiteY63" fmla="*/ 654430 h 1399243"/>
                  <a:gd name="connsiteX64" fmla="*/ 954528 w 1397216"/>
                  <a:gd name="connsiteY64" fmla="*/ 667209 h 1399243"/>
                  <a:gd name="connsiteX65" fmla="*/ 1393647 w 1397216"/>
                  <a:gd name="connsiteY65" fmla="*/ 978643 h 1399243"/>
                  <a:gd name="connsiteX66" fmla="*/ 1068779 w 1397216"/>
                  <a:gd name="connsiteY66" fmla="*/ 1396323 h 1399243"/>
                  <a:gd name="connsiteX67" fmla="*/ 1058194 w 1397216"/>
                  <a:gd name="connsiteY67" fmla="*/ 1398878 h 1399243"/>
                  <a:gd name="connsiteX68" fmla="*/ 999790 w 1397216"/>
                  <a:gd name="connsiteY68" fmla="*/ 1399243 h 1399243"/>
                  <a:gd name="connsiteX69" fmla="*/ 700474 w 1397216"/>
                  <a:gd name="connsiteY69" fmla="*/ 1029027 h 1399243"/>
                  <a:gd name="connsiteX70" fmla="*/ 1026802 w 1397216"/>
                  <a:gd name="connsiteY70" fmla="*/ 1358352 h 1399243"/>
                  <a:gd name="connsiteX71" fmla="*/ 1357875 w 1397216"/>
                  <a:gd name="connsiteY71" fmla="*/ 1030853 h 1399243"/>
                  <a:gd name="connsiteX72" fmla="*/ 1029357 w 1397216"/>
                  <a:gd name="connsiteY72" fmla="*/ 700798 h 1399243"/>
                  <a:gd name="connsiteX73" fmla="*/ 700474 w 1397216"/>
                  <a:gd name="connsiteY73" fmla="*/ 1029027 h 139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97216" h="1399243">
                    <a:moveTo>
                      <a:pt x="999790" y="1399243"/>
                    </a:moveTo>
                    <a:cubicBezTo>
                      <a:pt x="968034" y="1393767"/>
                      <a:pt x="936277" y="1388656"/>
                      <a:pt x="905615" y="1378067"/>
                    </a:cubicBezTo>
                    <a:cubicBezTo>
                      <a:pt x="754862" y="1325493"/>
                      <a:pt x="653021" y="1175799"/>
                      <a:pt x="659957" y="1016249"/>
                    </a:cubicBezTo>
                    <a:cubicBezTo>
                      <a:pt x="660687" y="995803"/>
                      <a:pt x="662147" y="975357"/>
                      <a:pt x="667257" y="955276"/>
                    </a:cubicBezTo>
                    <a:cubicBezTo>
                      <a:pt x="670177" y="944323"/>
                      <a:pt x="667257" y="942498"/>
                      <a:pt x="657036" y="942498"/>
                    </a:cubicBezTo>
                    <a:cubicBezTo>
                      <a:pt x="551911" y="942863"/>
                      <a:pt x="446785" y="942863"/>
                      <a:pt x="341659" y="942863"/>
                    </a:cubicBezTo>
                    <a:cubicBezTo>
                      <a:pt x="270115" y="942863"/>
                      <a:pt x="198571" y="942863"/>
                      <a:pt x="127392" y="942863"/>
                    </a:cubicBezTo>
                    <a:cubicBezTo>
                      <a:pt x="61688" y="942863"/>
                      <a:pt x="18251" y="908908"/>
                      <a:pt x="2190" y="845380"/>
                    </a:cubicBezTo>
                    <a:cubicBezTo>
                      <a:pt x="1825" y="844284"/>
                      <a:pt x="730" y="843189"/>
                      <a:pt x="0" y="842094"/>
                    </a:cubicBezTo>
                    <a:cubicBezTo>
                      <a:pt x="0" y="595283"/>
                      <a:pt x="0" y="348472"/>
                      <a:pt x="0" y="101296"/>
                    </a:cubicBezTo>
                    <a:cubicBezTo>
                      <a:pt x="730" y="99836"/>
                      <a:pt x="1825" y="98375"/>
                      <a:pt x="2190" y="96550"/>
                    </a:cubicBezTo>
                    <a:cubicBezTo>
                      <a:pt x="16061" y="36673"/>
                      <a:pt x="61323" y="162"/>
                      <a:pt x="122647" y="162"/>
                    </a:cubicBezTo>
                    <a:cubicBezTo>
                      <a:pt x="316107" y="162"/>
                      <a:pt x="509568" y="162"/>
                      <a:pt x="703394" y="162"/>
                    </a:cubicBezTo>
                    <a:cubicBezTo>
                      <a:pt x="742451" y="162"/>
                      <a:pt x="781873" y="-203"/>
                      <a:pt x="820930" y="162"/>
                    </a:cubicBezTo>
                    <a:cubicBezTo>
                      <a:pt x="890284" y="527"/>
                      <a:pt x="941752" y="51642"/>
                      <a:pt x="942117" y="121012"/>
                    </a:cubicBezTo>
                    <a:cubicBezTo>
                      <a:pt x="942482" y="219955"/>
                      <a:pt x="942117" y="318534"/>
                      <a:pt x="942117" y="417477"/>
                    </a:cubicBezTo>
                    <a:cubicBezTo>
                      <a:pt x="942117" y="424414"/>
                      <a:pt x="941387" y="430986"/>
                      <a:pt x="936642" y="436828"/>
                    </a:cubicBezTo>
                    <a:cubicBezTo>
                      <a:pt x="930802" y="443399"/>
                      <a:pt x="923501" y="444860"/>
                      <a:pt x="915471" y="442669"/>
                    </a:cubicBezTo>
                    <a:cubicBezTo>
                      <a:pt x="907805" y="440479"/>
                      <a:pt x="903060" y="435002"/>
                      <a:pt x="901600" y="427335"/>
                    </a:cubicBezTo>
                    <a:cubicBezTo>
                      <a:pt x="900870" y="422588"/>
                      <a:pt x="901235" y="417477"/>
                      <a:pt x="901235" y="412365"/>
                    </a:cubicBezTo>
                    <a:cubicBezTo>
                      <a:pt x="901235" y="317803"/>
                      <a:pt x="901235" y="222876"/>
                      <a:pt x="901235" y="128314"/>
                    </a:cubicBezTo>
                    <a:cubicBezTo>
                      <a:pt x="901235" y="72818"/>
                      <a:pt x="869843" y="41054"/>
                      <a:pt x="813995" y="41054"/>
                    </a:cubicBezTo>
                    <a:cubicBezTo>
                      <a:pt x="585492" y="41054"/>
                      <a:pt x="356625" y="41054"/>
                      <a:pt x="128122" y="41054"/>
                    </a:cubicBezTo>
                    <a:cubicBezTo>
                      <a:pt x="71544" y="41054"/>
                      <a:pt x="40517" y="72088"/>
                      <a:pt x="40517" y="129044"/>
                    </a:cubicBezTo>
                    <a:cubicBezTo>
                      <a:pt x="40517" y="357235"/>
                      <a:pt x="40517" y="585425"/>
                      <a:pt x="40517" y="813616"/>
                    </a:cubicBezTo>
                    <a:cubicBezTo>
                      <a:pt x="40517" y="870207"/>
                      <a:pt x="71544" y="901606"/>
                      <a:pt x="128122" y="901606"/>
                    </a:cubicBezTo>
                    <a:cubicBezTo>
                      <a:pt x="308077" y="901606"/>
                      <a:pt x="488032" y="901606"/>
                      <a:pt x="667622" y="901971"/>
                    </a:cubicBezTo>
                    <a:cubicBezTo>
                      <a:pt x="678573" y="901971"/>
                      <a:pt x="684048" y="899050"/>
                      <a:pt x="687333" y="888827"/>
                    </a:cubicBezTo>
                    <a:cubicBezTo>
                      <a:pt x="690253" y="879699"/>
                      <a:pt x="694633" y="871302"/>
                      <a:pt x="698284" y="862540"/>
                    </a:cubicBezTo>
                    <a:cubicBezTo>
                      <a:pt x="693173" y="859619"/>
                      <a:pt x="688063" y="860714"/>
                      <a:pt x="683318" y="860714"/>
                    </a:cubicBezTo>
                    <a:cubicBezTo>
                      <a:pt x="630025" y="860714"/>
                      <a:pt x="576732" y="860714"/>
                      <a:pt x="523439" y="860714"/>
                    </a:cubicBezTo>
                    <a:cubicBezTo>
                      <a:pt x="512123" y="860714"/>
                      <a:pt x="502633" y="857793"/>
                      <a:pt x="498618" y="845745"/>
                    </a:cubicBezTo>
                    <a:cubicBezTo>
                      <a:pt x="494237" y="831506"/>
                      <a:pt x="504093" y="819822"/>
                      <a:pt x="520884" y="819457"/>
                    </a:cubicBezTo>
                    <a:cubicBezTo>
                      <a:pt x="557386" y="819092"/>
                      <a:pt x="593888" y="819457"/>
                      <a:pt x="630025" y="819457"/>
                    </a:cubicBezTo>
                    <a:cubicBezTo>
                      <a:pt x="657766" y="819457"/>
                      <a:pt x="685508" y="819457"/>
                      <a:pt x="713249" y="819457"/>
                    </a:cubicBezTo>
                    <a:cubicBezTo>
                      <a:pt x="720185" y="819457"/>
                      <a:pt x="724930" y="817997"/>
                      <a:pt x="729310" y="812155"/>
                    </a:cubicBezTo>
                    <a:cubicBezTo>
                      <a:pt x="751942" y="780391"/>
                      <a:pt x="779318" y="753008"/>
                      <a:pt x="811075" y="730372"/>
                    </a:cubicBezTo>
                    <a:cubicBezTo>
                      <a:pt x="818010" y="725625"/>
                      <a:pt x="818010" y="719784"/>
                      <a:pt x="818010" y="712847"/>
                    </a:cubicBezTo>
                    <a:cubicBezTo>
                      <a:pt x="818010" y="521167"/>
                      <a:pt x="818010" y="329487"/>
                      <a:pt x="818375" y="137442"/>
                    </a:cubicBezTo>
                    <a:cubicBezTo>
                      <a:pt x="818375" y="125393"/>
                      <a:pt x="815455" y="122472"/>
                      <a:pt x="803410" y="122472"/>
                    </a:cubicBezTo>
                    <a:cubicBezTo>
                      <a:pt x="647181" y="122837"/>
                      <a:pt x="490952" y="122837"/>
                      <a:pt x="334724" y="122837"/>
                    </a:cubicBezTo>
                    <a:cubicBezTo>
                      <a:pt x="267925" y="122837"/>
                      <a:pt x="200761" y="123203"/>
                      <a:pt x="133962" y="122472"/>
                    </a:cubicBezTo>
                    <a:cubicBezTo>
                      <a:pt x="123377" y="122472"/>
                      <a:pt x="121187" y="125393"/>
                      <a:pt x="121187" y="135251"/>
                    </a:cubicBezTo>
                    <a:cubicBezTo>
                      <a:pt x="121552" y="359060"/>
                      <a:pt x="121552" y="582504"/>
                      <a:pt x="121187" y="806314"/>
                    </a:cubicBezTo>
                    <a:cubicBezTo>
                      <a:pt x="121187" y="817632"/>
                      <a:pt x="124837" y="819457"/>
                      <a:pt x="135058" y="819457"/>
                    </a:cubicBezTo>
                    <a:cubicBezTo>
                      <a:pt x="226678" y="819092"/>
                      <a:pt x="317933" y="819092"/>
                      <a:pt x="409553" y="819092"/>
                    </a:cubicBezTo>
                    <a:cubicBezTo>
                      <a:pt x="414663" y="819092"/>
                      <a:pt x="419773" y="818727"/>
                      <a:pt x="424518" y="819457"/>
                    </a:cubicBezTo>
                    <a:cubicBezTo>
                      <a:pt x="434739" y="821283"/>
                      <a:pt x="440944" y="827490"/>
                      <a:pt x="441674" y="837712"/>
                    </a:cubicBezTo>
                    <a:cubicBezTo>
                      <a:pt x="442405" y="848301"/>
                      <a:pt x="437659" y="855603"/>
                      <a:pt x="427804" y="858523"/>
                    </a:cubicBezTo>
                    <a:cubicBezTo>
                      <a:pt x="423058" y="859984"/>
                      <a:pt x="417948" y="859984"/>
                      <a:pt x="412838" y="859984"/>
                    </a:cubicBezTo>
                    <a:cubicBezTo>
                      <a:pt x="317203" y="859984"/>
                      <a:pt x="221567" y="859984"/>
                      <a:pt x="125932" y="859984"/>
                    </a:cubicBezTo>
                    <a:cubicBezTo>
                      <a:pt x="93810" y="859984"/>
                      <a:pt x="80304" y="846475"/>
                      <a:pt x="80304" y="814346"/>
                    </a:cubicBezTo>
                    <a:cubicBezTo>
                      <a:pt x="80304" y="585425"/>
                      <a:pt x="80304" y="356139"/>
                      <a:pt x="80304" y="127219"/>
                    </a:cubicBezTo>
                    <a:cubicBezTo>
                      <a:pt x="80304" y="95089"/>
                      <a:pt x="93810" y="81946"/>
                      <a:pt x="125932" y="81946"/>
                    </a:cubicBezTo>
                    <a:cubicBezTo>
                      <a:pt x="354800" y="81946"/>
                      <a:pt x="584032" y="81946"/>
                      <a:pt x="812900" y="81946"/>
                    </a:cubicBezTo>
                    <a:cubicBezTo>
                      <a:pt x="845022" y="81946"/>
                      <a:pt x="858527" y="95455"/>
                      <a:pt x="858527" y="127584"/>
                    </a:cubicBezTo>
                    <a:cubicBezTo>
                      <a:pt x="858527" y="312327"/>
                      <a:pt x="858527" y="497435"/>
                      <a:pt x="858527" y="682178"/>
                    </a:cubicBezTo>
                    <a:cubicBezTo>
                      <a:pt x="858527" y="687655"/>
                      <a:pt x="858527" y="692766"/>
                      <a:pt x="858527" y="699703"/>
                    </a:cubicBezTo>
                    <a:cubicBezTo>
                      <a:pt x="871668" y="694226"/>
                      <a:pt x="883349" y="689115"/>
                      <a:pt x="894665" y="684368"/>
                    </a:cubicBezTo>
                    <a:cubicBezTo>
                      <a:pt x="901235" y="681813"/>
                      <a:pt x="899410" y="676336"/>
                      <a:pt x="899410" y="671590"/>
                    </a:cubicBezTo>
                    <a:cubicBezTo>
                      <a:pt x="899410" y="621936"/>
                      <a:pt x="899410" y="572281"/>
                      <a:pt x="899410" y="522627"/>
                    </a:cubicBezTo>
                    <a:cubicBezTo>
                      <a:pt x="899410" y="507658"/>
                      <a:pt x="907075" y="498530"/>
                      <a:pt x="919486" y="498530"/>
                    </a:cubicBezTo>
                    <a:cubicBezTo>
                      <a:pt x="932262" y="498165"/>
                      <a:pt x="940292" y="507658"/>
                      <a:pt x="940292" y="523357"/>
                    </a:cubicBezTo>
                    <a:cubicBezTo>
                      <a:pt x="940292" y="567170"/>
                      <a:pt x="940657" y="610983"/>
                      <a:pt x="940292" y="654430"/>
                    </a:cubicBezTo>
                    <a:cubicBezTo>
                      <a:pt x="940292" y="665383"/>
                      <a:pt x="940657" y="670129"/>
                      <a:pt x="954528" y="667209"/>
                    </a:cubicBezTo>
                    <a:cubicBezTo>
                      <a:pt x="1163684" y="625222"/>
                      <a:pt x="1363716" y="767612"/>
                      <a:pt x="1393647" y="978643"/>
                    </a:cubicBezTo>
                    <a:cubicBezTo>
                      <a:pt x="1422484" y="1183102"/>
                      <a:pt x="1273190" y="1374782"/>
                      <a:pt x="1068779" y="1396323"/>
                    </a:cubicBezTo>
                    <a:cubicBezTo>
                      <a:pt x="1065129" y="1396688"/>
                      <a:pt x="1061479" y="1396323"/>
                      <a:pt x="1058194" y="1398878"/>
                    </a:cubicBezTo>
                    <a:cubicBezTo>
                      <a:pt x="1039943" y="1399243"/>
                      <a:pt x="1019866" y="1399243"/>
                      <a:pt x="999790" y="1399243"/>
                    </a:cubicBezTo>
                    <a:close/>
                    <a:moveTo>
                      <a:pt x="700474" y="1029027"/>
                    </a:moveTo>
                    <a:cubicBezTo>
                      <a:pt x="699744" y="1209024"/>
                      <a:pt x="846847" y="1357256"/>
                      <a:pt x="1026802" y="1358352"/>
                    </a:cubicBezTo>
                    <a:cubicBezTo>
                      <a:pt x="1208582" y="1359447"/>
                      <a:pt x="1357145" y="1212310"/>
                      <a:pt x="1357875" y="1030853"/>
                    </a:cubicBezTo>
                    <a:cubicBezTo>
                      <a:pt x="1358605" y="849396"/>
                      <a:pt x="1210772" y="700798"/>
                      <a:pt x="1029357" y="700798"/>
                    </a:cubicBezTo>
                    <a:cubicBezTo>
                      <a:pt x="848307" y="700798"/>
                      <a:pt x="701204" y="847570"/>
                      <a:pt x="700474" y="1029027"/>
                    </a:cubicBezTo>
                    <a:close/>
                  </a:path>
                </a:pathLst>
              </a:custGeom>
              <a:solidFill>
                <a:srgbClr val="000000"/>
              </a:solidFill>
              <a:ln w="36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837991E-2E93-4381-6677-0A3F921A0AF7}"/>
                  </a:ext>
                </a:extLst>
              </p:cNvPr>
              <p:cNvSpPr/>
              <p:nvPr/>
            </p:nvSpPr>
            <p:spPr>
              <a:xfrm>
                <a:off x="10187791" y="721749"/>
                <a:ext cx="561036" cy="561804"/>
              </a:xfrm>
              <a:custGeom>
                <a:avLst/>
                <a:gdLst>
                  <a:gd name="connsiteX0" fmla="*/ 281066 w 561036"/>
                  <a:gd name="connsiteY0" fmla="*/ 561440 h 561804"/>
                  <a:gd name="connsiteX1" fmla="*/ 220837 w 561036"/>
                  <a:gd name="connsiteY1" fmla="*/ 561440 h 561804"/>
                  <a:gd name="connsiteX2" fmla="*/ 170464 w 561036"/>
                  <a:gd name="connsiteY2" fmla="*/ 511055 h 561804"/>
                  <a:gd name="connsiteX3" fmla="*/ 170829 w 561036"/>
                  <a:gd name="connsiteY3" fmla="*/ 408461 h 561804"/>
                  <a:gd name="connsiteX4" fmla="*/ 153308 w 561036"/>
                  <a:gd name="connsiteY4" fmla="*/ 390571 h 561804"/>
                  <a:gd name="connsiteX5" fmla="*/ 53658 w 561036"/>
                  <a:gd name="connsiteY5" fmla="*/ 390936 h 561804"/>
                  <a:gd name="connsiteX6" fmla="*/ 0 w 561036"/>
                  <a:gd name="connsiteY6" fmla="*/ 336900 h 561804"/>
                  <a:gd name="connsiteX7" fmla="*/ 0 w 561036"/>
                  <a:gd name="connsiteY7" fmla="*/ 224813 h 561804"/>
                  <a:gd name="connsiteX8" fmla="*/ 54753 w 561036"/>
                  <a:gd name="connsiteY8" fmla="*/ 170778 h 561804"/>
                  <a:gd name="connsiteX9" fmla="*/ 157324 w 561036"/>
                  <a:gd name="connsiteY9" fmla="*/ 170778 h 561804"/>
                  <a:gd name="connsiteX10" fmla="*/ 170464 w 561036"/>
                  <a:gd name="connsiteY10" fmla="*/ 157269 h 561804"/>
                  <a:gd name="connsiteX11" fmla="*/ 170464 w 561036"/>
                  <a:gd name="connsiteY11" fmla="*/ 52119 h 561804"/>
                  <a:gd name="connsiteX12" fmla="*/ 221932 w 561036"/>
                  <a:gd name="connsiteY12" fmla="*/ 274 h 561804"/>
                  <a:gd name="connsiteX13" fmla="*/ 339469 w 561036"/>
                  <a:gd name="connsiteY13" fmla="*/ 274 h 561804"/>
                  <a:gd name="connsiteX14" fmla="*/ 390572 w 561036"/>
                  <a:gd name="connsiteY14" fmla="*/ 51389 h 561804"/>
                  <a:gd name="connsiteX15" fmla="*/ 390572 w 561036"/>
                  <a:gd name="connsiteY15" fmla="*/ 153983 h 561804"/>
                  <a:gd name="connsiteX16" fmla="*/ 406998 w 561036"/>
                  <a:gd name="connsiteY16" fmla="*/ 171143 h 561804"/>
                  <a:gd name="connsiteX17" fmla="*/ 508108 w 561036"/>
                  <a:gd name="connsiteY17" fmla="*/ 170778 h 561804"/>
                  <a:gd name="connsiteX18" fmla="*/ 561036 w 561036"/>
                  <a:gd name="connsiteY18" fmla="*/ 224083 h 561804"/>
                  <a:gd name="connsiteX19" fmla="*/ 561036 w 561036"/>
                  <a:gd name="connsiteY19" fmla="*/ 340186 h 561804"/>
                  <a:gd name="connsiteX20" fmla="*/ 511028 w 561036"/>
                  <a:gd name="connsiteY20" fmla="*/ 390936 h 561804"/>
                  <a:gd name="connsiteX21" fmla="*/ 404442 w 561036"/>
                  <a:gd name="connsiteY21" fmla="*/ 390936 h 561804"/>
                  <a:gd name="connsiteX22" fmla="*/ 390572 w 561036"/>
                  <a:gd name="connsiteY22" fmla="*/ 405175 h 561804"/>
                  <a:gd name="connsiteX23" fmla="*/ 390572 w 561036"/>
                  <a:gd name="connsiteY23" fmla="*/ 507769 h 561804"/>
                  <a:gd name="connsiteX24" fmla="*/ 336914 w 561036"/>
                  <a:gd name="connsiteY24" fmla="*/ 561805 h 561804"/>
                  <a:gd name="connsiteX25" fmla="*/ 281066 w 561036"/>
                  <a:gd name="connsiteY25" fmla="*/ 561440 h 561804"/>
                  <a:gd name="connsiteX26" fmla="*/ 280701 w 561036"/>
                  <a:gd name="connsiteY26" fmla="*/ 41166 h 561804"/>
                  <a:gd name="connsiteX27" fmla="*/ 231423 w 561036"/>
                  <a:gd name="connsiteY27" fmla="*/ 41166 h 561804"/>
                  <a:gd name="connsiteX28" fmla="*/ 211712 w 561036"/>
                  <a:gd name="connsiteY28" fmla="*/ 60151 h 561804"/>
                  <a:gd name="connsiteX29" fmla="*/ 211712 w 561036"/>
                  <a:gd name="connsiteY29" fmla="*/ 161285 h 561804"/>
                  <a:gd name="connsiteX30" fmla="*/ 161339 w 561036"/>
                  <a:gd name="connsiteY30" fmla="*/ 211669 h 561804"/>
                  <a:gd name="connsiteX31" fmla="*/ 56213 w 561036"/>
                  <a:gd name="connsiteY31" fmla="*/ 211669 h 561804"/>
                  <a:gd name="connsiteX32" fmla="*/ 40882 w 561036"/>
                  <a:gd name="connsiteY32" fmla="*/ 226274 h 561804"/>
                  <a:gd name="connsiteX33" fmla="*/ 40882 w 561036"/>
                  <a:gd name="connsiteY33" fmla="*/ 335440 h 561804"/>
                  <a:gd name="connsiteX34" fmla="*/ 55848 w 561036"/>
                  <a:gd name="connsiteY34" fmla="*/ 350044 h 561804"/>
                  <a:gd name="connsiteX35" fmla="*/ 162434 w 561036"/>
                  <a:gd name="connsiteY35" fmla="*/ 350044 h 561804"/>
                  <a:gd name="connsiteX36" fmla="*/ 211347 w 561036"/>
                  <a:gd name="connsiteY36" fmla="*/ 400064 h 561804"/>
                  <a:gd name="connsiteX37" fmla="*/ 211347 w 561036"/>
                  <a:gd name="connsiteY37" fmla="*/ 506674 h 561804"/>
                  <a:gd name="connsiteX38" fmla="*/ 225582 w 561036"/>
                  <a:gd name="connsiteY38" fmla="*/ 520913 h 561804"/>
                  <a:gd name="connsiteX39" fmla="*/ 334724 w 561036"/>
                  <a:gd name="connsiteY39" fmla="*/ 520913 h 561804"/>
                  <a:gd name="connsiteX40" fmla="*/ 349689 w 561036"/>
                  <a:gd name="connsiteY40" fmla="*/ 504848 h 561804"/>
                  <a:gd name="connsiteX41" fmla="*/ 349689 w 561036"/>
                  <a:gd name="connsiteY41" fmla="*/ 403715 h 561804"/>
                  <a:gd name="connsiteX42" fmla="*/ 403347 w 561036"/>
                  <a:gd name="connsiteY42" fmla="*/ 350044 h 561804"/>
                  <a:gd name="connsiteX43" fmla="*/ 504458 w 561036"/>
                  <a:gd name="connsiteY43" fmla="*/ 350409 h 561804"/>
                  <a:gd name="connsiteX44" fmla="*/ 520519 w 561036"/>
                  <a:gd name="connsiteY44" fmla="*/ 333980 h 561804"/>
                  <a:gd name="connsiteX45" fmla="*/ 520519 w 561036"/>
                  <a:gd name="connsiteY45" fmla="*/ 225909 h 561804"/>
                  <a:gd name="connsiteX46" fmla="*/ 506283 w 561036"/>
                  <a:gd name="connsiteY46" fmla="*/ 211669 h 561804"/>
                  <a:gd name="connsiteX47" fmla="*/ 403712 w 561036"/>
                  <a:gd name="connsiteY47" fmla="*/ 211669 h 561804"/>
                  <a:gd name="connsiteX48" fmla="*/ 349689 w 561036"/>
                  <a:gd name="connsiteY48" fmla="*/ 156904 h 561804"/>
                  <a:gd name="connsiteX49" fmla="*/ 349689 w 561036"/>
                  <a:gd name="connsiteY49" fmla="*/ 54309 h 561804"/>
                  <a:gd name="connsiteX50" fmla="*/ 336184 w 561036"/>
                  <a:gd name="connsiteY50" fmla="*/ 40800 h 561804"/>
                  <a:gd name="connsiteX51" fmla="*/ 280701 w 561036"/>
                  <a:gd name="connsiteY51" fmla="*/ 41166 h 56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1036" h="561804">
                    <a:moveTo>
                      <a:pt x="281066" y="561440"/>
                    </a:moveTo>
                    <a:cubicBezTo>
                      <a:pt x="260989" y="561440"/>
                      <a:pt x="240913" y="561440"/>
                      <a:pt x="220837" y="561440"/>
                    </a:cubicBezTo>
                    <a:cubicBezTo>
                      <a:pt x="190176" y="561440"/>
                      <a:pt x="170829" y="542089"/>
                      <a:pt x="170464" y="511055"/>
                    </a:cubicBezTo>
                    <a:cubicBezTo>
                      <a:pt x="170099" y="476736"/>
                      <a:pt x="169734" y="442781"/>
                      <a:pt x="170829" y="408461"/>
                    </a:cubicBezTo>
                    <a:cubicBezTo>
                      <a:pt x="171195" y="394952"/>
                      <a:pt x="167544" y="390206"/>
                      <a:pt x="153308" y="390571"/>
                    </a:cubicBezTo>
                    <a:cubicBezTo>
                      <a:pt x="120092" y="391666"/>
                      <a:pt x="86875" y="390936"/>
                      <a:pt x="53658" y="390936"/>
                    </a:cubicBezTo>
                    <a:cubicBezTo>
                      <a:pt x="17886" y="390936"/>
                      <a:pt x="0" y="372681"/>
                      <a:pt x="0" y="336900"/>
                    </a:cubicBezTo>
                    <a:cubicBezTo>
                      <a:pt x="0" y="299660"/>
                      <a:pt x="0" y="262054"/>
                      <a:pt x="0" y="224813"/>
                    </a:cubicBezTo>
                    <a:cubicBezTo>
                      <a:pt x="0" y="188303"/>
                      <a:pt x="17886" y="170778"/>
                      <a:pt x="54753" y="170778"/>
                    </a:cubicBezTo>
                    <a:cubicBezTo>
                      <a:pt x="89065" y="170778"/>
                      <a:pt x="123012" y="170413"/>
                      <a:pt x="157324" y="170778"/>
                    </a:cubicBezTo>
                    <a:cubicBezTo>
                      <a:pt x="167544" y="170778"/>
                      <a:pt x="170829" y="167492"/>
                      <a:pt x="170464" y="157269"/>
                    </a:cubicBezTo>
                    <a:cubicBezTo>
                      <a:pt x="170099" y="122219"/>
                      <a:pt x="170099" y="87169"/>
                      <a:pt x="170464" y="52119"/>
                    </a:cubicBezTo>
                    <a:cubicBezTo>
                      <a:pt x="170464" y="18894"/>
                      <a:pt x="189080" y="274"/>
                      <a:pt x="221932" y="274"/>
                    </a:cubicBezTo>
                    <a:cubicBezTo>
                      <a:pt x="260989" y="-91"/>
                      <a:pt x="300412" y="-91"/>
                      <a:pt x="339469" y="274"/>
                    </a:cubicBezTo>
                    <a:cubicBezTo>
                      <a:pt x="371591" y="274"/>
                      <a:pt x="390207" y="18894"/>
                      <a:pt x="390572" y="51389"/>
                    </a:cubicBezTo>
                    <a:cubicBezTo>
                      <a:pt x="390937" y="85708"/>
                      <a:pt x="391302" y="119663"/>
                      <a:pt x="390572" y="153983"/>
                    </a:cubicBezTo>
                    <a:cubicBezTo>
                      <a:pt x="390207" y="166762"/>
                      <a:pt x="393492" y="171508"/>
                      <a:pt x="406998" y="171143"/>
                    </a:cubicBezTo>
                    <a:cubicBezTo>
                      <a:pt x="440579" y="170048"/>
                      <a:pt x="474526" y="170778"/>
                      <a:pt x="508108" y="170778"/>
                    </a:cubicBezTo>
                    <a:cubicBezTo>
                      <a:pt x="542785" y="170778"/>
                      <a:pt x="561036" y="189398"/>
                      <a:pt x="561036" y="224083"/>
                    </a:cubicBezTo>
                    <a:cubicBezTo>
                      <a:pt x="561036" y="262784"/>
                      <a:pt x="561036" y="301485"/>
                      <a:pt x="561036" y="340186"/>
                    </a:cubicBezTo>
                    <a:cubicBezTo>
                      <a:pt x="561036" y="371220"/>
                      <a:pt x="542055" y="390571"/>
                      <a:pt x="511028" y="390936"/>
                    </a:cubicBezTo>
                    <a:cubicBezTo>
                      <a:pt x="475621" y="391301"/>
                      <a:pt x="439849" y="391301"/>
                      <a:pt x="404442" y="390936"/>
                    </a:cubicBezTo>
                    <a:cubicBezTo>
                      <a:pt x="393492" y="390936"/>
                      <a:pt x="390207" y="394587"/>
                      <a:pt x="390572" y="405175"/>
                    </a:cubicBezTo>
                    <a:cubicBezTo>
                      <a:pt x="390937" y="439495"/>
                      <a:pt x="390937" y="473450"/>
                      <a:pt x="390572" y="507769"/>
                    </a:cubicBezTo>
                    <a:cubicBezTo>
                      <a:pt x="390572" y="543550"/>
                      <a:pt x="372321" y="561805"/>
                      <a:pt x="336914" y="561805"/>
                    </a:cubicBezTo>
                    <a:cubicBezTo>
                      <a:pt x="318298" y="561440"/>
                      <a:pt x="299682" y="561440"/>
                      <a:pt x="281066" y="561440"/>
                    </a:cubicBezTo>
                    <a:close/>
                    <a:moveTo>
                      <a:pt x="280701" y="41166"/>
                    </a:moveTo>
                    <a:cubicBezTo>
                      <a:pt x="264275" y="41166"/>
                      <a:pt x="247849" y="41166"/>
                      <a:pt x="231423" y="41166"/>
                    </a:cubicBezTo>
                    <a:cubicBezTo>
                      <a:pt x="211712" y="41166"/>
                      <a:pt x="211712" y="41166"/>
                      <a:pt x="211712" y="60151"/>
                    </a:cubicBezTo>
                    <a:cubicBezTo>
                      <a:pt x="211712" y="93741"/>
                      <a:pt x="211712" y="127695"/>
                      <a:pt x="211712" y="161285"/>
                    </a:cubicBezTo>
                    <a:cubicBezTo>
                      <a:pt x="211712" y="192684"/>
                      <a:pt x="192731" y="211304"/>
                      <a:pt x="161339" y="211669"/>
                    </a:cubicBezTo>
                    <a:cubicBezTo>
                      <a:pt x="126297" y="211669"/>
                      <a:pt x="91255" y="212035"/>
                      <a:pt x="56213" y="211669"/>
                    </a:cubicBezTo>
                    <a:cubicBezTo>
                      <a:pt x="45263" y="211669"/>
                      <a:pt x="40882" y="214590"/>
                      <a:pt x="40882" y="226274"/>
                    </a:cubicBezTo>
                    <a:cubicBezTo>
                      <a:pt x="41612" y="262784"/>
                      <a:pt x="41612" y="299295"/>
                      <a:pt x="40882" y="335440"/>
                    </a:cubicBezTo>
                    <a:cubicBezTo>
                      <a:pt x="40517" y="347123"/>
                      <a:pt x="44897" y="350409"/>
                      <a:pt x="55848" y="350044"/>
                    </a:cubicBezTo>
                    <a:cubicBezTo>
                      <a:pt x="91255" y="349679"/>
                      <a:pt x="127027" y="349679"/>
                      <a:pt x="162434" y="350044"/>
                    </a:cubicBezTo>
                    <a:cubicBezTo>
                      <a:pt x="193096" y="350409"/>
                      <a:pt x="211347" y="369395"/>
                      <a:pt x="211347" y="400064"/>
                    </a:cubicBezTo>
                    <a:cubicBezTo>
                      <a:pt x="211712" y="435479"/>
                      <a:pt x="211712" y="471259"/>
                      <a:pt x="211347" y="506674"/>
                    </a:cubicBezTo>
                    <a:cubicBezTo>
                      <a:pt x="211347" y="517262"/>
                      <a:pt x="214632" y="520913"/>
                      <a:pt x="225582" y="520913"/>
                    </a:cubicBezTo>
                    <a:cubicBezTo>
                      <a:pt x="262085" y="520548"/>
                      <a:pt x="298587" y="520183"/>
                      <a:pt x="334724" y="520913"/>
                    </a:cubicBezTo>
                    <a:cubicBezTo>
                      <a:pt x="347499" y="521278"/>
                      <a:pt x="350054" y="516167"/>
                      <a:pt x="349689" y="504848"/>
                    </a:cubicBezTo>
                    <a:cubicBezTo>
                      <a:pt x="348959" y="471259"/>
                      <a:pt x="349324" y="437304"/>
                      <a:pt x="349689" y="403715"/>
                    </a:cubicBezTo>
                    <a:cubicBezTo>
                      <a:pt x="349689" y="367569"/>
                      <a:pt x="367210" y="350044"/>
                      <a:pt x="403347" y="350044"/>
                    </a:cubicBezTo>
                    <a:cubicBezTo>
                      <a:pt x="436929" y="350044"/>
                      <a:pt x="470876" y="349314"/>
                      <a:pt x="504458" y="350409"/>
                    </a:cubicBezTo>
                    <a:cubicBezTo>
                      <a:pt x="517234" y="350774"/>
                      <a:pt x="520884" y="346393"/>
                      <a:pt x="520519" y="333980"/>
                    </a:cubicBezTo>
                    <a:cubicBezTo>
                      <a:pt x="519789" y="298199"/>
                      <a:pt x="519789" y="262054"/>
                      <a:pt x="520519" y="225909"/>
                    </a:cubicBezTo>
                    <a:cubicBezTo>
                      <a:pt x="520519" y="214955"/>
                      <a:pt x="516869" y="211669"/>
                      <a:pt x="506283" y="211669"/>
                    </a:cubicBezTo>
                    <a:cubicBezTo>
                      <a:pt x="471971" y="212035"/>
                      <a:pt x="438024" y="212035"/>
                      <a:pt x="403712" y="211669"/>
                    </a:cubicBezTo>
                    <a:cubicBezTo>
                      <a:pt x="367210" y="211669"/>
                      <a:pt x="349689" y="194144"/>
                      <a:pt x="349689" y="156904"/>
                    </a:cubicBezTo>
                    <a:cubicBezTo>
                      <a:pt x="349689" y="122584"/>
                      <a:pt x="349324" y="88629"/>
                      <a:pt x="349689" y="54309"/>
                    </a:cubicBezTo>
                    <a:cubicBezTo>
                      <a:pt x="349689" y="44451"/>
                      <a:pt x="346769" y="40435"/>
                      <a:pt x="336184" y="40800"/>
                    </a:cubicBezTo>
                    <a:cubicBezTo>
                      <a:pt x="317933" y="41531"/>
                      <a:pt x="299317" y="41166"/>
                      <a:pt x="280701" y="41166"/>
                    </a:cubicBezTo>
                    <a:close/>
                  </a:path>
                </a:pathLst>
              </a:custGeom>
              <a:solidFill>
                <a:srgbClr val="000000"/>
              </a:solidFill>
              <a:ln w="36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F11785F-6BBA-BA98-1AFE-CA75A850A722}"/>
                  </a:ext>
                </a:extLst>
              </p:cNvPr>
              <p:cNvSpPr/>
              <p:nvPr/>
            </p:nvSpPr>
            <p:spPr>
              <a:xfrm>
                <a:off x="10801926" y="1312750"/>
                <a:ext cx="449548" cy="496930"/>
              </a:xfrm>
              <a:custGeom>
                <a:avLst/>
                <a:gdLst>
                  <a:gd name="connsiteX0" fmla="*/ 153137 w 449548"/>
                  <a:gd name="connsiteY0" fmla="*/ 75589 h 496930"/>
                  <a:gd name="connsiteX1" fmla="*/ 222491 w 449548"/>
                  <a:gd name="connsiteY1" fmla="*/ 12 h 496930"/>
                  <a:gd name="connsiteX2" fmla="*/ 296590 w 449548"/>
                  <a:gd name="connsiteY2" fmla="*/ 72668 h 496930"/>
                  <a:gd name="connsiteX3" fmla="*/ 297320 w 449548"/>
                  <a:gd name="connsiteY3" fmla="*/ 89463 h 496930"/>
                  <a:gd name="connsiteX4" fmla="*/ 326886 w 449548"/>
                  <a:gd name="connsiteY4" fmla="*/ 106258 h 496930"/>
                  <a:gd name="connsiteX5" fmla="*/ 334917 w 449548"/>
                  <a:gd name="connsiteY5" fmla="*/ 102241 h 496930"/>
                  <a:gd name="connsiteX6" fmla="*/ 439313 w 449548"/>
                  <a:gd name="connsiteY6" fmla="*/ 123418 h 496930"/>
                  <a:gd name="connsiteX7" fmla="*/ 406096 w 449548"/>
                  <a:gd name="connsiteY7" fmla="*/ 225282 h 496930"/>
                  <a:gd name="connsiteX8" fmla="*/ 397700 w 449548"/>
                  <a:gd name="connsiteY8" fmla="*/ 238426 h 496930"/>
                  <a:gd name="connsiteX9" fmla="*/ 397700 w 449548"/>
                  <a:gd name="connsiteY9" fmla="*/ 256316 h 496930"/>
                  <a:gd name="connsiteX10" fmla="*/ 407191 w 449548"/>
                  <a:gd name="connsiteY10" fmla="*/ 271285 h 496930"/>
                  <a:gd name="connsiteX11" fmla="*/ 439313 w 449548"/>
                  <a:gd name="connsiteY11" fmla="*/ 372784 h 496930"/>
                  <a:gd name="connsiteX12" fmla="*/ 336377 w 449548"/>
                  <a:gd name="connsiteY12" fmla="*/ 394690 h 496930"/>
                  <a:gd name="connsiteX13" fmla="*/ 318491 w 449548"/>
                  <a:gd name="connsiteY13" fmla="*/ 394325 h 496930"/>
                  <a:gd name="connsiteX14" fmla="*/ 303160 w 449548"/>
                  <a:gd name="connsiteY14" fmla="*/ 403088 h 496930"/>
                  <a:gd name="connsiteX15" fmla="*/ 295860 w 449548"/>
                  <a:gd name="connsiteY15" fmla="*/ 416962 h 496930"/>
                  <a:gd name="connsiteX16" fmla="*/ 223951 w 449548"/>
                  <a:gd name="connsiteY16" fmla="*/ 496920 h 496930"/>
                  <a:gd name="connsiteX17" fmla="*/ 153867 w 449548"/>
                  <a:gd name="connsiteY17" fmla="*/ 416597 h 496930"/>
                  <a:gd name="connsiteX18" fmla="*/ 147296 w 449548"/>
                  <a:gd name="connsiteY18" fmla="*/ 403818 h 496930"/>
                  <a:gd name="connsiteX19" fmla="*/ 135616 w 449548"/>
                  <a:gd name="connsiteY19" fmla="*/ 396881 h 496930"/>
                  <a:gd name="connsiteX20" fmla="*/ 109334 w 449548"/>
                  <a:gd name="connsiteY20" fmla="*/ 397246 h 496930"/>
                  <a:gd name="connsiteX21" fmla="*/ 9319 w 449548"/>
                  <a:gd name="connsiteY21" fmla="*/ 371324 h 496930"/>
                  <a:gd name="connsiteX22" fmla="*/ 38885 w 449548"/>
                  <a:gd name="connsiteY22" fmla="*/ 273475 h 496930"/>
                  <a:gd name="connsiteX23" fmla="*/ 51296 w 449548"/>
                  <a:gd name="connsiteY23" fmla="*/ 251569 h 496930"/>
                  <a:gd name="connsiteX24" fmla="*/ 38885 w 449548"/>
                  <a:gd name="connsiteY24" fmla="*/ 222726 h 496930"/>
                  <a:gd name="connsiteX25" fmla="*/ 10049 w 449548"/>
                  <a:gd name="connsiteY25" fmla="*/ 123783 h 496930"/>
                  <a:gd name="connsiteX26" fmla="*/ 110429 w 449548"/>
                  <a:gd name="connsiteY26" fmla="*/ 100416 h 496930"/>
                  <a:gd name="connsiteX27" fmla="*/ 143646 w 449548"/>
                  <a:gd name="connsiteY27" fmla="*/ 94939 h 496930"/>
                  <a:gd name="connsiteX28" fmla="*/ 153137 w 449548"/>
                  <a:gd name="connsiteY28" fmla="*/ 75589 h 496930"/>
                  <a:gd name="connsiteX29" fmla="*/ 143646 w 449548"/>
                  <a:gd name="connsiteY29" fmla="*/ 340655 h 496930"/>
                  <a:gd name="connsiteX30" fmla="*/ 155692 w 449548"/>
                  <a:gd name="connsiteY30" fmla="*/ 361466 h 496930"/>
                  <a:gd name="connsiteX31" fmla="*/ 165182 w 449548"/>
                  <a:gd name="connsiteY31" fmla="*/ 366942 h 496930"/>
                  <a:gd name="connsiteX32" fmla="*/ 184163 w 449548"/>
                  <a:gd name="connsiteY32" fmla="*/ 366577 h 496930"/>
                  <a:gd name="connsiteX33" fmla="*/ 263373 w 449548"/>
                  <a:gd name="connsiteY33" fmla="*/ 365117 h 496930"/>
                  <a:gd name="connsiteX34" fmla="*/ 287099 w 449548"/>
                  <a:gd name="connsiteY34" fmla="*/ 365847 h 496930"/>
                  <a:gd name="connsiteX35" fmla="*/ 298780 w 449548"/>
                  <a:gd name="connsiteY35" fmla="*/ 358910 h 496930"/>
                  <a:gd name="connsiteX36" fmla="*/ 306810 w 449548"/>
                  <a:gd name="connsiteY36" fmla="*/ 344306 h 496930"/>
                  <a:gd name="connsiteX37" fmla="*/ 347328 w 449548"/>
                  <a:gd name="connsiteY37" fmla="*/ 272380 h 496930"/>
                  <a:gd name="connsiteX38" fmla="*/ 357183 w 449548"/>
                  <a:gd name="connsiteY38" fmla="*/ 257411 h 496930"/>
                  <a:gd name="connsiteX39" fmla="*/ 357183 w 449548"/>
                  <a:gd name="connsiteY39" fmla="*/ 240981 h 496930"/>
                  <a:gd name="connsiteX40" fmla="*/ 346963 w 449548"/>
                  <a:gd name="connsiteY40" fmla="*/ 224917 h 496930"/>
                  <a:gd name="connsiteX41" fmla="*/ 306810 w 449548"/>
                  <a:gd name="connsiteY41" fmla="*/ 152626 h 496930"/>
                  <a:gd name="connsiteX42" fmla="*/ 300605 w 449548"/>
                  <a:gd name="connsiteY42" fmla="*/ 139482 h 496930"/>
                  <a:gd name="connsiteX43" fmla="*/ 285274 w 449548"/>
                  <a:gd name="connsiteY43" fmla="*/ 130720 h 496930"/>
                  <a:gd name="connsiteX44" fmla="*/ 264833 w 449548"/>
                  <a:gd name="connsiteY44" fmla="*/ 131450 h 496930"/>
                  <a:gd name="connsiteX45" fmla="*/ 189274 w 449548"/>
                  <a:gd name="connsiteY45" fmla="*/ 134006 h 496930"/>
                  <a:gd name="connsiteX46" fmla="*/ 158612 w 449548"/>
                  <a:gd name="connsiteY46" fmla="*/ 134371 h 496930"/>
                  <a:gd name="connsiteX47" fmla="*/ 150217 w 449548"/>
                  <a:gd name="connsiteY47" fmla="*/ 139117 h 496930"/>
                  <a:gd name="connsiteX48" fmla="*/ 143281 w 449548"/>
                  <a:gd name="connsiteY48" fmla="*/ 152991 h 496930"/>
                  <a:gd name="connsiteX49" fmla="*/ 106049 w 449548"/>
                  <a:gd name="connsiteY49" fmla="*/ 223091 h 496930"/>
                  <a:gd name="connsiteX50" fmla="*/ 91813 w 449548"/>
                  <a:gd name="connsiteY50" fmla="*/ 246823 h 496930"/>
                  <a:gd name="connsiteX51" fmla="*/ 107874 w 449548"/>
                  <a:gd name="connsiteY51" fmla="*/ 276031 h 496930"/>
                  <a:gd name="connsiteX52" fmla="*/ 143646 w 449548"/>
                  <a:gd name="connsiteY52" fmla="*/ 340655 h 496930"/>
                  <a:gd name="connsiteX53" fmla="*/ 408651 w 449548"/>
                  <a:gd name="connsiteY53" fmla="*/ 159928 h 496930"/>
                  <a:gd name="connsiteX54" fmla="*/ 377624 w 449548"/>
                  <a:gd name="connsiteY54" fmla="*/ 128894 h 496930"/>
                  <a:gd name="connsiteX55" fmla="*/ 347328 w 449548"/>
                  <a:gd name="connsiteY55" fmla="*/ 159563 h 496930"/>
                  <a:gd name="connsiteX56" fmla="*/ 378354 w 449548"/>
                  <a:gd name="connsiteY56" fmla="*/ 190597 h 496930"/>
                  <a:gd name="connsiteX57" fmla="*/ 408651 w 449548"/>
                  <a:gd name="connsiteY57" fmla="*/ 159928 h 496930"/>
                  <a:gd name="connsiteX58" fmla="*/ 72102 w 449548"/>
                  <a:gd name="connsiteY58" fmla="*/ 128894 h 496930"/>
                  <a:gd name="connsiteX59" fmla="*/ 41441 w 449548"/>
                  <a:gd name="connsiteY59" fmla="*/ 159198 h 496930"/>
                  <a:gd name="connsiteX60" fmla="*/ 72102 w 449548"/>
                  <a:gd name="connsiteY60" fmla="*/ 190597 h 496930"/>
                  <a:gd name="connsiteX61" fmla="*/ 102764 w 449548"/>
                  <a:gd name="connsiteY61" fmla="*/ 160293 h 496930"/>
                  <a:gd name="connsiteX62" fmla="*/ 72102 w 449548"/>
                  <a:gd name="connsiteY62" fmla="*/ 128894 h 496930"/>
                  <a:gd name="connsiteX63" fmla="*/ 377624 w 449548"/>
                  <a:gd name="connsiteY63" fmla="*/ 305970 h 496930"/>
                  <a:gd name="connsiteX64" fmla="*/ 346963 w 449548"/>
                  <a:gd name="connsiteY64" fmla="*/ 335908 h 496930"/>
                  <a:gd name="connsiteX65" fmla="*/ 377989 w 449548"/>
                  <a:gd name="connsiteY65" fmla="*/ 366942 h 496930"/>
                  <a:gd name="connsiteX66" fmla="*/ 408651 w 449548"/>
                  <a:gd name="connsiteY66" fmla="*/ 337004 h 496930"/>
                  <a:gd name="connsiteX67" fmla="*/ 377624 w 449548"/>
                  <a:gd name="connsiteY67" fmla="*/ 305970 h 496930"/>
                  <a:gd name="connsiteX68" fmla="*/ 225411 w 449548"/>
                  <a:gd name="connsiteY68" fmla="*/ 455663 h 496930"/>
                  <a:gd name="connsiteX69" fmla="*/ 255707 w 449548"/>
                  <a:gd name="connsiteY69" fmla="*/ 423534 h 496930"/>
                  <a:gd name="connsiteX70" fmla="*/ 224316 w 449548"/>
                  <a:gd name="connsiteY70" fmla="*/ 393960 h 496930"/>
                  <a:gd name="connsiteX71" fmla="*/ 194019 w 449548"/>
                  <a:gd name="connsiteY71" fmla="*/ 426089 h 496930"/>
                  <a:gd name="connsiteX72" fmla="*/ 225411 w 449548"/>
                  <a:gd name="connsiteY72" fmla="*/ 455663 h 496930"/>
                  <a:gd name="connsiteX73" fmla="*/ 225046 w 449548"/>
                  <a:gd name="connsiteY73" fmla="*/ 101876 h 496930"/>
                  <a:gd name="connsiteX74" fmla="*/ 255707 w 449548"/>
                  <a:gd name="connsiteY74" fmla="*/ 71938 h 496930"/>
                  <a:gd name="connsiteX75" fmla="*/ 225046 w 449548"/>
                  <a:gd name="connsiteY75" fmla="*/ 40904 h 496930"/>
                  <a:gd name="connsiteX76" fmla="*/ 194384 w 449548"/>
                  <a:gd name="connsiteY76" fmla="*/ 70842 h 496930"/>
                  <a:gd name="connsiteX77" fmla="*/ 225046 w 449548"/>
                  <a:gd name="connsiteY77" fmla="*/ 101876 h 496930"/>
                  <a:gd name="connsiteX78" fmla="*/ 72467 w 449548"/>
                  <a:gd name="connsiteY78" fmla="*/ 366942 h 496930"/>
                  <a:gd name="connsiteX79" fmla="*/ 102764 w 449548"/>
                  <a:gd name="connsiteY79" fmla="*/ 336639 h 496930"/>
                  <a:gd name="connsiteX80" fmla="*/ 71372 w 449548"/>
                  <a:gd name="connsiteY80" fmla="*/ 305970 h 496930"/>
                  <a:gd name="connsiteX81" fmla="*/ 41076 w 449548"/>
                  <a:gd name="connsiteY81" fmla="*/ 336274 h 496930"/>
                  <a:gd name="connsiteX82" fmla="*/ 72467 w 449548"/>
                  <a:gd name="connsiteY82" fmla="*/ 366942 h 49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548" h="496930">
                    <a:moveTo>
                      <a:pt x="153137" y="75589"/>
                    </a:moveTo>
                    <a:cubicBezTo>
                      <a:pt x="150947" y="35062"/>
                      <a:pt x="183068" y="742"/>
                      <a:pt x="222491" y="12"/>
                    </a:cubicBezTo>
                    <a:cubicBezTo>
                      <a:pt x="263738" y="-718"/>
                      <a:pt x="296955" y="31776"/>
                      <a:pt x="296590" y="72668"/>
                    </a:cubicBezTo>
                    <a:cubicBezTo>
                      <a:pt x="296590" y="78144"/>
                      <a:pt x="292209" y="85447"/>
                      <a:pt x="297320" y="89463"/>
                    </a:cubicBezTo>
                    <a:cubicBezTo>
                      <a:pt x="306445" y="96035"/>
                      <a:pt x="316666" y="101146"/>
                      <a:pt x="326886" y="106258"/>
                    </a:cubicBezTo>
                    <a:cubicBezTo>
                      <a:pt x="330172" y="107718"/>
                      <a:pt x="332362" y="103702"/>
                      <a:pt x="334917" y="102241"/>
                    </a:cubicBezTo>
                    <a:cubicBezTo>
                      <a:pt x="371419" y="77414"/>
                      <a:pt x="417776" y="86907"/>
                      <a:pt x="439313" y="123418"/>
                    </a:cubicBezTo>
                    <a:cubicBezTo>
                      <a:pt x="461214" y="160658"/>
                      <a:pt x="446978" y="205931"/>
                      <a:pt x="406096" y="225282"/>
                    </a:cubicBezTo>
                    <a:cubicBezTo>
                      <a:pt x="399525" y="228568"/>
                      <a:pt x="397335" y="231854"/>
                      <a:pt x="397700" y="238426"/>
                    </a:cubicBezTo>
                    <a:cubicBezTo>
                      <a:pt x="398065" y="244267"/>
                      <a:pt x="398430" y="250474"/>
                      <a:pt x="397700" y="256316"/>
                    </a:cubicBezTo>
                    <a:cubicBezTo>
                      <a:pt x="396970" y="264348"/>
                      <a:pt x="399890" y="267999"/>
                      <a:pt x="407191" y="271285"/>
                    </a:cubicBezTo>
                    <a:cubicBezTo>
                      <a:pt x="446613" y="289905"/>
                      <a:pt x="460849" y="335908"/>
                      <a:pt x="439313" y="372784"/>
                    </a:cubicBezTo>
                    <a:cubicBezTo>
                      <a:pt x="418141" y="408929"/>
                      <a:pt x="371419" y="419152"/>
                      <a:pt x="336377" y="394690"/>
                    </a:cubicBezTo>
                    <a:cubicBezTo>
                      <a:pt x="329442" y="389944"/>
                      <a:pt x="324696" y="389944"/>
                      <a:pt x="318491" y="394325"/>
                    </a:cubicBezTo>
                    <a:cubicBezTo>
                      <a:pt x="313746" y="397611"/>
                      <a:pt x="308635" y="400532"/>
                      <a:pt x="303160" y="403088"/>
                    </a:cubicBezTo>
                    <a:cubicBezTo>
                      <a:pt x="296955" y="406009"/>
                      <a:pt x="295495" y="410025"/>
                      <a:pt x="295860" y="416962"/>
                    </a:cubicBezTo>
                    <a:cubicBezTo>
                      <a:pt x="299145" y="461504"/>
                      <a:pt x="266293" y="497650"/>
                      <a:pt x="223951" y="496920"/>
                    </a:cubicBezTo>
                    <a:cubicBezTo>
                      <a:pt x="181608" y="496189"/>
                      <a:pt x="150582" y="460774"/>
                      <a:pt x="153867" y="416597"/>
                    </a:cubicBezTo>
                    <a:cubicBezTo>
                      <a:pt x="154232" y="410025"/>
                      <a:pt x="153137" y="406374"/>
                      <a:pt x="147296" y="403818"/>
                    </a:cubicBezTo>
                    <a:cubicBezTo>
                      <a:pt x="143281" y="401992"/>
                      <a:pt x="138901" y="399802"/>
                      <a:pt x="135616" y="396881"/>
                    </a:cubicBezTo>
                    <a:cubicBezTo>
                      <a:pt x="126490" y="389579"/>
                      <a:pt x="119555" y="390674"/>
                      <a:pt x="109334" y="397246"/>
                    </a:cubicBezTo>
                    <a:cubicBezTo>
                      <a:pt x="75022" y="419882"/>
                      <a:pt x="29395" y="407469"/>
                      <a:pt x="9319" y="371324"/>
                    </a:cubicBezTo>
                    <a:cubicBezTo>
                      <a:pt x="-10392" y="335908"/>
                      <a:pt x="2383" y="291366"/>
                      <a:pt x="38885" y="273475"/>
                    </a:cubicBezTo>
                    <a:cubicBezTo>
                      <a:pt x="49836" y="268364"/>
                      <a:pt x="52391" y="262157"/>
                      <a:pt x="51296" y="251569"/>
                    </a:cubicBezTo>
                    <a:cubicBezTo>
                      <a:pt x="50201" y="240616"/>
                      <a:pt x="54581" y="230028"/>
                      <a:pt x="38885" y="222726"/>
                    </a:cubicBezTo>
                    <a:cubicBezTo>
                      <a:pt x="1653" y="205566"/>
                      <a:pt x="-10757" y="158833"/>
                      <a:pt x="10049" y="123783"/>
                    </a:cubicBezTo>
                    <a:cubicBezTo>
                      <a:pt x="30855" y="88367"/>
                      <a:pt x="77213" y="76319"/>
                      <a:pt x="110429" y="100416"/>
                    </a:cubicBezTo>
                    <a:cubicBezTo>
                      <a:pt x="126125" y="111734"/>
                      <a:pt x="133061" y="98590"/>
                      <a:pt x="143646" y="94939"/>
                    </a:cubicBezTo>
                    <a:cubicBezTo>
                      <a:pt x="153867" y="91288"/>
                      <a:pt x="156422" y="83986"/>
                      <a:pt x="153137" y="75589"/>
                    </a:cubicBezTo>
                    <a:close/>
                    <a:moveTo>
                      <a:pt x="143646" y="340655"/>
                    </a:moveTo>
                    <a:cubicBezTo>
                      <a:pt x="138901" y="351608"/>
                      <a:pt x="145836" y="357085"/>
                      <a:pt x="155692" y="361466"/>
                    </a:cubicBezTo>
                    <a:cubicBezTo>
                      <a:pt x="158977" y="362926"/>
                      <a:pt x="162262" y="364752"/>
                      <a:pt x="165182" y="366942"/>
                    </a:cubicBezTo>
                    <a:cubicBezTo>
                      <a:pt x="171753" y="372419"/>
                      <a:pt x="176863" y="371324"/>
                      <a:pt x="184163" y="366577"/>
                    </a:cubicBezTo>
                    <a:cubicBezTo>
                      <a:pt x="210080" y="349052"/>
                      <a:pt x="237091" y="347957"/>
                      <a:pt x="263373" y="365117"/>
                    </a:cubicBezTo>
                    <a:cubicBezTo>
                      <a:pt x="272498" y="371324"/>
                      <a:pt x="278704" y="372054"/>
                      <a:pt x="287099" y="365847"/>
                    </a:cubicBezTo>
                    <a:cubicBezTo>
                      <a:pt x="290749" y="362926"/>
                      <a:pt x="294765" y="360736"/>
                      <a:pt x="298780" y="358910"/>
                    </a:cubicBezTo>
                    <a:cubicBezTo>
                      <a:pt x="305350" y="355989"/>
                      <a:pt x="307905" y="351973"/>
                      <a:pt x="306810" y="344306"/>
                    </a:cubicBezTo>
                    <a:cubicBezTo>
                      <a:pt x="303160" y="313272"/>
                      <a:pt x="318856" y="285524"/>
                      <a:pt x="347328" y="272380"/>
                    </a:cubicBezTo>
                    <a:cubicBezTo>
                      <a:pt x="354628" y="269094"/>
                      <a:pt x="357913" y="265443"/>
                      <a:pt x="357183" y="257411"/>
                    </a:cubicBezTo>
                    <a:cubicBezTo>
                      <a:pt x="356453" y="251934"/>
                      <a:pt x="356453" y="246458"/>
                      <a:pt x="357183" y="240981"/>
                    </a:cubicBezTo>
                    <a:cubicBezTo>
                      <a:pt x="358278" y="232219"/>
                      <a:pt x="354628" y="228568"/>
                      <a:pt x="346963" y="224917"/>
                    </a:cubicBezTo>
                    <a:cubicBezTo>
                      <a:pt x="318491" y="211773"/>
                      <a:pt x="303525" y="184390"/>
                      <a:pt x="306810" y="152626"/>
                    </a:cubicBezTo>
                    <a:cubicBezTo>
                      <a:pt x="307540" y="146419"/>
                      <a:pt x="306810" y="142403"/>
                      <a:pt x="300605" y="139482"/>
                    </a:cubicBezTo>
                    <a:cubicBezTo>
                      <a:pt x="295130" y="136926"/>
                      <a:pt x="290019" y="134006"/>
                      <a:pt x="285274" y="130720"/>
                    </a:cubicBezTo>
                    <a:cubicBezTo>
                      <a:pt x="277974" y="125243"/>
                      <a:pt x="272863" y="125973"/>
                      <a:pt x="264833" y="131450"/>
                    </a:cubicBezTo>
                    <a:cubicBezTo>
                      <a:pt x="240377" y="147879"/>
                      <a:pt x="213730" y="149705"/>
                      <a:pt x="189274" y="134006"/>
                    </a:cubicBezTo>
                    <a:cubicBezTo>
                      <a:pt x="176863" y="125973"/>
                      <a:pt x="168833" y="126703"/>
                      <a:pt x="158612" y="134371"/>
                    </a:cubicBezTo>
                    <a:cubicBezTo>
                      <a:pt x="156057" y="136196"/>
                      <a:pt x="153137" y="138022"/>
                      <a:pt x="150217" y="139117"/>
                    </a:cubicBezTo>
                    <a:cubicBezTo>
                      <a:pt x="143646" y="141673"/>
                      <a:pt x="142551" y="146054"/>
                      <a:pt x="143281" y="152991"/>
                    </a:cubicBezTo>
                    <a:cubicBezTo>
                      <a:pt x="145836" y="184025"/>
                      <a:pt x="133791" y="208852"/>
                      <a:pt x="106049" y="223091"/>
                    </a:cubicBezTo>
                    <a:cubicBezTo>
                      <a:pt x="94734" y="228933"/>
                      <a:pt x="91813" y="235139"/>
                      <a:pt x="91813" y="246823"/>
                    </a:cubicBezTo>
                    <a:cubicBezTo>
                      <a:pt x="91813" y="260332"/>
                      <a:pt x="93639" y="268729"/>
                      <a:pt x="107874" y="276031"/>
                    </a:cubicBezTo>
                    <a:cubicBezTo>
                      <a:pt x="133061" y="288080"/>
                      <a:pt x="144011" y="311446"/>
                      <a:pt x="143646" y="340655"/>
                    </a:cubicBezTo>
                    <a:close/>
                    <a:moveTo>
                      <a:pt x="408651" y="159928"/>
                    </a:moveTo>
                    <a:cubicBezTo>
                      <a:pt x="408651" y="142768"/>
                      <a:pt x="394415" y="128529"/>
                      <a:pt x="377624" y="128894"/>
                    </a:cubicBezTo>
                    <a:cubicBezTo>
                      <a:pt x="361198" y="129259"/>
                      <a:pt x="347328" y="143133"/>
                      <a:pt x="347328" y="159563"/>
                    </a:cubicBezTo>
                    <a:cubicBezTo>
                      <a:pt x="347328" y="176723"/>
                      <a:pt x="361563" y="190962"/>
                      <a:pt x="378354" y="190597"/>
                    </a:cubicBezTo>
                    <a:cubicBezTo>
                      <a:pt x="394780" y="190232"/>
                      <a:pt x="408286" y="176358"/>
                      <a:pt x="408651" y="159928"/>
                    </a:cubicBezTo>
                    <a:close/>
                    <a:moveTo>
                      <a:pt x="72102" y="128894"/>
                    </a:moveTo>
                    <a:cubicBezTo>
                      <a:pt x="55676" y="128894"/>
                      <a:pt x="41806" y="142403"/>
                      <a:pt x="41441" y="159198"/>
                    </a:cubicBezTo>
                    <a:cubicBezTo>
                      <a:pt x="41076" y="176358"/>
                      <a:pt x="54946" y="190597"/>
                      <a:pt x="72102" y="190597"/>
                    </a:cubicBezTo>
                    <a:cubicBezTo>
                      <a:pt x="88528" y="190597"/>
                      <a:pt x="102399" y="176723"/>
                      <a:pt x="102764" y="160293"/>
                    </a:cubicBezTo>
                    <a:cubicBezTo>
                      <a:pt x="103129" y="143498"/>
                      <a:pt x="88893" y="128894"/>
                      <a:pt x="72102" y="128894"/>
                    </a:cubicBezTo>
                    <a:close/>
                    <a:moveTo>
                      <a:pt x="377624" y="305970"/>
                    </a:moveTo>
                    <a:cubicBezTo>
                      <a:pt x="360833" y="305970"/>
                      <a:pt x="347328" y="319114"/>
                      <a:pt x="346963" y="335908"/>
                    </a:cubicBezTo>
                    <a:cubicBezTo>
                      <a:pt x="346597" y="353068"/>
                      <a:pt x="360468" y="366942"/>
                      <a:pt x="377989" y="366942"/>
                    </a:cubicBezTo>
                    <a:cubicBezTo>
                      <a:pt x="394780" y="366942"/>
                      <a:pt x="408286" y="353799"/>
                      <a:pt x="408651" y="337004"/>
                    </a:cubicBezTo>
                    <a:cubicBezTo>
                      <a:pt x="409016" y="319844"/>
                      <a:pt x="395145" y="305970"/>
                      <a:pt x="377624" y="305970"/>
                    </a:cubicBezTo>
                    <a:close/>
                    <a:moveTo>
                      <a:pt x="225411" y="455663"/>
                    </a:moveTo>
                    <a:cubicBezTo>
                      <a:pt x="242567" y="455298"/>
                      <a:pt x="256438" y="440694"/>
                      <a:pt x="255707" y="423534"/>
                    </a:cubicBezTo>
                    <a:cubicBezTo>
                      <a:pt x="254977" y="407104"/>
                      <a:pt x="240742" y="393595"/>
                      <a:pt x="224316" y="393960"/>
                    </a:cubicBezTo>
                    <a:cubicBezTo>
                      <a:pt x="207525" y="394325"/>
                      <a:pt x="193654" y="408929"/>
                      <a:pt x="194019" y="426089"/>
                    </a:cubicBezTo>
                    <a:cubicBezTo>
                      <a:pt x="194749" y="442519"/>
                      <a:pt x="208985" y="456028"/>
                      <a:pt x="225411" y="455663"/>
                    </a:cubicBezTo>
                    <a:close/>
                    <a:moveTo>
                      <a:pt x="225046" y="101876"/>
                    </a:moveTo>
                    <a:cubicBezTo>
                      <a:pt x="241837" y="101876"/>
                      <a:pt x="255342" y="88733"/>
                      <a:pt x="255707" y="71938"/>
                    </a:cubicBezTo>
                    <a:cubicBezTo>
                      <a:pt x="256072" y="54778"/>
                      <a:pt x="242202" y="40904"/>
                      <a:pt x="225046" y="40904"/>
                    </a:cubicBezTo>
                    <a:cubicBezTo>
                      <a:pt x="208255" y="40904"/>
                      <a:pt x="194749" y="54048"/>
                      <a:pt x="194384" y="70842"/>
                    </a:cubicBezTo>
                    <a:cubicBezTo>
                      <a:pt x="194019" y="88367"/>
                      <a:pt x="207525" y="102241"/>
                      <a:pt x="225046" y="101876"/>
                    </a:cubicBezTo>
                    <a:close/>
                    <a:moveTo>
                      <a:pt x="72467" y="366942"/>
                    </a:moveTo>
                    <a:cubicBezTo>
                      <a:pt x="89258" y="366577"/>
                      <a:pt x="102399" y="353434"/>
                      <a:pt x="102764" y="336639"/>
                    </a:cubicBezTo>
                    <a:cubicBezTo>
                      <a:pt x="102764" y="319479"/>
                      <a:pt x="88893" y="305605"/>
                      <a:pt x="71372" y="305970"/>
                    </a:cubicBezTo>
                    <a:cubicBezTo>
                      <a:pt x="54581" y="306335"/>
                      <a:pt x="41441" y="319479"/>
                      <a:pt x="41076" y="336274"/>
                    </a:cubicBezTo>
                    <a:cubicBezTo>
                      <a:pt x="41076" y="353799"/>
                      <a:pt x="54946" y="367307"/>
                      <a:pt x="72467" y="366942"/>
                    </a:cubicBezTo>
                    <a:close/>
                  </a:path>
                </a:pathLst>
              </a:custGeom>
              <a:solidFill>
                <a:srgbClr val="000000"/>
              </a:solidFill>
              <a:ln w="364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35570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320"/>
              </a:lnSpc>
            </a:pPr>
            <a:r>
              <a:rPr lang="en-US" sz="1400" dirty="0">
                <a:solidFill>
                  <a:schemeClr val="bg1"/>
                </a:solidFill>
                <a:highlight>
                  <a:srgbClr val="74659A"/>
                </a:highlight>
              </a:rPr>
              <a:t>Le processus </a:t>
            </a:r>
          </a:p>
          <a:p>
            <a:pPr algn="ctr">
              <a:lnSpc>
                <a:spcPts val="1320"/>
              </a:lnSpc>
            </a:pPr>
            <a:r>
              <a:rPr lang="en-US" sz="1400" dirty="0">
                <a:solidFill>
                  <a:schemeClr val="bg1"/>
                </a:solidFill>
                <a:highlight>
                  <a:srgbClr val="74659A"/>
                </a:highlight>
              </a:rPr>
              <a:t>par </a:t>
            </a:r>
            <a:r>
              <a:rPr lang="en-US" sz="1400" dirty="0" err="1">
                <a:solidFill>
                  <a:schemeClr val="bg1"/>
                </a:solidFill>
                <a:highlight>
                  <a:srgbClr val="74659A"/>
                </a:highlight>
              </a:rPr>
              <a:t>lequel</a:t>
            </a:r>
            <a:r>
              <a:rPr lang="en-US" sz="1400" dirty="0">
                <a:solidFill>
                  <a:schemeClr val="bg1"/>
                </a:solidFill>
                <a:highlight>
                  <a:srgbClr val="74659A"/>
                </a:highlight>
              </a:rPr>
              <a:t> la technologie nous rend </a:t>
            </a:r>
          </a:p>
          <a:p>
            <a:pPr algn="ctr">
              <a:lnSpc>
                <a:spcPts val="1320"/>
              </a:lnSpc>
            </a:pPr>
            <a:r>
              <a:rPr lang="en-US" sz="1400" dirty="0">
                <a:solidFill>
                  <a:schemeClr val="bg1"/>
                </a:solidFill>
                <a:highlight>
                  <a:srgbClr val="74659A"/>
                </a:highlight>
              </a:rPr>
              <a:t>stupide est, selon Bernard </a:t>
            </a:r>
            <a:r>
              <a:rPr lang="en-US" sz="1400" dirty="0" err="1">
                <a:solidFill>
                  <a:schemeClr val="bg1"/>
                </a:solidFill>
                <a:highlight>
                  <a:srgbClr val="74659A"/>
                </a:highlight>
              </a:rPr>
              <a:t>Stiegler</a:t>
            </a:r>
            <a:r>
              <a:rPr lang="en-US" sz="1400" dirty="0">
                <a:solidFill>
                  <a:schemeClr val="bg1"/>
                </a:solidFill>
                <a:highlight>
                  <a:srgbClr val="74659A"/>
                </a:highlight>
              </a:rPr>
              <a:t>, appelée prolétarisation. </a:t>
            </a:r>
          </a:p>
          <a:p>
            <a:pPr>
              <a:lnSpc>
                <a:spcPts val="1120"/>
              </a:lnSpc>
            </a:pPr>
            <a:r>
              <a:rPr lang="en-US" sz="1150" dirty="0">
                <a:solidFill>
                  <a:srgbClr val="262626"/>
                </a:solidFill>
              </a:rPr>
              <a:t> </a:t>
            </a:r>
          </a:p>
          <a:p>
            <a:pPr>
              <a:lnSpc>
                <a:spcPts val="1120"/>
              </a:lnSpc>
            </a:pPr>
            <a:r>
              <a:rPr lang="en-US" sz="1150" dirty="0">
                <a:solidFill>
                  <a:srgbClr val="262626"/>
                </a:solidFill>
              </a:rPr>
              <a:t>Il emprunte ce terme au politologue Karl Marx, qui a décrit dans ses écrits comment la révolution industrielle avait entraîné la perte du savoir des travailleurs, en les </a:t>
            </a:r>
            <a:r>
              <a:rPr lang="en-US" sz="1150" dirty="0" err="1">
                <a:solidFill>
                  <a:srgbClr val="262626"/>
                </a:solidFill>
              </a:rPr>
              <a:t>standardisant</a:t>
            </a:r>
            <a:r>
              <a:rPr lang="en-US" sz="1150" dirty="0">
                <a:solidFill>
                  <a:srgbClr val="262626"/>
                </a:solidFill>
              </a:rPr>
              <a:t>, en les automatisant et, par conséquent, en les remplaçant par des machines. Selon lui, cela a conduit à une inversion de la relation entre l'homme et la machine, le prolétariat se mettant au service de la machine au lieu de l'inverse. </a:t>
            </a:r>
          </a:p>
          <a:p>
            <a:pPr>
              <a:lnSpc>
                <a:spcPts val="1120"/>
              </a:lnSpc>
            </a:pPr>
            <a:r>
              <a:rPr lang="en-US" sz="1150" dirty="0">
                <a:solidFill>
                  <a:srgbClr val="262626"/>
                </a:solidFill>
              </a:rPr>
              <a:t> </a:t>
            </a:r>
          </a:p>
          <a:p>
            <a:pPr>
              <a:lnSpc>
                <a:spcPts val="1120"/>
              </a:lnSpc>
            </a:pPr>
            <a:r>
              <a:rPr lang="en-US" sz="1150" dirty="0">
                <a:solidFill>
                  <a:srgbClr val="262626"/>
                </a:solidFill>
              </a:rPr>
              <a:t>Aujourd'hui, le prolétariat n'est pas le seul à avoir perdu son savoir au profit des machines. Si l</a:t>
            </a:r>
            <a:r>
              <a:rPr lang="en-US" sz="1150" dirty="0" err="1">
                <a:solidFill>
                  <a:srgbClr val="262626"/>
                </a:solidFill>
              </a:rPr>
              <a:t>'industrialisation a standardisé </a:t>
            </a:r>
            <a:r>
              <a:rPr lang="en-US" sz="1150" dirty="0">
                <a:solidFill>
                  <a:srgbClr val="262626"/>
                </a:solidFill>
              </a:rPr>
              <a:t>et automatisé les gestes des ouvriers, les nouvelles avancées technologiques ont automatisé d'autres types de savoirs. Cela signifie que la </a:t>
            </a:r>
            <a:r>
              <a:rPr lang="en-US" sz="1150" dirty="0" err="1">
                <a:solidFill>
                  <a:srgbClr val="262626"/>
                </a:solidFill>
              </a:rPr>
              <a:t>prolétarisation a </a:t>
            </a:r>
            <a:r>
              <a:rPr lang="en-US" sz="1150" dirty="0">
                <a:solidFill>
                  <a:srgbClr val="262626"/>
                </a:solidFill>
              </a:rPr>
              <a:t>atteint des personnes de toutes les couches de la société, aussi puissantes soient-elles. </a:t>
            </a:r>
            <a:r>
              <a:rPr lang="en-US" sz="1150" dirty="0" err="1">
                <a:solidFill>
                  <a:srgbClr val="262626"/>
                </a:solidFill>
              </a:rPr>
              <a:t>Stiegler </a:t>
            </a:r>
            <a:r>
              <a:rPr lang="en-US" sz="1150" dirty="0">
                <a:solidFill>
                  <a:srgbClr val="262626"/>
                </a:solidFill>
              </a:rPr>
              <a:t>prend souvent l'exemple de l'ancien président de la Réserve fédérale américaine, Alan Greenspan, qui, après le krach financier de 2008, a admis ne pas avoir compris les technologies qui ont guidé les décisions fatales à la récession économique mondiale.  </a:t>
            </a:r>
          </a:p>
          <a:p>
            <a:pPr>
              <a:lnSpc>
                <a:spcPts val="1120"/>
              </a:lnSpc>
            </a:pPr>
            <a:r>
              <a:rPr lang="en-US" sz="1150" dirty="0">
                <a:solidFill>
                  <a:srgbClr val="262626"/>
                </a:solidFill>
              </a:rPr>
              <a:t> </a:t>
            </a:r>
          </a:p>
          <a:p>
            <a:pPr>
              <a:lnSpc>
                <a:spcPts val="1120"/>
              </a:lnSpc>
            </a:pPr>
            <a:r>
              <a:rPr lang="en-US" sz="1150" dirty="0">
                <a:solidFill>
                  <a:srgbClr val="262626"/>
                </a:solidFill>
              </a:rPr>
              <a:t>Ces dernières années, la prolétarisation a également touché des types de connaissances qui étaient auparavant considérés comme typiquement humains. Dans un article de 2008, Chris Anderson, alors rédacteur en chef de Wired, affirme que la création d'hypothèses scientifiques pourrait être remplacée par un traitement puissant des données. Les robots remplacent déjà certaines fonctions de soins dans les maisons de retraite et les hôpitaux.  Une simple recherche sur Google permet de trouver des programmes éducatifs et des divertissements qui remplacent effectivement, mais mal, le rôle des parents et des enseignants. D'une manière générale, on pourrait dire que nous sommes en train de déléguer non seulement notre "faire" (savoir-faire), mais aussi notre savoir </a:t>
            </a:r>
            <a:r>
              <a:rPr lang="en-US" sz="1150" dirty="0" err="1">
                <a:solidFill>
                  <a:srgbClr val="262626"/>
                </a:solidFill>
              </a:rPr>
              <a:t>théoriser </a:t>
            </a:r>
            <a:r>
              <a:rPr lang="en-US" sz="1150" dirty="0">
                <a:solidFill>
                  <a:srgbClr val="262626"/>
                </a:solidFill>
              </a:rPr>
              <a:t>(</a:t>
            </a:r>
            <a:r>
              <a:rPr lang="en-US" sz="1150" dirty="0" err="1">
                <a:solidFill>
                  <a:srgbClr val="262626"/>
                </a:solidFill>
              </a:rPr>
              <a:t>savoir-théoriser</a:t>
            </a:r>
            <a:r>
              <a:rPr lang="en-US" sz="1150" dirty="0">
                <a:solidFill>
                  <a:srgbClr val="262626"/>
                </a:solidFill>
              </a:rPr>
              <a:t>) et notre savoir vivre (savoir-vivre). </a:t>
            </a:r>
            <a:r>
              <a:rPr lang="en-US" sz="1150" dirty="0" err="1">
                <a:solidFill>
                  <a:srgbClr val="262626"/>
                </a:solidFill>
              </a:rPr>
              <a:t>Stiegler </a:t>
            </a:r>
            <a:r>
              <a:rPr lang="en-US" sz="1150" dirty="0">
                <a:solidFill>
                  <a:srgbClr val="262626"/>
                </a:solidFill>
              </a:rPr>
              <a:t>se réfère souvent à cette perte massive de connaissances comme à un état généralisé de prolétarisation. </a:t>
            </a:r>
          </a:p>
          <a:p>
            <a:pPr>
              <a:lnSpc>
                <a:spcPts val="1120"/>
              </a:lnSpc>
            </a:pPr>
            <a:r>
              <a:rPr lang="en-US" sz="1150" dirty="0">
                <a:solidFill>
                  <a:srgbClr val="262626"/>
                </a:solidFill>
              </a:rPr>
              <a:t> </a:t>
            </a: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6" y="1012503"/>
            <a:ext cx="190878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Prolétarisation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3">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44</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0591CBC-F065-E381-1C72-479364C8DCA1}"/>
              </a:ext>
            </a:extLst>
          </p:cNvPr>
          <p:cNvGrpSpPr/>
          <p:nvPr/>
        </p:nvGrpSpPr>
        <p:grpSpPr>
          <a:xfrm>
            <a:off x="6163566" y="706197"/>
            <a:ext cx="760631" cy="761149"/>
            <a:chOff x="7211530" y="2382809"/>
            <a:chExt cx="823268" cy="823829"/>
          </a:xfrm>
        </p:grpSpPr>
        <p:sp>
          <p:nvSpPr>
            <p:cNvPr id="3" name="Freeform 2">
              <a:extLst>
                <a:ext uri="{FF2B5EF4-FFF2-40B4-BE49-F238E27FC236}">
                  <a16:creationId xmlns:a16="http://schemas.microsoft.com/office/drawing/2014/main" id="{61821AF9-1681-5B54-080F-CF059F68DDFA}"/>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 name="Graphic 2">
              <a:extLst>
                <a:ext uri="{FF2B5EF4-FFF2-40B4-BE49-F238E27FC236}">
                  <a16:creationId xmlns:a16="http://schemas.microsoft.com/office/drawing/2014/main" id="{94701F00-A7CB-9C58-057F-EFB95F637C0B}"/>
                </a:ext>
              </a:extLst>
            </p:cNvPr>
            <p:cNvGrpSpPr/>
            <p:nvPr/>
          </p:nvGrpSpPr>
          <p:grpSpPr>
            <a:xfrm>
              <a:off x="7211530" y="2382809"/>
              <a:ext cx="823268" cy="823829"/>
              <a:chOff x="7211530" y="2382809"/>
              <a:chExt cx="823268" cy="823829"/>
            </a:xfrm>
            <a:solidFill>
              <a:srgbClr val="010101"/>
            </a:solidFill>
          </p:grpSpPr>
          <p:sp>
            <p:nvSpPr>
              <p:cNvPr id="8" name="Freeform 7">
                <a:extLst>
                  <a:ext uri="{FF2B5EF4-FFF2-40B4-BE49-F238E27FC236}">
                    <a16:creationId xmlns:a16="http://schemas.microsoft.com/office/drawing/2014/main" id="{E16233F4-49C5-2F3D-2BA6-6F1C790A8F19}"/>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0" name="Graphic 2">
                <a:extLst>
                  <a:ext uri="{FF2B5EF4-FFF2-40B4-BE49-F238E27FC236}">
                    <a16:creationId xmlns:a16="http://schemas.microsoft.com/office/drawing/2014/main" id="{DF99F78C-EECC-EBB1-C1DB-39B49EF9D24C}"/>
                  </a:ext>
                </a:extLst>
              </p:cNvPr>
              <p:cNvGrpSpPr/>
              <p:nvPr/>
            </p:nvGrpSpPr>
            <p:grpSpPr>
              <a:xfrm>
                <a:off x="7211530" y="2382809"/>
                <a:ext cx="823268" cy="823829"/>
                <a:chOff x="7211530" y="2382809"/>
                <a:chExt cx="823268" cy="823829"/>
              </a:xfrm>
              <a:solidFill>
                <a:srgbClr val="010101"/>
              </a:solidFill>
            </p:grpSpPr>
            <p:sp>
              <p:nvSpPr>
                <p:cNvPr id="11" name="Freeform 10">
                  <a:extLst>
                    <a:ext uri="{FF2B5EF4-FFF2-40B4-BE49-F238E27FC236}">
                      <a16:creationId xmlns:a16="http://schemas.microsoft.com/office/drawing/2014/main" id="{9A1A66E1-B7BA-44C4-884B-C45916AB4C51}"/>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6F9C2187-F4F0-E006-D3EE-49435B5E9331}"/>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DCB68AD1-3AFA-F83A-0467-59469F508ACA}"/>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4B58294-037E-6370-41ED-138A834DBECF}"/>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0522B7CD-2671-E6FE-858F-9B8AE1DB8930}"/>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
        <p:nvSpPr>
          <p:cNvPr id="16" name="Text Placeholder 15">
            <a:extLst>
              <a:ext uri="{FF2B5EF4-FFF2-40B4-BE49-F238E27FC236}">
                <a16:creationId xmlns:a16="http://schemas.microsoft.com/office/drawing/2014/main" id="{3E0B2199-21B8-9126-B18B-845539FDC8F8}"/>
              </a:ext>
            </a:extLst>
          </p:cNvPr>
          <p:cNvSpPr txBox="1">
            <a:spLocks/>
          </p:cNvSpPr>
          <p:nvPr/>
        </p:nvSpPr>
        <p:spPr>
          <a:xfrm>
            <a:off x="1123961" y="6962731"/>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La perte massive de connaissances décrite par </a:t>
            </a:r>
            <a:r>
              <a:rPr lang="en-US" sz="1150" dirty="0" err="1">
                <a:solidFill>
                  <a:srgbClr val="262626"/>
                </a:solidFill>
              </a:rPr>
              <a:t>Stiegler </a:t>
            </a:r>
            <a:r>
              <a:rPr lang="en-US" sz="1150" dirty="0">
                <a:solidFill>
                  <a:srgbClr val="262626"/>
                </a:solidFill>
              </a:rPr>
              <a:t>est une conséquence naturelle de l'investissement rapide dans l'innovation de nouvelles technologies, qui sont souvent introduites dans la société avant que nous ayons une réelle compréhension des conséquences qu'elles auront sur notre structure sociale. </a:t>
            </a:r>
          </a:p>
          <a:p>
            <a:pPr>
              <a:lnSpc>
                <a:spcPts val="1320"/>
              </a:lnSpc>
            </a:pPr>
            <a:r>
              <a:rPr lang="en-US" sz="1150" dirty="0">
                <a:solidFill>
                  <a:srgbClr val="262626"/>
                </a:solidFill>
              </a:rPr>
              <a:t> </a:t>
            </a:r>
          </a:p>
          <a:p>
            <a:pPr>
              <a:lnSpc>
                <a:spcPts val="1320"/>
              </a:lnSpc>
            </a:pPr>
            <a:r>
              <a:rPr lang="en-US" sz="1150" dirty="0" err="1">
                <a:solidFill>
                  <a:srgbClr val="262626"/>
                </a:solidFill>
              </a:rPr>
              <a:t>Stiegler </a:t>
            </a:r>
            <a:r>
              <a:rPr lang="en-US" sz="1150" dirty="0">
                <a:solidFill>
                  <a:srgbClr val="262626"/>
                </a:solidFill>
              </a:rPr>
              <a:t>écrit que ces conséquences inattendues peuvent conduire à quelque chose qui s'apparente à un état de choc, ce qu'il appelle également une perturbation. Après chaque perturbation, il sera nécessaire d'introduire de nouveaux ordres techniques et sociaux. L'adoption de nouvelles lois est l'un des moyens d'instaurer de nouveaux ordres. Reconnaissant les effets perturbateurs que les grandes entreprises technologiques ont eus sur l'économie locale, la politique et le bien-être personnel, nous avons assisté, au cours des deux dernières décennies, à l'apparition de nouveaux types de réglementation, notamment au sein de l'Union européenne, qui, avec ses lois sur les services numériques, a adopté un certain nombre de lois visant à protéger les utilisateurs numériques, et dans certains pays, comme l'Allemagne, le Danemark et le Canada, qui ont interdit ou réduit l'accès à des services tels qu'Airbnb et Uber. </a:t>
            </a:r>
          </a:p>
          <a:p>
            <a:pPr>
              <a:lnSpc>
                <a:spcPts val="1320"/>
              </a:lnSpc>
            </a:pPr>
            <a:endParaRPr lang="en-US" sz="1150" dirty="0">
              <a:solidFill>
                <a:srgbClr val="262626"/>
              </a:solidFill>
            </a:endParaRPr>
          </a:p>
        </p:txBody>
      </p:sp>
      <p:cxnSp>
        <p:nvCxnSpPr>
          <p:cNvPr id="17" name="Straight Connector 16">
            <a:extLst>
              <a:ext uri="{FF2B5EF4-FFF2-40B4-BE49-F238E27FC236}">
                <a16:creationId xmlns:a16="http://schemas.microsoft.com/office/drawing/2014/main" id="{FC03F267-40F5-88F3-D8BD-B46EFD1506DC}"/>
              </a:ext>
            </a:extLst>
          </p:cNvPr>
          <p:cNvCxnSpPr>
            <a:cxnSpLocks/>
          </p:cNvCxnSpPr>
          <p:nvPr/>
        </p:nvCxnSpPr>
        <p:spPr>
          <a:xfrm>
            <a:off x="423223" y="6476862"/>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A06907-A89F-1EE5-AE96-1907EA7EB518}"/>
              </a:ext>
            </a:extLst>
          </p:cNvPr>
          <p:cNvSpPr txBox="1"/>
          <p:nvPr/>
        </p:nvSpPr>
        <p:spPr>
          <a:xfrm>
            <a:off x="141612" y="6215252"/>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22" name="Text Placeholder 17">
            <a:extLst>
              <a:ext uri="{FF2B5EF4-FFF2-40B4-BE49-F238E27FC236}">
                <a16:creationId xmlns:a16="http://schemas.microsoft.com/office/drawing/2014/main" id="{88F6156D-ACE7-0785-3BC1-CBDBFC6F0E6D}"/>
              </a:ext>
            </a:extLst>
          </p:cNvPr>
          <p:cNvSpPr txBox="1">
            <a:spLocks/>
          </p:cNvSpPr>
          <p:nvPr/>
        </p:nvSpPr>
        <p:spPr>
          <a:xfrm>
            <a:off x="1061428" y="6264954"/>
            <a:ext cx="1645557"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Perturbation </a:t>
            </a:r>
          </a:p>
        </p:txBody>
      </p:sp>
      <p:sp>
        <p:nvSpPr>
          <p:cNvPr id="23" name="Rectangle 22">
            <a:extLst>
              <a:ext uri="{FF2B5EF4-FFF2-40B4-BE49-F238E27FC236}">
                <a16:creationId xmlns:a16="http://schemas.microsoft.com/office/drawing/2014/main" id="{29FCABDA-44ED-C64F-99A6-22F4B8E464AC}"/>
              </a:ext>
            </a:extLst>
          </p:cNvPr>
          <p:cNvSpPr/>
          <p:nvPr/>
        </p:nvSpPr>
        <p:spPr>
          <a:xfrm>
            <a:off x="6101604" y="6415617"/>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DC3F9FF4-2AA0-BC28-883C-2594E249BDD6}"/>
              </a:ext>
            </a:extLst>
          </p:cNvPr>
          <p:cNvGrpSpPr/>
          <p:nvPr/>
        </p:nvGrpSpPr>
        <p:grpSpPr>
          <a:xfrm>
            <a:off x="6249528" y="6006438"/>
            <a:ext cx="711984" cy="713359"/>
            <a:chOff x="7284496" y="2127428"/>
            <a:chExt cx="2245645" cy="2249982"/>
          </a:xfrm>
        </p:grpSpPr>
        <p:grpSp>
          <p:nvGrpSpPr>
            <p:cNvPr id="43" name="Graphic 3">
              <a:extLst>
                <a:ext uri="{FF2B5EF4-FFF2-40B4-BE49-F238E27FC236}">
                  <a16:creationId xmlns:a16="http://schemas.microsoft.com/office/drawing/2014/main" id="{41C09C54-91B5-49B8-C78D-030DB3583723}"/>
                </a:ext>
              </a:extLst>
            </p:cNvPr>
            <p:cNvGrpSpPr/>
            <p:nvPr/>
          </p:nvGrpSpPr>
          <p:grpSpPr>
            <a:xfrm>
              <a:off x="7284496" y="2127428"/>
              <a:ext cx="2245645" cy="2249982"/>
              <a:chOff x="5098317" y="2100784"/>
              <a:chExt cx="2245645" cy="2249982"/>
            </a:xfrm>
            <a:solidFill>
              <a:srgbClr val="000000"/>
            </a:solidFill>
          </p:grpSpPr>
          <p:sp>
            <p:nvSpPr>
              <p:cNvPr id="47" name="Freeform 46">
                <a:extLst>
                  <a:ext uri="{FF2B5EF4-FFF2-40B4-BE49-F238E27FC236}">
                    <a16:creationId xmlns:a16="http://schemas.microsoft.com/office/drawing/2014/main" id="{0D4BB95E-3EAD-BAA6-6E05-03A1F0D0B784}"/>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solidFill>
                <a:srgbClr val="000000"/>
              </a:solidFill>
              <a:ln w="604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3F83B12-A283-945E-582A-B84BD4F2FD7B}"/>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D90C4FB-FB3D-91D5-129E-0BAF6F49AF9D}"/>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6158298-E6D5-550F-03EF-2B6C9C90A51C}"/>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3458E18-B756-EDA3-AB02-96FD82FE9DCD}"/>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09ACAB0-B53C-CEEC-43DC-460A7C433BC1}"/>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44" name="Graphic 3">
              <a:extLst>
                <a:ext uri="{FF2B5EF4-FFF2-40B4-BE49-F238E27FC236}">
                  <a16:creationId xmlns:a16="http://schemas.microsoft.com/office/drawing/2014/main" id="{C7755070-0BA9-3949-34FE-ED6FB09ED5F1}"/>
                </a:ext>
              </a:extLst>
            </p:cNvPr>
            <p:cNvGrpSpPr/>
            <p:nvPr/>
          </p:nvGrpSpPr>
          <p:grpSpPr>
            <a:xfrm>
              <a:off x="8878245" y="2200268"/>
              <a:ext cx="144167" cy="725714"/>
              <a:chOff x="6692066" y="2173624"/>
              <a:chExt cx="144167" cy="725714"/>
            </a:xfrm>
            <a:solidFill>
              <a:srgbClr val="00BADE"/>
            </a:solidFill>
          </p:grpSpPr>
          <p:sp>
            <p:nvSpPr>
              <p:cNvPr id="45" name="Freeform 44">
                <a:extLst>
                  <a:ext uri="{FF2B5EF4-FFF2-40B4-BE49-F238E27FC236}">
                    <a16:creationId xmlns:a16="http://schemas.microsoft.com/office/drawing/2014/main" id="{37964EA2-445A-299A-5DD8-F03D79C1F402}"/>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009AC1"/>
              </a:solidFill>
              <a:ln w="604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5D30F18-F65A-7096-C4F4-517DF7A5B0FD}"/>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009AC1"/>
              </a:solidFill>
              <a:ln w="604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59650839"/>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Toutefois, à mesure que l'évolution technologique s'accélère, les institutions traditionnelles, qu'elles soient juridiques ou scientifiques, peuvent avoir du mal à "suivre". Cette tendance, écrit </a:t>
            </a:r>
            <a:r>
              <a:rPr lang="en-US" sz="1150" dirty="0" err="1">
                <a:solidFill>
                  <a:srgbClr val="262626"/>
                </a:solidFill>
              </a:rPr>
              <a:t>Stiegler</a:t>
            </a:r>
            <a:r>
              <a:rPr lang="en-US" sz="1150" dirty="0">
                <a:solidFill>
                  <a:srgbClr val="262626"/>
                </a:solidFill>
              </a:rPr>
              <a:t>, n'est qu'aggravée par un désinvestissement général dans les institutions publiques qui pourraient autrement introduire de nouveaux ordres sociaux et technologiques. </a:t>
            </a:r>
          </a:p>
          <a:p>
            <a:pPr>
              <a:lnSpc>
                <a:spcPts val="1320"/>
              </a:lnSpc>
            </a:pPr>
            <a:r>
              <a:rPr lang="en-US" sz="1150" dirty="0">
                <a:solidFill>
                  <a:srgbClr val="262626"/>
                </a:solidFill>
              </a:rPr>
              <a:t> </a:t>
            </a:r>
          </a:p>
          <a:p>
            <a:pPr>
              <a:lnSpc>
                <a:spcPts val="1320"/>
              </a:lnSpc>
            </a:pPr>
            <a:endParaRPr lang="en-US" sz="1150" dirty="0">
              <a:solidFill>
                <a:srgbClr val="262626"/>
              </a:solidFill>
            </a:endParaRPr>
          </a:p>
          <a:p>
            <a:pPr>
              <a:lnSpc>
                <a:spcPts val="1320"/>
              </a:lnSpc>
            </a:pPr>
            <a:endParaRPr lang="en-US" sz="1150" dirty="0">
              <a:solidFill>
                <a:srgbClr val="262626"/>
              </a:solidFill>
            </a:endParaRPr>
          </a:p>
          <a:p>
            <a:pPr>
              <a:lnSpc>
                <a:spcPts val="1320"/>
              </a:lnSpc>
            </a:pPr>
            <a:r>
              <a:rPr lang="en-US" sz="1150" dirty="0">
                <a:solidFill>
                  <a:srgbClr val="262626"/>
                </a:solidFill>
              </a:rPr>
              <a:t>En réponse à cela, Bernard </a:t>
            </a:r>
            <a:r>
              <a:rPr lang="en-US" sz="1150" dirty="0" err="1">
                <a:solidFill>
                  <a:srgbClr val="262626"/>
                </a:solidFill>
              </a:rPr>
              <a:t>Stiegler </a:t>
            </a:r>
            <a:r>
              <a:rPr lang="en-US" sz="1150" dirty="0">
                <a:solidFill>
                  <a:srgbClr val="262626"/>
                </a:solidFill>
              </a:rPr>
              <a:t>allait, après le krach financier, proposer un nouveau type d'économie, qu'il appelait, avec un large réseau interdisciplinaire de chercheurs, une économie de la contribution. L'objectif d'une économie de la contribution est d'investir dans la production de nouvelles connaissances susceptibles de réduire les conséquences indésirables des technologies ou, pour reprendre le vocabulaire d'en haut, de lutter contre un </a:t>
            </a:r>
            <a:r>
              <a:rPr lang="en-US" sz="1150" i="1" dirty="0">
                <a:solidFill>
                  <a:srgbClr val="262626"/>
                </a:solidFill>
              </a:rPr>
              <a:t>état de </a:t>
            </a:r>
            <a:r>
              <a:rPr lang="en-US" sz="1150" i="1" dirty="0" err="1">
                <a:solidFill>
                  <a:srgbClr val="262626"/>
                </a:solidFill>
              </a:rPr>
              <a:t>prolétarisation </a:t>
            </a:r>
            <a:r>
              <a:rPr lang="en-US" sz="1150" i="1" dirty="0">
                <a:solidFill>
                  <a:srgbClr val="262626"/>
                </a:solidFill>
              </a:rPr>
              <a:t>généralisé</a:t>
            </a:r>
            <a:r>
              <a:rPr lang="en-US" sz="1150" dirty="0">
                <a:solidFill>
                  <a:srgbClr val="262626"/>
                </a:solidFill>
              </a:rPr>
              <a:t>. </a:t>
            </a: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05</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6" y="1012503"/>
            <a:ext cx="2934022"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Économie de la contribution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45</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3E0B2199-21B8-9126-B18B-845539FDC8F8}"/>
              </a:ext>
            </a:extLst>
          </p:cNvPr>
          <p:cNvSpPr txBox="1">
            <a:spLocks/>
          </p:cNvSpPr>
          <p:nvPr/>
        </p:nvSpPr>
        <p:spPr>
          <a:xfrm>
            <a:off x="1112098" y="5345906"/>
            <a:ext cx="6201256" cy="4470447"/>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La recherche contributive est le processus qui, au sein d'une économie de la contribution, vise à lutter contre un état de </a:t>
            </a:r>
            <a:r>
              <a:rPr lang="en-US" sz="1150" dirty="0" err="1">
                <a:solidFill>
                  <a:srgbClr val="262626"/>
                </a:solidFill>
              </a:rPr>
              <a:t>prolétarisation généralisé</a:t>
            </a:r>
            <a:r>
              <a:rPr lang="en-US" sz="1150" dirty="0">
                <a:solidFill>
                  <a:srgbClr val="262626"/>
                </a:solidFill>
              </a:rPr>
              <a:t>.</a:t>
            </a:r>
          </a:p>
          <a:p>
            <a:pPr>
              <a:lnSpc>
                <a:spcPts val="1320"/>
              </a:lnSpc>
            </a:pPr>
            <a:r>
              <a:rPr lang="en-US" sz="1150" dirty="0">
                <a:solidFill>
                  <a:srgbClr val="262626"/>
                </a:solidFill>
              </a:rPr>
              <a:t> </a:t>
            </a:r>
          </a:p>
          <a:p>
            <a:pPr>
              <a:lnSpc>
                <a:spcPts val="1320"/>
              </a:lnSpc>
            </a:pPr>
            <a:r>
              <a:rPr lang="en-US" sz="1150" dirty="0">
                <a:solidFill>
                  <a:srgbClr val="262626"/>
                </a:solidFill>
              </a:rPr>
              <a:t>Reconnaissant la vitesse à laquelle la technologie évolue, la recherche contributive est conçue en partant du principe que nous ne pouvons pas compter sur un seul domaine ou un seul type de connaissances pour développer de nouvelles façons de pratiquer la technologie : nous devons rassembler différents types de connaissances pour, de cette façon, permettre le transfert rapide entre différents domaines de compétences. Pour reprendre l'exemple de la surexposition aux écrans, nous ne pouvons pas compter uniquement sur les chercheurs pour élaborer des stratégies visant à réduire le temps passé devant les écrans ; nous devons également impliquer les professionnels, qui savent comment la surexposition aux écrans se déroule sur le terrain, et les parents, qui sont particulièrement aptes à imaginer comment remplacer les écrans dans le foyer. </a:t>
            </a:r>
          </a:p>
          <a:p>
            <a:pPr>
              <a:lnSpc>
                <a:spcPts val="1320"/>
              </a:lnSpc>
            </a:pPr>
            <a:endParaRPr lang="en-US" sz="1150" dirty="0">
              <a:solidFill>
                <a:srgbClr val="262626"/>
              </a:solidFill>
            </a:endParaRPr>
          </a:p>
          <a:p>
            <a:pPr>
              <a:lnSpc>
                <a:spcPts val="1320"/>
              </a:lnSpc>
            </a:pPr>
            <a:r>
              <a:rPr lang="en-US" sz="1150" dirty="0">
                <a:solidFill>
                  <a:srgbClr val="262626"/>
                </a:solidFill>
              </a:rPr>
              <a:t>Nous parlons également de la </a:t>
            </a:r>
            <a:r>
              <a:rPr lang="en-US" sz="1150" dirty="0" err="1">
                <a:solidFill>
                  <a:srgbClr val="262626"/>
                </a:solidFill>
              </a:rPr>
              <a:t>valorisation </a:t>
            </a:r>
            <a:r>
              <a:rPr lang="en-US" sz="1150" dirty="0">
                <a:solidFill>
                  <a:srgbClr val="262626"/>
                </a:solidFill>
              </a:rPr>
              <a:t>et de la création de nouvelles connaissances "praticables" comme d'un processus de capacitation. </a:t>
            </a:r>
          </a:p>
          <a:p>
            <a:pPr>
              <a:lnSpc>
                <a:spcPts val="1320"/>
              </a:lnSpc>
            </a:pPr>
            <a:endParaRPr lang="en-US" sz="1150" dirty="0">
              <a:solidFill>
                <a:srgbClr val="262626"/>
              </a:solidFill>
            </a:endParaRPr>
          </a:p>
          <a:p>
            <a:pPr>
              <a:lnSpc>
                <a:spcPts val="1320"/>
              </a:lnSpc>
            </a:pPr>
            <a:r>
              <a:rPr lang="en-US" sz="1150" dirty="0">
                <a:solidFill>
                  <a:srgbClr val="262626"/>
                </a:solidFill>
              </a:rPr>
              <a:t>En rassemblant tous les concepts ci-dessus, on pourrait dire que la </a:t>
            </a:r>
            <a:r>
              <a:rPr lang="en-US" sz="1150" i="1" dirty="0">
                <a:solidFill>
                  <a:srgbClr val="262626"/>
                </a:solidFill>
              </a:rPr>
              <a:t>recherche contributive </a:t>
            </a:r>
            <a:r>
              <a:rPr lang="en-US" sz="1150" dirty="0">
                <a:solidFill>
                  <a:srgbClr val="262626"/>
                </a:solidFill>
              </a:rPr>
              <a:t>est le processus envisagé pour sortir de notre époque actuelle de </a:t>
            </a:r>
            <a:r>
              <a:rPr lang="en-US" sz="1150" i="1" dirty="0">
                <a:solidFill>
                  <a:srgbClr val="262626"/>
                </a:solidFill>
              </a:rPr>
              <a:t>perturbation </a:t>
            </a:r>
            <a:r>
              <a:rPr lang="en-US" sz="1150" dirty="0">
                <a:solidFill>
                  <a:srgbClr val="262626"/>
                </a:solidFill>
              </a:rPr>
              <a:t>en produisant de nouvelles connaissances qui peuvent contrer un </a:t>
            </a:r>
            <a:r>
              <a:rPr lang="en-US" sz="1150" i="1" dirty="0">
                <a:solidFill>
                  <a:srgbClr val="262626"/>
                </a:solidFill>
              </a:rPr>
              <a:t>état </a:t>
            </a:r>
            <a:r>
              <a:rPr lang="en-US" sz="1150" i="1" dirty="0" err="1">
                <a:solidFill>
                  <a:srgbClr val="262626"/>
                </a:solidFill>
              </a:rPr>
              <a:t>généralisé </a:t>
            </a:r>
            <a:r>
              <a:rPr lang="en-US" sz="1150" i="1" dirty="0">
                <a:solidFill>
                  <a:srgbClr val="262626"/>
                </a:solidFill>
              </a:rPr>
              <a:t>de </a:t>
            </a:r>
            <a:r>
              <a:rPr lang="en-US" sz="1150" i="1" dirty="0" err="1">
                <a:solidFill>
                  <a:srgbClr val="262626"/>
                </a:solidFill>
              </a:rPr>
              <a:t>prolétarisation</a:t>
            </a:r>
            <a:r>
              <a:rPr lang="en-US" sz="1150" dirty="0">
                <a:solidFill>
                  <a:srgbClr val="262626"/>
                </a:solidFill>
              </a:rPr>
              <a:t>. Plus concrètement, elle cherche à rassembler des personnes issues de différents domaines qui, ensemble, pratiqueront et théoriseront des technologies qui sont toujours traitées comme des </a:t>
            </a:r>
            <a:r>
              <a:rPr lang="en-US" sz="1150" i="1" dirty="0" err="1">
                <a:solidFill>
                  <a:srgbClr val="262626"/>
                </a:solidFill>
              </a:rPr>
              <a:t>pharmakons, c'est-à-dire </a:t>
            </a:r>
            <a:r>
              <a:rPr lang="en-US" sz="1150" dirty="0">
                <a:solidFill>
                  <a:srgbClr val="262626"/>
                </a:solidFill>
              </a:rPr>
              <a:t>comme des objets contenant à la fois des aspects positifs et négatifs. L'interaction entre les individus et leur milieu social et technique favorise l'</a:t>
            </a:r>
            <a:r>
              <a:rPr lang="en-US" sz="1150" i="1" dirty="0">
                <a:solidFill>
                  <a:srgbClr val="262626"/>
                </a:solidFill>
              </a:rPr>
              <a:t>individuation </a:t>
            </a:r>
            <a:r>
              <a:rPr lang="en-US" sz="1150" dirty="0">
                <a:solidFill>
                  <a:srgbClr val="262626"/>
                </a:solidFill>
              </a:rPr>
              <a:t>: le devenir de ceux qui participent au processus de recherche contributive ainsi que le devenir de leur milieu technique et social. Le devenir étant, dans la philosophie de Bernard </a:t>
            </a:r>
            <a:r>
              <a:rPr lang="en-US" sz="1150" dirty="0" err="1">
                <a:solidFill>
                  <a:srgbClr val="262626"/>
                </a:solidFill>
              </a:rPr>
              <a:t>Stiegler, la </a:t>
            </a:r>
            <a:r>
              <a:rPr lang="en-US" sz="1150" dirty="0">
                <a:solidFill>
                  <a:srgbClr val="262626"/>
                </a:solidFill>
              </a:rPr>
              <a:t>même chose que l'exister, la recherche contributive peut, fondamentalement, être pensée comme un moyen de garantir notre existence et celle du monde dans lequel nous vivons.  </a:t>
            </a:r>
          </a:p>
          <a:p>
            <a:pPr>
              <a:lnSpc>
                <a:spcPts val="1320"/>
              </a:lnSpc>
            </a:pPr>
            <a:endParaRPr lang="en-US" sz="1150" dirty="0">
              <a:solidFill>
                <a:srgbClr val="262626"/>
              </a:solidFill>
            </a:endParaRPr>
          </a:p>
        </p:txBody>
      </p:sp>
      <p:cxnSp>
        <p:nvCxnSpPr>
          <p:cNvPr id="17" name="Straight Connector 16">
            <a:extLst>
              <a:ext uri="{FF2B5EF4-FFF2-40B4-BE49-F238E27FC236}">
                <a16:creationId xmlns:a16="http://schemas.microsoft.com/office/drawing/2014/main" id="{FC03F267-40F5-88F3-D8BD-B46EFD1506DC}"/>
              </a:ext>
            </a:extLst>
          </p:cNvPr>
          <p:cNvCxnSpPr>
            <a:cxnSpLocks/>
          </p:cNvCxnSpPr>
          <p:nvPr/>
        </p:nvCxnSpPr>
        <p:spPr>
          <a:xfrm>
            <a:off x="411360" y="4860037"/>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A06907-A89F-1EE5-AE96-1907EA7EB518}"/>
              </a:ext>
            </a:extLst>
          </p:cNvPr>
          <p:cNvSpPr txBox="1"/>
          <p:nvPr/>
        </p:nvSpPr>
        <p:spPr>
          <a:xfrm>
            <a:off x="129749" y="4598427"/>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06</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22" name="Text Placeholder 17">
            <a:extLst>
              <a:ext uri="{FF2B5EF4-FFF2-40B4-BE49-F238E27FC236}">
                <a16:creationId xmlns:a16="http://schemas.microsoft.com/office/drawing/2014/main" id="{88F6156D-ACE7-0785-3BC1-CBDBFC6F0E6D}"/>
              </a:ext>
            </a:extLst>
          </p:cNvPr>
          <p:cNvSpPr txBox="1">
            <a:spLocks/>
          </p:cNvSpPr>
          <p:nvPr/>
        </p:nvSpPr>
        <p:spPr>
          <a:xfrm>
            <a:off x="1049566" y="4648129"/>
            <a:ext cx="242135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Recherche contributive  </a:t>
            </a:r>
          </a:p>
        </p:txBody>
      </p:sp>
      <p:sp>
        <p:nvSpPr>
          <p:cNvPr id="23" name="Rectangle 22">
            <a:extLst>
              <a:ext uri="{FF2B5EF4-FFF2-40B4-BE49-F238E27FC236}">
                <a16:creationId xmlns:a16="http://schemas.microsoft.com/office/drawing/2014/main" id="{29FCABDA-44ED-C64F-99A6-22F4B8E464AC}"/>
              </a:ext>
            </a:extLst>
          </p:cNvPr>
          <p:cNvSpPr/>
          <p:nvPr/>
        </p:nvSpPr>
        <p:spPr>
          <a:xfrm>
            <a:off x="6089741" y="4798792"/>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3">
            <a:extLst>
              <a:ext uri="{FF2B5EF4-FFF2-40B4-BE49-F238E27FC236}">
                <a16:creationId xmlns:a16="http://schemas.microsoft.com/office/drawing/2014/main" id="{44DD3530-8EF0-4706-4C23-BACDE8B1029F}"/>
              </a:ext>
            </a:extLst>
          </p:cNvPr>
          <p:cNvGrpSpPr/>
          <p:nvPr/>
        </p:nvGrpSpPr>
        <p:grpSpPr>
          <a:xfrm>
            <a:off x="6193258" y="712150"/>
            <a:ext cx="755769" cy="754114"/>
            <a:chOff x="10410452" y="410457"/>
            <a:chExt cx="1091621" cy="1089230"/>
          </a:xfrm>
        </p:grpSpPr>
        <p:sp>
          <p:nvSpPr>
            <p:cNvPr id="24" name="Freeform 23">
              <a:extLst>
                <a:ext uri="{FF2B5EF4-FFF2-40B4-BE49-F238E27FC236}">
                  <a16:creationId xmlns:a16="http://schemas.microsoft.com/office/drawing/2014/main" id="{75EA9625-836E-C0B6-6D18-529235AFDE96}"/>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009AC1"/>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93598C6-657D-C562-AAEE-CC8080A06837}"/>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E2829FDE-4544-A029-5F90-A639797B420D}"/>
              </a:ext>
            </a:extLst>
          </p:cNvPr>
          <p:cNvGrpSpPr/>
          <p:nvPr/>
        </p:nvGrpSpPr>
        <p:grpSpPr>
          <a:xfrm>
            <a:off x="6150917" y="4440621"/>
            <a:ext cx="707411" cy="706717"/>
            <a:chOff x="10376768" y="2334933"/>
            <a:chExt cx="920484" cy="919581"/>
          </a:xfrm>
        </p:grpSpPr>
        <p:sp>
          <p:nvSpPr>
            <p:cNvPr id="28" name="Freeform 27">
              <a:extLst>
                <a:ext uri="{FF2B5EF4-FFF2-40B4-BE49-F238E27FC236}">
                  <a16:creationId xmlns:a16="http://schemas.microsoft.com/office/drawing/2014/main" id="{EA949B9F-3B4B-FDE1-42C0-9E200B45D676}"/>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E845DFF6-0412-371E-C961-84A43565DD33}"/>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0" name="Graphic 2">
              <a:extLst>
                <a:ext uri="{FF2B5EF4-FFF2-40B4-BE49-F238E27FC236}">
                  <a16:creationId xmlns:a16="http://schemas.microsoft.com/office/drawing/2014/main" id="{1650B07D-9B4A-0E06-0604-38D8C18EC7AA}"/>
                </a:ext>
              </a:extLst>
            </p:cNvPr>
            <p:cNvGrpSpPr/>
            <p:nvPr/>
          </p:nvGrpSpPr>
          <p:grpSpPr>
            <a:xfrm>
              <a:off x="10376768" y="2334933"/>
              <a:ext cx="920484" cy="919581"/>
              <a:chOff x="10376768" y="2334933"/>
              <a:chExt cx="920484" cy="919581"/>
            </a:xfrm>
            <a:solidFill>
              <a:srgbClr val="010101"/>
            </a:solidFill>
          </p:grpSpPr>
          <p:sp>
            <p:nvSpPr>
              <p:cNvPr id="31" name="Freeform 30">
                <a:extLst>
                  <a:ext uri="{FF2B5EF4-FFF2-40B4-BE49-F238E27FC236}">
                    <a16:creationId xmlns:a16="http://schemas.microsoft.com/office/drawing/2014/main" id="{F15AC210-CF94-85FC-E6C5-08C2BC4C685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6DBF344C-6735-A733-68CD-3C9FE73B244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324061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46</a:t>
            </a:fld>
            <a:endParaRPr lang="en-US" dirty="0"/>
          </a:p>
        </p:txBody>
      </p:sp>
      <p:sp>
        <p:nvSpPr>
          <p:cNvPr id="3" name="Rectangle 2">
            <a:extLst>
              <a:ext uri="{FF2B5EF4-FFF2-40B4-BE49-F238E27FC236}">
                <a16:creationId xmlns:a16="http://schemas.microsoft.com/office/drawing/2014/main" id="{EC59D88B-8DCE-DD6D-2936-60036FC17F65}"/>
              </a:ext>
            </a:extLst>
          </p:cNvPr>
          <p:cNvSpPr/>
          <p:nvPr/>
        </p:nvSpPr>
        <p:spPr>
          <a:xfrm>
            <a:off x="-12624" y="1220693"/>
            <a:ext cx="7584922" cy="890697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D759C87-5227-DBF1-9CD9-FBD01D75D8F7}"/>
              </a:ext>
            </a:extLst>
          </p:cNvPr>
          <p:cNvPicPr>
            <a:picLocks noChangeAspect="1"/>
          </p:cNvPicPr>
          <p:nvPr/>
        </p:nvPicPr>
        <p:blipFill rotWithShape="1">
          <a:blip r:embed="rId2">
            <a:alphaModFix amt="52000"/>
          </a:blip>
          <a:srcRect l="67635" t="984" r="2330" b="31175"/>
          <a:stretch/>
        </p:blipFill>
        <p:spPr>
          <a:xfrm rot="5400000" flipH="1">
            <a:off x="201657" y="3701774"/>
            <a:ext cx="2737789" cy="3309098"/>
          </a:xfrm>
          <a:prstGeom prst="rect">
            <a:avLst/>
          </a:prstGeom>
        </p:spPr>
      </p:pic>
      <p:sp>
        <p:nvSpPr>
          <p:cNvPr id="6" name="Text Placeholder 16">
            <a:extLst>
              <a:ext uri="{FF2B5EF4-FFF2-40B4-BE49-F238E27FC236}">
                <a16:creationId xmlns:a16="http://schemas.microsoft.com/office/drawing/2014/main" id="{E39AA223-82C0-CFA7-0DFC-3FC6E54C7ABC}"/>
              </a:ext>
            </a:extLst>
          </p:cNvPr>
          <p:cNvSpPr txBox="1">
            <a:spLocks/>
          </p:cNvSpPr>
          <p:nvPr/>
        </p:nvSpPr>
        <p:spPr>
          <a:xfrm>
            <a:off x="516189" y="373965"/>
            <a:ext cx="3150301"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Quatre grandes orientations </a:t>
            </a:r>
            <a:endParaRPr lang="en-US" dirty="0">
              <a:solidFill>
                <a:srgbClr val="009AC1"/>
              </a:solidFill>
            </a:endParaRPr>
          </a:p>
        </p:txBody>
      </p:sp>
      <p:sp>
        <p:nvSpPr>
          <p:cNvPr id="8" name="Graphic 4">
            <a:extLst>
              <a:ext uri="{FF2B5EF4-FFF2-40B4-BE49-F238E27FC236}">
                <a16:creationId xmlns:a16="http://schemas.microsoft.com/office/drawing/2014/main" id="{FFE22487-47CC-FC75-5EB1-B540885EF5C6}"/>
              </a:ext>
            </a:extLst>
          </p:cNvPr>
          <p:cNvSpPr/>
          <p:nvPr/>
        </p:nvSpPr>
        <p:spPr>
          <a:xfrm rot="16200000">
            <a:off x="1476824" y="157488"/>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F93AA532-EA1D-7532-9B3D-9B3FB74ADB46}"/>
              </a:ext>
            </a:extLst>
          </p:cNvPr>
          <p:cNvPicPr>
            <a:picLocks noChangeAspect="1"/>
          </p:cNvPicPr>
          <p:nvPr/>
        </p:nvPicPr>
        <p:blipFill rotWithShape="1">
          <a:blip r:embed="rId2">
            <a:alphaModFix amt="35000"/>
          </a:blip>
          <a:srcRect l="67393" t="-878" r="5449" b="31174"/>
          <a:stretch/>
        </p:blipFill>
        <p:spPr>
          <a:xfrm rot="10800000" flipH="1">
            <a:off x="5071538" y="1209225"/>
            <a:ext cx="2475513" cy="3399920"/>
          </a:xfrm>
          <a:prstGeom prst="rect">
            <a:avLst/>
          </a:prstGeom>
        </p:spPr>
      </p:pic>
      <p:sp>
        <p:nvSpPr>
          <p:cNvPr id="11" name="Rectangle 10">
            <a:extLst>
              <a:ext uri="{FF2B5EF4-FFF2-40B4-BE49-F238E27FC236}">
                <a16:creationId xmlns:a16="http://schemas.microsoft.com/office/drawing/2014/main" id="{403399E9-6877-66D3-40BA-ADBD11C91049}"/>
              </a:ext>
            </a:extLst>
          </p:cNvPr>
          <p:cNvSpPr/>
          <p:nvPr/>
        </p:nvSpPr>
        <p:spPr>
          <a:xfrm>
            <a:off x="560333" y="5565453"/>
            <a:ext cx="6643869" cy="3175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cxnSp>
        <p:nvCxnSpPr>
          <p:cNvPr id="24" name="Straight Connector 23">
            <a:extLst>
              <a:ext uri="{FF2B5EF4-FFF2-40B4-BE49-F238E27FC236}">
                <a16:creationId xmlns:a16="http://schemas.microsoft.com/office/drawing/2014/main" id="{0A4CC1D8-7D66-2572-8242-081760CB097D}"/>
              </a:ext>
            </a:extLst>
          </p:cNvPr>
          <p:cNvCxnSpPr/>
          <p:nvPr/>
        </p:nvCxnSpPr>
        <p:spPr>
          <a:xfrm>
            <a:off x="1793064" y="4972120"/>
            <a:ext cx="0" cy="988392"/>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C7D9FB-F7D0-8CCF-FB81-29806BF254AB}"/>
              </a:ext>
            </a:extLst>
          </p:cNvPr>
          <p:cNvCxnSpPr>
            <a:cxnSpLocks/>
          </p:cNvCxnSpPr>
          <p:nvPr/>
        </p:nvCxnSpPr>
        <p:spPr>
          <a:xfrm>
            <a:off x="6155083" y="5960512"/>
            <a:ext cx="0" cy="174282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3216A7-ADFA-EF43-6BF4-108A9794FEAB}"/>
              </a:ext>
            </a:extLst>
          </p:cNvPr>
          <p:cNvCxnSpPr>
            <a:cxnSpLocks/>
          </p:cNvCxnSpPr>
          <p:nvPr/>
        </p:nvCxnSpPr>
        <p:spPr>
          <a:xfrm>
            <a:off x="1793064" y="5960512"/>
            <a:ext cx="4362019"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80AEC8-B8F2-EB8A-40D4-E352A1F7BC9B}"/>
              </a:ext>
            </a:extLst>
          </p:cNvPr>
          <p:cNvCxnSpPr>
            <a:cxnSpLocks/>
          </p:cNvCxnSpPr>
          <p:nvPr/>
        </p:nvCxnSpPr>
        <p:spPr>
          <a:xfrm>
            <a:off x="441972" y="7703335"/>
            <a:ext cx="5713111"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38ED01BB-AC7A-9019-9CDB-9418308B19C4}"/>
              </a:ext>
            </a:extLst>
          </p:cNvPr>
          <p:cNvSpPr txBox="1">
            <a:spLocks/>
          </p:cNvSpPr>
          <p:nvPr/>
        </p:nvSpPr>
        <p:spPr>
          <a:xfrm>
            <a:off x="1883433" y="5726852"/>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9" name="TextBox 28">
            <a:extLst>
              <a:ext uri="{FF2B5EF4-FFF2-40B4-BE49-F238E27FC236}">
                <a16:creationId xmlns:a16="http://schemas.microsoft.com/office/drawing/2014/main" id="{CFD7F140-FD80-4407-31F2-352EE2C0B3C0}"/>
              </a:ext>
            </a:extLst>
          </p:cNvPr>
          <p:cNvSpPr txBox="1"/>
          <p:nvPr/>
        </p:nvSpPr>
        <p:spPr>
          <a:xfrm>
            <a:off x="1793065" y="6196867"/>
            <a:ext cx="1620716" cy="528350"/>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Organologique </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762AE7A2-A265-0DAF-6A91-760C3F3459DF}"/>
              </a:ext>
            </a:extLst>
          </p:cNvPr>
          <p:cNvSpPr/>
          <p:nvPr/>
        </p:nvSpPr>
        <p:spPr>
          <a:xfrm>
            <a:off x="3387367" y="5888958"/>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73FD3CC-A56B-9712-FB70-CDA684353A4F}"/>
              </a:ext>
            </a:extLst>
          </p:cNvPr>
          <p:cNvSpPr/>
          <p:nvPr/>
        </p:nvSpPr>
        <p:spPr>
          <a:xfrm>
            <a:off x="5639793" y="814978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 Placeholder 3">
            <a:extLst>
              <a:ext uri="{FF2B5EF4-FFF2-40B4-BE49-F238E27FC236}">
                <a16:creationId xmlns:a16="http://schemas.microsoft.com/office/drawing/2014/main" id="{4BEF3F9C-3C7F-18CA-B0A5-E304BE8C08B5}"/>
              </a:ext>
            </a:extLst>
          </p:cNvPr>
          <p:cNvSpPr txBox="1">
            <a:spLocks/>
          </p:cNvSpPr>
          <p:nvPr/>
        </p:nvSpPr>
        <p:spPr>
          <a:xfrm>
            <a:off x="4319105" y="5747890"/>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78" name="TextBox 77">
            <a:extLst>
              <a:ext uri="{FF2B5EF4-FFF2-40B4-BE49-F238E27FC236}">
                <a16:creationId xmlns:a16="http://schemas.microsoft.com/office/drawing/2014/main" id="{784C43C8-085E-33EA-214F-575360CD645A}"/>
              </a:ext>
            </a:extLst>
          </p:cNvPr>
          <p:cNvSpPr txBox="1"/>
          <p:nvPr/>
        </p:nvSpPr>
        <p:spPr>
          <a:xfrm>
            <a:off x="4090689" y="6217905"/>
            <a:ext cx="1862450" cy="528350"/>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Économiquement </a:t>
            </a: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durable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id="{803E9370-59FD-19AB-F355-00D7B7BF39C4}"/>
              </a:ext>
            </a:extLst>
          </p:cNvPr>
          <p:cNvSpPr/>
          <p:nvPr/>
        </p:nvSpPr>
        <p:spPr>
          <a:xfrm rot="5400000">
            <a:off x="5667915" y="6735792"/>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3">
            <a:extLst>
              <a:ext uri="{FF2B5EF4-FFF2-40B4-BE49-F238E27FC236}">
                <a16:creationId xmlns:a16="http://schemas.microsoft.com/office/drawing/2014/main" id="{3058B41F-5777-9F19-2BDC-8D4422BB6257}"/>
              </a:ext>
            </a:extLst>
          </p:cNvPr>
          <p:cNvSpPr txBox="1">
            <a:spLocks/>
          </p:cNvSpPr>
          <p:nvPr/>
        </p:nvSpPr>
        <p:spPr>
          <a:xfrm>
            <a:off x="2006773" y="7470267"/>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04</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6" name="TextBox 85">
            <a:extLst>
              <a:ext uri="{FF2B5EF4-FFF2-40B4-BE49-F238E27FC236}">
                <a16:creationId xmlns:a16="http://schemas.microsoft.com/office/drawing/2014/main" id="{C949C2F8-359D-6813-7895-41254D7D3C7D}"/>
              </a:ext>
            </a:extLst>
          </p:cNvPr>
          <p:cNvSpPr txBox="1"/>
          <p:nvPr/>
        </p:nvSpPr>
        <p:spPr>
          <a:xfrm>
            <a:off x="1406254" y="7968761"/>
            <a:ext cx="1366425" cy="310341"/>
          </a:xfrm>
          <a:prstGeom prst="rect">
            <a:avLst/>
          </a:prstGeom>
          <a:noFill/>
          <a:ln>
            <a:noFill/>
          </a:ln>
        </p:spPr>
        <p:txBody>
          <a:bodyPr wrap="square">
            <a:spAutoFit/>
          </a:bodyPr>
          <a:lstStyle/>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Évolutif</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id="{5691AF31-FC09-FFD5-C86A-733310560DCC}"/>
              </a:ext>
            </a:extLst>
          </p:cNvPr>
          <p:cNvSpPr/>
          <p:nvPr/>
        </p:nvSpPr>
        <p:spPr>
          <a:xfrm>
            <a:off x="3660753" y="7620328"/>
            <a:ext cx="777685"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id="{8D1BC781-2CD9-C5F2-275C-85F805DF5271}"/>
              </a:ext>
            </a:extLst>
          </p:cNvPr>
          <p:cNvSpPr txBox="1">
            <a:spLocks/>
          </p:cNvSpPr>
          <p:nvPr/>
        </p:nvSpPr>
        <p:spPr>
          <a:xfrm>
            <a:off x="4790248" y="7439778"/>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9" name="TextBox 88">
            <a:extLst>
              <a:ext uri="{FF2B5EF4-FFF2-40B4-BE49-F238E27FC236}">
                <a16:creationId xmlns:a16="http://schemas.microsoft.com/office/drawing/2014/main" id="{1BDA5914-F8E6-EDA1-0D0E-04954CE1C21D}"/>
              </a:ext>
            </a:extLst>
          </p:cNvPr>
          <p:cNvSpPr txBox="1"/>
          <p:nvPr/>
        </p:nvSpPr>
        <p:spPr>
          <a:xfrm>
            <a:off x="3706312" y="7910801"/>
            <a:ext cx="1875970" cy="310341"/>
          </a:xfrm>
          <a:prstGeom prst="rect">
            <a:avLst/>
          </a:prstGeom>
          <a:noFill/>
          <a:ln>
            <a:noFill/>
          </a:ln>
        </p:spPr>
        <p:txBody>
          <a:bodyPr wrap="square">
            <a:spAutoFit/>
          </a:bodyPr>
          <a:lstStyle/>
          <a:p>
            <a:pPr algn="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Capacitaire</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9BB4F320-0B6D-4E2E-B722-7B5DCA46B4DA}"/>
              </a:ext>
            </a:extLst>
          </p:cNvPr>
          <p:cNvSpPr/>
          <p:nvPr/>
        </p:nvSpPr>
        <p:spPr>
          <a:xfrm>
            <a:off x="853539" y="7610486"/>
            <a:ext cx="675404"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7">
            <a:extLst>
              <a:ext uri="{FF2B5EF4-FFF2-40B4-BE49-F238E27FC236}">
                <a16:creationId xmlns:a16="http://schemas.microsoft.com/office/drawing/2014/main" id="{C8FB1E4A-F579-8976-97B3-FD02C3BA03C9}"/>
              </a:ext>
            </a:extLst>
          </p:cNvPr>
          <p:cNvSpPr txBox="1">
            <a:spLocks/>
          </p:cNvSpPr>
          <p:nvPr/>
        </p:nvSpPr>
        <p:spPr>
          <a:xfrm>
            <a:off x="563348" y="9066829"/>
            <a:ext cx="6357420" cy="106084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150" dirty="0">
                <a:solidFill>
                  <a:schemeClr val="bg1"/>
                </a:solidFill>
              </a:rPr>
              <a:t>Il est important de souligner que nous parlons d'</a:t>
            </a:r>
            <a:r>
              <a:rPr lang="en-US" sz="1150" i="1" dirty="0">
                <a:solidFill>
                  <a:schemeClr val="bg1"/>
                </a:solidFill>
              </a:rPr>
              <a:t>orientations </a:t>
            </a:r>
            <a:r>
              <a:rPr lang="en-US" sz="1150" dirty="0">
                <a:solidFill>
                  <a:schemeClr val="bg1"/>
                </a:solidFill>
              </a:rPr>
              <a:t>et non de finalités. Même si vous n'avez pas trouvé les moyens de réaliser les ambitions ci-dessus, vous pouvez toujours opérer dans le cadre de la recherche contributive. Les orientations ne doivent pas être considérées comme des critères d'exclusion, mais plutôt comme des principes destinés à guider vos décisions au fur et à mesure que vous développez votre recherche. </a:t>
            </a:r>
          </a:p>
          <a:p>
            <a:endParaRPr lang="en-US" sz="1150" dirty="0">
              <a:solidFill>
                <a:schemeClr val="bg1"/>
              </a:solidFill>
            </a:endParaRPr>
          </a:p>
        </p:txBody>
      </p:sp>
      <p:sp>
        <p:nvSpPr>
          <p:cNvPr id="32" name="Text Placeholder 17">
            <a:extLst>
              <a:ext uri="{FF2B5EF4-FFF2-40B4-BE49-F238E27FC236}">
                <a16:creationId xmlns:a16="http://schemas.microsoft.com/office/drawing/2014/main" id="{29F2D1F8-DC43-31CF-4101-AB1D00238C51}"/>
              </a:ext>
            </a:extLst>
          </p:cNvPr>
          <p:cNvSpPr txBox="1">
            <a:spLocks/>
          </p:cNvSpPr>
          <p:nvPr/>
        </p:nvSpPr>
        <p:spPr>
          <a:xfrm>
            <a:off x="478061" y="1571594"/>
            <a:ext cx="6643868" cy="1392206"/>
          </a:xfrm>
          <a:prstGeom prst="rect">
            <a:avLst/>
          </a:prstGeom>
          <a:noFill/>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150" dirty="0">
                <a:solidFill>
                  <a:schemeClr val="bg1"/>
                </a:solidFill>
              </a:rPr>
              <a:t>Nous disons souvent qu'il n'y a pas une seule façon de faire de la recherche contributive. Chaque cas de recherche contributive s'articulera en fonction des personnes qui l'entreprennent, du territoire d'intervention, des sujets traités, des technologies expérimentées - ce que nous pourrions appeler en un mot "la localité" de la recherche (nous reviendrons plus en détail sur ce point dans le troisième chapitre). Il existe cependant un ensemble d'orientations qui dirigent souvent un processus de recherche contributive. Il convient de noter qu'il ne s'agit pas d'une liste </a:t>
            </a:r>
            <a:r>
              <a:rPr lang="en-US" sz="1150" i="1" dirty="0">
                <a:solidFill>
                  <a:schemeClr val="bg1"/>
                </a:solidFill>
              </a:rPr>
              <a:t>officielle d'</a:t>
            </a:r>
            <a:r>
              <a:rPr lang="en-US" sz="1150" dirty="0">
                <a:solidFill>
                  <a:schemeClr val="bg1"/>
                </a:solidFill>
              </a:rPr>
              <a:t>orientations, ce qui signifie que d'autres personnes peuvent privilégier des valeurs ou des objectifs différents dans leur pratique. </a:t>
            </a:r>
          </a:p>
          <a:p>
            <a:endParaRPr lang="en-US" sz="1150" dirty="0">
              <a:solidFill>
                <a:schemeClr val="bg1"/>
              </a:solidFill>
            </a:endParaRPr>
          </a:p>
          <a:p>
            <a:endParaRPr lang="en-US" sz="1150" dirty="0">
              <a:solidFill>
                <a:schemeClr val="bg1"/>
              </a:solidFill>
            </a:endParaRPr>
          </a:p>
          <a:p>
            <a:endParaRPr lang="en-US" sz="1150" dirty="0">
              <a:solidFill>
                <a:schemeClr val="bg1"/>
              </a:solidFill>
            </a:endParaRPr>
          </a:p>
          <a:p>
            <a:endParaRPr lang="en-US" sz="1150" dirty="0">
              <a:solidFill>
                <a:schemeClr val="bg1"/>
              </a:solidFill>
            </a:endParaRPr>
          </a:p>
          <a:p>
            <a:endParaRPr lang="en-US" sz="1800" dirty="0">
              <a:solidFill>
                <a:schemeClr val="bg1"/>
              </a:solidFill>
            </a:endParaRPr>
          </a:p>
          <a:p>
            <a:pPr algn="l"/>
            <a:r>
              <a:rPr lang="en-US" sz="1800" b="1" dirty="0">
                <a:solidFill>
                  <a:schemeClr val="bg1"/>
                </a:solidFill>
                <a:highlight>
                  <a:srgbClr val="009AC1"/>
                </a:highlight>
              </a:rPr>
              <a:t> Dans notre travail, nous aimons </a:t>
            </a:r>
          </a:p>
          <a:p>
            <a:pPr algn="l"/>
            <a:r>
              <a:rPr lang="en-US" sz="1800" b="1" dirty="0">
                <a:solidFill>
                  <a:schemeClr val="bg1"/>
                </a:solidFill>
                <a:highlight>
                  <a:srgbClr val="009AC1"/>
                </a:highlight>
              </a:rPr>
              <a:t>mettre en évidence les éléments suivants :</a:t>
            </a:r>
          </a:p>
          <a:p>
            <a:pPr algn="l"/>
            <a:r>
              <a:rPr lang="en-US" sz="1800" dirty="0">
                <a:solidFill>
                  <a:schemeClr val="bg1"/>
                </a:solidFill>
              </a:rPr>
              <a:t> </a:t>
            </a:r>
          </a:p>
          <a:p>
            <a:pPr algn="l">
              <a:tabLst>
                <a:tab pos="311150" algn="l"/>
              </a:tabLst>
            </a:pPr>
            <a:r>
              <a:rPr lang="en-US" sz="1150" b="1" dirty="0">
                <a:solidFill>
                  <a:schemeClr val="bg1"/>
                </a:solidFill>
                <a:highlight>
                  <a:srgbClr val="009AC1"/>
                </a:highlight>
              </a:rPr>
              <a:t> 01</a:t>
            </a:r>
            <a:r>
              <a:rPr lang="en-US" sz="1150" b="1" dirty="0">
                <a:solidFill>
                  <a:srgbClr val="009AC1"/>
                </a:solidFill>
                <a:highlight>
                  <a:srgbClr val="009AC1"/>
                </a:highlight>
              </a:rPr>
              <a:t>. </a:t>
            </a:r>
            <a:r>
              <a:rPr lang="en-US" sz="1150" dirty="0">
                <a:solidFill>
                  <a:schemeClr val="bg1"/>
                </a:solidFill>
              </a:rPr>
              <a:t>la recherche contributive est </a:t>
            </a:r>
            <a:r>
              <a:rPr lang="en-US" sz="1150" b="1" dirty="0" err="1">
                <a:solidFill>
                  <a:schemeClr val="bg1"/>
                </a:solidFill>
              </a:rPr>
              <a:t>organologique </a:t>
            </a:r>
            <a:r>
              <a:rPr lang="en-US" sz="1150" dirty="0">
                <a:solidFill>
                  <a:schemeClr val="bg1"/>
                </a:solidFill>
              </a:rPr>
              <a:t>: </a:t>
            </a:r>
          </a:p>
          <a:p>
            <a:pPr algn="l">
              <a:tabLst>
                <a:tab pos="311150" algn="l"/>
              </a:tabLst>
            </a:pPr>
            <a:r>
              <a:rPr lang="en-US" sz="1150" dirty="0">
                <a:solidFill>
                  <a:schemeClr val="bg1"/>
                </a:solidFill>
              </a:rPr>
              <a:t>	</a:t>
            </a:r>
            <a:r>
              <a:rPr lang="en-US" sz="1150" dirty="0" err="1">
                <a:solidFill>
                  <a:schemeClr val="bg1"/>
                </a:solidFill>
              </a:rPr>
              <a:t>elle</a:t>
            </a:r>
            <a:r>
              <a:rPr lang="en-US" sz="1150" dirty="0">
                <a:solidFill>
                  <a:schemeClr val="bg1"/>
                </a:solidFill>
              </a:rPr>
              <a:t> </a:t>
            </a:r>
            <a:r>
              <a:rPr lang="en-US" sz="1150" dirty="0" err="1">
                <a:solidFill>
                  <a:schemeClr val="bg1"/>
                </a:solidFill>
              </a:rPr>
              <a:t>analyse</a:t>
            </a:r>
            <a:r>
              <a:rPr lang="en-US" sz="1150" dirty="0">
                <a:solidFill>
                  <a:schemeClr val="bg1"/>
                </a:solidFill>
              </a:rPr>
              <a:t> et pratique la relation</a:t>
            </a:r>
          </a:p>
          <a:p>
            <a:pPr algn="l">
              <a:tabLst>
                <a:tab pos="311150" algn="l"/>
              </a:tabLst>
            </a:pPr>
            <a:r>
              <a:rPr lang="en-US" sz="1150" dirty="0">
                <a:solidFill>
                  <a:schemeClr val="bg1"/>
                </a:solidFill>
              </a:rPr>
              <a:t>	entre nos connaissances biologiques, techniques et </a:t>
            </a:r>
            <a:r>
              <a:rPr lang="en-US" sz="1150" dirty="0" err="1">
                <a:solidFill>
                  <a:schemeClr val="bg1"/>
                </a:solidFill>
              </a:rPr>
              <a:t>organes</a:t>
            </a:r>
            <a:r>
              <a:rPr lang="en-US" sz="1150" dirty="0">
                <a:solidFill>
                  <a:schemeClr val="bg1"/>
                </a:solidFill>
              </a:rPr>
              <a:t> sociétaux</a:t>
            </a:r>
          </a:p>
          <a:p>
            <a:pPr algn="l">
              <a:tabLst>
                <a:tab pos="311150" algn="l"/>
              </a:tabLst>
            </a:pPr>
            <a:r>
              <a:rPr lang="en-US" sz="1150" b="1" dirty="0">
                <a:solidFill>
                  <a:schemeClr val="bg1"/>
                </a:solidFill>
                <a:highlight>
                  <a:srgbClr val="009AC1"/>
                </a:highlight>
              </a:rPr>
              <a:t> 02</a:t>
            </a:r>
            <a:r>
              <a:rPr lang="en-US" sz="1150" b="1" dirty="0">
                <a:solidFill>
                  <a:srgbClr val="009AC1"/>
                </a:solidFill>
                <a:highlight>
                  <a:srgbClr val="009AC1"/>
                </a:highlight>
              </a:rPr>
              <a:t>.   </a:t>
            </a:r>
            <a:r>
              <a:rPr lang="en-US" sz="1150" dirty="0">
                <a:solidFill>
                  <a:schemeClr val="bg1"/>
                </a:solidFill>
                <a:highlight>
                  <a:srgbClr val="009AC1"/>
                </a:highlight>
              </a:rPr>
              <a:t>La </a:t>
            </a:r>
            <a:r>
              <a:rPr lang="en-US" sz="1150" dirty="0" err="1">
                <a:solidFill>
                  <a:schemeClr val="bg1"/>
                </a:solidFill>
              </a:rPr>
              <a:t>recherche</a:t>
            </a:r>
            <a:r>
              <a:rPr lang="en-US" sz="1150" dirty="0">
                <a:solidFill>
                  <a:schemeClr val="bg1"/>
                </a:solidFill>
              </a:rPr>
              <a:t> contributive </a:t>
            </a:r>
            <a:r>
              <a:rPr lang="en-US" sz="1150" dirty="0" err="1">
                <a:solidFill>
                  <a:schemeClr val="bg1"/>
                </a:solidFill>
              </a:rPr>
              <a:t>est</a:t>
            </a:r>
            <a:r>
              <a:rPr lang="en-US" sz="1150" dirty="0">
                <a:solidFill>
                  <a:schemeClr val="bg1"/>
                </a:solidFill>
              </a:rPr>
              <a:t> </a:t>
            </a:r>
            <a:r>
              <a:rPr lang="en-US" sz="1150" b="1" dirty="0" err="1">
                <a:solidFill>
                  <a:schemeClr val="bg1"/>
                </a:solidFill>
              </a:rPr>
              <a:t>économiquement</a:t>
            </a:r>
            <a:r>
              <a:rPr lang="en-US" sz="1150" b="1" dirty="0">
                <a:solidFill>
                  <a:schemeClr val="bg1"/>
                </a:solidFill>
              </a:rPr>
              <a:t> durable </a:t>
            </a:r>
            <a:r>
              <a:rPr lang="en-US" sz="1150" dirty="0">
                <a:solidFill>
                  <a:schemeClr val="bg1"/>
                </a:solidFill>
              </a:rPr>
              <a:t>: </a:t>
            </a:r>
            <a:r>
              <a:rPr lang="en-US" sz="1150" dirty="0" err="1">
                <a:solidFill>
                  <a:schemeClr val="bg1"/>
                </a:solidFill>
              </a:rPr>
              <a:t>elle</a:t>
            </a:r>
            <a:r>
              <a:rPr lang="en-US" sz="1150" dirty="0">
                <a:solidFill>
                  <a:schemeClr val="bg1"/>
                </a:solidFill>
              </a:rPr>
              <a:t> </a:t>
            </a:r>
            <a:r>
              <a:rPr lang="en-US" sz="1150" dirty="0" err="1">
                <a:solidFill>
                  <a:schemeClr val="bg1"/>
                </a:solidFill>
              </a:rPr>
              <a:t>soutient</a:t>
            </a:r>
            <a:r>
              <a:rPr lang="en-US" sz="1150" dirty="0">
                <a:solidFill>
                  <a:schemeClr val="bg1"/>
                </a:solidFill>
              </a:rPr>
              <a:t> les </a:t>
            </a:r>
            <a:r>
              <a:rPr lang="en-US" sz="1150" dirty="0" err="1">
                <a:solidFill>
                  <a:schemeClr val="bg1"/>
                </a:solidFill>
              </a:rPr>
              <a:t>contributeurs</a:t>
            </a:r>
            <a:r>
              <a:rPr lang="en-US" sz="1150" dirty="0">
                <a:solidFill>
                  <a:schemeClr val="bg1"/>
                </a:solidFill>
              </a:rPr>
              <a:t> </a:t>
            </a:r>
            <a:r>
              <a:rPr lang="en-US" sz="1150" dirty="0" err="1">
                <a:solidFill>
                  <a:schemeClr val="bg1"/>
                </a:solidFill>
              </a:rPr>
              <a:t>financièrement</a:t>
            </a:r>
            <a:r>
              <a:rPr lang="en-US" sz="1150" dirty="0">
                <a:solidFill>
                  <a:schemeClr val="bg1"/>
                </a:solidFill>
              </a:rPr>
              <a:t> et crée de nouvelles activités professionnelles ;</a:t>
            </a:r>
          </a:p>
          <a:p>
            <a:pPr algn="l">
              <a:tabLst>
                <a:tab pos="311150" algn="l"/>
              </a:tabLst>
            </a:pPr>
            <a:r>
              <a:rPr lang="en-US" sz="1150" b="1" dirty="0">
                <a:solidFill>
                  <a:schemeClr val="bg1"/>
                </a:solidFill>
                <a:highlight>
                  <a:srgbClr val="009AC1"/>
                </a:highlight>
              </a:rPr>
              <a:t> 03 </a:t>
            </a:r>
            <a:r>
              <a:rPr lang="en-US" sz="1150" b="1" dirty="0">
                <a:solidFill>
                  <a:srgbClr val="009AC1"/>
                </a:solidFill>
                <a:highlight>
                  <a:srgbClr val="009AC1"/>
                </a:highlight>
              </a:rPr>
              <a:t> </a:t>
            </a:r>
            <a:r>
              <a:rPr lang="en-US" sz="1150" dirty="0">
                <a:solidFill>
                  <a:schemeClr val="bg1"/>
                </a:solidFill>
                <a:highlight>
                  <a:srgbClr val="009AC1"/>
                </a:highlight>
              </a:rPr>
              <a:t>La </a:t>
            </a:r>
            <a:r>
              <a:rPr lang="en-US" sz="1150" dirty="0" err="1">
                <a:solidFill>
                  <a:schemeClr val="bg1"/>
                </a:solidFill>
              </a:rPr>
              <a:t>recherche</a:t>
            </a:r>
            <a:r>
              <a:rPr lang="en-US" sz="1150" dirty="0">
                <a:solidFill>
                  <a:schemeClr val="bg1"/>
                </a:solidFill>
              </a:rPr>
              <a:t> contributive est </a:t>
            </a:r>
            <a:r>
              <a:rPr lang="en-US" sz="1150" b="1" dirty="0" err="1">
                <a:solidFill>
                  <a:schemeClr val="bg1"/>
                </a:solidFill>
              </a:rPr>
              <a:t>capacitative</a:t>
            </a:r>
            <a:r>
              <a:rPr lang="en-US" sz="1150" b="1" dirty="0">
                <a:solidFill>
                  <a:schemeClr val="bg1"/>
                </a:solidFill>
              </a:rPr>
              <a:t> </a:t>
            </a:r>
            <a:r>
              <a:rPr lang="en-US" sz="1150" dirty="0">
                <a:solidFill>
                  <a:schemeClr val="bg1"/>
                </a:solidFill>
              </a:rPr>
              <a:t>: </a:t>
            </a:r>
          </a:p>
          <a:p>
            <a:pPr algn="l">
              <a:tabLst>
                <a:tab pos="311150" algn="l"/>
              </a:tabLst>
            </a:pPr>
            <a:r>
              <a:rPr lang="en-US" sz="1150" dirty="0">
                <a:solidFill>
                  <a:schemeClr val="bg1"/>
                </a:solidFill>
              </a:rPr>
              <a:t>	</a:t>
            </a:r>
            <a:r>
              <a:rPr lang="en-US" sz="1150" dirty="0" err="1">
                <a:solidFill>
                  <a:schemeClr val="bg1"/>
                </a:solidFill>
              </a:rPr>
              <a:t>elle</a:t>
            </a:r>
            <a:r>
              <a:rPr lang="en-US" sz="1150" dirty="0">
                <a:solidFill>
                  <a:schemeClr val="bg1"/>
                </a:solidFill>
              </a:rPr>
              <a:t> </a:t>
            </a:r>
            <a:r>
              <a:rPr lang="en-US" sz="1150" dirty="0" err="1">
                <a:solidFill>
                  <a:schemeClr val="bg1"/>
                </a:solidFill>
              </a:rPr>
              <a:t>valorise</a:t>
            </a:r>
            <a:r>
              <a:rPr lang="en-US" sz="1150" dirty="0">
                <a:solidFill>
                  <a:schemeClr val="bg1"/>
                </a:solidFill>
              </a:rPr>
              <a:t> les connaissances des participants afin de s'ouvrir à de nouveaux modes d'action ;</a:t>
            </a:r>
          </a:p>
          <a:p>
            <a:pPr algn="l">
              <a:tabLst>
                <a:tab pos="311150" algn="l"/>
              </a:tabLst>
            </a:pPr>
            <a:r>
              <a:rPr lang="en-US" sz="1150" b="1" dirty="0">
                <a:solidFill>
                  <a:schemeClr val="bg1"/>
                </a:solidFill>
                <a:highlight>
                  <a:srgbClr val="009AC1"/>
                </a:highlight>
              </a:rPr>
              <a:t> 04  </a:t>
            </a:r>
            <a:r>
              <a:rPr lang="en-US" sz="1150" dirty="0">
                <a:solidFill>
                  <a:schemeClr val="bg1"/>
                </a:solidFill>
                <a:highlight>
                  <a:srgbClr val="009AC1"/>
                </a:highlight>
              </a:rPr>
              <a:t>La </a:t>
            </a:r>
            <a:r>
              <a:rPr lang="en-US" sz="1150" dirty="0" err="1">
                <a:solidFill>
                  <a:schemeClr val="bg1"/>
                </a:solidFill>
              </a:rPr>
              <a:t>recherche</a:t>
            </a:r>
            <a:r>
              <a:rPr lang="en-US" sz="1150" dirty="0">
                <a:solidFill>
                  <a:schemeClr val="bg1"/>
                </a:solidFill>
              </a:rPr>
              <a:t> contributive est </a:t>
            </a:r>
            <a:r>
              <a:rPr lang="en-US" sz="1150" b="1" dirty="0">
                <a:solidFill>
                  <a:schemeClr val="bg1"/>
                </a:solidFill>
              </a:rPr>
              <a:t>évolutive</a:t>
            </a:r>
            <a:r>
              <a:rPr lang="en-US" sz="1150" dirty="0">
                <a:solidFill>
                  <a:schemeClr val="bg1"/>
                </a:solidFill>
              </a:rPr>
              <a:t>, </a:t>
            </a:r>
            <a:r>
              <a:rPr lang="en-US" sz="1150" dirty="0" err="1">
                <a:solidFill>
                  <a:schemeClr val="bg1"/>
                </a:solidFill>
              </a:rPr>
              <a:t>elle</a:t>
            </a:r>
            <a:r>
              <a:rPr lang="en-US" sz="1150" dirty="0">
                <a:solidFill>
                  <a:schemeClr val="bg1"/>
                </a:solidFill>
              </a:rPr>
              <a:t> </a:t>
            </a:r>
            <a:r>
              <a:rPr lang="en-US" sz="1150" dirty="0" err="1">
                <a:solidFill>
                  <a:schemeClr val="bg1"/>
                </a:solidFill>
              </a:rPr>
              <a:t>produit</a:t>
            </a:r>
            <a:r>
              <a:rPr lang="en-US" sz="1150" dirty="0">
                <a:solidFill>
                  <a:schemeClr val="bg1"/>
                </a:solidFill>
              </a:rPr>
              <a:t> les connaissances qui peuvent être transférées d'un pays à </a:t>
            </a:r>
            <a:r>
              <a:rPr lang="en-US" sz="1150" dirty="0" err="1">
                <a:solidFill>
                  <a:schemeClr val="bg1"/>
                </a:solidFill>
              </a:rPr>
              <a:t>l'autre</a:t>
            </a:r>
            <a:r>
              <a:rPr lang="en-US" sz="1150" dirty="0">
                <a:solidFill>
                  <a:schemeClr val="bg1"/>
                </a:solidFill>
              </a:rPr>
              <a:t>.</a:t>
            </a:r>
          </a:p>
          <a:p>
            <a:pPr algn="l">
              <a:tabLst>
                <a:tab pos="266700" algn="l"/>
              </a:tabLst>
            </a:pPr>
            <a:r>
              <a:rPr lang="en-US" sz="1150" dirty="0">
                <a:solidFill>
                  <a:schemeClr val="bg1"/>
                </a:solidFill>
              </a:rPr>
              <a:t> </a:t>
            </a:r>
          </a:p>
        </p:txBody>
      </p:sp>
      <p:grpSp>
        <p:nvGrpSpPr>
          <p:cNvPr id="33" name="Graphic 3">
            <a:extLst>
              <a:ext uri="{FF2B5EF4-FFF2-40B4-BE49-F238E27FC236}">
                <a16:creationId xmlns:a16="http://schemas.microsoft.com/office/drawing/2014/main" id="{02FC9BB5-C42A-C486-3766-B3ECBF749591}"/>
              </a:ext>
            </a:extLst>
          </p:cNvPr>
          <p:cNvGrpSpPr/>
          <p:nvPr/>
        </p:nvGrpSpPr>
        <p:grpSpPr>
          <a:xfrm>
            <a:off x="3498434" y="5674182"/>
            <a:ext cx="569250" cy="569249"/>
            <a:chOff x="665400" y="3833425"/>
            <a:chExt cx="948997" cy="948995"/>
          </a:xfrm>
        </p:grpSpPr>
        <p:sp>
          <p:nvSpPr>
            <p:cNvPr id="36" name="Freeform 35">
              <a:extLst>
                <a:ext uri="{FF2B5EF4-FFF2-40B4-BE49-F238E27FC236}">
                  <a16:creationId xmlns:a16="http://schemas.microsoft.com/office/drawing/2014/main" id="{6F46F449-C512-8B72-BE00-23809A01E6EC}"/>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solidFill>
              <a:srgbClr val="000000"/>
            </a:solid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06504E-AE0D-4217-BBB4-5856DAF8C5CF}"/>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solidFill>
              <a:srgbClr val="000000"/>
            </a:solidFill>
            <a:ln w="27426" cap="flat">
              <a:noFill/>
              <a:prstDash val="solid"/>
              <a:miter/>
            </a:ln>
          </p:spPr>
          <p:txBody>
            <a:bodyPr rtlCol="0" anchor="ctr"/>
            <a:lstStyle/>
            <a:p>
              <a:endParaRPr lang="en-US"/>
            </a:p>
          </p:txBody>
        </p:sp>
        <p:grpSp>
          <p:nvGrpSpPr>
            <p:cNvPr id="38" name="Graphic 3">
              <a:extLst>
                <a:ext uri="{FF2B5EF4-FFF2-40B4-BE49-F238E27FC236}">
                  <a16:creationId xmlns:a16="http://schemas.microsoft.com/office/drawing/2014/main" id="{B58FC97D-5B92-94E9-8C32-DF09F5B93B23}"/>
                </a:ext>
              </a:extLst>
            </p:cNvPr>
            <p:cNvGrpSpPr/>
            <p:nvPr/>
          </p:nvGrpSpPr>
          <p:grpSpPr>
            <a:xfrm>
              <a:off x="788824" y="4019932"/>
              <a:ext cx="244106" cy="641806"/>
              <a:chOff x="788824" y="4019932"/>
              <a:chExt cx="244106" cy="641806"/>
            </a:xfrm>
            <a:solidFill>
              <a:srgbClr val="00BADE"/>
            </a:solidFill>
          </p:grpSpPr>
          <p:sp>
            <p:nvSpPr>
              <p:cNvPr id="39" name="Freeform 38">
                <a:extLst>
                  <a:ext uri="{FF2B5EF4-FFF2-40B4-BE49-F238E27FC236}">
                    <a16:creationId xmlns:a16="http://schemas.microsoft.com/office/drawing/2014/main" id="{1E4A4C0F-E3F7-7D27-2A16-78318C4B061B}"/>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009AC1"/>
              </a:solid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41E1C5-995C-D678-8E6F-421976FA91F8}"/>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009AC1"/>
              </a:solid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95C7EFA-29CC-CAAE-27B8-35E5D4209EFF}"/>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01390C-46CC-9EC5-D230-C316C12FC4D7}"/>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73F8426-52D6-77A6-72CF-03FFC8C538FC}"/>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88D141-885F-2736-5608-D8905FA10CB0}"/>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009AC1"/>
              </a:solidFill>
              <a:ln w="27426" cap="flat">
                <a:noFill/>
                <a:prstDash val="solid"/>
                <a:miter/>
              </a:ln>
            </p:spPr>
            <p:txBody>
              <a:bodyPr rtlCol="0" anchor="ctr"/>
              <a:lstStyle/>
              <a:p>
                <a:endParaRPr lang="en-US"/>
              </a:p>
            </p:txBody>
          </p:sp>
        </p:grpSp>
      </p:grpSp>
      <p:grpSp>
        <p:nvGrpSpPr>
          <p:cNvPr id="45" name="Graphic 3">
            <a:extLst>
              <a:ext uri="{FF2B5EF4-FFF2-40B4-BE49-F238E27FC236}">
                <a16:creationId xmlns:a16="http://schemas.microsoft.com/office/drawing/2014/main" id="{1C0AB18C-EBA2-A5B0-D488-831C0AC0850D}"/>
              </a:ext>
            </a:extLst>
          </p:cNvPr>
          <p:cNvGrpSpPr/>
          <p:nvPr/>
        </p:nvGrpSpPr>
        <p:grpSpPr>
          <a:xfrm>
            <a:off x="5870815" y="6764041"/>
            <a:ext cx="548062" cy="523349"/>
            <a:chOff x="10407709" y="5371716"/>
            <a:chExt cx="1086136" cy="1037162"/>
          </a:xfrm>
        </p:grpSpPr>
        <p:sp>
          <p:nvSpPr>
            <p:cNvPr id="46" name="Freeform 45">
              <a:extLst>
                <a:ext uri="{FF2B5EF4-FFF2-40B4-BE49-F238E27FC236}">
                  <a16:creationId xmlns:a16="http://schemas.microsoft.com/office/drawing/2014/main" id="{CD2181CF-CA02-9C38-8659-C9659F76026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009AC1"/>
            </a:solid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F3F71D6-579C-D909-3107-7007BCE9AC1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009AC1"/>
            </a:solidFill>
            <a:ln w="27426" cap="flat">
              <a:noFill/>
              <a:prstDash val="solid"/>
              <a:miter/>
            </a:ln>
          </p:spPr>
          <p:txBody>
            <a:bodyPr rtlCol="0" anchor="ctr"/>
            <a:lstStyle/>
            <a:p>
              <a:endParaRPr lang="en-US"/>
            </a:p>
          </p:txBody>
        </p:sp>
        <p:grpSp>
          <p:nvGrpSpPr>
            <p:cNvPr id="48" name="Graphic 3">
              <a:extLst>
                <a:ext uri="{FF2B5EF4-FFF2-40B4-BE49-F238E27FC236}">
                  <a16:creationId xmlns:a16="http://schemas.microsoft.com/office/drawing/2014/main" id="{FEF21A39-AA37-245F-8375-3E388BD34DA4}"/>
                </a:ext>
              </a:extLst>
            </p:cNvPr>
            <p:cNvGrpSpPr/>
            <p:nvPr/>
          </p:nvGrpSpPr>
          <p:grpSpPr>
            <a:xfrm>
              <a:off x="10407709" y="5371716"/>
              <a:ext cx="1086136" cy="1037162"/>
              <a:chOff x="10407709" y="5371716"/>
              <a:chExt cx="1086136" cy="1037162"/>
            </a:xfrm>
            <a:solidFill>
              <a:srgbClr val="000000"/>
            </a:solidFill>
          </p:grpSpPr>
          <p:grpSp>
            <p:nvGrpSpPr>
              <p:cNvPr id="49" name="Graphic 3">
                <a:extLst>
                  <a:ext uri="{FF2B5EF4-FFF2-40B4-BE49-F238E27FC236}">
                    <a16:creationId xmlns:a16="http://schemas.microsoft.com/office/drawing/2014/main" id="{D4DD3CBB-770D-6690-A71D-5562EE611EF0}"/>
                  </a:ext>
                </a:extLst>
              </p:cNvPr>
              <p:cNvGrpSpPr/>
              <p:nvPr/>
            </p:nvGrpSpPr>
            <p:grpSpPr>
              <a:xfrm>
                <a:off x="10407709" y="5371716"/>
                <a:ext cx="1086136" cy="1037162"/>
                <a:chOff x="10407709" y="5371716"/>
                <a:chExt cx="1086136" cy="1037162"/>
              </a:xfrm>
              <a:solidFill>
                <a:srgbClr val="000000"/>
              </a:solidFill>
            </p:grpSpPr>
            <p:sp>
              <p:nvSpPr>
                <p:cNvPr id="51" name="Freeform 50">
                  <a:extLst>
                    <a:ext uri="{FF2B5EF4-FFF2-40B4-BE49-F238E27FC236}">
                      <a16:creationId xmlns:a16="http://schemas.microsoft.com/office/drawing/2014/main" id="{9349CCA5-EF9B-634F-CC1B-886CAAB65679}"/>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solidFill>
                  <a:srgbClr val="000000"/>
                </a:solid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2530338-C492-1305-780F-4CD656B2C1F8}"/>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solidFill>
                  <a:srgbClr val="000000"/>
                </a:solid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6A00F8C-4E76-39FB-1B90-9D0BD7D9239B}"/>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solidFill>
                  <a:srgbClr val="000000"/>
                </a:solidFill>
                <a:ln w="27426"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34A9379A-3C1A-5D6C-B057-90F0C1398618}"/>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solidFill>
                <a:srgbClr val="000000"/>
              </a:solidFill>
              <a:ln w="27426"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FA8F9EB-7684-385B-9A76-375B66BEE725}"/>
              </a:ext>
            </a:extLst>
          </p:cNvPr>
          <p:cNvGrpSpPr/>
          <p:nvPr/>
        </p:nvGrpSpPr>
        <p:grpSpPr>
          <a:xfrm>
            <a:off x="3614300" y="7423003"/>
            <a:ext cx="561276" cy="560663"/>
            <a:chOff x="7257599" y="768348"/>
            <a:chExt cx="868457" cy="867509"/>
          </a:xfrm>
        </p:grpSpPr>
        <p:sp>
          <p:nvSpPr>
            <p:cNvPr id="55" name="Freeform 54">
              <a:extLst>
                <a:ext uri="{FF2B5EF4-FFF2-40B4-BE49-F238E27FC236}">
                  <a16:creationId xmlns:a16="http://schemas.microsoft.com/office/drawing/2014/main" id="{46028854-BBBB-15CB-D553-B2F88F63B54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6" name="Graphic 2">
              <a:extLst>
                <a:ext uri="{FF2B5EF4-FFF2-40B4-BE49-F238E27FC236}">
                  <a16:creationId xmlns:a16="http://schemas.microsoft.com/office/drawing/2014/main" id="{CB7ECE3C-DB80-AB7B-8BA2-39012503ECB9}"/>
                </a:ext>
              </a:extLst>
            </p:cNvPr>
            <p:cNvGrpSpPr/>
            <p:nvPr/>
          </p:nvGrpSpPr>
          <p:grpSpPr>
            <a:xfrm>
              <a:off x="7257599" y="768348"/>
              <a:ext cx="868457" cy="867509"/>
              <a:chOff x="7257599" y="768348"/>
              <a:chExt cx="868457" cy="867509"/>
            </a:xfrm>
            <a:solidFill>
              <a:srgbClr val="010101"/>
            </a:solidFill>
          </p:grpSpPr>
          <p:sp>
            <p:nvSpPr>
              <p:cNvPr id="57" name="Freeform 56">
                <a:extLst>
                  <a:ext uri="{FF2B5EF4-FFF2-40B4-BE49-F238E27FC236}">
                    <a16:creationId xmlns:a16="http://schemas.microsoft.com/office/drawing/2014/main" id="{4332B7EF-6285-55A6-2A9F-10DCC8DEC4A1}"/>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A94CAAD8-B0E5-A915-50B2-06BAFB7282F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34EBBB16-9477-48E7-13C2-7F1961C67AC2}"/>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1522C765-5D09-23E9-6781-511008703605}"/>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C41B5F5D-BAEF-F8CE-DDA7-63FF5A4C1CE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62" name="Group 61">
            <a:extLst>
              <a:ext uri="{FF2B5EF4-FFF2-40B4-BE49-F238E27FC236}">
                <a16:creationId xmlns:a16="http://schemas.microsoft.com/office/drawing/2014/main" id="{71CF70BC-6ABD-6CA4-6AD0-F55FC227D48F}"/>
              </a:ext>
            </a:extLst>
          </p:cNvPr>
          <p:cNvGrpSpPr/>
          <p:nvPr/>
        </p:nvGrpSpPr>
        <p:grpSpPr>
          <a:xfrm>
            <a:off x="841342" y="7439778"/>
            <a:ext cx="535396" cy="536660"/>
            <a:chOff x="5700273" y="5386353"/>
            <a:chExt cx="766016" cy="767823"/>
          </a:xfrm>
        </p:grpSpPr>
        <p:grpSp>
          <p:nvGrpSpPr>
            <p:cNvPr id="63" name="Graphic 2">
              <a:extLst>
                <a:ext uri="{FF2B5EF4-FFF2-40B4-BE49-F238E27FC236}">
                  <a16:creationId xmlns:a16="http://schemas.microsoft.com/office/drawing/2014/main" id="{FA811306-FF2F-8EC9-16C6-14B63A2C1167}"/>
                </a:ext>
              </a:extLst>
            </p:cNvPr>
            <p:cNvGrpSpPr/>
            <p:nvPr/>
          </p:nvGrpSpPr>
          <p:grpSpPr>
            <a:xfrm>
              <a:off x="5844804" y="5531788"/>
              <a:ext cx="476953" cy="420947"/>
              <a:chOff x="5844804" y="5531788"/>
              <a:chExt cx="476953" cy="420947"/>
            </a:xfrm>
            <a:solidFill>
              <a:srgbClr val="60A9DD"/>
            </a:solidFill>
          </p:grpSpPr>
          <p:sp>
            <p:nvSpPr>
              <p:cNvPr id="84" name="Freeform 83">
                <a:extLst>
                  <a:ext uri="{FF2B5EF4-FFF2-40B4-BE49-F238E27FC236}">
                    <a16:creationId xmlns:a16="http://schemas.microsoft.com/office/drawing/2014/main" id="{DF46262B-6F53-80F0-1FF8-AFD446F5A25F}"/>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1" name="Freeform 90">
                <a:extLst>
                  <a:ext uri="{FF2B5EF4-FFF2-40B4-BE49-F238E27FC236}">
                    <a16:creationId xmlns:a16="http://schemas.microsoft.com/office/drawing/2014/main" id="{90F652D1-9633-34EF-6F89-6F7A2AC5441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009AC1"/>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64" name="Graphic 2">
              <a:extLst>
                <a:ext uri="{FF2B5EF4-FFF2-40B4-BE49-F238E27FC236}">
                  <a16:creationId xmlns:a16="http://schemas.microsoft.com/office/drawing/2014/main" id="{81A7306E-9161-F7DB-C390-599B684AB3D0}"/>
                </a:ext>
              </a:extLst>
            </p:cNvPr>
            <p:cNvGrpSpPr/>
            <p:nvPr/>
          </p:nvGrpSpPr>
          <p:grpSpPr>
            <a:xfrm>
              <a:off x="5700273" y="5386353"/>
              <a:ext cx="766016" cy="767823"/>
              <a:chOff x="5700273" y="5386353"/>
              <a:chExt cx="766016" cy="767823"/>
            </a:xfrm>
            <a:solidFill>
              <a:srgbClr val="000000"/>
            </a:solidFill>
          </p:grpSpPr>
          <p:sp>
            <p:nvSpPr>
              <p:cNvPr id="65" name="Freeform 64">
                <a:extLst>
                  <a:ext uri="{FF2B5EF4-FFF2-40B4-BE49-F238E27FC236}">
                    <a16:creationId xmlns:a16="http://schemas.microsoft.com/office/drawing/2014/main" id="{B99EFC32-2A5B-B18C-4C46-F0E4955E2142}"/>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37EF439E-ED86-5E2A-C3F6-E26C316A1528}"/>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AE53DAE-526D-5DEE-9727-1A729B075648}"/>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2E55FB9A-C8A8-6307-B7EF-78F3B7CC572F}"/>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6F221F42-420C-0793-00A0-E8EC584E51A1}"/>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FE29B076-D8BD-B09C-DBB4-F868ADAEB949}"/>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51ADC34E-E3D3-B65F-0D22-2BC5A32A7176}"/>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7978BAC1-3E77-2BA5-926C-CDFA652B631A}"/>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2D75B526-C435-9616-F0C4-CBB0AD8FB673}"/>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A96E6C7B-17D3-8576-8233-01DA5E34CB0C}"/>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6076D5B7-4ED5-949F-A409-F705736195E6}"/>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1" name="Freeform 80">
                <a:extLst>
                  <a:ext uri="{FF2B5EF4-FFF2-40B4-BE49-F238E27FC236}">
                    <a16:creationId xmlns:a16="http://schemas.microsoft.com/office/drawing/2014/main" id="{624DC0A0-78DF-0670-5BDD-D9F49F6F1FB2}"/>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2" name="Freeform 81">
                <a:extLst>
                  <a:ext uri="{FF2B5EF4-FFF2-40B4-BE49-F238E27FC236}">
                    <a16:creationId xmlns:a16="http://schemas.microsoft.com/office/drawing/2014/main" id="{EE067E20-F3F2-D275-FC62-83132409071D}"/>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3" name="Freeform 82">
                <a:extLst>
                  <a:ext uri="{FF2B5EF4-FFF2-40B4-BE49-F238E27FC236}">
                    <a16:creationId xmlns:a16="http://schemas.microsoft.com/office/drawing/2014/main" id="{ED08621F-5DF5-982D-EAED-F5FFB1B14E1D}"/>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92" name="Graphic 4">
            <a:extLst>
              <a:ext uri="{FF2B5EF4-FFF2-40B4-BE49-F238E27FC236}">
                <a16:creationId xmlns:a16="http://schemas.microsoft.com/office/drawing/2014/main" id="{1FD28751-028F-2440-C8C9-261347E88F57}"/>
              </a:ext>
            </a:extLst>
          </p:cNvPr>
          <p:cNvGrpSpPr/>
          <p:nvPr/>
        </p:nvGrpSpPr>
        <p:grpSpPr>
          <a:xfrm rot="19729293">
            <a:off x="6173287" y="7901710"/>
            <a:ext cx="403667" cy="780438"/>
            <a:chOff x="9129274" y="2719113"/>
            <a:chExt cx="717139" cy="1386497"/>
          </a:xfrm>
          <a:solidFill>
            <a:srgbClr val="000000"/>
          </a:solidFill>
        </p:grpSpPr>
        <p:grpSp>
          <p:nvGrpSpPr>
            <p:cNvPr id="93" name="Graphic 4">
              <a:extLst>
                <a:ext uri="{FF2B5EF4-FFF2-40B4-BE49-F238E27FC236}">
                  <a16:creationId xmlns:a16="http://schemas.microsoft.com/office/drawing/2014/main" id="{6F2C23EF-EE58-6C5B-FA08-06BBFEDA4614}"/>
                </a:ext>
              </a:extLst>
            </p:cNvPr>
            <p:cNvGrpSpPr/>
            <p:nvPr/>
          </p:nvGrpSpPr>
          <p:grpSpPr>
            <a:xfrm>
              <a:off x="9159507" y="2719113"/>
              <a:ext cx="446280" cy="440141"/>
              <a:chOff x="9159507" y="2719113"/>
              <a:chExt cx="446280" cy="440141"/>
            </a:xfrm>
            <a:grpFill/>
          </p:grpSpPr>
          <p:sp>
            <p:nvSpPr>
              <p:cNvPr id="104" name="Freeform 103">
                <a:extLst>
                  <a:ext uri="{FF2B5EF4-FFF2-40B4-BE49-F238E27FC236}">
                    <a16:creationId xmlns:a16="http://schemas.microsoft.com/office/drawing/2014/main" id="{4B9CF70E-B9C5-93B5-BC54-07BACD6CEED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703793B6-5679-B059-C362-004091A9DFA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94" name="Graphic 4">
              <a:extLst>
                <a:ext uri="{FF2B5EF4-FFF2-40B4-BE49-F238E27FC236}">
                  <a16:creationId xmlns:a16="http://schemas.microsoft.com/office/drawing/2014/main" id="{F6EC3B85-1AC8-BBC8-A479-D02E73333608}"/>
                </a:ext>
              </a:extLst>
            </p:cNvPr>
            <p:cNvGrpSpPr/>
            <p:nvPr/>
          </p:nvGrpSpPr>
          <p:grpSpPr>
            <a:xfrm>
              <a:off x="9129274" y="2893887"/>
              <a:ext cx="717139" cy="1211724"/>
              <a:chOff x="9129274" y="2893887"/>
              <a:chExt cx="717139" cy="1211724"/>
            </a:xfrm>
            <a:grpFill/>
          </p:grpSpPr>
          <p:sp>
            <p:nvSpPr>
              <p:cNvPr id="95" name="Freeform 94">
                <a:extLst>
                  <a:ext uri="{FF2B5EF4-FFF2-40B4-BE49-F238E27FC236}">
                    <a16:creationId xmlns:a16="http://schemas.microsoft.com/office/drawing/2014/main" id="{7DF102CE-9E08-4F4F-2CF5-1F628BA8A29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DCE9B9AA-2B36-D4E0-2076-B2DCAD52810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8D102BA-1C07-5543-E35D-45D545D7035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2C9379BD-C0C7-1E8B-3851-F80C90BA04D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9B457BF-761B-0D75-3BD9-8EEB00AC9E5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582E49F-4735-4D70-1B61-FEEBF503FA8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FEE071-6117-24D1-55A2-5A93561ABE0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60551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La recherche contributive est </a:t>
            </a:r>
            <a:r>
              <a:rPr lang="en-US" sz="1150" dirty="0" err="1">
                <a:solidFill>
                  <a:srgbClr val="262626"/>
                </a:solidFill>
              </a:rPr>
              <a:t>organologique</a:t>
            </a:r>
            <a:r>
              <a:rPr lang="en-US" sz="1150" dirty="0">
                <a:solidFill>
                  <a:srgbClr val="262626"/>
                </a:solidFill>
              </a:rPr>
              <a:t>. En référence au mythe grec de </a:t>
            </a:r>
            <a:r>
              <a:rPr lang="en-US" sz="1150" dirty="0" err="1">
                <a:solidFill>
                  <a:srgbClr val="262626"/>
                </a:solidFill>
              </a:rPr>
              <a:t>Prométhée </a:t>
            </a:r>
            <a:r>
              <a:rPr lang="en-US" sz="1150" dirty="0">
                <a:solidFill>
                  <a:srgbClr val="262626"/>
                </a:solidFill>
              </a:rPr>
              <a:t>(voir ci-dessus), elle part du principe que la technologie, et plus généralement les techniques, sont constitutives de ce que nous sommes et de la manière dont nous interagissons les uns avec les autres. Cela signifie que la question de la technologie - ce qu'elle fait à nos pensées, à nos désirs et à nos relations - est toujours au cœur d'une recherche contributive. </a:t>
            </a:r>
          </a:p>
          <a:p>
            <a:pPr>
              <a:lnSpc>
                <a:spcPts val="1320"/>
              </a:lnSpc>
            </a:pPr>
            <a:r>
              <a:rPr lang="en-US" sz="1150" dirty="0">
                <a:solidFill>
                  <a:srgbClr val="262626"/>
                </a:solidFill>
              </a:rPr>
              <a:t> </a:t>
            </a:r>
          </a:p>
          <a:p>
            <a:pPr>
              <a:lnSpc>
                <a:spcPts val="1320"/>
              </a:lnSpc>
            </a:pPr>
            <a:r>
              <a:rPr lang="en-US" sz="1150" dirty="0">
                <a:solidFill>
                  <a:srgbClr val="262626"/>
                </a:solidFill>
              </a:rPr>
              <a:t>Dans une recherche contributive, la question de la technologie est posée à la fois sur le plan théorique et sur le plan pratique : </a:t>
            </a:r>
          </a:p>
          <a:p>
            <a:pPr>
              <a:lnSpc>
                <a:spcPts val="1320"/>
              </a:lnSpc>
            </a:pPr>
            <a:r>
              <a:rPr lang="en-US" sz="1150" dirty="0">
                <a:solidFill>
                  <a:srgbClr val="262626"/>
                </a:solidFill>
              </a:rPr>
              <a:t> </a:t>
            </a:r>
          </a:p>
          <a:p>
            <a:pPr>
              <a:lnSpc>
                <a:spcPts val="1320"/>
              </a:lnSpc>
            </a:pPr>
            <a:r>
              <a:rPr lang="en-US" sz="1150" dirty="0">
                <a:solidFill>
                  <a:srgbClr val="262626"/>
                </a:solidFill>
              </a:rPr>
              <a:t>En théorie, nous </a:t>
            </a:r>
            <a:r>
              <a:rPr lang="en-US" sz="1150" dirty="0" err="1">
                <a:solidFill>
                  <a:srgbClr val="262626"/>
                </a:solidFill>
              </a:rPr>
              <a:t>analysons </a:t>
            </a:r>
            <a:r>
              <a:rPr lang="en-US" sz="1150" dirty="0">
                <a:solidFill>
                  <a:srgbClr val="262626"/>
                </a:solidFill>
              </a:rPr>
              <a:t>comment nos organes biologiques, sociaux et techniques s'influencent mutuellement dans le contexte du sujet que vous souhaitez aborder (comme la surexposition à l'écran). </a:t>
            </a:r>
          </a:p>
          <a:p>
            <a:pPr>
              <a:lnSpc>
                <a:spcPts val="1320"/>
              </a:lnSpc>
            </a:pPr>
            <a:r>
              <a:rPr lang="en-US" sz="1150" dirty="0">
                <a:solidFill>
                  <a:srgbClr val="262626"/>
                </a:solidFill>
              </a:rPr>
              <a:t> </a:t>
            </a:r>
          </a:p>
          <a:p>
            <a:pPr>
              <a:lnSpc>
                <a:spcPts val="1320"/>
              </a:lnSpc>
            </a:pPr>
            <a:r>
              <a:rPr lang="en-US" sz="1150" dirty="0">
                <a:solidFill>
                  <a:srgbClr val="262626"/>
                </a:solidFill>
              </a:rPr>
              <a:t>En pratique, nous voulons trouver et expérimenter des technologies qui soutiennent le travail et le tissu collectifs. Nous parlons souvent de développer ou d'utiliser des </a:t>
            </a:r>
            <a:r>
              <a:rPr lang="en-US" sz="1150" i="1" dirty="0">
                <a:solidFill>
                  <a:srgbClr val="262626"/>
                </a:solidFill>
              </a:rPr>
              <a:t>technologies contributives </a:t>
            </a:r>
            <a:r>
              <a:rPr lang="en-US" sz="1150" dirty="0">
                <a:solidFill>
                  <a:srgbClr val="262626"/>
                </a:solidFill>
              </a:rPr>
              <a:t>préexistantes : des techniques qui facilitent la contribution de ceux qui font partie de la recherche. </a:t>
            </a:r>
          </a:p>
          <a:p>
            <a:pPr>
              <a:lnSpc>
                <a:spcPts val="13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6" y="1012503"/>
            <a:ext cx="1618133"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Organologique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47</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3E0B2199-21B8-9126-B18B-845539FDC8F8}"/>
              </a:ext>
            </a:extLst>
          </p:cNvPr>
          <p:cNvSpPr txBox="1">
            <a:spLocks/>
          </p:cNvSpPr>
          <p:nvPr/>
        </p:nvSpPr>
        <p:spPr>
          <a:xfrm>
            <a:off x="1112098" y="5686812"/>
            <a:ext cx="6201256" cy="3219824"/>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Bien qu'il n'existe pas encore d'économie de la contribution, la question de l'économie et de la solvabilité reste au cœur de la recherche contributive. Cela est vrai à au moins deux égards : </a:t>
            </a:r>
          </a:p>
          <a:p>
            <a:pPr>
              <a:lnSpc>
                <a:spcPts val="1320"/>
              </a:lnSpc>
            </a:pPr>
            <a:r>
              <a:rPr lang="en-US" sz="1150" dirty="0">
                <a:solidFill>
                  <a:srgbClr val="262626"/>
                </a:solidFill>
              </a:rPr>
              <a:t> </a:t>
            </a:r>
          </a:p>
          <a:p>
            <a:pPr>
              <a:lnSpc>
                <a:spcPts val="1320"/>
              </a:lnSpc>
            </a:pPr>
            <a:r>
              <a:rPr lang="en-US" sz="1150" dirty="0">
                <a:solidFill>
                  <a:srgbClr val="262626"/>
                </a:solidFill>
              </a:rPr>
              <a:t>Tout d'abord, nous examinons comment </a:t>
            </a:r>
            <a:r>
              <a:rPr lang="en-US" sz="1150" dirty="0" err="1">
                <a:solidFill>
                  <a:srgbClr val="262626"/>
                </a:solidFill>
              </a:rPr>
              <a:t>valoriser la </a:t>
            </a:r>
            <a:r>
              <a:rPr lang="en-US" sz="1150" dirty="0">
                <a:solidFill>
                  <a:srgbClr val="262626"/>
                </a:solidFill>
              </a:rPr>
              <a:t>contribution des participants. Il est important que vous établissiez des règles pour déterminer qui doit recevoir un soutien financier pour sa contribution. Dans le cadre d'une recherche, la contribution des chercheurs universitaires ne vaut pas plus que celle des chercheurs non universitaires (toute personne participant à une recherche contributive s'engage dans la recherche de nouvelles connaissances, ce qui fait d'elle un chercheur au sens général du terme). Considérer les types de contributions nécessaires à votre recherche - qu'il s'agisse d'apporter des connaissances, un ensemble de compétences ou un travail de soins - et s'assurer qu'elles sont </a:t>
            </a:r>
            <a:r>
              <a:rPr lang="en-US" sz="1150" dirty="0" err="1">
                <a:solidFill>
                  <a:srgbClr val="262626"/>
                </a:solidFill>
              </a:rPr>
              <a:t>valorisées </a:t>
            </a:r>
            <a:r>
              <a:rPr lang="en-US" sz="1150" dirty="0">
                <a:solidFill>
                  <a:srgbClr val="262626"/>
                </a:solidFill>
              </a:rPr>
              <a:t>financièrement, est intrinsèque au travail de la recherche contributive. C'est aussi le seul moyen de garantir la durabilité de votre projet. </a:t>
            </a:r>
          </a:p>
          <a:p>
            <a:pPr>
              <a:lnSpc>
                <a:spcPts val="1320"/>
              </a:lnSpc>
            </a:pPr>
            <a:r>
              <a:rPr lang="en-US" sz="1150" dirty="0">
                <a:solidFill>
                  <a:srgbClr val="262626"/>
                </a:solidFill>
              </a:rPr>
              <a:t> </a:t>
            </a:r>
          </a:p>
          <a:p>
            <a:pPr>
              <a:lnSpc>
                <a:spcPts val="1320"/>
              </a:lnSpc>
            </a:pPr>
            <a:r>
              <a:rPr lang="en-US" sz="1150" dirty="0">
                <a:solidFill>
                  <a:srgbClr val="262626"/>
                </a:solidFill>
              </a:rPr>
              <a:t>Deuxièmement, nous vous demandons quels types d'emplois votre recherche ouvre. Avec l'émergence des nouvelles technologies, nous devons repenser notre façon de travailler : certains emplois sont susceptibles d'être remplacés par des machines, tandis que d'autres, nouveaux, verront le jour. L'un des objectifs d'une recherche contributive est d'identifier les types d'emploi qui sont nécessaires compte tenu de notre réalité technique actuelle. </a:t>
            </a:r>
          </a:p>
          <a:p>
            <a:pPr>
              <a:lnSpc>
                <a:spcPts val="1320"/>
              </a:lnSpc>
            </a:pPr>
            <a:endParaRPr lang="en-US" sz="1150" dirty="0">
              <a:solidFill>
                <a:srgbClr val="262626"/>
              </a:solidFill>
            </a:endParaRPr>
          </a:p>
          <a:p>
            <a:pPr>
              <a:lnSpc>
                <a:spcPts val="1320"/>
              </a:lnSpc>
            </a:pPr>
            <a:r>
              <a:rPr lang="en-US" sz="1150" dirty="0">
                <a:solidFill>
                  <a:srgbClr val="262626"/>
                </a:solidFill>
              </a:rPr>
              <a:t>Dans le contexte de la clinique contributive, nous sommes attachés à la position du parent-ambassadeur : un parent qui informe d'autres parents sur les effets de la surexposition et lance de nouvelles activités qui luttent contre une utilisation non mesurée des écrans dans leur communauté.</a:t>
            </a:r>
          </a:p>
        </p:txBody>
      </p:sp>
      <p:cxnSp>
        <p:nvCxnSpPr>
          <p:cNvPr id="17" name="Straight Connector 16">
            <a:extLst>
              <a:ext uri="{FF2B5EF4-FFF2-40B4-BE49-F238E27FC236}">
                <a16:creationId xmlns:a16="http://schemas.microsoft.com/office/drawing/2014/main" id="{FC03F267-40F5-88F3-D8BD-B46EFD1506DC}"/>
              </a:ext>
            </a:extLst>
          </p:cNvPr>
          <p:cNvCxnSpPr>
            <a:cxnSpLocks/>
          </p:cNvCxnSpPr>
          <p:nvPr/>
        </p:nvCxnSpPr>
        <p:spPr>
          <a:xfrm>
            <a:off x="411360" y="5200942"/>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A06907-A89F-1EE5-AE96-1907EA7EB518}"/>
              </a:ext>
            </a:extLst>
          </p:cNvPr>
          <p:cNvSpPr txBox="1"/>
          <p:nvPr/>
        </p:nvSpPr>
        <p:spPr>
          <a:xfrm>
            <a:off x="129749" y="4939332"/>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22" name="Text Placeholder 17">
            <a:extLst>
              <a:ext uri="{FF2B5EF4-FFF2-40B4-BE49-F238E27FC236}">
                <a16:creationId xmlns:a16="http://schemas.microsoft.com/office/drawing/2014/main" id="{88F6156D-ACE7-0785-3BC1-CBDBFC6F0E6D}"/>
              </a:ext>
            </a:extLst>
          </p:cNvPr>
          <p:cNvSpPr txBox="1">
            <a:spLocks/>
          </p:cNvSpPr>
          <p:nvPr/>
        </p:nvSpPr>
        <p:spPr>
          <a:xfrm>
            <a:off x="1049566" y="4989034"/>
            <a:ext cx="316316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Économiquement durable </a:t>
            </a:r>
          </a:p>
        </p:txBody>
      </p:sp>
      <p:sp>
        <p:nvSpPr>
          <p:cNvPr id="23" name="Rectangle 22">
            <a:extLst>
              <a:ext uri="{FF2B5EF4-FFF2-40B4-BE49-F238E27FC236}">
                <a16:creationId xmlns:a16="http://schemas.microsoft.com/office/drawing/2014/main" id="{29FCABDA-44ED-C64F-99A6-22F4B8E464AC}"/>
              </a:ext>
            </a:extLst>
          </p:cNvPr>
          <p:cNvSpPr/>
          <p:nvPr/>
        </p:nvSpPr>
        <p:spPr>
          <a:xfrm>
            <a:off x="6089741" y="5139697"/>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3">
            <a:extLst>
              <a:ext uri="{FF2B5EF4-FFF2-40B4-BE49-F238E27FC236}">
                <a16:creationId xmlns:a16="http://schemas.microsoft.com/office/drawing/2014/main" id="{DE770C53-FEC5-359D-D398-03E931B68AD4}"/>
              </a:ext>
            </a:extLst>
          </p:cNvPr>
          <p:cNvGrpSpPr/>
          <p:nvPr/>
        </p:nvGrpSpPr>
        <p:grpSpPr>
          <a:xfrm>
            <a:off x="6233315" y="852282"/>
            <a:ext cx="666958" cy="666957"/>
            <a:chOff x="665400" y="3833425"/>
            <a:chExt cx="948997" cy="948995"/>
          </a:xfrm>
        </p:grpSpPr>
        <p:sp>
          <p:nvSpPr>
            <p:cNvPr id="3" name="Freeform 2">
              <a:extLst>
                <a:ext uri="{FF2B5EF4-FFF2-40B4-BE49-F238E27FC236}">
                  <a16:creationId xmlns:a16="http://schemas.microsoft.com/office/drawing/2014/main" id="{D5342694-5D7D-777F-8F28-0578D727ABC8}"/>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solidFill>
              <a:srgbClr val="000000"/>
            </a:solidFill>
            <a:ln w="2742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39CA46A4-EF9C-BF7A-E0B5-6EE7F00380C4}"/>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solidFill>
              <a:srgbClr val="000000"/>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B8E2F72B-5FE4-47FB-AD28-9716A094A980}"/>
                </a:ext>
              </a:extLst>
            </p:cNvPr>
            <p:cNvGrpSpPr/>
            <p:nvPr/>
          </p:nvGrpSpPr>
          <p:grpSpPr>
            <a:xfrm>
              <a:off x="788824" y="4019932"/>
              <a:ext cx="244106" cy="641806"/>
              <a:chOff x="788824" y="4019932"/>
              <a:chExt cx="244106" cy="641806"/>
            </a:xfrm>
            <a:solidFill>
              <a:srgbClr val="00BADE"/>
            </a:solidFill>
          </p:grpSpPr>
          <p:sp>
            <p:nvSpPr>
              <p:cNvPr id="10" name="Freeform 9">
                <a:extLst>
                  <a:ext uri="{FF2B5EF4-FFF2-40B4-BE49-F238E27FC236}">
                    <a16:creationId xmlns:a16="http://schemas.microsoft.com/office/drawing/2014/main" id="{86C95E71-398B-8A09-15C7-A0E24B221AEB}"/>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009AC1"/>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5F57A15-5EA4-D0CD-721F-3FF0BC3EEF3C}"/>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009AC1"/>
              </a:solid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BEF3659-D944-9A30-F4F0-AF2A95BE1B34}"/>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B7278FD-0DE2-F5E8-1CD9-1BC1DAD63D10}"/>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64EB88-5AC3-BB58-7CD2-7DA30409A771}"/>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4B6EB2D-0434-E579-5226-673983489A2D}"/>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009AC1"/>
              </a:solidFill>
              <a:ln w="27426" cap="flat">
                <a:noFill/>
                <a:prstDash val="solid"/>
                <a:miter/>
              </a:ln>
            </p:spPr>
            <p:txBody>
              <a:bodyPr rtlCol="0" anchor="ctr"/>
              <a:lstStyle/>
              <a:p>
                <a:endParaRPr lang="en-US"/>
              </a:p>
            </p:txBody>
          </p:sp>
        </p:grpSp>
      </p:grpSp>
      <p:grpSp>
        <p:nvGrpSpPr>
          <p:cNvPr id="33" name="Graphic 3">
            <a:extLst>
              <a:ext uri="{FF2B5EF4-FFF2-40B4-BE49-F238E27FC236}">
                <a16:creationId xmlns:a16="http://schemas.microsoft.com/office/drawing/2014/main" id="{5ED1F1FE-B099-7FDF-83D7-87104320A2DB}"/>
              </a:ext>
            </a:extLst>
          </p:cNvPr>
          <p:cNvGrpSpPr/>
          <p:nvPr/>
        </p:nvGrpSpPr>
        <p:grpSpPr>
          <a:xfrm>
            <a:off x="6215085" y="4803848"/>
            <a:ext cx="647119" cy="617939"/>
            <a:chOff x="10407709" y="5371716"/>
            <a:chExt cx="1086136" cy="1037162"/>
          </a:xfrm>
        </p:grpSpPr>
        <p:sp>
          <p:nvSpPr>
            <p:cNvPr id="35" name="Freeform 34">
              <a:extLst>
                <a:ext uri="{FF2B5EF4-FFF2-40B4-BE49-F238E27FC236}">
                  <a16:creationId xmlns:a16="http://schemas.microsoft.com/office/drawing/2014/main" id="{D24FDBFD-B4B9-8A3B-B9F8-BA04246335F9}"/>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009AC1"/>
            </a:solid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F1B9E0D-54A9-18AB-470B-D500D99007D1}"/>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009AC1"/>
            </a:solid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B997B892-38C5-E4BE-A796-B9975268609F}"/>
                </a:ext>
              </a:extLst>
            </p:cNvPr>
            <p:cNvGrpSpPr/>
            <p:nvPr/>
          </p:nvGrpSpPr>
          <p:grpSpPr>
            <a:xfrm>
              <a:off x="10407709" y="5371716"/>
              <a:ext cx="1086136" cy="1037162"/>
              <a:chOff x="10407709" y="5371716"/>
              <a:chExt cx="1086136" cy="1037162"/>
            </a:xfrm>
            <a:solidFill>
              <a:srgbClr val="000000"/>
            </a:solidFill>
          </p:grpSpPr>
          <p:grpSp>
            <p:nvGrpSpPr>
              <p:cNvPr id="38" name="Graphic 3">
                <a:extLst>
                  <a:ext uri="{FF2B5EF4-FFF2-40B4-BE49-F238E27FC236}">
                    <a16:creationId xmlns:a16="http://schemas.microsoft.com/office/drawing/2014/main" id="{7CCB7415-DAC9-7C5A-2A02-43A3C8FBE525}"/>
                  </a:ext>
                </a:extLst>
              </p:cNvPr>
              <p:cNvGrpSpPr/>
              <p:nvPr/>
            </p:nvGrpSpPr>
            <p:grpSpPr>
              <a:xfrm>
                <a:off x="10407709" y="5371716"/>
                <a:ext cx="1086136" cy="1037162"/>
                <a:chOff x="10407709" y="5371716"/>
                <a:chExt cx="1086136" cy="1037162"/>
              </a:xfrm>
              <a:solidFill>
                <a:srgbClr val="000000"/>
              </a:solidFill>
            </p:grpSpPr>
            <p:sp>
              <p:nvSpPr>
                <p:cNvPr id="40" name="Freeform 39">
                  <a:extLst>
                    <a:ext uri="{FF2B5EF4-FFF2-40B4-BE49-F238E27FC236}">
                      <a16:creationId xmlns:a16="http://schemas.microsoft.com/office/drawing/2014/main" id="{95DDA2F7-A4E1-0C14-F1BB-1F3CB890D127}"/>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solidFill>
                  <a:srgbClr val="000000"/>
                </a:solid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70C7B64-B140-38B6-24EC-D199AF0D56E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solidFill>
                  <a:srgbClr val="000000"/>
                </a:solid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DD995BD-E24C-A84B-F40B-56469AB94A3F}"/>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solidFill>
                  <a:srgbClr val="000000"/>
                </a:solidFill>
                <a:ln w="27426" cap="flat">
                  <a:noFill/>
                  <a:prstDash val="solid"/>
                  <a:miter/>
                </a:ln>
              </p:spPr>
              <p:txBody>
                <a:bodyPr rtlCol="0" anchor="ctr"/>
                <a:lstStyle/>
                <a:p>
                  <a:endParaRPr lang="en-US"/>
                </a:p>
              </p:txBody>
            </p:sp>
          </p:grpSp>
          <p:sp>
            <p:nvSpPr>
              <p:cNvPr id="39" name="Freeform 38">
                <a:extLst>
                  <a:ext uri="{FF2B5EF4-FFF2-40B4-BE49-F238E27FC236}">
                    <a16:creationId xmlns:a16="http://schemas.microsoft.com/office/drawing/2014/main" id="{9F7C0EF4-12B3-30FF-9B83-2F52C96CCBEA}"/>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17258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Comme tous les processus de recherche, la recherche contributive vise à produire des connaissances. Toutefois, le type de connaissances que nous voulons produire n'est pas nécessairement celui que l'on associe au travail universitaire traditionnel. Au contraire, nous parlons souvent de "qualités </a:t>
            </a:r>
            <a:r>
              <a:rPr lang="en-US" sz="1150" dirty="0" err="1">
                <a:solidFill>
                  <a:srgbClr val="262626"/>
                </a:solidFill>
              </a:rPr>
              <a:t>capacitatives</a:t>
            </a:r>
            <a:r>
              <a:rPr lang="en-US" sz="1150" dirty="0">
                <a:solidFill>
                  <a:srgbClr val="262626"/>
                </a:solidFill>
              </a:rPr>
              <a:t>".</a:t>
            </a:r>
          </a:p>
          <a:p>
            <a:pPr>
              <a:lnSpc>
                <a:spcPts val="1320"/>
              </a:lnSpc>
            </a:pPr>
            <a:r>
              <a:rPr lang="en-US" sz="1150" dirty="0">
                <a:solidFill>
                  <a:srgbClr val="262626"/>
                </a:solidFill>
              </a:rPr>
              <a:t> </a:t>
            </a:r>
          </a:p>
          <a:p>
            <a:pPr>
              <a:lnSpc>
                <a:spcPts val="1320"/>
              </a:lnSpc>
            </a:pPr>
            <a:r>
              <a:rPr lang="en-US" sz="1150" dirty="0">
                <a:solidFill>
                  <a:srgbClr val="262626"/>
                </a:solidFill>
              </a:rPr>
              <a:t>Le terme "</a:t>
            </a:r>
            <a:r>
              <a:rPr lang="en-US" sz="1150" dirty="0" err="1">
                <a:solidFill>
                  <a:srgbClr val="262626"/>
                </a:solidFill>
              </a:rPr>
              <a:t>capacitatif</a:t>
            </a:r>
            <a:r>
              <a:rPr lang="en-US" sz="1150" dirty="0">
                <a:solidFill>
                  <a:srgbClr val="262626"/>
                </a:solidFill>
              </a:rPr>
              <a:t>" fait référence aux travaux de l'économiste Amartya Sen, lauréat du prix Nobel, qui s'est fait connaître pour les travaux qu'il a menés sur ce qu'il appelle les capacités : </a:t>
            </a:r>
            <a:r>
              <a:rPr lang="en-US" sz="1150" i="1" dirty="0">
                <a:solidFill>
                  <a:srgbClr val="262626"/>
                </a:solidFill>
              </a:rPr>
              <a:t>la qualité ou l'état d'être capable</a:t>
            </a:r>
            <a:r>
              <a:rPr lang="en-US" sz="1150" dirty="0">
                <a:solidFill>
                  <a:srgbClr val="262626"/>
                </a:solidFill>
              </a:rPr>
              <a:t>. En étudiant différentes populations, Sen a observé que la liberté d'accomplir certains actes n'a pas beaucoup d'effet si les gens ne possèdent pas les connaissances nécessaires pour les accomplir. Dans une comparaison célèbre entre Harlem et le Bangladesh, il a montré que les sociétés riches en capacités ont une espérance de vie plus élevée que les sociétés pauvres en capacités, même si ces dernières sont plus prospères financièrement. </a:t>
            </a:r>
          </a:p>
          <a:p>
            <a:pPr>
              <a:lnSpc>
                <a:spcPts val="1320"/>
              </a:lnSpc>
            </a:pPr>
            <a:r>
              <a:rPr lang="en-US" sz="1150" dirty="0">
                <a:solidFill>
                  <a:srgbClr val="262626"/>
                </a:solidFill>
              </a:rPr>
              <a:t> </a:t>
            </a:r>
          </a:p>
          <a:p>
            <a:pPr>
              <a:lnSpc>
                <a:spcPts val="1320"/>
              </a:lnSpc>
            </a:pPr>
            <a:r>
              <a:rPr lang="en-US" sz="1150" dirty="0">
                <a:solidFill>
                  <a:srgbClr val="262626"/>
                </a:solidFill>
              </a:rPr>
              <a:t>Nous sommes convaincus que la plupart des gens sont déjà très compétents et que la promotion de la résilience territoriale doit passer par les connaissances existantes des gens. En ce sens, on pourrait dire que la recherche contributive vise à créer les conditions pour que les gens agissent sur la base de ce qu'ils savent déjà. </a:t>
            </a: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7" y="1012503"/>
            <a:ext cx="140840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Capacitaire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48</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3E0B2199-21B8-9126-B18B-845539FDC8F8}"/>
              </a:ext>
            </a:extLst>
          </p:cNvPr>
          <p:cNvSpPr txBox="1">
            <a:spLocks/>
          </p:cNvSpPr>
          <p:nvPr/>
        </p:nvSpPr>
        <p:spPr>
          <a:xfrm>
            <a:off x="1112098" y="5831776"/>
            <a:ext cx="6201256" cy="288814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Chaque cas de recherche contributive s'articule avec une localité. Cela ne signifie pas que cette approche favorise le local par rapport au systémique. Au contraire, elle espère modifier la relation entre le local et ce que l'on a parfois appelé l'</a:t>
            </a:r>
            <a:r>
              <a:rPr lang="en-US" sz="1150" i="1" dirty="0">
                <a:solidFill>
                  <a:srgbClr val="262626"/>
                </a:solidFill>
              </a:rPr>
              <a:t>universel</a:t>
            </a:r>
            <a:r>
              <a:rPr lang="en-US" sz="1150" dirty="0">
                <a:solidFill>
                  <a:srgbClr val="262626"/>
                </a:solidFill>
              </a:rPr>
              <a:t>. Au lieu de penser des solutions ex nihilo et de les imposer d'en haut, elle veut parvenir à des règles générales en faisant abstraction de l'ingéniosité et du savoir-faire locaux. </a:t>
            </a:r>
          </a:p>
          <a:p>
            <a:pPr>
              <a:lnSpc>
                <a:spcPts val="1320"/>
              </a:lnSpc>
            </a:pPr>
            <a:r>
              <a:rPr lang="en-US" sz="1150" dirty="0">
                <a:solidFill>
                  <a:srgbClr val="262626"/>
                </a:solidFill>
              </a:rPr>
              <a:t> </a:t>
            </a:r>
          </a:p>
          <a:p>
            <a:pPr>
              <a:lnSpc>
                <a:spcPts val="1320"/>
              </a:lnSpc>
            </a:pPr>
            <a:r>
              <a:rPr lang="en-US" sz="1150" dirty="0">
                <a:solidFill>
                  <a:srgbClr val="262626"/>
                </a:solidFill>
              </a:rPr>
              <a:t>Il existe de nombreuses façons de lier son expérimentation à celle des autres. Lors de la conception de la recherche contributive, l'ambition était que tous les territoires pratiquant la recherche contributive fassent partie d'un réseau qui, pour reprendre un terme de l'anthropologue Marcel </a:t>
            </a:r>
            <a:r>
              <a:rPr lang="en-US" sz="1150" dirty="0" err="1">
                <a:solidFill>
                  <a:srgbClr val="262626"/>
                </a:solidFill>
              </a:rPr>
              <a:t>Mauss</a:t>
            </a:r>
            <a:r>
              <a:rPr lang="en-US" sz="1150" dirty="0">
                <a:solidFill>
                  <a:srgbClr val="262626"/>
                </a:solidFill>
              </a:rPr>
              <a:t>, devait s'appeler une </a:t>
            </a:r>
            <a:r>
              <a:rPr lang="en-US" sz="1150" dirty="0" err="1">
                <a:solidFill>
                  <a:srgbClr val="262626"/>
                </a:solidFill>
              </a:rPr>
              <a:t>Internation</a:t>
            </a:r>
            <a:r>
              <a:rPr lang="en-US" sz="1150" dirty="0">
                <a:solidFill>
                  <a:srgbClr val="262626"/>
                </a:solidFill>
              </a:rPr>
              <a:t>. Dans les projets ultérieurs, l'image de l'archipel a été évoquée pour décrire un type de relation entre territoires qui n'efface pas la spécificité de chaque localité. En attendant que l'un de ces modèles soit </a:t>
            </a:r>
            <a:r>
              <a:rPr lang="en-US" sz="1150" dirty="0" err="1">
                <a:solidFill>
                  <a:srgbClr val="262626"/>
                </a:solidFill>
              </a:rPr>
              <a:t>formalisé</a:t>
            </a:r>
            <a:r>
              <a:rPr lang="en-US" sz="1150" dirty="0">
                <a:solidFill>
                  <a:srgbClr val="262626"/>
                </a:solidFill>
              </a:rPr>
              <a:t>, la manière la plus simple d'assurer le dialogue entre votre contexte local et un débat translocal est d'</a:t>
            </a:r>
            <a:r>
              <a:rPr lang="en-US" sz="1150" dirty="0" err="1">
                <a:solidFill>
                  <a:srgbClr val="262626"/>
                </a:solidFill>
              </a:rPr>
              <a:t>analyser </a:t>
            </a:r>
            <a:r>
              <a:rPr lang="en-US" sz="1150" dirty="0">
                <a:solidFill>
                  <a:srgbClr val="262626"/>
                </a:solidFill>
              </a:rPr>
              <a:t>et de partager les résultats de votre recherche. Cela peut se faire par le biais d'articles universitaires, de présentations, de séminaires et de projets transnationaux (comme ce projet Erasmus), ainsi que sous d'autres formes non textuelles, comme des œuvres d'art, des films et des expositions. </a:t>
            </a:r>
          </a:p>
        </p:txBody>
      </p:sp>
      <p:cxnSp>
        <p:nvCxnSpPr>
          <p:cNvPr id="17" name="Straight Connector 16">
            <a:extLst>
              <a:ext uri="{FF2B5EF4-FFF2-40B4-BE49-F238E27FC236}">
                <a16:creationId xmlns:a16="http://schemas.microsoft.com/office/drawing/2014/main" id="{FC03F267-40F5-88F3-D8BD-B46EFD1506DC}"/>
              </a:ext>
            </a:extLst>
          </p:cNvPr>
          <p:cNvCxnSpPr>
            <a:cxnSpLocks/>
          </p:cNvCxnSpPr>
          <p:nvPr/>
        </p:nvCxnSpPr>
        <p:spPr>
          <a:xfrm>
            <a:off x="411360" y="5345906"/>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A06907-A89F-1EE5-AE96-1907EA7EB518}"/>
              </a:ext>
            </a:extLst>
          </p:cNvPr>
          <p:cNvSpPr txBox="1"/>
          <p:nvPr/>
        </p:nvSpPr>
        <p:spPr>
          <a:xfrm>
            <a:off x="129749" y="5084296"/>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22" name="Text Placeholder 17">
            <a:extLst>
              <a:ext uri="{FF2B5EF4-FFF2-40B4-BE49-F238E27FC236}">
                <a16:creationId xmlns:a16="http://schemas.microsoft.com/office/drawing/2014/main" id="{88F6156D-ACE7-0785-3BC1-CBDBFC6F0E6D}"/>
              </a:ext>
            </a:extLst>
          </p:cNvPr>
          <p:cNvSpPr txBox="1">
            <a:spLocks/>
          </p:cNvSpPr>
          <p:nvPr/>
        </p:nvSpPr>
        <p:spPr>
          <a:xfrm>
            <a:off x="1049566" y="5133998"/>
            <a:ext cx="108123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Évolutif </a:t>
            </a:r>
          </a:p>
        </p:txBody>
      </p:sp>
      <p:sp>
        <p:nvSpPr>
          <p:cNvPr id="23" name="Rectangle 22">
            <a:extLst>
              <a:ext uri="{FF2B5EF4-FFF2-40B4-BE49-F238E27FC236}">
                <a16:creationId xmlns:a16="http://schemas.microsoft.com/office/drawing/2014/main" id="{29FCABDA-44ED-C64F-99A6-22F4B8E464AC}"/>
              </a:ext>
            </a:extLst>
          </p:cNvPr>
          <p:cNvSpPr/>
          <p:nvPr/>
        </p:nvSpPr>
        <p:spPr>
          <a:xfrm>
            <a:off x="6089741" y="5284661"/>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07D72BCC-2418-44AE-F718-4D2228E8C14C}"/>
              </a:ext>
            </a:extLst>
          </p:cNvPr>
          <p:cNvGrpSpPr/>
          <p:nvPr/>
        </p:nvGrpSpPr>
        <p:grpSpPr>
          <a:xfrm>
            <a:off x="6360151" y="952749"/>
            <a:ext cx="561276" cy="560663"/>
            <a:chOff x="7257599" y="768348"/>
            <a:chExt cx="868457" cy="867509"/>
          </a:xfrm>
        </p:grpSpPr>
        <p:sp>
          <p:nvSpPr>
            <p:cNvPr id="24" name="Freeform 23">
              <a:extLst>
                <a:ext uri="{FF2B5EF4-FFF2-40B4-BE49-F238E27FC236}">
                  <a16:creationId xmlns:a16="http://schemas.microsoft.com/office/drawing/2014/main" id="{A809F1FD-B735-575C-0FAE-DFCE40489C0C}"/>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5" name="Graphic 2">
              <a:extLst>
                <a:ext uri="{FF2B5EF4-FFF2-40B4-BE49-F238E27FC236}">
                  <a16:creationId xmlns:a16="http://schemas.microsoft.com/office/drawing/2014/main" id="{AD4ADA2B-6C5D-713B-254E-69D2C995D7A8}"/>
                </a:ext>
              </a:extLst>
            </p:cNvPr>
            <p:cNvGrpSpPr/>
            <p:nvPr/>
          </p:nvGrpSpPr>
          <p:grpSpPr>
            <a:xfrm>
              <a:off x="7257599" y="768348"/>
              <a:ext cx="868457" cy="867509"/>
              <a:chOff x="7257599" y="768348"/>
              <a:chExt cx="868457" cy="867509"/>
            </a:xfrm>
            <a:solidFill>
              <a:srgbClr val="010101"/>
            </a:solidFill>
          </p:grpSpPr>
          <p:sp>
            <p:nvSpPr>
              <p:cNvPr id="27" name="Freeform 26">
                <a:extLst>
                  <a:ext uri="{FF2B5EF4-FFF2-40B4-BE49-F238E27FC236}">
                    <a16:creationId xmlns:a16="http://schemas.microsoft.com/office/drawing/2014/main" id="{587A4FC6-2925-7E4B-BEA2-BAF8C703D2FE}"/>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FC78CB-CF65-9F59-1083-BC611C63DBF0}"/>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2684D194-1760-7CBF-5984-3913B4B6E6F0}"/>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FF9331E-8CC4-BBD2-827C-C0619F96CE82}"/>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9D68594D-F3E2-071C-5B84-656AFE3212E7}"/>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32" name="Group 31">
            <a:extLst>
              <a:ext uri="{FF2B5EF4-FFF2-40B4-BE49-F238E27FC236}">
                <a16:creationId xmlns:a16="http://schemas.microsoft.com/office/drawing/2014/main" id="{93EA54FC-4828-C9F2-048D-8B319518345B}"/>
              </a:ext>
            </a:extLst>
          </p:cNvPr>
          <p:cNvGrpSpPr/>
          <p:nvPr/>
        </p:nvGrpSpPr>
        <p:grpSpPr>
          <a:xfrm>
            <a:off x="6301143" y="5084296"/>
            <a:ext cx="535396" cy="536660"/>
            <a:chOff x="5700273" y="5386353"/>
            <a:chExt cx="766016" cy="767823"/>
          </a:xfrm>
        </p:grpSpPr>
        <p:grpSp>
          <p:nvGrpSpPr>
            <p:cNvPr id="43" name="Graphic 2">
              <a:extLst>
                <a:ext uri="{FF2B5EF4-FFF2-40B4-BE49-F238E27FC236}">
                  <a16:creationId xmlns:a16="http://schemas.microsoft.com/office/drawing/2014/main" id="{FA8E1BC2-9852-9671-E311-66671F9DB471}"/>
                </a:ext>
              </a:extLst>
            </p:cNvPr>
            <p:cNvGrpSpPr/>
            <p:nvPr/>
          </p:nvGrpSpPr>
          <p:grpSpPr>
            <a:xfrm>
              <a:off x="5844804" y="5531788"/>
              <a:ext cx="476953" cy="420947"/>
              <a:chOff x="5844804" y="5531788"/>
              <a:chExt cx="476953" cy="420947"/>
            </a:xfrm>
            <a:solidFill>
              <a:srgbClr val="60A9DD"/>
            </a:solidFill>
          </p:grpSpPr>
          <p:sp>
            <p:nvSpPr>
              <p:cNvPr id="59" name="Freeform 58">
                <a:extLst>
                  <a:ext uri="{FF2B5EF4-FFF2-40B4-BE49-F238E27FC236}">
                    <a16:creationId xmlns:a16="http://schemas.microsoft.com/office/drawing/2014/main" id="{2F75090A-8794-C009-C900-BC4D2049ECF2}"/>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68522F43-F403-3873-5028-7A8DA3890E1D}"/>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009AC1"/>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4" name="Graphic 2">
              <a:extLst>
                <a:ext uri="{FF2B5EF4-FFF2-40B4-BE49-F238E27FC236}">
                  <a16:creationId xmlns:a16="http://schemas.microsoft.com/office/drawing/2014/main" id="{E22CA8CF-9076-D53A-90D1-5545A0AF5649}"/>
                </a:ext>
              </a:extLst>
            </p:cNvPr>
            <p:cNvGrpSpPr/>
            <p:nvPr/>
          </p:nvGrpSpPr>
          <p:grpSpPr>
            <a:xfrm>
              <a:off x="5700273" y="5386353"/>
              <a:ext cx="766016" cy="767823"/>
              <a:chOff x="5700273" y="5386353"/>
              <a:chExt cx="766016" cy="767823"/>
            </a:xfrm>
            <a:solidFill>
              <a:srgbClr val="000000"/>
            </a:solidFill>
          </p:grpSpPr>
          <p:sp>
            <p:nvSpPr>
              <p:cNvPr id="45" name="Freeform 44">
                <a:extLst>
                  <a:ext uri="{FF2B5EF4-FFF2-40B4-BE49-F238E27FC236}">
                    <a16:creationId xmlns:a16="http://schemas.microsoft.com/office/drawing/2014/main" id="{0DED4AC1-E8E2-056B-2672-D3192AAFAB9B}"/>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2156CA18-C305-7E75-7FD3-E12981F538DB}"/>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1A389816-2DD6-2DF1-2341-EABAE4D5926A}"/>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7806DF07-59BC-66FF-75FB-E4846095E9A3}"/>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1AFFAE3-DD6E-384B-7427-29880EE70C86}"/>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CA54AF30-472F-9412-FED8-A320EFCF6090}"/>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7828B538-C2D6-8692-376C-FEAB91DAA222}"/>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9D7632E5-438E-DC1B-B4E3-F8D1E4B178ED}"/>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3153C644-F815-09A0-8672-8E59DCD189ED}"/>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602C5317-3FDB-7A15-4D58-07DEF2CB5E8F}"/>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53317E73-E1A3-DC6F-59AD-C2DC47660B3D}"/>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2C0FDACB-8E48-2F4B-05B8-5F755395AAE7}"/>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717F5206-3054-E0BD-5357-4893E757F7CA}"/>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A6269C9D-1B7A-CB45-6E35-65C71EC089C6}"/>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093249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3E2B62-C5B1-7B29-1DBA-1A0B5F506F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22337"/>
          <a:stretch/>
        </p:blipFill>
        <p:spPr>
          <a:xfrm>
            <a:off x="-1" y="0"/>
            <a:ext cx="7559676" cy="8829675"/>
          </a:xfrm>
          <a:prstGeom prst="rect">
            <a:avLst/>
          </a:prstGeom>
        </p:spPr>
      </p:pic>
      <p:sp>
        <p:nvSpPr>
          <p:cNvPr id="11" name="Rectangle 10">
            <a:extLst>
              <a:ext uri="{FF2B5EF4-FFF2-40B4-BE49-F238E27FC236}">
                <a16:creationId xmlns:a16="http://schemas.microsoft.com/office/drawing/2014/main" id="{F7ED47B4-C5E0-AB1F-A227-E35A30E6F39D}"/>
              </a:ext>
            </a:extLst>
          </p:cNvPr>
          <p:cNvSpPr/>
          <p:nvPr/>
        </p:nvSpPr>
        <p:spPr>
          <a:xfrm>
            <a:off x="-1" y="688"/>
            <a:ext cx="7559675" cy="141339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6">
            <a:extLst>
              <a:ext uri="{FF2B5EF4-FFF2-40B4-BE49-F238E27FC236}">
                <a16:creationId xmlns:a16="http://schemas.microsoft.com/office/drawing/2014/main" id="{428B317D-2D08-3045-B095-5358A7C7BCC0}"/>
              </a:ext>
            </a:extLst>
          </p:cNvPr>
          <p:cNvSpPr>
            <a:spLocks noGrp="1"/>
          </p:cNvSpPr>
          <p:nvPr>
            <p:ph type="body" sz="quarter" idx="30"/>
          </p:nvPr>
        </p:nvSpPr>
        <p:spPr>
          <a:xfrm>
            <a:off x="528814" y="687557"/>
            <a:ext cx="3547239" cy="560606"/>
          </a:xfrm>
        </p:spPr>
        <p:txBody>
          <a:bodyPr/>
          <a:lstStyle/>
          <a:p>
            <a:pPr>
              <a:lnSpc>
                <a:spcPts val="2600"/>
              </a:lnSpc>
              <a:spcBef>
                <a:spcPts val="0"/>
              </a:spcBef>
            </a:pPr>
            <a:r>
              <a:rPr lang="en-IE" sz="2700" b="1" dirty="0">
                <a:solidFill>
                  <a:schemeClr val="bg1"/>
                </a:solidFill>
                <a:effectLst/>
                <a:ea typeface="Arial" panose="020B0604020202020204" pitchFamily="34" charset="0"/>
                <a:cs typeface="Calibri" panose="020F0502020204030204" pitchFamily="34" charset="0"/>
              </a:rPr>
              <a:t>Les conditions que nous utilisons</a:t>
            </a:r>
            <a:endParaRPr lang="en-IE" sz="2700" dirty="0">
              <a:solidFill>
                <a:schemeClr val="bg1"/>
              </a:solidFill>
              <a:effectLst/>
              <a:ea typeface="Arial" panose="020B0604020202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3">
            <a:alphaModFix amt="35000"/>
          </a:blip>
          <a:srcRect l="66637" t="-878" r="4279" b="31174"/>
          <a:stretch/>
        </p:blipFill>
        <p:spPr>
          <a:xfrm rot="10800000" flipH="1">
            <a:off x="4927816" y="0"/>
            <a:ext cx="2651057" cy="3399920"/>
          </a:xfrm>
          <a:prstGeom prst="rect">
            <a:avLst/>
          </a:prstGeom>
        </p:spPr>
      </p:pic>
      <p:sp>
        <p:nvSpPr>
          <p:cNvPr id="7" name="Graphic 4">
            <a:extLst>
              <a:ext uri="{FF2B5EF4-FFF2-40B4-BE49-F238E27FC236}">
                <a16:creationId xmlns:a16="http://schemas.microsoft.com/office/drawing/2014/main" id="{778C602B-C615-553F-D095-C776B49EC809}"/>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49</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3516477" y="6072188"/>
            <a:ext cx="3618078" cy="4058639"/>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3779837" y="6443663"/>
            <a:ext cx="2992438" cy="223929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740"/>
              </a:lnSpc>
            </a:pPr>
            <a:r>
              <a:rPr lang="en-US" sz="1700" dirty="0">
                <a:solidFill>
                  <a:schemeClr val="bg1"/>
                </a:solidFill>
              </a:rPr>
              <a:t>Comme vous l'avez sans doute compris, nous prêtons beaucoup d'attention aux mots que nous utilisons. Les mots, même s'ils sont utilisés comme synonymes dans les conversations quotidiennes, évoquent souvent des histoires, des politiques et des idéologies différentes. Dans cette partie, nous allons clarifier certains des termes que nous utilisons dans notre travail et expliquer en quoi ils diffèrent d'autres termes similaires que vous êtes susceptibles de rencontrer.</a:t>
            </a:r>
          </a:p>
        </p:txBody>
      </p:sp>
      <p:pic>
        <p:nvPicPr>
          <p:cNvPr id="8" name="Picture 7">
            <a:extLst>
              <a:ext uri="{FF2B5EF4-FFF2-40B4-BE49-F238E27FC236}">
                <a16:creationId xmlns:a16="http://schemas.microsoft.com/office/drawing/2014/main" id="{C2A9FD29-BA3A-7C05-DC5B-F48950236619}"/>
              </a:ext>
            </a:extLst>
          </p:cNvPr>
          <p:cNvPicPr>
            <a:picLocks noChangeAspect="1"/>
          </p:cNvPicPr>
          <p:nvPr/>
        </p:nvPicPr>
        <p:blipFill rotWithShape="1">
          <a:blip r:embed="rId3">
            <a:alphaModFix amt="35000"/>
          </a:blip>
          <a:srcRect l="66637" t="-878" r="4279" b="31174"/>
          <a:stretch/>
        </p:blipFill>
        <p:spPr>
          <a:xfrm flipH="1">
            <a:off x="174937" y="7292168"/>
            <a:ext cx="2651057" cy="3399920"/>
          </a:xfrm>
          <a:prstGeom prst="rect">
            <a:avLst/>
          </a:prstGeom>
        </p:spPr>
      </p:pic>
    </p:spTree>
    <p:extLst>
      <p:ext uri="{BB962C8B-B14F-4D97-AF65-F5344CB8AC3E}">
        <p14:creationId xmlns:p14="http://schemas.microsoft.com/office/powerpoint/2010/main" val="1119067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989F3-11D7-5321-B522-76234771F31C}"/>
              </a:ext>
            </a:extLst>
          </p:cNvPr>
          <p:cNvSpPr/>
          <p:nvPr/>
        </p:nvSpPr>
        <p:spPr>
          <a:xfrm flipV="1">
            <a:off x="0" y="1416623"/>
            <a:ext cx="7559675" cy="860258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8" name="Picture 7">
            <a:extLst>
              <a:ext uri="{FF2B5EF4-FFF2-40B4-BE49-F238E27FC236}">
                <a16:creationId xmlns:a16="http://schemas.microsoft.com/office/drawing/2014/main" id="{B6EC9DC8-D409-1FDA-70CD-59CCF3A76E82}"/>
              </a:ext>
            </a:extLst>
          </p:cNvPr>
          <p:cNvPicPr>
            <a:picLocks noChangeAspect="1"/>
          </p:cNvPicPr>
          <p:nvPr/>
        </p:nvPicPr>
        <p:blipFill rotWithShape="1">
          <a:blip r:embed="rId2">
            <a:alphaModFix amt="35000"/>
          </a:blip>
          <a:srcRect l="62255" t="-878" r="5449" b="31174"/>
          <a:stretch/>
        </p:blipFill>
        <p:spPr>
          <a:xfrm>
            <a:off x="3218965" y="5443809"/>
            <a:ext cx="3983098" cy="4600236"/>
          </a:xfrm>
          <a:prstGeom prst="rect">
            <a:avLst/>
          </a:prstGeom>
        </p:spPr>
      </p:pic>
      <p:sp>
        <p:nvSpPr>
          <p:cNvPr id="17" name="Text Placeholder 16">
            <a:extLst>
              <a:ext uri="{FF2B5EF4-FFF2-40B4-BE49-F238E27FC236}">
                <a16:creationId xmlns:a16="http://schemas.microsoft.com/office/drawing/2014/main" id="{428B317D-2D08-3045-B095-5358A7C7BCC0}"/>
              </a:ext>
            </a:extLst>
          </p:cNvPr>
          <p:cNvSpPr>
            <a:spLocks noGrp="1"/>
          </p:cNvSpPr>
          <p:nvPr>
            <p:ph type="body" sz="quarter" idx="30"/>
          </p:nvPr>
        </p:nvSpPr>
        <p:spPr>
          <a:xfrm>
            <a:off x="3610303" y="558897"/>
            <a:ext cx="3241891" cy="728394"/>
          </a:xfrm>
        </p:spPr>
        <p:txBody>
          <a:bodyPr/>
          <a:lstStyle/>
          <a:p>
            <a:pPr algn="r">
              <a:lnSpc>
                <a:spcPts val="2600"/>
              </a:lnSpc>
              <a:spcBef>
                <a:spcPts val="0"/>
              </a:spcBef>
            </a:pPr>
            <a:r>
              <a:rPr lang="en-IE" sz="2700" b="1" dirty="0">
                <a:solidFill>
                  <a:srgbClr val="009AC1"/>
                </a:solidFill>
                <a:effectLst/>
                <a:ea typeface="Arial" panose="020B0604020202020204" pitchFamily="34" charset="0"/>
                <a:cs typeface="Calibri" panose="020F0502020204030204" pitchFamily="34" charset="0"/>
              </a:rPr>
              <a:t>À qui s'adresse-t-il ?</a:t>
            </a:r>
          </a:p>
        </p:txBody>
      </p:sp>
      <p:sp>
        <p:nvSpPr>
          <p:cNvPr id="11" name="Rounded Rectangle 10">
            <a:extLst>
              <a:ext uri="{FF2B5EF4-FFF2-40B4-BE49-F238E27FC236}">
                <a16:creationId xmlns:a16="http://schemas.microsoft.com/office/drawing/2014/main" id="{FE2D1921-83BD-FB4C-9448-A9431AA4149E}"/>
              </a:ext>
            </a:extLst>
          </p:cNvPr>
          <p:cNvSpPr/>
          <p:nvPr/>
        </p:nvSpPr>
        <p:spPr>
          <a:xfrm>
            <a:off x="578266" y="2172403"/>
            <a:ext cx="2291934" cy="1643605"/>
          </a:xfrm>
          <a:prstGeom prst="roundRect">
            <a:avLst>
              <a:gd name="adj" fmla="val 19897"/>
            </a:avLst>
          </a:prstGeom>
          <a:noFill/>
          <a:ln w="28575">
            <a:solidFill>
              <a:srgbClr val="00B6E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B90AE0EF-D188-4F72-33AE-3C3E78A406D7}"/>
              </a:ext>
            </a:extLst>
          </p:cNvPr>
          <p:cNvSpPr/>
          <p:nvPr/>
        </p:nvSpPr>
        <p:spPr>
          <a:xfrm>
            <a:off x="2735091" y="1584859"/>
            <a:ext cx="4354713" cy="1642959"/>
          </a:xfrm>
          <a:prstGeom prst="roundRect">
            <a:avLst>
              <a:gd name="adj" fmla="val 21109"/>
            </a:avLst>
          </a:prstGeom>
          <a:noFill/>
          <a:ln w="28575">
            <a:solidFill>
              <a:srgbClr val="24BAA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1485E3C-192F-B51A-B73F-3C89CE933C2D}"/>
              </a:ext>
            </a:extLst>
          </p:cNvPr>
          <p:cNvSpPr txBox="1"/>
          <p:nvPr/>
        </p:nvSpPr>
        <p:spPr>
          <a:xfrm>
            <a:off x="779147" y="2345631"/>
            <a:ext cx="1929329" cy="1374735"/>
          </a:xfrm>
          <a:prstGeom prst="rect">
            <a:avLst/>
          </a:prstGeom>
          <a:noFill/>
        </p:spPr>
        <p:txBody>
          <a:bodyPr wrap="square">
            <a:spAutoFit/>
          </a:bodyPr>
          <a:lstStyle/>
          <a:p>
            <a:pPr algn="ctr">
              <a:lnSpc>
                <a:spcPts val="1960"/>
              </a:lnSpc>
            </a:pPr>
            <a:r>
              <a:rPr lang="fr-FR"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un parent qui s'efforce de remplacer les écrans par d'autres activités </a:t>
            </a:r>
            <a:endParaRPr lang="en-IE"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B142EB17-F396-DCE0-BFBF-13286E5A9D58}"/>
              </a:ext>
            </a:extLst>
          </p:cNvPr>
          <p:cNvSpPr txBox="1"/>
          <p:nvPr/>
        </p:nvSpPr>
        <p:spPr>
          <a:xfrm>
            <a:off x="3193851" y="1791409"/>
            <a:ext cx="3603858" cy="1118255"/>
          </a:xfrm>
          <a:prstGeom prst="rect">
            <a:avLst/>
          </a:prstGeom>
          <a:noFill/>
        </p:spPr>
        <p:txBody>
          <a:bodyPr wrap="square">
            <a:spAutoFit/>
          </a:bodyPr>
          <a:lstStyle/>
          <a:p>
            <a:pPr algn="ctr">
              <a:lnSpc>
                <a:spcPts val="1960"/>
              </a:lnSpc>
            </a:pPr>
            <a:r>
              <a:rPr lang="fr-FR"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...un médecin ou un psychologue pour enfants qui s'inquiète d'un nombre </a:t>
            </a:r>
            <a:r>
              <a:rPr lang="fr-FR" sz="1600" b="1" i="1" dirty="0" err="1">
                <a:solidFill>
                  <a:schemeClr val="bg1"/>
                </a:solidFill>
                <a:effectLst/>
                <a:latin typeface="Calibri" panose="020F0502020204030204" pitchFamily="34" charset="0"/>
                <a:ea typeface="Arial" panose="020B0604020202020204" pitchFamily="34" charset="0"/>
                <a:cs typeface="Calibri" panose="020F0502020204030204" pitchFamily="34" charset="0"/>
              </a:rPr>
              <a:t>croissant d'</a:t>
            </a:r>
            <a:r>
              <a:rPr lang="fr-FR"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enfants présentant des retards de langage, de cognition et de motricité </a:t>
            </a:r>
            <a:endParaRPr lang="en-IE"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D15C6878-D4D2-3145-4E85-D574221F5F5E}"/>
              </a:ext>
            </a:extLst>
          </p:cNvPr>
          <p:cNvSpPr txBox="1"/>
          <p:nvPr/>
        </p:nvSpPr>
        <p:spPr>
          <a:xfrm>
            <a:off x="1822906" y="6999815"/>
            <a:ext cx="3111282" cy="1108252"/>
          </a:xfrm>
          <a:prstGeom prst="rect">
            <a:avLst/>
          </a:prstGeom>
          <a:noFill/>
        </p:spPr>
        <p:txBody>
          <a:bodyPr wrap="square">
            <a:spAutoFit/>
          </a:bodyPr>
          <a:lstStyle/>
          <a:p>
            <a:pPr algn="ctr">
              <a:lnSpc>
                <a:spcPts val="1960"/>
              </a:lnSpc>
            </a:pPr>
            <a:r>
              <a:rPr lang="fr-FR"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un chercheur qui s'intéresse à la recherche collective et qui veut canaliser ses connaissances dans les pratiques de soins</a:t>
            </a:r>
            <a:endParaRPr lang="en-IE"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1A2BFC52-4A70-D31B-C078-A67FCC91A572}"/>
              </a:ext>
            </a:extLst>
          </p:cNvPr>
          <p:cNvSpPr txBox="1"/>
          <p:nvPr/>
        </p:nvSpPr>
        <p:spPr>
          <a:xfrm>
            <a:off x="4783623" y="5472005"/>
            <a:ext cx="2164610" cy="1631216"/>
          </a:xfrm>
          <a:prstGeom prst="rect">
            <a:avLst/>
          </a:prstGeom>
          <a:noFill/>
        </p:spPr>
        <p:txBody>
          <a:bodyPr wrap="square">
            <a:spAutoFit/>
          </a:bodyPr>
          <a:lstStyle/>
          <a:p>
            <a:pPr algn="ctr">
              <a:lnSpc>
                <a:spcPts val="1960"/>
              </a:lnSpc>
            </a:pPr>
            <a:r>
              <a:rPr lang="fr-FR"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un élu intéressé par l'expérimentation de nouvelles initiatives innovantes en matière de soins de santé sur son territoire</a:t>
            </a:r>
            <a:endParaRPr lang="en-IE"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0D1147E-A405-8FB7-3D77-DF412A182CB1}"/>
              </a:ext>
            </a:extLst>
          </p:cNvPr>
          <p:cNvSpPr txBox="1"/>
          <p:nvPr/>
        </p:nvSpPr>
        <p:spPr>
          <a:xfrm>
            <a:off x="2928261" y="3545993"/>
            <a:ext cx="3522430" cy="1118255"/>
          </a:xfrm>
          <a:prstGeom prst="rect">
            <a:avLst/>
          </a:prstGeom>
          <a:noFill/>
        </p:spPr>
        <p:txBody>
          <a:bodyPr wrap="square">
            <a:spAutoFit/>
          </a:bodyPr>
          <a:lstStyle/>
          <a:p>
            <a:pPr algn="ctr">
              <a:lnSpc>
                <a:spcPts val="1960"/>
              </a:lnSpc>
            </a:pPr>
            <a:r>
              <a:rPr lang="fr-FR"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une institution ou une entreprise publique qui souhaite soutenir les économies locales en investissant dans les </a:t>
            </a:r>
            <a:r>
              <a:rPr lang="fr-FR" sz="1800" i="1" dirty="0" err="1">
                <a:solidFill>
                  <a:schemeClr val="bg1"/>
                </a:solidFill>
                <a:effectLst/>
                <a:latin typeface="Calibri" panose="020F0502020204030204" pitchFamily="34" charset="0"/>
                <a:ea typeface="Arial" panose="020B0604020202020204" pitchFamily="34" charset="0"/>
                <a:cs typeface="Calibri" panose="020F0502020204030204" pitchFamily="34" charset="0"/>
              </a:rPr>
              <a:t>capacités </a:t>
            </a:r>
            <a:r>
              <a:rPr lang="fr-FR"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des habitants  </a:t>
            </a:r>
            <a:endParaRPr lang="en-IE"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34" name="Rounded Rectangle 33">
            <a:extLst>
              <a:ext uri="{FF2B5EF4-FFF2-40B4-BE49-F238E27FC236}">
                <a16:creationId xmlns:a16="http://schemas.microsoft.com/office/drawing/2014/main" id="{21B6A660-D2CF-68AD-2876-135C2F008B21}"/>
              </a:ext>
            </a:extLst>
          </p:cNvPr>
          <p:cNvSpPr/>
          <p:nvPr/>
        </p:nvSpPr>
        <p:spPr>
          <a:xfrm>
            <a:off x="2617020" y="3080335"/>
            <a:ext cx="3997536" cy="1907304"/>
          </a:xfrm>
          <a:prstGeom prst="roundRect">
            <a:avLst>
              <a:gd name="adj" fmla="val 19897"/>
            </a:avLst>
          </a:prstGeom>
          <a:noFill/>
          <a:ln w="28575">
            <a:solidFill>
              <a:srgbClr val="BC87B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6A35C3D5-EE67-A543-B251-7B6A49491398}"/>
              </a:ext>
            </a:extLst>
          </p:cNvPr>
          <p:cNvSpPr/>
          <p:nvPr/>
        </p:nvSpPr>
        <p:spPr>
          <a:xfrm>
            <a:off x="4365245" y="4793580"/>
            <a:ext cx="2769311" cy="2725595"/>
          </a:xfrm>
          <a:prstGeom prst="roundRect">
            <a:avLst>
              <a:gd name="adj" fmla="val 19897"/>
            </a:avLst>
          </a:prstGeom>
          <a:noFill/>
          <a:ln w="28575">
            <a:solidFill>
              <a:srgbClr val="24BAA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lide Number Placeholder 5">
            <a:extLst>
              <a:ext uri="{FF2B5EF4-FFF2-40B4-BE49-F238E27FC236}">
                <a16:creationId xmlns:a16="http://schemas.microsoft.com/office/drawing/2014/main" id="{598FD355-0FD5-EE05-73FD-B5FFC045AF2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5</a:t>
            </a:fld>
            <a:endParaRPr lang="en-US" dirty="0"/>
          </a:p>
        </p:txBody>
      </p:sp>
      <p:sp>
        <p:nvSpPr>
          <p:cNvPr id="37" name="Rounded Rectangle 36">
            <a:extLst>
              <a:ext uri="{FF2B5EF4-FFF2-40B4-BE49-F238E27FC236}">
                <a16:creationId xmlns:a16="http://schemas.microsoft.com/office/drawing/2014/main" id="{574C04CA-9778-D4A6-9B11-07A6D2B93F0F}"/>
              </a:ext>
            </a:extLst>
          </p:cNvPr>
          <p:cNvSpPr/>
          <p:nvPr/>
        </p:nvSpPr>
        <p:spPr>
          <a:xfrm>
            <a:off x="433986" y="4768745"/>
            <a:ext cx="4263990" cy="1642959"/>
          </a:xfrm>
          <a:prstGeom prst="roundRect">
            <a:avLst>
              <a:gd name="adj" fmla="val 21109"/>
            </a:avLst>
          </a:prstGeom>
          <a:noFill/>
          <a:ln w="28575">
            <a:solidFill>
              <a:srgbClr val="00B6E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65DDE71C-653A-9D8F-952F-E47720C755E0}"/>
              </a:ext>
            </a:extLst>
          </p:cNvPr>
          <p:cNvSpPr txBox="1"/>
          <p:nvPr/>
        </p:nvSpPr>
        <p:spPr>
          <a:xfrm>
            <a:off x="876190" y="5207703"/>
            <a:ext cx="3206421" cy="1118255"/>
          </a:xfrm>
          <a:prstGeom prst="rect">
            <a:avLst/>
          </a:prstGeom>
          <a:noFill/>
        </p:spPr>
        <p:txBody>
          <a:bodyPr wrap="square">
            <a:spAutoFit/>
          </a:bodyPr>
          <a:lstStyle/>
          <a:p>
            <a:pPr algn="ctr">
              <a:lnSpc>
                <a:spcPts val="1960"/>
              </a:lnSpc>
            </a:pPr>
            <a:r>
              <a:rPr lang="fr-FR"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un professionnel de la santé qui ne sait pas comment s'adresser aux parents d'enfants affectés par une surexposition</a:t>
            </a:r>
            <a:endParaRPr lang="en-IE"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EE4598E3-3F33-07D5-35FE-CE6F4802C523}"/>
              </a:ext>
            </a:extLst>
          </p:cNvPr>
          <p:cNvSpPr txBox="1"/>
          <p:nvPr/>
        </p:nvSpPr>
        <p:spPr>
          <a:xfrm>
            <a:off x="412369" y="8385268"/>
            <a:ext cx="1852855" cy="1374735"/>
          </a:xfrm>
          <a:prstGeom prst="rect">
            <a:avLst/>
          </a:prstGeom>
          <a:noFill/>
        </p:spPr>
        <p:txBody>
          <a:bodyPr wrap="square">
            <a:spAutoFit/>
          </a:bodyPr>
          <a:lstStyle/>
          <a:p>
            <a:pPr algn="ctr">
              <a:lnSpc>
                <a:spcPts val="1960"/>
              </a:lnSpc>
            </a:pPr>
            <a:r>
              <a:rPr lang="fr-FR"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un animateur à la recherche de nouveaux outils pour favoriser l'intelligence collective </a:t>
            </a:r>
            <a:endParaRPr lang="en-IE"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40" name="Rounded Rectangle 39">
            <a:extLst>
              <a:ext uri="{FF2B5EF4-FFF2-40B4-BE49-F238E27FC236}">
                <a16:creationId xmlns:a16="http://schemas.microsoft.com/office/drawing/2014/main" id="{ACFA5FC7-E1A2-0855-7A16-E456DAA82B60}"/>
              </a:ext>
            </a:extLst>
          </p:cNvPr>
          <p:cNvSpPr/>
          <p:nvPr/>
        </p:nvSpPr>
        <p:spPr>
          <a:xfrm>
            <a:off x="201475" y="8035069"/>
            <a:ext cx="2302599" cy="1785867"/>
          </a:xfrm>
          <a:prstGeom prst="roundRect">
            <a:avLst>
              <a:gd name="adj" fmla="val 19897"/>
            </a:avLst>
          </a:prstGeom>
          <a:noFill/>
          <a:ln w="28575">
            <a:solidFill>
              <a:srgbClr val="24BAA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a:extLst>
              <a:ext uri="{FF2B5EF4-FFF2-40B4-BE49-F238E27FC236}">
                <a16:creationId xmlns:a16="http://schemas.microsoft.com/office/drawing/2014/main" id="{15ACECA5-7123-2FBE-8BF9-2A8F810F4956}"/>
              </a:ext>
            </a:extLst>
          </p:cNvPr>
          <p:cNvSpPr/>
          <p:nvPr/>
        </p:nvSpPr>
        <p:spPr>
          <a:xfrm>
            <a:off x="2405623" y="8241289"/>
            <a:ext cx="4728931" cy="1237049"/>
          </a:xfrm>
          <a:prstGeom prst="roundRect">
            <a:avLst>
              <a:gd name="adj" fmla="val 21109"/>
            </a:avLst>
          </a:prstGeom>
          <a:noFill/>
          <a:ln w="28575">
            <a:solidFill>
              <a:srgbClr val="00B6E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EA232F5B-B8A8-ADB8-48C9-8A36FEA10E84}"/>
              </a:ext>
            </a:extLst>
          </p:cNvPr>
          <p:cNvSpPr txBox="1"/>
          <p:nvPr/>
        </p:nvSpPr>
        <p:spPr>
          <a:xfrm>
            <a:off x="2560001" y="8537306"/>
            <a:ext cx="4529803" cy="862031"/>
          </a:xfrm>
          <a:prstGeom prst="rect">
            <a:avLst/>
          </a:prstGeom>
          <a:noFill/>
        </p:spPr>
        <p:txBody>
          <a:bodyPr wrap="square">
            <a:spAutoFit/>
          </a:bodyPr>
          <a:lstStyle/>
          <a:p>
            <a:pPr algn="ctr">
              <a:lnSpc>
                <a:spcPts val="1960"/>
              </a:lnSpc>
            </a:pPr>
            <a:r>
              <a:rPr lang="fr-FR" sz="1900"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ou toute autre personne concernée par les effets de la technologie sur notre développement et notre bien-être mental...  </a:t>
            </a:r>
            <a:endParaRPr lang="en-IE" sz="1900"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45" name="Rounded Rectangle 44">
            <a:extLst>
              <a:ext uri="{FF2B5EF4-FFF2-40B4-BE49-F238E27FC236}">
                <a16:creationId xmlns:a16="http://schemas.microsoft.com/office/drawing/2014/main" id="{C8CC9B8B-61D9-086B-C59B-7A36670B260F}"/>
              </a:ext>
            </a:extLst>
          </p:cNvPr>
          <p:cNvSpPr/>
          <p:nvPr/>
        </p:nvSpPr>
        <p:spPr>
          <a:xfrm>
            <a:off x="1540272" y="6611004"/>
            <a:ext cx="3522430" cy="1769786"/>
          </a:xfrm>
          <a:prstGeom prst="roundRect">
            <a:avLst>
              <a:gd name="adj" fmla="val 19897"/>
            </a:avLst>
          </a:prstGeom>
          <a:noFill/>
          <a:ln w="28575">
            <a:solidFill>
              <a:srgbClr val="BC87B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BE61BB8D-9D63-AAF8-CFA8-8D4E29625E62}"/>
              </a:ext>
            </a:extLst>
          </p:cNvPr>
          <p:cNvGrpSpPr/>
          <p:nvPr/>
        </p:nvGrpSpPr>
        <p:grpSpPr>
          <a:xfrm>
            <a:off x="714283" y="4181128"/>
            <a:ext cx="1108623" cy="807096"/>
            <a:chOff x="3400450" y="986392"/>
            <a:chExt cx="1487826" cy="1083162"/>
          </a:xfrm>
        </p:grpSpPr>
        <p:sp>
          <p:nvSpPr>
            <p:cNvPr id="48" name="Freeform 47">
              <a:extLst>
                <a:ext uri="{FF2B5EF4-FFF2-40B4-BE49-F238E27FC236}">
                  <a16:creationId xmlns:a16="http://schemas.microsoft.com/office/drawing/2014/main" id="{A127E211-B390-07A8-1C0B-2C39EAB6192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B245DD0E-D64E-48AE-29E2-B752ED734AA3}"/>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grpSp>
        <p:nvGrpSpPr>
          <p:cNvPr id="50" name="Group 49">
            <a:extLst>
              <a:ext uri="{FF2B5EF4-FFF2-40B4-BE49-F238E27FC236}">
                <a16:creationId xmlns:a16="http://schemas.microsoft.com/office/drawing/2014/main" id="{D9FC4243-7959-1C23-F75A-65511D454E48}"/>
              </a:ext>
            </a:extLst>
          </p:cNvPr>
          <p:cNvGrpSpPr/>
          <p:nvPr/>
        </p:nvGrpSpPr>
        <p:grpSpPr>
          <a:xfrm rot="10800000">
            <a:off x="5602104" y="7704519"/>
            <a:ext cx="1108623" cy="807096"/>
            <a:chOff x="3400450" y="986392"/>
            <a:chExt cx="1487826" cy="1083162"/>
          </a:xfrm>
        </p:grpSpPr>
        <p:sp>
          <p:nvSpPr>
            <p:cNvPr id="51" name="Freeform 50">
              <a:extLst>
                <a:ext uri="{FF2B5EF4-FFF2-40B4-BE49-F238E27FC236}">
                  <a16:creationId xmlns:a16="http://schemas.microsoft.com/office/drawing/2014/main" id="{05758DA2-8CF0-7AEA-DC7B-3039D2D4DF0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00B6E6"/>
            </a:solidFill>
            <a:ln w="8971"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FBB945C2-DB5A-195C-8428-F1B84E18C7B5}"/>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55" name="Text Placeholder 17">
            <a:extLst>
              <a:ext uri="{FF2B5EF4-FFF2-40B4-BE49-F238E27FC236}">
                <a16:creationId xmlns:a16="http://schemas.microsoft.com/office/drawing/2014/main" id="{87AD4A44-DE50-DA08-863C-93E10BD3C474}"/>
              </a:ext>
            </a:extLst>
          </p:cNvPr>
          <p:cNvSpPr txBox="1">
            <a:spLocks/>
          </p:cNvSpPr>
          <p:nvPr/>
        </p:nvSpPr>
        <p:spPr>
          <a:xfrm>
            <a:off x="469871" y="988829"/>
            <a:ext cx="3140432" cy="616388"/>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Ce guide est fait pour vous !</a:t>
            </a:r>
          </a:p>
        </p:txBody>
      </p:sp>
      <p:sp>
        <p:nvSpPr>
          <p:cNvPr id="58" name="Text Placeholder 17">
            <a:extLst>
              <a:ext uri="{FF2B5EF4-FFF2-40B4-BE49-F238E27FC236}">
                <a16:creationId xmlns:a16="http://schemas.microsoft.com/office/drawing/2014/main" id="{AE9D1FEE-AB93-AEAB-960F-5B39F13E2F33}"/>
              </a:ext>
            </a:extLst>
          </p:cNvPr>
          <p:cNvSpPr txBox="1">
            <a:spLocks/>
          </p:cNvSpPr>
          <p:nvPr/>
        </p:nvSpPr>
        <p:spPr>
          <a:xfrm>
            <a:off x="3610304" y="9478338"/>
            <a:ext cx="3016392" cy="720111"/>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720"/>
              </a:lnSpc>
            </a:pPr>
            <a:r>
              <a:rPr lang="en-US" sz="1800" b="1" dirty="0">
                <a:solidFill>
                  <a:schemeClr val="bg1"/>
                </a:solidFill>
              </a:rPr>
              <a:t>.... Ce guide est pour vous !</a:t>
            </a:r>
          </a:p>
        </p:txBody>
      </p:sp>
    </p:spTree>
    <p:extLst>
      <p:ext uri="{BB962C8B-B14F-4D97-AF65-F5344CB8AC3E}">
        <p14:creationId xmlns:p14="http://schemas.microsoft.com/office/powerpoint/2010/main" val="188160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8997C65-1DAD-28F9-ED48-64AFDC20AB04}"/>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l="7927" t="1372" r="19957" b="35897"/>
          <a:stretch/>
        </p:blipFill>
        <p:spPr>
          <a:xfrm>
            <a:off x="-4872" y="-3695"/>
            <a:ext cx="7559675" cy="9863975"/>
          </a:xfrm>
          <a:prstGeom prst="rect">
            <a:avLst/>
          </a:prstGeom>
        </p:spPr>
      </p:pic>
      <p:sp>
        <p:nvSpPr>
          <p:cNvPr id="6" name="Rectangle 5">
            <a:extLst>
              <a:ext uri="{FF2B5EF4-FFF2-40B4-BE49-F238E27FC236}">
                <a16:creationId xmlns:a16="http://schemas.microsoft.com/office/drawing/2014/main" id="{C7B9BF25-DFA2-6C5B-918D-562E6131E960}"/>
              </a:ext>
            </a:extLst>
          </p:cNvPr>
          <p:cNvSpPr/>
          <p:nvPr/>
        </p:nvSpPr>
        <p:spPr>
          <a:xfrm>
            <a:off x="4868" y="-3695"/>
            <a:ext cx="7559675" cy="9863975"/>
          </a:xfrm>
          <a:prstGeom prst="rect">
            <a:avLst/>
          </a:prstGeom>
          <a:gradFill>
            <a:gsLst>
              <a:gs pos="16000">
                <a:srgbClr val="00B6E6">
                  <a:alpha val="64000"/>
                </a:srgbClr>
              </a:gs>
              <a:gs pos="42000">
                <a:srgbClr val="00B6E6">
                  <a:alpha val="47538"/>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50</a:t>
            </a:fld>
            <a:endParaRPr lang="en-US" dirty="0"/>
          </a:p>
        </p:txBody>
      </p:sp>
      <p:pic>
        <p:nvPicPr>
          <p:cNvPr id="15" name="Picture 14">
            <a:extLst>
              <a:ext uri="{FF2B5EF4-FFF2-40B4-BE49-F238E27FC236}">
                <a16:creationId xmlns:a16="http://schemas.microsoft.com/office/drawing/2014/main" id="{E4FB4574-709B-7827-8AF0-D29EB54AEAB6}"/>
              </a:ext>
            </a:extLst>
          </p:cNvPr>
          <p:cNvPicPr>
            <a:picLocks noChangeAspect="1"/>
          </p:cNvPicPr>
          <p:nvPr/>
        </p:nvPicPr>
        <p:blipFill rotWithShape="1">
          <a:blip r:embed="rId3">
            <a:alphaModFix amt="35000"/>
          </a:blip>
          <a:srcRect l="66637" t="-878" r="4279" b="31174"/>
          <a:stretch/>
        </p:blipFill>
        <p:spPr>
          <a:xfrm flipH="1">
            <a:off x="240928" y="5535161"/>
            <a:ext cx="3386191" cy="4342713"/>
          </a:xfrm>
          <a:prstGeom prst="rect">
            <a:avLst/>
          </a:prstGeom>
        </p:spPr>
      </p:pic>
      <p:sp>
        <p:nvSpPr>
          <p:cNvPr id="16" name="Rectangle 15">
            <a:extLst>
              <a:ext uri="{FF2B5EF4-FFF2-40B4-BE49-F238E27FC236}">
                <a16:creationId xmlns:a16="http://schemas.microsoft.com/office/drawing/2014/main" id="{B76BA7C4-C87A-6974-A7FB-87A59EE7A471}"/>
              </a:ext>
            </a:extLst>
          </p:cNvPr>
          <p:cNvSpPr/>
          <p:nvPr/>
        </p:nvSpPr>
        <p:spPr>
          <a:xfrm>
            <a:off x="287020" y="990600"/>
            <a:ext cx="6985631" cy="55102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7">
            <a:extLst>
              <a:ext uri="{FF2B5EF4-FFF2-40B4-BE49-F238E27FC236}">
                <a16:creationId xmlns:a16="http://schemas.microsoft.com/office/drawing/2014/main" id="{A11A5078-6E75-D5CF-C8A6-AA9C4843533C}"/>
              </a:ext>
            </a:extLst>
          </p:cNvPr>
          <p:cNvSpPr txBox="1">
            <a:spLocks/>
          </p:cNvSpPr>
          <p:nvPr/>
        </p:nvSpPr>
        <p:spPr>
          <a:xfrm>
            <a:off x="522498" y="3661015"/>
            <a:ext cx="6514677" cy="20265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Pour nous, la contribution est un type de participation plus radical. Comme le propose Sherry </a:t>
            </a:r>
            <a:r>
              <a:rPr lang="en-US" dirty="0" err="1"/>
              <a:t>Arnstien </a:t>
            </a:r>
            <a:r>
              <a:rPr lang="en-US" dirty="0"/>
              <a:t>dans son échelle de la participation, la participation peut être utilisée pour désigner de nombreux processus différents, allant de la participation symbolique à un véritable pouvoir citoyen. Dans sa forme la plus rudimentaire, la participation peut être comprise comme le simple fait d'être présent. Souvent, la participation à la recherche implique d'ajouter de nouvelles données à des processus qui ont été déterminés à l'avance par d'autres personnes. </a:t>
            </a:r>
          </a:p>
          <a:p>
            <a:r>
              <a:rPr lang="en-US" dirty="0"/>
              <a:t> </a:t>
            </a:r>
          </a:p>
          <a:p>
            <a:r>
              <a:rPr lang="en-US" dirty="0"/>
              <a:t>Dans le cas de la contribution, nous entendons quelque chose de tout à fait différent. La recherche contributive n'est pas déterminée à l'avance. Cela signifie que l'on attend de vous, en tant que contributeur, que vous aidiez à définir l'orientation de la recherche. Il s'agit notamment de formuler des questions de recherche et de décider d'une méthode qui vous aidera à y répondre. En tant que tel, tous les participants jouent un rôle très actif dans le processus, comme le suggère le verbe "contribuer" qui, contrairement à "participer", signifie toujours </a:t>
            </a:r>
            <a:r>
              <a:rPr lang="en-US" i="1" dirty="0"/>
              <a:t>ajouter quelque chose</a:t>
            </a:r>
            <a:r>
              <a:rPr lang="en-US" dirty="0"/>
              <a:t>. </a:t>
            </a:r>
          </a:p>
          <a:p>
            <a:endParaRPr lang="en-US" dirty="0"/>
          </a:p>
          <a:p>
            <a:r>
              <a:rPr lang="en-US" dirty="0"/>
              <a:t>Nous pensons qu'un investissement égal dans le processus est le moyen le plus sûr de garantir que le résultat du processus de recherche intéressera tous les participants. </a:t>
            </a:r>
          </a:p>
          <a:p>
            <a:endParaRPr lang="en-US" sz="1100" b="1" dirty="0">
              <a:solidFill>
                <a:schemeClr val="bg1"/>
              </a:solidFill>
              <a:highlight>
                <a:srgbClr val="74659A"/>
              </a:highlight>
            </a:endParaRPr>
          </a:p>
        </p:txBody>
      </p:sp>
      <p:grpSp>
        <p:nvGrpSpPr>
          <p:cNvPr id="18" name="Group 17">
            <a:extLst>
              <a:ext uri="{FF2B5EF4-FFF2-40B4-BE49-F238E27FC236}">
                <a16:creationId xmlns:a16="http://schemas.microsoft.com/office/drawing/2014/main" id="{1FCB9990-341B-3B7C-A820-E5EEE43FAF27}"/>
              </a:ext>
            </a:extLst>
          </p:cNvPr>
          <p:cNvGrpSpPr/>
          <p:nvPr/>
        </p:nvGrpSpPr>
        <p:grpSpPr>
          <a:xfrm>
            <a:off x="0" y="1377935"/>
            <a:ext cx="7559675" cy="2283079"/>
            <a:chOff x="0" y="4434365"/>
            <a:chExt cx="7559675" cy="2283079"/>
          </a:xfrm>
        </p:grpSpPr>
        <p:sp>
          <p:nvSpPr>
            <p:cNvPr id="19" name="Rectangle 18">
              <a:extLst>
                <a:ext uri="{FF2B5EF4-FFF2-40B4-BE49-F238E27FC236}">
                  <a16:creationId xmlns:a16="http://schemas.microsoft.com/office/drawing/2014/main" id="{8ED98516-0BDE-8C9A-ED60-84A653A7118F}"/>
                </a:ext>
              </a:extLst>
            </p:cNvPr>
            <p:cNvSpPr/>
            <p:nvPr/>
          </p:nvSpPr>
          <p:spPr>
            <a:xfrm>
              <a:off x="0" y="4947442"/>
              <a:ext cx="7559675" cy="776697"/>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20" name="Graphic 19">
              <a:extLst>
                <a:ext uri="{FF2B5EF4-FFF2-40B4-BE49-F238E27FC236}">
                  <a16:creationId xmlns:a16="http://schemas.microsoft.com/office/drawing/2014/main" id="{9B06440C-C5E3-991D-FDBB-4C350C6768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1428" y="4434365"/>
              <a:ext cx="2109506" cy="1977662"/>
            </a:xfrm>
            <a:prstGeom prst="rect">
              <a:avLst/>
            </a:prstGeom>
          </p:spPr>
        </p:pic>
        <p:sp>
          <p:nvSpPr>
            <p:cNvPr id="21" name="Text Placeholder 16">
              <a:extLst>
                <a:ext uri="{FF2B5EF4-FFF2-40B4-BE49-F238E27FC236}">
                  <a16:creationId xmlns:a16="http://schemas.microsoft.com/office/drawing/2014/main" id="{0E82C1C4-716B-485F-0A27-E75A21822EAE}"/>
                </a:ext>
              </a:extLst>
            </p:cNvPr>
            <p:cNvSpPr txBox="1">
              <a:spLocks/>
            </p:cNvSpPr>
            <p:nvPr/>
          </p:nvSpPr>
          <p:spPr>
            <a:xfrm>
              <a:off x="677423" y="5161868"/>
              <a:ext cx="2214563"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Contribution</a:t>
              </a:r>
            </a:p>
          </p:txBody>
        </p:sp>
        <p:sp>
          <p:nvSpPr>
            <p:cNvPr id="22" name="Text Placeholder 16">
              <a:extLst>
                <a:ext uri="{FF2B5EF4-FFF2-40B4-BE49-F238E27FC236}">
                  <a16:creationId xmlns:a16="http://schemas.microsoft.com/office/drawing/2014/main" id="{83B0AFCF-CC5E-B822-4F39-8C0E42391C22}"/>
                </a:ext>
              </a:extLst>
            </p:cNvPr>
            <p:cNvSpPr txBox="1">
              <a:spLocks/>
            </p:cNvSpPr>
            <p:nvPr/>
          </p:nvSpPr>
          <p:spPr>
            <a:xfrm>
              <a:off x="4010016" y="5940747"/>
              <a:ext cx="557157" cy="77669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S</a:t>
              </a:r>
              <a:endParaRPr lang="en-US" dirty="0">
                <a:solidFill>
                  <a:srgbClr val="009AC1"/>
                </a:solidFill>
              </a:endParaRPr>
            </a:p>
          </p:txBody>
        </p:sp>
        <p:sp>
          <p:nvSpPr>
            <p:cNvPr id="23" name="Text Placeholder 16">
              <a:extLst>
                <a:ext uri="{FF2B5EF4-FFF2-40B4-BE49-F238E27FC236}">
                  <a16:creationId xmlns:a16="http://schemas.microsoft.com/office/drawing/2014/main" id="{A75F6CF3-E4F8-4D5C-BA18-339B0D8F2211}"/>
                </a:ext>
              </a:extLst>
            </p:cNvPr>
            <p:cNvSpPr txBox="1">
              <a:spLocks/>
            </p:cNvSpPr>
            <p:nvPr/>
          </p:nvSpPr>
          <p:spPr>
            <a:xfrm>
              <a:off x="4564825" y="5161868"/>
              <a:ext cx="2472350"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La participation </a:t>
              </a:r>
            </a:p>
            <a:p>
              <a:pPr>
                <a:lnSpc>
                  <a:spcPts val="2600"/>
                </a:lnSpc>
                <a:spcBef>
                  <a:spcPts val="0"/>
                </a:spcBef>
              </a:pPr>
              <a:endParaRPr lang="en-US" sz="1600" dirty="0">
                <a:solidFill>
                  <a:schemeClr val="bg1"/>
                </a:solidFill>
              </a:endParaRPr>
            </a:p>
          </p:txBody>
        </p:sp>
      </p:grpSp>
    </p:spTree>
    <p:extLst>
      <p:ext uri="{BB962C8B-B14F-4D97-AF65-F5344CB8AC3E}">
        <p14:creationId xmlns:p14="http://schemas.microsoft.com/office/powerpoint/2010/main" val="2541361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A66C7F-0F61-CE8D-10FB-C7607DC83431}"/>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l="7927" t="1372" r="19957" b="35897"/>
          <a:stretch/>
        </p:blipFill>
        <p:spPr>
          <a:xfrm>
            <a:off x="-4872" y="-3695"/>
            <a:ext cx="7559675" cy="9863975"/>
          </a:xfrm>
          <a:prstGeom prst="rect">
            <a:avLst/>
          </a:prstGeom>
        </p:spPr>
      </p:pic>
      <p:sp>
        <p:nvSpPr>
          <p:cNvPr id="6" name="Rectangle 5">
            <a:extLst>
              <a:ext uri="{FF2B5EF4-FFF2-40B4-BE49-F238E27FC236}">
                <a16:creationId xmlns:a16="http://schemas.microsoft.com/office/drawing/2014/main" id="{C7B9BF25-DFA2-6C5B-918D-562E6131E960}"/>
              </a:ext>
            </a:extLst>
          </p:cNvPr>
          <p:cNvSpPr/>
          <p:nvPr/>
        </p:nvSpPr>
        <p:spPr>
          <a:xfrm>
            <a:off x="4868" y="-3695"/>
            <a:ext cx="7559675" cy="9863975"/>
          </a:xfrm>
          <a:prstGeom prst="rect">
            <a:avLst/>
          </a:prstGeom>
          <a:gradFill>
            <a:gsLst>
              <a:gs pos="16000">
                <a:srgbClr val="00B6E6">
                  <a:alpha val="64000"/>
                </a:srgbClr>
              </a:gs>
              <a:gs pos="42000">
                <a:srgbClr val="00B6E6">
                  <a:alpha val="47538"/>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51</a:t>
            </a:fld>
            <a:endParaRPr lang="en-US" dirty="0"/>
          </a:p>
        </p:txBody>
      </p:sp>
      <p:pic>
        <p:nvPicPr>
          <p:cNvPr id="14" name="Picture 13">
            <a:extLst>
              <a:ext uri="{FF2B5EF4-FFF2-40B4-BE49-F238E27FC236}">
                <a16:creationId xmlns:a16="http://schemas.microsoft.com/office/drawing/2014/main" id="{1415F1AC-632C-60CB-07C1-340D9CC94017}"/>
              </a:ext>
            </a:extLst>
          </p:cNvPr>
          <p:cNvPicPr>
            <a:picLocks noChangeAspect="1"/>
          </p:cNvPicPr>
          <p:nvPr/>
        </p:nvPicPr>
        <p:blipFill rotWithShape="1">
          <a:blip r:embed="rId3">
            <a:alphaModFix amt="35000"/>
          </a:blip>
          <a:srcRect l="66637" t="-878" r="4279" b="31174"/>
          <a:stretch/>
        </p:blipFill>
        <p:spPr>
          <a:xfrm flipH="1">
            <a:off x="277280" y="5452499"/>
            <a:ext cx="3443612" cy="4416354"/>
          </a:xfrm>
          <a:prstGeom prst="rect">
            <a:avLst/>
          </a:prstGeom>
        </p:spPr>
      </p:pic>
      <p:sp>
        <p:nvSpPr>
          <p:cNvPr id="15" name="Rectangle 14">
            <a:extLst>
              <a:ext uri="{FF2B5EF4-FFF2-40B4-BE49-F238E27FC236}">
                <a16:creationId xmlns:a16="http://schemas.microsoft.com/office/drawing/2014/main" id="{2A340467-154A-CE6B-C9BE-7B7F39C44F69}"/>
              </a:ext>
            </a:extLst>
          </p:cNvPr>
          <p:cNvSpPr/>
          <p:nvPr/>
        </p:nvSpPr>
        <p:spPr>
          <a:xfrm>
            <a:off x="287020" y="990600"/>
            <a:ext cx="6985631" cy="801759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0160390-1049-34E3-66E1-C38CDB5F2575}"/>
              </a:ext>
            </a:extLst>
          </p:cNvPr>
          <p:cNvSpPr txBox="1">
            <a:spLocks/>
          </p:cNvSpPr>
          <p:nvPr/>
        </p:nvSpPr>
        <p:spPr>
          <a:xfrm>
            <a:off x="522498" y="3661015"/>
            <a:ext cx="6514677" cy="20265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Lorsque nous parlons de ce que nous espérons obtenir grâce à la recherche participative, nous parlons souvent de </a:t>
            </a:r>
            <a:r>
              <a:rPr lang="en-US" i="1" dirty="0"/>
              <a:t>renforcement des capacités</a:t>
            </a:r>
            <a:r>
              <a:rPr lang="en-US" dirty="0"/>
              <a:t>. </a:t>
            </a:r>
          </a:p>
          <a:p>
            <a:r>
              <a:rPr lang="en-US" dirty="0"/>
              <a:t> </a:t>
            </a:r>
          </a:p>
          <a:p>
            <a:r>
              <a:rPr lang="en-US" dirty="0"/>
              <a:t>En référence aux travaux d'Amartya Sen (voir ci-dessus), la capacitation peut être décrite comme le processus par lequel les personnes acquièrent des capacités, des connaissances leur permettant d'agir sur le(s) monde(</a:t>
            </a:r>
            <a:r>
              <a:rPr lang="en-US" dirty="0" err="1"/>
              <a:t>s). </a:t>
            </a:r>
          </a:p>
          <a:p>
            <a:r>
              <a:rPr lang="en-US" dirty="0"/>
              <a:t> </a:t>
            </a:r>
          </a:p>
          <a:p>
            <a:r>
              <a:rPr lang="en-US" dirty="0"/>
              <a:t>C'est très différent de l'enseignement des compétences, qui sont souvent prédéfinies en fonction de la demande d'une structure ou d'une logique donnée, comme le marché de l'emploi. En caricaturant légèrement, on pourrait dire que si la capacitation consiste à </a:t>
            </a:r>
            <a:r>
              <a:rPr lang="en-US" i="1" dirty="0"/>
              <a:t>agir sur le </a:t>
            </a:r>
            <a:r>
              <a:rPr lang="en-US" dirty="0"/>
              <a:t>monde, les compétences consistent à </a:t>
            </a:r>
            <a:r>
              <a:rPr lang="en-US" i="1" dirty="0"/>
              <a:t>s'adapter au </a:t>
            </a:r>
            <a:r>
              <a:rPr lang="en-US" dirty="0"/>
              <a:t>monde. C'est également la raison pour laquelle nous différencions la recherche contributive des programmes de formation, qui sont souvent explicitement axés sur le développement des compétences. Parfois, nous essayons de combiner les deux logiques, comme c'est le cas pour notre processus de capacitation en neuf sessions, Reason our screens (voir chapitre 5).</a:t>
            </a:r>
          </a:p>
          <a:p>
            <a:r>
              <a:rPr lang="en-US" dirty="0"/>
              <a:t> </a:t>
            </a:r>
          </a:p>
          <a:p>
            <a:r>
              <a:rPr lang="en-US" dirty="0"/>
              <a:t>Nous préférons également utiliser le terme "capacitation" plutôt que celui d'"empowerment". L'une des raisons est que l'autonomisation a été utilisée si fréquemment et dans tant de contextes différents qu'elle en est venue, tout comme la participation, à désigner une pléthore de dynamiques et de processus différents. Le scientifique et activiste Max </a:t>
            </a:r>
            <a:r>
              <a:rPr lang="en-US" dirty="0" err="1"/>
              <a:t>Liboiron </a:t>
            </a:r>
            <a:r>
              <a:rPr lang="en-US" dirty="0"/>
              <a:t>écrit que le terme "empowerment" implique souvent "l'octroi" du pouvoir à un groupe de personnes, "comme un passage de témoin", sans reconnaître les problèmes structurels qui sont à l'origine de la répartition inégale du pouvoir. </a:t>
            </a:r>
          </a:p>
          <a:p>
            <a:r>
              <a:rPr lang="en-US" dirty="0"/>
              <a:t> </a:t>
            </a:r>
          </a:p>
          <a:p>
            <a:r>
              <a:rPr lang="en-US" dirty="0"/>
              <a:t>La capacitation, au contraire, n'est pas quelque chose que l'on peut "donner" ou "transmettre". On peut tout au plus favoriser les conditions de la capacitation en créant un espace où les connaissances peuvent être échangées et l'expérimentation soutenue. Ce qui découle de la capacitation n'est pas le "pouvoir" au sens traditionnel du terme, mais plutôt la capacité à accomplir des actes éclairés qui, pour paraphraser la philosophe Hannah Nussbaum qui a également travaillé sur la question de la capacitation, favorisent l'intégrité psychique, psychique ou éthique d'une personne. Ces actes peuvent prendre la forme d'actes traditionnels contre les formes dominantes de pouvoir - mais pas seulement. L'intérêt de la capacitation est qu'il ne nous appartient pas de déterminer les résultats. Chaque processus de </a:t>
            </a:r>
            <a:r>
              <a:rPr lang="en-US" dirty="0" err="1"/>
              <a:t>capacitation </a:t>
            </a:r>
            <a:r>
              <a:rPr lang="en-US" dirty="0"/>
              <a:t>se déroulera en fonction des individus qui l'incarnent. </a:t>
            </a:r>
          </a:p>
          <a:p>
            <a:endParaRPr lang="en-US" sz="1100" b="1" dirty="0">
              <a:solidFill>
                <a:schemeClr val="bg1"/>
              </a:solidFill>
              <a:highlight>
                <a:srgbClr val="74659A"/>
              </a:highlight>
            </a:endParaRPr>
          </a:p>
        </p:txBody>
      </p:sp>
      <p:grpSp>
        <p:nvGrpSpPr>
          <p:cNvPr id="17" name="Group 16">
            <a:extLst>
              <a:ext uri="{FF2B5EF4-FFF2-40B4-BE49-F238E27FC236}">
                <a16:creationId xmlns:a16="http://schemas.microsoft.com/office/drawing/2014/main" id="{08852F09-B10B-7F16-7125-34DF946C089A}"/>
              </a:ext>
            </a:extLst>
          </p:cNvPr>
          <p:cNvGrpSpPr/>
          <p:nvPr/>
        </p:nvGrpSpPr>
        <p:grpSpPr>
          <a:xfrm>
            <a:off x="0" y="1377935"/>
            <a:ext cx="7559675" cy="2283079"/>
            <a:chOff x="0" y="4434365"/>
            <a:chExt cx="7559675" cy="2283079"/>
          </a:xfrm>
        </p:grpSpPr>
        <p:sp>
          <p:nvSpPr>
            <p:cNvPr id="18" name="Rectangle 17">
              <a:extLst>
                <a:ext uri="{FF2B5EF4-FFF2-40B4-BE49-F238E27FC236}">
                  <a16:creationId xmlns:a16="http://schemas.microsoft.com/office/drawing/2014/main" id="{18A5D1F4-318B-443C-FAA6-DA9AA6B342CD}"/>
                </a:ext>
              </a:extLst>
            </p:cNvPr>
            <p:cNvSpPr/>
            <p:nvPr/>
          </p:nvSpPr>
          <p:spPr>
            <a:xfrm>
              <a:off x="0" y="4824270"/>
              <a:ext cx="7559675" cy="1283178"/>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9" name="Graphic 18">
              <a:extLst>
                <a:ext uri="{FF2B5EF4-FFF2-40B4-BE49-F238E27FC236}">
                  <a16:creationId xmlns:a16="http://schemas.microsoft.com/office/drawing/2014/main" id="{9A6CBA18-756A-4852-DDF4-F5874261EF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1428" y="4434365"/>
              <a:ext cx="2109506" cy="1977662"/>
            </a:xfrm>
            <a:prstGeom prst="rect">
              <a:avLst/>
            </a:prstGeom>
          </p:spPr>
        </p:pic>
        <p:sp>
          <p:nvSpPr>
            <p:cNvPr id="20" name="Text Placeholder 16">
              <a:extLst>
                <a:ext uri="{FF2B5EF4-FFF2-40B4-BE49-F238E27FC236}">
                  <a16:creationId xmlns:a16="http://schemas.microsoft.com/office/drawing/2014/main" id="{E0D0F3A6-7B97-E001-ED5F-8B256A503691}"/>
                </a:ext>
              </a:extLst>
            </p:cNvPr>
            <p:cNvSpPr txBox="1">
              <a:spLocks/>
            </p:cNvSpPr>
            <p:nvPr/>
          </p:nvSpPr>
          <p:spPr>
            <a:xfrm>
              <a:off x="4864" y="4954569"/>
              <a:ext cx="2887122"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Compétences, formation et autonomisation </a:t>
              </a:r>
            </a:p>
            <a:p>
              <a:pPr>
                <a:lnSpc>
                  <a:spcPts val="2600"/>
                </a:lnSpc>
                <a:spcBef>
                  <a:spcPts val="0"/>
                </a:spcBef>
              </a:pPr>
              <a:endParaRPr lang="en-US" sz="1600" dirty="0">
                <a:solidFill>
                  <a:schemeClr val="bg1"/>
                </a:solidFill>
              </a:endParaRPr>
            </a:p>
          </p:txBody>
        </p:sp>
        <p:sp>
          <p:nvSpPr>
            <p:cNvPr id="21" name="Text Placeholder 16">
              <a:extLst>
                <a:ext uri="{FF2B5EF4-FFF2-40B4-BE49-F238E27FC236}">
                  <a16:creationId xmlns:a16="http://schemas.microsoft.com/office/drawing/2014/main" id="{8A2FFB53-3CF5-7BD2-7636-78DC08CD8AE8}"/>
                </a:ext>
              </a:extLst>
            </p:cNvPr>
            <p:cNvSpPr txBox="1">
              <a:spLocks/>
            </p:cNvSpPr>
            <p:nvPr/>
          </p:nvSpPr>
          <p:spPr>
            <a:xfrm>
              <a:off x="4010016" y="5940747"/>
              <a:ext cx="557157" cy="77669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S</a:t>
              </a:r>
              <a:endParaRPr lang="en-US" dirty="0">
                <a:solidFill>
                  <a:srgbClr val="009AC1"/>
                </a:solidFill>
              </a:endParaRPr>
            </a:p>
          </p:txBody>
        </p:sp>
        <p:sp>
          <p:nvSpPr>
            <p:cNvPr id="22" name="Text Placeholder 16">
              <a:extLst>
                <a:ext uri="{FF2B5EF4-FFF2-40B4-BE49-F238E27FC236}">
                  <a16:creationId xmlns:a16="http://schemas.microsoft.com/office/drawing/2014/main" id="{01685A85-2400-74CC-15BF-739F7FB1B7FD}"/>
                </a:ext>
              </a:extLst>
            </p:cNvPr>
            <p:cNvSpPr txBox="1">
              <a:spLocks/>
            </p:cNvSpPr>
            <p:nvPr/>
          </p:nvSpPr>
          <p:spPr>
            <a:xfrm>
              <a:off x="4567173" y="5376994"/>
              <a:ext cx="2211777"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Capacitation </a:t>
              </a:r>
            </a:p>
            <a:p>
              <a:pPr>
                <a:lnSpc>
                  <a:spcPts val="2600"/>
                </a:lnSpc>
                <a:spcBef>
                  <a:spcPts val="0"/>
                </a:spcBef>
              </a:pPr>
              <a:endParaRPr lang="en-US" sz="1600" dirty="0">
                <a:solidFill>
                  <a:schemeClr val="bg1"/>
                </a:solidFill>
              </a:endParaRPr>
            </a:p>
          </p:txBody>
        </p:sp>
      </p:grpSp>
    </p:spTree>
    <p:extLst>
      <p:ext uri="{BB962C8B-B14F-4D97-AF65-F5344CB8AC3E}">
        <p14:creationId xmlns:p14="http://schemas.microsoft.com/office/powerpoint/2010/main" val="824947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A66C7F-0F61-CE8D-10FB-C7607DC83431}"/>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l="7927" t="1372" r="19957" b="35897"/>
          <a:stretch/>
        </p:blipFill>
        <p:spPr>
          <a:xfrm>
            <a:off x="-4872" y="-3695"/>
            <a:ext cx="7559675" cy="9863975"/>
          </a:xfrm>
          <a:prstGeom prst="rect">
            <a:avLst/>
          </a:prstGeom>
        </p:spPr>
      </p:pic>
      <p:sp>
        <p:nvSpPr>
          <p:cNvPr id="6" name="Rectangle 5">
            <a:extLst>
              <a:ext uri="{FF2B5EF4-FFF2-40B4-BE49-F238E27FC236}">
                <a16:creationId xmlns:a16="http://schemas.microsoft.com/office/drawing/2014/main" id="{C7B9BF25-DFA2-6C5B-918D-562E6131E960}"/>
              </a:ext>
            </a:extLst>
          </p:cNvPr>
          <p:cNvSpPr/>
          <p:nvPr/>
        </p:nvSpPr>
        <p:spPr>
          <a:xfrm>
            <a:off x="4868" y="-3695"/>
            <a:ext cx="7559675" cy="9863975"/>
          </a:xfrm>
          <a:prstGeom prst="rect">
            <a:avLst/>
          </a:prstGeom>
          <a:gradFill>
            <a:gsLst>
              <a:gs pos="16000">
                <a:srgbClr val="00B6E6">
                  <a:alpha val="64000"/>
                </a:srgbClr>
              </a:gs>
              <a:gs pos="42000">
                <a:srgbClr val="00B6E6">
                  <a:alpha val="47538"/>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52</a:t>
            </a:fld>
            <a:endParaRPr lang="en-US" dirty="0"/>
          </a:p>
        </p:txBody>
      </p:sp>
      <p:pic>
        <p:nvPicPr>
          <p:cNvPr id="14" name="Picture 13">
            <a:extLst>
              <a:ext uri="{FF2B5EF4-FFF2-40B4-BE49-F238E27FC236}">
                <a16:creationId xmlns:a16="http://schemas.microsoft.com/office/drawing/2014/main" id="{1415F1AC-632C-60CB-07C1-340D9CC94017}"/>
              </a:ext>
            </a:extLst>
          </p:cNvPr>
          <p:cNvPicPr>
            <a:picLocks noChangeAspect="1"/>
          </p:cNvPicPr>
          <p:nvPr/>
        </p:nvPicPr>
        <p:blipFill rotWithShape="1">
          <a:blip r:embed="rId3">
            <a:alphaModFix amt="35000"/>
          </a:blip>
          <a:srcRect l="66637" t="-878" r="4279" b="31174"/>
          <a:stretch/>
        </p:blipFill>
        <p:spPr>
          <a:xfrm flipH="1">
            <a:off x="277280" y="5452499"/>
            <a:ext cx="3443612" cy="4416354"/>
          </a:xfrm>
          <a:prstGeom prst="rect">
            <a:avLst/>
          </a:prstGeom>
        </p:spPr>
      </p:pic>
      <p:sp>
        <p:nvSpPr>
          <p:cNvPr id="15" name="Rectangle 14">
            <a:extLst>
              <a:ext uri="{FF2B5EF4-FFF2-40B4-BE49-F238E27FC236}">
                <a16:creationId xmlns:a16="http://schemas.microsoft.com/office/drawing/2014/main" id="{2A340467-154A-CE6B-C9BE-7B7F39C44F69}"/>
              </a:ext>
            </a:extLst>
          </p:cNvPr>
          <p:cNvSpPr/>
          <p:nvPr/>
        </p:nvSpPr>
        <p:spPr>
          <a:xfrm>
            <a:off x="287020" y="990600"/>
            <a:ext cx="6985631" cy="52730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0160390-1049-34E3-66E1-C38CDB5F2575}"/>
              </a:ext>
            </a:extLst>
          </p:cNvPr>
          <p:cNvSpPr txBox="1">
            <a:spLocks/>
          </p:cNvSpPr>
          <p:nvPr/>
        </p:nvSpPr>
        <p:spPr>
          <a:xfrm>
            <a:off x="522498" y="3661015"/>
            <a:ext cx="6514677" cy="20265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De nombreux projets collectifs prônent aujourd'hui des processus de décision horizontaux. Dans sa forme la plus radicale, l'horizontalité implique que la voix de chacun est égale à tout moment et que personne n'occupe une position privilégiée par rapport à un domaine ou à une expertise donnés.</a:t>
            </a:r>
          </a:p>
          <a:p>
            <a:r>
              <a:rPr lang="en-US" dirty="0"/>
              <a:t> </a:t>
            </a:r>
          </a:p>
          <a:p>
            <a:r>
              <a:rPr lang="en-US" dirty="0"/>
              <a:t>Dans la recherche participative, nous préférons parler d'une approche diagonale. Si tout le monde est égal lorsqu'il s'agit de prendre des décisions importantes, comme la détermination de l'orientation de la recherche, certaines voix comptent plus que d'autres dans des contextes spécifiques. </a:t>
            </a:r>
            <a:r>
              <a:rPr lang="en-US" dirty="0" err="1"/>
              <a:t>Par exemple</a:t>
            </a:r>
            <a:r>
              <a:rPr lang="en-US" dirty="0"/>
              <a:t>, si l'on veut comprendre les différents stades de développement de l'enfant, on aura tendance à privilégier les connaissances d'un biologiste, d'un psychologue du développement ou d'un psychanalyste ; si l'on veut comprendre les obstacles au changement des habitudes liées aux écrans, on aura tendance à consulter un parent. Avec la recherche contributive, nous ne cherchons pas à niveler les connaissances des gens. L'idée est de </a:t>
            </a:r>
            <a:r>
              <a:rPr lang="en-US" dirty="0" err="1"/>
              <a:t>mobiliser </a:t>
            </a:r>
            <a:r>
              <a:rPr lang="en-US" dirty="0"/>
              <a:t>différents types de connaissances pour parvenir à des conclusions auxquelles personne n'aurait pu parvenir seul. Pour nous, reconnaître les limites de certains types de connaissances dans certains contextes est l'envers de la reconnaissance de leur valeur particulière dans d'autres. </a:t>
            </a:r>
          </a:p>
          <a:p>
            <a:endParaRPr lang="en-US" sz="1100" b="1" dirty="0">
              <a:solidFill>
                <a:schemeClr val="bg1"/>
              </a:solidFill>
              <a:highlight>
                <a:srgbClr val="74659A"/>
              </a:highlight>
            </a:endParaRPr>
          </a:p>
        </p:txBody>
      </p:sp>
      <p:grpSp>
        <p:nvGrpSpPr>
          <p:cNvPr id="17" name="Group 16">
            <a:extLst>
              <a:ext uri="{FF2B5EF4-FFF2-40B4-BE49-F238E27FC236}">
                <a16:creationId xmlns:a16="http://schemas.microsoft.com/office/drawing/2014/main" id="{08852F09-B10B-7F16-7125-34DF946C089A}"/>
              </a:ext>
            </a:extLst>
          </p:cNvPr>
          <p:cNvGrpSpPr/>
          <p:nvPr/>
        </p:nvGrpSpPr>
        <p:grpSpPr>
          <a:xfrm>
            <a:off x="0" y="1377935"/>
            <a:ext cx="7559675" cy="2283079"/>
            <a:chOff x="0" y="4434365"/>
            <a:chExt cx="7559675" cy="2283079"/>
          </a:xfrm>
        </p:grpSpPr>
        <p:sp>
          <p:nvSpPr>
            <p:cNvPr id="18" name="Rectangle 17">
              <a:extLst>
                <a:ext uri="{FF2B5EF4-FFF2-40B4-BE49-F238E27FC236}">
                  <a16:creationId xmlns:a16="http://schemas.microsoft.com/office/drawing/2014/main" id="{18A5D1F4-318B-443C-FAA6-DA9AA6B342CD}"/>
                </a:ext>
              </a:extLst>
            </p:cNvPr>
            <p:cNvSpPr/>
            <p:nvPr/>
          </p:nvSpPr>
          <p:spPr>
            <a:xfrm>
              <a:off x="0" y="5111605"/>
              <a:ext cx="7559675" cy="61253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9" name="Graphic 18">
              <a:extLst>
                <a:ext uri="{FF2B5EF4-FFF2-40B4-BE49-F238E27FC236}">
                  <a16:creationId xmlns:a16="http://schemas.microsoft.com/office/drawing/2014/main" id="{9A6CBA18-756A-4852-DDF4-F5874261EF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1428" y="4434365"/>
              <a:ext cx="2109506" cy="1977662"/>
            </a:xfrm>
            <a:prstGeom prst="rect">
              <a:avLst/>
            </a:prstGeom>
          </p:spPr>
        </p:pic>
        <p:sp>
          <p:nvSpPr>
            <p:cNvPr id="20" name="Text Placeholder 16">
              <a:extLst>
                <a:ext uri="{FF2B5EF4-FFF2-40B4-BE49-F238E27FC236}">
                  <a16:creationId xmlns:a16="http://schemas.microsoft.com/office/drawing/2014/main" id="{E0D0F3A6-7B97-E001-ED5F-8B256A503691}"/>
                </a:ext>
              </a:extLst>
            </p:cNvPr>
            <p:cNvSpPr txBox="1">
              <a:spLocks/>
            </p:cNvSpPr>
            <p:nvPr/>
          </p:nvSpPr>
          <p:spPr>
            <a:xfrm>
              <a:off x="20296" y="5218285"/>
              <a:ext cx="2887122"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Horizontal</a:t>
              </a:r>
              <a:endParaRPr lang="en-US" sz="1600" dirty="0">
                <a:solidFill>
                  <a:schemeClr val="bg1"/>
                </a:solidFill>
              </a:endParaRPr>
            </a:p>
          </p:txBody>
        </p:sp>
        <p:sp>
          <p:nvSpPr>
            <p:cNvPr id="21" name="Text Placeholder 16">
              <a:extLst>
                <a:ext uri="{FF2B5EF4-FFF2-40B4-BE49-F238E27FC236}">
                  <a16:creationId xmlns:a16="http://schemas.microsoft.com/office/drawing/2014/main" id="{8A2FFB53-3CF5-7BD2-7636-78DC08CD8AE8}"/>
                </a:ext>
              </a:extLst>
            </p:cNvPr>
            <p:cNvSpPr txBox="1">
              <a:spLocks/>
            </p:cNvSpPr>
            <p:nvPr/>
          </p:nvSpPr>
          <p:spPr>
            <a:xfrm>
              <a:off x="4010016" y="5940747"/>
              <a:ext cx="557157" cy="77669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S</a:t>
              </a:r>
              <a:endParaRPr lang="en-US" dirty="0">
                <a:solidFill>
                  <a:srgbClr val="009AC1"/>
                </a:solidFill>
              </a:endParaRPr>
            </a:p>
          </p:txBody>
        </p:sp>
        <p:sp>
          <p:nvSpPr>
            <p:cNvPr id="22" name="Text Placeholder 16">
              <a:extLst>
                <a:ext uri="{FF2B5EF4-FFF2-40B4-BE49-F238E27FC236}">
                  <a16:creationId xmlns:a16="http://schemas.microsoft.com/office/drawing/2014/main" id="{01685A85-2400-74CC-15BF-739F7FB1B7FD}"/>
                </a:ext>
              </a:extLst>
            </p:cNvPr>
            <p:cNvSpPr txBox="1">
              <a:spLocks/>
            </p:cNvSpPr>
            <p:nvPr/>
          </p:nvSpPr>
          <p:spPr>
            <a:xfrm>
              <a:off x="4567173" y="5225146"/>
              <a:ext cx="2211777"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Diagonale </a:t>
              </a:r>
            </a:p>
            <a:p>
              <a:pPr>
                <a:lnSpc>
                  <a:spcPts val="2600"/>
                </a:lnSpc>
                <a:spcBef>
                  <a:spcPts val="0"/>
                </a:spcBef>
              </a:pPr>
              <a:endParaRPr lang="en-US" sz="1600" dirty="0">
                <a:solidFill>
                  <a:schemeClr val="bg1"/>
                </a:solidFill>
              </a:endParaRPr>
            </a:p>
          </p:txBody>
        </p:sp>
      </p:grpSp>
    </p:spTree>
    <p:extLst>
      <p:ext uri="{BB962C8B-B14F-4D97-AF65-F5344CB8AC3E}">
        <p14:creationId xmlns:p14="http://schemas.microsoft.com/office/powerpoint/2010/main" val="3787954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A66C7F-0F61-CE8D-10FB-C7607DC83431}"/>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l="7927" t="1372" r="19957" b="35897"/>
          <a:stretch/>
        </p:blipFill>
        <p:spPr>
          <a:xfrm>
            <a:off x="-4872" y="-3695"/>
            <a:ext cx="7559675" cy="9863975"/>
          </a:xfrm>
          <a:prstGeom prst="rect">
            <a:avLst/>
          </a:prstGeom>
        </p:spPr>
      </p:pic>
      <p:sp>
        <p:nvSpPr>
          <p:cNvPr id="6" name="Rectangle 5">
            <a:extLst>
              <a:ext uri="{FF2B5EF4-FFF2-40B4-BE49-F238E27FC236}">
                <a16:creationId xmlns:a16="http://schemas.microsoft.com/office/drawing/2014/main" id="{C7B9BF25-DFA2-6C5B-918D-562E6131E960}"/>
              </a:ext>
            </a:extLst>
          </p:cNvPr>
          <p:cNvSpPr/>
          <p:nvPr/>
        </p:nvSpPr>
        <p:spPr>
          <a:xfrm>
            <a:off x="58946" y="307325"/>
            <a:ext cx="7559675" cy="9863975"/>
          </a:xfrm>
          <a:prstGeom prst="rect">
            <a:avLst/>
          </a:prstGeom>
          <a:gradFill>
            <a:gsLst>
              <a:gs pos="16000">
                <a:srgbClr val="00B6E6">
                  <a:alpha val="64000"/>
                </a:srgbClr>
              </a:gs>
              <a:gs pos="42000">
                <a:srgbClr val="00B6E6">
                  <a:alpha val="47538"/>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53</a:t>
            </a:fld>
            <a:endParaRPr lang="en-US" dirty="0"/>
          </a:p>
        </p:txBody>
      </p:sp>
      <p:pic>
        <p:nvPicPr>
          <p:cNvPr id="14" name="Picture 13">
            <a:extLst>
              <a:ext uri="{FF2B5EF4-FFF2-40B4-BE49-F238E27FC236}">
                <a16:creationId xmlns:a16="http://schemas.microsoft.com/office/drawing/2014/main" id="{1415F1AC-632C-60CB-07C1-340D9CC94017}"/>
              </a:ext>
            </a:extLst>
          </p:cNvPr>
          <p:cNvPicPr>
            <a:picLocks noChangeAspect="1"/>
          </p:cNvPicPr>
          <p:nvPr/>
        </p:nvPicPr>
        <p:blipFill rotWithShape="1">
          <a:blip r:embed="rId3">
            <a:alphaModFix amt="35000"/>
          </a:blip>
          <a:srcRect l="66637" t="-878" r="4279" b="31174"/>
          <a:stretch/>
        </p:blipFill>
        <p:spPr>
          <a:xfrm flipH="1">
            <a:off x="277280" y="5452499"/>
            <a:ext cx="3443612" cy="4416354"/>
          </a:xfrm>
          <a:prstGeom prst="rect">
            <a:avLst/>
          </a:prstGeom>
        </p:spPr>
      </p:pic>
      <p:sp>
        <p:nvSpPr>
          <p:cNvPr id="15" name="Rectangle 14">
            <a:extLst>
              <a:ext uri="{FF2B5EF4-FFF2-40B4-BE49-F238E27FC236}">
                <a16:creationId xmlns:a16="http://schemas.microsoft.com/office/drawing/2014/main" id="{2A340467-154A-CE6B-C9BE-7B7F39C44F69}"/>
              </a:ext>
            </a:extLst>
          </p:cNvPr>
          <p:cNvSpPr/>
          <p:nvPr/>
        </p:nvSpPr>
        <p:spPr>
          <a:xfrm>
            <a:off x="287020" y="990600"/>
            <a:ext cx="6985631" cy="88696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0160390-1049-34E3-66E1-C38CDB5F2575}"/>
              </a:ext>
            </a:extLst>
          </p:cNvPr>
          <p:cNvSpPr txBox="1">
            <a:spLocks/>
          </p:cNvSpPr>
          <p:nvPr/>
        </p:nvSpPr>
        <p:spPr>
          <a:xfrm>
            <a:off x="389056" y="3473344"/>
            <a:ext cx="6745499" cy="20265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Le premier sens d'impact en anglais est "entrer en collision avec quelque chose". Même dans d'autres utilisations du terme, l'idée de produire un résultat visible, et de le produire rapidement, persiste souvent. C'est ce que les institutions recherchent le plus souvent lorsqu'elles veulent soutenir des actions considérées comme ayant un impact. Les exigences institutionnelles en matière d'</a:t>
            </a:r>
            <a:r>
              <a:rPr lang="en-US" dirty="0" err="1"/>
              <a:t>impact s'</a:t>
            </a:r>
            <a:r>
              <a:rPr lang="en-US" dirty="0"/>
              <a:t>accompagnent souvent de </a:t>
            </a:r>
            <a:r>
              <a:rPr lang="en-US" i="1" dirty="0"/>
              <a:t>mesures de l'impact. </a:t>
            </a:r>
            <a:r>
              <a:rPr lang="en-US" dirty="0"/>
              <a:t>Cela indique que, du point de vue institutionnel, l'impact ne doit pas seulement être rapide et visible, mais aussi </a:t>
            </a:r>
            <a:r>
              <a:rPr lang="en-US" i="1" dirty="0"/>
              <a:t>quantifiable. </a:t>
            </a:r>
          </a:p>
          <a:p>
            <a:r>
              <a:rPr lang="en-US" dirty="0"/>
              <a:t> </a:t>
            </a:r>
          </a:p>
          <a:p>
            <a:r>
              <a:rPr lang="en-US" dirty="0"/>
              <a:t>Il n'y a évidemment rien de mal à vouloir obtenir des résultats rapides, visibles et quantifiables. Ce qui semble toutefois important, c'est de faire la distinction entre l'impact et le changement durable et à long terme. Les deux ne s'excluent pas mutuellement. Toutefois, l'un ne garantit pas nécessairement l'autre non plus. Dans un rapport de 2020 sur la précarité énergétique, la philosophe Camille </a:t>
            </a:r>
            <a:r>
              <a:rPr lang="en-US" dirty="0" err="1"/>
              <a:t>Lizop </a:t>
            </a:r>
            <a:r>
              <a:rPr lang="en-US" dirty="0"/>
              <a:t>écrit que si la crise COVID a eu un </a:t>
            </a:r>
            <a:r>
              <a:rPr lang="en-US" i="1" dirty="0"/>
              <a:t>impact </a:t>
            </a:r>
            <a:r>
              <a:rPr lang="en-US" dirty="0"/>
              <a:t>significatif sur la consommation énergétique mondiale, elle n'a jamais conduit à un changement durable de nos niveaux de consommation. Dans son livre </a:t>
            </a:r>
            <a:r>
              <a:rPr lang="en-US" i="1" dirty="0"/>
              <a:t>To Solve Everything Click Here</a:t>
            </a:r>
            <a:r>
              <a:rPr lang="en-US" dirty="0"/>
              <a:t>, </a:t>
            </a:r>
            <a:r>
              <a:rPr lang="en-US" dirty="0" err="1"/>
              <a:t>Evgeny </a:t>
            </a:r>
            <a:r>
              <a:rPr lang="en-US" dirty="0"/>
              <a:t>Morozov spécule sur la façon dont le fait de payer les gens pour voter aurait un impact immédiat sur la participation des électeurs, mais sans aborder les causes sous-jacentes de l'abstention électorale aujourd'hui. En fait, payer les gens pour qu'ils votent pourrait miner davantage le sens de la citoyenneté. Comme le montre ce dernier exemple, une focalisation exclusive sur l'impact pourrait finir par aggraver le problème que vous essayez de résoudre à long terme. </a:t>
            </a:r>
          </a:p>
          <a:p>
            <a:endParaRPr lang="en-US" dirty="0"/>
          </a:p>
          <a:p>
            <a:endParaRPr lang="en-US" dirty="0"/>
          </a:p>
          <a:p>
            <a:r>
              <a:rPr lang="en-US" dirty="0"/>
              <a:t> </a:t>
            </a:r>
          </a:p>
          <a:p>
            <a:r>
              <a:rPr lang="en-US" dirty="0"/>
              <a:t>C'est pourquoi nous sommes moins intéressés par l'impact que par la durabilité et les perspectives à long terme des processus préconisés. Nous souhaitons également mettre l'accent sur les effets instantanés et significatifs, car nous savons que les changements durables se produisent rarement du jour au lendemain. Lorsque vous travaillez, comme nous le faisons souvent, à remettre en question des habitudes profondément ancrées, à créer de nouveaux types de travail et d'emploi et à rechercher des solutions </a:t>
            </a:r>
            <a:r>
              <a:rPr lang="en-US" dirty="0" err="1"/>
              <a:t>généralisables </a:t>
            </a:r>
            <a:r>
              <a:rPr lang="en-US" dirty="0"/>
              <a:t>au niveau local, vous devrez probablement travailler pendant très longtemps. Comme nous l'écrivons dans le chapitre quatre, l'expérimentation de la Contributory Clinic, et d'autres projets de recherche contributive lancés en même temps, était initialement prévue pour durer au moins dix ans : le temps qu'il faudrait pour voir un changement dans les trajectoires des enfants affectés par les problèmes que nous espérons aborder. </a:t>
            </a:r>
          </a:p>
          <a:p>
            <a:r>
              <a:rPr lang="en-US" dirty="0"/>
              <a:t> </a:t>
            </a:r>
          </a:p>
          <a:p>
            <a:r>
              <a:rPr lang="en-US" dirty="0"/>
              <a:t>Une autre idée souvent implicite dans l'impact est que nous savons </a:t>
            </a:r>
            <a:r>
              <a:rPr lang="en-US" i="1" dirty="0"/>
              <a:t>déjà </a:t>
            </a:r>
            <a:r>
              <a:rPr lang="en-US" dirty="0"/>
              <a:t>ce qui est nécessaire. Lorsque nous travaillons dans un système technique nouveau pour nous, nous ne pouvons pas toujours nous appuyer sur des solutions qui ont fonctionné dans le passé. En général, si l'on s'appuie sur ce que l'on connaît déjà, on finit souvent par produire plus de la même chose. Parfois, il est judicieux d'appliquer une stratégie spécifique qui a déjà fonctionné dans une situation différente, en particulier lorsque l'on est confronté à des problèmes urgents. Toutefois, dans la recherche contributive, l'objectif est légèrement différent. Ici, nous travaillons à produire des </a:t>
            </a:r>
            <a:r>
              <a:rPr lang="en-US" i="1" dirty="0"/>
              <a:t>ouvertures - des </a:t>
            </a:r>
            <a:r>
              <a:rPr lang="en-US" dirty="0"/>
              <a:t>ouvertures vers des façons radicalement nouvelles d'être ensemble. Nous appelons aussi parfois ces ouvertures, qui seront toujours impossibles à prévoir à l'avance, des </a:t>
            </a:r>
            <a:r>
              <a:rPr lang="en-US" i="1" dirty="0"/>
              <a:t>bifurcations</a:t>
            </a:r>
            <a:r>
              <a:rPr lang="en-US" dirty="0"/>
              <a:t>. </a:t>
            </a:r>
          </a:p>
          <a:p>
            <a:endParaRPr lang="en-US" sz="1100" b="1" dirty="0">
              <a:solidFill>
                <a:schemeClr val="bg1"/>
              </a:solidFill>
              <a:highlight>
                <a:srgbClr val="74659A"/>
              </a:highlight>
            </a:endParaRPr>
          </a:p>
        </p:txBody>
      </p:sp>
      <p:grpSp>
        <p:nvGrpSpPr>
          <p:cNvPr id="17" name="Group 16">
            <a:extLst>
              <a:ext uri="{FF2B5EF4-FFF2-40B4-BE49-F238E27FC236}">
                <a16:creationId xmlns:a16="http://schemas.microsoft.com/office/drawing/2014/main" id="{08852F09-B10B-7F16-7125-34DF946C089A}"/>
              </a:ext>
            </a:extLst>
          </p:cNvPr>
          <p:cNvGrpSpPr/>
          <p:nvPr/>
        </p:nvGrpSpPr>
        <p:grpSpPr>
          <a:xfrm>
            <a:off x="0" y="1377935"/>
            <a:ext cx="7559675" cy="2283079"/>
            <a:chOff x="0" y="4434365"/>
            <a:chExt cx="7559675" cy="2283079"/>
          </a:xfrm>
        </p:grpSpPr>
        <p:sp>
          <p:nvSpPr>
            <p:cNvPr id="18" name="Rectangle 17">
              <a:extLst>
                <a:ext uri="{FF2B5EF4-FFF2-40B4-BE49-F238E27FC236}">
                  <a16:creationId xmlns:a16="http://schemas.microsoft.com/office/drawing/2014/main" id="{18A5D1F4-318B-443C-FAA6-DA9AA6B342CD}"/>
                </a:ext>
              </a:extLst>
            </p:cNvPr>
            <p:cNvSpPr/>
            <p:nvPr/>
          </p:nvSpPr>
          <p:spPr>
            <a:xfrm>
              <a:off x="0" y="4824270"/>
              <a:ext cx="7559675" cy="1116477"/>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9" name="Graphic 18">
              <a:extLst>
                <a:ext uri="{FF2B5EF4-FFF2-40B4-BE49-F238E27FC236}">
                  <a16:creationId xmlns:a16="http://schemas.microsoft.com/office/drawing/2014/main" id="{9A6CBA18-756A-4852-DDF4-F5874261EF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1428" y="4434365"/>
              <a:ext cx="2109506" cy="1977662"/>
            </a:xfrm>
            <a:prstGeom prst="rect">
              <a:avLst/>
            </a:prstGeom>
          </p:spPr>
        </p:pic>
        <p:sp>
          <p:nvSpPr>
            <p:cNvPr id="20" name="Text Placeholder 16">
              <a:extLst>
                <a:ext uri="{FF2B5EF4-FFF2-40B4-BE49-F238E27FC236}">
                  <a16:creationId xmlns:a16="http://schemas.microsoft.com/office/drawing/2014/main" id="{E0D0F3A6-7B97-E001-ED5F-8B256A503691}"/>
                </a:ext>
              </a:extLst>
            </p:cNvPr>
            <p:cNvSpPr txBox="1">
              <a:spLocks/>
            </p:cNvSpPr>
            <p:nvPr/>
          </p:nvSpPr>
          <p:spPr>
            <a:xfrm>
              <a:off x="95414" y="4926016"/>
              <a:ext cx="2887122"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Bifurcations et changements à long terme </a:t>
              </a:r>
              <a:endParaRPr lang="en-US" sz="1600" dirty="0">
                <a:solidFill>
                  <a:schemeClr val="bg1"/>
                </a:solidFill>
              </a:endParaRPr>
            </a:p>
          </p:txBody>
        </p:sp>
        <p:sp>
          <p:nvSpPr>
            <p:cNvPr id="21" name="Text Placeholder 16">
              <a:extLst>
                <a:ext uri="{FF2B5EF4-FFF2-40B4-BE49-F238E27FC236}">
                  <a16:creationId xmlns:a16="http://schemas.microsoft.com/office/drawing/2014/main" id="{8A2FFB53-3CF5-7BD2-7636-78DC08CD8AE8}"/>
                </a:ext>
              </a:extLst>
            </p:cNvPr>
            <p:cNvSpPr txBox="1">
              <a:spLocks/>
            </p:cNvSpPr>
            <p:nvPr/>
          </p:nvSpPr>
          <p:spPr>
            <a:xfrm>
              <a:off x="4010016" y="5940747"/>
              <a:ext cx="557157" cy="77669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S</a:t>
              </a:r>
              <a:endParaRPr lang="en-US" dirty="0">
                <a:solidFill>
                  <a:srgbClr val="009AC1"/>
                </a:solidFill>
              </a:endParaRPr>
            </a:p>
          </p:txBody>
        </p:sp>
        <p:sp>
          <p:nvSpPr>
            <p:cNvPr id="22" name="Text Placeholder 16">
              <a:extLst>
                <a:ext uri="{FF2B5EF4-FFF2-40B4-BE49-F238E27FC236}">
                  <a16:creationId xmlns:a16="http://schemas.microsoft.com/office/drawing/2014/main" id="{01685A85-2400-74CC-15BF-739F7FB1B7FD}"/>
                </a:ext>
              </a:extLst>
            </p:cNvPr>
            <p:cNvSpPr txBox="1">
              <a:spLocks/>
            </p:cNvSpPr>
            <p:nvPr/>
          </p:nvSpPr>
          <p:spPr>
            <a:xfrm>
              <a:off x="4567173" y="5196860"/>
              <a:ext cx="2211777"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Impact</a:t>
              </a:r>
            </a:p>
            <a:p>
              <a:pPr>
                <a:lnSpc>
                  <a:spcPts val="2600"/>
                </a:lnSpc>
                <a:spcBef>
                  <a:spcPts val="0"/>
                </a:spcBef>
              </a:pPr>
              <a:endParaRPr lang="en-US" sz="1600" dirty="0">
                <a:solidFill>
                  <a:schemeClr val="bg1"/>
                </a:solidFill>
              </a:endParaRPr>
            </a:p>
          </p:txBody>
        </p:sp>
      </p:grpSp>
    </p:spTree>
    <p:extLst>
      <p:ext uri="{BB962C8B-B14F-4D97-AF65-F5344CB8AC3E}">
        <p14:creationId xmlns:p14="http://schemas.microsoft.com/office/powerpoint/2010/main" val="1658653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7D0C92D-0F41-4C72-0220-0201834CACA1}"/>
              </a:ext>
            </a:extLst>
          </p:cNvPr>
          <p:cNvSpPr/>
          <p:nvPr/>
        </p:nvSpPr>
        <p:spPr>
          <a:xfrm>
            <a:off x="0" y="0"/>
            <a:ext cx="7559675" cy="236370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23EC107-AD3A-4177-A226-D482002DB0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100" r="9100"/>
          <a:stretch/>
        </p:blipFill>
        <p:spPr>
          <a:xfrm>
            <a:off x="-1" y="2301008"/>
            <a:ext cx="7559675" cy="6161073"/>
          </a:xfrm>
          <a:prstGeom prst="rect">
            <a:avLst/>
          </a:prstGeom>
        </p:spPr>
      </p:pic>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3">
            <a:alphaModFix amt="35000"/>
          </a:blip>
          <a:srcRect l="65953" t="-878" r="5449" b="31174"/>
          <a:stretch/>
        </p:blipFill>
        <p:spPr>
          <a:xfrm rot="10800000" flipH="1">
            <a:off x="4709812" y="0"/>
            <a:ext cx="2822886" cy="3681950"/>
          </a:xfrm>
          <a:prstGeom prst="rect">
            <a:avLst/>
          </a:prstGeom>
        </p:spPr>
      </p:pic>
      <p:sp>
        <p:nvSpPr>
          <p:cNvPr id="7" name="Graphic 4">
            <a:extLst>
              <a:ext uri="{FF2B5EF4-FFF2-40B4-BE49-F238E27FC236}">
                <a16:creationId xmlns:a16="http://schemas.microsoft.com/office/drawing/2014/main" id="{778C602B-C615-553F-D095-C776B49EC809}"/>
              </a:ext>
            </a:extLst>
          </p:cNvPr>
          <p:cNvSpPr/>
          <p:nvPr/>
        </p:nvSpPr>
        <p:spPr>
          <a:xfrm rot="16200000">
            <a:off x="2113564" y="631461"/>
            <a:ext cx="187457" cy="3384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54</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528814" y="7567700"/>
            <a:ext cx="3858586" cy="2748601"/>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766106" y="7772947"/>
            <a:ext cx="3165196"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40"/>
              </a:lnSpc>
            </a:pPr>
            <a:r>
              <a:rPr lang="en-US" sz="1700" dirty="0">
                <a:solidFill>
                  <a:schemeClr val="bg1"/>
                </a:solidFill>
              </a:rPr>
              <a:t>Sur la base des entretiens réalisés dans le cadre du projet Result 1, nous avons identifié certains des </a:t>
            </a:r>
            <a:r>
              <a:rPr lang="en-US" sz="1700" b="1" dirty="0">
                <a:solidFill>
                  <a:schemeClr val="bg1"/>
                </a:solidFill>
              </a:rPr>
              <a:t>problèmes auxquels les professionnels sont confrontés lorsqu'ils tentent d'aborder la question de la surexposition</a:t>
            </a:r>
            <a:r>
              <a:rPr lang="en-US" sz="1700" dirty="0">
                <a:solidFill>
                  <a:schemeClr val="bg1"/>
                </a:solidFill>
              </a:rPr>
              <a:t>. Vous trouverez ci-dessous des indications sur la manière dont Contributory Research y répond.</a:t>
            </a:r>
          </a:p>
          <a:p>
            <a:pPr algn="l">
              <a:lnSpc>
                <a:spcPts val="1740"/>
              </a:lnSpc>
            </a:pPr>
            <a:endParaRPr lang="en-US" sz="1700" dirty="0">
              <a:solidFill>
                <a:schemeClr val="bg1"/>
              </a:solidFill>
            </a:endParaRPr>
          </a:p>
        </p:txBody>
      </p:sp>
      <p:sp>
        <p:nvSpPr>
          <p:cNvPr id="22" name="Text Placeholder 16">
            <a:extLst>
              <a:ext uri="{FF2B5EF4-FFF2-40B4-BE49-F238E27FC236}">
                <a16:creationId xmlns:a16="http://schemas.microsoft.com/office/drawing/2014/main" id="{175B0B53-20CB-80C0-D693-E70E0BE00C99}"/>
              </a:ext>
            </a:extLst>
          </p:cNvPr>
          <p:cNvSpPr txBox="1">
            <a:spLocks/>
          </p:cNvSpPr>
          <p:nvPr/>
        </p:nvSpPr>
        <p:spPr>
          <a:xfrm>
            <a:off x="528814" y="687557"/>
            <a:ext cx="4744226"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a:solidFill>
                  <a:schemeClr val="bg1"/>
                </a:solidFill>
                <a:ea typeface="Arial" panose="020B0604020202020204" pitchFamily="34" charset="0"/>
                <a:cs typeface="Calibri" panose="020F0502020204030204" pitchFamily="34" charset="0"/>
              </a:rPr>
              <a:t>Les difficultés liées à la surexposition aux écrans et comment la recherche contributive y répond </a:t>
            </a:r>
            <a:endParaRPr lang="en-US" dirty="0">
              <a:solidFill>
                <a:schemeClr val="bg1"/>
              </a:solidFill>
            </a:endParaRPr>
          </a:p>
        </p:txBody>
      </p:sp>
    </p:spTree>
    <p:extLst>
      <p:ext uri="{BB962C8B-B14F-4D97-AF65-F5344CB8AC3E}">
        <p14:creationId xmlns:p14="http://schemas.microsoft.com/office/powerpoint/2010/main" val="25311872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55</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2316480" y="493314"/>
            <a:ext cx="5243195" cy="251459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09F961A0-8D38-6DBF-53C7-5F387A5361E8}"/>
              </a:ext>
            </a:extLst>
          </p:cNvPr>
          <p:cNvSpPr/>
          <p:nvPr/>
        </p:nvSpPr>
        <p:spPr>
          <a:xfrm>
            <a:off x="341770" y="243798"/>
            <a:ext cx="3561692" cy="2958864"/>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3" name="Text Placeholder 17">
            <a:extLst>
              <a:ext uri="{FF2B5EF4-FFF2-40B4-BE49-F238E27FC236}">
                <a16:creationId xmlns:a16="http://schemas.microsoft.com/office/drawing/2014/main" id="{3BC35B93-52B5-70AB-92DA-720DBF705CD0}"/>
              </a:ext>
            </a:extLst>
          </p:cNvPr>
          <p:cNvSpPr txBox="1">
            <a:spLocks/>
          </p:cNvSpPr>
          <p:nvPr/>
        </p:nvSpPr>
        <p:spPr>
          <a:xfrm>
            <a:off x="649116" y="594288"/>
            <a:ext cx="2928980"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La surexposition des jeunes enfants aux écrans est un problème relativement nouveau et il existe donc encore de nombreux points de vue différents et parfois antagonistes sur ses causes et ses effets. Il peut être difficile pour les professionnels et les parents de savoir ce qu'il faut croire. </a:t>
            </a:r>
          </a:p>
          <a:p>
            <a:pPr algn="l"/>
            <a:endParaRPr lang="en-US" sz="1300" b="1" i="1" dirty="0">
              <a:solidFill>
                <a:schemeClr val="bg1"/>
              </a:solidFill>
            </a:endParaRPr>
          </a:p>
        </p:txBody>
      </p:sp>
      <p:sp>
        <p:nvSpPr>
          <p:cNvPr id="11" name="Rectangle 10">
            <a:extLst>
              <a:ext uri="{FF2B5EF4-FFF2-40B4-BE49-F238E27FC236}">
                <a16:creationId xmlns:a16="http://schemas.microsoft.com/office/drawing/2014/main" id="{286107D9-E434-72CD-1734-E6EEF057201B}"/>
              </a:ext>
            </a:extLst>
          </p:cNvPr>
          <p:cNvSpPr/>
          <p:nvPr/>
        </p:nvSpPr>
        <p:spPr>
          <a:xfrm>
            <a:off x="16967" y="4337768"/>
            <a:ext cx="7134555" cy="2937367"/>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Text Placeholder 17">
            <a:extLst>
              <a:ext uri="{FF2B5EF4-FFF2-40B4-BE49-F238E27FC236}">
                <a16:creationId xmlns:a16="http://schemas.microsoft.com/office/drawing/2014/main" id="{8FF7FFDB-70A5-BFD5-D1AA-21FA55FB99C8}"/>
              </a:ext>
            </a:extLst>
          </p:cNvPr>
          <p:cNvSpPr txBox="1">
            <a:spLocks/>
          </p:cNvSpPr>
          <p:nvPr/>
        </p:nvSpPr>
        <p:spPr>
          <a:xfrm>
            <a:off x="3084411" y="4735451"/>
            <a:ext cx="3831999" cy="211628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Les très jeunes enfants ne prendront pas un smartphone ou une tablette de leur propre initiative. Dans une recherche contributive sur les écrans, nous reconnaissons que la surexposition aux écrans est souvent le produit de la propre dépendance des adultes à l'égard des écrans. Dans le cadre de notre travail, nous essayons d'aborder cette dépendance, non pas comme quelqu'un qui </a:t>
            </a:r>
            <a:r>
              <a:rPr lang="en-US" sz="1300" i="1" dirty="0">
                <a:solidFill>
                  <a:schemeClr val="bg1"/>
                </a:solidFill>
              </a:rPr>
              <a:t>observe </a:t>
            </a:r>
            <a:r>
              <a:rPr lang="en-US" sz="1300" dirty="0">
                <a:solidFill>
                  <a:schemeClr val="bg1"/>
                </a:solidFill>
              </a:rPr>
              <a:t>les personnes ayant un problème, mais en partant du constat que tout le monde est profondément affecté par la technologie qui nous entoure. En tant que groupe, nous nous efforçons de trouver des stratégies qui peuvent nous aider à reprendre le contrôle de notre utilisation des écrans. </a:t>
            </a:r>
          </a:p>
        </p:txBody>
      </p:sp>
      <p:sp>
        <p:nvSpPr>
          <p:cNvPr id="14" name="Freeform 13">
            <a:extLst>
              <a:ext uri="{FF2B5EF4-FFF2-40B4-BE49-F238E27FC236}">
                <a16:creationId xmlns:a16="http://schemas.microsoft.com/office/drawing/2014/main" id="{43907E03-CD98-0F6A-C182-48DF70CBF40E}"/>
              </a:ext>
            </a:extLst>
          </p:cNvPr>
          <p:cNvSpPr/>
          <p:nvPr/>
        </p:nvSpPr>
        <p:spPr>
          <a:xfrm rot="5400000">
            <a:off x="634559" y="3274573"/>
            <a:ext cx="2116280" cy="256909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036A7E61-03F9-670A-96DC-131DAC4439F3}"/>
              </a:ext>
            </a:extLst>
          </p:cNvPr>
          <p:cNvSpPr txBox="1">
            <a:spLocks/>
          </p:cNvSpPr>
          <p:nvPr/>
        </p:nvSpPr>
        <p:spPr>
          <a:xfrm>
            <a:off x="935785" y="4136873"/>
            <a:ext cx="1911204" cy="13717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Si les enfants sont surexposés aux écrans, c'est parce que les parents sont eux-mêmes accros aux écrans. </a:t>
            </a:r>
          </a:p>
          <a:p>
            <a:pPr algn="ctr"/>
            <a:endParaRPr lang="en-US" sz="1300" b="1" i="1" dirty="0">
              <a:solidFill>
                <a:schemeClr val="bg1"/>
              </a:solidFill>
            </a:endParaRPr>
          </a:p>
        </p:txBody>
      </p:sp>
      <p:grpSp>
        <p:nvGrpSpPr>
          <p:cNvPr id="17" name="Group 16">
            <a:extLst>
              <a:ext uri="{FF2B5EF4-FFF2-40B4-BE49-F238E27FC236}">
                <a16:creationId xmlns:a16="http://schemas.microsoft.com/office/drawing/2014/main" id="{E63094C3-B39A-357E-15F6-FD63E15514A5}"/>
              </a:ext>
            </a:extLst>
          </p:cNvPr>
          <p:cNvGrpSpPr/>
          <p:nvPr/>
        </p:nvGrpSpPr>
        <p:grpSpPr>
          <a:xfrm rot="10800000">
            <a:off x="429917" y="5345906"/>
            <a:ext cx="1049747" cy="764233"/>
            <a:chOff x="3400450" y="986392"/>
            <a:chExt cx="1487826" cy="1083162"/>
          </a:xfrm>
        </p:grpSpPr>
        <p:sp>
          <p:nvSpPr>
            <p:cNvPr id="18" name="Freeform 17">
              <a:extLst>
                <a:ext uri="{FF2B5EF4-FFF2-40B4-BE49-F238E27FC236}">
                  <a16:creationId xmlns:a16="http://schemas.microsoft.com/office/drawing/2014/main" id="{AF014C52-7719-5A6C-670F-7606853848F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564AA10E-C6D3-12BB-290C-1289CC0D64E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21" name="Rectangle 20">
            <a:extLst>
              <a:ext uri="{FF2B5EF4-FFF2-40B4-BE49-F238E27FC236}">
                <a16:creationId xmlns:a16="http://schemas.microsoft.com/office/drawing/2014/main" id="{84E35365-106E-FB4B-24C2-EB630EEB5BC2}"/>
              </a:ext>
            </a:extLst>
          </p:cNvPr>
          <p:cNvSpPr/>
          <p:nvPr/>
        </p:nvSpPr>
        <p:spPr>
          <a:xfrm>
            <a:off x="1627632" y="7595265"/>
            <a:ext cx="5932043" cy="263515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3" name="Text Placeholder 17">
            <a:extLst>
              <a:ext uri="{FF2B5EF4-FFF2-40B4-BE49-F238E27FC236}">
                <a16:creationId xmlns:a16="http://schemas.microsoft.com/office/drawing/2014/main" id="{7DE6D935-06CA-D73A-EE4F-2302D478C6B5}"/>
              </a:ext>
            </a:extLst>
          </p:cNvPr>
          <p:cNvSpPr txBox="1">
            <a:spLocks/>
          </p:cNvSpPr>
          <p:nvPr/>
        </p:nvSpPr>
        <p:spPr>
          <a:xfrm>
            <a:off x="3004461" y="7790013"/>
            <a:ext cx="4018131" cy="207052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Deux des premières observations que nous faisons lorsque nous commençons un travail de recherche contributif sont que 1) nous sommes tous concernés par les écrans et 2) que les écrans sont (très probablement) là pour rester. Ce n'est pas nécessairement une mauvaise chose. En fait, les technologies numériques modernes présentent d'innombrables avantages. C'est pourquoi nous n'avons jamais cherché à </a:t>
            </a:r>
            <a:r>
              <a:rPr lang="en-US" sz="1300" i="1" dirty="0">
                <a:solidFill>
                  <a:schemeClr val="bg1"/>
                </a:solidFill>
              </a:rPr>
              <a:t>nous débarrasser des écrans.</a:t>
            </a:r>
            <a:r>
              <a:rPr lang="en-US" sz="1300" dirty="0">
                <a:solidFill>
                  <a:schemeClr val="bg1"/>
                </a:solidFill>
              </a:rPr>
              <a:t> Au contraire, nous prenons le temps d'identifier les pratiques numériques qui sont source de joie et d'apprentissage, celles qui empiètent sur d'autres activités importantes et celles qu'il convient de limiter, voire d'abandonner complètement. </a:t>
            </a:r>
          </a:p>
        </p:txBody>
      </p:sp>
      <p:sp>
        <p:nvSpPr>
          <p:cNvPr id="24" name="Freeform 23">
            <a:extLst>
              <a:ext uri="{FF2B5EF4-FFF2-40B4-BE49-F238E27FC236}">
                <a16:creationId xmlns:a16="http://schemas.microsoft.com/office/drawing/2014/main" id="{1E664FC2-640C-AE67-74BA-6D5DF6337BFE}"/>
              </a:ext>
            </a:extLst>
          </p:cNvPr>
          <p:cNvSpPr/>
          <p:nvPr/>
        </p:nvSpPr>
        <p:spPr>
          <a:xfrm rot="10800000" flipH="1">
            <a:off x="300988" y="7536132"/>
            <a:ext cx="2405188" cy="1998102"/>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25" name="Text Placeholder 17">
            <a:extLst>
              <a:ext uri="{FF2B5EF4-FFF2-40B4-BE49-F238E27FC236}">
                <a16:creationId xmlns:a16="http://schemas.microsoft.com/office/drawing/2014/main" id="{A64EB7E0-BA36-2F55-BFFE-8DF194444113}"/>
              </a:ext>
            </a:extLst>
          </p:cNvPr>
          <p:cNvSpPr txBox="1">
            <a:spLocks/>
          </p:cNvSpPr>
          <p:nvPr/>
        </p:nvSpPr>
        <p:spPr>
          <a:xfrm>
            <a:off x="269278" y="8033751"/>
            <a:ext cx="2436898" cy="132426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Contrairement à d'autres substances </a:t>
            </a:r>
            <a:r>
              <a:rPr lang="en-US" sz="1400" i="1" dirty="0" err="1">
                <a:solidFill>
                  <a:schemeClr val="bg1"/>
                </a:solidFill>
              </a:rPr>
              <a:t>addictogènes</a:t>
            </a:r>
            <a:r>
              <a:rPr lang="en-US" sz="1400" i="1" dirty="0">
                <a:solidFill>
                  <a:schemeClr val="bg1"/>
                </a:solidFill>
              </a:rPr>
              <a:t>, il est quasiment impossible dans la société actuelle de se débarrasser des écrans. </a:t>
            </a:r>
          </a:p>
          <a:p>
            <a:pPr algn="ctr"/>
            <a:endParaRPr lang="en-US" sz="1300" b="1" i="1" dirty="0">
              <a:solidFill>
                <a:schemeClr val="bg1"/>
              </a:solidFill>
            </a:endParaRPr>
          </a:p>
        </p:txBody>
      </p:sp>
      <p:grpSp>
        <p:nvGrpSpPr>
          <p:cNvPr id="26" name="Group 25">
            <a:extLst>
              <a:ext uri="{FF2B5EF4-FFF2-40B4-BE49-F238E27FC236}">
                <a16:creationId xmlns:a16="http://schemas.microsoft.com/office/drawing/2014/main" id="{DEE1388D-CF98-302A-79BE-DA3B01636CE2}"/>
              </a:ext>
            </a:extLst>
          </p:cNvPr>
          <p:cNvGrpSpPr/>
          <p:nvPr/>
        </p:nvGrpSpPr>
        <p:grpSpPr>
          <a:xfrm rot="10800000">
            <a:off x="897918" y="9096303"/>
            <a:ext cx="1049747" cy="764233"/>
            <a:chOff x="3400450" y="986392"/>
            <a:chExt cx="1487826" cy="1083162"/>
          </a:xfrm>
        </p:grpSpPr>
        <p:sp>
          <p:nvSpPr>
            <p:cNvPr id="27" name="Freeform 26">
              <a:extLst>
                <a:ext uri="{FF2B5EF4-FFF2-40B4-BE49-F238E27FC236}">
                  <a16:creationId xmlns:a16="http://schemas.microsoft.com/office/drawing/2014/main" id="{1350B5BA-F0AA-2A89-FAE0-EF0CB226388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BCF1857E-6150-1A8A-132F-E82153699F4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grpSp>
        <p:nvGrpSpPr>
          <p:cNvPr id="29" name="Group 28">
            <a:extLst>
              <a:ext uri="{FF2B5EF4-FFF2-40B4-BE49-F238E27FC236}">
                <a16:creationId xmlns:a16="http://schemas.microsoft.com/office/drawing/2014/main" id="{1889A41F-79CE-9952-9514-9FC645933075}"/>
              </a:ext>
            </a:extLst>
          </p:cNvPr>
          <p:cNvGrpSpPr/>
          <p:nvPr/>
        </p:nvGrpSpPr>
        <p:grpSpPr>
          <a:xfrm rot="10800000">
            <a:off x="3004462" y="2376279"/>
            <a:ext cx="1049747" cy="764233"/>
            <a:chOff x="3400450" y="986392"/>
            <a:chExt cx="1487826" cy="1083162"/>
          </a:xfrm>
        </p:grpSpPr>
        <p:sp>
          <p:nvSpPr>
            <p:cNvPr id="30" name="Freeform 29">
              <a:extLst>
                <a:ext uri="{FF2B5EF4-FFF2-40B4-BE49-F238E27FC236}">
                  <a16:creationId xmlns:a16="http://schemas.microsoft.com/office/drawing/2014/main" id="{C40943A7-6FFD-D1EA-8C3E-5ACD2D35C75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3FEACBE-F07B-BD38-7F9B-3E7ECBD349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pic>
        <p:nvPicPr>
          <p:cNvPr id="32" name="Picture 31">
            <a:extLst>
              <a:ext uri="{FF2B5EF4-FFF2-40B4-BE49-F238E27FC236}">
                <a16:creationId xmlns:a16="http://schemas.microsoft.com/office/drawing/2014/main" id="{3DC1E8C3-CD42-FFE0-92E1-51655DF11A02}"/>
              </a:ext>
            </a:extLst>
          </p:cNvPr>
          <p:cNvPicPr>
            <a:picLocks noChangeAspect="1"/>
          </p:cNvPicPr>
          <p:nvPr/>
        </p:nvPicPr>
        <p:blipFill rotWithShape="1">
          <a:blip r:embed="rId2">
            <a:alphaModFix amt="35000"/>
          </a:blip>
          <a:srcRect l="65953" t="-878" r="5449" b="31174"/>
          <a:stretch/>
        </p:blipFill>
        <p:spPr>
          <a:xfrm rot="10800000" flipH="1">
            <a:off x="4736789" y="493314"/>
            <a:ext cx="2822886" cy="3681950"/>
          </a:xfrm>
          <a:prstGeom prst="rect">
            <a:avLst/>
          </a:prstGeom>
        </p:spPr>
      </p:pic>
      <p:sp>
        <p:nvSpPr>
          <p:cNvPr id="33" name="Text Placeholder 17">
            <a:extLst>
              <a:ext uri="{FF2B5EF4-FFF2-40B4-BE49-F238E27FC236}">
                <a16:creationId xmlns:a16="http://schemas.microsoft.com/office/drawing/2014/main" id="{F40B4780-AE98-04D1-7A17-6C6AA9D94C0A}"/>
              </a:ext>
            </a:extLst>
          </p:cNvPr>
          <p:cNvSpPr txBox="1">
            <a:spLocks/>
          </p:cNvSpPr>
          <p:nvPr/>
        </p:nvSpPr>
        <p:spPr>
          <a:xfrm>
            <a:off x="4204957" y="1039862"/>
            <a:ext cx="2711453" cy="216280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La recherche contributive s'intéresse à ces différents points de vue antagonistes, en analysant et en discutant les arguments des deux parties. Cela permet aux participants de développer leur propre position sur le sujet, qu'ils peuvent ensuite défendre auprès des autres. </a:t>
            </a:r>
          </a:p>
        </p:txBody>
      </p:sp>
    </p:spTree>
    <p:extLst>
      <p:ext uri="{BB962C8B-B14F-4D97-AF65-F5344CB8AC3E}">
        <p14:creationId xmlns:p14="http://schemas.microsoft.com/office/powerpoint/2010/main" val="1250247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56</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1710267" y="2157645"/>
            <a:ext cx="5849408" cy="646549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09F961A0-8D38-6DBF-53C7-5F387A5361E8}"/>
              </a:ext>
            </a:extLst>
          </p:cNvPr>
          <p:cNvSpPr/>
          <p:nvPr/>
        </p:nvSpPr>
        <p:spPr>
          <a:xfrm>
            <a:off x="341770" y="819532"/>
            <a:ext cx="3561692" cy="2958864"/>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3" name="Text Placeholder 17">
            <a:extLst>
              <a:ext uri="{FF2B5EF4-FFF2-40B4-BE49-F238E27FC236}">
                <a16:creationId xmlns:a16="http://schemas.microsoft.com/office/drawing/2014/main" id="{3BC35B93-52B5-70AB-92DA-720DBF705CD0}"/>
              </a:ext>
            </a:extLst>
          </p:cNvPr>
          <p:cNvSpPr txBox="1">
            <a:spLocks/>
          </p:cNvSpPr>
          <p:nvPr/>
        </p:nvSpPr>
        <p:spPr>
          <a:xfrm>
            <a:off x="649116" y="1170022"/>
            <a:ext cx="2928980"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Lutter contre l'omniprésence des écrans demande des moyens et du temps. Aujourd'hui, il y a un fossé entre les parents qui limitent déjà les écrans à la maison et les parents qui dépendent des écrans pour vivre au quotidien. Ce dernier groupe est souvent le plus difficile à atteindre".  </a:t>
            </a:r>
          </a:p>
          <a:p>
            <a:pPr algn="ctr"/>
            <a:endParaRPr lang="en-US" sz="1300" b="1" i="1" dirty="0">
              <a:solidFill>
                <a:schemeClr val="bg1"/>
              </a:solidFill>
            </a:endParaRPr>
          </a:p>
        </p:txBody>
      </p:sp>
      <p:grpSp>
        <p:nvGrpSpPr>
          <p:cNvPr id="29" name="Group 28">
            <a:extLst>
              <a:ext uri="{FF2B5EF4-FFF2-40B4-BE49-F238E27FC236}">
                <a16:creationId xmlns:a16="http://schemas.microsoft.com/office/drawing/2014/main" id="{1889A41F-79CE-9952-9514-9FC645933075}"/>
              </a:ext>
            </a:extLst>
          </p:cNvPr>
          <p:cNvGrpSpPr/>
          <p:nvPr/>
        </p:nvGrpSpPr>
        <p:grpSpPr>
          <a:xfrm rot="10800000">
            <a:off x="3004462" y="2952013"/>
            <a:ext cx="1049747" cy="764233"/>
            <a:chOff x="3400450" y="986392"/>
            <a:chExt cx="1487826" cy="1083162"/>
          </a:xfrm>
        </p:grpSpPr>
        <p:sp>
          <p:nvSpPr>
            <p:cNvPr id="30" name="Freeform 29">
              <a:extLst>
                <a:ext uri="{FF2B5EF4-FFF2-40B4-BE49-F238E27FC236}">
                  <a16:creationId xmlns:a16="http://schemas.microsoft.com/office/drawing/2014/main" id="{C40943A7-6FFD-D1EA-8C3E-5ACD2D35C75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3FEACBE-F07B-BD38-7F9B-3E7ECBD349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pic>
        <p:nvPicPr>
          <p:cNvPr id="4" name="Picture 3">
            <a:extLst>
              <a:ext uri="{FF2B5EF4-FFF2-40B4-BE49-F238E27FC236}">
                <a16:creationId xmlns:a16="http://schemas.microsoft.com/office/drawing/2014/main" id="{053DBF95-592F-8333-20F8-9F5C20374F3D}"/>
              </a:ext>
            </a:extLst>
          </p:cNvPr>
          <p:cNvPicPr>
            <a:picLocks noChangeAspect="1"/>
          </p:cNvPicPr>
          <p:nvPr/>
        </p:nvPicPr>
        <p:blipFill rotWithShape="1">
          <a:blip r:embed="rId2">
            <a:alphaModFix amt="35000"/>
          </a:blip>
          <a:srcRect l="65953" t="-878" r="5449" b="31174"/>
          <a:stretch/>
        </p:blipFill>
        <p:spPr>
          <a:xfrm rot="10800000" flipH="1">
            <a:off x="4736789" y="2157646"/>
            <a:ext cx="2822886" cy="3681950"/>
          </a:xfrm>
          <a:prstGeom prst="rect">
            <a:avLst/>
          </a:prstGeom>
        </p:spPr>
      </p:pic>
      <p:sp>
        <p:nvSpPr>
          <p:cNvPr id="5" name="Text Placeholder 17">
            <a:extLst>
              <a:ext uri="{FF2B5EF4-FFF2-40B4-BE49-F238E27FC236}">
                <a16:creationId xmlns:a16="http://schemas.microsoft.com/office/drawing/2014/main" id="{A10E1EE7-16C1-EE9B-7A03-F01AB5D933F4}"/>
              </a:ext>
            </a:extLst>
          </p:cNvPr>
          <p:cNvSpPr txBox="1">
            <a:spLocks/>
          </p:cNvSpPr>
          <p:nvPr/>
        </p:nvSpPr>
        <p:spPr>
          <a:xfrm>
            <a:off x="2218165" y="4064612"/>
            <a:ext cx="4833611" cy="19794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Nous savons qu'une grande partie des parents avec lesquels nous travaillons sont des parents qui sont déjà préoccupés par les effets des écrans et qui ont le temps et l'énergie de participer à un processus à long terme pour "raisonner" leur comportement face aux écrans. De même, nous savons que nous n'entrons que rarement en contact direct avec des familles qui vivent dans des situations précaires et qui sont souvent d'autant plus vulnérables aux effets de la surexposition. Pour pallier à cela, nous comptons sur les parents et les professionnels avec lesquels nous travaillons pour transmettre les connaissances qu'ils acquièrent grâce à notre travail collectif. Les parents qui font partie de notre recherche se voient attribuer le titre de Parent-ambassadeur afin de les encourager à assumer leur rôle d'acteurs d'un usage raisonné des écrans au sein de leur communauté. Avec notre processus de capacitation à court terme (voir chapitre 5), l'objectif est de créer un large réseau d'acteurs capables d'initier des discussions autour des écrans sur leur territoire. </a:t>
            </a:r>
          </a:p>
          <a:p>
            <a:pPr>
              <a:lnSpc>
                <a:spcPts val="1440"/>
              </a:lnSpc>
            </a:pPr>
            <a:endParaRPr lang="en-US" sz="1300" dirty="0">
              <a:solidFill>
                <a:schemeClr val="bg1"/>
              </a:solidFill>
            </a:endParaRPr>
          </a:p>
        </p:txBody>
      </p:sp>
    </p:spTree>
    <p:extLst>
      <p:ext uri="{BB962C8B-B14F-4D97-AF65-F5344CB8AC3E}">
        <p14:creationId xmlns:p14="http://schemas.microsoft.com/office/powerpoint/2010/main" val="29777312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57</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2240280" y="713150"/>
            <a:ext cx="5319395" cy="358564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09F961A0-8D38-6DBF-53C7-5F387A5361E8}"/>
              </a:ext>
            </a:extLst>
          </p:cNvPr>
          <p:cNvSpPr/>
          <p:nvPr/>
        </p:nvSpPr>
        <p:spPr>
          <a:xfrm>
            <a:off x="300987" y="436304"/>
            <a:ext cx="2569091" cy="2134264"/>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3" name="Text Placeholder 17">
            <a:extLst>
              <a:ext uri="{FF2B5EF4-FFF2-40B4-BE49-F238E27FC236}">
                <a16:creationId xmlns:a16="http://schemas.microsoft.com/office/drawing/2014/main" id="{3BC35B93-52B5-70AB-92DA-720DBF705CD0}"/>
              </a:ext>
            </a:extLst>
          </p:cNvPr>
          <p:cNvSpPr txBox="1">
            <a:spLocks/>
          </p:cNvSpPr>
          <p:nvPr/>
        </p:nvSpPr>
        <p:spPr>
          <a:xfrm>
            <a:off x="346815" y="753385"/>
            <a:ext cx="2328129"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Il est difficile de transmettre des connaissances sur la surexposition aux écrans sans passer pour un juge. </a:t>
            </a:r>
          </a:p>
          <a:p>
            <a:pPr algn="ctr"/>
            <a:endParaRPr lang="en-US" sz="1300" b="1" i="1" dirty="0">
              <a:solidFill>
                <a:schemeClr val="bg1"/>
              </a:solidFill>
            </a:endParaRPr>
          </a:p>
        </p:txBody>
      </p:sp>
      <p:sp>
        <p:nvSpPr>
          <p:cNvPr id="11" name="Rectangle 10">
            <a:extLst>
              <a:ext uri="{FF2B5EF4-FFF2-40B4-BE49-F238E27FC236}">
                <a16:creationId xmlns:a16="http://schemas.microsoft.com/office/drawing/2014/main" id="{286107D9-E434-72CD-1734-E6EEF057201B}"/>
              </a:ext>
            </a:extLst>
          </p:cNvPr>
          <p:cNvSpPr/>
          <p:nvPr/>
        </p:nvSpPr>
        <p:spPr>
          <a:xfrm>
            <a:off x="-4798" y="5738928"/>
            <a:ext cx="7134555" cy="316968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Text Placeholder 17">
            <a:extLst>
              <a:ext uri="{FF2B5EF4-FFF2-40B4-BE49-F238E27FC236}">
                <a16:creationId xmlns:a16="http://schemas.microsoft.com/office/drawing/2014/main" id="{8FF7FFDB-70A5-BFD5-D1AA-21FA55FB99C8}"/>
              </a:ext>
            </a:extLst>
          </p:cNvPr>
          <p:cNvSpPr txBox="1">
            <a:spLocks/>
          </p:cNvSpPr>
          <p:nvPr/>
        </p:nvSpPr>
        <p:spPr>
          <a:xfrm>
            <a:off x="3390195" y="6006652"/>
            <a:ext cx="3447287" cy="215221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Dans le cadre de la recherche contributive, nous cherchons toujours des pratiques qui peuvent remplacer les écrans, avec l'aide précieuse des parents et des professionnels. Faire de la cuisine ou du ménage un moment partagé, transformer des objets ordinaires en jouets, ou encore participer à des activités proposées par des </a:t>
            </a:r>
            <a:r>
              <a:rPr lang="en-US" sz="1300" dirty="0" err="1">
                <a:solidFill>
                  <a:schemeClr val="bg1"/>
                </a:solidFill>
              </a:rPr>
              <a:t>organisations </a:t>
            </a:r>
            <a:r>
              <a:rPr lang="en-US" sz="1300" dirty="0">
                <a:solidFill>
                  <a:schemeClr val="bg1"/>
                </a:solidFill>
              </a:rPr>
              <a:t>locales : les alternatives aux écrans sont souvent plus proches et plus simples qu'on ne le pense. De nombreux parents ont </a:t>
            </a:r>
            <a:r>
              <a:rPr lang="en-US" sz="1300" i="1" dirty="0">
                <a:solidFill>
                  <a:schemeClr val="bg1"/>
                </a:solidFill>
              </a:rPr>
              <a:t>déjà élaboré </a:t>
            </a:r>
            <a:r>
              <a:rPr lang="en-US" sz="1300" dirty="0">
                <a:solidFill>
                  <a:schemeClr val="bg1"/>
                </a:solidFill>
              </a:rPr>
              <a:t>différentes stratégies pour réguler leur utilisation des écrans. Grâce à un processus de recherche contributive, ces stratégies sont mises en commun.</a:t>
            </a:r>
          </a:p>
        </p:txBody>
      </p:sp>
      <p:sp>
        <p:nvSpPr>
          <p:cNvPr id="14" name="Freeform 13">
            <a:extLst>
              <a:ext uri="{FF2B5EF4-FFF2-40B4-BE49-F238E27FC236}">
                <a16:creationId xmlns:a16="http://schemas.microsoft.com/office/drawing/2014/main" id="{43907E03-CD98-0F6A-C182-48DF70CBF40E}"/>
              </a:ext>
            </a:extLst>
          </p:cNvPr>
          <p:cNvSpPr/>
          <p:nvPr/>
        </p:nvSpPr>
        <p:spPr>
          <a:xfrm rot="5400000">
            <a:off x="336972" y="4997275"/>
            <a:ext cx="2711453" cy="256909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036A7E61-03F9-670A-96DC-131DAC4439F3}"/>
              </a:ext>
            </a:extLst>
          </p:cNvPr>
          <p:cNvSpPr txBox="1">
            <a:spLocks/>
          </p:cNvSpPr>
          <p:nvPr/>
        </p:nvSpPr>
        <p:spPr>
          <a:xfrm>
            <a:off x="935784" y="5561989"/>
            <a:ext cx="1911204" cy="13717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Savoir qu'il ne faut pas utiliser les écrans avec ses enfants n'est pas la même chose que d'imaginer de nouvelles pratiques pour les remplacer. </a:t>
            </a:r>
          </a:p>
          <a:p>
            <a:pPr algn="ctr"/>
            <a:endParaRPr lang="en-US" sz="1300" b="1" i="1" dirty="0">
              <a:solidFill>
                <a:schemeClr val="bg1"/>
              </a:solidFill>
            </a:endParaRPr>
          </a:p>
        </p:txBody>
      </p:sp>
      <p:grpSp>
        <p:nvGrpSpPr>
          <p:cNvPr id="17" name="Group 16">
            <a:extLst>
              <a:ext uri="{FF2B5EF4-FFF2-40B4-BE49-F238E27FC236}">
                <a16:creationId xmlns:a16="http://schemas.microsoft.com/office/drawing/2014/main" id="{E63094C3-B39A-357E-15F6-FD63E15514A5}"/>
              </a:ext>
            </a:extLst>
          </p:cNvPr>
          <p:cNvGrpSpPr/>
          <p:nvPr/>
        </p:nvGrpSpPr>
        <p:grpSpPr>
          <a:xfrm rot="10800000">
            <a:off x="300987" y="7158266"/>
            <a:ext cx="1049747" cy="764233"/>
            <a:chOff x="3400450" y="986392"/>
            <a:chExt cx="1487826" cy="1083162"/>
          </a:xfrm>
        </p:grpSpPr>
        <p:sp>
          <p:nvSpPr>
            <p:cNvPr id="18" name="Freeform 17">
              <a:extLst>
                <a:ext uri="{FF2B5EF4-FFF2-40B4-BE49-F238E27FC236}">
                  <a16:creationId xmlns:a16="http://schemas.microsoft.com/office/drawing/2014/main" id="{AF014C52-7719-5A6C-670F-7606853848F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564AA10E-C6D3-12BB-290C-1289CC0D64E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grpSp>
        <p:nvGrpSpPr>
          <p:cNvPr id="29" name="Group 28">
            <a:extLst>
              <a:ext uri="{FF2B5EF4-FFF2-40B4-BE49-F238E27FC236}">
                <a16:creationId xmlns:a16="http://schemas.microsoft.com/office/drawing/2014/main" id="{1889A41F-79CE-9952-9514-9FC645933075}"/>
              </a:ext>
            </a:extLst>
          </p:cNvPr>
          <p:cNvGrpSpPr/>
          <p:nvPr/>
        </p:nvGrpSpPr>
        <p:grpSpPr>
          <a:xfrm rot="10800000">
            <a:off x="1647365" y="1993994"/>
            <a:ext cx="1049747" cy="764233"/>
            <a:chOff x="3400450" y="986392"/>
            <a:chExt cx="1487826" cy="1083162"/>
          </a:xfrm>
        </p:grpSpPr>
        <p:sp>
          <p:nvSpPr>
            <p:cNvPr id="30" name="Freeform 29">
              <a:extLst>
                <a:ext uri="{FF2B5EF4-FFF2-40B4-BE49-F238E27FC236}">
                  <a16:creationId xmlns:a16="http://schemas.microsoft.com/office/drawing/2014/main" id="{C40943A7-6FFD-D1EA-8C3E-5ACD2D35C75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3FEACBE-F07B-BD38-7F9B-3E7ECBD349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pic>
        <p:nvPicPr>
          <p:cNvPr id="32" name="Picture 31">
            <a:extLst>
              <a:ext uri="{FF2B5EF4-FFF2-40B4-BE49-F238E27FC236}">
                <a16:creationId xmlns:a16="http://schemas.microsoft.com/office/drawing/2014/main" id="{3DC1E8C3-CD42-FFE0-92E1-51655DF11A02}"/>
              </a:ext>
            </a:extLst>
          </p:cNvPr>
          <p:cNvPicPr>
            <a:picLocks noChangeAspect="1"/>
          </p:cNvPicPr>
          <p:nvPr/>
        </p:nvPicPr>
        <p:blipFill rotWithShape="1">
          <a:blip r:embed="rId2">
            <a:alphaModFix amt="35000"/>
          </a:blip>
          <a:srcRect l="65953" t="-878" r="5449" b="31174"/>
          <a:stretch/>
        </p:blipFill>
        <p:spPr>
          <a:xfrm rot="10800000" flipH="1">
            <a:off x="4736789" y="713150"/>
            <a:ext cx="2822886" cy="3681950"/>
          </a:xfrm>
          <a:prstGeom prst="rect">
            <a:avLst/>
          </a:prstGeom>
        </p:spPr>
      </p:pic>
      <p:sp>
        <p:nvSpPr>
          <p:cNvPr id="33" name="Text Placeholder 17">
            <a:extLst>
              <a:ext uri="{FF2B5EF4-FFF2-40B4-BE49-F238E27FC236}">
                <a16:creationId xmlns:a16="http://schemas.microsoft.com/office/drawing/2014/main" id="{F40B4780-AE98-04D1-7A17-6C6AA9D94C0A}"/>
              </a:ext>
            </a:extLst>
          </p:cNvPr>
          <p:cNvSpPr txBox="1">
            <a:spLocks/>
          </p:cNvSpPr>
          <p:nvPr/>
        </p:nvSpPr>
        <p:spPr>
          <a:xfrm>
            <a:off x="3084079" y="1102745"/>
            <a:ext cx="4045678" cy="28116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Nous sommes tous concernés par le problème des écrans. C'est l'attitude que nous souhaitons transmettre aux participants à la recherche. Nous pensons que le fait de traiter la question de la surexposition à l'endettement ouvrira la voie à des dialogues plus nuancés sur le sujet, qui mettront en valeur les compétences particulières des parents (voir chapitre 1 partie 2) au lieu de se concentrer exclusivement sur ce que les parents </a:t>
            </a:r>
            <a:r>
              <a:rPr lang="en-US" sz="1300" i="1" dirty="0">
                <a:solidFill>
                  <a:schemeClr val="bg1"/>
                </a:solidFill>
              </a:rPr>
              <a:t>ne </a:t>
            </a:r>
            <a:r>
              <a:rPr lang="en-US" sz="1300" dirty="0">
                <a:solidFill>
                  <a:schemeClr val="bg1"/>
                </a:solidFill>
              </a:rPr>
              <a:t>devraient </a:t>
            </a:r>
            <a:r>
              <a:rPr lang="en-US" sz="1300" i="1" dirty="0">
                <a:solidFill>
                  <a:schemeClr val="bg1"/>
                </a:solidFill>
              </a:rPr>
              <a:t>pas </a:t>
            </a:r>
            <a:r>
              <a:rPr lang="en-US" sz="1300" dirty="0">
                <a:solidFill>
                  <a:schemeClr val="bg1"/>
                </a:solidFill>
              </a:rPr>
              <a:t>faire. Parfois, éviter de porter un jugement se résume à des gestes apparemment anodins, comme les mots utilisés pour évoquer un problème. Une astuce partagée par un psychologue qui fait partie de notre recherche consiste à remplacer les interrogations habituelles sur les heures d'écran par une question ouverte, qui ne porte pas de jugement : "Alors, comment faites-vous pour gérer les écrans à la maison ?"</a:t>
            </a:r>
          </a:p>
          <a:p>
            <a:pPr>
              <a:lnSpc>
                <a:spcPts val="1440"/>
              </a:lnSpc>
            </a:pPr>
            <a:endParaRPr lang="en-US" sz="1300" dirty="0">
              <a:solidFill>
                <a:schemeClr val="bg1"/>
              </a:solidFill>
            </a:endParaRPr>
          </a:p>
        </p:txBody>
      </p:sp>
    </p:spTree>
    <p:extLst>
      <p:ext uri="{BB962C8B-B14F-4D97-AF65-F5344CB8AC3E}">
        <p14:creationId xmlns:p14="http://schemas.microsoft.com/office/powerpoint/2010/main" val="1148181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8279E0-F4D7-9FBB-1C64-177A1551E6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57927"/>
            <a:ext cx="7559675" cy="5039783"/>
          </a:xfrm>
          <a:prstGeom prst="rect">
            <a:avLst/>
          </a:prstGeom>
        </p:spPr>
      </p:pic>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58</a:t>
            </a:fld>
            <a:endParaRPr lang="en-US" dirty="0"/>
          </a:p>
        </p:txBody>
      </p:sp>
      <p:sp>
        <p:nvSpPr>
          <p:cNvPr id="21" name="Rectangle 20">
            <a:extLst>
              <a:ext uri="{FF2B5EF4-FFF2-40B4-BE49-F238E27FC236}">
                <a16:creationId xmlns:a16="http://schemas.microsoft.com/office/drawing/2014/main" id="{84E35365-106E-FB4B-24C2-EB630EEB5BC2}"/>
              </a:ext>
            </a:extLst>
          </p:cNvPr>
          <p:cNvSpPr/>
          <p:nvPr/>
        </p:nvSpPr>
        <p:spPr>
          <a:xfrm>
            <a:off x="1627632" y="1130457"/>
            <a:ext cx="5932043" cy="503978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1E664FC2-640C-AE67-74BA-6D5DF6337BFE}"/>
              </a:ext>
            </a:extLst>
          </p:cNvPr>
          <p:cNvSpPr/>
          <p:nvPr/>
        </p:nvSpPr>
        <p:spPr>
          <a:xfrm rot="10800000" flipH="1">
            <a:off x="295422" y="461313"/>
            <a:ext cx="2594083" cy="2155026"/>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25" name="Text Placeholder 17">
            <a:extLst>
              <a:ext uri="{FF2B5EF4-FFF2-40B4-BE49-F238E27FC236}">
                <a16:creationId xmlns:a16="http://schemas.microsoft.com/office/drawing/2014/main" id="{A64EB7E0-BA36-2F55-BFFE-8DF194444113}"/>
              </a:ext>
            </a:extLst>
          </p:cNvPr>
          <p:cNvSpPr txBox="1">
            <a:spLocks/>
          </p:cNvSpPr>
          <p:nvPr/>
        </p:nvSpPr>
        <p:spPr>
          <a:xfrm>
            <a:off x="342498" y="1115856"/>
            <a:ext cx="2436898" cy="132426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Changer les habitudes liées aux écrans ne se fait pas du jour au lendemain. Il nécessite un effort soutenu de la part des parents". </a:t>
            </a:r>
          </a:p>
          <a:p>
            <a:pPr algn="ctr"/>
            <a:endParaRPr lang="en-US" sz="1300" b="1" i="1" dirty="0">
              <a:solidFill>
                <a:schemeClr val="bg1"/>
              </a:solidFill>
            </a:endParaRPr>
          </a:p>
        </p:txBody>
      </p:sp>
      <p:grpSp>
        <p:nvGrpSpPr>
          <p:cNvPr id="26" name="Group 25">
            <a:extLst>
              <a:ext uri="{FF2B5EF4-FFF2-40B4-BE49-F238E27FC236}">
                <a16:creationId xmlns:a16="http://schemas.microsoft.com/office/drawing/2014/main" id="{DEE1388D-CF98-302A-79BE-DA3B01636CE2}"/>
              </a:ext>
            </a:extLst>
          </p:cNvPr>
          <p:cNvGrpSpPr/>
          <p:nvPr/>
        </p:nvGrpSpPr>
        <p:grpSpPr>
          <a:xfrm rot="10800000">
            <a:off x="876057" y="2349760"/>
            <a:ext cx="1049747" cy="764233"/>
            <a:chOff x="3400450" y="986392"/>
            <a:chExt cx="1487826" cy="1083162"/>
          </a:xfrm>
        </p:grpSpPr>
        <p:sp>
          <p:nvSpPr>
            <p:cNvPr id="27" name="Freeform 26">
              <a:extLst>
                <a:ext uri="{FF2B5EF4-FFF2-40B4-BE49-F238E27FC236}">
                  <a16:creationId xmlns:a16="http://schemas.microsoft.com/office/drawing/2014/main" id="{1350B5BA-F0AA-2A89-FAE0-EF0CB226388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BCF1857E-6150-1A8A-132F-E82153699F4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pic>
        <p:nvPicPr>
          <p:cNvPr id="32" name="Picture 31">
            <a:extLst>
              <a:ext uri="{FF2B5EF4-FFF2-40B4-BE49-F238E27FC236}">
                <a16:creationId xmlns:a16="http://schemas.microsoft.com/office/drawing/2014/main" id="{3DC1E8C3-CD42-FFE0-92E1-51655DF11A02}"/>
              </a:ext>
            </a:extLst>
          </p:cNvPr>
          <p:cNvPicPr>
            <a:picLocks noChangeAspect="1"/>
          </p:cNvPicPr>
          <p:nvPr/>
        </p:nvPicPr>
        <p:blipFill rotWithShape="1">
          <a:blip r:embed="rId3">
            <a:alphaModFix amt="35000"/>
          </a:blip>
          <a:srcRect l="65953" t="-878" r="5449" b="31174"/>
          <a:stretch/>
        </p:blipFill>
        <p:spPr>
          <a:xfrm rot="10800000" flipH="1">
            <a:off x="4593653" y="1121313"/>
            <a:ext cx="2822886" cy="3681950"/>
          </a:xfrm>
          <a:prstGeom prst="rect">
            <a:avLst/>
          </a:prstGeom>
        </p:spPr>
      </p:pic>
      <p:sp>
        <p:nvSpPr>
          <p:cNvPr id="4" name="Text Placeholder 17">
            <a:extLst>
              <a:ext uri="{FF2B5EF4-FFF2-40B4-BE49-F238E27FC236}">
                <a16:creationId xmlns:a16="http://schemas.microsoft.com/office/drawing/2014/main" id="{C242E3F1-53EC-DA36-4700-E88310B6F596}"/>
              </a:ext>
            </a:extLst>
          </p:cNvPr>
          <p:cNvSpPr txBox="1">
            <a:spLocks/>
          </p:cNvSpPr>
          <p:nvPr/>
        </p:nvSpPr>
        <p:spPr>
          <a:xfrm>
            <a:off x="3078865" y="1792224"/>
            <a:ext cx="3943727" cy="16035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La recherche contributive prend du temps. Notre programme le plus court est structuré en neuf sessions, ce qui signifie que nous suivons un groupe pendant au moins deux mois. Pour nous, deux mois est le temps minimum nécessaire pour accompagner les participants - parents, professionnels et chercheurs - vers de nouvelles habitudes face à l'écran. Le plus souvent, nous pourrons observer des changements notables dans la façon dont les gens pensent et pratiquent les écrans au cours de cette période. </a:t>
            </a:r>
          </a:p>
          <a:p>
            <a:pPr>
              <a:lnSpc>
                <a:spcPts val="1440"/>
              </a:lnSpc>
            </a:pPr>
            <a:endParaRPr lang="en-US" sz="1300" dirty="0">
              <a:solidFill>
                <a:schemeClr val="bg1"/>
              </a:solidFill>
            </a:endParaRPr>
          </a:p>
          <a:p>
            <a:pPr>
              <a:lnSpc>
                <a:spcPts val="1440"/>
              </a:lnSpc>
            </a:pPr>
            <a:r>
              <a:rPr lang="en-US" sz="1300" dirty="0">
                <a:solidFill>
                  <a:schemeClr val="bg1"/>
                </a:solidFill>
              </a:rPr>
              <a:t>Cependant, ce n'est pas parce que vous parvenez à "raisonner" votre temps d'écran pendant un certain temps que cela va rester ainsi. C'est pourquoi nous continuons à rencontrer les participants tous les deux mois, dans le cadre d'un processus de recherche contributive, afin de faire le point et de planifier de nouvelles actions à entreprendre, que ce soit dans leur vie privée ou professionnelle. </a:t>
            </a:r>
          </a:p>
        </p:txBody>
      </p:sp>
    </p:spTree>
    <p:extLst>
      <p:ext uri="{BB962C8B-B14F-4D97-AF65-F5344CB8AC3E}">
        <p14:creationId xmlns:p14="http://schemas.microsoft.com/office/powerpoint/2010/main" val="3967560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04</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a:xfrm>
            <a:off x="3170992" y="3483706"/>
            <a:ext cx="3735994" cy="2574544"/>
          </a:xfrm>
        </p:spPr>
        <p:txBody>
          <a:bodyPr/>
          <a:lstStyle/>
          <a:p>
            <a:pPr>
              <a:lnSpc>
                <a:spcPts val="3060"/>
              </a:lnSpc>
              <a:spcBef>
                <a:spcPts val="0"/>
              </a:spcBef>
            </a:pPr>
            <a:r>
              <a:rPr lang="en-US" dirty="0"/>
              <a:t>Comment lancer un processus de recherche contributive ?</a:t>
            </a:r>
          </a:p>
          <a:p>
            <a:pPr>
              <a:lnSpc>
                <a:spcPts val="3060"/>
              </a:lnSpc>
              <a:spcBef>
                <a:spcPts val="0"/>
              </a:spcBef>
            </a:pPr>
            <a:endParaRPr lang="en-US" dirty="0"/>
          </a:p>
        </p:txBody>
      </p:sp>
      <p:sp>
        <p:nvSpPr>
          <p:cNvPr id="4" name="Slide Number Placeholder 5">
            <a:extLst>
              <a:ext uri="{FF2B5EF4-FFF2-40B4-BE49-F238E27FC236}">
                <a16:creationId xmlns:a16="http://schemas.microsoft.com/office/drawing/2014/main" id="{AC1A58E9-40BA-8C67-2DCD-22433F74FE1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59</a:t>
            </a:fld>
            <a:endParaRPr lang="en-US" dirty="0"/>
          </a:p>
        </p:txBody>
      </p:sp>
    </p:spTree>
    <p:extLst>
      <p:ext uri="{BB962C8B-B14F-4D97-AF65-F5344CB8AC3E}">
        <p14:creationId xmlns:p14="http://schemas.microsoft.com/office/powerpoint/2010/main" val="2113892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E716F-9774-F215-1897-C8D5C84964BA}"/>
              </a:ext>
            </a:extLst>
          </p:cNvPr>
          <p:cNvSpPr/>
          <p:nvPr/>
        </p:nvSpPr>
        <p:spPr>
          <a:xfrm>
            <a:off x="-1" y="4806209"/>
            <a:ext cx="7559675" cy="464753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pic>
        <p:nvPicPr>
          <p:cNvPr id="5" name="Picture Placeholder 4">
            <a:extLst>
              <a:ext uri="{FF2B5EF4-FFF2-40B4-BE49-F238E27FC236}">
                <a16:creationId xmlns:a16="http://schemas.microsoft.com/office/drawing/2014/main" id="{1154B61A-CD07-AA17-E3EC-11C59A8439A0}"/>
              </a:ext>
            </a:extLst>
          </p:cNvPr>
          <p:cNvPicPr>
            <a:picLocks noGrp="1" noChangeAspect="1"/>
          </p:cNvPicPr>
          <p:nvPr>
            <p:ph type="pic" sz="quarter" idx="41"/>
          </p:nvPr>
        </p:nvPicPr>
        <p:blipFill rotWithShape="1">
          <a:blip r:embed="rId3" cstate="screen">
            <a:extLst>
              <a:ext uri="{28A0092B-C50C-407E-A947-70E740481C1C}">
                <a14:useLocalDpi xmlns:a14="http://schemas.microsoft.com/office/drawing/2010/main"/>
              </a:ext>
            </a:extLst>
          </a:blip>
          <a:srcRect t="14781" b="14781"/>
          <a:stretch/>
        </p:blipFill>
        <p:spPr>
          <a:xfrm>
            <a:off x="-2" y="2480595"/>
            <a:ext cx="7559675" cy="3549616"/>
          </a:xfrm>
        </p:spPr>
      </p:pic>
      <p:sp>
        <p:nvSpPr>
          <p:cNvPr id="4" name="Text Placeholder 17">
            <a:extLst>
              <a:ext uri="{FF2B5EF4-FFF2-40B4-BE49-F238E27FC236}">
                <a16:creationId xmlns:a16="http://schemas.microsoft.com/office/drawing/2014/main" id="{5712FC89-982B-A80B-E8C1-7E280867DC30}"/>
              </a:ext>
            </a:extLst>
          </p:cNvPr>
          <p:cNvSpPr txBox="1">
            <a:spLocks/>
          </p:cNvSpPr>
          <p:nvPr/>
        </p:nvSpPr>
        <p:spPr>
          <a:xfrm>
            <a:off x="3123446" y="9080626"/>
            <a:ext cx="3919883" cy="518569"/>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720"/>
              </a:lnSpc>
            </a:pPr>
            <a:r>
              <a:rPr lang="en-US" sz="1800" b="1" dirty="0">
                <a:solidFill>
                  <a:schemeClr val="bg1"/>
                </a:solidFill>
              </a:rPr>
              <a:t> Ce guide est fait pour vous, si vous êtes comme nous, </a:t>
            </a:r>
          </a:p>
        </p:txBody>
      </p:sp>
      <p:sp>
        <p:nvSpPr>
          <p:cNvPr id="6" name="Text Placeholder 17">
            <a:extLst>
              <a:ext uri="{FF2B5EF4-FFF2-40B4-BE49-F238E27FC236}">
                <a16:creationId xmlns:a16="http://schemas.microsoft.com/office/drawing/2014/main" id="{72E7622A-24CB-6B5D-2027-B7A6FB67148E}"/>
              </a:ext>
            </a:extLst>
          </p:cNvPr>
          <p:cNvSpPr txBox="1">
            <a:spLocks/>
          </p:cNvSpPr>
          <p:nvPr/>
        </p:nvSpPr>
        <p:spPr>
          <a:xfrm>
            <a:off x="3123446" y="9599195"/>
            <a:ext cx="3919882" cy="491200"/>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720"/>
              </a:lnSpc>
            </a:pPr>
            <a:r>
              <a:rPr lang="en-US" sz="1800" b="1" dirty="0" err="1">
                <a:solidFill>
                  <a:schemeClr val="bg1"/>
                </a:solidFill>
              </a:rPr>
              <a:t>vous</a:t>
            </a:r>
            <a:r>
              <a:rPr lang="en-US" sz="1800" b="1" dirty="0">
                <a:solidFill>
                  <a:schemeClr val="bg1"/>
                </a:solidFill>
              </a:rPr>
              <a:t> </a:t>
            </a:r>
            <a:r>
              <a:rPr lang="en-US" sz="1800" b="1" dirty="0" err="1">
                <a:solidFill>
                  <a:schemeClr val="bg1"/>
                </a:solidFill>
              </a:rPr>
              <a:t>croyez</a:t>
            </a:r>
            <a:r>
              <a:rPr lang="en-US" sz="1800" b="1" dirty="0">
                <a:solidFill>
                  <a:schemeClr val="bg1"/>
                </a:solidFill>
              </a:rPr>
              <a:t> </a:t>
            </a:r>
            <a:r>
              <a:rPr lang="en-US" sz="1800" b="1" dirty="0" err="1">
                <a:solidFill>
                  <a:schemeClr val="bg1"/>
                </a:solidFill>
              </a:rPr>
              <a:t>en</a:t>
            </a:r>
            <a:r>
              <a:rPr lang="en-US" sz="1800" b="1" dirty="0">
                <a:solidFill>
                  <a:schemeClr val="bg1"/>
                </a:solidFill>
              </a:rPr>
              <a:t> l'investissement à long terme. </a:t>
            </a:r>
          </a:p>
        </p:txBody>
      </p:sp>
      <p:sp>
        <p:nvSpPr>
          <p:cNvPr id="8" name="Text Placeholder 16">
            <a:extLst>
              <a:ext uri="{FF2B5EF4-FFF2-40B4-BE49-F238E27FC236}">
                <a16:creationId xmlns:a16="http://schemas.microsoft.com/office/drawing/2014/main" id="{C0D8A11A-121B-C2E0-2C58-5106637C220D}"/>
              </a:ext>
            </a:extLst>
          </p:cNvPr>
          <p:cNvSpPr txBox="1">
            <a:spLocks/>
          </p:cNvSpPr>
          <p:nvPr/>
        </p:nvSpPr>
        <p:spPr>
          <a:xfrm>
            <a:off x="477910" y="707744"/>
            <a:ext cx="6565418" cy="1772851"/>
          </a:xfrm>
          <a:prstGeom prst="rect">
            <a:avLst/>
          </a:prstGeom>
        </p:spPr>
        <p:txBody>
          <a:bodyPr anchor="t">
            <a:noAutofit/>
          </a:bodyPr>
          <a:lstStyle>
            <a:lvl1pPr marL="0" indent="0" algn="ctr" defTabSz="2073036" rtl="0" eaLnBrk="1" latinLnBrk="0" hangingPunct="1">
              <a:lnSpc>
                <a:spcPct val="100000"/>
              </a:lnSpc>
              <a:spcBef>
                <a:spcPts val="2267"/>
              </a:spcBef>
              <a:buFont typeface="Arial" panose="020B0604020202020204" pitchFamily="34" charset="0"/>
              <a:buNone/>
              <a:defRPr sz="1801" b="0" i="0" kern="1200" baseline="0">
                <a:solidFill>
                  <a:schemeClr val="bg1"/>
                </a:solidFill>
                <a:latin typeface="Calibri" panose="020F0502020204030204" pitchFamily="34" charset="0"/>
                <a:ea typeface="+mn-ea"/>
                <a:cs typeface="Calibri" panose="020F0502020204030204" pitchFamily="34" charset="0"/>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spcBef>
                <a:spcPts val="0"/>
              </a:spcBef>
            </a:pPr>
            <a:r>
              <a:rPr lang="fr-FR" sz="1900" dirty="0">
                <a:solidFill>
                  <a:srgbClr val="009AC1"/>
                </a:solidFill>
                <a:ea typeface="Arial" panose="020B0604020202020204" pitchFamily="34" charset="0"/>
              </a:rPr>
              <a:t>En principe, tout le monde peut lancer un processus de recherche participative. Il est </a:t>
            </a:r>
            <a:r>
              <a:rPr lang="fr-FR" sz="1900" b="1" dirty="0">
                <a:solidFill>
                  <a:srgbClr val="74659A"/>
                </a:solidFill>
                <a:ea typeface="Arial" panose="020B0604020202020204" pitchFamily="34" charset="0"/>
              </a:rPr>
              <a:t>important que vous vous intéressiez de près aux effets négatifs que l'utilisation abusive des technologies </a:t>
            </a:r>
            <a:r>
              <a:rPr lang="fr-FR" sz="1900" dirty="0">
                <a:solidFill>
                  <a:srgbClr val="009AC1"/>
                </a:solidFill>
                <a:ea typeface="Arial" panose="020B0604020202020204" pitchFamily="34" charset="0"/>
              </a:rPr>
              <a:t>peut avoir sur </a:t>
            </a:r>
            <a:r>
              <a:rPr lang="fr-FR" sz="1900" b="1" dirty="0">
                <a:solidFill>
                  <a:srgbClr val="74659A"/>
                </a:solidFill>
                <a:ea typeface="Arial" panose="020B0604020202020204" pitchFamily="34" charset="0"/>
              </a:rPr>
              <a:t>notre bien-être collectif</a:t>
            </a:r>
            <a:r>
              <a:rPr lang="fr-FR" sz="1900" dirty="0">
                <a:solidFill>
                  <a:srgbClr val="009AC1"/>
                </a:solidFill>
                <a:ea typeface="Arial" panose="020B0604020202020204" pitchFamily="34" charset="0"/>
              </a:rPr>
              <a:t>, et en particulier sur nos enfants. </a:t>
            </a:r>
          </a:p>
        </p:txBody>
      </p:sp>
      <p:sp>
        <p:nvSpPr>
          <p:cNvPr id="9" name="Text Placeholder 17">
            <a:extLst>
              <a:ext uri="{FF2B5EF4-FFF2-40B4-BE49-F238E27FC236}">
                <a16:creationId xmlns:a16="http://schemas.microsoft.com/office/drawing/2014/main" id="{2668E8AB-02CF-69D6-4524-4F7231528FD4}"/>
              </a:ext>
            </a:extLst>
          </p:cNvPr>
          <p:cNvSpPr txBox="1">
            <a:spLocks/>
          </p:cNvSpPr>
          <p:nvPr/>
        </p:nvSpPr>
        <p:spPr>
          <a:xfrm>
            <a:off x="516341" y="6428429"/>
            <a:ext cx="6526988" cy="225288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solidFill>
                  <a:schemeClr val="bg1"/>
                </a:solidFill>
              </a:rPr>
              <a:t>Vous avez peut-être de jeunes enfants. Vous travaillez peut-être avec de jeunes enfants. Vous êtes peut-être préoccupé par l'impact de nos actions actuelles sur les générations futures. Vous êtes peut-être quelqu'un qui cherche de nouvelles façons de répondre à des problèmes complexes, qui nécessitent l'engagement de plusieurs parties prenantes. Vous croyez au pouvoir de l'intelligence collective. Vous souhaitez en savoir plus et êtes ouvert à de nouveaux modes de connaissance. Vous voyez beaucoup de potentiel inexploité autour de vous et vous voulez investir dans le développement des personnes de votre région.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Tout cela vous aidera à former votre propre groupe de recherche contributive.  Nous n'allons pas mentir. La méthode que nous proposons n'est pas une solution facile. La recherche contributive demande du temps, de l'énergie et de la patience. Trouver des solutions collectivement prend plus de temps que de mettre en œuvre un ensemble de "solutions" toutes faites sans tenir compte des connaissances et des contraintes des personnes avec lesquelles vous travaillez. Une action réfléchie prend plus de temps qu'une action automatisée.  Si nous prônons la recherche contributive, c'est parce que nous pensons que les solutions qui ont été </a:t>
            </a:r>
            <a:r>
              <a:rPr lang="en-US" i="1" dirty="0">
                <a:solidFill>
                  <a:schemeClr val="bg1"/>
                </a:solidFill>
              </a:rPr>
              <a:t>adaptées </a:t>
            </a:r>
            <a:r>
              <a:rPr lang="en-US" dirty="0">
                <a:solidFill>
                  <a:schemeClr val="bg1"/>
                </a:solidFill>
              </a:rPr>
              <a:t>et </a:t>
            </a:r>
            <a:r>
              <a:rPr lang="en-US" i="1" dirty="0">
                <a:solidFill>
                  <a:schemeClr val="bg1"/>
                </a:solidFill>
              </a:rPr>
              <a:t>adoptées par </a:t>
            </a:r>
            <a:r>
              <a:rPr lang="en-US" dirty="0">
                <a:solidFill>
                  <a:schemeClr val="bg1"/>
                </a:solidFill>
              </a:rPr>
              <a:t>ceux qui en ont besoin ont plus de chances de perdurer à long terme.  </a:t>
            </a:r>
          </a:p>
          <a:p>
            <a:endParaRPr lang="en-US" dirty="0">
              <a:solidFill>
                <a:schemeClr val="bg1"/>
              </a:solidFill>
            </a:endParaRPr>
          </a:p>
        </p:txBody>
      </p:sp>
      <p:sp>
        <p:nvSpPr>
          <p:cNvPr id="12" name="Slide Number Placeholder 5">
            <a:extLst>
              <a:ext uri="{FF2B5EF4-FFF2-40B4-BE49-F238E27FC236}">
                <a16:creationId xmlns:a16="http://schemas.microsoft.com/office/drawing/2014/main" id="{C39E0153-5ADC-4A42-9946-6582A6ABDE2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6</a:t>
            </a:fld>
            <a:endParaRPr lang="en-US" dirty="0"/>
          </a:p>
        </p:txBody>
      </p:sp>
      <p:pic>
        <p:nvPicPr>
          <p:cNvPr id="13" name="Picture 12">
            <a:extLst>
              <a:ext uri="{FF2B5EF4-FFF2-40B4-BE49-F238E27FC236}">
                <a16:creationId xmlns:a16="http://schemas.microsoft.com/office/drawing/2014/main" id="{5FE88B4B-6F93-E13B-7635-B73B3042DAA2}"/>
              </a:ext>
            </a:extLst>
          </p:cNvPr>
          <p:cNvPicPr>
            <a:picLocks noChangeAspect="1"/>
          </p:cNvPicPr>
          <p:nvPr/>
        </p:nvPicPr>
        <p:blipFill rotWithShape="1">
          <a:blip r:embed="rId4">
            <a:alphaModFix amt="35000"/>
          </a:blip>
          <a:srcRect l="62255" t="-878" r="5449" b="31174"/>
          <a:stretch/>
        </p:blipFill>
        <p:spPr>
          <a:xfrm>
            <a:off x="-461240" y="7696314"/>
            <a:ext cx="2593642" cy="2995499"/>
          </a:xfrm>
          <a:prstGeom prst="rect">
            <a:avLst/>
          </a:prstGeom>
        </p:spPr>
      </p:pic>
    </p:spTree>
    <p:extLst>
      <p:ext uri="{BB962C8B-B14F-4D97-AF65-F5344CB8AC3E}">
        <p14:creationId xmlns:p14="http://schemas.microsoft.com/office/powerpoint/2010/main" val="3759809948"/>
      </p:ext>
    </p:extLst>
  </p:cSld>
  <p:clrMapOvr>
    <a:masterClrMapping/>
  </p:clrMapOvr>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2246F2-D40C-A125-618D-706B20DDA0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0072"/>
          <a:stretch/>
        </p:blipFill>
        <p:spPr>
          <a:xfrm>
            <a:off x="0" y="1021958"/>
            <a:ext cx="7559675" cy="4532175"/>
          </a:xfrm>
          <a:prstGeom prst="rect">
            <a:avLst/>
          </a:prstGeom>
        </p:spPr>
      </p:pic>
      <p:sp>
        <p:nvSpPr>
          <p:cNvPr id="13" name="Rectangle 12">
            <a:extLst>
              <a:ext uri="{FF2B5EF4-FFF2-40B4-BE49-F238E27FC236}">
                <a16:creationId xmlns:a16="http://schemas.microsoft.com/office/drawing/2014/main" id="{9A9217EE-DD76-40AA-D7E9-A7DFA75E1D67}"/>
              </a:ext>
            </a:extLst>
          </p:cNvPr>
          <p:cNvSpPr/>
          <p:nvPr/>
        </p:nvSpPr>
        <p:spPr>
          <a:xfrm>
            <a:off x="0" y="0"/>
            <a:ext cx="7559674" cy="1430882"/>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 name="Text Placeholder 16">
            <a:extLst>
              <a:ext uri="{FF2B5EF4-FFF2-40B4-BE49-F238E27FC236}">
                <a16:creationId xmlns:a16="http://schemas.microsoft.com/office/drawing/2014/main" id="{BAC02D1E-84DC-11E2-352E-015D3C72D121}"/>
              </a:ext>
            </a:extLst>
          </p:cNvPr>
          <p:cNvSpPr txBox="1">
            <a:spLocks/>
          </p:cNvSpPr>
          <p:nvPr/>
        </p:nvSpPr>
        <p:spPr>
          <a:xfrm>
            <a:off x="528814" y="687557"/>
            <a:ext cx="3547239"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a:solidFill>
                  <a:schemeClr val="bg1"/>
                </a:solidFill>
                <a:ea typeface="Arial" panose="020B0604020202020204" pitchFamily="34" charset="0"/>
                <a:cs typeface="Calibri" panose="020F0502020204030204" pitchFamily="34" charset="0"/>
              </a:rPr>
              <a:t>Introduction</a:t>
            </a:r>
          </a:p>
          <a:p>
            <a:endParaRPr lang="en-US" dirty="0"/>
          </a:p>
        </p:txBody>
      </p:sp>
      <p:sp>
        <p:nvSpPr>
          <p:cNvPr id="5" name="Text Placeholder 17">
            <a:extLst>
              <a:ext uri="{FF2B5EF4-FFF2-40B4-BE49-F238E27FC236}">
                <a16:creationId xmlns:a16="http://schemas.microsoft.com/office/drawing/2014/main" id="{762B3386-C95F-0274-C19F-D683AF709FFC}"/>
              </a:ext>
            </a:extLst>
          </p:cNvPr>
          <p:cNvSpPr txBox="1">
            <a:spLocks/>
          </p:cNvSpPr>
          <p:nvPr/>
        </p:nvSpPr>
        <p:spPr>
          <a:xfrm>
            <a:off x="515294" y="7451272"/>
            <a:ext cx="6526988" cy="198065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sz="1150" dirty="0"/>
              <a:t>Ceci étant dit, il y a un certain nombre d'éléments à prendre en compte lorsque vous commencez à développer votre projet. Sur la base de notre expérience au sein de la clinique contributive, nous avons tenté d'identifier les différentes étapes à franchir si vous souhaitez lancer une expérimentation collective sur la surexposition aux écrans. </a:t>
            </a:r>
          </a:p>
          <a:p>
            <a:pPr>
              <a:lnSpc>
                <a:spcPts val="1180"/>
              </a:lnSpc>
            </a:pPr>
            <a:r>
              <a:rPr lang="en-US" sz="1150" dirty="0"/>
              <a:t> </a:t>
            </a:r>
          </a:p>
          <a:p>
            <a:pPr>
              <a:lnSpc>
                <a:spcPts val="1180"/>
              </a:lnSpc>
            </a:pPr>
            <a:r>
              <a:rPr lang="en-US" sz="1150" dirty="0"/>
              <a:t>La première chose à savoir est qu'il existe différents niveaux d'engagement au sein de la clinique contributive. Pour simplifier, on peut diviser nos contributeurs en </a:t>
            </a:r>
            <a:r>
              <a:rPr lang="en-US" sz="1150" i="1" dirty="0"/>
              <a:t>un groupe de base </a:t>
            </a:r>
            <a:r>
              <a:rPr lang="en-US" sz="1150" dirty="0"/>
              <a:t>et un groupe élargi. Le noyau dur est composé de personnes qui s'investissent à long terme et qui participent régulièrement aux activités. </a:t>
            </a:r>
          </a:p>
          <a:p>
            <a:pPr>
              <a:lnSpc>
                <a:spcPts val="1180"/>
              </a:lnSpc>
            </a:pPr>
            <a:endParaRPr lang="en-US" sz="1150" dirty="0"/>
          </a:p>
          <a:p>
            <a:pPr>
              <a:lnSpc>
                <a:spcPts val="1180"/>
              </a:lnSpc>
            </a:pPr>
            <a:r>
              <a:rPr lang="en-US" sz="1150" dirty="0"/>
              <a:t>Le plus souvent, c'est le groupe de base qui définit l'orientation de la recherche. Composé de chercheurs, de professionnels de la santé et d'un parent, le groupe de base est lui-même assez fluctuant, ses membres alternant en fonction de l'activité spécifique entreprise. </a:t>
            </a:r>
          </a:p>
          <a:p>
            <a:pPr>
              <a:lnSpc>
                <a:spcPts val="1180"/>
              </a:lnSpc>
            </a:pPr>
            <a:endParaRPr lang="en-US" sz="1150" dirty="0"/>
          </a:p>
          <a:p>
            <a:pPr>
              <a:lnSpc>
                <a:spcPts val="1180"/>
              </a:lnSpc>
            </a:pPr>
            <a:r>
              <a:rPr lang="en-US" sz="1150" dirty="0"/>
              <a:t>Le groupe élargi - que nous appelons aussi parfois le </a:t>
            </a:r>
            <a:r>
              <a:rPr lang="en-US" sz="1150" i="1" dirty="0"/>
              <a:t>public </a:t>
            </a:r>
            <a:r>
              <a:rPr lang="en-US" sz="1150" dirty="0"/>
              <a:t>- est constitué de ceux qui participent ponctuellement aux activités de la Clinique contributive. Ce groupe est principalement composé de parents touchés par la surexposition ainsi que de professionnels de la santé et de l'enfance.</a:t>
            </a:r>
          </a:p>
        </p:txBody>
      </p:sp>
      <p:pic>
        <p:nvPicPr>
          <p:cNvPr id="7" name="Picture 6">
            <a:extLst>
              <a:ext uri="{FF2B5EF4-FFF2-40B4-BE49-F238E27FC236}">
                <a16:creationId xmlns:a16="http://schemas.microsoft.com/office/drawing/2014/main" id="{5C3C4514-4EFC-9A1C-F575-64FAF37A8288}"/>
              </a:ext>
            </a:extLst>
          </p:cNvPr>
          <p:cNvPicPr>
            <a:picLocks noChangeAspect="1"/>
          </p:cNvPicPr>
          <p:nvPr/>
        </p:nvPicPr>
        <p:blipFill rotWithShape="1">
          <a:blip r:embed="rId3">
            <a:alphaModFix amt="35000"/>
          </a:blip>
          <a:srcRect l="68060" t="-878" r="5449" b="31174"/>
          <a:stretch/>
        </p:blipFill>
        <p:spPr>
          <a:xfrm rot="10800000" flipH="1">
            <a:off x="5145024" y="0"/>
            <a:ext cx="2414650" cy="3399920"/>
          </a:xfrm>
          <a:prstGeom prst="rect">
            <a:avLst/>
          </a:prstGeom>
        </p:spPr>
      </p:pic>
      <p:sp>
        <p:nvSpPr>
          <p:cNvPr id="10" name="Graphic 4">
            <a:extLst>
              <a:ext uri="{FF2B5EF4-FFF2-40B4-BE49-F238E27FC236}">
                <a16:creationId xmlns:a16="http://schemas.microsoft.com/office/drawing/2014/main" id="{763E8845-A9ED-AEE4-8F2A-BB5A07F57D9B}"/>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11" name="Rectangle 10">
            <a:extLst>
              <a:ext uri="{FF2B5EF4-FFF2-40B4-BE49-F238E27FC236}">
                <a16:creationId xmlns:a16="http://schemas.microsoft.com/office/drawing/2014/main" id="{A01A2629-2BA1-B4A9-6079-FBB2287EEE7A}"/>
              </a:ext>
            </a:extLst>
          </p:cNvPr>
          <p:cNvSpPr/>
          <p:nvPr/>
        </p:nvSpPr>
        <p:spPr>
          <a:xfrm>
            <a:off x="1347463" y="4472012"/>
            <a:ext cx="5882266" cy="2697588"/>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 name="Text Placeholder 17">
            <a:extLst>
              <a:ext uri="{FF2B5EF4-FFF2-40B4-BE49-F238E27FC236}">
                <a16:creationId xmlns:a16="http://schemas.microsoft.com/office/drawing/2014/main" id="{F90B077A-96B9-46C4-90D3-16EE68EF8DAD}"/>
              </a:ext>
            </a:extLst>
          </p:cNvPr>
          <p:cNvSpPr txBox="1">
            <a:spLocks/>
          </p:cNvSpPr>
          <p:nvPr/>
        </p:nvSpPr>
        <p:spPr>
          <a:xfrm>
            <a:off x="1584521" y="4627694"/>
            <a:ext cx="5550034"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40"/>
              </a:lnSpc>
            </a:pPr>
            <a:r>
              <a:rPr lang="en-US" sz="1700" dirty="0">
                <a:solidFill>
                  <a:schemeClr val="bg1"/>
                </a:solidFill>
              </a:rPr>
              <a:t>Dans le chapitre précédent, nous avons donné un aperçu de la méthode que nous appliquons en Seine-Saint-Denis, de ses concepts et de ses orientations. Mais comment lancer </a:t>
            </a:r>
            <a:r>
              <a:rPr lang="en-US" sz="1700" i="1" dirty="0">
                <a:solidFill>
                  <a:schemeClr val="bg1"/>
                </a:solidFill>
              </a:rPr>
              <a:t>concrètement </a:t>
            </a:r>
            <a:r>
              <a:rPr lang="en-US" sz="1700" dirty="0">
                <a:solidFill>
                  <a:schemeClr val="bg1"/>
                </a:solidFill>
              </a:rPr>
              <a:t>son propre processus de recherche contributive sur la surexposition des écrans ? Vous l'aurez compris, il n'y a pas de recette unique. Parce que la recherche contributive repose sur l'investissement des acteurs locaux, le processus de recherche se déroulera en fonction de leur disponibilité, de leurs intérêts et de leurs connaissances, ainsi que du budget mis à votre disposition.</a:t>
            </a:r>
          </a:p>
          <a:p>
            <a:pPr algn="l">
              <a:lnSpc>
                <a:spcPts val="1740"/>
              </a:lnSpc>
            </a:pPr>
            <a:endParaRPr lang="en-US" sz="1700" dirty="0">
              <a:solidFill>
                <a:schemeClr val="bg1"/>
              </a:solidFill>
            </a:endParaRPr>
          </a:p>
        </p:txBody>
      </p:sp>
      <p:sp>
        <p:nvSpPr>
          <p:cNvPr id="15" name="Slide Number Placeholder 5">
            <a:extLst>
              <a:ext uri="{FF2B5EF4-FFF2-40B4-BE49-F238E27FC236}">
                <a16:creationId xmlns:a16="http://schemas.microsoft.com/office/drawing/2014/main" id="{CF3380ED-FC40-D4B9-1164-361E47BFA2E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60</a:t>
            </a:fld>
            <a:endParaRPr lang="en-US" dirty="0"/>
          </a:p>
        </p:txBody>
      </p:sp>
    </p:spTree>
    <p:extLst>
      <p:ext uri="{BB962C8B-B14F-4D97-AF65-F5344CB8AC3E}">
        <p14:creationId xmlns:p14="http://schemas.microsoft.com/office/powerpoint/2010/main" val="1499565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515294" y="795867"/>
            <a:ext cx="6526988" cy="679026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sz="1150" dirty="0"/>
              <a:t>La première partie de ce chapitre s'intéresse à la manière dont le noyau dur de la Clinique contributive s'est constitué. Pour les besoins de ce guide, nous avons divisé ce processus en plusieurs étapes : trouver des partenaires clés pour votre projet, ancrer votre travail localement, constituer une équipe interdisciplinaire, concevoir les références et les rêves du groupe, décider des règles et des conventions, et identifier les outils de collaboration. Pour que le groupe puisse travailler durablement, il est également important de réfléchir à la manière dont les personnes seront rémunérées pour leurs contributions.</a:t>
            </a:r>
          </a:p>
          <a:p>
            <a:pPr>
              <a:lnSpc>
                <a:spcPts val="1180"/>
              </a:lnSpc>
            </a:pPr>
            <a:r>
              <a:rPr lang="en-US" sz="1150" dirty="0"/>
              <a:t> </a:t>
            </a:r>
          </a:p>
          <a:p>
            <a:pPr>
              <a:lnSpc>
                <a:spcPts val="1180"/>
              </a:lnSpc>
            </a:pPr>
            <a:r>
              <a:rPr lang="en-US" sz="1150" dirty="0"/>
              <a:t>La deuxième partie est consacrée à la manière dont la Contributory Clinic a ouvert ses activités au public. Nous décrirons le format de nos ateliers et séminaires publics et la manière dont nous avons communiqué ces activités au public. Nous réfléchirons également à la manière dont nous essayons d'accompagner ceux qui souhaitent lancer de nouvelles initiatives contre la surexposition à l'écran. Nous disons "accompagner" ici pour indiquer que ce n'est pas nous qui déciderons du type d'initiatives que les participants à nos ateliers lanceront par la suite. Bien au contraire. Nous considérons qu'un processus de capacitation est le plus réussi lorsque les participants finissent par proposer leurs propres actions, qui peuvent exister, se développer et grandir indépendamment de nous. </a:t>
            </a:r>
          </a:p>
          <a:p>
            <a:pPr>
              <a:lnSpc>
                <a:spcPts val="1180"/>
              </a:lnSpc>
            </a:pPr>
            <a:endParaRPr lang="en-US" sz="1150" dirty="0"/>
          </a:p>
          <a:p>
            <a:pPr>
              <a:lnSpc>
                <a:spcPts val="1180"/>
              </a:lnSpc>
            </a:pPr>
            <a:r>
              <a:rPr lang="en-US" sz="1150" dirty="0"/>
              <a:t>Logiquement, vous voudrez créer un noyau dur avant d'ouvrir ce groupe au public. En dehors de cet ordre, les différentes phases décrites ci-dessous ne doivent pas nécessairement être suivies consécutivement. Dans la Clinique contributive, nous nous retrouvons souvent à passer d'une étape à l'autre, en revisitant les références, les objectifs de recherche, les outils de collaboration et les façons de travailler ensemble au fur et à mesure. Parfois, des personnes du groupe élargi rejoignent le groupe principal, ce qui nous oblige à repenser certaines des décisions initiales. En fin de compte, la longévité du projet dépendra de votre capacité à faire en sorte qu'une clinique contributive reflète, et continue de refléter, les désirs de ceux qui y contribuent. </a:t>
            </a:r>
          </a:p>
          <a:p>
            <a:pPr>
              <a:lnSpc>
                <a:spcPts val="1180"/>
              </a:lnSpc>
            </a:pPr>
            <a:r>
              <a:rPr lang="en-US" sz="1150" dirty="0"/>
              <a:t> </a:t>
            </a:r>
          </a:p>
          <a:p>
            <a:pPr>
              <a:lnSpc>
                <a:spcPts val="1180"/>
              </a:lnSpc>
            </a:pPr>
            <a:r>
              <a:rPr lang="en-US" sz="1150" dirty="0"/>
              <a:t>D'une manière générale, nous tenons à souligner que le guide ci-dessous ne doit pas être considéré comme une méthode "éprouvée". Ce n'est pas seulement parce qu'il ne correspond pas à la logique de la recherche contributive, qui doit toujours être développée en relation avec une localité particulière ; au moment où nous écrivons ces lignes, nous ne sommes qu'à mi-chemin de notre propre expérimentation. Lors du lancement de la Contributory Clinic, nous nous sommes donné dix ans pour travailler. Dix ans, c'est le temps que nous avons estimé nécessaire pour faire autorité sur la question des écrans, développer une méthode de travail en commun, gagner en légitimité sur le territoire, et voir le travail de capacitation initial se multiplier en initiatives nouvelles et imprévues. Cela signifie qu'une grande partie de notre action est encore en cours d'élaboration ; nous sommes, en d'autres termes, toujours en train d'apprendre. </a:t>
            </a:r>
          </a:p>
          <a:p>
            <a:pPr>
              <a:lnSpc>
                <a:spcPts val="1180"/>
              </a:lnSpc>
            </a:pPr>
            <a:r>
              <a:rPr lang="en-US" sz="1150" dirty="0"/>
              <a:t> </a:t>
            </a:r>
          </a:p>
          <a:p>
            <a:pPr>
              <a:lnSpc>
                <a:spcPts val="1180"/>
              </a:lnSpc>
            </a:pPr>
            <a:r>
              <a:rPr lang="en-US" sz="1150" dirty="0"/>
              <a:t>Une grande partie de cet apprentissage se fait de manière assez intuitive en répondant aux opportunités qui se présentent et en trouvant des solutions aux problèmes au fur et à mesure qu'ils apparaissent. Dans ce guide, nous réfléchirons à ce qui a bien fonctionné (et moins bien fonctionné) pour nous, mais pour élaborer des "règles" ou des "étapes" plus </a:t>
            </a:r>
            <a:r>
              <a:rPr lang="en-US" sz="1150" dirty="0" err="1"/>
              <a:t>formelles</a:t>
            </a:r>
            <a:r>
              <a:rPr lang="en-US" sz="1150" dirty="0"/>
              <a:t>, il faudrait </a:t>
            </a:r>
            <a:r>
              <a:rPr lang="en-US" sz="1150" dirty="0" err="1"/>
              <a:t>analyser un </a:t>
            </a:r>
            <a:r>
              <a:rPr lang="en-US" sz="1150" dirty="0"/>
              <a:t>certain nombre d'expérimentations différentes, afin d'avoir une meilleure idée de ce qui fonctionne dans différentes localités et différents territoires. Comme il s'agit de la seule clinique contributive à ce jour, ce type d'analyse croisée n'est pas possible à ce stade. Nous espérons toutefois qu'il n'en sera pas ainsi ! Si vous lisez ce texte maintenant, c'est que nous sommes déjà un peu plus près de voir les Contributory Clinics se multiplier à travers le continent. N'hésitez pas à nous faire savoir si vous vous lancez dans votre propre projet de recherche contributive. Vos succès et vos échecs pourraient nous aider à affiner les étapes proposées ci-dessous, pour un guide d'action toujours plus éprouvé, applicable et complet. </a:t>
            </a:r>
          </a:p>
          <a:p>
            <a:pPr>
              <a:lnSpc>
                <a:spcPts val="1180"/>
              </a:lnSpc>
            </a:pPr>
            <a:r>
              <a:rPr lang="en-US" sz="1150" dirty="0"/>
              <a:t> </a:t>
            </a:r>
          </a:p>
          <a:p>
            <a:pPr>
              <a:lnSpc>
                <a:spcPts val="1180"/>
              </a:lnSpc>
            </a:pPr>
            <a:r>
              <a:rPr lang="en-US" sz="1150" dirty="0"/>
              <a:t>Parce que nous basons les textes sur les connaissances obtenues grâce à l'expérience particulière de la Contributory Clinic, les étapes ci-dessous sont conçues spécifiquement pour quelqu'un qui souhaite mener une recherche contributive sur la surexposition à l'écran. Si vous souhaitez mener une recherche contributive sur un sujet différent, ou si vous ne savez pas exactement sur quoi vous voulez travailler, il y a quelques étapes supplémentaires à suivre pour lancer votre travail. Nous vous invitons à en savoir plus sur ces étapes dans le livre Bifurcate (</a:t>
            </a:r>
            <a:r>
              <a:rPr lang="en-US" sz="1150" b="1" dirty="0">
                <a:solidFill>
                  <a:srgbClr val="009AC1"/>
                </a:solidFill>
                <a:hlinkClick r:id="rId3">
                  <a:extLst>
                    <a:ext uri="{A12FA001-AC4F-418D-AE19-62706E023703}">
                      <ahyp:hlinkClr xmlns:ahyp="http://schemas.microsoft.com/office/drawing/2018/hyperlinkcolor" val="tx"/>
                    </a:ext>
                  </a:extLst>
                </a:hlinkClick>
              </a:rPr>
              <a:t>ici</a:t>
            </a:r>
            <a:r>
              <a:rPr lang="en-US" sz="1150" dirty="0"/>
              <a:t>). Les chapitres 3 et 4 sont particulièrement utiles. </a:t>
            </a:r>
          </a:p>
          <a:p>
            <a:pPr>
              <a:lnSpc>
                <a:spcPts val="1180"/>
              </a:lnSpc>
            </a:pPr>
            <a:r>
              <a:rPr lang="en-US" sz="1150" dirty="0"/>
              <a:t> </a:t>
            </a:r>
          </a:p>
          <a:p>
            <a:pPr>
              <a:lnSpc>
                <a:spcPts val="1180"/>
              </a:lnSpc>
            </a:pPr>
            <a:endParaRPr lang="en-US" sz="1150" b="1" dirty="0">
              <a:solidFill>
                <a:schemeClr val="bg1"/>
              </a:solidFill>
              <a:highlight>
                <a:srgbClr val="74659A"/>
              </a:highlight>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61</a:t>
            </a:fld>
            <a:endParaRPr lang="en-US" dirty="0"/>
          </a:p>
        </p:txBody>
      </p:sp>
      <p:sp>
        <p:nvSpPr>
          <p:cNvPr id="6" name="Rectangle 5">
            <a:extLst>
              <a:ext uri="{FF2B5EF4-FFF2-40B4-BE49-F238E27FC236}">
                <a16:creationId xmlns:a16="http://schemas.microsoft.com/office/drawing/2014/main" id="{B2E05054-B72F-48BC-04B6-36F3E131F7B8}"/>
              </a:ext>
            </a:extLst>
          </p:cNvPr>
          <p:cNvSpPr/>
          <p:nvPr/>
        </p:nvSpPr>
        <p:spPr>
          <a:xfrm>
            <a:off x="0" y="9311636"/>
            <a:ext cx="7559675" cy="1004665"/>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8" name="Picture 7">
            <a:extLst>
              <a:ext uri="{FF2B5EF4-FFF2-40B4-BE49-F238E27FC236}">
                <a16:creationId xmlns:a16="http://schemas.microsoft.com/office/drawing/2014/main" id="{DAE097A2-6CA9-DD0F-596D-524DB41F9F7C}"/>
              </a:ext>
            </a:extLst>
          </p:cNvPr>
          <p:cNvPicPr>
            <a:picLocks noChangeAspect="1"/>
          </p:cNvPicPr>
          <p:nvPr/>
        </p:nvPicPr>
        <p:blipFill rotWithShape="1">
          <a:blip r:embed="rId4">
            <a:alphaModFix amt="35000"/>
          </a:blip>
          <a:srcRect l="79045" t="-878" r="5449" b="31174"/>
          <a:stretch/>
        </p:blipFill>
        <p:spPr>
          <a:xfrm rot="5400000" flipH="1">
            <a:off x="703546" y="8611625"/>
            <a:ext cx="1001129" cy="2408222"/>
          </a:xfrm>
          <a:prstGeom prst="rect">
            <a:avLst/>
          </a:prstGeom>
        </p:spPr>
      </p:pic>
      <p:pic>
        <p:nvPicPr>
          <p:cNvPr id="14" name="Picture 13">
            <a:extLst>
              <a:ext uri="{FF2B5EF4-FFF2-40B4-BE49-F238E27FC236}">
                <a16:creationId xmlns:a16="http://schemas.microsoft.com/office/drawing/2014/main" id="{E62AB58E-E105-F5D3-DC5C-24AF6952EF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768" t="17694" r="17570" b="19817"/>
          <a:stretch/>
        </p:blipFill>
        <p:spPr>
          <a:xfrm>
            <a:off x="3885245" y="8896319"/>
            <a:ext cx="2506926" cy="1686576"/>
          </a:xfrm>
          <a:prstGeom prst="rect">
            <a:avLst/>
          </a:prstGeom>
        </p:spPr>
      </p:pic>
      <p:grpSp>
        <p:nvGrpSpPr>
          <p:cNvPr id="16" name="Group 15">
            <a:extLst>
              <a:ext uri="{FF2B5EF4-FFF2-40B4-BE49-F238E27FC236}">
                <a16:creationId xmlns:a16="http://schemas.microsoft.com/office/drawing/2014/main" id="{0B7A1814-A08C-CB3F-0A29-EBE8A0E46A67}"/>
              </a:ext>
            </a:extLst>
          </p:cNvPr>
          <p:cNvGrpSpPr/>
          <p:nvPr/>
        </p:nvGrpSpPr>
        <p:grpSpPr>
          <a:xfrm>
            <a:off x="2616451" y="9311636"/>
            <a:ext cx="1163386" cy="1047386"/>
            <a:chOff x="244106" y="2056989"/>
            <a:chExt cx="942892" cy="910807"/>
          </a:xfrm>
          <a:solidFill>
            <a:srgbClr val="009AC1"/>
          </a:solidFill>
        </p:grpSpPr>
        <p:sp>
          <p:nvSpPr>
            <p:cNvPr id="18" name="Oval 17">
              <a:hlinkClick r:id="rId6"/>
              <a:extLst>
                <a:ext uri="{FF2B5EF4-FFF2-40B4-BE49-F238E27FC236}">
                  <a16:creationId xmlns:a16="http://schemas.microsoft.com/office/drawing/2014/main" id="{6E74B7E4-2F52-77C0-AD0A-0EC39278C765}"/>
                </a:ext>
              </a:extLst>
            </p:cNvPr>
            <p:cNvSpPr/>
            <p:nvPr/>
          </p:nvSpPr>
          <p:spPr>
            <a:xfrm>
              <a:off x="276190" y="2056989"/>
              <a:ext cx="910807" cy="910807"/>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D0BCB11-3152-3F0E-07C5-118BE3E914CE}"/>
                </a:ext>
              </a:extLst>
            </p:cNvPr>
            <p:cNvSpPr/>
            <p:nvPr/>
          </p:nvSpPr>
          <p:spPr>
            <a:xfrm>
              <a:off x="244106" y="2244855"/>
              <a:ext cx="942892" cy="454992"/>
            </a:xfrm>
            <a:prstGeom prst="rect">
              <a:avLst/>
            </a:prstGeom>
            <a:noFill/>
          </p:spPr>
          <p:txBody>
            <a:bodyPr wrap="square">
              <a:spAutoFit/>
            </a:bodyPr>
            <a:lstStyle/>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CLIQUEZ </a:t>
              </a:r>
            </a:p>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VOIR</a:t>
              </a:r>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286600796"/>
      </p:ext>
    </p:extLst>
  </p:cSld>
  <p:clrMapOvr>
    <a:masterClrMapping/>
  </p:clrMapOvr>
  <p:extLst>
    <p:ext uri="{6950BFC3-D8DA-4A85-94F7-54DA5524770B}">
      <p188:commentRel xmlns:p188="http://schemas.microsoft.com/office/powerpoint/2018/8/main" r:id="rId2"/>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62</a:t>
            </a:fld>
            <a:endParaRPr lang="en-US" dirty="0"/>
          </a:p>
        </p:txBody>
      </p:sp>
      <p:sp>
        <p:nvSpPr>
          <p:cNvPr id="3" name="Rectangle 2">
            <a:extLst>
              <a:ext uri="{FF2B5EF4-FFF2-40B4-BE49-F238E27FC236}">
                <a16:creationId xmlns:a16="http://schemas.microsoft.com/office/drawing/2014/main" id="{EC59D88B-8DCE-DD6D-2936-60036FC17F65}"/>
              </a:ext>
            </a:extLst>
          </p:cNvPr>
          <p:cNvSpPr/>
          <p:nvPr/>
        </p:nvSpPr>
        <p:spPr>
          <a:xfrm>
            <a:off x="0" y="1422400"/>
            <a:ext cx="7559675" cy="869950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D759C87-5227-DBF1-9CD9-FBD01D75D8F7}"/>
              </a:ext>
            </a:extLst>
          </p:cNvPr>
          <p:cNvPicPr>
            <a:picLocks noChangeAspect="1"/>
          </p:cNvPicPr>
          <p:nvPr/>
        </p:nvPicPr>
        <p:blipFill rotWithShape="1">
          <a:blip r:embed="rId2">
            <a:alphaModFix amt="52000"/>
          </a:blip>
          <a:srcRect l="67635" t="984" r="2330" b="31175"/>
          <a:stretch/>
        </p:blipFill>
        <p:spPr>
          <a:xfrm flipH="1">
            <a:off x="214281" y="6824271"/>
            <a:ext cx="2737789" cy="3309098"/>
          </a:xfrm>
          <a:prstGeom prst="rect">
            <a:avLst/>
          </a:prstGeom>
        </p:spPr>
      </p:pic>
      <p:sp>
        <p:nvSpPr>
          <p:cNvPr id="6" name="Text Placeholder 16">
            <a:extLst>
              <a:ext uri="{FF2B5EF4-FFF2-40B4-BE49-F238E27FC236}">
                <a16:creationId xmlns:a16="http://schemas.microsoft.com/office/drawing/2014/main" id="{E39AA223-82C0-CFA7-0DFC-3FC6E54C7ABC}"/>
              </a:ext>
            </a:extLst>
          </p:cNvPr>
          <p:cNvSpPr txBox="1">
            <a:spLocks/>
          </p:cNvSpPr>
          <p:nvPr/>
        </p:nvSpPr>
        <p:spPr>
          <a:xfrm>
            <a:off x="528814" y="428991"/>
            <a:ext cx="2708000" cy="1306175"/>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Création d'un groupe restreint </a:t>
            </a:r>
          </a:p>
          <a:p>
            <a:endParaRPr lang="en-US" dirty="0">
              <a:solidFill>
                <a:srgbClr val="009AC1"/>
              </a:solidFill>
            </a:endParaRPr>
          </a:p>
        </p:txBody>
      </p:sp>
      <p:sp>
        <p:nvSpPr>
          <p:cNvPr id="8" name="Graphic 4">
            <a:extLst>
              <a:ext uri="{FF2B5EF4-FFF2-40B4-BE49-F238E27FC236}">
                <a16:creationId xmlns:a16="http://schemas.microsoft.com/office/drawing/2014/main" id="{FFE22487-47CC-FC75-5EB1-B540885EF5C6}"/>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F93AA532-EA1D-7532-9B3D-9B3FB74ADB46}"/>
              </a:ext>
            </a:extLst>
          </p:cNvPr>
          <p:cNvPicPr>
            <a:picLocks noChangeAspect="1"/>
          </p:cNvPicPr>
          <p:nvPr/>
        </p:nvPicPr>
        <p:blipFill rotWithShape="1">
          <a:blip r:embed="rId2">
            <a:alphaModFix amt="35000"/>
          </a:blip>
          <a:srcRect l="67393" t="-878" r="5449" b="31174"/>
          <a:stretch/>
        </p:blipFill>
        <p:spPr>
          <a:xfrm rot="10800000" flipH="1">
            <a:off x="5084162" y="1410931"/>
            <a:ext cx="2475513" cy="3399920"/>
          </a:xfrm>
          <a:prstGeom prst="rect">
            <a:avLst/>
          </a:prstGeom>
        </p:spPr>
      </p:pic>
      <p:sp>
        <p:nvSpPr>
          <p:cNvPr id="11" name="Rectangle 10">
            <a:extLst>
              <a:ext uri="{FF2B5EF4-FFF2-40B4-BE49-F238E27FC236}">
                <a16:creationId xmlns:a16="http://schemas.microsoft.com/office/drawing/2014/main" id="{403399E9-6877-66D3-40BA-ADBD11C91049}"/>
              </a:ext>
            </a:extLst>
          </p:cNvPr>
          <p:cNvSpPr/>
          <p:nvPr/>
        </p:nvSpPr>
        <p:spPr>
          <a:xfrm>
            <a:off x="490684" y="3308591"/>
            <a:ext cx="6643869" cy="6306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grpSp>
        <p:nvGrpSpPr>
          <p:cNvPr id="12" name="Graphic 4">
            <a:extLst>
              <a:ext uri="{FF2B5EF4-FFF2-40B4-BE49-F238E27FC236}">
                <a16:creationId xmlns:a16="http://schemas.microsoft.com/office/drawing/2014/main" id="{6DED621D-6E53-66DF-E965-84F8F1A54F82}"/>
              </a:ext>
            </a:extLst>
          </p:cNvPr>
          <p:cNvGrpSpPr/>
          <p:nvPr/>
        </p:nvGrpSpPr>
        <p:grpSpPr>
          <a:xfrm rot="2314677">
            <a:off x="1066081" y="8399855"/>
            <a:ext cx="403667" cy="780438"/>
            <a:chOff x="9129274" y="2719113"/>
            <a:chExt cx="717139" cy="1386497"/>
          </a:xfrm>
          <a:solidFill>
            <a:srgbClr val="000000"/>
          </a:solidFill>
        </p:grpSpPr>
        <p:grpSp>
          <p:nvGrpSpPr>
            <p:cNvPr id="13" name="Graphic 4">
              <a:extLst>
                <a:ext uri="{FF2B5EF4-FFF2-40B4-BE49-F238E27FC236}">
                  <a16:creationId xmlns:a16="http://schemas.microsoft.com/office/drawing/2014/main" id="{4DA7DD83-24C9-48F7-8C3B-9D60111F6866}"/>
                </a:ext>
              </a:extLst>
            </p:cNvPr>
            <p:cNvGrpSpPr/>
            <p:nvPr/>
          </p:nvGrpSpPr>
          <p:grpSpPr>
            <a:xfrm>
              <a:off x="9159507" y="2719113"/>
              <a:ext cx="446280" cy="440141"/>
              <a:chOff x="9159507" y="2719113"/>
              <a:chExt cx="446280" cy="440141"/>
            </a:xfrm>
            <a:grpFill/>
          </p:grpSpPr>
          <p:sp>
            <p:nvSpPr>
              <p:cNvPr id="22" name="Freeform 21">
                <a:extLst>
                  <a:ext uri="{FF2B5EF4-FFF2-40B4-BE49-F238E27FC236}">
                    <a16:creationId xmlns:a16="http://schemas.microsoft.com/office/drawing/2014/main" id="{D22B5255-D470-E198-3FCE-0A98B55C87C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E2E0309-2175-3354-246E-D3E93D49E64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3E25052C-A5AB-0ED1-B443-5FDF2FA5FF73}"/>
                </a:ext>
              </a:extLst>
            </p:cNvPr>
            <p:cNvGrpSpPr/>
            <p:nvPr/>
          </p:nvGrpSpPr>
          <p:grpSpPr>
            <a:xfrm>
              <a:off x="9129274" y="2893887"/>
              <a:ext cx="717139" cy="1211724"/>
              <a:chOff x="9129274" y="2893887"/>
              <a:chExt cx="717139" cy="1211724"/>
            </a:xfrm>
            <a:grpFill/>
          </p:grpSpPr>
          <p:sp>
            <p:nvSpPr>
              <p:cNvPr id="15" name="Freeform 14">
                <a:extLst>
                  <a:ext uri="{FF2B5EF4-FFF2-40B4-BE49-F238E27FC236}">
                    <a16:creationId xmlns:a16="http://schemas.microsoft.com/office/drawing/2014/main" id="{44EE6C59-0A54-F093-B80C-2E9DF03F52C8}"/>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FE8550-15FD-F577-DFF6-ABEF9CC59FA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4B13AF-B4F6-19AD-5C43-F135EC32853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8D0825C-437A-3371-E5E7-031B2070E5B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D7A9221-6316-4CB3-5F4B-F89673972A7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27525B0-3743-B0B0-5DDF-89870E4566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E0B665-7C70-8B86-358A-427955A55B1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cxnSp>
        <p:nvCxnSpPr>
          <p:cNvPr id="24" name="Straight Connector 23">
            <a:extLst>
              <a:ext uri="{FF2B5EF4-FFF2-40B4-BE49-F238E27FC236}">
                <a16:creationId xmlns:a16="http://schemas.microsoft.com/office/drawing/2014/main" id="{0A4CC1D8-7D66-2572-8242-081760CB097D}"/>
              </a:ext>
            </a:extLst>
          </p:cNvPr>
          <p:cNvCxnSpPr>
            <a:cxnSpLocks/>
          </p:cNvCxnSpPr>
          <p:nvPr/>
        </p:nvCxnSpPr>
        <p:spPr>
          <a:xfrm>
            <a:off x="1841776" y="3308591"/>
            <a:ext cx="0" cy="61240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C7D9FB-F7D0-8CCF-FB81-29806BF254AB}"/>
              </a:ext>
            </a:extLst>
          </p:cNvPr>
          <p:cNvCxnSpPr>
            <a:cxnSpLocks/>
          </p:cNvCxnSpPr>
          <p:nvPr/>
        </p:nvCxnSpPr>
        <p:spPr>
          <a:xfrm>
            <a:off x="6203795" y="3920991"/>
            <a:ext cx="0" cy="1575984"/>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3216A7-ADFA-EF43-6BF4-108A9794FEAB}"/>
              </a:ext>
            </a:extLst>
          </p:cNvPr>
          <p:cNvCxnSpPr>
            <a:cxnSpLocks/>
          </p:cNvCxnSpPr>
          <p:nvPr/>
        </p:nvCxnSpPr>
        <p:spPr>
          <a:xfrm>
            <a:off x="1841776" y="3920991"/>
            <a:ext cx="4362019"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80AEC8-B8F2-EB8A-40D4-E352A1F7BC9B}"/>
              </a:ext>
            </a:extLst>
          </p:cNvPr>
          <p:cNvCxnSpPr>
            <a:cxnSpLocks/>
          </p:cNvCxnSpPr>
          <p:nvPr/>
        </p:nvCxnSpPr>
        <p:spPr>
          <a:xfrm>
            <a:off x="1158564" y="5478752"/>
            <a:ext cx="5045231"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38ED01BB-AC7A-9019-9CDB-9418308B19C4}"/>
              </a:ext>
            </a:extLst>
          </p:cNvPr>
          <p:cNvSpPr txBox="1">
            <a:spLocks/>
          </p:cNvSpPr>
          <p:nvPr/>
        </p:nvSpPr>
        <p:spPr>
          <a:xfrm>
            <a:off x="1932145" y="368733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9" name="TextBox 28">
            <a:extLst>
              <a:ext uri="{FF2B5EF4-FFF2-40B4-BE49-F238E27FC236}">
                <a16:creationId xmlns:a16="http://schemas.microsoft.com/office/drawing/2014/main" id="{CFD7F140-FD80-4407-31F2-352EE2C0B3C0}"/>
              </a:ext>
            </a:extLst>
          </p:cNvPr>
          <p:cNvSpPr txBox="1"/>
          <p:nvPr/>
        </p:nvSpPr>
        <p:spPr>
          <a:xfrm>
            <a:off x="2096067" y="4157346"/>
            <a:ext cx="1366425" cy="746358"/>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Agrégation des </a:t>
            </a: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désirs </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762AE7A2-A265-0DAF-6A91-760C3F3459DF}"/>
              </a:ext>
            </a:extLst>
          </p:cNvPr>
          <p:cNvSpPr/>
          <p:nvPr/>
        </p:nvSpPr>
        <p:spPr>
          <a:xfrm>
            <a:off x="3436079" y="3849437"/>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73FD3CC-A56B-9712-FB70-CDA684353A4F}"/>
              </a:ext>
            </a:extLst>
          </p:cNvPr>
          <p:cNvSpPr/>
          <p:nvPr/>
        </p:nvSpPr>
        <p:spPr>
          <a:xfrm>
            <a:off x="5452554" y="5719011"/>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D6E5E0AC-2B33-02DA-0667-FD6EC5F88F8C}"/>
              </a:ext>
            </a:extLst>
          </p:cNvPr>
          <p:cNvCxnSpPr>
            <a:cxnSpLocks/>
          </p:cNvCxnSpPr>
          <p:nvPr/>
        </p:nvCxnSpPr>
        <p:spPr>
          <a:xfrm>
            <a:off x="1160931" y="7308970"/>
            <a:ext cx="5513318"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77" name="Text Placeholder 3">
            <a:extLst>
              <a:ext uri="{FF2B5EF4-FFF2-40B4-BE49-F238E27FC236}">
                <a16:creationId xmlns:a16="http://schemas.microsoft.com/office/drawing/2014/main" id="{4BEF3F9C-3C7F-18CA-B0A5-E304BE8C08B5}"/>
              </a:ext>
            </a:extLst>
          </p:cNvPr>
          <p:cNvSpPr txBox="1">
            <a:spLocks/>
          </p:cNvSpPr>
          <p:nvPr/>
        </p:nvSpPr>
        <p:spPr>
          <a:xfrm>
            <a:off x="4367817" y="3708369"/>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78" name="TextBox 77">
            <a:extLst>
              <a:ext uri="{FF2B5EF4-FFF2-40B4-BE49-F238E27FC236}">
                <a16:creationId xmlns:a16="http://schemas.microsoft.com/office/drawing/2014/main" id="{784C43C8-085E-33EA-214F-575360CD645A}"/>
              </a:ext>
            </a:extLst>
          </p:cNvPr>
          <p:cNvSpPr txBox="1"/>
          <p:nvPr/>
        </p:nvSpPr>
        <p:spPr>
          <a:xfrm>
            <a:off x="4531739" y="4178384"/>
            <a:ext cx="1470111" cy="964367"/>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Trouver </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et </a:t>
            </a: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constituer </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une localité </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id="{803E9370-59FD-19AB-F355-00D7B7BF39C4}"/>
              </a:ext>
            </a:extLst>
          </p:cNvPr>
          <p:cNvSpPr/>
          <p:nvPr/>
        </p:nvSpPr>
        <p:spPr>
          <a:xfrm rot="5400000">
            <a:off x="5716627" y="4696271"/>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3">
            <a:extLst>
              <a:ext uri="{FF2B5EF4-FFF2-40B4-BE49-F238E27FC236}">
                <a16:creationId xmlns:a16="http://schemas.microsoft.com/office/drawing/2014/main" id="{3058B41F-5777-9F19-2BDC-8D4422BB6257}"/>
              </a:ext>
            </a:extLst>
          </p:cNvPr>
          <p:cNvSpPr txBox="1">
            <a:spLocks/>
          </p:cNvSpPr>
          <p:nvPr/>
        </p:nvSpPr>
        <p:spPr>
          <a:xfrm>
            <a:off x="2735672" y="5284353"/>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04</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6" name="TextBox 85">
            <a:extLst>
              <a:ext uri="{FF2B5EF4-FFF2-40B4-BE49-F238E27FC236}">
                <a16:creationId xmlns:a16="http://schemas.microsoft.com/office/drawing/2014/main" id="{C949C2F8-359D-6813-7895-41254D7D3C7D}"/>
              </a:ext>
            </a:extLst>
          </p:cNvPr>
          <p:cNvSpPr txBox="1"/>
          <p:nvPr/>
        </p:nvSpPr>
        <p:spPr>
          <a:xfrm>
            <a:off x="1488325" y="5762591"/>
            <a:ext cx="2056056" cy="1182375"/>
          </a:xfrm>
          <a:prstGeom prst="rect">
            <a:avLst/>
          </a:prstGeom>
          <a:noFill/>
          <a:ln>
            <a:noFill/>
          </a:ln>
        </p:spPr>
        <p:txBody>
          <a:bodyPr wrap="square">
            <a:spAutoFit/>
          </a:bodyPr>
          <a:lstStyle/>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Retenues et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Protentions </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(La mémoire et les rêves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du groupe</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id="{5691AF31-FC09-FFD5-C86A-733310560DCC}"/>
              </a:ext>
            </a:extLst>
          </p:cNvPr>
          <p:cNvSpPr/>
          <p:nvPr/>
        </p:nvSpPr>
        <p:spPr>
          <a:xfrm>
            <a:off x="3812618" y="5339259"/>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id="{8D1BC781-2CD9-C5F2-275C-85F805DF5271}"/>
              </a:ext>
            </a:extLst>
          </p:cNvPr>
          <p:cNvSpPr txBox="1">
            <a:spLocks/>
          </p:cNvSpPr>
          <p:nvPr/>
        </p:nvSpPr>
        <p:spPr>
          <a:xfrm>
            <a:off x="5087075" y="529191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9" name="TextBox 88">
            <a:extLst>
              <a:ext uri="{FF2B5EF4-FFF2-40B4-BE49-F238E27FC236}">
                <a16:creationId xmlns:a16="http://schemas.microsoft.com/office/drawing/2014/main" id="{1BDA5914-F8E6-EDA1-0D0E-04954CE1C21D}"/>
              </a:ext>
            </a:extLst>
          </p:cNvPr>
          <p:cNvSpPr txBox="1"/>
          <p:nvPr/>
        </p:nvSpPr>
        <p:spPr>
          <a:xfrm>
            <a:off x="3760068" y="5750059"/>
            <a:ext cx="2137811" cy="1182375"/>
          </a:xfrm>
          <a:prstGeom prst="rect">
            <a:avLst/>
          </a:prstGeom>
          <a:noFill/>
          <a:ln>
            <a:noFill/>
          </a:ln>
        </p:spPr>
        <p:txBody>
          <a:bodyPr wrap="square">
            <a:spAutoFit/>
          </a:bodyPr>
          <a:lstStyle/>
          <a:p>
            <a:pPr algn="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Réunir les </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connaissances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théoriques</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pratiques </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et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expérimentales</a:t>
            </a:r>
            <a:endParaRPr lang="fr-FR" sz="1600" b="1" dirty="0">
              <a:solidFill>
                <a:srgbClr val="262626"/>
              </a:solidFill>
              <a:effectLst/>
              <a:latin typeface="Calibri" panose="020F0502020204030204" pitchFamily="34" charset="0"/>
              <a:cs typeface="Calibri" panose="020F0502020204030204" pitchFamily="34" charset="0"/>
            </a:endParaRPr>
          </a:p>
          <a:p>
            <a:pPr algn="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97" name="Text Placeholder 3">
            <a:extLst>
              <a:ext uri="{FF2B5EF4-FFF2-40B4-BE49-F238E27FC236}">
                <a16:creationId xmlns:a16="http://schemas.microsoft.com/office/drawing/2014/main" id="{A2B276AC-DC69-36A7-EBF2-0702DB41663D}"/>
              </a:ext>
            </a:extLst>
          </p:cNvPr>
          <p:cNvSpPr txBox="1">
            <a:spLocks/>
          </p:cNvSpPr>
          <p:nvPr/>
        </p:nvSpPr>
        <p:spPr>
          <a:xfrm>
            <a:off x="1647698" y="7042363"/>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05</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98" name="TextBox 97">
            <a:extLst>
              <a:ext uri="{FF2B5EF4-FFF2-40B4-BE49-F238E27FC236}">
                <a16:creationId xmlns:a16="http://schemas.microsoft.com/office/drawing/2014/main" id="{4AA36DC6-36A8-65E0-222F-99F7944AB423}"/>
              </a:ext>
            </a:extLst>
          </p:cNvPr>
          <p:cNvSpPr txBox="1"/>
          <p:nvPr/>
        </p:nvSpPr>
        <p:spPr>
          <a:xfrm>
            <a:off x="1811620" y="7512378"/>
            <a:ext cx="1505497" cy="746358"/>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Règles et conventions</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111" name="Rectangle 110">
            <a:extLst>
              <a:ext uri="{FF2B5EF4-FFF2-40B4-BE49-F238E27FC236}">
                <a16:creationId xmlns:a16="http://schemas.microsoft.com/office/drawing/2014/main" id="{760F8D1F-5CE3-E3A9-6159-FD1B3D22993D}"/>
              </a:ext>
            </a:extLst>
          </p:cNvPr>
          <p:cNvSpPr/>
          <p:nvPr/>
        </p:nvSpPr>
        <p:spPr>
          <a:xfrm>
            <a:off x="2952070" y="7181802"/>
            <a:ext cx="781908" cy="235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3">
            <a:extLst>
              <a:ext uri="{FF2B5EF4-FFF2-40B4-BE49-F238E27FC236}">
                <a16:creationId xmlns:a16="http://schemas.microsoft.com/office/drawing/2014/main" id="{B31B64E5-303E-C330-A5E1-130754FF6797}"/>
              </a:ext>
            </a:extLst>
          </p:cNvPr>
          <p:cNvSpPr txBox="1">
            <a:spLocks/>
          </p:cNvSpPr>
          <p:nvPr/>
        </p:nvSpPr>
        <p:spPr>
          <a:xfrm>
            <a:off x="4083370" y="706340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06</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113" name="TextBox 112">
            <a:extLst>
              <a:ext uri="{FF2B5EF4-FFF2-40B4-BE49-F238E27FC236}">
                <a16:creationId xmlns:a16="http://schemas.microsoft.com/office/drawing/2014/main" id="{A11B587B-84E6-61F6-CEF3-17CF9FA777B8}"/>
              </a:ext>
            </a:extLst>
          </p:cNvPr>
          <p:cNvSpPr txBox="1"/>
          <p:nvPr/>
        </p:nvSpPr>
        <p:spPr>
          <a:xfrm>
            <a:off x="4247292" y="7533416"/>
            <a:ext cx="1366425" cy="746358"/>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Outils de contribution</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114" name="Rectangle 113">
            <a:extLst>
              <a:ext uri="{FF2B5EF4-FFF2-40B4-BE49-F238E27FC236}">
                <a16:creationId xmlns:a16="http://schemas.microsoft.com/office/drawing/2014/main" id="{71883DB6-3F69-E0A1-B8BF-A06396116C73}"/>
              </a:ext>
            </a:extLst>
          </p:cNvPr>
          <p:cNvSpPr/>
          <p:nvPr/>
        </p:nvSpPr>
        <p:spPr>
          <a:xfrm>
            <a:off x="5559839" y="7185975"/>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DA731D27-9CF7-767F-1345-4CD077A1CB86}"/>
              </a:ext>
            </a:extLst>
          </p:cNvPr>
          <p:cNvSpPr txBox="1">
            <a:spLocks/>
          </p:cNvSpPr>
          <p:nvPr/>
        </p:nvSpPr>
        <p:spPr>
          <a:xfrm>
            <a:off x="490684" y="1773300"/>
            <a:ext cx="5424031" cy="139220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300" dirty="0">
                <a:solidFill>
                  <a:schemeClr val="bg1"/>
                </a:solidFill>
              </a:rPr>
              <a:t>Vous êtes une personne préoccupée par la surexposition des jeunes enfants aux écrans. Vous êtes peut-être un professionnel de la santé qui rencontre beaucoup d'enfants surexposés dans le cadre de votre travail, un chercheur qui souhaite développer des pratiques de soins, ou un parent qui s'inquiète de la place que les écrans ont prise dans nos vies. </a:t>
            </a:r>
            <a:r>
              <a:rPr lang="en-US" sz="1300" b="1" dirty="0">
                <a:solidFill>
                  <a:schemeClr val="bg1"/>
                </a:solidFill>
              </a:rPr>
              <a:t>Vous souhaitez lancer une action collective pour lutter contre la surexposition aux écrans</a:t>
            </a:r>
            <a:r>
              <a:rPr lang="en-US" sz="1300" dirty="0">
                <a:solidFill>
                  <a:schemeClr val="bg1"/>
                </a:solidFill>
              </a:rPr>
              <a:t>. Par où commencer ? Voici comment nous avons procédé. </a:t>
            </a:r>
          </a:p>
          <a:p>
            <a:pPr algn="l"/>
            <a:endParaRPr lang="en-US" sz="1300" dirty="0">
              <a:solidFill>
                <a:schemeClr val="bg1"/>
              </a:solidFill>
            </a:endParaRPr>
          </a:p>
        </p:txBody>
      </p:sp>
      <p:cxnSp>
        <p:nvCxnSpPr>
          <p:cNvPr id="38" name="Straight Connector 37">
            <a:extLst>
              <a:ext uri="{FF2B5EF4-FFF2-40B4-BE49-F238E27FC236}">
                <a16:creationId xmlns:a16="http://schemas.microsoft.com/office/drawing/2014/main" id="{28D122BC-D1F9-9DCD-A1D4-BDF1888F5F65}"/>
              </a:ext>
            </a:extLst>
          </p:cNvPr>
          <p:cNvCxnSpPr>
            <a:cxnSpLocks/>
          </p:cNvCxnSpPr>
          <p:nvPr/>
        </p:nvCxnSpPr>
        <p:spPr>
          <a:xfrm>
            <a:off x="3917590" y="8630720"/>
            <a:ext cx="2753230"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3D40B4-7B61-7E3B-D156-D58B260679DC}"/>
              </a:ext>
            </a:extLst>
          </p:cNvPr>
          <p:cNvCxnSpPr>
            <a:cxnSpLocks/>
          </p:cNvCxnSpPr>
          <p:nvPr/>
        </p:nvCxnSpPr>
        <p:spPr>
          <a:xfrm>
            <a:off x="1158563" y="5478752"/>
            <a:ext cx="0" cy="1830218"/>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EF6E978-ABD3-D346-6D50-830C8B70C387}"/>
              </a:ext>
            </a:extLst>
          </p:cNvPr>
          <p:cNvSpPr/>
          <p:nvPr/>
        </p:nvSpPr>
        <p:spPr>
          <a:xfrm rot="5400000">
            <a:off x="697526" y="6239081"/>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1F5632D4-5D47-811B-D490-BBDEBC59598B}"/>
              </a:ext>
            </a:extLst>
          </p:cNvPr>
          <p:cNvCxnSpPr>
            <a:cxnSpLocks/>
          </p:cNvCxnSpPr>
          <p:nvPr/>
        </p:nvCxnSpPr>
        <p:spPr>
          <a:xfrm>
            <a:off x="6670820" y="7308970"/>
            <a:ext cx="0" cy="132175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44" name="Text Placeholder 3">
            <a:extLst>
              <a:ext uri="{FF2B5EF4-FFF2-40B4-BE49-F238E27FC236}">
                <a16:creationId xmlns:a16="http://schemas.microsoft.com/office/drawing/2014/main" id="{2077AE6C-BB0E-1B2B-2863-83970AC39808}"/>
              </a:ext>
            </a:extLst>
          </p:cNvPr>
          <p:cNvSpPr txBox="1">
            <a:spLocks/>
          </p:cNvSpPr>
          <p:nvPr/>
        </p:nvSpPr>
        <p:spPr>
          <a:xfrm>
            <a:off x="5468014" y="8381806"/>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07</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45" name="TextBox 44">
            <a:extLst>
              <a:ext uri="{FF2B5EF4-FFF2-40B4-BE49-F238E27FC236}">
                <a16:creationId xmlns:a16="http://schemas.microsoft.com/office/drawing/2014/main" id="{0DFEC05A-E590-7A36-DFF4-FC47EDDC8E31}"/>
              </a:ext>
            </a:extLst>
          </p:cNvPr>
          <p:cNvSpPr txBox="1"/>
          <p:nvPr/>
        </p:nvSpPr>
        <p:spPr>
          <a:xfrm>
            <a:off x="4546120" y="8863195"/>
            <a:ext cx="1684959" cy="746358"/>
          </a:xfrm>
          <a:prstGeom prst="rect">
            <a:avLst/>
          </a:prstGeom>
          <a:noFill/>
          <a:ln>
            <a:noFill/>
          </a:ln>
        </p:spPr>
        <p:txBody>
          <a:bodyPr wrap="square">
            <a:spAutoFit/>
          </a:bodyPr>
          <a:lstStyle/>
          <a:p>
            <a:pPr algn="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Rémunération </a:t>
            </a:r>
            <a:r>
              <a:rPr lang="fr-FR" sz="1600" b="1" dirty="0">
                <a:solidFill>
                  <a:srgbClr val="262626"/>
                </a:solidFill>
                <a:effectLst/>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et valorisation </a:t>
            </a:r>
            <a:endParaRPr lang="fr-FR" sz="1600" b="1" dirty="0">
              <a:solidFill>
                <a:srgbClr val="262626"/>
              </a:solidFill>
              <a:effectLst/>
              <a:latin typeface="Calibri" panose="020F0502020204030204" pitchFamily="34" charset="0"/>
              <a:cs typeface="Calibri" panose="020F0502020204030204" pitchFamily="34" charset="0"/>
            </a:endParaRPr>
          </a:p>
          <a:p>
            <a:pPr algn="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97D40A6C-AEDF-0FC1-111F-0912D87614B2}"/>
              </a:ext>
            </a:extLst>
          </p:cNvPr>
          <p:cNvSpPr/>
          <p:nvPr/>
        </p:nvSpPr>
        <p:spPr>
          <a:xfrm>
            <a:off x="3678390" y="8545015"/>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D0213AAB-BCAA-3C6D-FC3A-8A0F2A67C58A}"/>
              </a:ext>
            </a:extLst>
          </p:cNvPr>
          <p:cNvGrpSpPr/>
          <p:nvPr/>
        </p:nvGrpSpPr>
        <p:grpSpPr>
          <a:xfrm>
            <a:off x="3436078" y="3635870"/>
            <a:ext cx="628154" cy="625238"/>
            <a:chOff x="3917171" y="3851610"/>
            <a:chExt cx="870324" cy="866284"/>
          </a:xfrm>
        </p:grpSpPr>
        <p:sp>
          <p:nvSpPr>
            <p:cNvPr id="51" name="Freeform 50">
              <a:extLst>
                <a:ext uri="{FF2B5EF4-FFF2-40B4-BE49-F238E27FC236}">
                  <a16:creationId xmlns:a16="http://schemas.microsoft.com/office/drawing/2014/main" id="{474D0528-47FD-301D-C254-F53231224EAE}"/>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2" name="Graphic 2">
              <a:extLst>
                <a:ext uri="{FF2B5EF4-FFF2-40B4-BE49-F238E27FC236}">
                  <a16:creationId xmlns:a16="http://schemas.microsoft.com/office/drawing/2014/main" id="{8D16F705-9883-7C45-4BAF-56791A78A705}"/>
                </a:ext>
              </a:extLst>
            </p:cNvPr>
            <p:cNvGrpSpPr/>
            <p:nvPr/>
          </p:nvGrpSpPr>
          <p:grpSpPr>
            <a:xfrm>
              <a:off x="3917171" y="3851610"/>
              <a:ext cx="870324" cy="866284"/>
              <a:chOff x="3917171" y="3851610"/>
              <a:chExt cx="870324" cy="866284"/>
            </a:xfrm>
            <a:solidFill>
              <a:srgbClr val="010101"/>
            </a:solidFill>
          </p:grpSpPr>
          <p:sp>
            <p:nvSpPr>
              <p:cNvPr id="53" name="Freeform 52">
                <a:extLst>
                  <a:ext uri="{FF2B5EF4-FFF2-40B4-BE49-F238E27FC236}">
                    <a16:creationId xmlns:a16="http://schemas.microsoft.com/office/drawing/2014/main" id="{51B6AE2E-8A25-2B36-1F49-ED7ACE84D026}"/>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26E46121-578F-2E77-FBA8-2A4E4098A9CA}"/>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7856E195-5D82-F5C8-1D05-65D5EDFB236C}"/>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04DED7CE-9DEE-72E3-B489-C382B6D97301}"/>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575E18A2-E993-1A4D-E273-8DA9118E969B}"/>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3992DFED-BDCD-2ACF-B273-D391EF448A35}"/>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96CD9D2D-4ED7-31EE-9EF8-0062236FF1E5}"/>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68095686-54AC-0E45-665D-FC1861F3CD2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64BA10C4-1AEE-2A3C-9BD5-DFF6EAB20954}"/>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id="{DC59B052-8454-7790-99AC-E4647071ACC3}"/>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3" name="Freeform 62">
                <a:extLst>
                  <a:ext uri="{FF2B5EF4-FFF2-40B4-BE49-F238E27FC236}">
                    <a16:creationId xmlns:a16="http://schemas.microsoft.com/office/drawing/2014/main" id="{5ADE4D11-C438-E299-FE53-2C50C42B45AC}"/>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4" name="Freeform 63">
                <a:extLst>
                  <a:ext uri="{FF2B5EF4-FFF2-40B4-BE49-F238E27FC236}">
                    <a16:creationId xmlns:a16="http://schemas.microsoft.com/office/drawing/2014/main" id="{1FB7163C-52BB-D3F3-7AAB-24CAC23E1836}"/>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BC845F7B-7144-09E2-79E4-DDA275E98EF6}"/>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19B1B3CC-2133-64A9-341F-3CB41A79282B}"/>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72EE6423-F709-CF3C-9BD2-137BBF290A8E}"/>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68" name="Group 67">
            <a:extLst>
              <a:ext uri="{FF2B5EF4-FFF2-40B4-BE49-F238E27FC236}">
                <a16:creationId xmlns:a16="http://schemas.microsoft.com/office/drawing/2014/main" id="{DCBCAE0D-DAC5-CED4-1140-FC1FE38402A3}"/>
              </a:ext>
            </a:extLst>
          </p:cNvPr>
          <p:cNvGrpSpPr/>
          <p:nvPr/>
        </p:nvGrpSpPr>
        <p:grpSpPr>
          <a:xfrm>
            <a:off x="5912345" y="4272832"/>
            <a:ext cx="580189" cy="580341"/>
            <a:chOff x="10376768" y="3823816"/>
            <a:chExt cx="923646" cy="923888"/>
          </a:xfrm>
        </p:grpSpPr>
        <p:sp>
          <p:nvSpPr>
            <p:cNvPr id="69" name="Freeform 68">
              <a:extLst>
                <a:ext uri="{FF2B5EF4-FFF2-40B4-BE49-F238E27FC236}">
                  <a16:creationId xmlns:a16="http://schemas.microsoft.com/office/drawing/2014/main" id="{E114735B-534A-9AED-EC17-D4BC86A49469}"/>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70" name="Graphic 2">
              <a:extLst>
                <a:ext uri="{FF2B5EF4-FFF2-40B4-BE49-F238E27FC236}">
                  <a16:creationId xmlns:a16="http://schemas.microsoft.com/office/drawing/2014/main" id="{49AD1B5C-34AD-C3EA-D874-93106DC2ED6F}"/>
                </a:ext>
              </a:extLst>
            </p:cNvPr>
            <p:cNvGrpSpPr/>
            <p:nvPr/>
          </p:nvGrpSpPr>
          <p:grpSpPr>
            <a:xfrm>
              <a:off x="10376768" y="3823816"/>
              <a:ext cx="923646" cy="923888"/>
              <a:chOff x="10376768" y="3823816"/>
              <a:chExt cx="923646" cy="923888"/>
            </a:xfrm>
            <a:solidFill>
              <a:srgbClr val="010101"/>
            </a:solidFill>
          </p:grpSpPr>
          <p:sp>
            <p:nvSpPr>
              <p:cNvPr id="72" name="Freeform 71">
                <a:extLst>
                  <a:ext uri="{FF2B5EF4-FFF2-40B4-BE49-F238E27FC236}">
                    <a16:creationId xmlns:a16="http://schemas.microsoft.com/office/drawing/2014/main" id="{13C30CC6-DD30-7C23-F08D-5706347D462A}"/>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BDE5184F-7F24-B1D9-9C69-67BEB0D45AB7}"/>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EE3E027C-D18F-8172-4DB9-C0855FA8F957}"/>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6" name="Group 75">
            <a:extLst>
              <a:ext uri="{FF2B5EF4-FFF2-40B4-BE49-F238E27FC236}">
                <a16:creationId xmlns:a16="http://schemas.microsoft.com/office/drawing/2014/main" id="{96780CF2-0B1F-EDC2-237A-2CD5B08ED677}"/>
              </a:ext>
            </a:extLst>
          </p:cNvPr>
          <p:cNvGrpSpPr/>
          <p:nvPr/>
        </p:nvGrpSpPr>
        <p:grpSpPr>
          <a:xfrm>
            <a:off x="4153826" y="5153649"/>
            <a:ext cx="547703" cy="548457"/>
            <a:chOff x="10306469" y="3641545"/>
            <a:chExt cx="935643" cy="936931"/>
          </a:xfrm>
          <a:solidFill>
            <a:srgbClr val="000000"/>
          </a:solidFill>
        </p:grpSpPr>
        <p:grpSp>
          <p:nvGrpSpPr>
            <p:cNvPr id="80" name="Graphic 2">
              <a:extLst>
                <a:ext uri="{FF2B5EF4-FFF2-40B4-BE49-F238E27FC236}">
                  <a16:creationId xmlns:a16="http://schemas.microsoft.com/office/drawing/2014/main" id="{E711B401-0337-D506-1E76-C73262169354}"/>
                </a:ext>
              </a:extLst>
            </p:cNvPr>
            <p:cNvGrpSpPr/>
            <p:nvPr userDrawn="1"/>
          </p:nvGrpSpPr>
          <p:grpSpPr>
            <a:xfrm>
              <a:off x="10342279" y="3688231"/>
              <a:ext cx="811814" cy="718951"/>
              <a:chOff x="3877662" y="3701288"/>
              <a:chExt cx="811814" cy="718951"/>
            </a:xfrm>
            <a:grpFill/>
          </p:grpSpPr>
          <p:sp>
            <p:nvSpPr>
              <p:cNvPr id="107" name="Freeform 106">
                <a:extLst>
                  <a:ext uri="{FF2B5EF4-FFF2-40B4-BE49-F238E27FC236}">
                    <a16:creationId xmlns:a16="http://schemas.microsoft.com/office/drawing/2014/main" id="{4BCC04DB-1BC7-4E0C-EA52-C213ABFE806A}"/>
                  </a:ext>
                </a:extLst>
              </p:cNvPr>
              <p:cNvSpPr/>
              <p:nvPr/>
            </p:nvSpPr>
            <p:spPr>
              <a:xfrm>
                <a:off x="4596473" y="3858081"/>
                <a:ext cx="30318" cy="357877"/>
              </a:xfrm>
              <a:custGeom>
                <a:avLst/>
                <a:gdLst>
                  <a:gd name="connsiteX0" fmla="*/ 30318 w 30318"/>
                  <a:gd name="connsiteY0" fmla="*/ 0 h 357877"/>
                  <a:gd name="connsiteX1" fmla="*/ 30318 w 30318"/>
                  <a:gd name="connsiteY1" fmla="*/ 357877 h 357877"/>
                  <a:gd name="connsiteX2" fmla="*/ 0 w 30318"/>
                  <a:gd name="connsiteY2" fmla="*/ 357877 h 357877"/>
                  <a:gd name="connsiteX3" fmla="*/ 0 w 30318"/>
                  <a:gd name="connsiteY3" fmla="*/ 0 h 357877"/>
                  <a:gd name="connsiteX4" fmla="*/ 30318 w 30318"/>
                  <a:gd name="connsiteY4" fmla="*/ 0 h 35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8" h="357877">
                    <a:moveTo>
                      <a:pt x="30318" y="0"/>
                    </a:moveTo>
                    <a:cubicBezTo>
                      <a:pt x="30318" y="119420"/>
                      <a:pt x="30318" y="238073"/>
                      <a:pt x="30318" y="357877"/>
                    </a:cubicBezTo>
                    <a:cubicBezTo>
                      <a:pt x="20340" y="357877"/>
                      <a:pt x="10362" y="357877"/>
                      <a:pt x="0" y="357877"/>
                    </a:cubicBezTo>
                    <a:cubicBezTo>
                      <a:pt x="0" y="239225"/>
                      <a:pt x="0" y="119804"/>
                      <a:pt x="0" y="0"/>
                    </a:cubicBezTo>
                    <a:cubicBezTo>
                      <a:pt x="9594" y="0"/>
                      <a:pt x="19573" y="0"/>
                      <a:pt x="30318" y="0"/>
                    </a:cubicBezTo>
                    <a:close/>
                  </a:path>
                </a:pathLst>
              </a:custGeom>
              <a:solidFill>
                <a:srgbClr val="00BADE"/>
              </a:solidFill>
              <a:ln w="383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C75FD50D-EF7D-F425-90BC-D7F076A994C1}"/>
                  </a:ext>
                </a:extLst>
              </p:cNvPr>
              <p:cNvSpPr/>
              <p:nvPr/>
            </p:nvSpPr>
            <p:spPr>
              <a:xfrm>
                <a:off x="4595622" y="3701288"/>
                <a:ext cx="93854" cy="62331"/>
              </a:xfrm>
              <a:custGeom>
                <a:avLst/>
                <a:gdLst>
                  <a:gd name="connsiteX0" fmla="*/ 93341 w 93854"/>
                  <a:gd name="connsiteY0" fmla="*/ 62332 h 62331"/>
                  <a:gd name="connsiteX1" fmla="*/ 850 w 93854"/>
                  <a:gd name="connsiteY1" fmla="*/ 62332 h 62331"/>
                  <a:gd name="connsiteX2" fmla="*/ 18888 w 93854"/>
                  <a:gd name="connsiteY2" fmla="*/ 10110 h 62331"/>
                  <a:gd name="connsiteX3" fmla="*/ 69163 w 93854"/>
                  <a:gd name="connsiteY3" fmla="*/ 6270 h 62331"/>
                  <a:gd name="connsiteX4" fmla="*/ 93341 w 93854"/>
                  <a:gd name="connsiteY4" fmla="*/ 62332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54" h="62331">
                    <a:moveTo>
                      <a:pt x="93341" y="62332"/>
                    </a:moveTo>
                    <a:cubicBezTo>
                      <a:pt x="62254" y="62332"/>
                      <a:pt x="31937" y="62332"/>
                      <a:pt x="850" y="62332"/>
                    </a:cubicBezTo>
                    <a:cubicBezTo>
                      <a:pt x="-1836" y="41597"/>
                      <a:pt x="1235" y="23165"/>
                      <a:pt x="18888" y="10110"/>
                    </a:cubicBezTo>
                    <a:cubicBezTo>
                      <a:pt x="34623" y="-1794"/>
                      <a:pt x="51893" y="-3330"/>
                      <a:pt x="69163" y="6270"/>
                    </a:cubicBezTo>
                    <a:cubicBezTo>
                      <a:pt x="90654" y="18173"/>
                      <a:pt x="95643" y="38525"/>
                      <a:pt x="93341" y="62332"/>
                    </a:cubicBezTo>
                    <a:close/>
                  </a:path>
                </a:pathLst>
              </a:custGeom>
              <a:solidFill>
                <a:srgbClr val="00BADE"/>
              </a:solidFill>
              <a:ln w="383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8D41441-37A9-1399-7FB0-98C70A321570}"/>
                  </a:ext>
                </a:extLst>
              </p:cNvPr>
              <p:cNvSpPr/>
              <p:nvPr/>
            </p:nvSpPr>
            <p:spPr>
              <a:xfrm>
                <a:off x="4596089" y="3795490"/>
                <a:ext cx="92489" cy="29951"/>
              </a:xfrm>
              <a:custGeom>
                <a:avLst/>
                <a:gdLst>
                  <a:gd name="connsiteX0" fmla="*/ 0 w 92489"/>
                  <a:gd name="connsiteY0" fmla="*/ 0 h 29951"/>
                  <a:gd name="connsiteX1" fmla="*/ 92490 w 92489"/>
                  <a:gd name="connsiteY1" fmla="*/ 0 h 29951"/>
                  <a:gd name="connsiteX2" fmla="*/ 92490 w 92489"/>
                  <a:gd name="connsiteY2" fmla="*/ 29951 h 29951"/>
                  <a:gd name="connsiteX3" fmla="*/ 0 w 92489"/>
                  <a:gd name="connsiteY3" fmla="*/ 29951 h 29951"/>
                  <a:gd name="connsiteX4" fmla="*/ 0 w 92489"/>
                  <a:gd name="connsiteY4" fmla="*/ 0 h 2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9" h="29951">
                    <a:moveTo>
                      <a:pt x="0" y="0"/>
                    </a:moveTo>
                    <a:cubicBezTo>
                      <a:pt x="31086" y="0"/>
                      <a:pt x="61788" y="0"/>
                      <a:pt x="92490" y="0"/>
                    </a:cubicBezTo>
                    <a:cubicBezTo>
                      <a:pt x="92490" y="9984"/>
                      <a:pt x="92490" y="19583"/>
                      <a:pt x="92490" y="29951"/>
                    </a:cubicBezTo>
                    <a:cubicBezTo>
                      <a:pt x="61788" y="29951"/>
                      <a:pt x="31086" y="29951"/>
                      <a:pt x="0" y="29951"/>
                    </a:cubicBezTo>
                    <a:cubicBezTo>
                      <a:pt x="0" y="20351"/>
                      <a:pt x="0" y="10752"/>
                      <a:pt x="0" y="0"/>
                    </a:cubicBezTo>
                    <a:close/>
                  </a:path>
                </a:pathLst>
              </a:custGeom>
              <a:grpFill/>
              <a:ln w="383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390A3877-4D45-FFDA-D57A-78831CB0A010}"/>
                  </a:ext>
                </a:extLst>
              </p:cNvPr>
              <p:cNvSpPr/>
              <p:nvPr/>
            </p:nvSpPr>
            <p:spPr>
              <a:xfrm>
                <a:off x="4603764" y="4247829"/>
                <a:ext cx="77906" cy="31391"/>
              </a:xfrm>
              <a:custGeom>
                <a:avLst/>
                <a:gdLst>
                  <a:gd name="connsiteX0" fmla="*/ 77907 w 77906"/>
                  <a:gd name="connsiteY0" fmla="*/ 0 h 31391"/>
                  <a:gd name="connsiteX1" fmla="*/ 66777 w 77906"/>
                  <a:gd name="connsiteY1" fmla="*/ 27647 h 31391"/>
                  <a:gd name="connsiteX2" fmla="*/ 60253 w 77906"/>
                  <a:gd name="connsiteY2" fmla="*/ 31103 h 31391"/>
                  <a:gd name="connsiteX3" fmla="*/ 17654 w 77906"/>
                  <a:gd name="connsiteY3" fmla="*/ 31103 h 31391"/>
                  <a:gd name="connsiteX4" fmla="*/ 10746 w 77906"/>
                  <a:gd name="connsiteY4" fmla="*/ 26495 h 31391"/>
                  <a:gd name="connsiteX5" fmla="*/ 0 w 77906"/>
                  <a:gd name="connsiteY5" fmla="*/ 0 h 31391"/>
                  <a:gd name="connsiteX6" fmla="*/ 39145 w 77906"/>
                  <a:gd name="connsiteY6" fmla="*/ 0 h 31391"/>
                  <a:gd name="connsiteX7" fmla="*/ 77907 w 77906"/>
                  <a:gd name="connsiteY7" fmla="*/ 0 h 3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06" h="31391">
                    <a:moveTo>
                      <a:pt x="77907" y="0"/>
                    </a:moveTo>
                    <a:cubicBezTo>
                      <a:pt x="74069" y="9984"/>
                      <a:pt x="70615" y="18816"/>
                      <a:pt x="66777" y="27647"/>
                    </a:cubicBezTo>
                    <a:cubicBezTo>
                      <a:pt x="66010" y="29567"/>
                      <a:pt x="62556" y="31103"/>
                      <a:pt x="60253" y="31103"/>
                    </a:cubicBezTo>
                    <a:cubicBezTo>
                      <a:pt x="46053" y="31487"/>
                      <a:pt x="31854" y="31487"/>
                      <a:pt x="17654" y="31103"/>
                    </a:cubicBezTo>
                    <a:cubicBezTo>
                      <a:pt x="15351" y="31103"/>
                      <a:pt x="11897" y="28799"/>
                      <a:pt x="10746" y="26495"/>
                    </a:cubicBezTo>
                    <a:cubicBezTo>
                      <a:pt x="6908" y="18432"/>
                      <a:pt x="3838" y="9984"/>
                      <a:pt x="0" y="0"/>
                    </a:cubicBezTo>
                    <a:cubicBezTo>
                      <a:pt x="13816" y="0"/>
                      <a:pt x="26481" y="0"/>
                      <a:pt x="39145" y="0"/>
                    </a:cubicBezTo>
                    <a:cubicBezTo>
                      <a:pt x="51426" y="0"/>
                      <a:pt x="64091" y="0"/>
                      <a:pt x="77907" y="0"/>
                    </a:cubicBezTo>
                    <a:close/>
                  </a:path>
                </a:pathLst>
              </a:custGeom>
              <a:grpFill/>
              <a:ln w="3834"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1EF32AE0-BC42-9C4F-D066-5566F17D5D64}"/>
                  </a:ext>
                </a:extLst>
              </p:cNvPr>
              <p:cNvSpPr/>
              <p:nvPr/>
            </p:nvSpPr>
            <p:spPr>
              <a:xfrm>
                <a:off x="4628710" y="4310803"/>
                <a:ext cx="27632" cy="34942"/>
              </a:xfrm>
              <a:custGeom>
                <a:avLst/>
                <a:gdLst>
                  <a:gd name="connsiteX0" fmla="*/ 13816 w 27632"/>
                  <a:gd name="connsiteY0" fmla="*/ 34943 h 34942"/>
                  <a:gd name="connsiteX1" fmla="*/ 0 w 27632"/>
                  <a:gd name="connsiteY1" fmla="*/ 0 h 34942"/>
                  <a:gd name="connsiteX2" fmla="*/ 27632 w 27632"/>
                  <a:gd name="connsiteY2" fmla="*/ 0 h 34942"/>
                  <a:gd name="connsiteX3" fmla="*/ 13816 w 27632"/>
                  <a:gd name="connsiteY3" fmla="*/ 34943 h 34942"/>
                </a:gdLst>
                <a:ahLst/>
                <a:cxnLst>
                  <a:cxn ang="0">
                    <a:pos x="connsiteX0" y="connsiteY0"/>
                  </a:cxn>
                  <a:cxn ang="0">
                    <a:pos x="connsiteX1" y="connsiteY1"/>
                  </a:cxn>
                  <a:cxn ang="0">
                    <a:pos x="connsiteX2" y="connsiteY2"/>
                  </a:cxn>
                  <a:cxn ang="0">
                    <a:pos x="connsiteX3" y="connsiteY3"/>
                  </a:cxn>
                </a:cxnLst>
                <a:rect l="l" t="t" r="r" b="b"/>
                <a:pathLst>
                  <a:path w="27632" h="34942">
                    <a:moveTo>
                      <a:pt x="13816" y="34943"/>
                    </a:moveTo>
                    <a:cubicBezTo>
                      <a:pt x="8443" y="21887"/>
                      <a:pt x="4221" y="11520"/>
                      <a:pt x="0" y="0"/>
                    </a:cubicBezTo>
                    <a:cubicBezTo>
                      <a:pt x="9211" y="0"/>
                      <a:pt x="18038" y="0"/>
                      <a:pt x="27632" y="0"/>
                    </a:cubicBezTo>
                    <a:cubicBezTo>
                      <a:pt x="23410" y="11136"/>
                      <a:pt x="19189" y="21503"/>
                      <a:pt x="13816" y="34943"/>
                    </a:cubicBezTo>
                    <a:close/>
                  </a:path>
                </a:pathLst>
              </a:custGeom>
              <a:grpFill/>
              <a:ln w="3834" cap="flat">
                <a:noFill/>
                <a:prstDash val="solid"/>
                <a:miter/>
              </a:ln>
            </p:spPr>
            <p:txBody>
              <a:bodyPr rtlCol="0" anchor="ctr"/>
              <a:lstStyle/>
              <a:p>
                <a:endParaRPr lang="en-US"/>
              </a:p>
            </p:txBody>
          </p:sp>
          <p:grpSp>
            <p:nvGrpSpPr>
              <p:cNvPr id="229" name="Graphic 2">
                <a:extLst>
                  <a:ext uri="{FF2B5EF4-FFF2-40B4-BE49-F238E27FC236}">
                    <a16:creationId xmlns:a16="http://schemas.microsoft.com/office/drawing/2014/main" id="{9BAF8FA2-95D9-C8D0-352A-9B0A18F76DC2}"/>
                  </a:ext>
                </a:extLst>
              </p:cNvPr>
              <p:cNvGrpSpPr/>
              <p:nvPr/>
            </p:nvGrpSpPr>
            <p:grpSpPr>
              <a:xfrm>
                <a:off x="3877662" y="3881120"/>
                <a:ext cx="499177" cy="539119"/>
                <a:chOff x="3877662" y="3881120"/>
                <a:chExt cx="499177" cy="539119"/>
              </a:xfrm>
              <a:grpFill/>
            </p:grpSpPr>
            <p:sp>
              <p:nvSpPr>
                <p:cNvPr id="230" name="Freeform 229">
                  <a:extLst>
                    <a:ext uri="{FF2B5EF4-FFF2-40B4-BE49-F238E27FC236}">
                      <a16:creationId xmlns:a16="http://schemas.microsoft.com/office/drawing/2014/main" id="{0F946F0B-D1C5-E656-3516-3CC2E98DEF40}"/>
                    </a:ext>
                  </a:extLst>
                </p:cNvPr>
                <p:cNvSpPr/>
                <p:nvPr/>
              </p:nvSpPr>
              <p:spPr>
                <a:xfrm>
                  <a:off x="3877662" y="3921005"/>
                  <a:ext cx="156196" cy="499234"/>
                </a:xfrm>
                <a:custGeom>
                  <a:avLst/>
                  <a:gdLst>
                    <a:gd name="connsiteX0" fmla="*/ 156196 w 156196"/>
                    <a:gd name="connsiteY0" fmla="*/ 499234 h 499234"/>
                    <a:gd name="connsiteX1" fmla="*/ 0 w 156196"/>
                    <a:gd name="connsiteY1" fmla="*/ 498850 h 499234"/>
                    <a:gd name="connsiteX2" fmla="*/ 0 w 156196"/>
                    <a:gd name="connsiteY2" fmla="*/ 491555 h 499234"/>
                    <a:gd name="connsiteX3" fmla="*/ 0 w 156196"/>
                    <a:gd name="connsiteY3" fmla="*/ 81071 h 499234"/>
                    <a:gd name="connsiteX4" fmla="*/ 64090 w 156196"/>
                    <a:gd name="connsiteY4" fmla="*/ 1202 h 499234"/>
                    <a:gd name="connsiteX5" fmla="*/ 155813 w 156196"/>
                    <a:gd name="connsiteY5" fmla="*/ 74927 h 499234"/>
                    <a:gd name="connsiteX6" fmla="*/ 155813 w 156196"/>
                    <a:gd name="connsiteY6" fmla="*/ 83759 h 499234"/>
                    <a:gd name="connsiteX7" fmla="*/ 155813 w 156196"/>
                    <a:gd name="connsiteY7" fmla="*/ 489635 h 499234"/>
                    <a:gd name="connsiteX8" fmla="*/ 156196 w 156196"/>
                    <a:gd name="connsiteY8" fmla="*/ 499234 h 49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96" h="499234">
                      <a:moveTo>
                        <a:pt x="156196" y="499234"/>
                      </a:moveTo>
                      <a:cubicBezTo>
                        <a:pt x="115133" y="461603"/>
                        <a:pt x="52577" y="453156"/>
                        <a:pt x="0" y="498850"/>
                      </a:cubicBezTo>
                      <a:cubicBezTo>
                        <a:pt x="0" y="495778"/>
                        <a:pt x="0" y="493858"/>
                        <a:pt x="0" y="491555"/>
                      </a:cubicBezTo>
                      <a:cubicBezTo>
                        <a:pt x="0" y="354855"/>
                        <a:pt x="0" y="217771"/>
                        <a:pt x="0" y="81071"/>
                      </a:cubicBezTo>
                      <a:cubicBezTo>
                        <a:pt x="0" y="39984"/>
                        <a:pt x="26097" y="7345"/>
                        <a:pt x="64090" y="1202"/>
                      </a:cubicBezTo>
                      <a:cubicBezTo>
                        <a:pt x="111295" y="-6862"/>
                        <a:pt x="153126" y="26545"/>
                        <a:pt x="155813" y="74927"/>
                      </a:cubicBezTo>
                      <a:cubicBezTo>
                        <a:pt x="155813" y="77999"/>
                        <a:pt x="155813" y="80687"/>
                        <a:pt x="155813" y="83759"/>
                      </a:cubicBezTo>
                      <a:cubicBezTo>
                        <a:pt x="155813" y="218923"/>
                        <a:pt x="155813" y="354087"/>
                        <a:pt x="155813" y="489635"/>
                      </a:cubicBezTo>
                      <a:cubicBezTo>
                        <a:pt x="156196" y="491555"/>
                        <a:pt x="156196" y="494626"/>
                        <a:pt x="156196" y="499234"/>
                      </a:cubicBezTo>
                      <a:close/>
                    </a:path>
                  </a:pathLst>
                </a:custGeom>
                <a:solidFill>
                  <a:srgbClr val="00BADE"/>
                </a:solidFill>
                <a:ln w="3834"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42A43987-D02F-41BF-7517-8D300771A6FA}"/>
                    </a:ext>
                  </a:extLst>
                </p:cNvPr>
                <p:cNvSpPr/>
                <p:nvPr/>
              </p:nvSpPr>
              <p:spPr>
                <a:xfrm>
                  <a:off x="4221908" y="4076570"/>
                  <a:ext cx="123419" cy="61912"/>
                </a:xfrm>
                <a:custGeom>
                  <a:avLst/>
                  <a:gdLst>
                    <a:gd name="connsiteX0" fmla="*/ 0 w 123419"/>
                    <a:gd name="connsiteY0" fmla="*/ 0 h 61912"/>
                    <a:gd name="connsiteX1" fmla="*/ 123192 w 123419"/>
                    <a:gd name="connsiteY1" fmla="*/ 0 h 61912"/>
                    <a:gd name="connsiteX2" fmla="*/ 64091 w 123419"/>
                    <a:gd name="connsiteY2" fmla="*/ 61822 h 61912"/>
                    <a:gd name="connsiteX3" fmla="*/ 0 w 123419"/>
                    <a:gd name="connsiteY3" fmla="*/ 0 h 61912"/>
                  </a:gdLst>
                  <a:ahLst/>
                  <a:cxnLst>
                    <a:cxn ang="0">
                      <a:pos x="connsiteX0" y="connsiteY0"/>
                    </a:cxn>
                    <a:cxn ang="0">
                      <a:pos x="connsiteX1" y="connsiteY1"/>
                    </a:cxn>
                    <a:cxn ang="0">
                      <a:pos x="connsiteX2" y="connsiteY2"/>
                    </a:cxn>
                    <a:cxn ang="0">
                      <a:pos x="connsiteX3" y="connsiteY3"/>
                    </a:cxn>
                  </a:cxnLst>
                  <a:rect l="l" t="t" r="r" b="b"/>
                  <a:pathLst>
                    <a:path w="123419" h="61912">
                      <a:moveTo>
                        <a:pt x="0" y="0"/>
                      </a:moveTo>
                      <a:cubicBezTo>
                        <a:pt x="41064" y="0"/>
                        <a:pt x="82128" y="0"/>
                        <a:pt x="123192" y="0"/>
                      </a:cubicBezTo>
                      <a:cubicBezTo>
                        <a:pt x="126262" y="30335"/>
                        <a:pt x="97863" y="60286"/>
                        <a:pt x="64091" y="61822"/>
                      </a:cubicBezTo>
                      <a:cubicBezTo>
                        <a:pt x="29935" y="63742"/>
                        <a:pt x="0" y="34943"/>
                        <a:pt x="0" y="0"/>
                      </a:cubicBezTo>
                      <a:close/>
                    </a:path>
                  </a:pathLst>
                </a:custGeom>
                <a:solidFill>
                  <a:srgbClr val="00BADE"/>
                </a:solidFill>
                <a:ln w="3834"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1228D499-0394-14EE-498E-6BC4677087F1}"/>
                    </a:ext>
                  </a:extLst>
                </p:cNvPr>
                <p:cNvSpPr/>
                <p:nvPr/>
              </p:nvSpPr>
              <p:spPr>
                <a:xfrm>
                  <a:off x="4190169" y="4013596"/>
                  <a:ext cx="186670" cy="31487"/>
                </a:xfrm>
                <a:custGeom>
                  <a:avLst/>
                  <a:gdLst>
                    <a:gd name="connsiteX0" fmla="*/ 92760 w 186670"/>
                    <a:gd name="connsiteY0" fmla="*/ 31487 h 31487"/>
                    <a:gd name="connsiteX1" fmla="*/ 18691 w 186670"/>
                    <a:gd name="connsiteY1" fmla="*/ 31487 h 31487"/>
                    <a:gd name="connsiteX2" fmla="*/ 654 w 186670"/>
                    <a:gd name="connsiteY2" fmla="*/ 19583 h 31487"/>
                    <a:gd name="connsiteX3" fmla="*/ 18307 w 186670"/>
                    <a:gd name="connsiteY3" fmla="*/ 0 h 31487"/>
                    <a:gd name="connsiteX4" fmla="*/ 87387 w 186670"/>
                    <a:gd name="connsiteY4" fmla="*/ 0 h 31487"/>
                    <a:gd name="connsiteX5" fmla="*/ 167979 w 186670"/>
                    <a:gd name="connsiteY5" fmla="*/ 0 h 31487"/>
                    <a:gd name="connsiteX6" fmla="*/ 186017 w 186670"/>
                    <a:gd name="connsiteY6" fmla="*/ 11904 h 31487"/>
                    <a:gd name="connsiteX7" fmla="*/ 168363 w 186670"/>
                    <a:gd name="connsiteY7" fmla="*/ 31487 h 31487"/>
                    <a:gd name="connsiteX8" fmla="*/ 92760 w 186670"/>
                    <a:gd name="connsiteY8" fmla="*/ 31487 h 3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70" h="31487">
                      <a:moveTo>
                        <a:pt x="92760" y="31487"/>
                      </a:moveTo>
                      <a:cubicBezTo>
                        <a:pt x="68198" y="31487"/>
                        <a:pt x="43636" y="31487"/>
                        <a:pt x="18691" y="31487"/>
                      </a:cubicBezTo>
                      <a:cubicBezTo>
                        <a:pt x="9864" y="31487"/>
                        <a:pt x="3340" y="28415"/>
                        <a:pt x="654" y="19583"/>
                      </a:cubicBezTo>
                      <a:cubicBezTo>
                        <a:pt x="-2417" y="9216"/>
                        <a:pt x="5643" y="0"/>
                        <a:pt x="18307" y="0"/>
                      </a:cubicBezTo>
                      <a:cubicBezTo>
                        <a:pt x="41334" y="0"/>
                        <a:pt x="64360" y="0"/>
                        <a:pt x="87387" y="0"/>
                      </a:cubicBezTo>
                      <a:cubicBezTo>
                        <a:pt x="114251" y="0"/>
                        <a:pt x="141115" y="0"/>
                        <a:pt x="167979" y="0"/>
                      </a:cubicBezTo>
                      <a:cubicBezTo>
                        <a:pt x="176806" y="0"/>
                        <a:pt x="183330" y="3072"/>
                        <a:pt x="186017" y="11904"/>
                      </a:cubicBezTo>
                      <a:cubicBezTo>
                        <a:pt x="189087" y="22271"/>
                        <a:pt x="181028" y="31487"/>
                        <a:pt x="168363" y="31487"/>
                      </a:cubicBezTo>
                      <a:cubicBezTo>
                        <a:pt x="143034" y="31487"/>
                        <a:pt x="117705" y="31487"/>
                        <a:pt x="92760" y="31487"/>
                      </a:cubicBezTo>
                      <a:close/>
                    </a:path>
                  </a:pathLst>
                </a:custGeom>
                <a:solidFill>
                  <a:srgbClr val="00BADE"/>
                </a:solidFill>
                <a:ln w="3834"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0A08B430-D7CC-3461-859F-40C4CDEE34A0}"/>
                    </a:ext>
                  </a:extLst>
                </p:cNvPr>
                <p:cNvSpPr/>
                <p:nvPr/>
              </p:nvSpPr>
              <p:spPr>
                <a:xfrm>
                  <a:off x="4255297" y="3881120"/>
                  <a:ext cx="56031" cy="100988"/>
                </a:xfrm>
                <a:custGeom>
                  <a:avLst/>
                  <a:gdLst>
                    <a:gd name="connsiteX0" fmla="*/ 11129 w 56031"/>
                    <a:gd name="connsiteY0" fmla="*/ 100605 h 100988"/>
                    <a:gd name="connsiteX1" fmla="*/ 0 w 56031"/>
                    <a:gd name="connsiteY1" fmla="*/ 0 h 100988"/>
                    <a:gd name="connsiteX2" fmla="*/ 27632 w 56031"/>
                    <a:gd name="connsiteY2" fmla="*/ 7296 h 100988"/>
                    <a:gd name="connsiteX3" fmla="*/ 56031 w 56031"/>
                    <a:gd name="connsiteY3" fmla="*/ 384 h 100988"/>
                    <a:gd name="connsiteX4" fmla="*/ 44901 w 56031"/>
                    <a:gd name="connsiteY4" fmla="*/ 100989 h 100988"/>
                    <a:gd name="connsiteX5" fmla="*/ 11129 w 56031"/>
                    <a:gd name="connsiteY5" fmla="*/ 100605 h 10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1" h="100988">
                      <a:moveTo>
                        <a:pt x="11129" y="100605"/>
                      </a:moveTo>
                      <a:cubicBezTo>
                        <a:pt x="7291" y="66814"/>
                        <a:pt x="3838" y="33791"/>
                        <a:pt x="0" y="0"/>
                      </a:cubicBezTo>
                      <a:cubicBezTo>
                        <a:pt x="9978" y="2688"/>
                        <a:pt x="18805" y="6912"/>
                        <a:pt x="27632" y="7296"/>
                      </a:cubicBezTo>
                      <a:cubicBezTo>
                        <a:pt x="36842" y="7296"/>
                        <a:pt x="45669" y="3072"/>
                        <a:pt x="56031" y="384"/>
                      </a:cubicBezTo>
                      <a:cubicBezTo>
                        <a:pt x="52193" y="34175"/>
                        <a:pt x="48739" y="67198"/>
                        <a:pt x="44901" y="100989"/>
                      </a:cubicBezTo>
                      <a:cubicBezTo>
                        <a:pt x="34156" y="100605"/>
                        <a:pt x="23027" y="100605"/>
                        <a:pt x="11129" y="100605"/>
                      </a:cubicBezTo>
                      <a:close/>
                    </a:path>
                  </a:pathLst>
                </a:custGeom>
                <a:solidFill>
                  <a:srgbClr val="00BADE"/>
                </a:solidFill>
                <a:ln w="3834" cap="flat">
                  <a:noFill/>
                  <a:prstDash val="solid"/>
                  <a:miter/>
                </a:ln>
              </p:spPr>
              <p:txBody>
                <a:bodyPr rtlCol="0" anchor="ctr"/>
                <a:lstStyle/>
                <a:p>
                  <a:endParaRPr lang="en-US"/>
                </a:p>
              </p:txBody>
            </p:sp>
          </p:grpSp>
        </p:grpSp>
        <p:grpSp>
          <p:nvGrpSpPr>
            <p:cNvPr id="81" name="Graphic 2">
              <a:extLst>
                <a:ext uri="{FF2B5EF4-FFF2-40B4-BE49-F238E27FC236}">
                  <a16:creationId xmlns:a16="http://schemas.microsoft.com/office/drawing/2014/main" id="{A32CBB77-A4F7-7C7E-0DCB-22B13532C862}"/>
                </a:ext>
              </a:extLst>
            </p:cNvPr>
            <p:cNvGrpSpPr/>
            <p:nvPr userDrawn="1"/>
          </p:nvGrpSpPr>
          <p:grpSpPr>
            <a:xfrm>
              <a:off x="10306469" y="3641545"/>
              <a:ext cx="935643" cy="936931"/>
              <a:chOff x="3846960" y="3669926"/>
              <a:chExt cx="935643" cy="936931"/>
            </a:xfrm>
            <a:grpFill/>
          </p:grpSpPr>
          <p:sp>
            <p:nvSpPr>
              <p:cNvPr id="82" name="Freeform 81">
                <a:extLst>
                  <a:ext uri="{FF2B5EF4-FFF2-40B4-BE49-F238E27FC236}">
                    <a16:creationId xmlns:a16="http://schemas.microsoft.com/office/drawing/2014/main" id="{252F6642-20EF-C18A-8725-3F8A66E6BDC2}"/>
                  </a:ext>
                </a:extLst>
              </p:cNvPr>
              <p:cNvSpPr/>
              <p:nvPr/>
            </p:nvSpPr>
            <p:spPr>
              <a:xfrm>
                <a:off x="3846960" y="3888692"/>
                <a:ext cx="935643" cy="718165"/>
              </a:xfrm>
              <a:custGeom>
                <a:avLst/>
                <a:gdLst>
                  <a:gd name="connsiteX0" fmla="*/ 904558 w 935643"/>
                  <a:gd name="connsiteY0" fmla="*/ 687063 h 718165"/>
                  <a:gd name="connsiteX1" fmla="*/ 904558 w 935643"/>
                  <a:gd name="connsiteY1" fmla="*/ 674391 h 718165"/>
                  <a:gd name="connsiteX2" fmla="*/ 904558 w 935643"/>
                  <a:gd name="connsiteY2" fmla="*/ 179814 h 718165"/>
                  <a:gd name="connsiteX3" fmla="*/ 904558 w 935643"/>
                  <a:gd name="connsiteY3" fmla="*/ 170982 h 718165"/>
                  <a:gd name="connsiteX4" fmla="*/ 919909 w 935643"/>
                  <a:gd name="connsiteY4" fmla="*/ 156391 h 718165"/>
                  <a:gd name="connsiteX5" fmla="*/ 935643 w 935643"/>
                  <a:gd name="connsiteY5" fmla="*/ 171366 h 718165"/>
                  <a:gd name="connsiteX6" fmla="*/ 935643 w 935643"/>
                  <a:gd name="connsiteY6" fmla="*/ 178278 h 718165"/>
                  <a:gd name="connsiteX7" fmla="*/ 935643 w 935643"/>
                  <a:gd name="connsiteY7" fmla="*/ 696278 h 718165"/>
                  <a:gd name="connsiteX8" fmla="*/ 914152 w 935643"/>
                  <a:gd name="connsiteY8" fmla="*/ 718166 h 718165"/>
                  <a:gd name="connsiteX9" fmla="*/ 112830 w 935643"/>
                  <a:gd name="connsiteY9" fmla="*/ 718166 h 718165"/>
                  <a:gd name="connsiteX10" fmla="*/ 0 w 935643"/>
                  <a:gd name="connsiteY10" fmla="*/ 605273 h 718165"/>
                  <a:gd name="connsiteX11" fmla="*/ 0 w 935643"/>
                  <a:gd name="connsiteY11" fmla="*/ 112616 h 718165"/>
                  <a:gd name="connsiteX12" fmla="*/ 117435 w 935643"/>
                  <a:gd name="connsiteY12" fmla="*/ 107 h 718165"/>
                  <a:gd name="connsiteX13" fmla="*/ 218368 w 935643"/>
                  <a:gd name="connsiteY13" fmla="*/ 103400 h 718165"/>
                  <a:gd name="connsiteX14" fmla="*/ 218368 w 935643"/>
                  <a:gd name="connsiteY14" fmla="*/ 156391 h 718165"/>
                  <a:gd name="connsiteX15" fmla="*/ 261734 w 935643"/>
                  <a:gd name="connsiteY15" fmla="*/ 156391 h 718165"/>
                  <a:gd name="connsiteX16" fmla="*/ 280923 w 935643"/>
                  <a:gd name="connsiteY16" fmla="*/ 171750 h 718165"/>
                  <a:gd name="connsiteX17" fmla="*/ 261734 w 935643"/>
                  <a:gd name="connsiteY17" fmla="*/ 187494 h 718165"/>
                  <a:gd name="connsiteX18" fmla="*/ 218368 w 935643"/>
                  <a:gd name="connsiteY18" fmla="*/ 187494 h 718165"/>
                  <a:gd name="connsiteX19" fmla="*/ 218368 w 935643"/>
                  <a:gd name="connsiteY19" fmla="*/ 199397 h 718165"/>
                  <a:gd name="connsiteX20" fmla="*/ 218368 w 935643"/>
                  <a:gd name="connsiteY20" fmla="*/ 603353 h 718165"/>
                  <a:gd name="connsiteX21" fmla="*/ 215298 w 935643"/>
                  <a:gd name="connsiteY21" fmla="*/ 617945 h 718165"/>
                  <a:gd name="connsiteX22" fmla="*/ 199179 w 935643"/>
                  <a:gd name="connsiteY22" fmla="*/ 624088 h 718165"/>
                  <a:gd name="connsiteX23" fmla="*/ 187282 w 935643"/>
                  <a:gd name="connsiteY23" fmla="*/ 610649 h 718165"/>
                  <a:gd name="connsiteX24" fmla="*/ 183828 w 935643"/>
                  <a:gd name="connsiteY24" fmla="*/ 587609 h 718165"/>
                  <a:gd name="connsiteX25" fmla="*/ 101700 w 935643"/>
                  <a:gd name="connsiteY25" fmla="*/ 531547 h 718165"/>
                  <a:gd name="connsiteX26" fmla="*/ 31469 w 935643"/>
                  <a:gd name="connsiteY26" fmla="*/ 608345 h 718165"/>
                  <a:gd name="connsiteX27" fmla="*/ 96711 w 935643"/>
                  <a:gd name="connsiteY27" fmla="*/ 685527 h 718165"/>
                  <a:gd name="connsiteX28" fmla="*/ 113981 w 935643"/>
                  <a:gd name="connsiteY28" fmla="*/ 687063 h 718165"/>
                  <a:gd name="connsiteX29" fmla="*/ 894963 w 935643"/>
                  <a:gd name="connsiteY29" fmla="*/ 687063 h 718165"/>
                  <a:gd name="connsiteX30" fmla="*/ 904558 w 935643"/>
                  <a:gd name="connsiteY30" fmla="*/ 687063 h 718165"/>
                  <a:gd name="connsiteX31" fmla="*/ 186898 w 935643"/>
                  <a:gd name="connsiteY31" fmla="*/ 531547 h 718165"/>
                  <a:gd name="connsiteX32" fmla="*/ 186898 w 935643"/>
                  <a:gd name="connsiteY32" fmla="*/ 521180 h 718165"/>
                  <a:gd name="connsiteX33" fmla="*/ 186898 w 935643"/>
                  <a:gd name="connsiteY33" fmla="*/ 115304 h 718165"/>
                  <a:gd name="connsiteX34" fmla="*/ 186898 w 935643"/>
                  <a:gd name="connsiteY34" fmla="*/ 106472 h 718165"/>
                  <a:gd name="connsiteX35" fmla="*/ 95176 w 935643"/>
                  <a:gd name="connsiteY35" fmla="*/ 32747 h 718165"/>
                  <a:gd name="connsiteX36" fmla="*/ 31086 w 935643"/>
                  <a:gd name="connsiteY36" fmla="*/ 112616 h 718165"/>
                  <a:gd name="connsiteX37" fmla="*/ 31086 w 935643"/>
                  <a:gd name="connsiteY37" fmla="*/ 523100 h 718165"/>
                  <a:gd name="connsiteX38" fmla="*/ 31086 w 935643"/>
                  <a:gd name="connsiteY38" fmla="*/ 530395 h 718165"/>
                  <a:gd name="connsiteX39" fmla="*/ 186898 w 935643"/>
                  <a:gd name="connsiteY39" fmla="*/ 531547 h 71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35643" h="718165">
                    <a:moveTo>
                      <a:pt x="904558" y="687063"/>
                    </a:moveTo>
                    <a:cubicBezTo>
                      <a:pt x="904558" y="682071"/>
                      <a:pt x="904558" y="678231"/>
                      <a:pt x="904558" y="674391"/>
                    </a:cubicBezTo>
                    <a:cubicBezTo>
                      <a:pt x="904558" y="509660"/>
                      <a:pt x="904558" y="344545"/>
                      <a:pt x="904558" y="179814"/>
                    </a:cubicBezTo>
                    <a:cubicBezTo>
                      <a:pt x="904558" y="176742"/>
                      <a:pt x="904558" y="174054"/>
                      <a:pt x="904558" y="170982"/>
                    </a:cubicBezTo>
                    <a:cubicBezTo>
                      <a:pt x="905325" y="162535"/>
                      <a:pt x="911466" y="156391"/>
                      <a:pt x="919909" y="156391"/>
                    </a:cubicBezTo>
                    <a:cubicBezTo>
                      <a:pt x="928736" y="156391"/>
                      <a:pt x="935260" y="162151"/>
                      <a:pt x="935643" y="171366"/>
                    </a:cubicBezTo>
                    <a:cubicBezTo>
                      <a:pt x="935643" y="173670"/>
                      <a:pt x="935643" y="175974"/>
                      <a:pt x="935643" y="178278"/>
                    </a:cubicBezTo>
                    <a:cubicBezTo>
                      <a:pt x="935643" y="351073"/>
                      <a:pt x="935643" y="523484"/>
                      <a:pt x="935643" y="696278"/>
                    </a:cubicBezTo>
                    <a:cubicBezTo>
                      <a:pt x="935643" y="713942"/>
                      <a:pt x="931422" y="718166"/>
                      <a:pt x="914152" y="718166"/>
                    </a:cubicBezTo>
                    <a:cubicBezTo>
                      <a:pt x="647045" y="718166"/>
                      <a:pt x="379937" y="718166"/>
                      <a:pt x="112830" y="718166"/>
                    </a:cubicBezTo>
                    <a:cubicBezTo>
                      <a:pt x="46820" y="718166"/>
                      <a:pt x="0" y="670935"/>
                      <a:pt x="0" y="605273"/>
                    </a:cubicBezTo>
                    <a:cubicBezTo>
                      <a:pt x="0" y="440926"/>
                      <a:pt x="0" y="276963"/>
                      <a:pt x="0" y="112616"/>
                    </a:cubicBezTo>
                    <a:cubicBezTo>
                      <a:pt x="0" y="45418"/>
                      <a:pt x="50274" y="-2580"/>
                      <a:pt x="117435" y="107"/>
                    </a:cubicBezTo>
                    <a:cubicBezTo>
                      <a:pt x="170012" y="2411"/>
                      <a:pt x="217217" y="50410"/>
                      <a:pt x="218368" y="103400"/>
                    </a:cubicBezTo>
                    <a:cubicBezTo>
                      <a:pt x="218752" y="120680"/>
                      <a:pt x="218368" y="137959"/>
                      <a:pt x="218368" y="156391"/>
                    </a:cubicBezTo>
                    <a:cubicBezTo>
                      <a:pt x="233335" y="156391"/>
                      <a:pt x="247535" y="156391"/>
                      <a:pt x="261734" y="156391"/>
                    </a:cubicBezTo>
                    <a:cubicBezTo>
                      <a:pt x="274399" y="156391"/>
                      <a:pt x="280923" y="161767"/>
                      <a:pt x="280923" y="171750"/>
                    </a:cubicBezTo>
                    <a:cubicBezTo>
                      <a:pt x="280923" y="181734"/>
                      <a:pt x="274399" y="187494"/>
                      <a:pt x="261734" y="187494"/>
                    </a:cubicBezTo>
                    <a:cubicBezTo>
                      <a:pt x="247919" y="187494"/>
                      <a:pt x="233719" y="187494"/>
                      <a:pt x="218368" y="187494"/>
                    </a:cubicBezTo>
                    <a:cubicBezTo>
                      <a:pt x="218368" y="191718"/>
                      <a:pt x="218368" y="195558"/>
                      <a:pt x="218368" y="199397"/>
                    </a:cubicBezTo>
                    <a:cubicBezTo>
                      <a:pt x="218368" y="334177"/>
                      <a:pt x="218368" y="468573"/>
                      <a:pt x="218368" y="603353"/>
                    </a:cubicBezTo>
                    <a:cubicBezTo>
                      <a:pt x="218368" y="608345"/>
                      <a:pt x="218368" y="614873"/>
                      <a:pt x="215298" y="617945"/>
                    </a:cubicBezTo>
                    <a:cubicBezTo>
                      <a:pt x="211460" y="621785"/>
                      <a:pt x="204552" y="624472"/>
                      <a:pt x="199179" y="624088"/>
                    </a:cubicBezTo>
                    <a:cubicBezTo>
                      <a:pt x="192271" y="623704"/>
                      <a:pt x="188050" y="617945"/>
                      <a:pt x="187282" y="610649"/>
                    </a:cubicBezTo>
                    <a:cubicBezTo>
                      <a:pt x="186131" y="602969"/>
                      <a:pt x="185747" y="594905"/>
                      <a:pt x="183828" y="587609"/>
                    </a:cubicBezTo>
                    <a:cubicBezTo>
                      <a:pt x="173466" y="551131"/>
                      <a:pt x="137008" y="526555"/>
                      <a:pt x="101700" y="531547"/>
                    </a:cubicBezTo>
                    <a:cubicBezTo>
                      <a:pt x="60636" y="537307"/>
                      <a:pt x="31853" y="568794"/>
                      <a:pt x="31469" y="608345"/>
                    </a:cubicBezTo>
                    <a:cubicBezTo>
                      <a:pt x="31086" y="646360"/>
                      <a:pt x="58718" y="679383"/>
                      <a:pt x="96711" y="685527"/>
                    </a:cubicBezTo>
                    <a:cubicBezTo>
                      <a:pt x="102468" y="686295"/>
                      <a:pt x="108224" y="687063"/>
                      <a:pt x="113981" y="687063"/>
                    </a:cubicBezTo>
                    <a:cubicBezTo>
                      <a:pt x="374181" y="687063"/>
                      <a:pt x="634764" y="687063"/>
                      <a:pt x="894963" y="687063"/>
                    </a:cubicBezTo>
                    <a:cubicBezTo>
                      <a:pt x="897650" y="687063"/>
                      <a:pt x="900336" y="687063"/>
                      <a:pt x="904558" y="687063"/>
                    </a:cubicBezTo>
                    <a:close/>
                    <a:moveTo>
                      <a:pt x="186898" y="531547"/>
                    </a:moveTo>
                    <a:cubicBezTo>
                      <a:pt x="186898" y="526939"/>
                      <a:pt x="186898" y="523868"/>
                      <a:pt x="186898" y="521180"/>
                    </a:cubicBezTo>
                    <a:cubicBezTo>
                      <a:pt x="186898" y="386016"/>
                      <a:pt x="186898" y="250852"/>
                      <a:pt x="186898" y="115304"/>
                    </a:cubicBezTo>
                    <a:cubicBezTo>
                      <a:pt x="186898" y="112232"/>
                      <a:pt x="186898" y="109544"/>
                      <a:pt x="186898" y="106472"/>
                    </a:cubicBezTo>
                    <a:cubicBezTo>
                      <a:pt x="184212" y="58474"/>
                      <a:pt x="142380" y="25067"/>
                      <a:pt x="95176" y="32747"/>
                    </a:cubicBezTo>
                    <a:cubicBezTo>
                      <a:pt x="57182" y="39274"/>
                      <a:pt x="31086" y="71529"/>
                      <a:pt x="31086" y="112616"/>
                    </a:cubicBezTo>
                    <a:cubicBezTo>
                      <a:pt x="31086" y="249316"/>
                      <a:pt x="31086" y="386400"/>
                      <a:pt x="31086" y="523100"/>
                    </a:cubicBezTo>
                    <a:cubicBezTo>
                      <a:pt x="31086" y="525019"/>
                      <a:pt x="31086" y="527323"/>
                      <a:pt x="31086" y="530395"/>
                    </a:cubicBezTo>
                    <a:cubicBezTo>
                      <a:pt x="83279" y="485469"/>
                      <a:pt x="145835" y="493532"/>
                      <a:pt x="186898" y="531547"/>
                    </a:cubicBezTo>
                    <a:close/>
                  </a:path>
                </a:pathLst>
              </a:custGeom>
              <a:grpFill/>
              <a:ln w="383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CD24D1FB-30D4-FEE5-32E5-3871D823B7A6}"/>
                  </a:ext>
                </a:extLst>
              </p:cNvPr>
              <p:cNvSpPr/>
              <p:nvPr/>
            </p:nvSpPr>
            <p:spPr>
              <a:xfrm>
                <a:off x="4565003" y="3669926"/>
                <a:ext cx="155983" cy="733801"/>
              </a:xfrm>
              <a:custGeom>
                <a:avLst/>
                <a:gdLst>
                  <a:gd name="connsiteX0" fmla="*/ 124343 w 155983"/>
                  <a:gd name="connsiteY0" fmla="*/ 188154 h 733801"/>
                  <a:gd name="connsiteX1" fmla="*/ 93641 w 155983"/>
                  <a:gd name="connsiteY1" fmla="*/ 188154 h 733801"/>
                  <a:gd name="connsiteX2" fmla="*/ 93641 w 155983"/>
                  <a:gd name="connsiteY2" fmla="*/ 546031 h 733801"/>
                  <a:gd name="connsiteX3" fmla="*/ 124343 w 155983"/>
                  <a:gd name="connsiteY3" fmla="*/ 546031 h 733801"/>
                  <a:gd name="connsiteX4" fmla="*/ 124343 w 155983"/>
                  <a:gd name="connsiteY4" fmla="*/ 535280 h 733801"/>
                  <a:gd name="connsiteX5" fmla="*/ 124343 w 155983"/>
                  <a:gd name="connsiteY5" fmla="*/ 302967 h 733801"/>
                  <a:gd name="connsiteX6" fmla="*/ 124727 w 155983"/>
                  <a:gd name="connsiteY6" fmla="*/ 294135 h 733801"/>
                  <a:gd name="connsiteX7" fmla="*/ 139311 w 155983"/>
                  <a:gd name="connsiteY7" fmla="*/ 281079 h 733801"/>
                  <a:gd name="connsiteX8" fmla="*/ 155429 w 155983"/>
                  <a:gd name="connsiteY8" fmla="*/ 293751 h 733801"/>
                  <a:gd name="connsiteX9" fmla="*/ 155813 w 155983"/>
                  <a:gd name="connsiteY9" fmla="*/ 301431 h 733801"/>
                  <a:gd name="connsiteX10" fmla="*/ 155813 w 155983"/>
                  <a:gd name="connsiteY10" fmla="*/ 556015 h 733801"/>
                  <a:gd name="connsiteX11" fmla="*/ 152359 w 155983"/>
                  <a:gd name="connsiteY11" fmla="*/ 574062 h 733801"/>
                  <a:gd name="connsiteX12" fmla="*/ 94792 w 155983"/>
                  <a:gd name="connsiteY12" fmla="*/ 718826 h 733801"/>
                  <a:gd name="connsiteX13" fmla="*/ 77907 w 155983"/>
                  <a:gd name="connsiteY13" fmla="*/ 733802 h 733801"/>
                  <a:gd name="connsiteX14" fmla="*/ 61020 w 155983"/>
                  <a:gd name="connsiteY14" fmla="*/ 718826 h 733801"/>
                  <a:gd name="connsiteX15" fmla="*/ 2686 w 155983"/>
                  <a:gd name="connsiteY15" fmla="*/ 572526 h 733801"/>
                  <a:gd name="connsiteX16" fmla="*/ 0 w 155983"/>
                  <a:gd name="connsiteY16" fmla="*/ 558319 h 733801"/>
                  <a:gd name="connsiteX17" fmla="*/ 0 w 155983"/>
                  <a:gd name="connsiteY17" fmla="*/ 77182 h 733801"/>
                  <a:gd name="connsiteX18" fmla="*/ 77907 w 155983"/>
                  <a:gd name="connsiteY18" fmla="*/ 0 h 733801"/>
                  <a:gd name="connsiteX19" fmla="*/ 155813 w 155983"/>
                  <a:gd name="connsiteY19" fmla="*/ 76798 h 733801"/>
                  <a:gd name="connsiteX20" fmla="*/ 155813 w 155983"/>
                  <a:gd name="connsiteY20" fmla="*/ 230777 h 733801"/>
                  <a:gd name="connsiteX21" fmla="*/ 140845 w 155983"/>
                  <a:gd name="connsiteY21" fmla="*/ 249592 h 733801"/>
                  <a:gd name="connsiteX22" fmla="*/ 124727 w 155983"/>
                  <a:gd name="connsiteY22" fmla="*/ 230777 h 733801"/>
                  <a:gd name="connsiteX23" fmla="*/ 124343 w 155983"/>
                  <a:gd name="connsiteY23" fmla="*/ 188154 h 733801"/>
                  <a:gd name="connsiteX24" fmla="*/ 61788 w 155983"/>
                  <a:gd name="connsiteY24" fmla="*/ 188154 h 733801"/>
                  <a:gd name="connsiteX25" fmla="*/ 31469 w 155983"/>
                  <a:gd name="connsiteY25" fmla="*/ 188154 h 733801"/>
                  <a:gd name="connsiteX26" fmla="*/ 31469 w 155983"/>
                  <a:gd name="connsiteY26" fmla="*/ 546031 h 733801"/>
                  <a:gd name="connsiteX27" fmla="*/ 61788 w 155983"/>
                  <a:gd name="connsiteY27" fmla="*/ 546031 h 733801"/>
                  <a:gd name="connsiteX28" fmla="*/ 61788 w 155983"/>
                  <a:gd name="connsiteY28" fmla="*/ 188154 h 733801"/>
                  <a:gd name="connsiteX29" fmla="*/ 123960 w 155983"/>
                  <a:gd name="connsiteY29" fmla="*/ 93693 h 733801"/>
                  <a:gd name="connsiteX30" fmla="*/ 99782 w 155983"/>
                  <a:gd name="connsiteY30" fmla="*/ 37631 h 733801"/>
                  <a:gd name="connsiteX31" fmla="*/ 49507 w 155983"/>
                  <a:gd name="connsiteY31" fmla="*/ 41471 h 733801"/>
                  <a:gd name="connsiteX32" fmla="*/ 31469 w 155983"/>
                  <a:gd name="connsiteY32" fmla="*/ 93693 h 733801"/>
                  <a:gd name="connsiteX33" fmla="*/ 123960 w 155983"/>
                  <a:gd name="connsiteY33" fmla="*/ 93693 h 733801"/>
                  <a:gd name="connsiteX34" fmla="*/ 31086 w 155983"/>
                  <a:gd name="connsiteY34" fmla="*/ 125564 h 733801"/>
                  <a:gd name="connsiteX35" fmla="*/ 31086 w 155983"/>
                  <a:gd name="connsiteY35" fmla="*/ 155515 h 733801"/>
                  <a:gd name="connsiteX36" fmla="*/ 123575 w 155983"/>
                  <a:gd name="connsiteY36" fmla="*/ 155515 h 733801"/>
                  <a:gd name="connsiteX37" fmla="*/ 123575 w 155983"/>
                  <a:gd name="connsiteY37" fmla="*/ 125564 h 733801"/>
                  <a:gd name="connsiteX38" fmla="*/ 31086 w 155983"/>
                  <a:gd name="connsiteY38" fmla="*/ 125564 h 733801"/>
                  <a:gd name="connsiteX39" fmla="*/ 116668 w 155983"/>
                  <a:gd name="connsiteY39" fmla="*/ 577902 h 733801"/>
                  <a:gd name="connsiteX40" fmla="*/ 77522 w 155983"/>
                  <a:gd name="connsiteY40" fmla="*/ 577902 h 733801"/>
                  <a:gd name="connsiteX41" fmla="*/ 38378 w 155983"/>
                  <a:gd name="connsiteY41" fmla="*/ 577902 h 733801"/>
                  <a:gd name="connsiteX42" fmla="*/ 49123 w 155983"/>
                  <a:gd name="connsiteY42" fmla="*/ 604398 h 733801"/>
                  <a:gd name="connsiteX43" fmla="*/ 56031 w 155983"/>
                  <a:gd name="connsiteY43" fmla="*/ 609005 h 733801"/>
                  <a:gd name="connsiteX44" fmla="*/ 98630 w 155983"/>
                  <a:gd name="connsiteY44" fmla="*/ 609005 h 733801"/>
                  <a:gd name="connsiteX45" fmla="*/ 105154 w 155983"/>
                  <a:gd name="connsiteY45" fmla="*/ 605549 h 733801"/>
                  <a:gd name="connsiteX46" fmla="*/ 116668 w 155983"/>
                  <a:gd name="connsiteY46" fmla="*/ 577902 h 733801"/>
                  <a:gd name="connsiteX47" fmla="*/ 77522 w 155983"/>
                  <a:gd name="connsiteY47" fmla="*/ 675819 h 733801"/>
                  <a:gd name="connsiteX48" fmla="*/ 91339 w 155983"/>
                  <a:gd name="connsiteY48" fmla="*/ 640876 h 733801"/>
                  <a:gd name="connsiteX49" fmla="*/ 63707 w 155983"/>
                  <a:gd name="connsiteY49" fmla="*/ 640876 h 733801"/>
                  <a:gd name="connsiteX50" fmla="*/ 77522 w 155983"/>
                  <a:gd name="connsiteY50" fmla="*/ 675819 h 7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5983" h="733801">
                    <a:moveTo>
                      <a:pt x="124343" y="188154"/>
                    </a:moveTo>
                    <a:cubicBezTo>
                      <a:pt x="113597" y="188154"/>
                      <a:pt x="104003" y="188154"/>
                      <a:pt x="93641" y="188154"/>
                    </a:cubicBezTo>
                    <a:cubicBezTo>
                      <a:pt x="93641" y="307191"/>
                      <a:pt x="93641" y="426227"/>
                      <a:pt x="93641" y="546031"/>
                    </a:cubicBezTo>
                    <a:cubicBezTo>
                      <a:pt x="103236" y="546031"/>
                      <a:pt x="113214" y="546031"/>
                      <a:pt x="124343" y="546031"/>
                    </a:cubicBezTo>
                    <a:cubicBezTo>
                      <a:pt x="124343" y="542191"/>
                      <a:pt x="124343" y="538736"/>
                      <a:pt x="124343" y="535280"/>
                    </a:cubicBezTo>
                    <a:cubicBezTo>
                      <a:pt x="124343" y="457714"/>
                      <a:pt x="124343" y="380532"/>
                      <a:pt x="124343" y="302967"/>
                    </a:cubicBezTo>
                    <a:cubicBezTo>
                      <a:pt x="124343" y="299895"/>
                      <a:pt x="123960" y="297207"/>
                      <a:pt x="124727" y="294135"/>
                    </a:cubicBezTo>
                    <a:cubicBezTo>
                      <a:pt x="126262" y="286071"/>
                      <a:pt x="131251" y="281463"/>
                      <a:pt x="139311" y="281079"/>
                    </a:cubicBezTo>
                    <a:cubicBezTo>
                      <a:pt x="147370" y="280695"/>
                      <a:pt x="153894" y="286071"/>
                      <a:pt x="155429" y="293751"/>
                    </a:cubicBezTo>
                    <a:cubicBezTo>
                      <a:pt x="155813" y="296439"/>
                      <a:pt x="155813" y="299127"/>
                      <a:pt x="155813" y="301431"/>
                    </a:cubicBezTo>
                    <a:cubicBezTo>
                      <a:pt x="155813" y="386292"/>
                      <a:pt x="155813" y="471154"/>
                      <a:pt x="155813" y="556015"/>
                    </a:cubicBezTo>
                    <a:cubicBezTo>
                      <a:pt x="155813" y="562159"/>
                      <a:pt x="154662" y="568303"/>
                      <a:pt x="152359" y="574062"/>
                    </a:cubicBezTo>
                    <a:cubicBezTo>
                      <a:pt x="133554" y="622445"/>
                      <a:pt x="113981" y="670443"/>
                      <a:pt x="94792" y="718826"/>
                    </a:cubicBezTo>
                    <a:cubicBezTo>
                      <a:pt x="91722" y="726506"/>
                      <a:pt x="87885" y="733802"/>
                      <a:pt x="77907" y="733802"/>
                    </a:cubicBezTo>
                    <a:cubicBezTo>
                      <a:pt x="67928" y="733802"/>
                      <a:pt x="64090" y="726890"/>
                      <a:pt x="61020" y="718826"/>
                    </a:cubicBezTo>
                    <a:cubicBezTo>
                      <a:pt x="41448" y="670059"/>
                      <a:pt x="21875" y="621293"/>
                      <a:pt x="2686" y="572526"/>
                    </a:cubicBezTo>
                    <a:cubicBezTo>
                      <a:pt x="767" y="568303"/>
                      <a:pt x="0" y="562927"/>
                      <a:pt x="0" y="558319"/>
                    </a:cubicBezTo>
                    <a:cubicBezTo>
                      <a:pt x="0" y="397812"/>
                      <a:pt x="0" y="237689"/>
                      <a:pt x="0" y="77182"/>
                    </a:cubicBezTo>
                    <a:cubicBezTo>
                      <a:pt x="0" y="34175"/>
                      <a:pt x="34923" y="0"/>
                      <a:pt x="77907" y="0"/>
                    </a:cubicBezTo>
                    <a:cubicBezTo>
                      <a:pt x="120889" y="0"/>
                      <a:pt x="155813" y="34175"/>
                      <a:pt x="155813" y="76798"/>
                    </a:cubicBezTo>
                    <a:cubicBezTo>
                      <a:pt x="156196" y="128252"/>
                      <a:pt x="155813" y="179707"/>
                      <a:pt x="155813" y="230777"/>
                    </a:cubicBezTo>
                    <a:cubicBezTo>
                      <a:pt x="155813" y="242681"/>
                      <a:pt x="150440" y="249208"/>
                      <a:pt x="140845" y="249592"/>
                    </a:cubicBezTo>
                    <a:cubicBezTo>
                      <a:pt x="130867" y="249976"/>
                      <a:pt x="125111" y="243065"/>
                      <a:pt x="124727" y="230777"/>
                    </a:cubicBezTo>
                    <a:cubicBezTo>
                      <a:pt x="124343" y="216953"/>
                      <a:pt x="124343" y="202746"/>
                      <a:pt x="124343" y="188154"/>
                    </a:cubicBezTo>
                    <a:close/>
                    <a:moveTo>
                      <a:pt x="61788" y="188154"/>
                    </a:moveTo>
                    <a:cubicBezTo>
                      <a:pt x="51042" y="188154"/>
                      <a:pt x="41064" y="188154"/>
                      <a:pt x="31469" y="188154"/>
                    </a:cubicBezTo>
                    <a:cubicBezTo>
                      <a:pt x="31469" y="307959"/>
                      <a:pt x="31469" y="426995"/>
                      <a:pt x="31469" y="546031"/>
                    </a:cubicBezTo>
                    <a:cubicBezTo>
                      <a:pt x="42215" y="546031"/>
                      <a:pt x="51810" y="546031"/>
                      <a:pt x="61788" y="546031"/>
                    </a:cubicBezTo>
                    <a:cubicBezTo>
                      <a:pt x="61788" y="426611"/>
                      <a:pt x="61788" y="307959"/>
                      <a:pt x="61788" y="188154"/>
                    </a:cubicBezTo>
                    <a:close/>
                    <a:moveTo>
                      <a:pt x="123960" y="93693"/>
                    </a:moveTo>
                    <a:cubicBezTo>
                      <a:pt x="126262" y="69886"/>
                      <a:pt x="121656" y="49534"/>
                      <a:pt x="99782" y="37631"/>
                    </a:cubicBezTo>
                    <a:cubicBezTo>
                      <a:pt x="82512" y="28031"/>
                      <a:pt x="65242" y="29567"/>
                      <a:pt x="49507" y="41471"/>
                    </a:cubicBezTo>
                    <a:cubicBezTo>
                      <a:pt x="31854" y="54526"/>
                      <a:pt x="28783" y="73342"/>
                      <a:pt x="31469" y="93693"/>
                    </a:cubicBezTo>
                    <a:cubicBezTo>
                      <a:pt x="62171" y="93693"/>
                      <a:pt x="92873" y="93693"/>
                      <a:pt x="123960" y="93693"/>
                    </a:cubicBezTo>
                    <a:close/>
                    <a:moveTo>
                      <a:pt x="31086" y="125564"/>
                    </a:moveTo>
                    <a:cubicBezTo>
                      <a:pt x="31086" y="135932"/>
                      <a:pt x="31086" y="145916"/>
                      <a:pt x="31086" y="155515"/>
                    </a:cubicBezTo>
                    <a:cubicBezTo>
                      <a:pt x="62556" y="155515"/>
                      <a:pt x="92873" y="155515"/>
                      <a:pt x="123575" y="155515"/>
                    </a:cubicBezTo>
                    <a:cubicBezTo>
                      <a:pt x="123575" y="145148"/>
                      <a:pt x="123575" y="135548"/>
                      <a:pt x="123575" y="125564"/>
                    </a:cubicBezTo>
                    <a:cubicBezTo>
                      <a:pt x="92873" y="125564"/>
                      <a:pt x="62556" y="125564"/>
                      <a:pt x="31086" y="125564"/>
                    </a:cubicBezTo>
                    <a:close/>
                    <a:moveTo>
                      <a:pt x="116668" y="577902"/>
                    </a:moveTo>
                    <a:cubicBezTo>
                      <a:pt x="102852" y="577902"/>
                      <a:pt x="90187" y="577902"/>
                      <a:pt x="77522" y="577902"/>
                    </a:cubicBezTo>
                    <a:cubicBezTo>
                      <a:pt x="64858" y="577902"/>
                      <a:pt x="52193" y="577902"/>
                      <a:pt x="38378" y="577902"/>
                    </a:cubicBezTo>
                    <a:cubicBezTo>
                      <a:pt x="42215" y="587886"/>
                      <a:pt x="45286" y="596334"/>
                      <a:pt x="49123" y="604398"/>
                    </a:cubicBezTo>
                    <a:cubicBezTo>
                      <a:pt x="50274" y="606701"/>
                      <a:pt x="53729" y="609005"/>
                      <a:pt x="56031" y="609005"/>
                    </a:cubicBezTo>
                    <a:cubicBezTo>
                      <a:pt x="70231" y="609389"/>
                      <a:pt x="84431" y="609389"/>
                      <a:pt x="98630" y="609005"/>
                    </a:cubicBezTo>
                    <a:cubicBezTo>
                      <a:pt x="100933" y="609005"/>
                      <a:pt x="104387" y="607469"/>
                      <a:pt x="105154" y="605549"/>
                    </a:cubicBezTo>
                    <a:cubicBezTo>
                      <a:pt x="109376" y="596718"/>
                      <a:pt x="112446" y="587886"/>
                      <a:pt x="116668" y="577902"/>
                    </a:cubicBezTo>
                    <a:close/>
                    <a:moveTo>
                      <a:pt x="77522" y="675819"/>
                    </a:moveTo>
                    <a:cubicBezTo>
                      <a:pt x="82895" y="662380"/>
                      <a:pt x="87117" y="652012"/>
                      <a:pt x="91339" y="640876"/>
                    </a:cubicBezTo>
                    <a:cubicBezTo>
                      <a:pt x="81360" y="640876"/>
                      <a:pt x="72917" y="640876"/>
                      <a:pt x="63707" y="640876"/>
                    </a:cubicBezTo>
                    <a:cubicBezTo>
                      <a:pt x="67928" y="652396"/>
                      <a:pt x="72150" y="662764"/>
                      <a:pt x="77522" y="675819"/>
                    </a:cubicBezTo>
                    <a:close/>
                  </a:path>
                </a:pathLst>
              </a:custGeom>
              <a:grpFill/>
              <a:ln w="383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784B0D0-D90A-DEE1-EF89-79A39CF5140D}"/>
                  </a:ext>
                </a:extLst>
              </p:cNvPr>
              <p:cNvSpPr/>
              <p:nvPr/>
            </p:nvSpPr>
            <p:spPr>
              <a:xfrm>
                <a:off x="4112514" y="3732320"/>
                <a:ext cx="312441" cy="624806"/>
              </a:xfrm>
              <a:custGeom>
                <a:avLst/>
                <a:gdLst>
                  <a:gd name="connsiteX0" fmla="*/ 108627 w 312441"/>
                  <a:gd name="connsiteY0" fmla="*/ 249789 h 624806"/>
                  <a:gd name="connsiteX1" fmla="*/ 122443 w 312441"/>
                  <a:gd name="connsiteY1" fmla="*/ 249789 h 624806"/>
                  <a:gd name="connsiteX2" fmla="*/ 114000 w 312441"/>
                  <a:gd name="connsiteY2" fmla="*/ 172991 h 624806"/>
                  <a:gd name="connsiteX3" fmla="*/ 109394 w 312441"/>
                  <a:gd name="connsiteY3" fmla="*/ 129600 h 624806"/>
                  <a:gd name="connsiteX4" fmla="*/ 132421 w 312441"/>
                  <a:gd name="connsiteY4" fmla="*/ 111553 h 624806"/>
                  <a:gd name="connsiteX5" fmla="*/ 206873 w 312441"/>
                  <a:gd name="connsiteY5" fmla="*/ 112705 h 624806"/>
                  <a:gd name="connsiteX6" fmla="*/ 233354 w 312441"/>
                  <a:gd name="connsiteY6" fmla="*/ 134208 h 624806"/>
                  <a:gd name="connsiteX7" fmla="*/ 220305 w 312441"/>
                  <a:gd name="connsiteY7" fmla="*/ 249021 h 624806"/>
                  <a:gd name="connsiteX8" fmla="*/ 234121 w 312441"/>
                  <a:gd name="connsiteY8" fmla="*/ 249021 h 624806"/>
                  <a:gd name="connsiteX9" fmla="*/ 251391 w 312441"/>
                  <a:gd name="connsiteY9" fmla="*/ 214462 h 624806"/>
                  <a:gd name="connsiteX10" fmla="*/ 269045 w 312441"/>
                  <a:gd name="connsiteY10" fmla="*/ 91586 h 624806"/>
                  <a:gd name="connsiteX11" fmla="*/ 272499 w 312441"/>
                  <a:gd name="connsiteY11" fmla="*/ 63170 h 624806"/>
                  <a:gd name="connsiteX12" fmla="*/ 297060 w 312441"/>
                  <a:gd name="connsiteY12" fmla="*/ 76994 h 624806"/>
                  <a:gd name="connsiteX13" fmla="*/ 272115 w 312441"/>
                  <a:gd name="connsiteY13" fmla="*/ 239037 h 624806"/>
                  <a:gd name="connsiteX14" fmla="*/ 274034 w 312441"/>
                  <a:gd name="connsiteY14" fmla="*/ 256317 h 624806"/>
                  <a:gd name="connsiteX15" fmla="*/ 272882 w 312441"/>
                  <a:gd name="connsiteY15" fmla="*/ 337338 h 624806"/>
                  <a:gd name="connsiteX16" fmla="*/ 265591 w 312441"/>
                  <a:gd name="connsiteY16" fmla="*/ 349242 h 624806"/>
                  <a:gd name="connsiteX17" fmla="*/ 191906 w 312441"/>
                  <a:gd name="connsiteY17" fmla="*/ 434871 h 624806"/>
                  <a:gd name="connsiteX18" fmla="*/ 172717 w 312441"/>
                  <a:gd name="connsiteY18" fmla="*/ 446391 h 624806"/>
                  <a:gd name="connsiteX19" fmla="*/ 73319 w 312441"/>
                  <a:gd name="connsiteY19" fmla="*/ 501685 h 624806"/>
                  <a:gd name="connsiteX20" fmla="*/ 33407 w 312441"/>
                  <a:gd name="connsiteY20" fmla="*/ 537780 h 624806"/>
                  <a:gd name="connsiteX21" fmla="*/ 76773 w 312441"/>
                  <a:gd name="connsiteY21" fmla="*/ 593458 h 624806"/>
                  <a:gd name="connsiteX22" fmla="*/ 107859 w 312441"/>
                  <a:gd name="connsiteY22" fmla="*/ 593458 h 624806"/>
                  <a:gd name="connsiteX23" fmla="*/ 125129 w 312441"/>
                  <a:gd name="connsiteY23" fmla="*/ 608818 h 624806"/>
                  <a:gd name="connsiteX24" fmla="*/ 107859 w 312441"/>
                  <a:gd name="connsiteY24" fmla="*/ 624561 h 624806"/>
                  <a:gd name="connsiteX25" fmla="*/ 62190 w 312441"/>
                  <a:gd name="connsiteY25" fmla="*/ 623025 h 624806"/>
                  <a:gd name="connsiteX26" fmla="*/ 18 w 312441"/>
                  <a:gd name="connsiteY26" fmla="*/ 550836 h 624806"/>
                  <a:gd name="connsiteX27" fmla="*/ 59120 w 312441"/>
                  <a:gd name="connsiteY27" fmla="*/ 472886 h 624806"/>
                  <a:gd name="connsiteX28" fmla="*/ 111313 w 312441"/>
                  <a:gd name="connsiteY28" fmla="*/ 455222 h 624806"/>
                  <a:gd name="connsiteX29" fmla="*/ 141631 w 312441"/>
                  <a:gd name="connsiteY29" fmla="*/ 434871 h 624806"/>
                  <a:gd name="connsiteX30" fmla="*/ 111313 w 312441"/>
                  <a:gd name="connsiteY30" fmla="*/ 415672 h 624806"/>
                  <a:gd name="connsiteX31" fmla="*/ 77925 w 312441"/>
                  <a:gd name="connsiteY31" fmla="*/ 348090 h 624806"/>
                  <a:gd name="connsiteX32" fmla="*/ 71017 w 312441"/>
                  <a:gd name="connsiteY32" fmla="*/ 338106 h 624806"/>
                  <a:gd name="connsiteX33" fmla="*/ 70249 w 312441"/>
                  <a:gd name="connsiteY33" fmla="*/ 256701 h 624806"/>
                  <a:gd name="connsiteX34" fmla="*/ 72168 w 312441"/>
                  <a:gd name="connsiteY34" fmla="*/ 240573 h 624806"/>
                  <a:gd name="connsiteX35" fmla="*/ 100951 w 312441"/>
                  <a:gd name="connsiteY35" fmla="*/ 19780 h 624806"/>
                  <a:gd name="connsiteX36" fmla="*/ 239494 w 312441"/>
                  <a:gd name="connsiteY36" fmla="*/ 18244 h 624806"/>
                  <a:gd name="connsiteX37" fmla="*/ 249856 w 312441"/>
                  <a:gd name="connsiteY37" fmla="*/ 37827 h 624806"/>
                  <a:gd name="connsiteX38" fmla="*/ 226446 w 312441"/>
                  <a:gd name="connsiteY38" fmla="*/ 47043 h 624806"/>
                  <a:gd name="connsiteX39" fmla="*/ 186149 w 312441"/>
                  <a:gd name="connsiteY39" fmla="*/ 33603 h 624806"/>
                  <a:gd name="connsiteX40" fmla="*/ 72168 w 312441"/>
                  <a:gd name="connsiteY40" fmla="*/ 95809 h 624806"/>
                  <a:gd name="connsiteX41" fmla="*/ 98265 w 312441"/>
                  <a:gd name="connsiteY41" fmla="*/ 221374 h 624806"/>
                  <a:gd name="connsiteX42" fmla="*/ 108627 w 312441"/>
                  <a:gd name="connsiteY42" fmla="*/ 249789 h 624806"/>
                  <a:gd name="connsiteX43" fmla="*/ 109394 w 312441"/>
                  <a:gd name="connsiteY43" fmla="*/ 344250 h 624806"/>
                  <a:gd name="connsiteX44" fmla="*/ 173485 w 312441"/>
                  <a:gd name="connsiteY44" fmla="*/ 406072 h 624806"/>
                  <a:gd name="connsiteX45" fmla="*/ 232586 w 312441"/>
                  <a:gd name="connsiteY45" fmla="*/ 344250 h 624806"/>
                  <a:gd name="connsiteX46" fmla="*/ 109394 w 312441"/>
                  <a:gd name="connsiteY46" fmla="*/ 344250 h 624806"/>
                  <a:gd name="connsiteX47" fmla="*/ 170415 w 312441"/>
                  <a:gd name="connsiteY47" fmla="*/ 312763 h 624806"/>
                  <a:gd name="connsiteX48" fmla="*/ 246402 w 312441"/>
                  <a:gd name="connsiteY48" fmla="*/ 312763 h 624806"/>
                  <a:gd name="connsiteX49" fmla="*/ 264056 w 312441"/>
                  <a:gd name="connsiteY49" fmla="*/ 293179 h 624806"/>
                  <a:gd name="connsiteX50" fmla="*/ 246018 w 312441"/>
                  <a:gd name="connsiteY50" fmla="*/ 281276 h 624806"/>
                  <a:gd name="connsiteX51" fmla="*/ 165425 w 312441"/>
                  <a:gd name="connsiteY51" fmla="*/ 281276 h 624806"/>
                  <a:gd name="connsiteX52" fmla="*/ 96346 w 312441"/>
                  <a:gd name="connsiteY52" fmla="*/ 281276 h 624806"/>
                  <a:gd name="connsiteX53" fmla="*/ 78692 w 312441"/>
                  <a:gd name="connsiteY53" fmla="*/ 300859 h 624806"/>
                  <a:gd name="connsiteX54" fmla="*/ 96730 w 312441"/>
                  <a:gd name="connsiteY54" fmla="*/ 312763 h 624806"/>
                  <a:gd name="connsiteX55" fmla="*/ 170415 w 312441"/>
                  <a:gd name="connsiteY55" fmla="*/ 312763 h 624806"/>
                  <a:gd name="connsiteX56" fmla="*/ 153912 w 312441"/>
                  <a:gd name="connsiteY56" fmla="*/ 249405 h 624806"/>
                  <a:gd name="connsiteX57" fmla="*/ 188068 w 312441"/>
                  <a:gd name="connsiteY57" fmla="*/ 249405 h 624806"/>
                  <a:gd name="connsiteX58" fmla="*/ 199198 w 312441"/>
                  <a:gd name="connsiteY58" fmla="*/ 148800 h 624806"/>
                  <a:gd name="connsiteX59" fmla="*/ 170798 w 312441"/>
                  <a:gd name="connsiteY59" fmla="*/ 155712 h 624806"/>
                  <a:gd name="connsiteX60" fmla="*/ 143167 w 312441"/>
                  <a:gd name="connsiteY60" fmla="*/ 148416 h 624806"/>
                  <a:gd name="connsiteX61" fmla="*/ 153912 w 312441"/>
                  <a:gd name="connsiteY61" fmla="*/ 249405 h 62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12441" h="624806">
                    <a:moveTo>
                      <a:pt x="108627" y="249789"/>
                    </a:moveTo>
                    <a:cubicBezTo>
                      <a:pt x="114000" y="249789"/>
                      <a:pt x="117838" y="249789"/>
                      <a:pt x="122443" y="249789"/>
                    </a:cubicBezTo>
                    <a:cubicBezTo>
                      <a:pt x="119756" y="224062"/>
                      <a:pt x="116686" y="198334"/>
                      <a:pt x="114000" y="172991"/>
                    </a:cubicBezTo>
                    <a:cubicBezTo>
                      <a:pt x="112465" y="158400"/>
                      <a:pt x="110162" y="143808"/>
                      <a:pt x="109394" y="129600"/>
                    </a:cubicBezTo>
                    <a:cubicBezTo>
                      <a:pt x="108243" y="113857"/>
                      <a:pt x="117838" y="105409"/>
                      <a:pt x="132421" y="111553"/>
                    </a:cubicBezTo>
                    <a:cubicBezTo>
                      <a:pt x="157366" y="121921"/>
                      <a:pt x="181160" y="124993"/>
                      <a:pt x="206873" y="112705"/>
                    </a:cubicBezTo>
                    <a:cubicBezTo>
                      <a:pt x="225678" y="103873"/>
                      <a:pt x="235656" y="113473"/>
                      <a:pt x="233354" y="134208"/>
                    </a:cubicBezTo>
                    <a:cubicBezTo>
                      <a:pt x="228748" y="172223"/>
                      <a:pt x="224527" y="210238"/>
                      <a:pt x="220305" y="249021"/>
                    </a:cubicBezTo>
                    <a:cubicBezTo>
                      <a:pt x="224527" y="249021"/>
                      <a:pt x="228748" y="249021"/>
                      <a:pt x="234121" y="249021"/>
                    </a:cubicBezTo>
                    <a:cubicBezTo>
                      <a:pt x="229516" y="232509"/>
                      <a:pt x="241797" y="224446"/>
                      <a:pt x="251391" y="214462"/>
                    </a:cubicBezTo>
                    <a:cubicBezTo>
                      <a:pt x="282861" y="181439"/>
                      <a:pt x="289768" y="132288"/>
                      <a:pt x="269045" y="91586"/>
                    </a:cubicBezTo>
                    <a:cubicBezTo>
                      <a:pt x="261369" y="76610"/>
                      <a:pt x="262521" y="67778"/>
                      <a:pt x="272499" y="63170"/>
                    </a:cubicBezTo>
                    <a:cubicBezTo>
                      <a:pt x="281709" y="58563"/>
                      <a:pt x="289768" y="63170"/>
                      <a:pt x="297060" y="76994"/>
                    </a:cubicBezTo>
                    <a:cubicBezTo>
                      <a:pt x="324692" y="129984"/>
                      <a:pt x="314330" y="196414"/>
                      <a:pt x="272115" y="239037"/>
                    </a:cubicBezTo>
                    <a:cubicBezTo>
                      <a:pt x="262521" y="248637"/>
                      <a:pt x="262521" y="249789"/>
                      <a:pt x="274034" y="256317"/>
                    </a:cubicBezTo>
                    <a:cubicBezTo>
                      <a:pt x="305119" y="274748"/>
                      <a:pt x="304736" y="319675"/>
                      <a:pt x="272882" y="337338"/>
                    </a:cubicBezTo>
                    <a:cubicBezTo>
                      <a:pt x="267510" y="340410"/>
                      <a:pt x="265591" y="343098"/>
                      <a:pt x="265591" y="349242"/>
                    </a:cubicBezTo>
                    <a:cubicBezTo>
                      <a:pt x="264439" y="389944"/>
                      <a:pt x="232202" y="427191"/>
                      <a:pt x="191906" y="434871"/>
                    </a:cubicBezTo>
                    <a:cubicBezTo>
                      <a:pt x="183847" y="436407"/>
                      <a:pt x="178090" y="439863"/>
                      <a:pt x="172717" y="446391"/>
                    </a:cubicBezTo>
                    <a:cubicBezTo>
                      <a:pt x="146621" y="477110"/>
                      <a:pt x="112465" y="493621"/>
                      <a:pt x="73319" y="501685"/>
                    </a:cubicBezTo>
                    <a:cubicBezTo>
                      <a:pt x="52979" y="505909"/>
                      <a:pt x="38012" y="516277"/>
                      <a:pt x="33407" y="537780"/>
                    </a:cubicBezTo>
                    <a:cubicBezTo>
                      <a:pt x="26883" y="565811"/>
                      <a:pt x="47223" y="591922"/>
                      <a:pt x="76773" y="593458"/>
                    </a:cubicBezTo>
                    <a:cubicBezTo>
                      <a:pt x="87136" y="593842"/>
                      <a:pt x="97497" y="593458"/>
                      <a:pt x="107859" y="593458"/>
                    </a:cubicBezTo>
                    <a:cubicBezTo>
                      <a:pt x="118605" y="593458"/>
                      <a:pt x="125129" y="599602"/>
                      <a:pt x="125129" y="608818"/>
                    </a:cubicBezTo>
                    <a:cubicBezTo>
                      <a:pt x="125129" y="618418"/>
                      <a:pt x="118605" y="624561"/>
                      <a:pt x="107859" y="624561"/>
                    </a:cubicBezTo>
                    <a:cubicBezTo>
                      <a:pt x="92508" y="624561"/>
                      <a:pt x="77157" y="625713"/>
                      <a:pt x="62190" y="623025"/>
                    </a:cubicBezTo>
                    <a:cubicBezTo>
                      <a:pt x="26115" y="616498"/>
                      <a:pt x="786" y="586163"/>
                      <a:pt x="18" y="550836"/>
                    </a:cubicBezTo>
                    <a:cubicBezTo>
                      <a:pt x="-749" y="512821"/>
                      <a:pt x="22661" y="482486"/>
                      <a:pt x="59120" y="472886"/>
                    </a:cubicBezTo>
                    <a:cubicBezTo>
                      <a:pt x="76773" y="467894"/>
                      <a:pt x="94811" y="462518"/>
                      <a:pt x="111313" y="455222"/>
                    </a:cubicBezTo>
                    <a:cubicBezTo>
                      <a:pt x="122443" y="450615"/>
                      <a:pt x="131653" y="441783"/>
                      <a:pt x="141631" y="434871"/>
                    </a:cubicBezTo>
                    <a:cubicBezTo>
                      <a:pt x="130118" y="427575"/>
                      <a:pt x="120140" y="422583"/>
                      <a:pt x="111313" y="415672"/>
                    </a:cubicBezTo>
                    <a:cubicBezTo>
                      <a:pt x="90205" y="398392"/>
                      <a:pt x="78692" y="375353"/>
                      <a:pt x="77925" y="348090"/>
                    </a:cubicBezTo>
                    <a:cubicBezTo>
                      <a:pt x="77541" y="342330"/>
                      <a:pt x="75238" y="340410"/>
                      <a:pt x="71017" y="338106"/>
                    </a:cubicBezTo>
                    <a:cubicBezTo>
                      <a:pt x="38396" y="319675"/>
                      <a:pt x="38012" y="275516"/>
                      <a:pt x="70249" y="256701"/>
                    </a:cubicBezTo>
                    <a:cubicBezTo>
                      <a:pt x="80611" y="250557"/>
                      <a:pt x="80611" y="249021"/>
                      <a:pt x="72168" y="240573"/>
                    </a:cubicBezTo>
                    <a:cubicBezTo>
                      <a:pt x="6926" y="174911"/>
                      <a:pt x="20742" y="65474"/>
                      <a:pt x="100951" y="19780"/>
                    </a:cubicBezTo>
                    <a:cubicBezTo>
                      <a:pt x="146237" y="-6331"/>
                      <a:pt x="193057" y="-6331"/>
                      <a:pt x="239494" y="18244"/>
                    </a:cubicBezTo>
                    <a:cubicBezTo>
                      <a:pt x="247553" y="22468"/>
                      <a:pt x="252159" y="28227"/>
                      <a:pt x="249856" y="37827"/>
                    </a:cubicBezTo>
                    <a:cubicBezTo>
                      <a:pt x="247170" y="47811"/>
                      <a:pt x="237191" y="51267"/>
                      <a:pt x="226446" y="47043"/>
                    </a:cubicBezTo>
                    <a:cubicBezTo>
                      <a:pt x="213397" y="42051"/>
                      <a:pt x="199965" y="35907"/>
                      <a:pt x="186149" y="33603"/>
                    </a:cubicBezTo>
                    <a:cubicBezTo>
                      <a:pt x="138945" y="25924"/>
                      <a:pt x="92508" y="51651"/>
                      <a:pt x="72168" y="95809"/>
                    </a:cubicBezTo>
                    <a:cubicBezTo>
                      <a:pt x="52596" y="138816"/>
                      <a:pt x="62574" y="190271"/>
                      <a:pt x="98265" y="221374"/>
                    </a:cubicBezTo>
                    <a:cubicBezTo>
                      <a:pt x="107092" y="229053"/>
                      <a:pt x="110162" y="237885"/>
                      <a:pt x="108627" y="249789"/>
                    </a:cubicBezTo>
                    <a:close/>
                    <a:moveTo>
                      <a:pt x="109394" y="344250"/>
                    </a:moveTo>
                    <a:cubicBezTo>
                      <a:pt x="109394" y="379193"/>
                      <a:pt x="139329" y="407608"/>
                      <a:pt x="173485" y="406072"/>
                    </a:cubicBezTo>
                    <a:cubicBezTo>
                      <a:pt x="206873" y="404536"/>
                      <a:pt x="235656" y="374585"/>
                      <a:pt x="232586" y="344250"/>
                    </a:cubicBezTo>
                    <a:cubicBezTo>
                      <a:pt x="191522" y="344250"/>
                      <a:pt x="150458" y="344250"/>
                      <a:pt x="109394" y="344250"/>
                    </a:cubicBezTo>
                    <a:close/>
                    <a:moveTo>
                      <a:pt x="170415" y="312763"/>
                    </a:moveTo>
                    <a:cubicBezTo>
                      <a:pt x="195744" y="312763"/>
                      <a:pt x="221073" y="312763"/>
                      <a:pt x="246402" y="312763"/>
                    </a:cubicBezTo>
                    <a:cubicBezTo>
                      <a:pt x="259450" y="312763"/>
                      <a:pt x="267510" y="303547"/>
                      <a:pt x="264056" y="293179"/>
                    </a:cubicBezTo>
                    <a:cubicBezTo>
                      <a:pt x="261369" y="284348"/>
                      <a:pt x="254845" y="281276"/>
                      <a:pt x="246018" y="281276"/>
                    </a:cubicBezTo>
                    <a:cubicBezTo>
                      <a:pt x="219154" y="281276"/>
                      <a:pt x="192290" y="281276"/>
                      <a:pt x="165425" y="281276"/>
                    </a:cubicBezTo>
                    <a:cubicBezTo>
                      <a:pt x="142399" y="281276"/>
                      <a:pt x="119372" y="281276"/>
                      <a:pt x="96346" y="281276"/>
                    </a:cubicBezTo>
                    <a:cubicBezTo>
                      <a:pt x="83681" y="281276"/>
                      <a:pt x="75238" y="290492"/>
                      <a:pt x="78692" y="300859"/>
                    </a:cubicBezTo>
                    <a:cubicBezTo>
                      <a:pt x="81379" y="309691"/>
                      <a:pt x="87903" y="312763"/>
                      <a:pt x="96730" y="312763"/>
                    </a:cubicBezTo>
                    <a:cubicBezTo>
                      <a:pt x="120907" y="312763"/>
                      <a:pt x="145469" y="312763"/>
                      <a:pt x="170415" y="312763"/>
                    </a:cubicBezTo>
                    <a:close/>
                    <a:moveTo>
                      <a:pt x="153912" y="249405"/>
                    </a:moveTo>
                    <a:cubicBezTo>
                      <a:pt x="165809" y="249405"/>
                      <a:pt x="176939" y="249405"/>
                      <a:pt x="188068" y="249405"/>
                    </a:cubicBezTo>
                    <a:cubicBezTo>
                      <a:pt x="191906" y="215614"/>
                      <a:pt x="195360" y="182591"/>
                      <a:pt x="199198" y="148800"/>
                    </a:cubicBezTo>
                    <a:cubicBezTo>
                      <a:pt x="188836" y="151488"/>
                      <a:pt x="179625" y="155712"/>
                      <a:pt x="170798" y="155712"/>
                    </a:cubicBezTo>
                    <a:cubicBezTo>
                      <a:pt x="161972" y="155712"/>
                      <a:pt x="153145" y="151488"/>
                      <a:pt x="143167" y="148416"/>
                    </a:cubicBezTo>
                    <a:cubicBezTo>
                      <a:pt x="146621" y="182975"/>
                      <a:pt x="150458" y="215614"/>
                      <a:pt x="153912" y="249405"/>
                    </a:cubicBezTo>
                    <a:close/>
                  </a:path>
                </a:pathLst>
              </a:custGeom>
              <a:grpFill/>
              <a:ln w="383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EE917FB-2D83-2F53-9361-BEA010816C74}"/>
                  </a:ext>
                </a:extLst>
              </p:cNvPr>
              <p:cNvSpPr/>
              <p:nvPr/>
            </p:nvSpPr>
            <p:spPr>
              <a:xfrm>
                <a:off x="4253638" y="4201366"/>
                <a:ext cx="278255" cy="281079"/>
              </a:xfrm>
              <a:custGeom>
                <a:avLst/>
                <a:gdLst>
                  <a:gd name="connsiteX0" fmla="*/ 123699 w 278255"/>
                  <a:gd name="connsiteY0" fmla="*/ 249208 h 281079"/>
                  <a:gd name="connsiteX1" fmla="*/ 155169 w 278255"/>
                  <a:gd name="connsiteY1" fmla="*/ 249208 h 281079"/>
                  <a:gd name="connsiteX2" fmla="*/ 155169 w 278255"/>
                  <a:gd name="connsiteY2" fmla="*/ 231929 h 281079"/>
                  <a:gd name="connsiteX3" fmla="*/ 168217 w 278255"/>
                  <a:gd name="connsiteY3" fmla="*/ 212729 h 281079"/>
                  <a:gd name="connsiteX4" fmla="*/ 187405 w 278255"/>
                  <a:gd name="connsiteY4" fmla="*/ 201594 h 281079"/>
                  <a:gd name="connsiteX5" fmla="*/ 212351 w 278255"/>
                  <a:gd name="connsiteY5" fmla="*/ 200058 h 281079"/>
                  <a:gd name="connsiteX6" fmla="*/ 226551 w 278255"/>
                  <a:gd name="connsiteY6" fmla="*/ 208122 h 281079"/>
                  <a:gd name="connsiteX7" fmla="*/ 241902 w 278255"/>
                  <a:gd name="connsiteY7" fmla="*/ 182010 h 281079"/>
                  <a:gd name="connsiteX8" fmla="*/ 225016 w 278255"/>
                  <a:gd name="connsiteY8" fmla="*/ 172027 h 281079"/>
                  <a:gd name="connsiteX9" fmla="*/ 216189 w 278255"/>
                  <a:gd name="connsiteY9" fmla="*/ 152059 h 281079"/>
                  <a:gd name="connsiteX10" fmla="*/ 216189 w 278255"/>
                  <a:gd name="connsiteY10" fmla="*/ 129788 h 281079"/>
                  <a:gd name="connsiteX11" fmla="*/ 226551 w 278255"/>
                  <a:gd name="connsiteY11" fmla="*/ 107901 h 281079"/>
                  <a:gd name="connsiteX12" fmla="*/ 241518 w 278255"/>
                  <a:gd name="connsiteY12" fmla="*/ 99453 h 281079"/>
                  <a:gd name="connsiteX13" fmla="*/ 226167 w 278255"/>
                  <a:gd name="connsiteY13" fmla="*/ 72958 h 281079"/>
                  <a:gd name="connsiteX14" fmla="*/ 210816 w 278255"/>
                  <a:gd name="connsiteY14" fmla="*/ 81789 h 281079"/>
                  <a:gd name="connsiteX15" fmla="*/ 188557 w 278255"/>
                  <a:gd name="connsiteY15" fmla="*/ 80638 h 281079"/>
                  <a:gd name="connsiteX16" fmla="*/ 167449 w 278255"/>
                  <a:gd name="connsiteY16" fmla="*/ 68734 h 281079"/>
                  <a:gd name="connsiteX17" fmla="*/ 155169 w 278255"/>
                  <a:gd name="connsiteY17" fmla="*/ 49150 h 281079"/>
                  <a:gd name="connsiteX18" fmla="*/ 155169 w 278255"/>
                  <a:gd name="connsiteY18" fmla="*/ 32255 h 281079"/>
                  <a:gd name="connsiteX19" fmla="*/ 124083 w 278255"/>
                  <a:gd name="connsiteY19" fmla="*/ 32255 h 281079"/>
                  <a:gd name="connsiteX20" fmla="*/ 124083 w 278255"/>
                  <a:gd name="connsiteY20" fmla="*/ 49150 h 281079"/>
                  <a:gd name="connsiteX21" fmla="*/ 111418 w 278255"/>
                  <a:gd name="connsiteY21" fmla="*/ 68734 h 281079"/>
                  <a:gd name="connsiteX22" fmla="*/ 91462 w 278255"/>
                  <a:gd name="connsiteY22" fmla="*/ 80254 h 281079"/>
                  <a:gd name="connsiteX23" fmla="*/ 67284 w 278255"/>
                  <a:gd name="connsiteY23" fmla="*/ 81405 h 281079"/>
                  <a:gd name="connsiteX24" fmla="*/ 53084 w 278255"/>
                  <a:gd name="connsiteY24" fmla="*/ 72958 h 281079"/>
                  <a:gd name="connsiteX25" fmla="*/ 37733 w 278255"/>
                  <a:gd name="connsiteY25" fmla="*/ 99069 h 281079"/>
                  <a:gd name="connsiteX26" fmla="*/ 53468 w 278255"/>
                  <a:gd name="connsiteY26" fmla="*/ 108669 h 281079"/>
                  <a:gd name="connsiteX27" fmla="*/ 63446 w 278255"/>
                  <a:gd name="connsiteY27" fmla="*/ 129020 h 281079"/>
                  <a:gd name="connsiteX28" fmla="*/ 63446 w 278255"/>
                  <a:gd name="connsiteY28" fmla="*/ 153211 h 281079"/>
                  <a:gd name="connsiteX29" fmla="*/ 54619 w 278255"/>
                  <a:gd name="connsiteY29" fmla="*/ 172027 h 281079"/>
                  <a:gd name="connsiteX30" fmla="*/ 24301 w 278255"/>
                  <a:gd name="connsiteY30" fmla="*/ 189306 h 281079"/>
                  <a:gd name="connsiteX31" fmla="*/ 2810 w 278255"/>
                  <a:gd name="connsiteY31" fmla="*/ 184314 h 281079"/>
                  <a:gd name="connsiteX32" fmla="*/ 8183 w 278255"/>
                  <a:gd name="connsiteY32" fmla="*/ 162427 h 281079"/>
                  <a:gd name="connsiteX33" fmla="*/ 20847 w 278255"/>
                  <a:gd name="connsiteY33" fmla="*/ 155131 h 281079"/>
                  <a:gd name="connsiteX34" fmla="*/ 30825 w 278255"/>
                  <a:gd name="connsiteY34" fmla="*/ 140924 h 281079"/>
                  <a:gd name="connsiteX35" fmla="*/ 20847 w 278255"/>
                  <a:gd name="connsiteY35" fmla="*/ 126332 h 281079"/>
                  <a:gd name="connsiteX36" fmla="*/ 9718 w 278255"/>
                  <a:gd name="connsiteY36" fmla="*/ 84477 h 281079"/>
                  <a:gd name="connsiteX37" fmla="*/ 31209 w 278255"/>
                  <a:gd name="connsiteY37" fmla="*/ 47231 h 281079"/>
                  <a:gd name="connsiteX38" fmla="*/ 59225 w 278255"/>
                  <a:gd name="connsiteY38" fmla="*/ 39935 h 281079"/>
                  <a:gd name="connsiteX39" fmla="*/ 68435 w 278255"/>
                  <a:gd name="connsiteY39" fmla="*/ 45311 h 281079"/>
                  <a:gd name="connsiteX40" fmla="*/ 92613 w 278255"/>
                  <a:gd name="connsiteY40" fmla="*/ 30719 h 281079"/>
                  <a:gd name="connsiteX41" fmla="*/ 122931 w 278255"/>
                  <a:gd name="connsiteY41" fmla="*/ 0 h 281079"/>
                  <a:gd name="connsiteX42" fmla="*/ 167833 w 278255"/>
                  <a:gd name="connsiteY42" fmla="*/ 0 h 281079"/>
                  <a:gd name="connsiteX43" fmla="*/ 185871 w 278255"/>
                  <a:gd name="connsiteY43" fmla="*/ 18431 h 281079"/>
                  <a:gd name="connsiteX44" fmla="*/ 185871 w 278255"/>
                  <a:gd name="connsiteY44" fmla="*/ 29951 h 281079"/>
                  <a:gd name="connsiteX45" fmla="*/ 191627 w 278255"/>
                  <a:gd name="connsiteY45" fmla="*/ 44927 h 281079"/>
                  <a:gd name="connsiteX46" fmla="*/ 210816 w 278255"/>
                  <a:gd name="connsiteY46" fmla="*/ 44927 h 281079"/>
                  <a:gd name="connsiteX47" fmla="*/ 252647 w 278255"/>
                  <a:gd name="connsiteY47" fmla="*/ 56062 h 281079"/>
                  <a:gd name="connsiteX48" fmla="*/ 274906 w 278255"/>
                  <a:gd name="connsiteY48" fmla="*/ 94845 h 281079"/>
                  <a:gd name="connsiteX49" fmla="*/ 267998 w 278255"/>
                  <a:gd name="connsiteY49" fmla="*/ 120188 h 281079"/>
                  <a:gd name="connsiteX50" fmla="*/ 256869 w 278255"/>
                  <a:gd name="connsiteY50" fmla="*/ 126332 h 281079"/>
                  <a:gd name="connsiteX51" fmla="*/ 256485 w 278255"/>
                  <a:gd name="connsiteY51" fmla="*/ 153979 h 281079"/>
                  <a:gd name="connsiteX52" fmla="*/ 267998 w 278255"/>
                  <a:gd name="connsiteY52" fmla="*/ 197370 h 281079"/>
                  <a:gd name="connsiteX53" fmla="*/ 246507 w 278255"/>
                  <a:gd name="connsiteY53" fmla="*/ 234617 h 281079"/>
                  <a:gd name="connsiteX54" fmla="*/ 219643 w 278255"/>
                  <a:gd name="connsiteY54" fmla="*/ 241529 h 281079"/>
                  <a:gd name="connsiteX55" fmla="*/ 209665 w 278255"/>
                  <a:gd name="connsiteY55" fmla="*/ 235769 h 281079"/>
                  <a:gd name="connsiteX56" fmla="*/ 185487 w 278255"/>
                  <a:gd name="connsiteY56" fmla="*/ 250360 h 281079"/>
                  <a:gd name="connsiteX57" fmla="*/ 155169 w 278255"/>
                  <a:gd name="connsiteY57" fmla="*/ 281079 h 281079"/>
                  <a:gd name="connsiteX58" fmla="*/ 110267 w 278255"/>
                  <a:gd name="connsiteY58" fmla="*/ 281079 h 281079"/>
                  <a:gd name="connsiteX59" fmla="*/ 92229 w 278255"/>
                  <a:gd name="connsiteY59" fmla="*/ 262648 h 281079"/>
                  <a:gd name="connsiteX60" fmla="*/ 92229 w 278255"/>
                  <a:gd name="connsiteY60" fmla="*/ 251128 h 281079"/>
                  <a:gd name="connsiteX61" fmla="*/ 67284 w 278255"/>
                  <a:gd name="connsiteY61" fmla="*/ 236537 h 281079"/>
                  <a:gd name="connsiteX62" fmla="*/ 52700 w 278255"/>
                  <a:gd name="connsiteY62" fmla="*/ 244600 h 281079"/>
                  <a:gd name="connsiteX63" fmla="*/ 32744 w 278255"/>
                  <a:gd name="connsiteY63" fmla="*/ 238073 h 281079"/>
                  <a:gd name="connsiteX64" fmla="*/ 36966 w 278255"/>
                  <a:gd name="connsiteY64" fmla="*/ 218105 h 281079"/>
                  <a:gd name="connsiteX65" fmla="*/ 72273 w 278255"/>
                  <a:gd name="connsiteY65" fmla="*/ 197754 h 281079"/>
                  <a:gd name="connsiteX66" fmla="*/ 87624 w 278255"/>
                  <a:gd name="connsiteY66" fmla="*/ 199674 h 281079"/>
                  <a:gd name="connsiteX67" fmla="*/ 112953 w 278255"/>
                  <a:gd name="connsiteY67" fmla="*/ 213881 h 281079"/>
                  <a:gd name="connsiteX68" fmla="*/ 123315 w 278255"/>
                  <a:gd name="connsiteY68" fmla="*/ 230009 h 281079"/>
                  <a:gd name="connsiteX69" fmla="*/ 123699 w 278255"/>
                  <a:gd name="connsiteY69" fmla="*/ 249208 h 28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8255" h="281079">
                    <a:moveTo>
                      <a:pt x="123699" y="249208"/>
                    </a:moveTo>
                    <a:cubicBezTo>
                      <a:pt x="134445" y="249208"/>
                      <a:pt x="144039" y="249208"/>
                      <a:pt x="155169" y="249208"/>
                    </a:cubicBezTo>
                    <a:cubicBezTo>
                      <a:pt x="155169" y="243065"/>
                      <a:pt x="155552" y="237305"/>
                      <a:pt x="155169" y="231929"/>
                    </a:cubicBezTo>
                    <a:cubicBezTo>
                      <a:pt x="154401" y="221945"/>
                      <a:pt x="159006" y="216185"/>
                      <a:pt x="168217" y="212729"/>
                    </a:cubicBezTo>
                    <a:cubicBezTo>
                      <a:pt x="175125" y="209658"/>
                      <a:pt x="181649" y="206202"/>
                      <a:pt x="187405" y="201594"/>
                    </a:cubicBezTo>
                    <a:cubicBezTo>
                      <a:pt x="195849" y="195066"/>
                      <a:pt x="203524" y="194298"/>
                      <a:pt x="212351" y="200058"/>
                    </a:cubicBezTo>
                    <a:cubicBezTo>
                      <a:pt x="216573" y="203130"/>
                      <a:pt x="221178" y="205050"/>
                      <a:pt x="226551" y="208122"/>
                    </a:cubicBezTo>
                    <a:cubicBezTo>
                      <a:pt x="231540" y="199290"/>
                      <a:pt x="236529" y="190842"/>
                      <a:pt x="241902" y="182010"/>
                    </a:cubicBezTo>
                    <a:cubicBezTo>
                      <a:pt x="236145" y="178555"/>
                      <a:pt x="230772" y="175099"/>
                      <a:pt x="225016" y="172027"/>
                    </a:cubicBezTo>
                    <a:cubicBezTo>
                      <a:pt x="217340" y="167419"/>
                      <a:pt x="215421" y="160891"/>
                      <a:pt x="216189" y="152059"/>
                    </a:cubicBezTo>
                    <a:cubicBezTo>
                      <a:pt x="216956" y="144764"/>
                      <a:pt x="217340" y="137084"/>
                      <a:pt x="216189" y="129788"/>
                    </a:cubicBezTo>
                    <a:cubicBezTo>
                      <a:pt x="214654" y="119804"/>
                      <a:pt x="217724" y="112893"/>
                      <a:pt x="226551" y="107901"/>
                    </a:cubicBezTo>
                    <a:cubicBezTo>
                      <a:pt x="231540" y="105213"/>
                      <a:pt x="236145" y="102525"/>
                      <a:pt x="241518" y="99453"/>
                    </a:cubicBezTo>
                    <a:cubicBezTo>
                      <a:pt x="236145" y="90237"/>
                      <a:pt x="231540" y="82173"/>
                      <a:pt x="226167" y="72958"/>
                    </a:cubicBezTo>
                    <a:cubicBezTo>
                      <a:pt x="220794" y="76030"/>
                      <a:pt x="215421" y="78718"/>
                      <a:pt x="210816" y="81789"/>
                    </a:cubicBezTo>
                    <a:cubicBezTo>
                      <a:pt x="203141" y="86781"/>
                      <a:pt x="195849" y="86013"/>
                      <a:pt x="188557" y="80638"/>
                    </a:cubicBezTo>
                    <a:cubicBezTo>
                      <a:pt x="182033" y="76030"/>
                      <a:pt x="175125" y="71806"/>
                      <a:pt x="167449" y="68734"/>
                    </a:cubicBezTo>
                    <a:cubicBezTo>
                      <a:pt x="158622" y="64894"/>
                      <a:pt x="154401" y="58750"/>
                      <a:pt x="155169" y="49150"/>
                    </a:cubicBezTo>
                    <a:cubicBezTo>
                      <a:pt x="155552" y="43775"/>
                      <a:pt x="155169" y="38399"/>
                      <a:pt x="155169" y="32255"/>
                    </a:cubicBezTo>
                    <a:cubicBezTo>
                      <a:pt x="144806" y="32255"/>
                      <a:pt x="135212" y="32255"/>
                      <a:pt x="124083" y="32255"/>
                    </a:cubicBezTo>
                    <a:cubicBezTo>
                      <a:pt x="124083" y="37631"/>
                      <a:pt x="123699" y="43391"/>
                      <a:pt x="124083" y="49150"/>
                    </a:cubicBezTo>
                    <a:cubicBezTo>
                      <a:pt x="124850" y="59134"/>
                      <a:pt x="120629" y="64894"/>
                      <a:pt x="111418" y="68734"/>
                    </a:cubicBezTo>
                    <a:cubicBezTo>
                      <a:pt x="104510" y="71806"/>
                      <a:pt x="97602" y="75646"/>
                      <a:pt x="91462" y="80254"/>
                    </a:cubicBezTo>
                    <a:cubicBezTo>
                      <a:pt x="83402" y="86397"/>
                      <a:pt x="75727" y="87165"/>
                      <a:pt x="67284" y="81405"/>
                    </a:cubicBezTo>
                    <a:cubicBezTo>
                      <a:pt x="63063" y="78718"/>
                      <a:pt x="58457" y="76030"/>
                      <a:pt x="53084" y="72958"/>
                    </a:cubicBezTo>
                    <a:cubicBezTo>
                      <a:pt x="48095" y="81789"/>
                      <a:pt x="43106" y="89853"/>
                      <a:pt x="37733" y="99069"/>
                    </a:cubicBezTo>
                    <a:cubicBezTo>
                      <a:pt x="43106" y="102525"/>
                      <a:pt x="48095" y="105597"/>
                      <a:pt x="53468" y="108669"/>
                    </a:cubicBezTo>
                    <a:cubicBezTo>
                      <a:pt x="61527" y="113277"/>
                      <a:pt x="64214" y="119804"/>
                      <a:pt x="63446" y="129020"/>
                    </a:cubicBezTo>
                    <a:cubicBezTo>
                      <a:pt x="62679" y="137084"/>
                      <a:pt x="62679" y="145148"/>
                      <a:pt x="63446" y="153211"/>
                    </a:cubicBezTo>
                    <a:cubicBezTo>
                      <a:pt x="64214" y="161659"/>
                      <a:pt x="61911" y="167803"/>
                      <a:pt x="54619" y="172027"/>
                    </a:cubicBezTo>
                    <a:cubicBezTo>
                      <a:pt x="44641" y="177787"/>
                      <a:pt x="34663" y="183930"/>
                      <a:pt x="24301" y="189306"/>
                    </a:cubicBezTo>
                    <a:cubicBezTo>
                      <a:pt x="15858" y="193914"/>
                      <a:pt x="7415" y="191610"/>
                      <a:pt x="2810" y="184314"/>
                    </a:cubicBezTo>
                    <a:cubicBezTo>
                      <a:pt x="-1795" y="176635"/>
                      <a:pt x="123" y="167803"/>
                      <a:pt x="8183" y="162427"/>
                    </a:cubicBezTo>
                    <a:cubicBezTo>
                      <a:pt x="12020" y="159739"/>
                      <a:pt x="16626" y="157435"/>
                      <a:pt x="20847" y="155131"/>
                    </a:cubicBezTo>
                    <a:cubicBezTo>
                      <a:pt x="26604" y="152059"/>
                      <a:pt x="31209" y="149371"/>
                      <a:pt x="30825" y="140924"/>
                    </a:cubicBezTo>
                    <a:cubicBezTo>
                      <a:pt x="30825" y="132860"/>
                      <a:pt x="26988" y="129788"/>
                      <a:pt x="20847" y="126332"/>
                    </a:cubicBezTo>
                    <a:cubicBezTo>
                      <a:pt x="-4482" y="112125"/>
                      <a:pt x="-4866" y="109821"/>
                      <a:pt x="9718" y="84477"/>
                    </a:cubicBezTo>
                    <a:cubicBezTo>
                      <a:pt x="17010" y="72190"/>
                      <a:pt x="23917" y="59518"/>
                      <a:pt x="31209" y="47231"/>
                    </a:cubicBezTo>
                    <a:cubicBezTo>
                      <a:pt x="38885" y="34175"/>
                      <a:pt x="45793" y="32255"/>
                      <a:pt x="59225" y="39935"/>
                    </a:cubicBezTo>
                    <a:cubicBezTo>
                      <a:pt x="62295" y="41855"/>
                      <a:pt x="65365" y="43391"/>
                      <a:pt x="68435" y="45311"/>
                    </a:cubicBezTo>
                    <a:cubicBezTo>
                      <a:pt x="82251" y="52990"/>
                      <a:pt x="92613" y="46846"/>
                      <a:pt x="92613" y="30719"/>
                    </a:cubicBezTo>
                    <a:cubicBezTo>
                      <a:pt x="92613" y="1152"/>
                      <a:pt x="93381" y="0"/>
                      <a:pt x="122931" y="0"/>
                    </a:cubicBezTo>
                    <a:cubicBezTo>
                      <a:pt x="137899" y="0"/>
                      <a:pt x="152866" y="0"/>
                      <a:pt x="167833" y="0"/>
                    </a:cubicBezTo>
                    <a:cubicBezTo>
                      <a:pt x="180498" y="0"/>
                      <a:pt x="185871" y="5376"/>
                      <a:pt x="185871" y="18431"/>
                    </a:cubicBezTo>
                    <a:cubicBezTo>
                      <a:pt x="185871" y="22271"/>
                      <a:pt x="185871" y="26111"/>
                      <a:pt x="185871" y="29951"/>
                    </a:cubicBezTo>
                    <a:cubicBezTo>
                      <a:pt x="186254" y="35327"/>
                      <a:pt x="184335" y="41087"/>
                      <a:pt x="191627" y="44927"/>
                    </a:cubicBezTo>
                    <a:cubicBezTo>
                      <a:pt x="198535" y="48766"/>
                      <a:pt x="203524" y="49150"/>
                      <a:pt x="210816" y="44927"/>
                    </a:cubicBezTo>
                    <a:cubicBezTo>
                      <a:pt x="236145" y="29567"/>
                      <a:pt x="238064" y="30335"/>
                      <a:pt x="252647" y="56062"/>
                    </a:cubicBezTo>
                    <a:cubicBezTo>
                      <a:pt x="259939" y="69118"/>
                      <a:pt x="267614" y="81789"/>
                      <a:pt x="274906" y="94845"/>
                    </a:cubicBezTo>
                    <a:cubicBezTo>
                      <a:pt x="281047" y="105981"/>
                      <a:pt x="278744" y="113660"/>
                      <a:pt x="267998" y="120188"/>
                    </a:cubicBezTo>
                    <a:cubicBezTo>
                      <a:pt x="264545" y="122492"/>
                      <a:pt x="260707" y="124412"/>
                      <a:pt x="256869" y="126332"/>
                    </a:cubicBezTo>
                    <a:cubicBezTo>
                      <a:pt x="243821" y="134012"/>
                      <a:pt x="243821" y="146299"/>
                      <a:pt x="256485" y="153979"/>
                    </a:cubicBezTo>
                    <a:cubicBezTo>
                      <a:pt x="282965" y="169723"/>
                      <a:pt x="283349" y="170875"/>
                      <a:pt x="267998" y="197370"/>
                    </a:cubicBezTo>
                    <a:cubicBezTo>
                      <a:pt x="260707" y="209658"/>
                      <a:pt x="253799" y="222329"/>
                      <a:pt x="246507" y="234617"/>
                    </a:cubicBezTo>
                    <a:cubicBezTo>
                      <a:pt x="239215" y="246520"/>
                      <a:pt x="232307" y="248440"/>
                      <a:pt x="219643" y="241529"/>
                    </a:cubicBezTo>
                    <a:cubicBezTo>
                      <a:pt x="216189" y="239609"/>
                      <a:pt x="212735" y="237689"/>
                      <a:pt x="209665" y="235769"/>
                    </a:cubicBezTo>
                    <a:cubicBezTo>
                      <a:pt x="196232" y="228089"/>
                      <a:pt x="185487" y="234617"/>
                      <a:pt x="185487" y="250360"/>
                    </a:cubicBezTo>
                    <a:cubicBezTo>
                      <a:pt x="185487" y="279927"/>
                      <a:pt x="184335" y="281079"/>
                      <a:pt x="155169" y="281079"/>
                    </a:cubicBezTo>
                    <a:cubicBezTo>
                      <a:pt x="140201" y="281079"/>
                      <a:pt x="125234" y="281079"/>
                      <a:pt x="110267" y="281079"/>
                    </a:cubicBezTo>
                    <a:cubicBezTo>
                      <a:pt x="97602" y="281079"/>
                      <a:pt x="92229" y="275704"/>
                      <a:pt x="92229" y="262648"/>
                    </a:cubicBezTo>
                    <a:cubicBezTo>
                      <a:pt x="92229" y="258808"/>
                      <a:pt x="92229" y="254968"/>
                      <a:pt x="92229" y="251128"/>
                    </a:cubicBezTo>
                    <a:cubicBezTo>
                      <a:pt x="92229" y="234617"/>
                      <a:pt x="81484" y="228473"/>
                      <a:pt x="67284" y="236537"/>
                    </a:cubicBezTo>
                    <a:cubicBezTo>
                      <a:pt x="62679" y="239225"/>
                      <a:pt x="57690" y="242297"/>
                      <a:pt x="52700" y="244600"/>
                    </a:cubicBezTo>
                    <a:cubicBezTo>
                      <a:pt x="45025" y="248056"/>
                      <a:pt x="36198" y="245368"/>
                      <a:pt x="32744" y="238073"/>
                    </a:cubicBezTo>
                    <a:cubicBezTo>
                      <a:pt x="28907" y="230393"/>
                      <a:pt x="30058" y="222713"/>
                      <a:pt x="36966" y="218105"/>
                    </a:cubicBezTo>
                    <a:cubicBezTo>
                      <a:pt x="48479" y="210426"/>
                      <a:pt x="59992" y="203514"/>
                      <a:pt x="72273" y="197754"/>
                    </a:cubicBezTo>
                    <a:cubicBezTo>
                      <a:pt x="76111" y="195834"/>
                      <a:pt x="83019" y="197754"/>
                      <a:pt x="87624" y="199674"/>
                    </a:cubicBezTo>
                    <a:cubicBezTo>
                      <a:pt x="96451" y="203514"/>
                      <a:pt x="104510" y="209274"/>
                      <a:pt x="112953" y="213881"/>
                    </a:cubicBezTo>
                    <a:cubicBezTo>
                      <a:pt x="119861" y="217337"/>
                      <a:pt x="123315" y="222329"/>
                      <a:pt x="123315" y="230009"/>
                    </a:cubicBezTo>
                    <a:cubicBezTo>
                      <a:pt x="123315" y="235769"/>
                      <a:pt x="123699" y="241913"/>
                      <a:pt x="123699" y="249208"/>
                    </a:cubicBezTo>
                    <a:close/>
                  </a:path>
                </a:pathLst>
              </a:custGeom>
              <a:grpFill/>
              <a:ln w="383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A8C40F6-41A4-B33F-212A-C54CFB2B219F}"/>
                  </a:ext>
                </a:extLst>
              </p:cNvPr>
              <p:cNvSpPr/>
              <p:nvPr/>
            </p:nvSpPr>
            <p:spPr>
              <a:xfrm>
                <a:off x="4393072" y="4435582"/>
                <a:ext cx="264890" cy="109069"/>
              </a:xfrm>
              <a:custGeom>
                <a:avLst/>
                <a:gdLst>
                  <a:gd name="connsiteX0" fmla="*/ 111679 w 264890"/>
                  <a:gd name="connsiteY0" fmla="*/ 109070 h 109069"/>
                  <a:gd name="connsiteX1" fmla="*/ 19189 w 264890"/>
                  <a:gd name="connsiteY1" fmla="*/ 109070 h 109069"/>
                  <a:gd name="connsiteX2" fmla="*/ 0 w 264890"/>
                  <a:gd name="connsiteY2" fmla="*/ 93710 h 109069"/>
                  <a:gd name="connsiteX3" fmla="*/ 19189 w 264890"/>
                  <a:gd name="connsiteY3" fmla="*/ 77967 h 109069"/>
                  <a:gd name="connsiteX4" fmla="*/ 196493 w 264890"/>
                  <a:gd name="connsiteY4" fmla="*/ 77967 h 109069"/>
                  <a:gd name="connsiteX5" fmla="*/ 234103 w 264890"/>
                  <a:gd name="connsiteY5" fmla="*/ 40336 h 109069"/>
                  <a:gd name="connsiteX6" fmla="*/ 234103 w 264890"/>
                  <a:gd name="connsiteY6" fmla="*/ 15760 h 109069"/>
                  <a:gd name="connsiteX7" fmla="*/ 249838 w 264890"/>
                  <a:gd name="connsiteY7" fmla="*/ 17 h 109069"/>
                  <a:gd name="connsiteX8" fmla="*/ 264805 w 264890"/>
                  <a:gd name="connsiteY8" fmla="*/ 15760 h 109069"/>
                  <a:gd name="connsiteX9" fmla="*/ 262502 w 264890"/>
                  <a:gd name="connsiteY9" fmla="*/ 62223 h 109069"/>
                  <a:gd name="connsiteX10" fmla="*/ 203017 w 264890"/>
                  <a:gd name="connsiteY10" fmla="*/ 109070 h 109069"/>
                  <a:gd name="connsiteX11" fmla="*/ 201098 w 264890"/>
                  <a:gd name="connsiteY11" fmla="*/ 109070 h 109069"/>
                  <a:gd name="connsiteX12" fmla="*/ 111679 w 264890"/>
                  <a:gd name="connsiteY12" fmla="*/ 109070 h 10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890" h="109069">
                    <a:moveTo>
                      <a:pt x="111679" y="109070"/>
                    </a:moveTo>
                    <a:cubicBezTo>
                      <a:pt x="80977" y="109070"/>
                      <a:pt x="49891" y="109070"/>
                      <a:pt x="19189" y="109070"/>
                    </a:cubicBezTo>
                    <a:cubicBezTo>
                      <a:pt x="6524" y="109070"/>
                      <a:pt x="0" y="103694"/>
                      <a:pt x="0" y="93710"/>
                    </a:cubicBezTo>
                    <a:cubicBezTo>
                      <a:pt x="0" y="83726"/>
                      <a:pt x="6524" y="77967"/>
                      <a:pt x="19189" y="77967"/>
                    </a:cubicBezTo>
                    <a:cubicBezTo>
                      <a:pt x="78290" y="77967"/>
                      <a:pt x="137392" y="77967"/>
                      <a:pt x="196493" y="77967"/>
                    </a:cubicBezTo>
                    <a:cubicBezTo>
                      <a:pt x="222206" y="77967"/>
                      <a:pt x="233719" y="66063"/>
                      <a:pt x="234103" y="40336"/>
                    </a:cubicBezTo>
                    <a:cubicBezTo>
                      <a:pt x="234103" y="32272"/>
                      <a:pt x="234103" y="24208"/>
                      <a:pt x="234103" y="15760"/>
                    </a:cubicBezTo>
                    <a:cubicBezTo>
                      <a:pt x="234487" y="5777"/>
                      <a:pt x="240627" y="-367"/>
                      <a:pt x="249838" y="17"/>
                    </a:cubicBezTo>
                    <a:cubicBezTo>
                      <a:pt x="258664" y="17"/>
                      <a:pt x="265189" y="6545"/>
                      <a:pt x="264805" y="15760"/>
                    </a:cubicBezTo>
                    <a:cubicBezTo>
                      <a:pt x="264805" y="31120"/>
                      <a:pt x="265573" y="47248"/>
                      <a:pt x="262502" y="62223"/>
                    </a:cubicBezTo>
                    <a:cubicBezTo>
                      <a:pt x="257129" y="90254"/>
                      <a:pt x="231800" y="109070"/>
                      <a:pt x="203017" y="109070"/>
                    </a:cubicBezTo>
                    <a:cubicBezTo>
                      <a:pt x="202250" y="109070"/>
                      <a:pt x="201866" y="109070"/>
                      <a:pt x="201098" y="109070"/>
                    </a:cubicBezTo>
                    <a:cubicBezTo>
                      <a:pt x="171548" y="109070"/>
                      <a:pt x="141613" y="109070"/>
                      <a:pt x="111679" y="109070"/>
                    </a:cubicBezTo>
                    <a:close/>
                  </a:path>
                </a:pathLst>
              </a:custGeom>
              <a:grpFill/>
              <a:ln w="383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69D41735-8370-23D7-696F-6586C8B4C402}"/>
                  </a:ext>
                </a:extLst>
              </p:cNvPr>
              <p:cNvSpPr/>
              <p:nvPr/>
            </p:nvSpPr>
            <p:spPr>
              <a:xfrm>
                <a:off x="4346252" y="4295054"/>
                <a:ext cx="93641" cy="93314"/>
              </a:xfrm>
              <a:custGeom>
                <a:avLst/>
                <a:gdLst>
                  <a:gd name="connsiteX0" fmla="*/ 46820 w 93641"/>
                  <a:gd name="connsiteY0" fmla="*/ 93314 h 93314"/>
                  <a:gd name="connsiteX1" fmla="*/ 0 w 93641"/>
                  <a:gd name="connsiteY1" fmla="*/ 46468 h 93314"/>
                  <a:gd name="connsiteX2" fmla="*/ 47205 w 93641"/>
                  <a:gd name="connsiteY2" fmla="*/ 5 h 93314"/>
                  <a:gd name="connsiteX3" fmla="*/ 93641 w 93641"/>
                  <a:gd name="connsiteY3" fmla="*/ 47620 h 93314"/>
                  <a:gd name="connsiteX4" fmla="*/ 46820 w 93641"/>
                  <a:gd name="connsiteY4" fmla="*/ 93314 h 93314"/>
                  <a:gd name="connsiteX5" fmla="*/ 31086 w 93641"/>
                  <a:gd name="connsiteY5" fmla="*/ 45700 h 93314"/>
                  <a:gd name="connsiteX6" fmla="*/ 46053 w 93641"/>
                  <a:gd name="connsiteY6" fmla="*/ 61827 h 93314"/>
                  <a:gd name="connsiteX7" fmla="*/ 62171 w 93641"/>
                  <a:gd name="connsiteY7" fmla="*/ 46852 h 93314"/>
                  <a:gd name="connsiteX8" fmla="*/ 47205 w 93641"/>
                  <a:gd name="connsiteY8" fmla="*/ 30724 h 93314"/>
                  <a:gd name="connsiteX9" fmla="*/ 31086 w 93641"/>
                  <a:gd name="connsiteY9" fmla="*/ 45700 h 9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41" h="93314">
                    <a:moveTo>
                      <a:pt x="46820" y="93314"/>
                    </a:moveTo>
                    <a:cubicBezTo>
                      <a:pt x="20724" y="93314"/>
                      <a:pt x="0" y="72579"/>
                      <a:pt x="0" y="46468"/>
                    </a:cubicBezTo>
                    <a:cubicBezTo>
                      <a:pt x="0" y="20357"/>
                      <a:pt x="20724" y="-379"/>
                      <a:pt x="47205" y="5"/>
                    </a:cubicBezTo>
                    <a:cubicBezTo>
                      <a:pt x="73301" y="5"/>
                      <a:pt x="93641" y="21125"/>
                      <a:pt x="93641" y="47620"/>
                    </a:cubicBezTo>
                    <a:cubicBezTo>
                      <a:pt x="93258" y="72963"/>
                      <a:pt x="72534" y="93314"/>
                      <a:pt x="46820" y="93314"/>
                    </a:cubicBezTo>
                    <a:close/>
                    <a:moveTo>
                      <a:pt x="31086" y="45700"/>
                    </a:moveTo>
                    <a:cubicBezTo>
                      <a:pt x="30702" y="53764"/>
                      <a:pt x="37610" y="61443"/>
                      <a:pt x="46053" y="61827"/>
                    </a:cubicBezTo>
                    <a:cubicBezTo>
                      <a:pt x="54112" y="62211"/>
                      <a:pt x="61788" y="55300"/>
                      <a:pt x="62171" y="46852"/>
                    </a:cubicBezTo>
                    <a:cubicBezTo>
                      <a:pt x="62556" y="38788"/>
                      <a:pt x="55264" y="31108"/>
                      <a:pt x="47205" y="30724"/>
                    </a:cubicBezTo>
                    <a:cubicBezTo>
                      <a:pt x="39529" y="30340"/>
                      <a:pt x="31469" y="37636"/>
                      <a:pt x="31086" y="45700"/>
                    </a:cubicBezTo>
                    <a:close/>
                  </a:path>
                </a:pathLst>
              </a:custGeom>
              <a:grpFill/>
              <a:ln w="3834"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E20FD99C-6327-7EB6-B44A-EEB2C4532B57}"/>
                  </a:ext>
                </a:extLst>
              </p:cNvPr>
              <p:cNvSpPr/>
              <p:nvPr/>
            </p:nvSpPr>
            <p:spPr>
              <a:xfrm>
                <a:off x="4127878" y="4435215"/>
                <a:ext cx="93262" cy="93693"/>
              </a:xfrm>
              <a:custGeom>
                <a:avLst/>
                <a:gdLst>
                  <a:gd name="connsiteX0" fmla="*/ 93263 w 93262"/>
                  <a:gd name="connsiteY0" fmla="*/ 47231 h 93693"/>
                  <a:gd name="connsiteX1" fmla="*/ 46058 w 93262"/>
                  <a:gd name="connsiteY1" fmla="*/ 93693 h 93693"/>
                  <a:gd name="connsiteX2" fmla="*/ 5 w 93262"/>
                  <a:gd name="connsiteY2" fmla="*/ 46079 h 93693"/>
                  <a:gd name="connsiteX3" fmla="*/ 46826 w 93262"/>
                  <a:gd name="connsiteY3" fmla="*/ 0 h 93693"/>
                  <a:gd name="connsiteX4" fmla="*/ 93263 w 93262"/>
                  <a:gd name="connsiteY4" fmla="*/ 47231 h 93693"/>
                  <a:gd name="connsiteX5" fmla="*/ 46442 w 93262"/>
                  <a:gd name="connsiteY5" fmla="*/ 31487 h 93693"/>
                  <a:gd name="connsiteX6" fmla="*/ 30707 w 93262"/>
                  <a:gd name="connsiteY6" fmla="*/ 46846 h 93693"/>
                  <a:gd name="connsiteX7" fmla="*/ 46058 w 93262"/>
                  <a:gd name="connsiteY7" fmla="*/ 62590 h 93693"/>
                  <a:gd name="connsiteX8" fmla="*/ 61793 w 93262"/>
                  <a:gd name="connsiteY8" fmla="*/ 47231 h 93693"/>
                  <a:gd name="connsiteX9" fmla="*/ 46442 w 93262"/>
                  <a:gd name="connsiteY9" fmla="*/ 31487 h 9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2" h="93693">
                    <a:moveTo>
                      <a:pt x="93263" y="47231"/>
                    </a:moveTo>
                    <a:cubicBezTo>
                      <a:pt x="93263" y="73342"/>
                      <a:pt x="72155" y="93693"/>
                      <a:pt x="46058" y="93693"/>
                    </a:cubicBezTo>
                    <a:cubicBezTo>
                      <a:pt x="19962" y="93693"/>
                      <a:pt x="-378" y="72574"/>
                      <a:pt x="5" y="46079"/>
                    </a:cubicBezTo>
                    <a:cubicBezTo>
                      <a:pt x="5" y="20735"/>
                      <a:pt x="21113" y="0"/>
                      <a:pt x="46826" y="0"/>
                    </a:cubicBezTo>
                    <a:cubicBezTo>
                      <a:pt x="72923" y="384"/>
                      <a:pt x="93263" y="21119"/>
                      <a:pt x="93263" y="47231"/>
                    </a:cubicBezTo>
                    <a:close/>
                    <a:moveTo>
                      <a:pt x="46442" y="31487"/>
                    </a:moveTo>
                    <a:cubicBezTo>
                      <a:pt x="38383" y="31487"/>
                      <a:pt x="30707" y="38783"/>
                      <a:pt x="30707" y="46846"/>
                    </a:cubicBezTo>
                    <a:cubicBezTo>
                      <a:pt x="30707" y="54910"/>
                      <a:pt x="37999" y="62590"/>
                      <a:pt x="46058" y="62590"/>
                    </a:cubicBezTo>
                    <a:cubicBezTo>
                      <a:pt x="54118" y="62590"/>
                      <a:pt x="61793" y="55294"/>
                      <a:pt x="61793" y="47231"/>
                    </a:cubicBezTo>
                    <a:cubicBezTo>
                      <a:pt x="62177" y="38783"/>
                      <a:pt x="54502" y="31487"/>
                      <a:pt x="46442" y="31487"/>
                    </a:cubicBezTo>
                    <a:close/>
                  </a:path>
                </a:pathLst>
              </a:custGeom>
              <a:grpFill/>
              <a:ln w="3834"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BC2C9A1-352E-AFF3-35DF-97681A011114}"/>
                  </a:ext>
                </a:extLst>
              </p:cNvPr>
              <p:cNvSpPr/>
              <p:nvPr/>
            </p:nvSpPr>
            <p:spPr>
              <a:xfrm>
                <a:off x="4424158" y="4045083"/>
                <a:ext cx="109375" cy="31103"/>
              </a:xfrm>
              <a:custGeom>
                <a:avLst/>
                <a:gdLst>
                  <a:gd name="connsiteX0" fmla="*/ 54496 w 109375"/>
                  <a:gd name="connsiteY0" fmla="*/ 31103 h 31103"/>
                  <a:gd name="connsiteX1" fmla="*/ 18421 w 109375"/>
                  <a:gd name="connsiteY1" fmla="*/ 31103 h 31103"/>
                  <a:gd name="connsiteX2" fmla="*/ 0 w 109375"/>
                  <a:gd name="connsiteY2" fmla="*/ 15744 h 31103"/>
                  <a:gd name="connsiteX3" fmla="*/ 18037 w 109375"/>
                  <a:gd name="connsiteY3" fmla="*/ 0 h 31103"/>
                  <a:gd name="connsiteX4" fmla="*/ 91338 w 109375"/>
                  <a:gd name="connsiteY4" fmla="*/ 0 h 31103"/>
                  <a:gd name="connsiteX5" fmla="*/ 109376 w 109375"/>
                  <a:gd name="connsiteY5" fmla="*/ 15744 h 31103"/>
                  <a:gd name="connsiteX6" fmla="*/ 90954 w 109375"/>
                  <a:gd name="connsiteY6" fmla="*/ 31103 h 31103"/>
                  <a:gd name="connsiteX7" fmla="*/ 54496 w 109375"/>
                  <a:gd name="connsiteY7" fmla="*/ 31103 h 3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75" h="31103">
                    <a:moveTo>
                      <a:pt x="54496" y="31103"/>
                    </a:moveTo>
                    <a:cubicBezTo>
                      <a:pt x="42599" y="31103"/>
                      <a:pt x="30318" y="31103"/>
                      <a:pt x="18421" y="31103"/>
                    </a:cubicBezTo>
                    <a:cubicBezTo>
                      <a:pt x="6524" y="31103"/>
                      <a:pt x="0" y="25343"/>
                      <a:pt x="0" y="15744"/>
                    </a:cubicBezTo>
                    <a:cubicBezTo>
                      <a:pt x="0" y="5760"/>
                      <a:pt x="6524" y="0"/>
                      <a:pt x="18037" y="0"/>
                    </a:cubicBezTo>
                    <a:cubicBezTo>
                      <a:pt x="42599" y="0"/>
                      <a:pt x="66776" y="0"/>
                      <a:pt x="91338" y="0"/>
                    </a:cubicBezTo>
                    <a:cubicBezTo>
                      <a:pt x="102851" y="0"/>
                      <a:pt x="109376" y="6144"/>
                      <a:pt x="109376" y="15744"/>
                    </a:cubicBezTo>
                    <a:cubicBezTo>
                      <a:pt x="109376" y="25343"/>
                      <a:pt x="102468" y="31103"/>
                      <a:pt x="90954" y="31103"/>
                    </a:cubicBezTo>
                    <a:cubicBezTo>
                      <a:pt x="78674" y="31103"/>
                      <a:pt x="66393" y="31103"/>
                      <a:pt x="54496" y="31103"/>
                    </a:cubicBezTo>
                    <a:close/>
                  </a:path>
                </a:pathLst>
              </a:custGeom>
              <a:grpFill/>
              <a:ln w="383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C239F6F0-DDA4-4E49-FE3E-A3ACEA79FAA4}"/>
                  </a:ext>
                </a:extLst>
              </p:cNvPr>
              <p:cNvSpPr/>
              <p:nvPr/>
            </p:nvSpPr>
            <p:spPr>
              <a:xfrm>
                <a:off x="4267961" y="3670310"/>
                <a:ext cx="31100" cy="31103"/>
              </a:xfrm>
              <a:custGeom>
                <a:avLst/>
                <a:gdLst>
                  <a:gd name="connsiteX0" fmla="*/ 15351 w 31100"/>
                  <a:gd name="connsiteY0" fmla="*/ 0 h 31103"/>
                  <a:gd name="connsiteX1" fmla="*/ 31086 w 31100"/>
                  <a:gd name="connsiteY1" fmla="*/ 14976 h 31103"/>
                  <a:gd name="connsiteX2" fmla="*/ 15351 w 31100"/>
                  <a:gd name="connsiteY2" fmla="*/ 31103 h 31103"/>
                  <a:gd name="connsiteX3" fmla="*/ 0 w 31100"/>
                  <a:gd name="connsiteY3" fmla="*/ 15360 h 31103"/>
                  <a:gd name="connsiteX4" fmla="*/ 15351 w 31100"/>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0" h="31103">
                    <a:moveTo>
                      <a:pt x="15351" y="0"/>
                    </a:moveTo>
                    <a:cubicBezTo>
                      <a:pt x="24178" y="0"/>
                      <a:pt x="30702" y="6528"/>
                      <a:pt x="31086" y="14976"/>
                    </a:cubicBezTo>
                    <a:cubicBezTo>
                      <a:pt x="31470" y="24191"/>
                      <a:pt x="24178" y="31103"/>
                      <a:pt x="15351" y="31103"/>
                    </a:cubicBezTo>
                    <a:cubicBezTo>
                      <a:pt x="6524" y="31103"/>
                      <a:pt x="0" y="24191"/>
                      <a:pt x="0" y="15360"/>
                    </a:cubicBezTo>
                    <a:cubicBezTo>
                      <a:pt x="0" y="6912"/>
                      <a:pt x="6908" y="0"/>
                      <a:pt x="15351" y="0"/>
                    </a:cubicBezTo>
                    <a:close/>
                  </a:path>
                </a:pathLst>
              </a:custGeom>
              <a:grpFill/>
              <a:ln w="383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572975B-DF1C-4ECB-2E09-74F8207FE046}"/>
                  </a:ext>
                </a:extLst>
              </p:cNvPr>
              <p:cNvSpPr/>
              <p:nvPr/>
            </p:nvSpPr>
            <p:spPr>
              <a:xfrm>
                <a:off x="4174704" y="3695654"/>
                <a:ext cx="31085" cy="31103"/>
              </a:xfrm>
              <a:custGeom>
                <a:avLst/>
                <a:gdLst>
                  <a:gd name="connsiteX0" fmla="*/ 15351 w 31085"/>
                  <a:gd name="connsiteY0" fmla="*/ 0 h 31103"/>
                  <a:gd name="connsiteX1" fmla="*/ 31086 w 31085"/>
                  <a:gd name="connsiteY1" fmla="*/ 15744 h 31103"/>
                  <a:gd name="connsiteX2" fmla="*/ 15735 w 31085"/>
                  <a:gd name="connsiteY2" fmla="*/ 31103 h 31103"/>
                  <a:gd name="connsiteX3" fmla="*/ 0 w 31085"/>
                  <a:gd name="connsiteY3" fmla="*/ 14976 h 31103"/>
                  <a:gd name="connsiteX4" fmla="*/ 15351 w 310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03">
                    <a:moveTo>
                      <a:pt x="15351" y="0"/>
                    </a:moveTo>
                    <a:cubicBezTo>
                      <a:pt x="24561" y="0"/>
                      <a:pt x="31086" y="6912"/>
                      <a:pt x="31086" y="15744"/>
                    </a:cubicBezTo>
                    <a:cubicBezTo>
                      <a:pt x="30702" y="24191"/>
                      <a:pt x="24178" y="31103"/>
                      <a:pt x="15735" y="31103"/>
                    </a:cubicBezTo>
                    <a:cubicBezTo>
                      <a:pt x="6908" y="31103"/>
                      <a:pt x="0" y="23807"/>
                      <a:pt x="0" y="14976"/>
                    </a:cubicBezTo>
                    <a:cubicBezTo>
                      <a:pt x="0" y="6144"/>
                      <a:pt x="6524" y="0"/>
                      <a:pt x="15351" y="0"/>
                    </a:cubicBezTo>
                    <a:close/>
                  </a:path>
                </a:pathLst>
              </a:custGeom>
              <a:grpFill/>
              <a:ln w="383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D35879AB-CCCE-9961-40C8-391FD8BB0D5A}"/>
                  </a:ext>
                </a:extLst>
              </p:cNvPr>
              <p:cNvSpPr/>
              <p:nvPr/>
            </p:nvSpPr>
            <p:spPr>
              <a:xfrm>
                <a:off x="4361603" y="3695637"/>
                <a:ext cx="31101" cy="31134"/>
              </a:xfrm>
              <a:custGeom>
                <a:avLst/>
                <a:gdLst>
                  <a:gd name="connsiteX0" fmla="*/ 31086 w 31101"/>
                  <a:gd name="connsiteY0" fmla="*/ 14992 h 31134"/>
                  <a:gd name="connsiteX1" fmla="*/ 16118 w 31101"/>
                  <a:gd name="connsiteY1" fmla="*/ 31119 h 31134"/>
                  <a:gd name="connsiteX2" fmla="*/ 0 w 31101"/>
                  <a:gd name="connsiteY2" fmla="*/ 15376 h 31134"/>
                  <a:gd name="connsiteX3" fmla="*/ 15351 w 31101"/>
                  <a:gd name="connsiteY3" fmla="*/ 16 h 31134"/>
                  <a:gd name="connsiteX4" fmla="*/ 31086 w 31101"/>
                  <a:gd name="connsiteY4" fmla="*/ 14992 h 3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1" h="31134">
                    <a:moveTo>
                      <a:pt x="31086" y="14992"/>
                    </a:moveTo>
                    <a:cubicBezTo>
                      <a:pt x="31469" y="23439"/>
                      <a:pt x="24945" y="30735"/>
                      <a:pt x="16118" y="31119"/>
                    </a:cubicBezTo>
                    <a:cubicBezTo>
                      <a:pt x="7292" y="31503"/>
                      <a:pt x="0" y="24591"/>
                      <a:pt x="0" y="15376"/>
                    </a:cubicBezTo>
                    <a:cubicBezTo>
                      <a:pt x="0" y="6544"/>
                      <a:pt x="6524" y="16"/>
                      <a:pt x="15351" y="16"/>
                    </a:cubicBezTo>
                    <a:cubicBezTo>
                      <a:pt x="24178" y="-368"/>
                      <a:pt x="31086" y="6160"/>
                      <a:pt x="31086" y="14992"/>
                    </a:cubicBezTo>
                    <a:close/>
                  </a:path>
                </a:pathLst>
              </a:custGeom>
              <a:grpFill/>
              <a:ln w="383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BDB5121-E1B6-1C60-AD3A-44904FD20CD7}"/>
                  </a:ext>
                </a:extLst>
              </p:cNvPr>
              <p:cNvSpPr/>
              <p:nvPr/>
            </p:nvSpPr>
            <p:spPr>
              <a:xfrm>
                <a:off x="4105947" y="3763986"/>
                <a:ext cx="31163" cy="31136"/>
              </a:xfrm>
              <a:custGeom>
                <a:avLst/>
                <a:gdLst>
                  <a:gd name="connsiteX0" fmla="*/ 16563 w 31163"/>
                  <a:gd name="connsiteY0" fmla="*/ 17 h 31136"/>
                  <a:gd name="connsiteX1" fmla="*/ 31147 w 31163"/>
                  <a:gd name="connsiteY1" fmla="*/ 16145 h 31136"/>
                  <a:gd name="connsiteX2" fmla="*/ 14645 w 31163"/>
                  <a:gd name="connsiteY2" fmla="*/ 31120 h 31136"/>
                  <a:gd name="connsiteX3" fmla="*/ 61 w 31163"/>
                  <a:gd name="connsiteY3" fmla="*/ 14225 h 31136"/>
                  <a:gd name="connsiteX4" fmla="*/ 16563 w 31163"/>
                  <a:gd name="connsiteY4" fmla="*/ 17 h 31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 h="31136">
                    <a:moveTo>
                      <a:pt x="16563" y="17"/>
                    </a:moveTo>
                    <a:cubicBezTo>
                      <a:pt x="25007" y="401"/>
                      <a:pt x="31531" y="7697"/>
                      <a:pt x="31147" y="16145"/>
                    </a:cubicBezTo>
                    <a:cubicBezTo>
                      <a:pt x="30763" y="24976"/>
                      <a:pt x="23472" y="31504"/>
                      <a:pt x="14645" y="31120"/>
                    </a:cubicBezTo>
                    <a:cubicBezTo>
                      <a:pt x="5818" y="30736"/>
                      <a:pt x="-706" y="23440"/>
                      <a:pt x="61" y="14225"/>
                    </a:cubicBezTo>
                    <a:cubicBezTo>
                      <a:pt x="829" y="5777"/>
                      <a:pt x="7737" y="-367"/>
                      <a:pt x="16563" y="17"/>
                    </a:cubicBezTo>
                    <a:close/>
                  </a:path>
                </a:pathLst>
              </a:custGeom>
              <a:grpFill/>
              <a:ln w="383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A8F68DD-578D-0053-53E1-81366E96EB8B}"/>
                  </a:ext>
                </a:extLst>
              </p:cNvPr>
              <p:cNvSpPr/>
              <p:nvPr/>
            </p:nvSpPr>
            <p:spPr>
              <a:xfrm>
                <a:off x="4429516" y="3764710"/>
                <a:ext cx="31484" cy="30780"/>
              </a:xfrm>
              <a:custGeom>
                <a:avLst/>
                <a:gdLst>
                  <a:gd name="connsiteX0" fmla="*/ 31484 w 31484"/>
                  <a:gd name="connsiteY0" fmla="*/ 14653 h 30780"/>
                  <a:gd name="connsiteX1" fmla="*/ 15750 w 31484"/>
                  <a:gd name="connsiteY1" fmla="*/ 30780 h 30780"/>
                  <a:gd name="connsiteX2" fmla="*/ 14 w 31484"/>
                  <a:gd name="connsiteY2" fmla="*/ 15805 h 30780"/>
                  <a:gd name="connsiteX3" fmla="*/ 15750 w 31484"/>
                  <a:gd name="connsiteY3" fmla="*/ 61 h 30780"/>
                  <a:gd name="connsiteX4" fmla="*/ 31484 w 31484"/>
                  <a:gd name="connsiteY4" fmla="*/ 14653 h 3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4" h="30780">
                    <a:moveTo>
                      <a:pt x="31484" y="14653"/>
                    </a:moveTo>
                    <a:cubicBezTo>
                      <a:pt x="31484" y="23869"/>
                      <a:pt x="24960" y="30780"/>
                      <a:pt x="15750" y="30780"/>
                    </a:cubicBezTo>
                    <a:cubicBezTo>
                      <a:pt x="7306" y="30780"/>
                      <a:pt x="399" y="23869"/>
                      <a:pt x="14" y="15805"/>
                    </a:cubicBezTo>
                    <a:cubicBezTo>
                      <a:pt x="-369" y="6973"/>
                      <a:pt x="6923" y="-323"/>
                      <a:pt x="15750" y="61"/>
                    </a:cubicBezTo>
                    <a:cubicBezTo>
                      <a:pt x="24960" y="-707"/>
                      <a:pt x="31484" y="5821"/>
                      <a:pt x="31484" y="14653"/>
                    </a:cubicBezTo>
                    <a:close/>
                  </a:path>
                </a:pathLst>
              </a:custGeom>
              <a:grpFill/>
              <a:ln w="383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E9369D03-F3AE-28D1-DDB1-A6D2838DC80C}"/>
                  </a:ext>
                </a:extLst>
              </p:cNvPr>
              <p:cNvSpPr/>
              <p:nvPr/>
            </p:nvSpPr>
            <p:spPr>
              <a:xfrm>
                <a:off x="4080664" y="3857697"/>
                <a:ext cx="31116" cy="31103"/>
              </a:xfrm>
              <a:custGeom>
                <a:avLst/>
                <a:gdLst>
                  <a:gd name="connsiteX0" fmla="*/ 31101 w 31116"/>
                  <a:gd name="connsiteY0" fmla="*/ 15744 h 31103"/>
                  <a:gd name="connsiteX1" fmla="*/ 15750 w 31116"/>
                  <a:gd name="connsiteY1" fmla="*/ 31103 h 31103"/>
                  <a:gd name="connsiteX2" fmla="*/ 15 w 31116"/>
                  <a:gd name="connsiteY2" fmla="*/ 14976 h 31103"/>
                  <a:gd name="connsiteX3" fmla="*/ 15750 w 31116"/>
                  <a:gd name="connsiteY3" fmla="*/ 0 h 31103"/>
                  <a:gd name="connsiteX4" fmla="*/ 31101 w 31116"/>
                  <a:gd name="connsiteY4" fmla="*/ 15744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6" h="31103">
                    <a:moveTo>
                      <a:pt x="31101" y="15744"/>
                    </a:moveTo>
                    <a:cubicBezTo>
                      <a:pt x="31101" y="24575"/>
                      <a:pt x="24576" y="31103"/>
                      <a:pt x="15750" y="31103"/>
                    </a:cubicBezTo>
                    <a:cubicBezTo>
                      <a:pt x="6539" y="31103"/>
                      <a:pt x="-369" y="24191"/>
                      <a:pt x="15" y="14976"/>
                    </a:cubicBezTo>
                    <a:cubicBezTo>
                      <a:pt x="399" y="6144"/>
                      <a:pt x="6923" y="0"/>
                      <a:pt x="15750" y="0"/>
                    </a:cubicBezTo>
                    <a:cubicBezTo>
                      <a:pt x="24576" y="0"/>
                      <a:pt x="31485" y="6912"/>
                      <a:pt x="31101" y="15744"/>
                    </a:cubicBezTo>
                    <a:close/>
                  </a:path>
                </a:pathLst>
              </a:custGeom>
              <a:grpFill/>
              <a:ln w="383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4D61089-95AC-7C1F-55CE-75303228FA76}"/>
                  </a:ext>
                </a:extLst>
              </p:cNvPr>
              <p:cNvSpPr/>
              <p:nvPr/>
            </p:nvSpPr>
            <p:spPr>
              <a:xfrm>
                <a:off x="4455610" y="3857635"/>
                <a:ext cx="31164" cy="31181"/>
              </a:xfrm>
              <a:custGeom>
                <a:avLst/>
                <a:gdLst>
                  <a:gd name="connsiteX0" fmla="*/ 14601 w 31164"/>
                  <a:gd name="connsiteY0" fmla="*/ 31164 h 31181"/>
                  <a:gd name="connsiteX1" fmla="*/ 17 w 31164"/>
                  <a:gd name="connsiteY1" fmla="*/ 15037 h 31181"/>
                  <a:gd name="connsiteX2" fmla="*/ 16903 w 31164"/>
                  <a:gd name="connsiteY2" fmla="*/ 61 h 31181"/>
                  <a:gd name="connsiteX3" fmla="*/ 31103 w 31164"/>
                  <a:gd name="connsiteY3" fmla="*/ 16573 h 31181"/>
                  <a:gd name="connsiteX4" fmla="*/ 14601 w 31164"/>
                  <a:gd name="connsiteY4" fmla="*/ 31164 h 3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4" h="31181">
                    <a:moveTo>
                      <a:pt x="14601" y="31164"/>
                    </a:moveTo>
                    <a:cubicBezTo>
                      <a:pt x="5774" y="30780"/>
                      <a:pt x="-367" y="23869"/>
                      <a:pt x="17" y="15037"/>
                    </a:cubicBezTo>
                    <a:cubicBezTo>
                      <a:pt x="401" y="5821"/>
                      <a:pt x="7693" y="-707"/>
                      <a:pt x="16903" y="61"/>
                    </a:cubicBezTo>
                    <a:cubicBezTo>
                      <a:pt x="25346" y="829"/>
                      <a:pt x="31871" y="7741"/>
                      <a:pt x="31103" y="16573"/>
                    </a:cubicBezTo>
                    <a:cubicBezTo>
                      <a:pt x="30335" y="25405"/>
                      <a:pt x="23044" y="31548"/>
                      <a:pt x="14601" y="31164"/>
                    </a:cubicBezTo>
                    <a:close/>
                  </a:path>
                </a:pathLst>
              </a:custGeom>
              <a:grpFill/>
              <a:ln w="383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5AEEBAA-DF69-A85A-201A-305E2F25C576}"/>
                  </a:ext>
                </a:extLst>
              </p:cNvPr>
              <p:cNvSpPr/>
              <p:nvPr/>
            </p:nvSpPr>
            <p:spPr>
              <a:xfrm>
                <a:off x="4106008" y="3951374"/>
                <a:ext cx="31085" cy="31133"/>
              </a:xfrm>
              <a:custGeom>
                <a:avLst/>
                <a:gdLst>
                  <a:gd name="connsiteX0" fmla="*/ 31086 w 31085"/>
                  <a:gd name="connsiteY0" fmla="*/ 15375 h 31133"/>
                  <a:gd name="connsiteX1" fmla="*/ 16118 w 31085"/>
                  <a:gd name="connsiteY1" fmla="*/ 31118 h 31133"/>
                  <a:gd name="connsiteX2" fmla="*/ 0 w 31085"/>
                  <a:gd name="connsiteY2" fmla="*/ 15759 h 31133"/>
                  <a:gd name="connsiteX3" fmla="*/ 14967 w 31085"/>
                  <a:gd name="connsiteY3" fmla="*/ 15 h 31133"/>
                  <a:gd name="connsiteX4" fmla="*/ 31086 w 31085"/>
                  <a:gd name="connsiteY4" fmla="*/ 15375 h 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33">
                    <a:moveTo>
                      <a:pt x="31086" y="15375"/>
                    </a:moveTo>
                    <a:cubicBezTo>
                      <a:pt x="31086" y="23822"/>
                      <a:pt x="24562" y="30734"/>
                      <a:pt x="16118" y="31118"/>
                    </a:cubicBezTo>
                    <a:cubicBezTo>
                      <a:pt x="6908" y="31502"/>
                      <a:pt x="0" y="24590"/>
                      <a:pt x="0" y="15759"/>
                    </a:cubicBezTo>
                    <a:cubicBezTo>
                      <a:pt x="0" y="6927"/>
                      <a:pt x="6140" y="399"/>
                      <a:pt x="14967" y="15"/>
                    </a:cubicBezTo>
                    <a:cubicBezTo>
                      <a:pt x="23794" y="-369"/>
                      <a:pt x="31086" y="6543"/>
                      <a:pt x="31086" y="15375"/>
                    </a:cubicBezTo>
                    <a:close/>
                  </a:path>
                </a:pathLst>
              </a:custGeom>
              <a:grpFill/>
              <a:ln w="383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FE3F81C7-7AAD-F133-67FC-A4A32D73EC36}"/>
                  </a:ext>
                </a:extLst>
              </p:cNvPr>
              <p:cNvSpPr/>
              <p:nvPr/>
            </p:nvSpPr>
            <p:spPr>
              <a:xfrm>
                <a:off x="4429915" y="3951390"/>
                <a:ext cx="31485" cy="31103"/>
              </a:xfrm>
              <a:custGeom>
                <a:avLst/>
                <a:gdLst>
                  <a:gd name="connsiteX0" fmla="*/ 16118 w 31485"/>
                  <a:gd name="connsiteY0" fmla="*/ 0 h 31103"/>
                  <a:gd name="connsiteX1" fmla="*/ 31469 w 31485"/>
                  <a:gd name="connsiteY1" fmla="*/ 16127 h 31103"/>
                  <a:gd name="connsiteX2" fmla="*/ 15735 w 31485"/>
                  <a:gd name="connsiteY2" fmla="*/ 31103 h 31103"/>
                  <a:gd name="connsiteX3" fmla="*/ 0 w 31485"/>
                  <a:gd name="connsiteY3" fmla="*/ 15744 h 31103"/>
                  <a:gd name="connsiteX4" fmla="*/ 16118 w 314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5" h="31103">
                    <a:moveTo>
                      <a:pt x="16118" y="0"/>
                    </a:moveTo>
                    <a:cubicBezTo>
                      <a:pt x="25329" y="0"/>
                      <a:pt x="31853" y="6912"/>
                      <a:pt x="31469" y="16127"/>
                    </a:cubicBezTo>
                    <a:cubicBezTo>
                      <a:pt x="31086" y="24959"/>
                      <a:pt x="24561" y="31103"/>
                      <a:pt x="15735" y="31103"/>
                    </a:cubicBezTo>
                    <a:cubicBezTo>
                      <a:pt x="7291" y="31103"/>
                      <a:pt x="384" y="24191"/>
                      <a:pt x="0" y="15744"/>
                    </a:cubicBezTo>
                    <a:cubicBezTo>
                      <a:pt x="0" y="6912"/>
                      <a:pt x="6908" y="0"/>
                      <a:pt x="16118" y="0"/>
                    </a:cubicBezTo>
                    <a:close/>
                  </a:path>
                </a:pathLst>
              </a:custGeom>
              <a:grpFill/>
              <a:ln w="3834" cap="flat">
                <a:noFill/>
                <a:prstDash val="solid"/>
                <a:miter/>
              </a:ln>
            </p:spPr>
            <p:txBody>
              <a:bodyPr rtlCol="0" anchor="ctr"/>
              <a:lstStyle/>
              <a:p>
                <a:endParaRPr lang="en-US"/>
              </a:p>
            </p:txBody>
          </p:sp>
        </p:grpSp>
      </p:grpSp>
      <p:grpSp>
        <p:nvGrpSpPr>
          <p:cNvPr id="234" name="Group 233">
            <a:extLst>
              <a:ext uri="{FF2B5EF4-FFF2-40B4-BE49-F238E27FC236}">
                <a16:creationId xmlns:a16="http://schemas.microsoft.com/office/drawing/2014/main" id="{3AD9EF95-0898-FD4C-E7D3-0957E752276E}"/>
              </a:ext>
            </a:extLst>
          </p:cNvPr>
          <p:cNvGrpSpPr/>
          <p:nvPr/>
        </p:nvGrpSpPr>
        <p:grpSpPr>
          <a:xfrm>
            <a:off x="838107" y="6196536"/>
            <a:ext cx="661170" cy="589376"/>
            <a:chOff x="4422991" y="1951890"/>
            <a:chExt cx="1086135" cy="968195"/>
          </a:xfrm>
        </p:grpSpPr>
        <p:sp>
          <p:nvSpPr>
            <p:cNvPr id="235" name="Freeform 234">
              <a:extLst>
                <a:ext uri="{FF2B5EF4-FFF2-40B4-BE49-F238E27FC236}">
                  <a16:creationId xmlns:a16="http://schemas.microsoft.com/office/drawing/2014/main" id="{87ED6A11-F662-6921-3034-43B3FE45C688}"/>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236" name="Graphic 3">
              <a:extLst>
                <a:ext uri="{FF2B5EF4-FFF2-40B4-BE49-F238E27FC236}">
                  <a16:creationId xmlns:a16="http://schemas.microsoft.com/office/drawing/2014/main" id="{2DBAE4DD-FD9E-D22D-10A0-DE082E3F1C8B}"/>
                </a:ext>
              </a:extLst>
            </p:cNvPr>
            <p:cNvGrpSpPr/>
            <p:nvPr/>
          </p:nvGrpSpPr>
          <p:grpSpPr>
            <a:xfrm>
              <a:off x="4738409" y="2001259"/>
              <a:ext cx="466270" cy="416899"/>
              <a:chOff x="4738409" y="2001259"/>
              <a:chExt cx="466270" cy="416899"/>
            </a:xfrm>
            <a:solidFill>
              <a:srgbClr val="00BADE"/>
            </a:solidFill>
          </p:grpSpPr>
          <p:sp>
            <p:nvSpPr>
              <p:cNvPr id="237" name="Freeform 236">
                <a:extLst>
                  <a:ext uri="{FF2B5EF4-FFF2-40B4-BE49-F238E27FC236}">
                    <a16:creationId xmlns:a16="http://schemas.microsoft.com/office/drawing/2014/main" id="{269C6FC9-5E5A-CE42-1555-5C1A22E0EA70}"/>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ADE"/>
              </a:solidFill>
              <a:ln w="27426"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23E9CCE7-B35C-75D7-6C28-2C549FF2EE51}"/>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ADE"/>
              </a:solidFill>
              <a:ln w="27426"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B5E461FD-B81D-95DE-A879-DDFDE0A5A11B}"/>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ADE"/>
              </a:solidFill>
              <a:ln w="27426" cap="flat">
                <a:noFill/>
                <a:prstDash val="solid"/>
                <a:miter/>
              </a:ln>
            </p:spPr>
            <p:txBody>
              <a:bodyPr rtlCol="0" anchor="ctr"/>
              <a:lstStyle/>
              <a:p>
                <a:endParaRPr lang="en-US"/>
              </a:p>
            </p:txBody>
          </p:sp>
        </p:grpSp>
      </p:grpSp>
      <p:grpSp>
        <p:nvGrpSpPr>
          <p:cNvPr id="252" name="Group 251">
            <a:extLst>
              <a:ext uri="{FF2B5EF4-FFF2-40B4-BE49-F238E27FC236}">
                <a16:creationId xmlns:a16="http://schemas.microsoft.com/office/drawing/2014/main" id="{15B8B747-A2BB-6663-A7A4-084877954D3F}"/>
              </a:ext>
            </a:extLst>
          </p:cNvPr>
          <p:cNvGrpSpPr/>
          <p:nvPr/>
        </p:nvGrpSpPr>
        <p:grpSpPr>
          <a:xfrm>
            <a:off x="4047859" y="8297224"/>
            <a:ext cx="613836" cy="613166"/>
            <a:chOff x="7257599" y="768348"/>
            <a:chExt cx="868457" cy="867509"/>
          </a:xfrm>
        </p:grpSpPr>
        <p:sp>
          <p:nvSpPr>
            <p:cNvPr id="253" name="Freeform 252">
              <a:extLst>
                <a:ext uri="{FF2B5EF4-FFF2-40B4-BE49-F238E27FC236}">
                  <a16:creationId xmlns:a16="http://schemas.microsoft.com/office/drawing/2014/main" id="{157E122C-6494-E51C-F275-E19507A24DA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54" name="Graphic 2">
              <a:extLst>
                <a:ext uri="{FF2B5EF4-FFF2-40B4-BE49-F238E27FC236}">
                  <a16:creationId xmlns:a16="http://schemas.microsoft.com/office/drawing/2014/main" id="{A88DA445-115B-4341-8DB4-E825AC918667}"/>
                </a:ext>
              </a:extLst>
            </p:cNvPr>
            <p:cNvGrpSpPr/>
            <p:nvPr/>
          </p:nvGrpSpPr>
          <p:grpSpPr>
            <a:xfrm>
              <a:off x="7257599" y="768348"/>
              <a:ext cx="868457" cy="867509"/>
              <a:chOff x="7257599" y="768348"/>
              <a:chExt cx="868457" cy="867509"/>
            </a:xfrm>
            <a:solidFill>
              <a:srgbClr val="010101"/>
            </a:solidFill>
          </p:grpSpPr>
          <p:sp>
            <p:nvSpPr>
              <p:cNvPr id="255" name="Freeform 254">
                <a:extLst>
                  <a:ext uri="{FF2B5EF4-FFF2-40B4-BE49-F238E27FC236}">
                    <a16:creationId xmlns:a16="http://schemas.microsoft.com/office/drawing/2014/main" id="{215419C3-C924-025D-1A57-33FD119AF9EC}"/>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6" name="Freeform 255">
                <a:extLst>
                  <a:ext uri="{FF2B5EF4-FFF2-40B4-BE49-F238E27FC236}">
                    <a16:creationId xmlns:a16="http://schemas.microsoft.com/office/drawing/2014/main" id="{5E9E61AC-A0E8-AF16-E2E0-A3BE57440A8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7" name="Freeform 256">
                <a:extLst>
                  <a:ext uri="{FF2B5EF4-FFF2-40B4-BE49-F238E27FC236}">
                    <a16:creationId xmlns:a16="http://schemas.microsoft.com/office/drawing/2014/main" id="{2E4F6708-FAA9-1A30-3D46-6F100D8716D2}"/>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8" name="Freeform 257">
                <a:extLst>
                  <a:ext uri="{FF2B5EF4-FFF2-40B4-BE49-F238E27FC236}">
                    <a16:creationId xmlns:a16="http://schemas.microsoft.com/office/drawing/2014/main" id="{82A8A16C-2AE3-B394-9547-A142ACE972F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9" name="Freeform 258">
                <a:extLst>
                  <a:ext uri="{FF2B5EF4-FFF2-40B4-BE49-F238E27FC236}">
                    <a16:creationId xmlns:a16="http://schemas.microsoft.com/office/drawing/2014/main" id="{3EF514A4-44D0-2172-C878-B3E7C79BF8A7}"/>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60" name="Group 259">
            <a:extLst>
              <a:ext uri="{FF2B5EF4-FFF2-40B4-BE49-F238E27FC236}">
                <a16:creationId xmlns:a16="http://schemas.microsoft.com/office/drawing/2014/main" id="{6B938952-8EDB-AE6E-4CB1-DCB043CF2E2B}"/>
              </a:ext>
            </a:extLst>
          </p:cNvPr>
          <p:cNvGrpSpPr/>
          <p:nvPr/>
        </p:nvGrpSpPr>
        <p:grpSpPr>
          <a:xfrm>
            <a:off x="2932923" y="6991220"/>
            <a:ext cx="588639" cy="588537"/>
            <a:chOff x="3258209" y="1217582"/>
            <a:chExt cx="4712093" cy="4711281"/>
          </a:xfrm>
        </p:grpSpPr>
        <p:sp>
          <p:nvSpPr>
            <p:cNvPr id="261" name="Freeform 260">
              <a:extLst>
                <a:ext uri="{FF2B5EF4-FFF2-40B4-BE49-F238E27FC236}">
                  <a16:creationId xmlns:a16="http://schemas.microsoft.com/office/drawing/2014/main" id="{8AF8EE5C-B511-129C-83F3-1581B4CE0B65}"/>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00BADE"/>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2" name="Freeform 261">
              <a:extLst>
                <a:ext uri="{FF2B5EF4-FFF2-40B4-BE49-F238E27FC236}">
                  <a16:creationId xmlns:a16="http://schemas.microsoft.com/office/drawing/2014/main" id="{62CEF74B-620D-A36A-9128-CFA0929386EF}"/>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00BADE"/>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63" name="Group 262">
              <a:extLst>
                <a:ext uri="{FF2B5EF4-FFF2-40B4-BE49-F238E27FC236}">
                  <a16:creationId xmlns:a16="http://schemas.microsoft.com/office/drawing/2014/main" id="{C6A6A49B-1A68-D4B7-19E1-8E6D90E485D3}"/>
                </a:ext>
              </a:extLst>
            </p:cNvPr>
            <p:cNvGrpSpPr/>
            <p:nvPr/>
          </p:nvGrpSpPr>
          <p:grpSpPr>
            <a:xfrm>
              <a:off x="3258209" y="1217582"/>
              <a:ext cx="4712093" cy="4711281"/>
              <a:chOff x="3258209" y="1217582"/>
              <a:chExt cx="4712093" cy="4711281"/>
            </a:xfrm>
          </p:grpSpPr>
          <p:sp>
            <p:nvSpPr>
              <p:cNvPr id="264" name="Freeform 263">
                <a:extLst>
                  <a:ext uri="{FF2B5EF4-FFF2-40B4-BE49-F238E27FC236}">
                    <a16:creationId xmlns:a16="http://schemas.microsoft.com/office/drawing/2014/main" id="{7DA2E598-DC9B-2EBA-CCC9-7D00C2B06EA2}"/>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5" name="Freeform 264">
                <a:extLst>
                  <a:ext uri="{FF2B5EF4-FFF2-40B4-BE49-F238E27FC236}">
                    <a16:creationId xmlns:a16="http://schemas.microsoft.com/office/drawing/2014/main" id="{D8366AA6-04F8-F0AB-2C5B-43899533B3A6}"/>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FFFFFF"/>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6" name="Freeform 265">
                <a:extLst>
                  <a:ext uri="{FF2B5EF4-FFF2-40B4-BE49-F238E27FC236}">
                    <a16:creationId xmlns:a16="http://schemas.microsoft.com/office/drawing/2014/main" id="{FC1CB408-A4E3-2CC8-AF6A-25F038373B5B}"/>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7" name="Freeform 266">
                <a:extLst>
                  <a:ext uri="{FF2B5EF4-FFF2-40B4-BE49-F238E27FC236}">
                    <a16:creationId xmlns:a16="http://schemas.microsoft.com/office/drawing/2014/main" id="{352CF8F1-61F3-38D5-3F9D-82DB9D0FEDE7}"/>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8" name="Freeform 267">
                <a:extLst>
                  <a:ext uri="{FF2B5EF4-FFF2-40B4-BE49-F238E27FC236}">
                    <a16:creationId xmlns:a16="http://schemas.microsoft.com/office/drawing/2014/main" id="{28ADC4D6-6E60-C705-3196-C5B778A0EEF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9" name="Freeform 268">
                <a:extLst>
                  <a:ext uri="{FF2B5EF4-FFF2-40B4-BE49-F238E27FC236}">
                    <a16:creationId xmlns:a16="http://schemas.microsoft.com/office/drawing/2014/main" id="{2384429A-9454-6C2A-33D3-35683F6BBDD6}"/>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0" name="Freeform 269">
                <a:extLst>
                  <a:ext uri="{FF2B5EF4-FFF2-40B4-BE49-F238E27FC236}">
                    <a16:creationId xmlns:a16="http://schemas.microsoft.com/office/drawing/2014/main" id="{8A58BB44-61D8-14B6-5ADD-247B7189CAD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1" name="Freeform 270">
                <a:extLst>
                  <a:ext uri="{FF2B5EF4-FFF2-40B4-BE49-F238E27FC236}">
                    <a16:creationId xmlns:a16="http://schemas.microsoft.com/office/drawing/2014/main" id="{A20B1B53-C5D2-F6E5-3ACB-4591CC93123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2" name="Freeform 271">
                <a:extLst>
                  <a:ext uri="{FF2B5EF4-FFF2-40B4-BE49-F238E27FC236}">
                    <a16:creationId xmlns:a16="http://schemas.microsoft.com/office/drawing/2014/main" id="{305E9277-7DEC-7277-82C2-55EFEAC0478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3" name="Freeform 272">
                <a:extLst>
                  <a:ext uri="{FF2B5EF4-FFF2-40B4-BE49-F238E27FC236}">
                    <a16:creationId xmlns:a16="http://schemas.microsoft.com/office/drawing/2014/main" id="{AB3E28D3-A63E-4BD5-ACF3-88F2049043E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4" name="Freeform 273">
                <a:extLst>
                  <a:ext uri="{FF2B5EF4-FFF2-40B4-BE49-F238E27FC236}">
                    <a16:creationId xmlns:a16="http://schemas.microsoft.com/office/drawing/2014/main" id="{D0555786-3CC7-FE0B-F0ED-F3DBF2F3517B}"/>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5" name="Freeform 274">
                <a:extLst>
                  <a:ext uri="{FF2B5EF4-FFF2-40B4-BE49-F238E27FC236}">
                    <a16:creationId xmlns:a16="http://schemas.microsoft.com/office/drawing/2014/main" id="{6F362545-9381-41AE-6595-84A3865EC562}"/>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6" name="Freeform 275">
                <a:extLst>
                  <a:ext uri="{FF2B5EF4-FFF2-40B4-BE49-F238E27FC236}">
                    <a16:creationId xmlns:a16="http://schemas.microsoft.com/office/drawing/2014/main" id="{AB806555-E529-4EFA-A3CB-FB54AF3747C2}"/>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7" name="Freeform 276">
                <a:extLst>
                  <a:ext uri="{FF2B5EF4-FFF2-40B4-BE49-F238E27FC236}">
                    <a16:creationId xmlns:a16="http://schemas.microsoft.com/office/drawing/2014/main" id="{6129BC89-F0FA-DC48-7D5B-108230909378}"/>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8" name="Freeform 277">
                <a:extLst>
                  <a:ext uri="{FF2B5EF4-FFF2-40B4-BE49-F238E27FC236}">
                    <a16:creationId xmlns:a16="http://schemas.microsoft.com/office/drawing/2014/main" id="{9C50BBBA-B789-61F5-2903-32B4133BD1B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79" name="Group 278">
            <a:extLst>
              <a:ext uri="{FF2B5EF4-FFF2-40B4-BE49-F238E27FC236}">
                <a16:creationId xmlns:a16="http://schemas.microsoft.com/office/drawing/2014/main" id="{775036D8-0852-57C7-9F57-B630D03494C2}"/>
              </a:ext>
            </a:extLst>
          </p:cNvPr>
          <p:cNvGrpSpPr/>
          <p:nvPr/>
        </p:nvGrpSpPr>
        <p:grpSpPr>
          <a:xfrm>
            <a:off x="5528867" y="6848920"/>
            <a:ext cx="655977" cy="656424"/>
            <a:chOff x="7211530" y="2382809"/>
            <a:chExt cx="823268" cy="823829"/>
          </a:xfrm>
        </p:grpSpPr>
        <p:sp>
          <p:nvSpPr>
            <p:cNvPr id="280" name="Freeform 279">
              <a:extLst>
                <a:ext uri="{FF2B5EF4-FFF2-40B4-BE49-F238E27FC236}">
                  <a16:creationId xmlns:a16="http://schemas.microsoft.com/office/drawing/2014/main" id="{CF0C4818-52CE-883C-5BF9-DE97648B0C5E}"/>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81" name="Graphic 2">
              <a:extLst>
                <a:ext uri="{FF2B5EF4-FFF2-40B4-BE49-F238E27FC236}">
                  <a16:creationId xmlns:a16="http://schemas.microsoft.com/office/drawing/2014/main" id="{1FA63501-F29A-5D78-DE6F-0951792AB9E7}"/>
                </a:ext>
              </a:extLst>
            </p:cNvPr>
            <p:cNvGrpSpPr/>
            <p:nvPr/>
          </p:nvGrpSpPr>
          <p:grpSpPr>
            <a:xfrm>
              <a:off x="7211530" y="2382809"/>
              <a:ext cx="823268" cy="823829"/>
              <a:chOff x="7211530" y="2382809"/>
              <a:chExt cx="823268" cy="823829"/>
            </a:xfrm>
            <a:solidFill>
              <a:srgbClr val="010101"/>
            </a:solidFill>
          </p:grpSpPr>
          <p:sp>
            <p:nvSpPr>
              <p:cNvPr id="282" name="Freeform 281">
                <a:extLst>
                  <a:ext uri="{FF2B5EF4-FFF2-40B4-BE49-F238E27FC236}">
                    <a16:creationId xmlns:a16="http://schemas.microsoft.com/office/drawing/2014/main" id="{5D5F072D-B169-51A2-F322-F7324057D208}"/>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83" name="Graphic 2">
                <a:extLst>
                  <a:ext uri="{FF2B5EF4-FFF2-40B4-BE49-F238E27FC236}">
                    <a16:creationId xmlns:a16="http://schemas.microsoft.com/office/drawing/2014/main" id="{484B1A16-B992-020F-2C2C-DB3FF22006BD}"/>
                  </a:ext>
                </a:extLst>
              </p:cNvPr>
              <p:cNvGrpSpPr/>
              <p:nvPr/>
            </p:nvGrpSpPr>
            <p:grpSpPr>
              <a:xfrm>
                <a:off x="7211530" y="2382809"/>
                <a:ext cx="823268" cy="823829"/>
                <a:chOff x="7211530" y="2382809"/>
                <a:chExt cx="823268" cy="823829"/>
              </a:xfrm>
              <a:solidFill>
                <a:srgbClr val="010101"/>
              </a:solidFill>
            </p:grpSpPr>
            <p:sp>
              <p:nvSpPr>
                <p:cNvPr id="284" name="Freeform 283">
                  <a:extLst>
                    <a:ext uri="{FF2B5EF4-FFF2-40B4-BE49-F238E27FC236}">
                      <a16:creationId xmlns:a16="http://schemas.microsoft.com/office/drawing/2014/main" id="{94F0AEDE-F072-566B-3956-8B2164D56D5C}"/>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5" name="Freeform 284">
                  <a:extLst>
                    <a:ext uri="{FF2B5EF4-FFF2-40B4-BE49-F238E27FC236}">
                      <a16:creationId xmlns:a16="http://schemas.microsoft.com/office/drawing/2014/main" id="{CD60310A-B0D0-2968-0275-C0054A3CD957}"/>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6" name="Freeform 285">
                  <a:extLst>
                    <a:ext uri="{FF2B5EF4-FFF2-40B4-BE49-F238E27FC236}">
                      <a16:creationId xmlns:a16="http://schemas.microsoft.com/office/drawing/2014/main" id="{8D0A7E17-478D-DDB2-3028-3A02BBA159C1}"/>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7" name="Freeform 286">
                  <a:extLst>
                    <a:ext uri="{FF2B5EF4-FFF2-40B4-BE49-F238E27FC236}">
                      <a16:creationId xmlns:a16="http://schemas.microsoft.com/office/drawing/2014/main" id="{37DD977B-12E6-1CFE-DBE3-4173C291DA99}"/>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8" name="Freeform 287">
                  <a:extLst>
                    <a:ext uri="{FF2B5EF4-FFF2-40B4-BE49-F238E27FC236}">
                      <a16:creationId xmlns:a16="http://schemas.microsoft.com/office/drawing/2014/main" id="{2669C510-F94E-62C3-7114-AB1E76F06FA9}"/>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294542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Personne ne peut entreprendre seul un projet de recherche participative. La première chose à faire si l'on veut faire de la recherche contributive est de trouver des personnes avec lesquelles travailler. Contrairement à certains projets de recherche ou de soins de santé, les parties prenantes et les partenaires ne sont pas extérieurs au projet : ils le définissent. Toute décision importante (comme le sujet traité, le lieu de la recherche ou le financement) doit être prise en groupe. </a:t>
            </a:r>
          </a:p>
          <a:p>
            <a:pPr>
              <a:lnSpc>
                <a:spcPts val="1220"/>
              </a:lnSpc>
            </a:pPr>
            <a:r>
              <a:rPr lang="en-US" sz="1150" dirty="0">
                <a:solidFill>
                  <a:srgbClr val="262626"/>
                </a:solidFill>
              </a:rPr>
              <a:t> </a:t>
            </a:r>
          </a:p>
          <a:p>
            <a:pPr>
              <a:lnSpc>
                <a:spcPts val="1220"/>
              </a:lnSpc>
            </a:pPr>
            <a:r>
              <a:rPr lang="en-US" sz="1150" dirty="0">
                <a:solidFill>
                  <a:srgbClr val="262626"/>
                </a:solidFill>
              </a:rPr>
              <a:t>Pour commencer, vous aurez besoin d'au moins deux ou trois alliés prêts à porter le projet avec vous. Il est important qu'ils partagent votre motivation et votre approche du travail collectif. Pour cette première partie, vous ne voulez pas vous épuiser à convaincre les gens de la nécessité de vos activités (vous aurez de nombreuses occasions d'exercer vos talents de persuasion lors de la recherche de financement).</a:t>
            </a:r>
          </a:p>
          <a:p>
            <a:pPr>
              <a:lnSpc>
                <a:spcPts val="1220"/>
              </a:lnSpc>
            </a:pPr>
            <a:r>
              <a:rPr lang="en-US" sz="1150" dirty="0">
                <a:solidFill>
                  <a:srgbClr val="262626"/>
                </a:solidFill>
              </a:rPr>
              <a:t> </a:t>
            </a:r>
          </a:p>
          <a:p>
            <a:pPr>
              <a:lnSpc>
                <a:spcPts val="1220"/>
              </a:lnSpc>
            </a:pPr>
            <a:r>
              <a:rPr lang="en-US" sz="1150" dirty="0">
                <a:solidFill>
                  <a:srgbClr val="262626"/>
                </a:solidFill>
              </a:rPr>
              <a:t>En 2017, la pédopsychiatre Marie-Claude </a:t>
            </a:r>
            <a:r>
              <a:rPr lang="en-US" sz="1150" dirty="0" err="1">
                <a:solidFill>
                  <a:srgbClr val="262626"/>
                </a:solidFill>
              </a:rPr>
              <a:t>Bossière </a:t>
            </a:r>
            <a:r>
              <a:rPr lang="en-US" sz="1150" dirty="0">
                <a:solidFill>
                  <a:srgbClr val="262626"/>
                </a:solidFill>
              </a:rPr>
              <a:t>adresse une lettre au philosophe Bernard </a:t>
            </a:r>
            <a:r>
              <a:rPr lang="en-US" sz="1150" dirty="0" err="1">
                <a:solidFill>
                  <a:srgbClr val="262626"/>
                </a:solidFill>
              </a:rPr>
              <a:t>Stiegler pour lui </a:t>
            </a:r>
            <a:r>
              <a:rPr lang="en-US" sz="1150" dirty="0">
                <a:solidFill>
                  <a:srgbClr val="262626"/>
                </a:solidFill>
              </a:rPr>
              <a:t>faire part de son inquiétude face à un phénomène qu'elle juge préoccupant : dans le cadre de son travail, elle rencontre un nombre croissant d'enfants présentant des retards importants dans l'acquisition du langage et de la motricité, ainsi que des troubles du comportement se manifestant par de l'agressivité, de l'hyperactivité ou de l'isolement. Avec d'autres pédopsychiatres et psychologues de l'époque, elle soupçonne les écrans d'être à l'origine du problème. Elle avait lu auparavant le livre </a:t>
            </a:r>
            <a:r>
              <a:rPr lang="en-US" sz="1150" dirty="0" err="1">
                <a:solidFill>
                  <a:srgbClr val="262626"/>
                </a:solidFill>
              </a:rPr>
              <a:t>de Stiegler </a:t>
            </a:r>
            <a:r>
              <a:rPr lang="en-US" sz="1150" i="1" dirty="0">
                <a:solidFill>
                  <a:srgbClr val="262626"/>
                </a:solidFill>
              </a:rPr>
              <a:t>Taking Care of the Youth and Generations</a:t>
            </a:r>
            <a:r>
              <a:rPr lang="en-US" sz="1150" dirty="0">
                <a:solidFill>
                  <a:srgbClr val="262626"/>
                </a:solidFill>
              </a:rPr>
              <a:t>, qui traite de la responsabilité des adultes dans l'éducation des enfants et de la manière dont les technologies numériques viennent contourner les transferts de connaissances intergénérationnels, ce qui entraîne une perte générale de connaissances au </a:t>
            </a:r>
            <a:r>
              <a:rPr lang="en-US" sz="1150" dirty="0" err="1">
                <a:solidFill>
                  <a:srgbClr val="262626"/>
                </a:solidFill>
              </a:rPr>
              <a:t>profit d'</a:t>
            </a:r>
            <a:r>
              <a:rPr lang="en-US" sz="1150" dirty="0">
                <a:solidFill>
                  <a:srgbClr val="262626"/>
                </a:solidFill>
              </a:rPr>
              <a:t>intérêts commerciaux. Au moment de la réception de la lettre, Bernard </a:t>
            </a:r>
            <a:r>
              <a:rPr lang="en-US" sz="1150" dirty="0" err="1">
                <a:solidFill>
                  <a:srgbClr val="262626"/>
                </a:solidFill>
              </a:rPr>
              <a:t>Stiegler </a:t>
            </a:r>
            <a:r>
              <a:rPr lang="en-US" sz="1150" dirty="0">
                <a:solidFill>
                  <a:srgbClr val="262626"/>
                </a:solidFill>
              </a:rPr>
              <a:t>préparait, avec l'équipe de l'Institut de Recherche et d'Innovation, une action d'envergure dans la banlieue nord de Paris. Avec les habitants du territoire, ils veulent inventer de nouvelles façons non toxiques de pratiquer les technologies par une méthode de recherche contributive. Marie-Claude </a:t>
            </a:r>
            <a:r>
              <a:rPr lang="en-US" sz="1150" dirty="0" err="1">
                <a:solidFill>
                  <a:srgbClr val="262626"/>
                </a:solidFill>
              </a:rPr>
              <a:t>Bossière </a:t>
            </a:r>
            <a:r>
              <a:rPr lang="en-US" sz="1150" dirty="0">
                <a:solidFill>
                  <a:srgbClr val="262626"/>
                </a:solidFill>
              </a:rPr>
              <a:t>a vu une adéquation potentielle entre sa préoccupation pour la surexposition et le travail prévu par l'institut. Bernard </a:t>
            </a:r>
            <a:r>
              <a:rPr lang="en-US" sz="1150" dirty="0" err="1">
                <a:solidFill>
                  <a:srgbClr val="262626"/>
                </a:solidFill>
              </a:rPr>
              <a:t>Stiegler </a:t>
            </a:r>
            <a:r>
              <a:rPr lang="en-US" sz="1150" dirty="0">
                <a:solidFill>
                  <a:srgbClr val="262626"/>
                </a:solidFill>
              </a:rPr>
              <a:t>aussi. Il la met en contact avec le reste de l'équipe de l'Institut de recherche et d'innovation et, avec un autre philosophe et un biologiste théoricien, elle rejoint bientôt ce qui sera appelé la Clinique contributive.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7" y="1012503"/>
            <a:ext cx="208552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Agrégation des désirs  </a:t>
            </a:r>
          </a:p>
        </p:txBody>
      </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63</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A202B10-A2AE-7165-EE02-C0E0699B9381}"/>
              </a:ext>
            </a:extLst>
          </p:cNvPr>
          <p:cNvGrpSpPr/>
          <p:nvPr/>
        </p:nvGrpSpPr>
        <p:grpSpPr>
          <a:xfrm>
            <a:off x="6250848" y="934265"/>
            <a:ext cx="628154" cy="625238"/>
            <a:chOff x="3917171" y="3851610"/>
            <a:chExt cx="870324" cy="866284"/>
          </a:xfrm>
        </p:grpSpPr>
        <p:sp>
          <p:nvSpPr>
            <p:cNvPr id="24" name="Freeform 23">
              <a:extLst>
                <a:ext uri="{FF2B5EF4-FFF2-40B4-BE49-F238E27FC236}">
                  <a16:creationId xmlns:a16="http://schemas.microsoft.com/office/drawing/2014/main" id="{D4E1AA03-AB69-89B3-0897-755524DB1B31}"/>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5" name="Graphic 2">
              <a:extLst>
                <a:ext uri="{FF2B5EF4-FFF2-40B4-BE49-F238E27FC236}">
                  <a16:creationId xmlns:a16="http://schemas.microsoft.com/office/drawing/2014/main" id="{AE22422B-331F-C2B4-B2C8-B795B67F7EFD}"/>
                </a:ext>
              </a:extLst>
            </p:cNvPr>
            <p:cNvGrpSpPr/>
            <p:nvPr/>
          </p:nvGrpSpPr>
          <p:grpSpPr>
            <a:xfrm>
              <a:off x="3917171" y="3851610"/>
              <a:ext cx="870324" cy="866284"/>
              <a:chOff x="3917171" y="3851610"/>
              <a:chExt cx="870324" cy="866284"/>
            </a:xfrm>
            <a:solidFill>
              <a:srgbClr val="010101"/>
            </a:solidFill>
          </p:grpSpPr>
          <p:sp>
            <p:nvSpPr>
              <p:cNvPr id="27" name="Freeform 26">
                <a:extLst>
                  <a:ext uri="{FF2B5EF4-FFF2-40B4-BE49-F238E27FC236}">
                    <a16:creationId xmlns:a16="http://schemas.microsoft.com/office/drawing/2014/main" id="{8E2C45BF-F297-567B-61A0-4CF1A6249213}"/>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FF428907-5D79-63E2-1392-FBD2AC6DBF6C}"/>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78D3B983-2D41-CDE2-8171-A60EFBC88D51}"/>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B6E3EF79-2AC7-89BF-EAB1-2DD1C4E964AB}"/>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DD82306B-D68C-FC35-27E1-2499C7748585}"/>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C4E2D433-C896-39D5-E701-17BC49A72689}"/>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5D5D077D-D44C-8F24-588E-85A2EDFE2ED2}"/>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B2870739-5989-1929-BB3E-53A48E9A5C1B}"/>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19B10CCC-1896-5BDD-EBFE-D9A093A1B1FF}"/>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669A1B5C-E821-57E4-E801-D03A151435B3}"/>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4C0310C4-90D9-55C9-6CB4-DB6E22601948}"/>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82A662A6-C5FE-D210-0AE0-02B302A7DC8D}"/>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89C4ABFA-7A35-4330-D2C3-2CC71C829F06}"/>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7375AF20-2B29-F19D-6471-F63C40D8BD3F}"/>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716C626A-A45A-8440-52B3-CECFF17EF0A1}"/>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59" name="Picture 58">
            <a:extLst>
              <a:ext uri="{FF2B5EF4-FFF2-40B4-BE49-F238E27FC236}">
                <a16:creationId xmlns:a16="http://schemas.microsoft.com/office/drawing/2014/main" id="{DEF2F20C-81F7-C6AD-B48A-2CA32651D2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6823" b="29425"/>
          <a:stretch/>
        </p:blipFill>
        <p:spPr>
          <a:xfrm>
            <a:off x="-8567" y="6553966"/>
            <a:ext cx="7559675" cy="3378571"/>
          </a:xfrm>
          <a:prstGeom prst="rect">
            <a:avLst/>
          </a:prstGeom>
        </p:spPr>
      </p:pic>
      <p:pic>
        <p:nvPicPr>
          <p:cNvPr id="60" name="Picture 59">
            <a:extLst>
              <a:ext uri="{FF2B5EF4-FFF2-40B4-BE49-F238E27FC236}">
                <a16:creationId xmlns:a16="http://schemas.microsoft.com/office/drawing/2014/main" id="{08D0A7CC-EF5D-BF0E-E969-7600EF434859}"/>
              </a:ext>
            </a:extLst>
          </p:cNvPr>
          <p:cNvPicPr>
            <a:picLocks noChangeAspect="1"/>
          </p:cNvPicPr>
          <p:nvPr/>
        </p:nvPicPr>
        <p:blipFill rotWithShape="1">
          <a:blip r:embed="rId3">
            <a:alphaModFix amt="52000"/>
          </a:blip>
          <a:srcRect l="67355" t="2613" r="9539" b="30593"/>
          <a:stretch/>
        </p:blipFill>
        <p:spPr>
          <a:xfrm flipH="1">
            <a:off x="8566" y="6704743"/>
            <a:ext cx="2577471" cy="3987070"/>
          </a:xfrm>
          <a:prstGeom prst="rect">
            <a:avLst/>
          </a:prstGeom>
        </p:spPr>
      </p:pic>
    </p:spTree>
    <p:extLst>
      <p:ext uri="{BB962C8B-B14F-4D97-AF65-F5344CB8AC3E}">
        <p14:creationId xmlns:p14="http://schemas.microsoft.com/office/powerpoint/2010/main" val="37828493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Il a été décidé que la clinique contributive ferait partie des activités que l'IRI s'apprêtait à lancer en Seine-Saint-Denis, un département français connu pour sa population jeune (50 % a moins de 30 ans), sa </a:t>
            </a:r>
            <a:r>
              <a:rPr lang="en-US" sz="1150" dirty="0" err="1">
                <a:solidFill>
                  <a:srgbClr val="262626"/>
                </a:solidFill>
              </a:rPr>
              <a:t>multidiversité </a:t>
            </a:r>
            <a:r>
              <a:rPr lang="en-US" sz="1150" dirty="0">
                <a:solidFill>
                  <a:srgbClr val="262626"/>
                </a:solidFill>
              </a:rPr>
              <a:t>(plus de 135 nationalités y sont représentées) et sa relative pauvreté économique (17,7 % vivent sous le seuil de pauvreté).  </a:t>
            </a:r>
          </a:p>
          <a:p>
            <a:pPr>
              <a:lnSpc>
                <a:spcPts val="1220"/>
              </a:lnSpc>
            </a:pPr>
            <a:r>
              <a:rPr lang="en-US" sz="1150" dirty="0">
                <a:solidFill>
                  <a:srgbClr val="262626"/>
                </a:solidFill>
              </a:rPr>
              <a:t> </a:t>
            </a:r>
          </a:p>
          <a:p>
            <a:pPr>
              <a:lnSpc>
                <a:spcPts val="1220"/>
              </a:lnSpc>
            </a:pPr>
            <a:r>
              <a:rPr lang="en-US" sz="1150" dirty="0">
                <a:solidFill>
                  <a:srgbClr val="262626"/>
                </a:solidFill>
              </a:rPr>
              <a:t>Il convient de mentionner qu'aucun membre du groupe initial de la Clinique contributive n'avait auparavant vécu ou travaillé dans ce département. Rétrospectivement, il aurait peut-être été plus facile de situer le projet dans un territoire familier aux membres du groupe. C'est un élément à prendre en compte au moment de lancer votre projet. Il y a des avantages évidents à travailler dans un lieu ou une institution que vous connaissez déjà, car vous comprendrez mieux comment insérer votre projet dans un écosystème préexistant d'acteurs, d'institutions et d'initiatives. </a:t>
            </a:r>
          </a:p>
          <a:p>
            <a:pPr>
              <a:lnSpc>
                <a:spcPts val="1220"/>
              </a:lnSpc>
            </a:pPr>
            <a:r>
              <a:rPr lang="en-US" sz="1150" dirty="0">
                <a:solidFill>
                  <a:srgbClr val="262626"/>
                </a:solidFill>
              </a:rPr>
              <a:t> </a:t>
            </a:r>
          </a:p>
          <a:p>
            <a:pPr>
              <a:lnSpc>
                <a:spcPts val="1220"/>
              </a:lnSpc>
            </a:pPr>
            <a:r>
              <a:rPr lang="en-US" sz="1150" dirty="0">
                <a:solidFill>
                  <a:srgbClr val="262626"/>
                </a:solidFill>
              </a:rPr>
              <a:t>Sans cette connaissance préalable, vous devrez consacrer du temps à vous familiariser avec le lieu et les personnes qui y vivent, à présenter vos intentions à des groupes d'intérêt, des collectifs, des réseaux, des </a:t>
            </a:r>
            <a:r>
              <a:rPr lang="en-US" sz="1150" dirty="0" err="1">
                <a:solidFill>
                  <a:srgbClr val="262626"/>
                </a:solidFill>
              </a:rPr>
              <a:t>organisations, ainsi qu'</a:t>
            </a:r>
            <a:r>
              <a:rPr lang="en-US" sz="1150" dirty="0">
                <a:solidFill>
                  <a:srgbClr val="262626"/>
                </a:solidFill>
              </a:rPr>
              <a:t>à des responsables publics et élus. Ce travail de fond n'est pas seulement nécessaire pour faire avancer le projet, c'est aussi le seul moyen de s'assurer que l'on n'empiète pas sur le travail des autres et que l'on ne va pas à l'encontre de leurs intérêts, ce qui est un risque qu'il faut constamment atténuer lorsque l'on arrive sur un nouveau territoire. En fin de compte, il n'y a aucun moyen de créer un projet durable sans soutien local. </a:t>
            </a:r>
          </a:p>
          <a:p>
            <a:pPr>
              <a:lnSpc>
                <a:spcPts val="1220"/>
              </a:lnSpc>
            </a:pPr>
            <a:r>
              <a:rPr lang="en-US" sz="1150" dirty="0">
                <a:solidFill>
                  <a:srgbClr val="262626"/>
                </a:solidFill>
              </a:rPr>
              <a:t> </a:t>
            </a:r>
          </a:p>
          <a:p>
            <a:pPr>
              <a:lnSpc>
                <a:spcPts val="1220"/>
              </a:lnSpc>
            </a:pPr>
            <a:r>
              <a:rPr lang="en-US" sz="1150" dirty="0">
                <a:solidFill>
                  <a:srgbClr val="262626"/>
                </a:solidFill>
              </a:rPr>
              <a:t>Afin de trouver des collaborateurs locaux, Marie-Claude </a:t>
            </a:r>
            <a:r>
              <a:rPr lang="en-US" sz="1150" dirty="0" err="1">
                <a:solidFill>
                  <a:srgbClr val="262626"/>
                </a:solidFill>
              </a:rPr>
              <a:t>Bossière </a:t>
            </a:r>
            <a:r>
              <a:rPr lang="en-US" sz="1150" dirty="0">
                <a:solidFill>
                  <a:srgbClr val="262626"/>
                </a:solidFill>
              </a:rPr>
              <a:t>a contacté le coordinateur du Conseil local de </a:t>
            </a:r>
            <a:r>
              <a:rPr lang="en-US" sz="1150" dirty="0" err="1">
                <a:solidFill>
                  <a:srgbClr val="262626"/>
                </a:solidFill>
              </a:rPr>
              <a:t>santé mentale</a:t>
            </a:r>
            <a:r>
              <a:rPr lang="en-US" sz="1150" dirty="0">
                <a:solidFill>
                  <a:srgbClr val="262626"/>
                </a:solidFill>
              </a:rPr>
              <a:t>, qui regroupe des élus et des professionnels de la psychiatrie. Ils l'orientent vers le chef de service </a:t>
            </a:r>
            <a:r>
              <a:rPr lang="en-US" sz="1150" dirty="0" err="1">
                <a:solidFill>
                  <a:srgbClr val="262626"/>
                </a:solidFill>
              </a:rPr>
              <a:t>de la </a:t>
            </a:r>
            <a:r>
              <a:rPr lang="en-US" sz="1150" dirty="0">
                <a:solidFill>
                  <a:srgbClr val="262626"/>
                </a:solidFill>
              </a:rPr>
              <a:t>Protection Infantile </a:t>
            </a:r>
            <a:r>
              <a:rPr lang="en-US" sz="1150" dirty="0" err="1">
                <a:solidFill>
                  <a:srgbClr val="262626"/>
                </a:solidFill>
              </a:rPr>
              <a:t>Maternelle (</a:t>
            </a:r>
            <a:r>
              <a:rPr lang="en-US" sz="1150" dirty="0">
                <a:solidFill>
                  <a:srgbClr val="262626"/>
                </a:solidFill>
              </a:rPr>
              <a:t>PMI) de Saint-Denis qui transmet une note d'intention à l'ensemble des équipes locales. A ce stade, le projet a été présenté très ouvertement, comme une proposition générale de travailler collectivement pour trouver des stratégies contre la surexposition aux écrans. Il est important que votre proposition se lise comme une véritable invitation à contribuer, et non comme un appel à participer à un projet déjà défini à l'avance. Le </a:t>
            </a:r>
            <a:r>
              <a:rPr lang="en-US" sz="1150" dirty="0" err="1">
                <a:solidFill>
                  <a:srgbClr val="262626"/>
                </a:solidFill>
              </a:rPr>
              <a:t>centre </a:t>
            </a:r>
            <a:r>
              <a:rPr lang="en-US" sz="1150" dirty="0">
                <a:solidFill>
                  <a:srgbClr val="262626"/>
                </a:solidFill>
              </a:rPr>
              <a:t>PMI du quartier Pierre </a:t>
            </a:r>
            <a:r>
              <a:rPr lang="en-US" sz="1150" dirty="0" err="1">
                <a:solidFill>
                  <a:srgbClr val="262626"/>
                </a:solidFill>
              </a:rPr>
              <a:t>Semard a </a:t>
            </a:r>
            <a:r>
              <a:rPr lang="en-US" sz="1150" dirty="0">
                <a:solidFill>
                  <a:srgbClr val="262626"/>
                </a:solidFill>
              </a:rPr>
              <a:t>répondu positivement à la proposition. À partir de 2018, son équipe et la clinique deviendront la "maison" de la Clinique contributive, ancrant le projet localement et fournissant un espace physique pour se rencontrer. </a:t>
            </a:r>
          </a:p>
          <a:p>
            <a:pPr>
              <a:lnSpc>
                <a:spcPts val="1220"/>
              </a:lnSpc>
            </a:pPr>
            <a:r>
              <a:rPr lang="en-US" sz="1150" dirty="0">
                <a:solidFill>
                  <a:srgbClr val="262626"/>
                </a:solidFill>
              </a:rPr>
              <a:t> </a:t>
            </a:r>
          </a:p>
          <a:p>
            <a:pPr>
              <a:lnSpc>
                <a:spcPts val="1220"/>
              </a:lnSpc>
            </a:pPr>
            <a:r>
              <a:rPr lang="en-US" sz="1150" dirty="0">
                <a:solidFill>
                  <a:srgbClr val="262626"/>
                </a:solidFill>
              </a:rPr>
              <a:t>Disposer d'un espace pour des réunions régulières a été indispensable à notre démarche. Contrairement à la recherche menée par une seule personne, la recherche contributive s'appuie sur un lieu géographiquement situé où les personnes peuvent se réunir et échanger. Ce lieu doit être accessible, tant d'un point de vue pratique que symbolique. Pour chaque lieu potentiel, demandez-vous s'il est proche du domicile des participants, s'il est adapté aux personnes handicapées, si tout le monde </a:t>
            </a:r>
            <a:r>
              <a:rPr lang="en-US" sz="1150" i="1" dirty="0">
                <a:solidFill>
                  <a:srgbClr val="262626"/>
                </a:solidFill>
              </a:rPr>
              <a:t>s'</a:t>
            </a:r>
            <a:r>
              <a:rPr lang="en-US" sz="1150" dirty="0">
                <a:solidFill>
                  <a:srgbClr val="262626"/>
                </a:solidFill>
              </a:rPr>
              <a:t>y</a:t>
            </a:r>
            <a:r>
              <a:rPr lang="en-US" sz="1150" i="1" dirty="0">
                <a:solidFill>
                  <a:srgbClr val="262626"/>
                </a:solidFill>
              </a:rPr>
              <a:t> sentirait à l'aise.</a:t>
            </a:r>
            <a:r>
              <a:rPr lang="en-US" sz="1150" dirty="0">
                <a:solidFill>
                  <a:srgbClr val="262626"/>
                </a:solidFill>
              </a:rPr>
              <a:t> Même si les universités et les laboratoires de recherche sont ouverts au public, certains peuvent se sentir mal à l'aise dans les espaces académiques. Les gens peuvent avoir des appréhensions similaires à l'égard des espaces institutionnels, tels que les salles de réunion municipales. Demandez-vous où les gens vont déjà. </a:t>
            </a:r>
          </a:p>
          <a:p>
            <a:pPr>
              <a:lnSpc>
                <a:spcPts val="1220"/>
              </a:lnSpc>
            </a:pPr>
            <a:endParaRPr lang="en-US" sz="1150" dirty="0">
              <a:solidFill>
                <a:srgbClr val="262626"/>
              </a:solidFill>
            </a:endParaRPr>
          </a:p>
          <a:p>
            <a:pPr>
              <a:lnSpc>
                <a:spcPts val="1220"/>
              </a:lnSpc>
            </a:pPr>
            <a:r>
              <a:rPr lang="en-US" sz="1150" dirty="0" err="1">
                <a:solidFill>
                  <a:srgbClr val="262626"/>
                </a:solidFill>
              </a:rPr>
              <a:t>Les centres de </a:t>
            </a:r>
            <a:r>
              <a:rPr lang="en-US" sz="1150" dirty="0">
                <a:solidFill>
                  <a:srgbClr val="262626"/>
                </a:solidFill>
              </a:rPr>
              <a:t>Protection Maternelle et Infantile ont une histoire particulière en France : créés après la seconde guerre mondiale, ils visent à protéger toutes les mères et tous les enfants résidant en France, quels que soient leur statut et leur nationalité. Cela signifie qu'avant de commencer notre projet, les parents du quartier avaient déjà l'habitude de se rendre à la PMI pour obtenir des conseils concernant leurs jeunes enfants, ce qui a constitué un avantage certain dans notre travail.</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7" y="1012503"/>
            <a:ext cx="355509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Trouver et constituer une localité</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64</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42B9C582-EB3E-373B-5359-F9A2CAB3944B}"/>
              </a:ext>
            </a:extLst>
          </p:cNvPr>
          <p:cNvGrpSpPr/>
          <p:nvPr/>
        </p:nvGrpSpPr>
        <p:grpSpPr>
          <a:xfrm>
            <a:off x="6220013" y="934240"/>
            <a:ext cx="580189" cy="580341"/>
            <a:chOff x="10376768" y="3823816"/>
            <a:chExt cx="923646" cy="923888"/>
          </a:xfrm>
        </p:grpSpPr>
        <p:sp>
          <p:nvSpPr>
            <p:cNvPr id="53" name="Freeform 52">
              <a:extLst>
                <a:ext uri="{FF2B5EF4-FFF2-40B4-BE49-F238E27FC236}">
                  <a16:creationId xmlns:a16="http://schemas.microsoft.com/office/drawing/2014/main" id="{7BCF470C-ADC1-7F42-4399-3A86E44368B3}"/>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4" name="Graphic 2">
              <a:extLst>
                <a:ext uri="{FF2B5EF4-FFF2-40B4-BE49-F238E27FC236}">
                  <a16:creationId xmlns:a16="http://schemas.microsoft.com/office/drawing/2014/main" id="{C33A924C-217F-4278-AF58-F9387A16FF93}"/>
                </a:ext>
              </a:extLst>
            </p:cNvPr>
            <p:cNvGrpSpPr/>
            <p:nvPr/>
          </p:nvGrpSpPr>
          <p:grpSpPr>
            <a:xfrm>
              <a:off x="10376768" y="3823816"/>
              <a:ext cx="923646" cy="923888"/>
              <a:chOff x="10376768" y="3823816"/>
              <a:chExt cx="923646" cy="923888"/>
            </a:xfrm>
            <a:solidFill>
              <a:srgbClr val="010101"/>
            </a:solidFill>
          </p:grpSpPr>
          <p:sp>
            <p:nvSpPr>
              <p:cNvPr id="55" name="Freeform 54">
                <a:extLst>
                  <a:ext uri="{FF2B5EF4-FFF2-40B4-BE49-F238E27FC236}">
                    <a16:creationId xmlns:a16="http://schemas.microsoft.com/office/drawing/2014/main" id="{8C990A51-0ED1-53AB-4800-FC11C237B846}"/>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A577827F-CEFD-2FA8-850A-5DAF2FF03624}"/>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EB617100-2898-29CF-F837-7E6095C1CA57}"/>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209599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351001"/>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Avec la PMI Pierre </a:t>
            </a:r>
            <a:r>
              <a:rPr lang="en-US" sz="1150" dirty="0" err="1">
                <a:solidFill>
                  <a:srgbClr val="262626"/>
                </a:solidFill>
              </a:rPr>
              <a:t>Semard</a:t>
            </a:r>
            <a:r>
              <a:rPr lang="en-US" sz="1150" dirty="0">
                <a:solidFill>
                  <a:srgbClr val="262626"/>
                </a:solidFill>
              </a:rPr>
              <a:t>, la Clinique contributive avait réussi à regrouper des chercheurs et des professionnels divers (un pédopsychiatre, des puéricultrices, des aides-soignants, un directeur). Il ne manquait plus que les parents pour s'associer aux travaux de recherche. En fonction de qui vous êtes et de votre position, vous pouvez avoir des difficultés à recruter des chercheurs, des professionnels ou des parents. Soyez patient ! Ne commencez pas votre recherche avant d'avoir réussi à constituer un groupe réunissant des connaissances théoriques, pratiques et expérientielles sur le sujet que vous souhaitez étudier. </a:t>
            </a:r>
          </a:p>
          <a:p>
            <a:pPr>
              <a:lnSpc>
                <a:spcPts val="1220"/>
              </a:lnSpc>
            </a:pPr>
            <a:endParaRPr lang="en-US" sz="1150" dirty="0">
              <a:solidFill>
                <a:srgbClr val="262626"/>
              </a:solidFill>
            </a:endParaRPr>
          </a:p>
          <a:p>
            <a:pPr>
              <a:lnSpc>
                <a:spcPts val="1220"/>
              </a:lnSpc>
            </a:pPr>
            <a:r>
              <a:rPr lang="en-US" sz="1150" dirty="0">
                <a:solidFill>
                  <a:srgbClr val="262626"/>
                </a:solidFill>
              </a:rPr>
              <a:t>Quelles que soient les personnes que vous cherchez à recruter, nous vous recommandons de rechercher des acteurs locaux, en vous appuyant sur les personnes que vous avez déjà rencontrées et qui se sont intéressées à ce que vous faites. Dans notre cas, les parents qui se sont joints aux premières discussions avaient été identifiés par Marie-Claude </a:t>
            </a:r>
            <a:r>
              <a:rPr lang="en-US" sz="1150" dirty="0" err="1">
                <a:solidFill>
                  <a:srgbClr val="262626"/>
                </a:solidFill>
              </a:rPr>
              <a:t>Bossière </a:t>
            </a:r>
            <a:r>
              <a:rPr lang="en-US" sz="1150" dirty="0">
                <a:solidFill>
                  <a:srgbClr val="262626"/>
                </a:solidFill>
              </a:rPr>
              <a:t>dans le cadre de son travail et par l'équipe professionnelle du </a:t>
            </a:r>
            <a:r>
              <a:rPr lang="en-US" sz="1150" dirty="0" err="1">
                <a:solidFill>
                  <a:srgbClr val="262626"/>
                </a:solidFill>
              </a:rPr>
              <a:t>centre de </a:t>
            </a:r>
            <a:r>
              <a:rPr lang="en-US" sz="1150" dirty="0">
                <a:solidFill>
                  <a:srgbClr val="262626"/>
                </a:solidFill>
              </a:rPr>
              <a:t>PMI. Au total, deux mères se sont jointes régulièrement aux premiers échanges, ce qui a constitué un noyau dur d'une dizaine de personnes, chercheurs, professionnels et parents confondus.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7" y="1077819"/>
            <a:ext cx="378369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Réunir les connaissances théoriques, pratiques et expérimentales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65</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8C9CE1A-8CDB-CB78-6FB0-A353A23FD52B}"/>
              </a:ext>
            </a:extLst>
          </p:cNvPr>
          <p:cNvGrpSpPr/>
          <p:nvPr/>
        </p:nvGrpSpPr>
        <p:grpSpPr>
          <a:xfrm>
            <a:off x="6269515" y="826732"/>
            <a:ext cx="547703" cy="548457"/>
            <a:chOff x="10306469" y="3641545"/>
            <a:chExt cx="935643" cy="936931"/>
          </a:xfrm>
          <a:solidFill>
            <a:srgbClr val="000000"/>
          </a:solidFill>
        </p:grpSpPr>
        <p:grpSp>
          <p:nvGrpSpPr>
            <p:cNvPr id="3" name="Graphic 2">
              <a:extLst>
                <a:ext uri="{FF2B5EF4-FFF2-40B4-BE49-F238E27FC236}">
                  <a16:creationId xmlns:a16="http://schemas.microsoft.com/office/drawing/2014/main" id="{CEF3F762-2067-6037-7BCA-0645C4C4A894}"/>
                </a:ext>
              </a:extLst>
            </p:cNvPr>
            <p:cNvGrpSpPr/>
            <p:nvPr userDrawn="1"/>
          </p:nvGrpSpPr>
          <p:grpSpPr>
            <a:xfrm>
              <a:off x="10342279" y="3688231"/>
              <a:ext cx="811814" cy="718951"/>
              <a:chOff x="3877662" y="3701288"/>
              <a:chExt cx="811814" cy="718951"/>
            </a:xfrm>
            <a:grpFill/>
          </p:grpSpPr>
          <p:sp>
            <p:nvSpPr>
              <p:cNvPr id="29" name="Freeform 28">
                <a:extLst>
                  <a:ext uri="{FF2B5EF4-FFF2-40B4-BE49-F238E27FC236}">
                    <a16:creationId xmlns:a16="http://schemas.microsoft.com/office/drawing/2014/main" id="{F75A5023-AF76-E24B-4889-778DEAAF544B}"/>
                  </a:ext>
                </a:extLst>
              </p:cNvPr>
              <p:cNvSpPr/>
              <p:nvPr/>
            </p:nvSpPr>
            <p:spPr>
              <a:xfrm>
                <a:off x="4596473" y="3858081"/>
                <a:ext cx="30318" cy="357877"/>
              </a:xfrm>
              <a:custGeom>
                <a:avLst/>
                <a:gdLst>
                  <a:gd name="connsiteX0" fmla="*/ 30318 w 30318"/>
                  <a:gd name="connsiteY0" fmla="*/ 0 h 357877"/>
                  <a:gd name="connsiteX1" fmla="*/ 30318 w 30318"/>
                  <a:gd name="connsiteY1" fmla="*/ 357877 h 357877"/>
                  <a:gd name="connsiteX2" fmla="*/ 0 w 30318"/>
                  <a:gd name="connsiteY2" fmla="*/ 357877 h 357877"/>
                  <a:gd name="connsiteX3" fmla="*/ 0 w 30318"/>
                  <a:gd name="connsiteY3" fmla="*/ 0 h 357877"/>
                  <a:gd name="connsiteX4" fmla="*/ 30318 w 30318"/>
                  <a:gd name="connsiteY4" fmla="*/ 0 h 35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8" h="357877">
                    <a:moveTo>
                      <a:pt x="30318" y="0"/>
                    </a:moveTo>
                    <a:cubicBezTo>
                      <a:pt x="30318" y="119420"/>
                      <a:pt x="30318" y="238073"/>
                      <a:pt x="30318" y="357877"/>
                    </a:cubicBezTo>
                    <a:cubicBezTo>
                      <a:pt x="20340" y="357877"/>
                      <a:pt x="10362" y="357877"/>
                      <a:pt x="0" y="357877"/>
                    </a:cubicBezTo>
                    <a:cubicBezTo>
                      <a:pt x="0" y="239225"/>
                      <a:pt x="0" y="119804"/>
                      <a:pt x="0" y="0"/>
                    </a:cubicBezTo>
                    <a:cubicBezTo>
                      <a:pt x="9594" y="0"/>
                      <a:pt x="19573" y="0"/>
                      <a:pt x="30318" y="0"/>
                    </a:cubicBezTo>
                    <a:close/>
                  </a:path>
                </a:pathLst>
              </a:custGeom>
              <a:solidFill>
                <a:srgbClr val="00BADE"/>
              </a:solidFill>
              <a:ln w="383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A274329-D20F-EB52-9B5C-5B2AA90FC48A}"/>
                  </a:ext>
                </a:extLst>
              </p:cNvPr>
              <p:cNvSpPr/>
              <p:nvPr/>
            </p:nvSpPr>
            <p:spPr>
              <a:xfrm>
                <a:off x="4595622" y="3701288"/>
                <a:ext cx="93854" cy="62331"/>
              </a:xfrm>
              <a:custGeom>
                <a:avLst/>
                <a:gdLst>
                  <a:gd name="connsiteX0" fmla="*/ 93341 w 93854"/>
                  <a:gd name="connsiteY0" fmla="*/ 62332 h 62331"/>
                  <a:gd name="connsiteX1" fmla="*/ 850 w 93854"/>
                  <a:gd name="connsiteY1" fmla="*/ 62332 h 62331"/>
                  <a:gd name="connsiteX2" fmla="*/ 18888 w 93854"/>
                  <a:gd name="connsiteY2" fmla="*/ 10110 h 62331"/>
                  <a:gd name="connsiteX3" fmla="*/ 69163 w 93854"/>
                  <a:gd name="connsiteY3" fmla="*/ 6270 h 62331"/>
                  <a:gd name="connsiteX4" fmla="*/ 93341 w 93854"/>
                  <a:gd name="connsiteY4" fmla="*/ 62332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54" h="62331">
                    <a:moveTo>
                      <a:pt x="93341" y="62332"/>
                    </a:moveTo>
                    <a:cubicBezTo>
                      <a:pt x="62254" y="62332"/>
                      <a:pt x="31937" y="62332"/>
                      <a:pt x="850" y="62332"/>
                    </a:cubicBezTo>
                    <a:cubicBezTo>
                      <a:pt x="-1836" y="41597"/>
                      <a:pt x="1235" y="23165"/>
                      <a:pt x="18888" y="10110"/>
                    </a:cubicBezTo>
                    <a:cubicBezTo>
                      <a:pt x="34623" y="-1794"/>
                      <a:pt x="51893" y="-3330"/>
                      <a:pt x="69163" y="6270"/>
                    </a:cubicBezTo>
                    <a:cubicBezTo>
                      <a:pt x="90654" y="18173"/>
                      <a:pt x="95643" y="38525"/>
                      <a:pt x="93341" y="62332"/>
                    </a:cubicBezTo>
                    <a:close/>
                  </a:path>
                </a:pathLst>
              </a:custGeom>
              <a:solidFill>
                <a:srgbClr val="00BADE"/>
              </a:solidFill>
              <a:ln w="383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1CF19C3-147C-31A8-1E69-67DF679D6C44}"/>
                  </a:ext>
                </a:extLst>
              </p:cNvPr>
              <p:cNvSpPr/>
              <p:nvPr/>
            </p:nvSpPr>
            <p:spPr>
              <a:xfrm>
                <a:off x="4596089" y="3795490"/>
                <a:ext cx="92489" cy="29951"/>
              </a:xfrm>
              <a:custGeom>
                <a:avLst/>
                <a:gdLst>
                  <a:gd name="connsiteX0" fmla="*/ 0 w 92489"/>
                  <a:gd name="connsiteY0" fmla="*/ 0 h 29951"/>
                  <a:gd name="connsiteX1" fmla="*/ 92490 w 92489"/>
                  <a:gd name="connsiteY1" fmla="*/ 0 h 29951"/>
                  <a:gd name="connsiteX2" fmla="*/ 92490 w 92489"/>
                  <a:gd name="connsiteY2" fmla="*/ 29951 h 29951"/>
                  <a:gd name="connsiteX3" fmla="*/ 0 w 92489"/>
                  <a:gd name="connsiteY3" fmla="*/ 29951 h 29951"/>
                  <a:gd name="connsiteX4" fmla="*/ 0 w 92489"/>
                  <a:gd name="connsiteY4" fmla="*/ 0 h 2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9" h="29951">
                    <a:moveTo>
                      <a:pt x="0" y="0"/>
                    </a:moveTo>
                    <a:cubicBezTo>
                      <a:pt x="31086" y="0"/>
                      <a:pt x="61788" y="0"/>
                      <a:pt x="92490" y="0"/>
                    </a:cubicBezTo>
                    <a:cubicBezTo>
                      <a:pt x="92490" y="9984"/>
                      <a:pt x="92490" y="19583"/>
                      <a:pt x="92490" y="29951"/>
                    </a:cubicBezTo>
                    <a:cubicBezTo>
                      <a:pt x="61788" y="29951"/>
                      <a:pt x="31086" y="29951"/>
                      <a:pt x="0" y="29951"/>
                    </a:cubicBezTo>
                    <a:cubicBezTo>
                      <a:pt x="0" y="20351"/>
                      <a:pt x="0" y="10752"/>
                      <a:pt x="0" y="0"/>
                    </a:cubicBezTo>
                    <a:close/>
                  </a:path>
                </a:pathLst>
              </a:custGeom>
              <a:grpFill/>
              <a:ln w="383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3A0091-F7CB-D910-0AE7-BA9AEA7C2333}"/>
                  </a:ext>
                </a:extLst>
              </p:cNvPr>
              <p:cNvSpPr/>
              <p:nvPr/>
            </p:nvSpPr>
            <p:spPr>
              <a:xfrm>
                <a:off x="4603764" y="4247829"/>
                <a:ext cx="77906" cy="31391"/>
              </a:xfrm>
              <a:custGeom>
                <a:avLst/>
                <a:gdLst>
                  <a:gd name="connsiteX0" fmla="*/ 77907 w 77906"/>
                  <a:gd name="connsiteY0" fmla="*/ 0 h 31391"/>
                  <a:gd name="connsiteX1" fmla="*/ 66777 w 77906"/>
                  <a:gd name="connsiteY1" fmla="*/ 27647 h 31391"/>
                  <a:gd name="connsiteX2" fmla="*/ 60253 w 77906"/>
                  <a:gd name="connsiteY2" fmla="*/ 31103 h 31391"/>
                  <a:gd name="connsiteX3" fmla="*/ 17654 w 77906"/>
                  <a:gd name="connsiteY3" fmla="*/ 31103 h 31391"/>
                  <a:gd name="connsiteX4" fmla="*/ 10746 w 77906"/>
                  <a:gd name="connsiteY4" fmla="*/ 26495 h 31391"/>
                  <a:gd name="connsiteX5" fmla="*/ 0 w 77906"/>
                  <a:gd name="connsiteY5" fmla="*/ 0 h 31391"/>
                  <a:gd name="connsiteX6" fmla="*/ 39145 w 77906"/>
                  <a:gd name="connsiteY6" fmla="*/ 0 h 31391"/>
                  <a:gd name="connsiteX7" fmla="*/ 77907 w 77906"/>
                  <a:gd name="connsiteY7" fmla="*/ 0 h 3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06" h="31391">
                    <a:moveTo>
                      <a:pt x="77907" y="0"/>
                    </a:moveTo>
                    <a:cubicBezTo>
                      <a:pt x="74069" y="9984"/>
                      <a:pt x="70615" y="18816"/>
                      <a:pt x="66777" y="27647"/>
                    </a:cubicBezTo>
                    <a:cubicBezTo>
                      <a:pt x="66010" y="29567"/>
                      <a:pt x="62556" y="31103"/>
                      <a:pt x="60253" y="31103"/>
                    </a:cubicBezTo>
                    <a:cubicBezTo>
                      <a:pt x="46053" y="31487"/>
                      <a:pt x="31854" y="31487"/>
                      <a:pt x="17654" y="31103"/>
                    </a:cubicBezTo>
                    <a:cubicBezTo>
                      <a:pt x="15351" y="31103"/>
                      <a:pt x="11897" y="28799"/>
                      <a:pt x="10746" y="26495"/>
                    </a:cubicBezTo>
                    <a:cubicBezTo>
                      <a:pt x="6908" y="18432"/>
                      <a:pt x="3838" y="9984"/>
                      <a:pt x="0" y="0"/>
                    </a:cubicBezTo>
                    <a:cubicBezTo>
                      <a:pt x="13816" y="0"/>
                      <a:pt x="26481" y="0"/>
                      <a:pt x="39145" y="0"/>
                    </a:cubicBezTo>
                    <a:cubicBezTo>
                      <a:pt x="51426" y="0"/>
                      <a:pt x="64091" y="0"/>
                      <a:pt x="77907" y="0"/>
                    </a:cubicBezTo>
                    <a:close/>
                  </a:path>
                </a:pathLst>
              </a:custGeom>
              <a:grpFill/>
              <a:ln w="383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0D870C0-A0D5-05C4-1481-E9E5FEBC49DB}"/>
                  </a:ext>
                </a:extLst>
              </p:cNvPr>
              <p:cNvSpPr/>
              <p:nvPr/>
            </p:nvSpPr>
            <p:spPr>
              <a:xfrm>
                <a:off x="4628710" y="4310803"/>
                <a:ext cx="27632" cy="34942"/>
              </a:xfrm>
              <a:custGeom>
                <a:avLst/>
                <a:gdLst>
                  <a:gd name="connsiteX0" fmla="*/ 13816 w 27632"/>
                  <a:gd name="connsiteY0" fmla="*/ 34943 h 34942"/>
                  <a:gd name="connsiteX1" fmla="*/ 0 w 27632"/>
                  <a:gd name="connsiteY1" fmla="*/ 0 h 34942"/>
                  <a:gd name="connsiteX2" fmla="*/ 27632 w 27632"/>
                  <a:gd name="connsiteY2" fmla="*/ 0 h 34942"/>
                  <a:gd name="connsiteX3" fmla="*/ 13816 w 27632"/>
                  <a:gd name="connsiteY3" fmla="*/ 34943 h 34942"/>
                </a:gdLst>
                <a:ahLst/>
                <a:cxnLst>
                  <a:cxn ang="0">
                    <a:pos x="connsiteX0" y="connsiteY0"/>
                  </a:cxn>
                  <a:cxn ang="0">
                    <a:pos x="connsiteX1" y="connsiteY1"/>
                  </a:cxn>
                  <a:cxn ang="0">
                    <a:pos x="connsiteX2" y="connsiteY2"/>
                  </a:cxn>
                  <a:cxn ang="0">
                    <a:pos x="connsiteX3" y="connsiteY3"/>
                  </a:cxn>
                </a:cxnLst>
                <a:rect l="l" t="t" r="r" b="b"/>
                <a:pathLst>
                  <a:path w="27632" h="34942">
                    <a:moveTo>
                      <a:pt x="13816" y="34943"/>
                    </a:moveTo>
                    <a:cubicBezTo>
                      <a:pt x="8443" y="21887"/>
                      <a:pt x="4221" y="11520"/>
                      <a:pt x="0" y="0"/>
                    </a:cubicBezTo>
                    <a:cubicBezTo>
                      <a:pt x="9211" y="0"/>
                      <a:pt x="18038" y="0"/>
                      <a:pt x="27632" y="0"/>
                    </a:cubicBezTo>
                    <a:cubicBezTo>
                      <a:pt x="23410" y="11136"/>
                      <a:pt x="19189" y="21503"/>
                      <a:pt x="13816" y="34943"/>
                    </a:cubicBezTo>
                    <a:close/>
                  </a:path>
                </a:pathLst>
              </a:custGeom>
              <a:grpFill/>
              <a:ln w="3834"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A33CB87C-C6C0-281E-D9F0-BAC1A1FD3416}"/>
                  </a:ext>
                </a:extLst>
              </p:cNvPr>
              <p:cNvGrpSpPr/>
              <p:nvPr/>
            </p:nvGrpSpPr>
            <p:grpSpPr>
              <a:xfrm>
                <a:off x="3877662" y="3881120"/>
                <a:ext cx="499177" cy="539119"/>
                <a:chOff x="3877662" y="3881120"/>
                <a:chExt cx="499177" cy="539119"/>
              </a:xfrm>
              <a:grpFill/>
            </p:grpSpPr>
            <p:sp>
              <p:nvSpPr>
                <p:cNvPr id="36" name="Freeform 35">
                  <a:extLst>
                    <a:ext uri="{FF2B5EF4-FFF2-40B4-BE49-F238E27FC236}">
                      <a16:creationId xmlns:a16="http://schemas.microsoft.com/office/drawing/2014/main" id="{BEEF7939-55A4-F4A9-3015-EF172B7B2BAA}"/>
                    </a:ext>
                  </a:extLst>
                </p:cNvPr>
                <p:cNvSpPr/>
                <p:nvPr/>
              </p:nvSpPr>
              <p:spPr>
                <a:xfrm>
                  <a:off x="3877662" y="3921005"/>
                  <a:ext cx="156196" cy="499234"/>
                </a:xfrm>
                <a:custGeom>
                  <a:avLst/>
                  <a:gdLst>
                    <a:gd name="connsiteX0" fmla="*/ 156196 w 156196"/>
                    <a:gd name="connsiteY0" fmla="*/ 499234 h 499234"/>
                    <a:gd name="connsiteX1" fmla="*/ 0 w 156196"/>
                    <a:gd name="connsiteY1" fmla="*/ 498850 h 499234"/>
                    <a:gd name="connsiteX2" fmla="*/ 0 w 156196"/>
                    <a:gd name="connsiteY2" fmla="*/ 491555 h 499234"/>
                    <a:gd name="connsiteX3" fmla="*/ 0 w 156196"/>
                    <a:gd name="connsiteY3" fmla="*/ 81071 h 499234"/>
                    <a:gd name="connsiteX4" fmla="*/ 64090 w 156196"/>
                    <a:gd name="connsiteY4" fmla="*/ 1202 h 499234"/>
                    <a:gd name="connsiteX5" fmla="*/ 155813 w 156196"/>
                    <a:gd name="connsiteY5" fmla="*/ 74927 h 499234"/>
                    <a:gd name="connsiteX6" fmla="*/ 155813 w 156196"/>
                    <a:gd name="connsiteY6" fmla="*/ 83759 h 499234"/>
                    <a:gd name="connsiteX7" fmla="*/ 155813 w 156196"/>
                    <a:gd name="connsiteY7" fmla="*/ 489635 h 499234"/>
                    <a:gd name="connsiteX8" fmla="*/ 156196 w 156196"/>
                    <a:gd name="connsiteY8" fmla="*/ 499234 h 49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96" h="499234">
                      <a:moveTo>
                        <a:pt x="156196" y="499234"/>
                      </a:moveTo>
                      <a:cubicBezTo>
                        <a:pt x="115133" y="461603"/>
                        <a:pt x="52577" y="453156"/>
                        <a:pt x="0" y="498850"/>
                      </a:cubicBezTo>
                      <a:cubicBezTo>
                        <a:pt x="0" y="495778"/>
                        <a:pt x="0" y="493858"/>
                        <a:pt x="0" y="491555"/>
                      </a:cubicBezTo>
                      <a:cubicBezTo>
                        <a:pt x="0" y="354855"/>
                        <a:pt x="0" y="217771"/>
                        <a:pt x="0" y="81071"/>
                      </a:cubicBezTo>
                      <a:cubicBezTo>
                        <a:pt x="0" y="39984"/>
                        <a:pt x="26097" y="7345"/>
                        <a:pt x="64090" y="1202"/>
                      </a:cubicBezTo>
                      <a:cubicBezTo>
                        <a:pt x="111295" y="-6862"/>
                        <a:pt x="153126" y="26545"/>
                        <a:pt x="155813" y="74927"/>
                      </a:cubicBezTo>
                      <a:cubicBezTo>
                        <a:pt x="155813" y="77999"/>
                        <a:pt x="155813" y="80687"/>
                        <a:pt x="155813" y="83759"/>
                      </a:cubicBezTo>
                      <a:cubicBezTo>
                        <a:pt x="155813" y="218923"/>
                        <a:pt x="155813" y="354087"/>
                        <a:pt x="155813" y="489635"/>
                      </a:cubicBezTo>
                      <a:cubicBezTo>
                        <a:pt x="156196" y="491555"/>
                        <a:pt x="156196" y="494626"/>
                        <a:pt x="156196" y="499234"/>
                      </a:cubicBezTo>
                      <a:close/>
                    </a:path>
                  </a:pathLst>
                </a:custGeom>
                <a:solidFill>
                  <a:srgbClr val="00BADE"/>
                </a:solidFill>
                <a:ln w="383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EF83CEC0-4157-4F64-5643-6A46815735FD}"/>
                    </a:ext>
                  </a:extLst>
                </p:cNvPr>
                <p:cNvSpPr/>
                <p:nvPr/>
              </p:nvSpPr>
              <p:spPr>
                <a:xfrm>
                  <a:off x="4221908" y="4076570"/>
                  <a:ext cx="123419" cy="61912"/>
                </a:xfrm>
                <a:custGeom>
                  <a:avLst/>
                  <a:gdLst>
                    <a:gd name="connsiteX0" fmla="*/ 0 w 123419"/>
                    <a:gd name="connsiteY0" fmla="*/ 0 h 61912"/>
                    <a:gd name="connsiteX1" fmla="*/ 123192 w 123419"/>
                    <a:gd name="connsiteY1" fmla="*/ 0 h 61912"/>
                    <a:gd name="connsiteX2" fmla="*/ 64091 w 123419"/>
                    <a:gd name="connsiteY2" fmla="*/ 61822 h 61912"/>
                    <a:gd name="connsiteX3" fmla="*/ 0 w 123419"/>
                    <a:gd name="connsiteY3" fmla="*/ 0 h 61912"/>
                  </a:gdLst>
                  <a:ahLst/>
                  <a:cxnLst>
                    <a:cxn ang="0">
                      <a:pos x="connsiteX0" y="connsiteY0"/>
                    </a:cxn>
                    <a:cxn ang="0">
                      <a:pos x="connsiteX1" y="connsiteY1"/>
                    </a:cxn>
                    <a:cxn ang="0">
                      <a:pos x="connsiteX2" y="connsiteY2"/>
                    </a:cxn>
                    <a:cxn ang="0">
                      <a:pos x="connsiteX3" y="connsiteY3"/>
                    </a:cxn>
                  </a:cxnLst>
                  <a:rect l="l" t="t" r="r" b="b"/>
                  <a:pathLst>
                    <a:path w="123419" h="61912">
                      <a:moveTo>
                        <a:pt x="0" y="0"/>
                      </a:moveTo>
                      <a:cubicBezTo>
                        <a:pt x="41064" y="0"/>
                        <a:pt x="82128" y="0"/>
                        <a:pt x="123192" y="0"/>
                      </a:cubicBezTo>
                      <a:cubicBezTo>
                        <a:pt x="126262" y="30335"/>
                        <a:pt x="97863" y="60286"/>
                        <a:pt x="64091" y="61822"/>
                      </a:cubicBezTo>
                      <a:cubicBezTo>
                        <a:pt x="29935" y="63742"/>
                        <a:pt x="0" y="34943"/>
                        <a:pt x="0" y="0"/>
                      </a:cubicBezTo>
                      <a:close/>
                    </a:path>
                  </a:pathLst>
                </a:custGeom>
                <a:solidFill>
                  <a:srgbClr val="00BADE"/>
                </a:solidFill>
                <a:ln w="383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738D37A-1417-7357-7265-E1C36D51D9AF}"/>
                    </a:ext>
                  </a:extLst>
                </p:cNvPr>
                <p:cNvSpPr/>
                <p:nvPr/>
              </p:nvSpPr>
              <p:spPr>
                <a:xfrm>
                  <a:off x="4190169" y="4013596"/>
                  <a:ext cx="186670" cy="31487"/>
                </a:xfrm>
                <a:custGeom>
                  <a:avLst/>
                  <a:gdLst>
                    <a:gd name="connsiteX0" fmla="*/ 92760 w 186670"/>
                    <a:gd name="connsiteY0" fmla="*/ 31487 h 31487"/>
                    <a:gd name="connsiteX1" fmla="*/ 18691 w 186670"/>
                    <a:gd name="connsiteY1" fmla="*/ 31487 h 31487"/>
                    <a:gd name="connsiteX2" fmla="*/ 654 w 186670"/>
                    <a:gd name="connsiteY2" fmla="*/ 19583 h 31487"/>
                    <a:gd name="connsiteX3" fmla="*/ 18307 w 186670"/>
                    <a:gd name="connsiteY3" fmla="*/ 0 h 31487"/>
                    <a:gd name="connsiteX4" fmla="*/ 87387 w 186670"/>
                    <a:gd name="connsiteY4" fmla="*/ 0 h 31487"/>
                    <a:gd name="connsiteX5" fmla="*/ 167979 w 186670"/>
                    <a:gd name="connsiteY5" fmla="*/ 0 h 31487"/>
                    <a:gd name="connsiteX6" fmla="*/ 186017 w 186670"/>
                    <a:gd name="connsiteY6" fmla="*/ 11904 h 31487"/>
                    <a:gd name="connsiteX7" fmla="*/ 168363 w 186670"/>
                    <a:gd name="connsiteY7" fmla="*/ 31487 h 31487"/>
                    <a:gd name="connsiteX8" fmla="*/ 92760 w 186670"/>
                    <a:gd name="connsiteY8" fmla="*/ 31487 h 3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70" h="31487">
                      <a:moveTo>
                        <a:pt x="92760" y="31487"/>
                      </a:moveTo>
                      <a:cubicBezTo>
                        <a:pt x="68198" y="31487"/>
                        <a:pt x="43636" y="31487"/>
                        <a:pt x="18691" y="31487"/>
                      </a:cubicBezTo>
                      <a:cubicBezTo>
                        <a:pt x="9864" y="31487"/>
                        <a:pt x="3340" y="28415"/>
                        <a:pt x="654" y="19583"/>
                      </a:cubicBezTo>
                      <a:cubicBezTo>
                        <a:pt x="-2417" y="9216"/>
                        <a:pt x="5643" y="0"/>
                        <a:pt x="18307" y="0"/>
                      </a:cubicBezTo>
                      <a:cubicBezTo>
                        <a:pt x="41334" y="0"/>
                        <a:pt x="64360" y="0"/>
                        <a:pt x="87387" y="0"/>
                      </a:cubicBezTo>
                      <a:cubicBezTo>
                        <a:pt x="114251" y="0"/>
                        <a:pt x="141115" y="0"/>
                        <a:pt x="167979" y="0"/>
                      </a:cubicBezTo>
                      <a:cubicBezTo>
                        <a:pt x="176806" y="0"/>
                        <a:pt x="183330" y="3072"/>
                        <a:pt x="186017" y="11904"/>
                      </a:cubicBezTo>
                      <a:cubicBezTo>
                        <a:pt x="189087" y="22271"/>
                        <a:pt x="181028" y="31487"/>
                        <a:pt x="168363" y="31487"/>
                      </a:cubicBezTo>
                      <a:cubicBezTo>
                        <a:pt x="143034" y="31487"/>
                        <a:pt x="117705" y="31487"/>
                        <a:pt x="92760" y="31487"/>
                      </a:cubicBezTo>
                      <a:close/>
                    </a:path>
                  </a:pathLst>
                </a:custGeom>
                <a:solidFill>
                  <a:srgbClr val="00BADE"/>
                </a:solidFill>
                <a:ln w="383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29EAB10-B1F7-00C6-65BC-39D8D5FD398D}"/>
                    </a:ext>
                  </a:extLst>
                </p:cNvPr>
                <p:cNvSpPr/>
                <p:nvPr/>
              </p:nvSpPr>
              <p:spPr>
                <a:xfrm>
                  <a:off x="4255297" y="3881120"/>
                  <a:ext cx="56031" cy="100988"/>
                </a:xfrm>
                <a:custGeom>
                  <a:avLst/>
                  <a:gdLst>
                    <a:gd name="connsiteX0" fmla="*/ 11129 w 56031"/>
                    <a:gd name="connsiteY0" fmla="*/ 100605 h 100988"/>
                    <a:gd name="connsiteX1" fmla="*/ 0 w 56031"/>
                    <a:gd name="connsiteY1" fmla="*/ 0 h 100988"/>
                    <a:gd name="connsiteX2" fmla="*/ 27632 w 56031"/>
                    <a:gd name="connsiteY2" fmla="*/ 7296 h 100988"/>
                    <a:gd name="connsiteX3" fmla="*/ 56031 w 56031"/>
                    <a:gd name="connsiteY3" fmla="*/ 384 h 100988"/>
                    <a:gd name="connsiteX4" fmla="*/ 44901 w 56031"/>
                    <a:gd name="connsiteY4" fmla="*/ 100989 h 100988"/>
                    <a:gd name="connsiteX5" fmla="*/ 11129 w 56031"/>
                    <a:gd name="connsiteY5" fmla="*/ 100605 h 10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1" h="100988">
                      <a:moveTo>
                        <a:pt x="11129" y="100605"/>
                      </a:moveTo>
                      <a:cubicBezTo>
                        <a:pt x="7291" y="66814"/>
                        <a:pt x="3838" y="33791"/>
                        <a:pt x="0" y="0"/>
                      </a:cubicBezTo>
                      <a:cubicBezTo>
                        <a:pt x="9978" y="2688"/>
                        <a:pt x="18805" y="6912"/>
                        <a:pt x="27632" y="7296"/>
                      </a:cubicBezTo>
                      <a:cubicBezTo>
                        <a:pt x="36842" y="7296"/>
                        <a:pt x="45669" y="3072"/>
                        <a:pt x="56031" y="384"/>
                      </a:cubicBezTo>
                      <a:cubicBezTo>
                        <a:pt x="52193" y="34175"/>
                        <a:pt x="48739" y="67198"/>
                        <a:pt x="44901" y="100989"/>
                      </a:cubicBezTo>
                      <a:cubicBezTo>
                        <a:pt x="34156" y="100605"/>
                        <a:pt x="23027" y="100605"/>
                        <a:pt x="11129" y="100605"/>
                      </a:cubicBezTo>
                      <a:close/>
                    </a:path>
                  </a:pathLst>
                </a:custGeom>
                <a:solidFill>
                  <a:srgbClr val="00BADE"/>
                </a:solidFill>
                <a:ln w="3834" cap="flat">
                  <a:noFill/>
                  <a:prstDash val="solid"/>
                  <a:miter/>
                </a:ln>
              </p:spPr>
              <p:txBody>
                <a:bodyPr rtlCol="0" anchor="ctr"/>
                <a:lstStyle/>
                <a:p>
                  <a:endParaRPr lang="en-US"/>
                </a:p>
              </p:txBody>
            </p:sp>
          </p:grpSp>
        </p:grpSp>
        <p:grpSp>
          <p:nvGrpSpPr>
            <p:cNvPr id="4" name="Graphic 2">
              <a:extLst>
                <a:ext uri="{FF2B5EF4-FFF2-40B4-BE49-F238E27FC236}">
                  <a16:creationId xmlns:a16="http://schemas.microsoft.com/office/drawing/2014/main" id="{010E5287-C5AF-3E63-7A06-67A42C09B465}"/>
                </a:ext>
              </a:extLst>
            </p:cNvPr>
            <p:cNvGrpSpPr/>
            <p:nvPr userDrawn="1"/>
          </p:nvGrpSpPr>
          <p:grpSpPr>
            <a:xfrm>
              <a:off x="10306469" y="3641545"/>
              <a:ext cx="935643" cy="936931"/>
              <a:chOff x="3846960" y="3669926"/>
              <a:chExt cx="935643" cy="936931"/>
            </a:xfrm>
            <a:grpFill/>
          </p:grpSpPr>
          <p:sp>
            <p:nvSpPr>
              <p:cNvPr id="8" name="Freeform 7">
                <a:extLst>
                  <a:ext uri="{FF2B5EF4-FFF2-40B4-BE49-F238E27FC236}">
                    <a16:creationId xmlns:a16="http://schemas.microsoft.com/office/drawing/2014/main" id="{5C259911-DAC8-5F6B-5E59-F57759F6214C}"/>
                  </a:ext>
                </a:extLst>
              </p:cNvPr>
              <p:cNvSpPr/>
              <p:nvPr/>
            </p:nvSpPr>
            <p:spPr>
              <a:xfrm>
                <a:off x="3846960" y="3888692"/>
                <a:ext cx="935643" cy="718165"/>
              </a:xfrm>
              <a:custGeom>
                <a:avLst/>
                <a:gdLst>
                  <a:gd name="connsiteX0" fmla="*/ 904558 w 935643"/>
                  <a:gd name="connsiteY0" fmla="*/ 687063 h 718165"/>
                  <a:gd name="connsiteX1" fmla="*/ 904558 w 935643"/>
                  <a:gd name="connsiteY1" fmla="*/ 674391 h 718165"/>
                  <a:gd name="connsiteX2" fmla="*/ 904558 w 935643"/>
                  <a:gd name="connsiteY2" fmla="*/ 179814 h 718165"/>
                  <a:gd name="connsiteX3" fmla="*/ 904558 w 935643"/>
                  <a:gd name="connsiteY3" fmla="*/ 170982 h 718165"/>
                  <a:gd name="connsiteX4" fmla="*/ 919909 w 935643"/>
                  <a:gd name="connsiteY4" fmla="*/ 156391 h 718165"/>
                  <a:gd name="connsiteX5" fmla="*/ 935643 w 935643"/>
                  <a:gd name="connsiteY5" fmla="*/ 171366 h 718165"/>
                  <a:gd name="connsiteX6" fmla="*/ 935643 w 935643"/>
                  <a:gd name="connsiteY6" fmla="*/ 178278 h 718165"/>
                  <a:gd name="connsiteX7" fmla="*/ 935643 w 935643"/>
                  <a:gd name="connsiteY7" fmla="*/ 696278 h 718165"/>
                  <a:gd name="connsiteX8" fmla="*/ 914152 w 935643"/>
                  <a:gd name="connsiteY8" fmla="*/ 718166 h 718165"/>
                  <a:gd name="connsiteX9" fmla="*/ 112830 w 935643"/>
                  <a:gd name="connsiteY9" fmla="*/ 718166 h 718165"/>
                  <a:gd name="connsiteX10" fmla="*/ 0 w 935643"/>
                  <a:gd name="connsiteY10" fmla="*/ 605273 h 718165"/>
                  <a:gd name="connsiteX11" fmla="*/ 0 w 935643"/>
                  <a:gd name="connsiteY11" fmla="*/ 112616 h 718165"/>
                  <a:gd name="connsiteX12" fmla="*/ 117435 w 935643"/>
                  <a:gd name="connsiteY12" fmla="*/ 107 h 718165"/>
                  <a:gd name="connsiteX13" fmla="*/ 218368 w 935643"/>
                  <a:gd name="connsiteY13" fmla="*/ 103400 h 718165"/>
                  <a:gd name="connsiteX14" fmla="*/ 218368 w 935643"/>
                  <a:gd name="connsiteY14" fmla="*/ 156391 h 718165"/>
                  <a:gd name="connsiteX15" fmla="*/ 261734 w 935643"/>
                  <a:gd name="connsiteY15" fmla="*/ 156391 h 718165"/>
                  <a:gd name="connsiteX16" fmla="*/ 280923 w 935643"/>
                  <a:gd name="connsiteY16" fmla="*/ 171750 h 718165"/>
                  <a:gd name="connsiteX17" fmla="*/ 261734 w 935643"/>
                  <a:gd name="connsiteY17" fmla="*/ 187494 h 718165"/>
                  <a:gd name="connsiteX18" fmla="*/ 218368 w 935643"/>
                  <a:gd name="connsiteY18" fmla="*/ 187494 h 718165"/>
                  <a:gd name="connsiteX19" fmla="*/ 218368 w 935643"/>
                  <a:gd name="connsiteY19" fmla="*/ 199397 h 718165"/>
                  <a:gd name="connsiteX20" fmla="*/ 218368 w 935643"/>
                  <a:gd name="connsiteY20" fmla="*/ 603353 h 718165"/>
                  <a:gd name="connsiteX21" fmla="*/ 215298 w 935643"/>
                  <a:gd name="connsiteY21" fmla="*/ 617945 h 718165"/>
                  <a:gd name="connsiteX22" fmla="*/ 199179 w 935643"/>
                  <a:gd name="connsiteY22" fmla="*/ 624088 h 718165"/>
                  <a:gd name="connsiteX23" fmla="*/ 187282 w 935643"/>
                  <a:gd name="connsiteY23" fmla="*/ 610649 h 718165"/>
                  <a:gd name="connsiteX24" fmla="*/ 183828 w 935643"/>
                  <a:gd name="connsiteY24" fmla="*/ 587609 h 718165"/>
                  <a:gd name="connsiteX25" fmla="*/ 101700 w 935643"/>
                  <a:gd name="connsiteY25" fmla="*/ 531547 h 718165"/>
                  <a:gd name="connsiteX26" fmla="*/ 31469 w 935643"/>
                  <a:gd name="connsiteY26" fmla="*/ 608345 h 718165"/>
                  <a:gd name="connsiteX27" fmla="*/ 96711 w 935643"/>
                  <a:gd name="connsiteY27" fmla="*/ 685527 h 718165"/>
                  <a:gd name="connsiteX28" fmla="*/ 113981 w 935643"/>
                  <a:gd name="connsiteY28" fmla="*/ 687063 h 718165"/>
                  <a:gd name="connsiteX29" fmla="*/ 894963 w 935643"/>
                  <a:gd name="connsiteY29" fmla="*/ 687063 h 718165"/>
                  <a:gd name="connsiteX30" fmla="*/ 904558 w 935643"/>
                  <a:gd name="connsiteY30" fmla="*/ 687063 h 718165"/>
                  <a:gd name="connsiteX31" fmla="*/ 186898 w 935643"/>
                  <a:gd name="connsiteY31" fmla="*/ 531547 h 718165"/>
                  <a:gd name="connsiteX32" fmla="*/ 186898 w 935643"/>
                  <a:gd name="connsiteY32" fmla="*/ 521180 h 718165"/>
                  <a:gd name="connsiteX33" fmla="*/ 186898 w 935643"/>
                  <a:gd name="connsiteY33" fmla="*/ 115304 h 718165"/>
                  <a:gd name="connsiteX34" fmla="*/ 186898 w 935643"/>
                  <a:gd name="connsiteY34" fmla="*/ 106472 h 718165"/>
                  <a:gd name="connsiteX35" fmla="*/ 95176 w 935643"/>
                  <a:gd name="connsiteY35" fmla="*/ 32747 h 718165"/>
                  <a:gd name="connsiteX36" fmla="*/ 31086 w 935643"/>
                  <a:gd name="connsiteY36" fmla="*/ 112616 h 718165"/>
                  <a:gd name="connsiteX37" fmla="*/ 31086 w 935643"/>
                  <a:gd name="connsiteY37" fmla="*/ 523100 h 718165"/>
                  <a:gd name="connsiteX38" fmla="*/ 31086 w 935643"/>
                  <a:gd name="connsiteY38" fmla="*/ 530395 h 718165"/>
                  <a:gd name="connsiteX39" fmla="*/ 186898 w 935643"/>
                  <a:gd name="connsiteY39" fmla="*/ 531547 h 71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35643" h="718165">
                    <a:moveTo>
                      <a:pt x="904558" y="687063"/>
                    </a:moveTo>
                    <a:cubicBezTo>
                      <a:pt x="904558" y="682071"/>
                      <a:pt x="904558" y="678231"/>
                      <a:pt x="904558" y="674391"/>
                    </a:cubicBezTo>
                    <a:cubicBezTo>
                      <a:pt x="904558" y="509660"/>
                      <a:pt x="904558" y="344545"/>
                      <a:pt x="904558" y="179814"/>
                    </a:cubicBezTo>
                    <a:cubicBezTo>
                      <a:pt x="904558" y="176742"/>
                      <a:pt x="904558" y="174054"/>
                      <a:pt x="904558" y="170982"/>
                    </a:cubicBezTo>
                    <a:cubicBezTo>
                      <a:pt x="905325" y="162535"/>
                      <a:pt x="911466" y="156391"/>
                      <a:pt x="919909" y="156391"/>
                    </a:cubicBezTo>
                    <a:cubicBezTo>
                      <a:pt x="928736" y="156391"/>
                      <a:pt x="935260" y="162151"/>
                      <a:pt x="935643" y="171366"/>
                    </a:cubicBezTo>
                    <a:cubicBezTo>
                      <a:pt x="935643" y="173670"/>
                      <a:pt x="935643" y="175974"/>
                      <a:pt x="935643" y="178278"/>
                    </a:cubicBezTo>
                    <a:cubicBezTo>
                      <a:pt x="935643" y="351073"/>
                      <a:pt x="935643" y="523484"/>
                      <a:pt x="935643" y="696278"/>
                    </a:cubicBezTo>
                    <a:cubicBezTo>
                      <a:pt x="935643" y="713942"/>
                      <a:pt x="931422" y="718166"/>
                      <a:pt x="914152" y="718166"/>
                    </a:cubicBezTo>
                    <a:cubicBezTo>
                      <a:pt x="647045" y="718166"/>
                      <a:pt x="379937" y="718166"/>
                      <a:pt x="112830" y="718166"/>
                    </a:cubicBezTo>
                    <a:cubicBezTo>
                      <a:pt x="46820" y="718166"/>
                      <a:pt x="0" y="670935"/>
                      <a:pt x="0" y="605273"/>
                    </a:cubicBezTo>
                    <a:cubicBezTo>
                      <a:pt x="0" y="440926"/>
                      <a:pt x="0" y="276963"/>
                      <a:pt x="0" y="112616"/>
                    </a:cubicBezTo>
                    <a:cubicBezTo>
                      <a:pt x="0" y="45418"/>
                      <a:pt x="50274" y="-2580"/>
                      <a:pt x="117435" y="107"/>
                    </a:cubicBezTo>
                    <a:cubicBezTo>
                      <a:pt x="170012" y="2411"/>
                      <a:pt x="217217" y="50410"/>
                      <a:pt x="218368" y="103400"/>
                    </a:cubicBezTo>
                    <a:cubicBezTo>
                      <a:pt x="218752" y="120680"/>
                      <a:pt x="218368" y="137959"/>
                      <a:pt x="218368" y="156391"/>
                    </a:cubicBezTo>
                    <a:cubicBezTo>
                      <a:pt x="233335" y="156391"/>
                      <a:pt x="247535" y="156391"/>
                      <a:pt x="261734" y="156391"/>
                    </a:cubicBezTo>
                    <a:cubicBezTo>
                      <a:pt x="274399" y="156391"/>
                      <a:pt x="280923" y="161767"/>
                      <a:pt x="280923" y="171750"/>
                    </a:cubicBezTo>
                    <a:cubicBezTo>
                      <a:pt x="280923" y="181734"/>
                      <a:pt x="274399" y="187494"/>
                      <a:pt x="261734" y="187494"/>
                    </a:cubicBezTo>
                    <a:cubicBezTo>
                      <a:pt x="247919" y="187494"/>
                      <a:pt x="233719" y="187494"/>
                      <a:pt x="218368" y="187494"/>
                    </a:cubicBezTo>
                    <a:cubicBezTo>
                      <a:pt x="218368" y="191718"/>
                      <a:pt x="218368" y="195558"/>
                      <a:pt x="218368" y="199397"/>
                    </a:cubicBezTo>
                    <a:cubicBezTo>
                      <a:pt x="218368" y="334177"/>
                      <a:pt x="218368" y="468573"/>
                      <a:pt x="218368" y="603353"/>
                    </a:cubicBezTo>
                    <a:cubicBezTo>
                      <a:pt x="218368" y="608345"/>
                      <a:pt x="218368" y="614873"/>
                      <a:pt x="215298" y="617945"/>
                    </a:cubicBezTo>
                    <a:cubicBezTo>
                      <a:pt x="211460" y="621785"/>
                      <a:pt x="204552" y="624472"/>
                      <a:pt x="199179" y="624088"/>
                    </a:cubicBezTo>
                    <a:cubicBezTo>
                      <a:pt x="192271" y="623704"/>
                      <a:pt x="188050" y="617945"/>
                      <a:pt x="187282" y="610649"/>
                    </a:cubicBezTo>
                    <a:cubicBezTo>
                      <a:pt x="186131" y="602969"/>
                      <a:pt x="185747" y="594905"/>
                      <a:pt x="183828" y="587609"/>
                    </a:cubicBezTo>
                    <a:cubicBezTo>
                      <a:pt x="173466" y="551131"/>
                      <a:pt x="137008" y="526555"/>
                      <a:pt x="101700" y="531547"/>
                    </a:cubicBezTo>
                    <a:cubicBezTo>
                      <a:pt x="60636" y="537307"/>
                      <a:pt x="31853" y="568794"/>
                      <a:pt x="31469" y="608345"/>
                    </a:cubicBezTo>
                    <a:cubicBezTo>
                      <a:pt x="31086" y="646360"/>
                      <a:pt x="58718" y="679383"/>
                      <a:pt x="96711" y="685527"/>
                    </a:cubicBezTo>
                    <a:cubicBezTo>
                      <a:pt x="102468" y="686295"/>
                      <a:pt x="108224" y="687063"/>
                      <a:pt x="113981" y="687063"/>
                    </a:cubicBezTo>
                    <a:cubicBezTo>
                      <a:pt x="374181" y="687063"/>
                      <a:pt x="634764" y="687063"/>
                      <a:pt x="894963" y="687063"/>
                    </a:cubicBezTo>
                    <a:cubicBezTo>
                      <a:pt x="897650" y="687063"/>
                      <a:pt x="900336" y="687063"/>
                      <a:pt x="904558" y="687063"/>
                    </a:cubicBezTo>
                    <a:close/>
                    <a:moveTo>
                      <a:pt x="186898" y="531547"/>
                    </a:moveTo>
                    <a:cubicBezTo>
                      <a:pt x="186898" y="526939"/>
                      <a:pt x="186898" y="523868"/>
                      <a:pt x="186898" y="521180"/>
                    </a:cubicBezTo>
                    <a:cubicBezTo>
                      <a:pt x="186898" y="386016"/>
                      <a:pt x="186898" y="250852"/>
                      <a:pt x="186898" y="115304"/>
                    </a:cubicBezTo>
                    <a:cubicBezTo>
                      <a:pt x="186898" y="112232"/>
                      <a:pt x="186898" y="109544"/>
                      <a:pt x="186898" y="106472"/>
                    </a:cubicBezTo>
                    <a:cubicBezTo>
                      <a:pt x="184212" y="58474"/>
                      <a:pt x="142380" y="25067"/>
                      <a:pt x="95176" y="32747"/>
                    </a:cubicBezTo>
                    <a:cubicBezTo>
                      <a:pt x="57182" y="39274"/>
                      <a:pt x="31086" y="71529"/>
                      <a:pt x="31086" y="112616"/>
                    </a:cubicBezTo>
                    <a:cubicBezTo>
                      <a:pt x="31086" y="249316"/>
                      <a:pt x="31086" y="386400"/>
                      <a:pt x="31086" y="523100"/>
                    </a:cubicBezTo>
                    <a:cubicBezTo>
                      <a:pt x="31086" y="525019"/>
                      <a:pt x="31086" y="527323"/>
                      <a:pt x="31086" y="530395"/>
                    </a:cubicBezTo>
                    <a:cubicBezTo>
                      <a:pt x="83279" y="485469"/>
                      <a:pt x="145835" y="493532"/>
                      <a:pt x="186898" y="531547"/>
                    </a:cubicBezTo>
                    <a:close/>
                  </a:path>
                </a:pathLst>
              </a:custGeom>
              <a:grpFill/>
              <a:ln w="383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C9BF77D-817B-F0A2-D822-CD4BF1237D2B}"/>
                  </a:ext>
                </a:extLst>
              </p:cNvPr>
              <p:cNvSpPr/>
              <p:nvPr/>
            </p:nvSpPr>
            <p:spPr>
              <a:xfrm>
                <a:off x="4565003" y="3669926"/>
                <a:ext cx="155983" cy="733801"/>
              </a:xfrm>
              <a:custGeom>
                <a:avLst/>
                <a:gdLst>
                  <a:gd name="connsiteX0" fmla="*/ 124343 w 155983"/>
                  <a:gd name="connsiteY0" fmla="*/ 188154 h 733801"/>
                  <a:gd name="connsiteX1" fmla="*/ 93641 w 155983"/>
                  <a:gd name="connsiteY1" fmla="*/ 188154 h 733801"/>
                  <a:gd name="connsiteX2" fmla="*/ 93641 w 155983"/>
                  <a:gd name="connsiteY2" fmla="*/ 546031 h 733801"/>
                  <a:gd name="connsiteX3" fmla="*/ 124343 w 155983"/>
                  <a:gd name="connsiteY3" fmla="*/ 546031 h 733801"/>
                  <a:gd name="connsiteX4" fmla="*/ 124343 w 155983"/>
                  <a:gd name="connsiteY4" fmla="*/ 535280 h 733801"/>
                  <a:gd name="connsiteX5" fmla="*/ 124343 w 155983"/>
                  <a:gd name="connsiteY5" fmla="*/ 302967 h 733801"/>
                  <a:gd name="connsiteX6" fmla="*/ 124727 w 155983"/>
                  <a:gd name="connsiteY6" fmla="*/ 294135 h 733801"/>
                  <a:gd name="connsiteX7" fmla="*/ 139311 w 155983"/>
                  <a:gd name="connsiteY7" fmla="*/ 281079 h 733801"/>
                  <a:gd name="connsiteX8" fmla="*/ 155429 w 155983"/>
                  <a:gd name="connsiteY8" fmla="*/ 293751 h 733801"/>
                  <a:gd name="connsiteX9" fmla="*/ 155813 w 155983"/>
                  <a:gd name="connsiteY9" fmla="*/ 301431 h 733801"/>
                  <a:gd name="connsiteX10" fmla="*/ 155813 w 155983"/>
                  <a:gd name="connsiteY10" fmla="*/ 556015 h 733801"/>
                  <a:gd name="connsiteX11" fmla="*/ 152359 w 155983"/>
                  <a:gd name="connsiteY11" fmla="*/ 574062 h 733801"/>
                  <a:gd name="connsiteX12" fmla="*/ 94792 w 155983"/>
                  <a:gd name="connsiteY12" fmla="*/ 718826 h 733801"/>
                  <a:gd name="connsiteX13" fmla="*/ 77907 w 155983"/>
                  <a:gd name="connsiteY13" fmla="*/ 733802 h 733801"/>
                  <a:gd name="connsiteX14" fmla="*/ 61020 w 155983"/>
                  <a:gd name="connsiteY14" fmla="*/ 718826 h 733801"/>
                  <a:gd name="connsiteX15" fmla="*/ 2686 w 155983"/>
                  <a:gd name="connsiteY15" fmla="*/ 572526 h 733801"/>
                  <a:gd name="connsiteX16" fmla="*/ 0 w 155983"/>
                  <a:gd name="connsiteY16" fmla="*/ 558319 h 733801"/>
                  <a:gd name="connsiteX17" fmla="*/ 0 w 155983"/>
                  <a:gd name="connsiteY17" fmla="*/ 77182 h 733801"/>
                  <a:gd name="connsiteX18" fmla="*/ 77907 w 155983"/>
                  <a:gd name="connsiteY18" fmla="*/ 0 h 733801"/>
                  <a:gd name="connsiteX19" fmla="*/ 155813 w 155983"/>
                  <a:gd name="connsiteY19" fmla="*/ 76798 h 733801"/>
                  <a:gd name="connsiteX20" fmla="*/ 155813 w 155983"/>
                  <a:gd name="connsiteY20" fmla="*/ 230777 h 733801"/>
                  <a:gd name="connsiteX21" fmla="*/ 140845 w 155983"/>
                  <a:gd name="connsiteY21" fmla="*/ 249592 h 733801"/>
                  <a:gd name="connsiteX22" fmla="*/ 124727 w 155983"/>
                  <a:gd name="connsiteY22" fmla="*/ 230777 h 733801"/>
                  <a:gd name="connsiteX23" fmla="*/ 124343 w 155983"/>
                  <a:gd name="connsiteY23" fmla="*/ 188154 h 733801"/>
                  <a:gd name="connsiteX24" fmla="*/ 61788 w 155983"/>
                  <a:gd name="connsiteY24" fmla="*/ 188154 h 733801"/>
                  <a:gd name="connsiteX25" fmla="*/ 31469 w 155983"/>
                  <a:gd name="connsiteY25" fmla="*/ 188154 h 733801"/>
                  <a:gd name="connsiteX26" fmla="*/ 31469 w 155983"/>
                  <a:gd name="connsiteY26" fmla="*/ 546031 h 733801"/>
                  <a:gd name="connsiteX27" fmla="*/ 61788 w 155983"/>
                  <a:gd name="connsiteY27" fmla="*/ 546031 h 733801"/>
                  <a:gd name="connsiteX28" fmla="*/ 61788 w 155983"/>
                  <a:gd name="connsiteY28" fmla="*/ 188154 h 733801"/>
                  <a:gd name="connsiteX29" fmla="*/ 123960 w 155983"/>
                  <a:gd name="connsiteY29" fmla="*/ 93693 h 733801"/>
                  <a:gd name="connsiteX30" fmla="*/ 99782 w 155983"/>
                  <a:gd name="connsiteY30" fmla="*/ 37631 h 733801"/>
                  <a:gd name="connsiteX31" fmla="*/ 49507 w 155983"/>
                  <a:gd name="connsiteY31" fmla="*/ 41471 h 733801"/>
                  <a:gd name="connsiteX32" fmla="*/ 31469 w 155983"/>
                  <a:gd name="connsiteY32" fmla="*/ 93693 h 733801"/>
                  <a:gd name="connsiteX33" fmla="*/ 123960 w 155983"/>
                  <a:gd name="connsiteY33" fmla="*/ 93693 h 733801"/>
                  <a:gd name="connsiteX34" fmla="*/ 31086 w 155983"/>
                  <a:gd name="connsiteY34" fmla="*/ 125564 h 733801"/>
                  <a:gd name="connsiteX35" fmla="*/ 31086 w 155983"/>
                  <a:gd name="connsiteY35" fmla="*/ 155515 h 733801"/>
                  <a:gd name="connsiteX36" fmla="*/ 123575 w 155983"/>
                  <a:gd name="connsiteY36" fmla="*/ 155515 h 733801"/>
                  <a:gd name="connsiteX37" fmla="*/ 123575 w 155983"/>
                  <a:gd name="connsiteY37" fmla="*/ 125564 h 733801"/>
                  <a:gd name="connsiteX38" fmla="*/ 31086 w 155983"/>
                  <a:gd name="connsiteY38" fmla="*/ 125564 h 733801"/>
                  <a:gd name="connsiteX39" fmla="*/ 116668 w 155983"/>
                  <a:gd name="connsiteY39" fmla="*/ 577902 h 733801"/>
                  <a:gd name="connsiteX40" fmla="*/ 77522 w 155983"/>
                  <a:gd name="connsiteY40" fmla="*/ 577902 h 733801"/>
                  <a:gd name="connsiteX41" fmla="*/ 38378 w 155983"/>
                  <a:gd name="connsiteY41" fmla="*/ 577902 h 733801"/>
                  <a:gd name="connsiteX42" fmla="*/ 49123 w 155983"/>
                  <a:gd name="connsiteY42" fmla="*/ 604398 h 733801"/>
                  <a:gd name="connsiteX43" fmla="*/ 56031 w 155983"/>
                  <a:gd name="connsiteY43" fmla="*/ 609005 h 733801"/>
                  <a:gd name="connsiteX44" fmla="*/ 98630 w 155983"/>
                  <a:gd name="connsiteY44" fmla="*/ 609005 h 733801"/>
                  <a:gd name="connsiteX45" fmla="*/ 105154 w 155983"/>
                  <a:gd name="connsiteY45" fmla="*/ 605549 h 733801"/>
                  <a:gd name="connsiteX46" fmla="*/ 116668 w 155983"/>
                  <a:gd name="connsiteY46" fmla="*/ 577902 h 733801"/>
                  <a:gd name="connsiteX47" fmla="*/ 77522 w 155983"/>
                  <a:gd name="connsiteY47" fmla="*/ 675819 h 733801"/>
                  <a:gd name="connsiteX48" fmla="*/ 91339 w 155983"/>
                  <a:gd name="connsiteY48" fmla="*/ 640876 h 733801"/>
                  <a:gd name="connsiteX49" fmla="*/ 63707 w 155983"/>
                  <a:gd name="connsiteY49" fmla="*/ 640876 h 733801"/>
                  <a:gd name="connsiteX50" fmla="*/ 77522 w 155983"/>
                  <a:gd name="connsiteY50" fmla="*/ 675819 h 7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5983" h="733801">
                    <a:moveTo>
                      <a:pt x="124343" y="188154"/>
                    </a:moveTo>
                    <a:cubicBezTo>
                      <a:pt x="113597" y="188154"/>
                      <a:pt x="104003" y="188154"/>
                      <a:pt x="93641" y="188154"/>
                    </a:cubicBezTo>
                    <a:cubicBezTo>
                      <a:pt x="93641" y="307191"/>
                      <a:pt x="93641" y="426227"/>
                      <a:pt x="93641" y="546031"/>
                    </a:cubicBezTo>
                    <a:cubicBezTo>
                      <a:pt x="103236" y="546031"/>
                      <a:pt x="113214" y="546031"/>
                      <a:pt x="124343" y="546031"/>
                    </a:cubicBezTo>
                    <a:cubicBezTo>
                      <a:pt x="124343" y="542191"/>
                      <a:pt x="124343" y="538736"/>
                      <a:pt x="124343" y="535280"/>
                    </a:cubicBezTo>
                    <a:cubicBezTo>
                      <a:pt x="124343" y="457714"/>
                      <a:pt x="124343" y="380532"/>
                      <a:pt x="124343" y="302967"/>
                    </a:cubicBezTo>
                    <a:cubicBezTo>
                      <a:pt x="124343" y="299895"/>
                      <a:pt x="123960" y="297207"/>
                      <a:pt x="124727" y="294135"/>
                    </a:cubicBezTo>
                    <a:cubicBezTo>
                      <a:pt x="126262" y="286071"/>
                      <a:pt x="131251" y="281463"/>
                      <a:pt x="139311" y="281079"/>
                    </a:cubicBezTo>
                    <a:cubicBezTo>
                      <a:pt x="147370" y="280695"/>
                      <a:pt x="153894" y="286071"/>
                      <a:pt x="155429" y="293751"/>
                    </a:cubicBezTo>
                    <a:cubicBezTo>
                      <a:pt x="155813" y="296439"/>
                      <a:pt x="155813" y="299127"/>
                      <a:pt x="155813" y="301431"/>
                    </a:cubicBezTo>
                    <a:cubicBezTo>
                      <a:pt x="155813" y="386292"/>
                      <a:pt x="155813" y="471154"/>
                      <a:pt x="155813" y="556015"/>
                    </a:cubicBezTo>
                    <a:cubicBezTo>
                      <a:pt x="155813" y="562159"/>
                      <a:pt x="154662" y="568303"/>
                      <a:pt x="152359" y="574062"/>
                    </a:cubicBezTo>
                    <a:cubicBezTo>
                      <a:pt x="133554" y="622445"/>
                      <a:pt x="113981" y="670443"/>
                      <a:pt x="94792" y="718826"/>
                    </a:cubicBezTo>
                    <a:cubicBezTo>
                      <a:pt x="91722" y="726506"/>
                      <a:pt x="87885" y="733802"/>
                      <a:pt x="77907" y="733802"/>
                    </a:cubicBezTo>
                    <a:cubicBezTo>
                      <a:pt x="67928" y="733802"/>
                      <a:pt x="64090" y="726890"/>
                      <a:pt x="61020" y="718826"/>
                    </a:cubicBezTo>
                    <a:cubicBezTo>
                      <a:pt x="41448" y="670059"/>
                      <a:pt x="21875" y="621293"/>
                      <a:pt x="2686" y="572526"/>
                    </a:cubicBezTo>
                    <a:cubicBezTo>
                      <a:pt x="767" y="568303"/>
                      <a:pt x="0" y="562927"/>
                      <a:pt x="0" y="558319"/>
                    </a:cubicBezTo>
                    <a:cubicBezTo>
                      <a:pt x="0" y="397812"/>
                      <a:pt x="0" y="237689"/>
                      <a:pt x="0" y="77182"/>
                    </a:cubicBezTo>
                    <a:cubicBezTo>
                      <a:pt x="0" y="34175"/>
                      <a:pt x="34923" y="0"/>
                      <a:pt x="77907" y="0"/>
                    </a:cubicBezTo>
                    <a:cubicBezTo>
                      <a:pt x="120889" y="0"/>
                      <a:pt x="155813" y="34175"/>
                      <a:pt x="155813" y="76798"/>
                    </a:cubicBezTo>
                    <a:cubicBezTo>
                      <a:pt x="156196" y="128252"/>
                      <a:pt x="155813" y="179707"/>
                      <a:pt x="155813" y="230777"/>
                    </a:cubicBezTo>
                    <a:cubicBezTo>
                      <a:pt x="155813" y="242681"/>
                      <a:pt x="150440" y="249208"/>
                      <a:pt x="140845" y="249592"/>
                    </a:cubicBezTo>
                    <a:cubicBezTo>
                      <a:pt x="130867" y="249976"/>
                      <a:pt x="125111" y="243065"/>
                      <a:pt x="124727" y="230777"/>
                    </a:cubicBezTo>
                    <a:cubicBezTo>
                      <a:pt x="124343" y="216953"/>
                      <a:pt x="124343" y="202746"/>
                      <a:pt x="124343" y="188154"/>
                    </a:cubicBezTo>
                    <a:close/>
                    <a:moveTo>
                      <a:pt x="61788" y="188154"/>
                    </a:moveTo>
                    <a:cubicBezTo>
                      <a:pt x="51042" y="188154"/>
                      <a:pt x="41064" y="188154"/>
                      <a:pt x="31469" y="188154"/>
                    </a:cubicBezTo>
                    <a:cubicBezTo>
                      <a:pt x="31469" y="307959"/>
                      <a:pt x="31469" y="426995"/>
                      <a:pt x="31469" y="546031"/>
                    </a:cubicBezTo>
                    <a:cubicBezTo>
                      <a:pt x="42215" y="546031"/>
                      <a:pt x="51810" y="546031"/>
                      <a:pt x="61788" y="546031"/>
                    </a:cubicBezTo>
                    <a:cubicBezTo>
                      <a:pt x="61788" y="426611"/>
                      <a:pt x="61788" y="307959"/>
                      <a:pt x="61788" y="188154"/>
                    </a:cubicBezTo>
                    <a:close/>
                    <a:moveTo>
                      <a:pt x="123960" y="93693"/>
                    </a:moveTo>
                    <a:cubicBezTo>
                      <a:pt x="126262" y="69886"/>
                      <a:pt x="121656" y="49534"/>
                      <a:pt x="99782" y="37631"/>
                    </a:cubicBezTo>
                    <a:cubicBezTo>
                      <a:pt x="82512" y="28031"/>
                      <a:pt x="65242" y="29567"/>
                      <a:pt x="49507" y="41471"/>
                    </a:cubicBezTo>
                    <a:cubicBezTo>
                      <a:pt x="31854" y="54526"/>
                      <a:pt x="28783" y="73342"/>
                      <a:pt x="31469" y="93693"/>
                    </a:cubicBezTo>
                    <a:cubicBezTo>
                      <a:pt x="62171" y="93693"/>
                      <a:pt x="92873" y="93693"/>
                      <a:pt x="123960" y="93693"/>
                    </a:cubicBezTo>
                    <a:close/>
                    <a:moveTo>
                      <a:pt x="31086" y="125564"/>
                    </a:moveTo>
                    <a:cubicBezTo>
                      <a:pt x="31086" y="135932"/>
                      <a:pt x="31086" y="145916"/>
                      <a:pt x="31086" y="155515"/>
                    </a:cubicBezTo>
                    <a:cubicBezTo>
                      <a:pt x="62556" y="155515"/>
                      <a:pt x="92873" y="155515"/>
                      <a:pt x="123575" y="155515"/>
                    </a:cubicBezTo>
                    <a:cubicBezTo>
                      <a:pt x="123575" y="145148"/>
                      <a:pt x="123575" y="135548"/>
                      <a:pt x="123575" y="125564"/>
                    </a:cubicBezTo>
                    <a:cubicBezTo>
                      <a:pt x="92873" y="125564"/>
                      <a:pt x="62556" y="125564"/>
                      <a:pt x="31086" y="125564"/>
                    </a:cubicBezTo>
                    <a:close/>
                    <a:moveTo>
                      <a:pt x="116668" y="577902"/>
                    </a:moveTo>
                    <a:cubicBezTo>
                      <a:pt x="102852" y="577902"/>
                      <a:pt x="90187" y="577902"/>
                      <a:pt x="77522" y="577902"/>
                    </a:cubicBezTo>
                    <a:cubicBezTo>
                      <a:pt x="64858" y="577902"/>
                      <a:pt x="52193" y="577902"/>
                      <a:pt x="38378" y="577902"/>
                    </a:cubicBezTo>
                    <a:cubicBezTo>
                      <a:pt x="42215" y="587886"/>
                      <a:pt x="45286" y="596334"/>
                      <a:pt x="49123" y="604398"/>
                    </a:cubicBezTo>
                    <a:cubicBezTo>
                      <a:pt x="50274" y="606701"/>
                      <a:pt x="53729" y="609005"/>
                      <a:pt x="56031" y="609005"/>
                    </a:cubicBezTo>
                    <a:cubicBezTo>
                      <a:pt x="70231" y="609389"/>
                      <a:pt x="84431" y="609389"/>
                      <a:pt x="98630" y="609005"/>
                    </a:cubicBezTo>
                    <a:cubicBezTo>
                      <a:pt x="100933" y="609005"/>
                      <a:pt x="104387" y="607469"/>
                      <a:pt x="105154" y="605549"/>
                    </a:cubicBezTo>
                    <a:cubicBezTo>
                      <a:pt x="109376" y="596718"/>
                      <a:pt x="112446" y="587886"/>
                      <a:pt x="116668" y="577902"/>
                    </a:cubicBezTo>
                    <a:close/>
                    <a:moveTo>
                      <a:pt x="77522" y="675819"/>
                    </a:moveTo>
                    <a:cubicBezTo>
                      <a:pt x="82895" y="662380"/>
                      <a:pt x="87117" y="652012"/>
                      <a:pt x="91339" y="640876"/>
                    </a:cubicBezTo>
                    <a:cubicBezTo>
                      <a:pt x="81360" y="640876"/>
                      <a:pt x="72917" y="640876"/>
                      <a:pt x="63707" y="640876"/>
                    </a:cubicBezTo>
                    <a:cubicBezTo>
                      <a:pt x="67928" y="652396"/>
                      <a:pt x="72150" y="662764"/>
                      <a:pt x="77522" y="675819"/>
                    </a:cubicBezTo>
                    <a:close/>
                  </a:path>
                </a:pathLst>
              </a:custGeom>
              <a:grpFill/>
              <a:ln w="383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EF74E03-2C0D-D83D-65C1-CB802C41312D}"/>
                  </a:ext>
                </a:extLst>
              </p:cNvPr>
              <p:cNvSpPr/>
              <p:nvPr/>
            </p:nvSpPr>
            <p:spPr>
              <a:xfrm>
                <a:off x="4112514" y="3732320"/>
                <a:ext cx="312441" cy="624806"/>
              </a:xfrm>
              <a:custGeom>
                <a:avLst/>
                <a:gdLst>
                  <a:gd name="connsiteX0" fmla="*/ 108627 w 312441"/>
                  <a:gd name="connsiteY0" fmla="*/ 249789 h 624806"/>
                  <a:gd name="connsiteX1" fmla="*/ 122443 w 312441"/>
                  <a:gd name="connsiteY1" fmla="*/ 249789 h 624806"/>
                  <a:gd name="connsiteX2" fmla="*/ 114000 w 312441"/>
                  <a:gd name="connsiteY2" fmla="*/ 172991 h 624806"/>
                  <a:gd name="connsiteX3" fmla="*/ 109394 w 312441"/>
                  <a:gd name="connsiteY3" fmla="*/ 129600 h 624806"/>
                  <a:gd name="connsiteX4" fmla="*/ 132421 w 312441"/>
                  <a:gd name="connsiteY4" fmla="*/ 111553 h 624806"/>
                  <a:gd name="connsiteX5" fmla="*/ 206873 w 312441"/>
                  <a:gd name="connsiteY5" fmla="*/ 112705 h 624806"/>
                  <a:gd name="connsiteX6" fmla="*/ 233354 w 312441"/>
                  <a:gd name="connsiteY6" fmla="*/ 134208 h 624806"/>
                  <a:gd name="connsiteX7" fmla="*/ 220305 w 312441"/>
                  <a:gd name="connsiteY7" fmla="*/ 249021 h 624806"/>
                  <a:gd name="connsiteX8" fmla="*/ 234121 w 312441"/>
                  <a:gd name="connsiteY8" fmla="*/ 249021 h 624806"/>
                  <a:gd name="connsiteX9" fmla="*/ 251391 w 312441"/>
                  <a:gd name="connsiteY9" fmla="*/ 214462 h 624806"/>
                  <a:gd name="connsiteX10" fmla="*/ 269045 w 312441"/>
                  <a:gd name="connsiteY10" fmla="*/ 91586 h 624806"/>
                  <a:gd name="connsiteX11" fmla="*/ 272499 w 312441"/>
                  <a:gd name="connsiteY11" fmla="*/ 63170 h 624806"/>
                  <a:gd name="connsiteX12" fmla="*/ 297060 w 312441"/>
                  <a:gd name="connsiteY12" fmla="*/ 76994 h 624806"/>
                  <a:gd name="connsiteX13" fmla="*/ 272115 w 312441"/>
                  <a:gd name="connsiteY13" fmla="*/ 239037 h 624806"/>
                  <a:gd name="connsiteX14" fmla="*/ 274034 w 312441"/>
                  <a:gd name="connsiteY14" fmla="*/ 256317 h 624806"/>
                  <a:gd name="connsiteX15" fmla="*/ 272882 w 312441"/>
                  <a:gd name="connsiteY15" fmla="*/ 337338 h 624806"/>
                  <a:gd name="connsiteX16" fmla="*/ 265591 w 312441"/>
                  <a:gd name="connsiteY16" fmla="*/ 349242 h 624806"/>
                  <a:gd name="connsiteX17" fmla="*/ 191906 w 312441"/>
                  <a:gd name="connsiteY17" fmla="*/ 434871 h 624806"/>
                  <a:gd name="connsiteX18" fmla="*/ 172717 w 312441"/>
                  <a:gd name="connsiteY18" fmla="*/ 446391 h 624806"/>
                  <a:gd name="connsiteX19" fmla="*/ 73319 w 312441"/>
                  <a:gd name="connsiteY19" fmla="*/ 501685 h 624806"/>
                  <a:gd name="connsiteX20" fmla="*/ 33407 w 312441"/>
                  <a:gd name="connsiteY20" fmla="*/ 537780 h 624806"/>
                  <a:gd name="connsiteX21" fmla="*/ 76773 w 312441"/>
                  <a:gd name="connsiteY21" fmla="*/ 593458 h 624806"/>
                  <a:gd name="connsiteX22" fmla="*/ 107859 w 312441"/>
                  <a:gd name="connsiteY22" fmla="*/ 593458 h 624806"/>
                  <a:gd name="connsiteX23" fmla="*/ 125129 w 312441"/>
                  <a:gd name="connsiteY23" fmla="*/ 608818 h 624806"/>
                  <a:gd name="connsiteX24" fmla="*/ 107859 w 312441"/>
                  <a:gd name="connsiteY24" fmla="*/ 624561 h 624806"/>
                  <a:gd name="connsiteX25" fmla="*/ 62190 w 312441"/>
                  <a:gd name="connsiteY25" fmla="*/ 623025 h 624806"/>
                  <a:gd name="connsiteX26" fmla="*/ 18 w 312441"/>
                  <a:gd name="connsiteY26" fmla="*/ 550836 h 624806"/>
                  <a:gd name="connsiteX27" fmla="*/ 59120 w 312441"/>
                  <a:gd name="connsiteY27" fmla="*/ 472886 h 624806"/>
                  <a:gd name="connsiteX28" fmla="*/ 111313 w 312441"/>
                  <a:gd name="connsiteY28" fmla="*/ 455222 h 624806"/>
                  <a:gd name="connsiteX29" fmla="*/ 141631 w 312441"/>
                  <a:gd name="connsiteY29" fmla="*/ 434871 h 624806"/>
                  <a:gd name="connsiteX30" fmla="*/ 111313 w 312441"/>
                  <a:gd name="connsiteY30" fmla="*/ 415672 h 624806"/>
                  <a:gd name="connsiteX31" fmla="*/ 77925 w 312441"/>
                  <a:gd name="connsiteY31" fmla="*/ 348090 h 624806"/>
                  <a:gd name="connsiteX32" fmla="*/ 71017 w 312441"/>
                  <a:gd name="connsiteY32" fmla="*/ 338106 h 624806"/>
                  <a:gd name="connsiteX33" fmla="*/ 70249 w 312441"/>
                  <a:gd name="connsiteY33" fmla="*/ 256701 h 624806"/>
                  <a:gd name="connsiteX34" fmla="*/ 72168 w 312441"/>
                  <a:gd name="connsiteY34" fmla="*/ 240573 h 624806"/>
                  <a:gd name="connsiteX35" fmla="*/ 100951 w 312441"/>
                  <a:gd name="connsiteY35" fmla="*/ 19780 h 624806"/>
                  <a:gd name="connsiteX36" fmla="*/ 239494 w 312441"/>
                  <a:gd name="connsiteY36" fmla="*/ 18244 h 624806"/>
                  <a:gd name="connsiteX37" fmla="*/ 249856 w 312441"/>
                  <a:gd name="connsiteY37" fmla="*/ 37827 h 624806"/>
                  <a:gd name="connsiteX38" fmla="*/ 226446 w 312441"/>
                  <a:gd name="connsiteY38" fmla="*/ 47043 h 624806"/>
                  <a:gd name="connsiteX39" fmla="*/ 186149 w 312441"/>
                  <a:gd name="connsiteY39" fmla="*/ 33603 h 624806"/>
                  <a:gd name="connsiteX40" fmla="*/ 72168 w 312441"/>
                  <a:gd name="connsiteY40" fmla="*/ 95809 h 624806"/>
                  <a:gd name="connsiteX41" fmla="*/ 98265 w 312441"/>
                  <a:gd name="connsiteY41" fmla="*/ 221374 h 624806"/>
                  <a:gd name="connsiteX42" fmla="*/ 108627 w 312441"/>
                  <a:gd name="connsiteY42" fmla="*/ 249789 h 624806"/>
                  <a:gd name="connsiteX43" fmla="*/ 109394 w 312441"/>
                  <a:gd name="connsiteY43" fmla="*/ 344250 h 624806"/>
                  <a:gd name="connsiteX44" fmla="*/ 173485 w 312441"/>
                  <a:gd name="connsiteY44" fmla="*/ 406072 h 624806"/>
                  <a:gd name="connsiteX45" fmla="*/ 232586 w 312441"/>
                  <a:gd name="connsiteY45" fmla="*/ 344250 h 624806"/>
                  <a:gd name="connsiteX46" fmla="*/ 109394 w 312441"/>
                  <a:gd name="connsiteY46" fmla="*/ 344250 h 624806"/>
                  <a:gd name="connsiteX47" fmla="*/ 170415 w 312441"/>
                  <a:gd name="connsiteY47" fmla="*/ 312763 h 624806"/>
                  <a:gd name="connsiteX48" fmla="*/ 246402 w 312441"/>
                  <a:gd name="connsiteY48" fmla="*/ 312763 h 624806"/>
                  <a:gd name="connsiteX49" fmla="*/ 264056 w 312441"/>
                  <a:gd name="connsiteY49" fmla="*/ 293179 h 624806"/>
                  <a:gd name="connsiteX50" fmla="*/ 246018 w 312441"/>
                  <a:gd name="connsiteY50" fmla="*/ 281276 h 624806"/>
                  <a:gd name="connsiteX51" fmla="*/ 165425 w 312441"/>
                  <a:gd name="connsiteY51" fmla="*/ 281276 h 624806"/>
                  <a:gd name="connsiteX52" fmla="*/ 96346 w 312441"/>
                  <a:gd name="connsiteY52" fmla="*/ 281276 h 624806"/>
                  <a:gd name="connsiteX53" fmla="*/ 78692 w 312441"/>
                  <a:gd name="connsiteY53" fmla="*/ 300859 h 624806"/>
                  <a:gd name="connsiteX54" fmla="*/ 96730 w 312441"/>
                  <a:gd name="connsiteY54" fmla="*/ 312763 h 624806"/>
                  <a:gd name="connsiteX55" fmla="*/ 170415 w 312441"/>
                  <a:gd name="connsiteY55" fmla="*/ 312763 h 624806"/>
                  <a:gd name="connsiteX56" fmla="*/ 153912 w 312441"/>
                  <a:gd name="connsiteY56" fmla="*/ 249405 h 624806"/>
                  <a:gd name="connsiteX57" fmla="*/ 188068 w 312441"/>
                  <a:gd name="connsiteY57" fmla="*/ 249405 h 624806"/>
                  <a:gd name="connsiteX58" fmla="*/ 199198 w 312441"/>
                  <a:gd name="connsiteY58" fmla="*/ 148800 h 624806"/>
                  <a:gd name="connsiteX59" fmla="*/ 170798 w 312441"/>
                  <a:gd name="connsiteY59" fmla="*/ 155712 h 624806"/>
                  <a:gd name="connsiteX60" fmla="*/ 143167 w 312441"/>
                  <a:gd name="connsiteY60" fmla="*/ 148416 h 624806"/>
                  <a:gd name="connsiteX61" fmla="*/ 153912 w 312441"/>
                  <a:gd name="connsiteY61" fmla="*/ 249405 h 62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12441" h="624806">
                    <a:moveTo>
                      <a:pt x="108627" y="249789"/>
                    </a:moveTo>
                    <a:cubicBezTo>
                      <a:pt x="114000" y="249789"/>
                      <a:pt x="117838" y="249789"/>
                      <a:pt x="122443" y="249789"/>
                    </a:cubicBezTo>
                    <a:cubicBezTo>
                      <a:pt x="119756" y="224062"/>
                      <a:pt x="116686" y="198334"/>
                      <a:pt x="114000" y="172991"/>
                    </a:cubicBezTo>
                    <a:cubicBezTo>
                      <a:pt x="112465" y="158400"/>
                      <a:pt x="110162" y="143808"/>
                      <a:pt x="109394" y="129600"/>
                    </a:cubicBezTo>
                    <a:cubicBezTo>
                      <a:pt x="108243" y="113857"/>
                      <a:pt x="117838" y="105409"/>
                      <a:pt x="132421" y="111553"/>
                    </a:cubicBezTo>
                    <a:cubicBezTo>
                      <a:pt x="157366" y="121921"/>
                      <a:pt x="181160" y="124993"/>
                      <a:pt x="206873" y="112705"/>
                    </a:cubicBezTo>
                    <a:cubicBezTo>
                      <a:pt x="225678" y="103873"/>
                      <a:pt x="235656" y="113473"/>
                      <a:pt x="233354" y="134208"/>
                    </a:cubicBezTo>
                    <a:cubicBezTo>
                      <a:pt x="228748" y="172223"/>
                      <a:pt x="224527" y="210238"/>
                      <a:pt x="220305" y="249021"/>
                    </a:cubicBezTo>
                    <a:cubicBezTo>
                      <a:pt x="224527" y="249021"/>
                      <a:pt x="228748" y="249021"/>
                      <a:pt x="234121" y="249021"/>
                    </a:cubicBezTo>
                    <a:cubicBezTo>
                      <a:pt x="229516" y="232509"/>
                      <a:pt x="241797" y="224446"/>
                      <a:pt x="251391" y="214462"/>
                    </a:cubicBezTo>
                    <a:cubicBezTo>
                      <a:pt x="282861" y="181439"/>
                      <a:pt x="289768" y="132288"/>
                      <a:pt x="269045" y="91586"/>
                    </a:cubicBezTo>
                    <a:cubicBezTo>
                      <a:pt x="261369" y="76610"/>
                      <a:pt x="262521" y="67778"/>
                      <a:pt x="272499" y="63170"/>
                    </a:cubicBezTo>
                    <a:cubicBezTo>
                      <a:pt x="281709" y="58563"/>
                      <a:pt x="289768" y="63170"/>
                      <a:pt x="297060" y="76994"/>
                    </a:cubicBezTo>
                    <a:cubicBezTo>
                      <a:pt x="324692" y="129984"/>
                      <a:pt x="314330" y="196414"/>
                      <a:pt x="272115" y="239037"/>
                    </a:cubicBezTo>
                    <a:cubicBezTo>
                      <a:pt x="262521" y="248637"/>
                      <a:pt x="262521" y="249789"/>
                      <a:pt x="274034" y="256317"/>
                    </a:cubicBezTo>
                    <a:cubicBezTo>
                      <a:pt x="305119" y="274748"/>
                      <a:pt x="304736" y="319675"/>
                      <a:pt x="272882" y="337338"/>
                    </a:cubicBezTo>
                    <a:cubicBezTo>
                      <a:pt x="267510" y="340410"/>
                      <a:pt x="265591" y="343098"/>
                      <a:pt x="265591" y="349242"/>
                    </a:cubicBezTo>
                    <a:cubicBezTo>
                      <a:pt x="264439" y="389944"/>
                      <a:pt x="232202" y="427191"/>
                      <a:pt x="191906" y="434871"/>
                    </a:cubicBezTo>
                    <a:cubicBezTo>
                      <a:pt x="183847" y="436407"/>
                      <a:pt x="178090" y="439863"/>
                      <a:pt x="172717" y="446391"/>
                    </a:cubicBezTo>
                    <a:cubicBezTo>
                      <a:pt x="146621" y="477110"/>
                      <a:pt x="112465" y="493621"/>
                      <a:pt x="73319" y="501685"/>
                    </a:cubicBezTo>
                    <a:cubicBezTo>
                      <a:pt x="52979" y="505909"/>
                      <a:pt x="38012" y="516277"/>
                      <a:pt x="33407" y="537780"/>
                    </a:cubicBezTo>
                    <a:cubicBezTo>
                      <a:pt x="26883" y="565811"/>
                      <a:pt x="47223" y="591922"/>
                      <a:pt x="76773" y="593458"/>
                    </a:cubicBezTo>
                    <a:cubicBezTo>
                      <a:pt x="87136" y="593842"/>
                      <a:pt x="97497" y="593458"/>
                      <a:pt x="107859" y="593458"/>
                    </a:cubicBezTo>
                    <a:cubicBezTo>
                      <a:pt x="118605" y="593458"/>
                      <a:pt x="125129" y="599602"/>
                      <a:pt x="125129" y="608818"/>
                    </a:cubicBezTo>
                    <a:cubicBezTo>
                      <a:pt x="125129" y="618418"/>
                      <a:pt x="118605" y="624561"/>
                      <a:pt x="107859" y="624561"/>
                    </a:cubicBezTo>
                    <a:cubicBezTo>
                      <a:pt x="92508" y="624561"/>
                      <a:pt x="77157" y="625713"/>
                      <a:pt x="62190" y="623025"/>
                    </a:cubicBezTo>
                    <a:cubicBezTo>
                      <a:pt x="26115" y="616498"/>
                      <a:pt x="786" y="586163"/>
                      <a:pt x="18" y="550836"/>
                    </a:cubicBezTo>
                    <a:cubicBezTo>
                      <a:pt x="-749" y="512821"/>
                      <a:pt x="22661" y="482486"/>
                      <a:pt x="59120" y="472886"/>
                    </a:cubicBezTo>
                    <a:cubicBezTo>
                      <a:pt x="76773" y="467894"/>
                      <a:pt x="94811" y="462518"/>
                      <a:pt x="111313" y="455222"/>
                    </a:cubicBezTo>
                    <a:cubicBezTo>
                      <a:pt x="122443" y="450615"/>
                      <a:pt x="131653" y="441783"/>
                      <a:pt x="141631" y="434871"/>
                    </a:cubicBezTo>
                    <a:cubicBezTo>
                      <a:pt x="130118" y="427575"/>
                      <a:pt x="120140" y="422583"/>
                      <a:pt x="111313" y="415672"/>
                    </a:cubicBezTo>
                    <a:cubicBezTo>
                      <a:pt x="90205" y="398392"/>
                      <a:pt x="78692" y="375353"/>
                      <a:pt x="77925" y="348090"/>
                    </a:cubicBezTo>
                    <a:cubicBezTo>
                      <a:pt x="77541" y="342330"/>
                      <a:pt x="75238" y="340410"/>
                      <a:pt x="71017" y="338106"/>
                    </a:cubicBezTo>
                    <a:cubicBezTo>
                      <a:pt x="38396" y="319675"/>
                      <a:pt x="38012" y="275516"/>
                      <a:pt x="70249" y="256701"/>
                    </a:cubicBezTo>
                    <a:cubicBezTo>
                      <a:pt x="80611" y="250557"/>
                      <a:pt x="80611" y="249021"/>
                      <a:pt x="72168" y="240573"/>
                    </a:cubicBezTo>
                    <a:cubicBezTo>
                      <a:pt x="6926" y="174911"/>
                      <a:pt x="20742" y="65474"/>
                      <a:pt x="100951" y="19780"/>
                    </a:cubicBezTo>
                    <a:cubicBezTo>
                      <a:pt x="146237" y="-6331"/>
                      <a:pt x="193057" y="-6331"/>
                      <a:pt x="239494" y="18244"/>
                    </a:cubicBezTo>
                    <a:cubicBezTo>
                      <a:pt x="247553" y="22468"/>
                      <a:pt x="252159" y="28227"/>
                      <a:pt x="249856" y="37827"/>
                    </a:cubicBezTo>
                    <a:cubicBezTo>
                      <a:pt x="247170" y="47811"/>
                      <a:pt x="237191" y="51267"/>
                      <a:pt x="226446" y="47043"/>
                    </a:cubicBezTo>
                    <a:cubicBezTo>
                      <a:pt x="213397" y="42051"/>
                      <a:pt x="199965" y="35907"/>
                      <a:pt x="186149" y="33603"/>
                    </a:cubicBezTo>
                    <a:cubicBezTo>
                      <a:pt x="138945" y="25924"/>
                      <a:pt x="92508" y="51651"/>
                      <a:pt x="72168" y="95809"/>
                    </a:cubicBezTo>
                    <a:cubicBezTo>
                      <a:pt x="52596" y="138816"/>
                      <a:pt x="62574" y="190271"/>
                      <a:pt x="98265" y="221374"/>
                    </a:cubicBezTo>
                    <a:cubicBezTo>
                      <a:pt x="107092" y="229053"/>
                      <a:pt x="110162" y="237885"/>
                      <a:pt x="108627" y="249789"/>
                    </a:cubicBezTo>
                    <a:close/>
                    <a:moveTo>
                      <a:pt x="109394" y="344250"/>
                    </a:moveTo>
                    <a:cubicBezTo>
                      <a:pt x="109394" y="379193"/>
                      <a:pt x="139329" y="407608"/>
                      <a:pt x="173485" y="406072"/>
                    </a:cubicBezTo>
                    <a:cubicBezTo>
                      <a:pt x="206873" y="404536"/>
                      <a:pt x="235656" y="374585"/>
                      <a:pt x="232586" y="344250"/>
                    </a:cubicBezTo>
                    <a:cubicBezTo>
                      <a:pt x="191522" y="344250"/>
                      <a:pt x="150458" y="344250"/>
                      <a:pt x="109394" y="344250"/>
                    </a:cubicBezTo>
                    <a:close/>
                    <a:moveTo>
                      <a:pt x="170415" y="312763"/>
                    </a:moveTo>
                    <a:cubicBezTo>
                      <a:pt x="195744" y="312763"/>
                      <a:pt x="221073" y="312763"/>
                      <a:pt x="246402" y="312763"/>
                    </a:cubicBezTo>
                    <a:cubicBezTo>
                      <a:pt x="259450" y="312763"/>
                      <a:pt x="267510" y="303547"/>
                      <a:pt x="264056" y="293179"/>
                    </a:cubicBezTo>
                    <a:cubicBezTo>
                      <a:pt x="261369" y="284348"/>
                      <a:pt x="254845" y="281276"/>
                      <a:pt x="246018" y="281276"/>
                    </a:cubicBezTo>
                    <a:cubicBezTo>
                      <a:pt x="219154" y="281276"/>
                      <a:pt x="192290" y="281276"/>
                      <a:pt x="165425" y="281276"/>
                    </a:cubicBezTo>
                    <a:cubicBezTo>
                      <a:pt x="142399" y="281276"/>
                      <a:pt x="119372" y="281276"/>
                      <a:pt x="96346" y="281276"/>
                    </a:cubicBezTo>
                    <a:cubicBezTo>
                      <a:pt x="83681" y="281276"/>
                      <a:pt x="75238" y="290492"/>
                      <a:pt x="78692" y="300859"/>
                    </a:cubicBezTo>
                    <a:cubicBezTo>
                      <a:pt x="81379" y="309691"/>
                      <a:pt x="87903" y="312763"/>
                      <a:pt x="96730" y="312763"/>
                    </a:cubicBezTo>
                    <a:cubicBezTo>
                      <a:pt x="120907" y="312763"/>
                      <a:pt x="145469" y="312763"/>
                      <a:pt x="170415" y="312763"/>
                    </a:cubicBezTo>
                    <a:close/>
                    <a:moveTo>
                      <a:pt x="153912" y="249405"/>
                    </a:moveTo>
                    <a:cubicBezTo>
                      <a:pt x="165809" y="249405"/>
                      <a:pt x="176939" y="249405"/>
                      <a:pt x="188068" y="249405"/>
                    </a:cubicBezTo>
                    <a:cubicBezTo>
                      <a:pt x="191906" y="215614"/>
                      <a:pt x="195360" y="182591"/>
                      <a:pt x="199198" y="148800"/>
                    </a:cubicBezTo>
                    <a:cubicBezTo>
                      <a:pt x="188836" y="151488"/>
                      <a:pt x="179625" y="155712"/>
                      <a:pt x="170798" y="155712"/>
                    </a:cubicBezTo>
                    <a:cubicBezTo>
                      <a:pt x="161972" y="155712"/>
                      <a:pt x="153145" y="151488"/>
                      <a:pt x="143167" y="148416"/>
                    </a:cubicBezTo>
                    <a:cubicBezTo>
                      <a:pt x="146621" y="182975"/>
                      <a:pt x="150458" y="215614"/>
                      <a:pt x="153912" y="249405"/>
                    </a:cubicBezTo>
                    <a:close/>
                  </a:path>
                </a:pathLst>
              </a:custGeom>
              <a:grpFill/>
              <a:ln w="383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CE3DA99-2CB8-3968-3763-03F35CE139EE}"/>
                  </a:ext>
                </a:extLst>
              </p:cNvPr>
              <p:cNvSpPr/>
              <p:nvPr/>
            </p:nvSpPr>
            <p:spPr>
              <a:xfrm>
                <a:off x="4253638" y="4201366"/>
                <a:ext cx="278255" cy="281079"/>
              </a:xfrm>
              <a:custGeom>
                <a:avLst/>
                <a:gdLst>
                  <a:gd name="connsiteX0" fmla="*/ 123699 w 278255"/>
                  <a:gd name="connsiteY0" fmla="*/ 249208 h 281079"/>
                  <a:gd name="connsiteX1" fmla="*/ 155169 w 278255"/>
                  <a:gd name="connsiteY1" fmla="*/ 249208 h 281079"/>
                  <a:gd name="connsiteX2" fmla="*/ 155169 w 278255"/>
                  <a:gd name="connsiteY2" fmla="*/ 231929 h 281079"/>
                  <a:gd name="connsiteX3" fmla="*/ 168217 w 278255"/>
                  <a:gd name="connsiteY3" fmla="*/ 212729 h 281079"/>
                  <a:gd name="connsiteX4" fmla="*/ 187405 w 278255"/>
                  <a:gd name="connsiteY4" fmla="*/ 201594 h 281079"/>
                  <a:gd name="connsiteX5" fmla="*/ 212351 w 278255"/>
                  <a:gd name="connsiteY5" fmla="*/ 200058 h 281079"/>
                  <a:gd name="connsiteX6" fmla="*/ 226551 w 278255"/>
                  <a:gd name="connsiteY6" fmla="*/ 208122 h 281079"/>
                  <a:gd name="connsiteX7" fmla="*/ 241902 w 278255"/>
                  <a:gd name="connsiteY7" fmla="*/ 182010 h 281079"/>
                  <a:gd name="connsiteX8" fmla="*/ 225016 w 278255"/>
                  <a:gd name="connsiteY8" fmla="*/ 172027 h 281079"/>
                  <a:gd name="connsiteX9" fmla="*/ 216189 w 278255"/>
                  <a:gd name="connsiteY9" fmla="*/ 152059 h 281079"/>
                  <a:gd name="connsiteX10" fmla="*/ 216189 w 278255"/>
                  <a:gd name="connsiteY10" fmla="*/ 129788 h 281079"/>
                  <a:gd name="connsiteX11" fmla="*/ 226551 w 278255"/>
                  <a:gd name="connsiteY11" fmla="*/ 107901 h 281079"/>
                  <a:gd name="connsiteX12" fmla="*/ 241518 w 278255"/>
                  <a:gd name="connsiteY12" fmla="*/ 99453 h 281079"/>
                  <a:gd name="connsiteX13" fmla="*/ 226167 w 278255"/>
                  <a:gd name="connsiteY13" fmla="*/ 72958 h 281079"/>
                  <a:gd name="connsiteX14" fmla="*/ 210816 w 278255"/>
                  <a:gd name="connsiteY14" fmla="*/ 81789 h 281079"/>
                  <a:gd name="connsiteX15" fmla="*/ 188557 w 278255"/>
                  <a:gd name="connsiteY15" fmla="*/ 80638 h 281079"/>
                  <a:gd name="connsiteX16" fmla="*/ 167449 w 278255"/>
                  <a:gd name="connsiteY16" fmla="*/ 68734 h 281079"/>
                  <a:gd name="connsiteX17" fmla="*/ 155169 w 278255"/>
                  <a:gd name="connsiteY17" fmla="*/ 49150 h 281079"/>
                  <a:gd name="connsiteX18" fmla="*/ 155169 w 278255"/>
                  <a:gd name="connsiteY18" fmla="*/ 32255 h 281079"/>
                  <a:gd name="connsiteX19" fmla="*/ 124083 w 278255"/>
                  <a:gd name="connsiteY19" fmla="*/ 32255 h 281079"/>
                  <a:gd name="connsiteX20" fmla="*/ 124083 w 278255"/>
                  <a:gd name="connsiteY20" fmla="*/ 49150 h 281079"/>
                  <a:gd name="connsiteX21" fmla="*/ 111418 w 278255"/>
                  <a:gd name="connsiteY21" fmla="*/ 68734 h 281079"/>
                  <a:gd name="connsiteX22" fmla="*/ 91462 w 278255"/>
                  <a:gd name="connsiteY22" fmla="*/ 80254 h 281079"/>
                  <a:gd name="connsiteX23" fmla="*/ 67284 w 278255"/>
                  <a:gd name="connsiteY23" fmla="*/ 81405 h 281079"/>
                  <a:gd name="connsiteX24" fmla="*/ 53084 w 278255"/>
                  <a:gd name="connsiteY24" fmla="*/ 72958 h 281079"/>
                  <a:gd name="connsiteX25" fmla="*/ 37733 w 278255"/>
                  <a:gd name="connsiteY25" fmla="*/ 99069 h 281079"/>
                  <a:gd name="connsiteX26" fmla="*/ 53468 w 278255"/>
                  <a:gd name="connsiteY26" fmla="*/ 108669 h 281079"/>
                  <a:gd name="connsiteX27" fmla="*/ 63446 w 278255"/>
                  <a:gd name="connsiteY27" fmla="*/ 129020 h 281079"/>
                  <a:gd name="connsiteX28" fmla="*/ 63446 w 278255"/>
                  <a:gd name="connsiteY28" fmla="*/ 153211 h 281079"/>
                  <a:gd name="connsiteX29" fmla="*/ 54619 w 278255"/>
                  <a:gd name="connsiteY29" fmla="*/ 172027 h 281079"/>
                  <a:gd name="connsiteX30" fmla="*/ 24301 w 278255"/>
                  <a:gd name="connsiteY30" fmla="*/ 189306 h 281079"/>
                  <a:gd name="connsiteX31" fmla="*/ 2810 w 278255"/>
                  <a:gd name="connsiteY31" fmla="*/ 184314 h 281079"/>
                  <a:gd name="connsiteX32" fmla="*/ 8183 w 278255"/>
                  <a:gd name="connsiteY32" fmla="*/ 162427 h 281079"/>
                  <a:gd name="connsiteX33" fmla="*/ 20847 w 278255"/>
                  <a:gd name="connsiteY33" fmla="*/ 155131 h 281079"/>
                  <a:gd name="connsiteX34" fmla="*/ 30825 w 278255"/>
                  <a:gd name="connsiteY34" fmla="*/ 140924 h 281079"/>
                  <a:gd name="connsiteX35" fmla="*/ 20847 w 278255"/>
                  <a:gd name="connsiteY35" fmla="*/ 126332 h 281079"/>
                  <a:gd name="connsiteX36" fmla="*/ 9718 w 278255"/>
                  <a:gd name="connsiteY36" fmla="*/ 84477 h 281079"/>
                  <a:gd name="connsiteX37" fmla="*/ 31209 w 278255"/>
                  <a:gd name="connsiteY37" fmla="*/ 47231 h 281079"/>
                  <a:gd name="connsiteX38" fmla="*/ 59225 w 278255"/>
                  <a:gd name="connsiteY38" fmla="*/ 39935 h 281079"/>
                  <a:gd name="connsiteX39" fmla="*/ 68435 w 278255"/>
                  <a:gd name="connsiteY39" fmla="*/ 45311 h 281079"/>
                  <a:gd name="connsiteX40" fmla="*/ 92613 w 278255"/>
                  <a:gd name="connsiteY40" fmla="*/ 30719 h 281079"/>
                  <a:gd name="connsiteX41" fmla="*/ 122931 w 278255"/>
                  <a:gd name="connsiteY41" fmla="*/ 0 h 281079"/>
                  <a:gd name="connsiteX42" fmla="*/ 167833 w 278255"/>
                  <a:gd name="connsiteY42" fmla="*/ 0 h 281079"/>
                  <a:gd name="connsiteX43" fmla="*/ 185871 w 278255"/>
                  <a:gd name="connsiteY43" fmla="*/ 18431 h 281079"/>
                  <a:gd name="connsiteX44" fmla="*/ 185871 w 278255"/>
                  <a:gd name="connsiteY44" fmla="*/ 29951 h 281079"/>
                  <a:gd name="connsiteX45" fmla="*/ 191627 w 278255"/>
                  <a:gd name="connsiteY45" fmla="*/ 44927 h 281079"/>
                  <a:gd name="connsiteX46" fmla="*/ 210816 w 278255"/>
                  <a:gd name="connsiteY46" fmla="*/ 44927 h 281079"/>
                  <a:gd name="connsiteX47" fmla="*/ 252647 w 278255"/>
                  <a:gd name="connsiteY47" fmla="*/ 56062 h 281079"/>
                  <a:gd name="connsiteX48" fmla="*/ 274906 w 278255"/>
                  <a:gd name="connsiteY48" fmla="*/ 94845 h 281079"/>
                  <a:gd name="connsiteX49" fmla="*/ 267998 w 278255"/>
                  <a:gd name="connsiteY49" fmla="*/ 120188 h 281079"/>
                  <a:gd name="connsiteX50" fmla="*/ 256869 w 278255"/>
                  <a:gd name="connsiteY50" fmla="*/ 126332 h 281079"/>
                  <a:gd name="connsiteX51" fmla="*/ 256485 w 278255"/>
                  <a:gd name="connsiteY51" fmla="*/ 153979 h 281079"/>
                  <a:gd name="connsiteX52" fmla="*/ 267998 w 278255"/>
                  <a:gd name="connsiteY52" fmla="*/ 197370 h 281079"/>
                  <a:gd name="connsiteX53" fmla="*/ 246507 w 278255"/>
                  <a:gd name="connsiteY53" fmla="*/ 234617 h 281079"/>
                  <a:gd name="connsiteX54" fmla="*/ 219643 w 278255"/>
                  <a:gd name="connsiteY54" fmla="*/ 241529 h 281079"/>
                  <a:gd name="connsiteX55" fmla="*/ 209665 w 278255"/>
                  <a:gd name="connsiteY55" fmla="*/ 235769 h 281079"/>
                  <a:gd name="connsiteX56" fmla="*/ 185487 w 278255"/>
                  <a:gd name="connsiteY56" fmla="*/ 250360 h 281079"/>
                  <a:gd name="connsiteX57" fmla="*/ 155169 w 278255"/>
                  <a:gd name="connsiteY57" fmla="*/ 281079 h 281079"/>
                  <a:gd name="connsiteX58" fmla="*/ 110267 w 278255"/>
                  <a:gd name="connsiteY58" fmla="*/ 281079 h 281079"/>
                  <a:gd name="connsiteX59" fmla="*/ 92229 w 278255"/>
                  <a:gd name="connsiteY59" fmla="*/ 262648 h 281079"/>
                  <a:gd name="connsiteX60" fmla="*/ 92229 w 278255"/>
                  <a:gd name="connsiteY60" fmla="*/ 251128 h 281079"/>
                  <a:gd name="connsiteX61" fmla="*/ 67284 w 278255"/>
                  <a:gd name="connsiteY61" fmla="*/ 236537 h 281079"/>
                  <a:gd name="connsiteX62" fmla="*/ 52700 w 278255"/>
                  <a:gd name="connsiteY62" fmla="*/ 244600 h 281079"/>
                  <a:gd name="connsiteX63" fmla="*/ 32744 w 278255"/>
                  <a:gd name="connsiteY63" fmla="*/ 238073 h 281079"/>
                  <a:gd name="connsiteX64" fmla="*/ 36966 w 278255"/>
                  <a:gd name="connsiteY64" fmla="*/ 218105 h 281079"/>
                  <a:gd name="connsiteX65" fmla="*/ 72273 w 278255"/>
                  <a:gd name="connsiteY65" fmla="*/ 197754 h 281079"/>
                  <a:gd name="connsiteX66" fmla="*/ 87624 w 278255"/>
                  <a:gd name="connsiteY66" fmla="*/ 199674 h 281079"/>
                  <a:gd name="connsiteX67" fmla="*/ 112953 w 278255"/>
                  <a:gd name="connsiteY67" fmla="*/ 213881 h 281079"/>
                  <a:gd name="connsiteX68" fmla="*/ 123315 w 278255"/>
                  <a:gd name="connsiteY68" fmla="*/ 230009 h 281079"/>
                  <a:gd name="connsiteX69" fmla="*/ 123699 w 278255"/>
                  <a:gd name="connsiteY69" fmla="*/ 249208 h 28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8255" h="281079">
                    <a:moveTo>
                      <a:pt x="123699" y="249208"/>
                    </a:moveTo>
                    <a:cubicBezTo>
                      <a:pt x="134445" y="249208"/>
                      <a:pt x="144039" y="249208"/>
                      <a:pt x="155169" y="249208"/>
                    </a:cubicBezTo>
                    <a:cubicBezTo>
                      <a:pt x="155169" y="243065"/>
                      <a:pt x="155552" y="237305"/>
                      <a:pt x="155169" y="231929"/>
                    </a:cubicBezTo>
                    <a:cubicBezTo>
                      <a:pt x="154401" y="221945"/>
                      <a:pt x="159006" y="216185"/>
                      <a:pt x="168217" y="212729"/>
                    </a:cubicBezTo>
                    <a:cubicBezTo>
                      <a:pt x="175125" y="209658"/>
                      <a:pt x="181649" y="206202"/>
                      <a:pt x="187405" y="201594"/>
                    </a:cubicBezTo>
                    <a:cubicBezTo>
                      <a:pt x="195849" y="195066"/>
                      <a:pt x="203524" y="194298"/>
                      <a:pt x="212351" y="200058"/>
                    </a:cubicBezTo>
                    <a:cubicBezTo>
                      <a:pt x="216573" y="203130"/>
                      <a:pt x="221178" y="205050"/>
                      <a:pt x="226551" y="208122"/>
                    </a:cubicBezTo>
                    <a:cubicBezTo>
                      <a:pt x="231540" y="199290"/>
                      <a:pt x="236529" y="190842"/>
                      <a:pt x="241902" y="182010"/>
                    </a:cubicBezTo>
                    <a:cubicBezTo>
                      <a:pt x="236145" y="178555"/>
                      <a:pt x="230772" y="175099"/>
                      <a:pt x="225016" y="172027"/>
                    </a:cubicBezTo>
                    <a:cubicBezTo>
                      <a:pt x="217340" y="167419"/>
                      <a:pt x="215421" y="160891"/>
                      <a:pt x="216189" y="152059"/>
                    </a:cubicBezTo>
                    <a:cubicBezTo>
                      <a:pt x="216956" y="144764"/>
                      <a:pt x="217340" y="137084"/>
                      <a:pt x="216189" y="129788"/>
                    </a:cubicBezTo>
                    <a:cubicBezTo>
                      <a:pt x="214654" y="119804"/>
                      <a:pt x="217724" y="112893"/>
                      <a:pt x="226551" y="107901"/>
                    </a:cubicBezTo>
                    <a:cubicBezTo>
                      <a:pt x="231540" y="105213"/>
                      <a:pt x="236145" y="102525"/>
                      <a:pt x="241518" y="99453"/>
                    </a:cubicBezTo>
                    <a:cubicBezTo>
                      <a:pt x="236145" y="90237"/>
                      <a:pt x="231540" y="82173"/>
                      <a:pt x="226167" y="72958"/>
                    </a:cubicBezTo>
                    <a:cubicBezTo>
                      <a:pt x="220794" y="76030"/>
                      <a:pt x="215421" y="78718"/>
                      <a:pt x="210816" y="81789"/>
                    </a:cubicBezTo>
                    <a:cubicBezTo>
                      <a:pt x="203141" y="86781"/>
                      <a:pt x="195849" y="86013"/>
                      <a:pt x="188557" y="80638"/>
                    </a:cubicBezTo>
                    <a:cubicBezTo>
                      <a:pt x="182033" y="76030"/>
                      <a:pt x="175125" y="71806"/>
                      <a:pt x="167449" y="68734"/>
                    </a:cubicBezTo>
                    <a:cubicBezTo>
                      <a:pt x="158622" y="64894"/>
                      <a:pt x="154401" y="58750"/>
                      <a:pt x="155169" y="49150"/>
                    </a:cubicBezTo>
                    <a:cubicBezTo>
                      <a:pt x="155552" y="43775"/>
                      <a:pt x="155169" y="38399"/>
                      <a:pt x="155169" y="32255"/>
                    </a:cubicBezTo>
                    <a:cubicBezTo>
                      <a:pt x="144806" y="32255"/>
                      <a:pt x="135212" y="32255"/>
                      <a:pt x="124083" y="32255"/>
                    </a:cubicBezTo>
                    <a:cubicBezTo>
                      <a:pt x="124083" y="37631"/>
                      <a:pt x="123699" y="43391"/>
                      <a:pt x="124083" y="49150"/>
                    </a:cubicBezTo>
                    <a:cubicBezTo>
                      <a:pt x="124850" y="59134"/>
                      <a:pt x="120629" y="64894"/>
                      <a:pt x="111418" y="68734"/>
                    </a:cubicBezTo>
                    <a:cubicBezTo>
                      <a:pt x="104510" y="71806"/>
                      <a:pt x="97602" y="75646"/>
                      <a:pt x="91462" y="80254"/>
                    </a:cubicBezTo>
                    <a:cubicBezTo>
                      <a:pt x="83402" y="86397"/>
                      <a:pt x="75727" y="87165"/>
                      <a:pt x="67284" y="81405"/>
                    </a:cubicBezTo>
                    <a:cubicBezTo>
                      <a:pt x="63063" y="78718"/>
                      <a:pt x="58457" y="76030"/>
                      <a:pt x="53084" y="72958"/>
                    </a:cubicBezTo>
                    <a:cubicBezTo>
                      <a:pt x="48095" y="81789"/>
                      <a:pt x="43106" y="89853"/>
                      <a:pt x="37733" y="99069"/>
                    </a:cubicBezTo>
                    <a:cubicBezTo>
                      <a:pt x="43106" y="102525"/>
                      <a:pt x="48095" y="105597"/>
                      <a:pt x="53468" y="108669"/>
                    </a:cubicBezTo>
                    <a:cubicBezTo>
                      <a:pt x="61527" y="113277"/>
                      <a:pt x="64214" y="119804"/>
                      <a:pt x="63446" y="129020"/>
                    </a:cubicBezTo>
                    <a:cubicBezTo>
                      <a:pt x="62679" y="137084"/>
                      <a:pt x="62679" y="145148"/>
                      <a:pt x="63446" y="153211"/>
                    </a:cubicBezTo>
                    <a:cubicBezTo>
                      <a:pt x="64214" y="161659"/>
                      <a:pt x="61911" y="167803"/>
                      <a:pt x="54619" y="172027"/>
                    </a:cubicBezTo>
                    <a:cubicBezTo>
                      <a:pt x="44641" y="177787"/>
                      <a:pt x="34663" y="183930"/>
                      <a:pt x="24301" y="189306"/>
                    </a:cubicBezTo>
                    <a:cubicBezTo>
                      <a:pt x="15858" y="193914"/>
                      <a:pt x="7415" y="191610"/>
                      <a:pt x="2810" y="184314"/>
                    </a:cubicBezTo>
                    <a:cubicBezTo>
                      <a:pt x="-1795" y="176635"/>
                      <a:pt x="123" y="167803"/>
                      <a:pt x="8183" y="162427"/>
                    </a:cubicBezTo>
                    <a:cubicBezTo>
                      <a:pt x="12020" y="159739"/>
                      <a:pt x="16626" y="157435"/>
                      <a:pt x="20847" y="155131"/>
                    </a:cubicBezTo>
                    <a:cubicBezTo>
                      <a:pt x="26604" y="152059"/>
                      <a:pt x="31209" y="149371"/>
                      <a:pt x="30825" y="140924"/>
                    </a:cubicBezTo>
                    <a:cubicBezTo>
                      <a:pt x="30825" y="132860"/>
                      <a:pt x="26988" y="129788"/>
                      <a:pt x="20847" y="126332"/>
                    </a:cubicBezTo>
                    <a:cubicBezTo>
                      <a:pt x="-4482" y="112125"/>
                      <a:pt x="-4866" y="109821"/>
                      <a:pt x="9718" y="84477"/>
                    </a:cubicBezTo>
                    <a:cubicBezTo>
                      <a:pt x="17010" y="72190"/>
                      <a:pt x="23917" y="59518"/>
                      <a:pt x="31209" y="47231"/>
                    </a:cubicBezTo>
                    <a:cubicBezTo>
                      <a:pt x="38885" y="34175"/>
                      <a:pt x="45793" y="32255"/>
                      <a:pt x="59225" y="39935"/>
                    </a:cubicBezTo>
                    <a:cubicBezTo>
                      <a:pt x="62295" y="41855"/>
                      <a:pt x="65365" y="43391"/>
                      <a:pt x="68435" y="45311"/>
                    </a:cubicBezTo>
                    <a:cubicBezTo>
                      <a:pt x="82251" y="52990"/>
                      <a:pt x="92613" y="46846"/>
                      <a:pt x="92613" y="30719"/>
                    </a:cubicBezTo>
                    <a:cubicBezTo>
                      <a:pt x="92613" y="1152"/>
                      <a:pt x="93381" y="0"/>
                      <a:pt x="122931" y="0"/>
                    </a:cubicBezTo>
                    <a:cubicBezTo>
                      <a:pt x="137899" y="0"/>
                      <a:pt x="152866" y="0"/>
                      <a:pt x="167833" y="0"/>
                    </a:cubicBezTo>
                    <a:cubicBezTo>
                      <a:pt x="180498" y="0"/>
                      <a:pt x="185871" y="5376"/>
                      <a:pt x="185871" y="18431"/>
                    </a:cubicBezTo>
                    <a:cubicBezTo>
                      <a:pt x="185871" y="22271"/>
                      <a:pt x="185871" y="26111"/>
                      <a:pt x="185871" y="29951"/>
                    </a:cubicBezTo>
                    <a:cubicBezTo>
                      <a:pt x="186254" y="35327"/>
                      <a:pt x="184335" y="41087"/>
                      <a:pt x="191627" y="44927"/>
                    </a:cubicBezTo>
                    <a:cubicBezTo>
                      <a:pt x="198535" y="48766"/>
                      <a:pt x="203524" y="49150"/>
                      <a:pt x="210816" y="44927"/>
                    </a:cubicBezTo>
                    <a:cubicBezTo>
                      <a:pt x="236145" y="29567"/>
                      <a:pt x="238064" y="30335"/>
                      <a:pt x="252647" y="56062"/>
                    </a:cubicBezTo>
                    <a:cubicBezTo>
                      <a:pt x="259939" y="69118"/>
                      <a:pt x="267614" y="81789"/>
                      <a:pt x="274906" y="94845"/>
                    </a:cubicBezTo>
                    <a:cubicBezTo>
                      <a:pt x="281047" y="105981"/>
                      <a:pt x="278744" y="113660"/>
                      <a:pt x="267998" y="120188"/>
                    </a:cubicBezTo>
                    <a:cubicBezTo>
                      <a:pt x="264545" y="122492"/>
                      <a:pt x="260707" y="124412"/>
                      <a:pt x="256869" y="126332"/>
                    </a:cubicBezTo>
                    <a:cubicBezTo>
                      <a:pt x="243821" y="134012"/>
                      <a:pt x="243821" y="146299"/>
                      <a:pt x="256485" y="153979"/>
                    </a:cubicBezTo>
                    <a:cubicBezTo>
                      <a:pt x="282965" y="169723"/>
                      <a:pt x="283349" y="170875"/>
                      <a:pt x="267998" y="197370"/>
                    </a:cubicBezTo>
                    <a:cubicBezTo>
                      <a:pt x="260707" y="209658"/>
                      <a:pt x="253799" y="222329"/>
                      <a:pt x="246507" y="234617"/>
                    </a:cubicBezTo>
                    <a:cubicBezTo>
                      <a:pt x="239215" y="246520"/>
                      <a:pt x="232307" y="248440"/>
                      <a:pt x="219643" y="241529"/>
                    </a:cubicBezTo>
                    <a:cubicBezTo>
                      <a:pt x="216189" y="239609"/>
                      <a:pt x="212735" y="237689"/>
                      <a:pt x="209665" y="235769"/>
                    </a:cubicBezTo>
                    <a:cubicBezTo>
                      <a:pt x="196232" y="228089"/>
                      <a:pt x="185487" y="234617"/>
                      <a:pt x="185487" y="250360"/>
                    </a:cubicBezTo>
                    <a:cubicBezTo>
                      <a:pt x="185487" y="279927"/>
                      <a:pt x="184335" y="281079"/>
                      <a:pt x="155169" y="281079"/>
                    </a:cubicBezTo>
                    <a:cubicBezTo>
                      <a:pt x="140201" y="281079"/>
                      <a:pt x="125234" y="281079"/>
                      <a:pt x="110267" y="281079"/>
                    </a:cubicBezTo>
                    <a:cubicBezTo>
                      <a:pt x="97602" y="281079"/>
                      <a:pt x="92229" y="275704"/>
                      <a:pt x="92229" y="262648"/>
                    </a:cubicBezTo>
                    <a:cubicBezTo>
                      <a:pt x="92229" y="258808"/>
                      <a:pt x="92229" y="254968"/>
                      <a:pt x="92229" y="251128"/>
                    </a:cubicBezTo>
                    <a:cubicBezTo>
                      <a:pt x="92229" y="234617"/>
                      <a:pt x="81484" y="228473"/>
                      <a:pt x="67284" y="236537"/>
                    </a:cubicBezTo>
                    <a:cubicBezTo>
                      <a:pt x="62679" y="239225"/>
                      <a:pt x="57690" y="242297"/>
                      <a:pt x="52700" y="244600"/>
                    </a:cubicBezTo>
                    <a:cubicBezTo>
                      <a:pt x="45025" y="248056"/>
                      <a:pt x="36198" y="245368"/>
                      <a:pt x="32744" y="238073"/>
                    </a:cubicBezTo>
                    <a:cubicBezTo>
                      <a:pt x="28907" y="230393"/>
                      <a:pt x="30058" y="222713"/>
                      <a:pt x="36966" y="218105"/>
                    </a:cubicBezTo>
                    <a:cubicBezTo>
                      <a:pt x="48479" y="210426"/>
                      <a:pt x="59992" y="203514"/>
                      <a:pt x="72273" y="197754"/>
                    </a:cubicBezTo>
                    <a:cubicBezTo>
                      <a:pt x="76111" y="195834"/>
                      <a:pt x="83019" y="197754"/>
                      <a:pt x="87624" y="199674"/>
                    </a:cubicBezTo>
                    <a:cubicBezTo>
                      <a:pt x="96451" y="203514"/>
                      <a:pt x="104510" y="209274"/>
                      <a:pt x="112953" y="213881"/>
                    </a:cubicBezTo>
                    <a:cubicBezTo>
                      <a:pt x="119861" y="217337"/>
                      <a:pt x="123315" y="222329"/>
                      <a:pt x="123315" y="230009"/>
                    </a:cubicBezTo>
                    <a:cubicBezTo>
                      <a:pt x="123315" y="235769"/>
                      <a:pt x="123699" y="241913"/>
                      <a:pt x="123699" y="249208"/>
                    </a:cubicBezTo>
                    <a:close/>
                  </a:path>
                </a:pathLst>
              </a:custGeom>
              <a:grpFill/>
              <a:ln w="38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E345353-EB98-7AE4-838A-45FD93934F08}"/>
                  </a:ext>
                </a:extLst>
              </p:cNvPr>
              <p:cNvSpPr/>
              <p:nvPr/>
            </p:nvSpPr>
            <p:spPr>
              <a:xfrm>
                <a:off x="4393072" y="4435582"/>
                <a:ext cx="264890" cy="109069"/>
              </a:xfrm>
              <a:custGeom>
                <a:avLst/>
                <a:gdLst>
                  <a:gd name="connsiteX0" fmla="*/ 111679 w 264890"/>
                  <a:gd name="connsiteY0" fmla="*/ 109070 h 109069"/>
                  <a:gd name="connsiteX1" fmla="*/ 19189 w 264890"/>
                  <a:gd name="connsiteY1" fmla="*/ 109070 h 109069"/>
                  <a:gd name="connsiteX2" fmla="*/ 0 w 264890"/>
                  <a:gd name="connsiteY2" fmla="*/ 93710 h 109069"/>
                  <a:gd name="connsiteX3" fmla="*/ 19189 w 264890"/>
                  <a:gd name="connsiteY3" fmla="*/ 77967 h 109069"/>
                  <a:gd name="connsiteX4" fmla="*/ 196493 w 264890"/>
                  <a:gd name="connsiteY4" fmla="*/ 77967 h 109069"/>
                  <a:gd name="connsiteX5" fmla="*/ 234103 w 264890"/>
                  <a:gd name="connsiteY5" fmla="*/ 40336 h 109069"/>
                  <a:gd name="connsiteX6" fmla="*/ 234103 w 264890"/>
                  <a:gd name="connsiteY6" fmla="*/ 15760 h 109069"/>
                  <a:gd name="connsiteX7" fmla="*/ 249838 w 264890"/>
                  <a:gd name="connsiteY7" fmla="*/ 17 h 109069"/>
                  <a:gd name="connsiteX8" fmla="*/ 264805 w 264890"/>
                  <a:gd name="connsiteY8" fmla="*/ 15760 h 109069"/>
                  <a:gd name="connsiteX9" fmla="*/ 262502 w 264890"/>
                  <a:gd name="connsiteY9" fmla="*/ 62223 h 109069"/>
                  <a:gd name="connsiteX10" fmla="*/ 203017 w 264890"/>
                  <a:gd name="connsiteY10" fmla="*/ 109070 h 109069"/>
                  <a:gd name="connsiteX11" fmla="*/ 201098 w 264890"/>
                  <a:gd name="connsiteY11" fmla="*/ 109070 h 109069"/>
                  <a:gd name="connsiteX12" fmla="*/ 111679 w 264890"/>
                  <a:gd name="connsiteY12" fmla="*/ 109070 h 10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890" h="109069">
                    <a:moveTo>
                      <a:pt x="111679" y="109070"/>
                    </a:moveTo>
                    <a:cubicBezTo>
                      <a:pt x="80977" y="109070"/>
                      <a:pt x="49891" y="109070"/>
                      <a:pt x="19189" y="109070"/>
                    </a:cubicBezTo>
                    <a:cubicBezTo>
                      <a:pt x="6524" y="109070"/>
                      <a:pt x="0" y="103694"/>
                      <a:pt x="0" y="93710"/>
                    </a:cubicBezTo>
                    <a:cubicBezTo>
                      <a:pt x="0" y="83726"/>
                      <a:pt x="6524" y="77967"/>
                      <a:pt x="19189" y="77967"/>
                    </a:cubicBezTo>
                    <a:cubicBezTo>
                      <a:pt x="78290" y="77967"/>
                      <a:pt x="137392" y="77967"/>
                      <a:pt x="196493" y="77967"/>
                    </a:cubicBezTo>
                    <a:cubicBezTo>
                      <a:pt x="222206" y="77967"/>
                      <a:pt x="233719" y="66063"/>
                      <a:pt x="234103" y="40336"/>
                    </a:cubicBezTo>
                    <a:cubicBezTo>
                      <a:pt x="234103" y="32272"/>
                      <a:pt x="234103" y="24208"/>
                      <a:pt x="234103" y="15760"/>
                    </a:cubicBezTo>
                    <a:cubicBezTo>
                      <a:pt x="234487" y="5777"/>
                      <a:pt x="240627" y="-367"/>
                      <a:pt x="249838" y="17"/>
                    </a:cubicBezTo>
                    <a:cubicBezTo>
                      <a:pt x="258664" y="17"/>
                      <a:pt x="265189" y="6545"/>
                      <a:pt x="264805" y="15760"/>
                    </a:cubicBezTo>
                    <a:cubicBezTo>
                      <a:pt x="264805" y="31120"/>
                      <a:pt x="265573" y="47248"/>
                      <a:pt x="262502" y="62223"/>
                    </a:cubicBezTo>
                    <a:cubicBezTo>
                      <a:pt x="257129" y="90254"/>
                      <a:pt x="231800" y="109070"/>
                      <a:pt x="203017" y="109070"/>
                    </a:cubicBezTo>
                    <a:cubicBezTo>
                      <a:pt x="202250" y="109070"/>
                      <a:pt x="201866" y="109070"/>
                      <a:pt x="201098" y="109070"/>
                    </a:cubicBezTo>
                    <a:cubicBezTo>
                      <a:pt x="171548" y="109070"/>
                      <a:pt x="141613" y="109070"/>
                      <a:pt x="111679" y="109070"/>
                    </a:cubicBezTo>
                    <a:close/>
                  </a:path>
                </a:pathLst>
              </a:custGeom>
              <a:grpFill/>
              <a:ln w="38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FF2E94D-436A-A791-FBED-A91B048B19E4}"/>
                  </a:ext>
                </a:extLst>
              </p:cNvPr>
              <p:cNvSpPr/>
              <p:nvPr/>
            </p:nvSpPr>
            <p:spPr>
              <a:xfrm>
                <a:off x="4346252" y="4295054"/>
                <a:ext cx="93641" cy="93314"/>
              </a:xfrm>
              <a:custGeom>
                <a:avLst/>
                <a:gdLst>
                  <a:gd name="connsiteX0" fmla="*/ 46820 w 93641"/>
                  <a:gd name="connsiteY0" fmla="*/ 93314 h 93314"/>
                  <a:gd name="connsiteX1" fmla="*/ 0 w 93641"/>
                  <a:gd name="connsiteY1" fmla="*/ 46468 h 93314"/>
                  <a:gd name="connsiteX2" fmla="*/ 47205 w 93641"/>
                  <a:gd name="connsiteY2" fmla="*/ 5 h 93314"/>
                  <a:gd name="connsiteX3" fmla="*/ 93641 w 93641"/>
                  <a:gd name="connsiteY3" fmla="*/ 47620 h 93314"/>
                  <a:gd name="connsiteX4" fmla="*/ 46820 w 93641"/>
                  <a:gd name="connsiteY4" fmla="*/ 93314 h 93314"/>
                  <a:gd name="connsiteX5" fmla="*/ 31086 w 93641"/>
                  <a:gd name="connsiteY5" fmla="*/ 45700 h 93314"/>
                  <a:gd name="connsiteX6" fmla="*/ 46053 w 93641"/>
                  <a:gd name="connsiteY6" fmla="*/ 61827 h 93314"/>
                  <a:gd name="connsiteX7" fmla="*/ 62171 w 93641"/>
                  <a:gd name="connsiteY7" fmla="*/ 46852 h 93314"/>
                  <a:gd name="connsiteX8" fmla="*/ 47205 w 93641"/>
                  <a:gd name="connsiteY8" fmla="*/ 30724 h 93314"/>
                  <a:gd name="connsiteX9" fmla="*/ 31086 w 93641"/>
                  <a:gd name="connsiteY9" fmla="*/ 45700 h 9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41" h="93314">
                    <a:moveTo>
                      <a:pt x="46820" y="93314"/>
                    </a:moveTo>
                    <a:cubicBezTo>
                      <a:pt x="20724" y="93314"/>
                      <a:pt x="0" y="72579"/>
                      <a:pt x="0" y="46468"/>
                    </a:cubicBezTo>
                    <a:cubicBezTo>
                      <a:pt x="0" y="20357"/>
                      <a:pt x="20724" y="-379"/>
                      <a:pt x="47205" y="5"/>
                    </a:cubicBezTo>
                    <a:cubicBezTo>
                      <a:pt x="73301" y="5"/>
                      <a:pt x="93641" y="21125"/>
                      <a:pt x="93641" y="47620"/>
                    </a:cubicBezTo>
                    <a:cubicBezTo>
                      <a:pt x="93258" y="72963"/>
                      <a:pt x="72534" y="93314"/>
                      <a:pt x="46820" y="93314"/>
                    </a:cubicBezTo>
                    <a:close/>
                    <a:moveTo>
                      <a:pt x="31086" y="45700"/>
                    </a:moveTo>
                    <a:cubicBezTo>
                      <a:pt x="30702" y="53764"/>
                      <a:pt x="37610" y="61443"/>
                      <a:pt x="46053" y="61827"/>
                    </a:cubicBezTo>
                    <a:cubicBezTo>
                      <a:pt x="54112" y="62211"/>
                      <a:pt x="61788" y="55300"/>
                      <a:pt x="62171" y="46852"/>
                    </a:cubicBezTo>
                    <a:cubicBezTo>
                      <a:pt x="62556" y="38788"/>
                      <a:pt x="55264" y="31108"/>
                      <a:pt x="47205" y="30724"/>
                    </a:cubicBezTo>
                    <a:cubicBezTo>
                      <a:pt x="39529" y="30340"/>
                      <a:pt x="31469" y="37636"/>
                      <a:pt x="31086" y="45700"/>
                    </a:cubicBezTo>
                    <a:close/>
                  </a:path>
                </a:pathLst>
              </a:custGeom>
              <a:grpFill/>
              <a:ln w="38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3E43CF3-2038-0AE3-E284-DC50C3780097}"/>
                  </a:ext>
                </a:extLst>
              </p:cNvPr>
              <p:cNvSpPr/>
              <p:nvPr/>
            </p:nvSpPr>
            <p:spPr>
              <a:xfrm>
                <a:off x="4127878" y="4435215"/>
                <a:ext cx="93262" cy="93693"/>
              </a:xfrm>
              <a:custGeom>
                <a:avLst/>
                <a:gdLst>
                  <a:gd name="connsiteX0" fmla="*/ 93263 w 93262"/>
                  <a:gd name="connsiteY0" fmla="*/ 47231 h 93693"/>
                  <a:gd name="connsiteX1" fmla="*/ 46058 w 93262"/>
                  <a:gd name="connsiteY1" fmla="*/ 93693 h 93693"/>
                  <a:gd name="connsiteX2" fmla="*/ 5 w 93262"/>
                  <a:gd name="connsiteY2" fmla="*/ 46079 h 93693"/>
                  <a:gd name="connsiteX3" fmla="*/ 46826 w 93262"/>
                  <a:gd name="connsiteY3" fmla="*/ 0 h 93693"/>
                  <a:gd name="connsiteX4" fmla="*/ 93263 w 93262"/>
                  <a:gd name="connsiteY4" fmla="*/ 47231 h 93693"/>
                  <a:gd name="connsiteX5" fmla="*/ 46442 w 93262"/>
                  <a:gd name="connsiteY5" fmla="*/ 31487 h 93693"/>
                  <a:gd name="connsiteX6" fmla="*/ 30707 w 93262"/>
                  <a:gd name="connsiteY6" fmla="*/ 46846 h 93693"/>
                  <a:gd name="connsiteX7" fmla="*/ 46058 w 93262"/>
                  <a:gd name="connsiteY7" fmla="*/ 62590 h 93693"/>
                  <a:gd name="connsiteX8" fmla="*/ 61793 w 93262"/>
                  <a:gd name="connsiteY8" fmla="*/ 47231 h 93693"/>
                  <a:gd name="connsiteX9" fmla="*/ 46442 w 93262"/>
                  <a:gd name="connsiteY9" fmla="*/ 31487 h 9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2" h="93693">
                    <a:moveTo>
                      <a:pt x="93263" y="47231"/>
                    </a:moveTo>
                    <a:cubicBezTo>
                      <a:pt x="93263" y="73342"/>
                      <a:pt x="72155" y="93693"/>
                      <a:pt x="46058" y="93693"/>
                    </a:cubicBezTo>
                    <a:cubicBezTo>
                      <a:pt x="19962" y="93693"/>
                      <a:pt x="-378" y="72574"/>
                      <a:pt x="5" y="46079"/>
                    </a:cubicBezTo>
                    <a:cubicBezTo>
                      <a:pt x="5" y="20735"/>
                      <a:pt x="21113" y="0"/>
                      <a:pt x="46826" y="0"/>
                    </a:cubicBezTo>
                    <a:cubicBezTo>
                      <a:pt x="72923" y="384"/>
                      <a:pt x="93263" y="21119"/>
                      <a:pt x="93263" y="47231"/>
                    </a:cubicBezTo>
                    <a:close/>
                    <a:moveTo>
                      <a:pt x="46442" y="31487"/>
                    </a:moveTo>
                    <a:cubicBezTo>
                      <a:pt x="38383" y="31487"/>
                      <a:pt x="30707" y="38783"/>
                      <a:pt x="30707" y="46846"/>
                    </a:cubicBezTo>
                    <a:cubicBezTo>
                      <a:pt x="30707" y="54910"/>
                      <a:pt x="37999" y="62590"/>
                      <a:pt x="46058" y="62590"/>
                    </a:cubicBezTo>
                    <a:cubicBezTo>
                      <a:pt x="54118" y="62590"/>
                      <a:pt x="61793" y="55294"/>
                      <a:pt x="61793" y="47231"/>
                    </a:cubicBezTo>
                    <a:cubicBezTo>
                      <a:pt x="62177" y="38783"/>
                      <a:pt x="54502" y="31487"/>
                      <a:pt x="46442" y="31487"/>
                    </a:cubicBezTo>
                    <a:close/>
                  </a:path>
                </a:pathLst>
              </a:custGeom>
              <a:grpFill/>
              <a:ln w="38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27A7068-2FCA-C208-D3F8-108991621E54}"/>
                  </a:ext>
                </a:extLst>
              </p:cNvPr>
              <p:cNvSpPr/>
              <p:nvPr/>
            </p:nvSpPr>
            <p:spPr>
              <a:xfrm>
                <a:off x="4424158" y="4045083"/>
                <a:ext cx="109375" cy="31103"/>
              </a:xfrm>
              <a:custGeom>
                <a:avLst/>
                <a:gdLst>
                  <a:gd name="connsiteX0" fmla="*/ 54496 w 109375"/>
                  <a:gd name="connsiteY0" fmla="*/ 31103 h 31103"/>
                  <a:gd name="connsiteX1" fmla="*/ 18421 w 109375"/>
                  <a:gd name="connsiteY1" fmla="*/ 31103 h 31103"/>
                  <a:gd name="connsiteX2" fmla="*/ 0 w 109375"/>
                  <a:gd name="connsiteY2" fmla="*/ 15744 h 31103"/>
                  <a:gd name="connsiteX3" fmla="*/ 18037 w 109375"/>
                  <a:gd name="connsiteY3" fmla="*/ 0 h 31103"/>
                  <a:gd name="connsiteX4" fmla="*/ 91338 w 109375"/>
                  <a:gd name="connsiteY4" fmla="*/ 0 h 31103"/>
                  <a:gd name="connsiteX5" fmla="*/ 109376 w 109375"/>
                  <a:gd name="connsiteY5" fmla="*/ 15744 h 31103"/>
                  <a:gd name="connsiteX6" fmla="*/ 90954 w 109375"/>
                  <a:gd name="connsiteY6" fmla="*/ 31103 h 31103"/>
                  <a:gd name="connsiteX7" fmla="*/ 54496 w 109375"/>
                  <a:gd name="connsiteY7" fmla="*/ 31103 h 3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75" h="31103">
                    <a:moveTo>
                      <a:pt x="54496" y="31103"/>
                    </a:moveTo>
                    <a:cubicBezTo>
                      <a:pt x="42599" y="31103"/>
                      <a:pt x="30318" y="31103"/>
                      <a:pt x="18421" y="31103"/>
                    </a:cubicBezTo>
                    <a:cubicBezTo>
                      <a:pt x="6524" y="31103"/>
                      <a:pt x="0" y="25343"/>
                      <a:pt x="0" y="15744"/>
                    </a:cubicBezTo>
                    <a:cubicBezTo>
                      <a:pt x="0" y="5760"/>
                      <a:pt x="6524" y="0"/>
                      <a:pt x="18037" y="0"/>
                    </a:cubicBezTo>
                    <a:cubicBezTo>
                      <a:pt x="42599" y="0"/>
                      <a:pt x="66776" y="0"/>
                      <a:pt x="91338" y="0"/>
                    </a:cubicBezTo>
                    <a:cubicBezTo>
                      <a:pt x="102851" y="0"/>
                      <a:pt x="109376" y="6144"/>
                      <a:pt x="109376" y="15744"/>
                    </a:cubicBezTo>
                    <a:cubicBezTo>
                      <a:pt x="109376" y="25343"/>
                      <a:pt x="102468" y="31103"/>
                      <a:pt x="90954" y="31103"/>
                    </a:cubicBezTo>
                    <a:cubicBezTo>
                      <a:pt x="78674" y="31103"/>
                      <a:pt x="66393" y="31103"/>
                      <a:pt x="54496" y="31103"/>
                    </a:cubicBezTo>
                    <a:close/>
                  </a:path>
                </a:pathLst>
              </a:custGeom>
              <a:grpFill/>
              <a:ln w="38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C35513A-68F2-EAC4-5304-C149EDD61A3E}"/>
                  </a:ext>
                </a:extLst>
              </p:cNvPr>
              <p:cNvSpPr/>
              <p:nvPr/>
            </p:nvSpPr>
            <p:spPr>
              <a:xfrm>
                <a:off x="4267961" y="3670310"/>
                <a:ext cx="31100" cy="31103"/>
              </a:xfrm>
              <a:custGeom>
                <a:avLst/>
                <a:gdLst>
                  <a:gd name="connsiteX0" fmla="*/ 15351 w 31100"/>
                  <a:gd name="connsiteY0" fmla="*/ 0 h 31103"/>
                  <a:gd name="connsiteX1" fmla="*/ 31086 w 31100"/>
                  <a:gd name="connsiteY1" fmla="*/ 14976 h 31103"/>
                  <a:gd name="connsiteX2" fmla="*/ 15351 w 31100"/>
                  <a:gd name="connsiteY2" fmla="*/ 31103 h 31103"/>
                  <a:gd name="connsiteX3" fmla="*/ 0 w 31100"/>
                  <a:gd name="connsiteY3" fmla="*/ 15360 h 31103"/>
                  <a:gd name="connsiteX4" fmla="*/ 15351 w 31100"/>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0" h="31103">
                    <a:moveTo>
                      <a:pt x="15351" y="0"/>
                    </a:moveTo>
                    <a:cubicBezTo>
                      <a:pt x="24178" y="0"/>
                      <a:pt x="30702" y="6528"/>
                      <a:pt x="31086" y="14976"/>
                    </a:cubicBezTo>
                    <a:cubicBezTo>
                      <a:pt x="31470" y="24191"/>
                      <a:pt x="24178" y="31103"/>
                      <a:pt x="15351" y="31103"/>
                    </a:cubicBezTo>
                    <a:cubicBezTo>
                      <a:pt x="6524" y="31103"/>
                      <a:pt x="0" y="24191"/>
                      <a:pt x="0" y="15360"/>
                    </a:cubicBezTo>
                    <a:cubicBezTo>
                      <a:pt x="0" y="6912"/>
                      <a:pt x="6908" y="0"/>
                      <a:pt x="15351" y="0"/>
                    </a:cubicBezTo>
                    <a:close/>
                  </a:path>
                </a:pathLst>
              </a:custGeom>
              <a:grpFill/>
              <a:ln w="38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E0509B4-0B4E-FBE2-1026-FB4A83E56D83}"/>
                  </a:ext>
                </a:extLst>
              </p:cNvPr>
              <p:cNvSpPr/>
              <p:nvPr/>
            </p:nvSpPr>
            <p:spPr>
              <a:xfrm>
                <a:off x="4174704" y="3695654"/>
                <a:ext cx="31085" cy="31103"/>
              </a:xfrm>
              <a:custGeom>
                <a:avLst/>
                <a:gdLst>
                  <a:gd name="connsiteX0" fmla="*/ 15351 w 31085"/>
                  <a:gd name="connsiteY0" fmla="*/ 0 h 31103"/>
                  <a:gd name="connsiteX1" fmla="*/ 31086 w 31085"/>
                  <a:gd name="connsiteY1" fmla="*/ 15744 h 31103"/>
                  <a:gd name="connsiteX2" fmla="*/ 15735 w 31085"/>
                  <a:gd name="connsiteY2" fmla="*/ 31103 h 31103"/>
                  <a:gd name="connsiteX3" fmla="*/ 0 w 31085"/>
                  <a:gd name="connsiteY3" fmla="*/ 14976 h 31103"/>
                  <a:gd name="connsiteX4" fmla="*/ 15351 w 310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03">
                    <a:moveTo>
                      <a:pt x="15351" y="0"/>
                    </a:moveTo>
                    <a:cubicBezTo>
                      <a:pt x="24561" y="0"/>
                      <a:pt x="31086" y="6912"/>
                      <a:pt x="31086" y="15744"/>
                    </a:cubicBezTo>
                    <a:cubicBezTo>
                      <a:pt x="30702" y="24191"/>
                      <a:pt x="24178" y="31103"/>
                      <a:pt x="15735" y="31103"/>
                    </a:cubicBezTo>
                    <a:cubicBezTo>
                      <a:pt x="6908" y="31103"/>
                      <a:pt x="0" y="23807"/>
                      <a:pt x="0" y="14976"/>
                    </a:cubicBezTo>
                    <a:cubicBezTo>
                      <a:pt x="0" y="6144"/>
                      <a:pt x="6524" y="0"/>
                      <a:pt x="15351" y="0"/>
                    </a:cubicBezTo>
                    <a:close/>
                  </a:path>
                </a:pathLst>
              </a:custGeom>
              <a:grpFill/>
              <a:ln w="38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030EDD2-9FBA-1AD7-F2E3-69DCCFC5624F}"/>
                  </a:ext>
                </a:extLst>
              </p:cNvPr>
              <p:cNvSpPr/>
              <p:nvPr/>
            </p:nvSpPr>
            <p:spPr>
              <a:xfrm>
                <a:off x="4361603" y="3695637"/>
                <a:ext cx="31101" cy="31134"/>
              </a:xfrm>
              <a:custGeom>
                <a:avLst/>
                <a:gdLst>
                  <a:gd name="connsiteX0" fmla="*/ 31086 w 31101"/>
                  <a:gd name="connsiteY0" fmla="*/ 14992 h 31134"/>
                  <a:gd name="connsiteX1" fmla="*/ 16118 w 31101"/>
                  <a:gd name="connsiteY1" fmla="*/ 31119 h 31134"/>
                  <a:gd name="connsiteX2" fmla="*/ 0 w 31101"/>
                  <a:gd name="connsiteY2" fmla="*/ 15376 h 31134"/>
                  <a:gd name="connsiteX3" fmla="*/ 15351 w 31101"/>
                  <a:gd name="connsiteY3" fmla="*/ 16 h 31134"/>
                  <a:gd name="connsiteX4" fmla="*/ 31086 w 31101"/>
                  <a:gd name="connsiteY4" fmla="*/ 14992 h 3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1" h="31134">
                    <a:moveTo>
                      <a:pt x="31086" y="14992"/>
                    </a:moveTo>
                    <a:cubicBezTo>
                      <a:pt x="31469" y="23439"/>
                      <a:pt x="24945" y="30735"/>
                      <a:pt x="16118" y="31119"/>
                    </a:cubicBezTo>
                    <a:cubicBezTo>
                      <a:pt x="7292" y="31503"/>
                      <a:pt x="0" y="24591"/>
                      <a:pt x="0" y="15376"/>
                    </a:cubicBezTo>
                    <a:cubicBezTo>
                      <a:pt x="0" y="6544"/>
                      <a:pt x="6524" y="16"/>
                      <a:pt x="15351" y="16"/>
                    </a:cubicBezTo>
                    <a:cubicBezTo>
                      <a:pt x="24178" y="-368"/>
                      <a:pt x="31086" y="6160"/>
                      <a:pt x="31086" y="14992"/>
                    </a:cubicBezTo>
                    <a:close/>
                  </a:path>
                </a:pathLst>
              </a:custGeom>
              <a:grpFill/>
              <a:ln w="38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917F0C1-2847-9B85-DAF5-606CCCF3DBEC}"/>
                  </a:ext>
                </a:extLst>
              </p:cNvPr>
              <p:cNvSpPr/>
              <p:nvPr/>
            </p:nvSpPr>
            <p:spPr>
              <a:xfrm>
                <a:off x="4105947" y="3763986"/>
                <a:ext cx="31163" cy="31136"/>
              </a:xfrm>
              <a:custGeom>
                <a:avLst/>
                <a:gdLst>
                  <a:gd name="connsiteX0" fmla="*/ 16563 w 31163"/>
                  <a:gd name="connsiteY0" fmla="*/ 17 h 31136"/>
                  <a:gd name="connsiteX1" fmla="*/ 31147 w 31163"/>
                  <a:gd name="connsiteY1" fmla="*/ 16145 h 31136"/>
                  <a:gd name="connsiteX2" fmla="*/ 14645 w 31163"/>
                  <a:gd name="connsiteY2" fmla="*/ 31120 h 31136"/>
                  <a:gd name="connsiteX3" fmla="*/ 61 w 31163"/>
                  <a:gd name="connsiteY3" fmla="*/ 14225 h 31136"/>
                  <a:gd name="connsiteX4" fmla="*/ 16563 w 31163"/>
                  <a:gd name="connsiteY4" fmla="*/ 17 h 31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 h="31136">
                    <a:moveTo>
                      <a:pt x="16563" y="17"/>
                    </a:moveTo>
                    <a:cubicBezTo>
                      <a:pt x="25007" y="401"/>
                      <a:pt x="31531" y="7697"/>
                      <a:pt x="31147" y="16145"/>
                    </a:cubicBezTo>
                    <a:cubicBezTo>
                      <a:pt x="30763" y="24976"/>
                      <a:pt x="23472" y="31504"/>
                      <a:pt x="14645" y="31120"/>
                    </a:cubicBezTo>
                    <a:cubicBezTo>
                      <a:pt x="5818" y="30736"/>
                      <a:pt x="-706" y="23440"/>
                      <a:pt x="61" y="14225"/>
                    </a:cubicBezTo>
                    <a:cubicBezTo>
                      <a:pt x="829" y="5777"/>
                      <a:pt x="7737" y="-367"/>
                      <a:pt x="16563" y="17"/>
                    </a:cubicBezTo>
                    <a:close/>
                  </a:path>
                </a:pathLst>
              </a:custGeom>
              <a:grpFill/>
              <a:ln w="38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3671F07-826E-6E7D-86A3-128BD049A19A}"/>
                  </a:ext>
                </a:extLst>
              </p:cNvPr>
              <p:cNvSpPr/>
              <p:nvPr/>
            </p:nvSpPr>
            <p:spPr>
              <a:xfrm>
                <a:off x="4429516" y="3764710"/>
                <a:ext cx="31484" cy="30780"/>
              </a:xfrm>
              <a:custGeom>
                <a:avLst/>
                <a:gdLst>
                  <a:gd name="connsiteX0" fmla="*/ 31484 w 31484"/>
                  <a:gd name="connsiteY0" fmla="*/ 14653 h 30780"/>
                  <a:gd name="connsiteX1" fmla="*/ 15750 w 31484"/>
                  <a:gd name="connsiteY1" fmla="*/ 30780 h 30780"/>
                  <a:gd name="connsiteX2" fmla="*/ 14 w 31484"/>
                  <a:gd name="connsiteY2" fmla="*/ 15805 h 30780"/>
                  <a:gd name="connsiteX3" fmla="*/ 15750 w 31484"/>
                  <a:gd name="connsiteY3" fmla="*/ 61 h 30780"/>
                  <a:gd name="connsiteX4" fmla="*/ 31484 w 31484"/>
                  <a:gd name="connsiteY4" fmla="*/ 14653 h 3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4" h="30780">
                    <a:moveTo>
                      <a:pt x="31484" y="14653"/>
                    </a:moveTo>
                    <a:cubicBezTo>
                      <a:pt x="31484" y="23869"/>
                      <a:pt x="24960" y="30780"/>
                      <a:pt x="15750" y="30780"/>
                    </a:cubicBezTo>
                    <a:cubicBezTo>
                      <a:pt x="7306" y="30780"/>
                      <a:pt x="399" y="23869"/>
                      <a:pt x="14" y="15805"/>
                    </a:cubicBezTo>
                    <a:cubicBezTo>
                      <a:pt x="-369" y="6973"/>
                      <a:pt x="6923" y="-323"/>
                      <a:pt x="15750" y="61"/>
                    </a:cubicBezTo>
                    <a:cubicBezTo>
                      <a:pt x="24960" y="-707"/>
                      <a:pt x="31484" y="5821"/>
                      <a:pt x="31484" y="14653"/>
                    </a:cubicBezTo>
                    <a:close/>
                  </a:path>
                </a:pathLst>
              </a:custGeom>
              <a:grpFill/>
              <a:ln w="38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D72D2E-C5CF-CC03-2104-D3E5002E6E0C}"/>
                  </a:ext>
                </a:extLst>
              </p:cNvPr>
              <p:cNvSpPr/>
              <p:nvPr/>
            </p:nvSpPr>
            <p:spPr>
              <a:xfrm>
                <a:off x="4080664" y="3857697"/>
                <a:ext cx="31116" cy="31103"/>
              </a:xfrm>
              <a:custGeom>
                <a:avLst/>
                <a:gdLst>
                  <a:gd name="connsiteX0" fmla="*/ 31101 w 31116"/>
                  <a:gd name="connsiteY0" fmla="*/ 15744 h 31103"/>
                  <a:gd name="connsiteX1" fmla="*/ 15750 w 31116"/>
                  <a:gd name="connsiteY1" fmla="*/ 31103 h 31103"/>
                  <a:gd name="connsiteX2" fmla="*/ 15 w 31116"/>
                  <a:gd name="connsiteY2" fmla="*/ 14976 h 31103"/>
                  <a:gd name="connsiteX3" fmla="*/ 15750 w 31116"/>
                  <a:gd name="connsiteY3" fmla="*/ 0 h 31103"/>
                  <a:gd name="connsiteX4" fmla="*/ 31101 w 31116"/>
                  <a:gd name="connsiteY4" fmla="*/ 15744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6" h="31103">
                    <a:moveTo>
                      <a:pt x="31101" y="15744"/>
                    </a:moveTo>
                    <a:cubicBezTo>
                      <a:pt x="31101" y="24575"/>
                      <a:pt x="24576" y="31103"/>
                      <a:pt x="15750" y="31103"/>
                    </a:cubicBezTo>
                    <a:cubicBezTo>
                      <a:pt x="6539" y="31103"/>
                      <a:pt x="-369" y="24191"/>
                      <a:pt x="15" y="14976"/>
                    </a:cubicBezTo>
                    <a:cubicBezTo>
                      <a:pt x="399" y="6144"/>
                      <a:pt x="6923" y="0"/>
                      <a:pt x="15750" y="0"/>
                    </a:cubicBezTo>
                    <a:cubicBezTo>
                      <a:pt x="24576" y="0"/>
                      <a:pt x="31485" y="6912"/>
                      <a:pt x="31101" y="15744"/>
                    </a:cubicBezTo>
                    <a:close/>
                  </a:path>
                </a:pathLst>
              </a:custGeom>
              <a:grpFill/>
              <a:ln w="38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FFD839E-3394-822F-6A07-0D49D0DCC2D3}"/>
                  </a:ext>
                </a:extLst>
              </p:cNvPr>
              <p:cNvSpPr/>
              <p:nvPr/>
            </p:nvSpPr>
            <p:spPr>
              <a:xfrm>
                <a:off x="4455610" y="3857635"/>
                <a:ext cx="31164" cy="31181"/>
              </a:xfrm>
              <a:custGeom>
                <a:avLst/>
                <a:gdLst>
                  <a:gd name="connsiteX0" fmla="*/ 14601 w 31164"/>
                  <a:gd name="connsiteY0" fmla="*/ 31164 h 31181"/>
                  <a:gd name="connsiteX1" fmla="*/ 17 w 31164"/>
                  <a:gd name="connsiteY1" fmla="*/ 15037 h 31181"/>
                  <a:gd name="connsiteX2" fmla="*/ 16903 w 31164"/>
                  <a:gd name="connsiteY2" fmla="*/ 61 h 31181"/>
                  <a:gd name="connsiteX3" fmla="*/ 31103 w 31164"/>
                  <a:gd name="connsiteY3" fmla="*/ 16573 h 31181"/>
                  <a:gd name="connsiteX4" fmla="*/ 14601 w 31164"/>
                  <a:gd name="connsiteY4" fmla="*/ 31164 h 3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4" h="31181">
                    <a:moveTo>
                      <a:pt x="14601" y="31164"/>
                    </a:moveTo>
                    <a:cubicBezTo>
                      <a:pt x="5774" y="30780"/>
                      <a:pt x="-367" y="23869"/>
                      <a:pt x="17" y="15037"/>
                    </a:cubicBezTo>
                    <a:cubicBezTo>
                      <a:pt x="401" y="5821"/>
                      <a:pt x="7693" y="-707"/>
                      <a:pt x="16903" y="61"/>
                    </a:cubicBezTo>
                    <a:cubicBezTo>
                      <a:pt x="25346" y="829"/>
                      <a:pt x="31871" y="7741"/>
                      <a:pt x="31103" y="16573"/>
                    </a:cubicBezTo>
                    <a:cubicBezTo>
                      <a:pt x="30335" y="25405"/>
                      <a:pt x="23044" y="31548"/>
                      <a:pt x="14601" y="31164"/>
                    </a:cubicBezTo>
                    <a:close/>
                  </a:path>
                </a:pathLst>
              </a:custGeom>
              <a:grpFill/>
              <a:ln w="38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E276019-A7D3-1EE4-CC8A-43E69D577F04}"/>
                  </a:ext>
                </a:extLst>
              </p:cNvPr>
              <p:cNvSpPr/>
              <p:nvPr/>
            </p:nvSpPr>
            <p:spPr>
              <a:xfrm>
                <a:off x="4106008" y="3951374"/>
                <a:ext cx="31085" cy="31133"/>
              </a:xfrm>
              <a:custGeom>
                <a:avLst/>
                <a:gdLst>
                  <a:gd name="connsiteX0" fmla="*/ 31086 w 31085"/>
                  <a:gd name="connsiteY0" fmla="*/ 15375 h 31133"/>
                  <a:gd name="connsiteX1" fmla="*/ 16118 w 31085"/>
                  <a:gd name="connsiteY1" fmla="*/ 31118 h 31133"/>
                  <a:gd name="connsiteX2" fmla="*/ 0 w 31085"/>
                  <a:gd name="connsiteY2" fmla="*/ 15759 h 31133"/>
                  <a:gd name="connsiteX3" fmla="*/ 14967 w 31085"/>
                  <a:gd name="connsiteY3" fmla="*/ 15 h 31133"/>
                  <a:gd name="connsiteX4" fmla="*/ 31086 w 31085"/>
                  <a:gd name="connsiteY4" fmla="*/ 15375 h 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33">
                    <a:moveTo>
                      <a:pt x="31086" y="15375"/>
                    </a:moveTo>
                    <a:cubicBezTo>
                      <a:pt x="31086" y="23822"/>
                      <a:pt x="24562" y="30734"/>
                      <a:pt x="16118" y="31118"/>
                    </a:cubicBezTo>
                    <a:cubicBezTo>
                      <a:pt x="6908" y="31502"/>
                      <a:pt x="0" y="24590"/>
                      <a:pt x="0" y="15759"/>
                    </a:cubicBezTo>
                    <a:cubicBezTo>
                      <a:pt x="0" y="6927"/>
                      <a:pt x="6140" y="399"/>
                      <a:pt x="14967" y="15"/>
                    </a:cubicBezTo>
                    <a:cubicBezTo>
                      <a:pt x="23794" y="-369"/>
                      <a:pt x="31086" y="6543"/>
                      <a:pt x="31086" y="15375"/>
                    </a:cubicBezTo>
                    <a:close/>
                  </a:path>
                </a:pathLst>
              </a:custGeom>
              <a:grpFill/>
              <a:ln w="38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19208EC-912F-E3B7-DBA4-A6386DA5A969}"/>
                  </a:ext>
                </a:extLst>
              </p:cNvPr>
              <p:cNvSpPr/>
              <p:nvPr/>
            </p:nvSpPr>
            <p:spPr>
              <a:xfrm>
                <a:off x="4429915" y="3951390"/>
                <a:ext cx="31485" cy="31103"/>
              </a:xfrm>
              <a:custGeom>
                <a:avLst/>
                <a:gdLst>
                  <a:gd name="connsiteX0" fmla="*/ 16118 w 31485"/>
                  <a:gd name="connsiteY0" fmla="*/ 0 h 31103"/>
                  <a:gd name="connsiteX1" fmla="*/ 31469 w 31485"/>
                  <a:gd name="connsiteY1" fmla="*/ 16127 h 31103"/>
                  <a:gd name="connsiteX2" fmla="*/ 15735 w 31485"/>
                  <a:gd name="connsiteY2" fmla="*/ 31103 h 31103"/>
                  <a:gd name="connsiteX3" fmla="*/ 0 w 31485"/>
                  <a:gd name="connsiteY3" fmla="*/ 15744 h 31103"/>
                  <a:gd name="connsiteX4" fmla="*/ 16118 w 314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5" h="31103">
                    <a:moveTo>
                      <a:pt x="16118" y="0"/>
                    </a:moveTo>
                    <a:cubicBezTo>
                      <a:pt x="25329" y="0"/>
                      <a:pt x="31853" y="6912"/>
                      <a:pt x="31469" y="16127"/>
                    </a:cubicBezTo>
                    <a:cubicBezTo>
                      <a:pt x="31086" y="24959"/>
                      <a:pt x="24561" y="31103"/>
                      <a:pt x="15735" y="31103"/>
                    </a:cubicBezTo>
                    <a:cubicBezTo>
                      <a:pt x="7291" y="31103"/>
                      <a:pt x="384" y="24191"/>
                      <a:pt x="0" y="15744"/>
                    </a:cubicBezTo>
                    <a:cubicBezTo>
                      <a:pt x="0" y="6912"/>
                      <a:pt x="6908" y="0"/>
                      <a:pt x="16118" y="0"/>
                    </a:cubicBezTo>
                    <a:close/>
                  </a:path>
                </a:pathLst>
              </a:custGeom>
              <a:grpFill/>
              <a:ln w="3834" cap="flat">
                <a:noFill/>
                <a:prstDash val="solid"/>
                <a:miter/>
              </a:ln>
            </p:spPr>
            <p:txBody>
              <a:bodyPr rtlCol="0" anchor="ctr"/>
              <a:lstStyle/>
              <a:p>
                <a:endParaRPr lang="en-US"/>
              </a:p>
            </p:txBody>
          </p:sp>
        </p:grpSp>
      </p:grpSp>
      <p:sp>
        <p:nvSpPr>
          <p:cNvPr id="81" name="Text Placeholder 15">
            <a:extLst>
              <a:ext uri="{FF2B5EF4-FFF2-40B4-BE49-F238E27FC236}">
                <a16:creationId xmlns:a16="http://schemas.microsoft.com/office/drawing/2014/main" id="{D8FFB769-0771-22D6-8647-F734070E2D11}"/>
              </a:ext>
            </a:extLst>
          </p:cNvPr>
          <p:cNvSpPr txBox="1">
            <a:spLocks/>
          </p:cNvSpPr>
          <p:nvPr/>
        </p:nvSpPr>
        <p:spPr>
          <a:xfrm>
            <a:off x="1119399" y="5026433"/>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Pendant la première année, le groupe initial s'est réuni une fois par mois pour discuter de textes sélectionnés par les membres du groupe. Bernard </a:t>
            </a:r>
            <a:r>
              <a:rPr lang="en-US" sz="1150" dirty="0" err="1">
                <a:solidFill>
                  <a:srgbClr val="262626"/>
                </a:solidFill>
              </a:rPr>
              <a:t>Stiegler a </a:t>
            </a:r>
            <a:r>
              <a:rPr lang="en-US" sz="1150" dirty="0">
                <a:solidFill>
                  <a:srgbClr val="262626"/>
                </a:solidFill>
              </a:rPr>
              <a:t>notamment insisté sur l'importance de créer un pool commun de connaissances sur les écrans avant d'ouvrir le groupe au public. En 2018, le thème de la surexposition est encore peu exploré. Si des études scientifiques commençaient à montrer la corrélation entre le temps passé devant les écrans et les retards de développement, il y avait peu de travaux théoriques situant cette question dans des préoccupations plus larges sur la manière dont les êtres humains - en tant qu'individus et en tant qu'espèce - se construisent.  </a:t>
            </a:r>
          </a:p>
          <a:p>
            <a:pPr>
              <a:lnSpc>
                <a:spcPts val="1220"/>
              </a:lnSpc>
            </a:pPr>
            <a:r>
              <a:rPr lang="en-US" sz="1150" dirty="0">
                <a:solidFill>
                  <a:srgbClr val="262626"/>
                </a:solidFill>
              </a:rPr>
              <a:t> </a:t>
            </a:r>
          </a:p>
          <a:p>
            <a:pPr>
              <a:lnSpc>
                <a:spcPts val="1220"/>
              </a:lnSpc>
            </a:pPr>
            <a:r>
              <a:rPr lang="en-US" sz="1150" dirty="0">
                <a:solidFill>
                  <a:srgbClr val="262626"/>
                </a:solidFill>
              </a:rPr>
              <a:t>Aujourd'hui, vous trouverez davantage d'analyses sur les écrans et leurs effets. Cela ne signifie pas pour autant que vous pouvez faire l'impasse sur cette première phase de travail théorique. Quel que soit le nombre de travaux réalisés sur le sujet, il est important que votre groupe prenne position sur les interprétations des écrans et de leurs ramifications, qui sont encore divergentes, voire contradictoires. </a:t>
            </a:r>
          </a:p>
          <a:p>
            <a:pPr>
              <a:lnSpc>
                <a:spcPts val="1220"/>
              </a:lnSpc>
            </a:pPr>
            <a:endParaRPr lang="en-US" sz="1150" dirty="0">
              <a:solidFill>
                <a:srgbClr val="262626"/>
              </a:solidFill>
            </a:endParaRPr>
          </a:p>
          <a:p>
            <a:pPr>
              <a:lnSpc>
                <a:spcPts val="1220"/>
              </a:lnSpc>
            </a:pPr>
            <a:r>
              <a:rPr lang="en-US" sz="1150" dirty="0">
                <a:solidFill>
                  <a:srgbClr val="262626"/>
                </a:solidFill>
              </a:rPr>
              <a:t>En outre, nous pensons que ce processus de lecture et d'</a:t>
            </a:r>
            <a:r>
              <a:rPr lang="en-US" sz="1150" dirty="0" err="1">
                <a:solidFill>
                  <a:srgbClr val="262626"/>
                </a:solidFill>
              </a:rPr>
              <a:t>analyse des </a:t>
            </a:r>
            <a:r>
              <a:rPr lang="en-US" sz="1150" dirty="0">
                <a:solidFill>
                  <a:srgbClr val="262626"/>
                </a:solidFill>
              </a:rPr>
              <a:t>textes est déterminant pour la constitution d'un groupe. Constituer un groupe n'est pas la même chose que de trouver des personnes avec lesquelles travailler. Les groupes sont assez nébuleux, mais ils sont généralement liés par quelque chose de commun, qu'il s'agisse d'activités spécifiques, de convictions, d'une histoire ou d'un projet. Sans être formulées en ces termes exacts à l'époque, les premières réunions ont permis aux membres de la Clinique contributive de développer ce que nous appellerions, avec le langage de l'Institut de recherche et d'innovation, des </a:t>
            </a:r>
            <a:r>
              <a:rPr lang="en-US" sz="1150" i="1" dirty="0">
                <a:solidFill>
                  <a:srgbClr val="262626"/>
                </a:solidFill>
              </a:rPr>
              <a:t>rétentions </a:t>
            </a:r>
            <a:r>
              <a:rPr lang="en-US" sz="1150" dirty="0">
                <a:solidFill>
                  <a:srgbClr val="262626"/>
                </a:solidFill>
              </a:rPr>
              <a:t>et des </a:t>
            </a:r>
            <a:r>
              <a:rPr lang="en-US" sz="1150" i="1" dirty="0" err="1">
                <a:solidFill>
                  <a:srgbClr val="262626"/>
                </a:solidFill>
              </a:rPr>
              <a:t>protentions partagées, </a:t>
            </a:r>
            <a:r>
              <a:rPr lang="en-US" sz="1150" dirty="0">
                <a:solidFill>
                  <a:srgbClr val="262626"/>
                </a:solidFill>
              </a:rPr>
              <a:t>ou, plus simplement, des </a:t>
            </a:r>
            <a:r>
              <a:rPr lang="en-US" sz="1150" i="1" dirty="0">
                <a:solidFill>
                  <a:srgbClr val="262626"/>
                </a:solidFill>
              </a:rPr>
              <a:t>souvenirs </a:t>
            </a:r>
            <a:r>
              <a:rPr lang="en-US" sz="1150" dirty="0">
                <a:solidFill>
                  <a:srgbClr val="262626"/>
                </a:solidFill>
              </a:rPr>
              <a:t>et des </a:t>
            </a:r>
            <a:r>
              <a:rPr lang="en-US" sz="1150" i="1" dirty="0">
                <a:solidFill>
                  <a:srgbClr val="262626"/>
                </a:solidFill>
              </a:rPr>
              <a:t>rêves </a:t>
            </a:r>
            <a:r>
              <a:rPr lang="en-US" sz="1150" dirty="0">
                <a:solidFill>
                  <a:srgbClr val="262626"/>
                </a:solidFill>
              </a:rPr>
              <a:t>partagés. </a:t>
            </a:r>
          </a:p>
          <a:p>
            <a:pPr>
              <a:lnSpc>
                <a:spcPts val="1220"/>
              </a:lnSpc>
            </a:pPr>
            <a:r>
              <a:rPr lang="en-US" sz="1150" dirty="0">
                <a:solidFill>
                  <a:srgbClr val="262626"/>
                </a:solidFill>
              </a:rPr>
              <a:t> </a:t>
            </a:r>
          </a:p>
          <a:p>
            <a:pPr>
              <a:lnSpc>
                <a:spcPts val="1220"/>
              </a:lnSpc>
            </a:pPr>
            <a:r>
              <a:rPr lang="en-US" sz="1150" dirty="0">
                <a:solidFill>
                  <a:srgbClr val="262626"/>
                </a:solidFill>
              </a:rPr>
              <a:t>Les rétentions d'un groupe se manifestent dans les références qui sous-tendent et facilitent les discussions. La création d'une bibliographie commune nous a aidés à constituer ce socle commun de références. La création d'une bibliographie n'est pas la même chose qu'une simple liste de livres à lire. Il s'agit de lire et d'</a:t>
            </a:r>
            <a:r>
              <a:rPr lang="en-US" sz="1150" dirty="0" err="1">
                <a:solidFill>
                  <a:srgbClr val="262626"/>
                </a:solidFill>
              </a:rPr>
              <a:t>analyser des </a:t>
            </a:r>
            <a:r>
              <a:rPr lang="en-US" sz="1150" dirty="0">
                <a:solidFill>
                  <a:srgbClr val="262626"/>
                </a:solidFill>
              </a:rPr>
              <a:t>documents pour ensuite décider lesquels sont les plus pertinents pour le travail que l'on souhaite mener. La création d'une bibliographie comme moyen de solidifier un groupe n'est pas une idée nouvelle (voir la liste de lecture du </a:t>
            </a:r>
            <a:r>
              <a:rPr lang="en-US" sz="1150" dirty="0">
                <a:solidFill>
                  <a:srgbClr val="009AC1"/>
                </a:solidFill>
                <a:hlinkClick r:id="rId3">
                  <a:extLst>
                    <a:ext uri="{A12FA001-AC4F-418D-AE19-62706E023703}">
                      <ahyp:hlinkClr xmlns:ahyp="http://schemas.microsoft.com/office/drawing/2018/hyperlinkcolor" val="tx"/>
                    </a:ext>
                  </a:extLst>
                </a:hlinkClick>
              </a:rPr>
              <a:t>Black Panther Movement</a:t>
            </a:r>
            <a:r>
              <a:rPr lang="en-US" sz="1150" dirty="0">
                <a:solidFill>
                  <a:srgbClr val="262626"/>
                </a:solidFill>
              </a:rPr>
              <a:t>). En tant qu'exercice, elle incite tout naturellement les participants du groupe à situer une question dans un contexte théorique plus large. Une bibliographie est également une trace utile du travail intellectuel original, qui peut être consultée par les personnes qui rejoignent le groupe plus tard dans le processus. En gardant cela à l'esprit, il est judicieux de préparer un ensemble varié de références, afin que chacun puisse y trouver un point d'entrée, quelle que soit sa formation universitaire. Pour vous inspirer, vous pouvez accéder à la bibliographie de la Clinique contributive </a:t>
            </a:r>
            <a:r>
              <a:rPr lang="en-US" sz="1150" dirty="0">
                <a:solidFill>
                  <a:srgbClr val="009AC1"/>
                </a:solidFill>
                <a:hlinkClick r:id="rId4">
                  <a:extLst>
                    <a:ext uri="{A12FA001-AC4F-418D-AE19-62706E023703}">
                      <ahyp:hlinkClr xmlns:ahyp="http://schemas.microsoft.com/office/drawing/2018/hyperlinkcolor" val="tx"/>
                    </a:ext>
                  </a:extLst>
                </a:hlinkClick>
              </a:rPr>
              <a:t>ici. </a:t>
            </a:r>
            <a:endParaRPr lang="en-US" sz="1150" dirty="0">
              <a:solidFill>
                <a:srgbClr val="009AC1"/>
              </a:solidFill>
            </a:endParaRPr>
          </a:p>
        </p:txBody>
      </p:sp>
      <p:cxnSp>
        <p:nvCxnSpPr>
          <p:cNvPr id="82" name="Straight Connector 81">
            <a:extLst>
              <a:ext uri="{FF2B5EF4-FFF2-40B4-BE49-F238E27FC236}">
                <a16:creationId xmlns:a16="http://schemas.microsoft.com/office/drawing/2014/main" id="{F6D8C139-9623-EC05-7661-AA35E95DDB54}"/>
              </a:ext>
            </a:extLst>
          </p:cNvPr>
          <p:cNvCxnSpPr>
            <a:cxnSpLocks/>
          </p:cNvCxnSpPr>
          <p:nvPr/>
        </p:nvCxnSpPr>
        <p:spPr>
          <a:xfrm>
            <a:off x="418661" y="4733295"/>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2A1AC07D-D96A-A4D1-45A8-C7BAE934B095}"/>
              </a:ext>
            </a:extLst>
          </p:cNvPr>
          <p:cNvSpPr txBox="1"/>
          <p:nvPr/>
        </p:nvSpPr>
        <p:spPr>
          <a:xfrm>
            <a:off x="137050" y="4471685"/>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84" name="Text Placeholder 17">
            <a:extLst>
              <a:ext uri="{FF2B5EF4-FFF2-40B4-BE49-F238E27FC236}">
                <a16:creationId xmlns:a16="http://schemas.microsoft.com/office/drawing/2014/main" id="{119665AB-3A67-6E8E-20AD-D72BF4D4588F}"/>
              </a:ext>
            </a:extLst>
          </p:cNvPr>
          <p:cNvSpPr txBox="1">
            <a:spLocks/>
          </p:cNvSpPr>
          <p:nvPr/>
        </p:nvSpPr>
        <p:spPr>
          <a:xfrm>
            <a:off x="1056868" y="4586703"/>
            <a:ext cx="4112661"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Retenues et Protentions </a:t>
            </a:r>
          </a:p>
          <a:p>
            <a:pPr algn="l">
              <a:lnSpc>
                <a:spcPts val="1720"/>
              </a:lnSpc>
            </a:pPr>
            <a:r>
              <a:rPr lang="en-US" sz="1800" b="1" dirty="0">
                <a:solidFill>
                  <a:srgbClr val="009AC1"/>
                </a:solidFill>
              </a:rPr>
              <a:t>(La mémoire et les rêves du groupe) </a:t>
            </a:r>
          </a:p>
        </p:txBody>
      </p:sp>
      <p:sp>
        <p:nvSpPr>
          <p:cNvPr id="91" name="Rectangle 90">
            <a:extLst>
              <a:ext uri="{FF2B5EF4-FFF2-40B4-BE49-F238E27FC236}">
                <a16:creationId xmlns:a16="http://schemas.microsoft.com/office/drawing/2014/main" id="{794BF925-3123-E7EF-6BAF-060E9CAE0FB9}"/>
              </a:ext>
            </a:extLst>
          </p:cNvPr>
          <p:cNvSpPr/>
          <p:nvPr/>
        </p:nvSpPr>
        <p:spPr>
          <a:xfrm>
            <a:off x="6126252" y="4643989"/>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75E34354-1FD2-C8AC-EF63-D87218BAEFBE}"/>
              </a:ext>
            </a:extLst>
          </p:cNvPr>
          <p:cNvGrpSpPr/>
          <p:nvPr/>
        </p:nvGrpSpPr>
        <p:grpSpPr>
          <a:xfrm>
            <a:off x="6291951" y="4405529"/>
            <a:ext cx="661170" cy="589376"/>
            <a:chOff x="4422991" y="1951890"/>
            <a:chExt cx="1086135" cy="968195"/>
          </a:xfrm>
        </p:grpSpPr>
        <p:sp>
          <p:nvSpPr>
            <p:cNvPr id="93" name="Freeform 92">
              <a:extLst>
                <a:ext uri="{FF2B5EF4-FFF2-40B4-BE49-F238E27FC236}">
                  <a16:creationId xmlns:a16="http://schemas.microsoft.com/office/drawing/2014/main" id="{72AA4F54-FD40-B13E-AEE3-377D45967466}"/>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94" name="Graphic 3">
              <a:extLst>
                <a:ext uri="{FF2B5EF4-FFF2-40B4-BE49-F238E27FC236}">
                  <a16:creationId xmlns:a16="http://schemas.microsoft.com/office/drawing/2014/main" id="{F9B73D24-539A-CEDD-E8CD-D540C771515B}"/>
                </a:ext>
              </a:extLst>
            </p:cNvPr>
            <p:cNvGrpSpPr/>
            <p:nvPr/>
          </p:nvGrpSpPr>
          <p:grpSpPr>
            <a:xfrm>
              <a:off x="4738409" y="2001259"/>
              <a:ext cx="466270" cy="416899"/>
              <a:chOff x="4738409" y="2001259"/>
              <a:chExt cx="466270" cy="416899"/>
            </a:xfrm>
            <a:solidFill>
              <a:srgbClr val="00BADE"/>
            </a:solidFill>
          </p:grpSpPr>
          <p:sp>
            <p:nvSpPr>
              <p:cNvPr id="95" name="Freeform 94">
                <a:extLst>
                  <a:ext uri="{FF2B5EF4-FFF2-40B4-BE49-F238E27FC236}">
                    <a16:creationId xmlns:a16="http://schemas.microsoft.com/office/drawing/2014/main" id="{C879D29E-9C83-F8DF-D0E2-743FFBCED2A9}"/>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ADE"/>
              </a:solidFill>
              <a:ln w="27426"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B430F507-31EA-57F3-28E8-71841F9D4229}"/>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ADE"/>
              </a:solidFill>
              <a:ln w="27426"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1347E52-1701-BDA5-FFB9-EC2FCFB00CEA}"/>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ADE"/>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37098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551919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Quant aux </a:t>
            </a:r>
            <a:r>
              <a:rPr lang="en-US" sz="1150" dirty="0" err="1">
                <a:solidFill>
                  <a:srgbClr val="262626"/>
                </a:solidFill>
              </a:rPr>
              <a:t>Protentions</a:t>
            </a:r>
            <a:r>
              <a:rPr lang="en-US" sz="1150" dirty="0">
                <a:solidFill>
                  <a:srgbClr val="262626"/>
                </a:solidFill>
              </a:rPr>
              <a:t>, ou rêves, ils ont été formulés tout naturellement. Au départ, les rêves de la Contributory Clinic étaient larges. Il y avait l'envie de former un groupe qui pourrait accueillir les parents souffrant d'une surexposition aux écrans. De </a:t>
            </a:r>
            <a:r>
              <a:rPr lang="en-US" sz="1150" dirty="0" err="1">
                <a:solidFill>
                  <a:srgbClr val="262626"/>
                </a:solidFill>
              </a:rPr>
              <a:t>valoriser des </a:t>
            </a:r>
            <a:r>
              <a:rPr lang="en-US" sz="1150" dirty="0">
                <a:solidFill>
                  <a:srgbClr val="262626"/>
                </a:solidFill>
              </a:rPr>
              <a:t>savoirs qui pourraient servir de contrepoids aux écrans, comme la cuisine ou le jardinage. Et que certains de ces parents puissent éventuellement mettre en place de nouvelles actions contre la surexposition aux écrans, sous le statut de parents-ambassadeurs. </a:t>
            </a:r>
          </a:p>
          <a:p>
            <a:pPr>
              <a:lnSpc>
                <a:spcPts val="1220"/>
              </a:lnSpc>
            </a:pPr>
            <a:r>
              <a:rPr lang="en-US" sz="1150" dirty="0">
                <a:solidFill>
                  <a:srgbClr val="262626"/>
                </a:solidFill>
              </a:rPr>
              <a:t> </a:t>
            </a:r>
          </a:p>
          <a:p>
            <a:pPr>
              <a:lnSpc>
                <a:spcPts val="1220"/>
              </a:lnSpc>
            </a:pPr>
            <a:r>
              <a:rPr lang="en-US" sz="1150" dirty="0">
                <a:solidFill>
                  <a:srgbClr val="262626"/>
                </a:solidFill>
              </a:rPr>
              <a:t>Comment la Contributory Clinic allait-elle réaliser ces rêves ? Au début, il n'y avait pas de feuille de route précise. En fait, tant que les gens restaient dans le domaine du possible, ils étaient encouragés à formuler des ambitions sans trop s'attacher à des contraintes spécifiques ; à entretenir ce que Bernard </a:t>
            </a:r>
            <a:r>
              <a:rPr lang="en-US" sz="1150" dirty="0" err="1">
                <a:solidFill>
                  <a:srgbClr val="262626"/>
                </a:solidFill>
              </a:rPr>
              <a:t>Stiegler </a:t>
            </a:r>
            <a:r>
              <a:rPr lang="en-US" sz="1150" dirty="0">
                <a:solidFill>
                  <a:srgbClr val="262626"/>
                </a:solidFill>
              </a:rPr>
              <a:t>a appelé ailleurs des </a:t>
            </a:r>
            <a:r>
              <a:rPr lang="en-US" sz="1150" i="1" dirty="0">
                <a:solidFill>
                  <a:srgbClr val="262626"/>
                </a:solidFill>
              </a:rPr>
              <a:t>rêves </a:t>
            </a:r>
            <a:r>
              <a:rPr lang="en-US" sz="1150" i="1" dirty="0" err="1">
                <a:solidFill>
                  <a:srgbClr val="262626"/>
                </a:solidFill>
              </a:rPr>
              <a:t>réalisables</a:t>
            </a:r>
            <a:r>
              <a:rPr lang="en-US" sz="1150" dirty="0">
                <a:solidFill>
                  <a:srgbClr val="262626"/>
                </a:solidFill>
              </a:rPr>
              <a:t>. Au fur et à mesure que nous comprenions mieux les différents obstacles et possibilités du territoire, certains objectifs sont devenus plus précis. En termes de gestion de projet, on pourrait dire qu'un certain nombre de sous-objectifs ont été définis. Aujourd'hui, le groupe oriente souvent ses efforts vers la production d'un résultat spécifique, qu'il s'agisse d'un programme éducatif, d'une présentation, d'une archive, d'une œuvre d'art ou d'un texte. Le guide que vous lisez actuellement est un exemple d'un tel sous-objectif : au fur et à mesure de l'évolution du projet, il nous a semblé important de faire le point sur notre expérience afin d'alimenter des aventures similaires dans des contextes différents.</a:t>
            </a:r>
          </a:p>
          <a:p>
            <a:pPr>
              <a:lnSpc>
                <a:spcPts val="1220"/>
              </a:lnSpc>
            </a:pPr>
            <a:r>
              <a:rPr lang="en-US" sz="1150" dirty="0">
                <a:solidFill>
                  <a:srgbClr val="262626"/>
                </a:solidFill>
              </a:rPr>
              <a:t>Cependant, même en avançant dans le processus, il est important de ne pas perdre de vue ces grandes ambitions qui, en fin de compte, donneront un sens aux tâches quotidiennes plus modestes. Il est également important de souligner que la recherche contributive n'est pas orientée vers un but au sens traditionnel du terme. Si nous parlons de "désir" ou de "rêve" plutôt que de "but" ou d'"objectif", c'est parce que ces deux derniers mots mettent parfois trop l'accent sur le produit final plutôt que sur le processus. À l'inverse, on pourrait dire que la production du désir est </a:t>
            </a:r>
            <a:r>
              <a:rPr lang="en-US" sz="1150" i="1" dirty="0">
                <a:solidFill>
                  <a:srgbClr val="262626"/>
                </a:solidFill>
              </a:rPr>
              <a:t>en soi </a:t>
            </a:r>
            <a:r>
              <a:rPr lang="en-US" sz="1150" dirty="0">
                <a:solidFill>
                  <a:srgbClr val="262626"/>
                </a:solidFill>
              </a:rPr>
              <a:t>un objectif de la clinique contributive. Désir d'apprendre, d'apprendre les uns des autres, d'</a:t>
            </a:r>
            <a:r>
              <a:rPr lang="en-US" sz="1150" dirty="0" err="1">
                <a:solidFill>
                  <a:srgbClr val="262626"/>
                </a:solidFill>
              </a:rPr>
              <a:t>analyser les </a:t>
            </a:r>
            <a:r>
              <a:rPr lang="en-US" sz="1150" dirty="0">
                <a:solidFill>
                  <a:srgbClr val="262626"/>
                </a:solidFill>
              </a:rPr>
              <a:t>relations entre l'homme et la technologie, d'utiliser la technologie intelligemment. Face à une problématique comme celle de la surexposition aux écrans, ce type de désir est essentiel. En effet, la surexposition ne peut être "résolue" au sens traditionnel du terme : il n'existe pas de solution miracle qui résoudrait le problème comme par magie. L'utilisation réfléchie des écrans nécessite une négociation permanente, le type d'esprit critique que nous essayons de promouvoir au cours de nos ateliers. C'est aussi la raison pour laquelle nous qualifions le travail critique de thérapeutique. Au moins, nous pouvons observer comment les participants, grâce à leur ingéniosité, à leurs nouvelles connaissances et à leur confiance retrouvée, reprennent peu à peu le contrôle d'un aspect qui leur causait auparavant du tort dans leur vie.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7" y="1077819"/>
            <a:ext cx="3966053"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Rétentions et protentions </a:t>
            </a:r>
          </a:p>
          <a:p>
            <a:pPr algn="l">
              <a:lnSpc>
                <a:spcPts val="1720"/>
              </a:lnSpc>
            </a:pPr>
            <a:r>
              <a:rPr lang="en-US" sz="1800" b="1" dirty="0">
                <a:solidFill>
                  <a:srgbClr val="009AC1"/>
                </a:solidFill>
              </a:rPr>
              <a:t>(La mémoire et les rêves du groupe) </a:t>
            </a:r>
          </a:p>
        </p:txBody>
      </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66</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C527563B-FBEE-52B8-88E2-49D248DB0524}"/>
              </a:ext>
            </a:extLst>
          </p:cNvPr>
          <p:cNvGrpSpPr/>
          <p:nvPr/>
        </p:nvGrpSpPr>
        <p:grpSpPr>
          <a:xfrm>
            <a:off x="6284650" y="896645"/>
            <a:ext cx="661170" cy="589376"/>
            <a:chOff x="4422991" y="1951890"/>
            <a:chExt cx="1086135" cy="968195"/>
          </a:xfrm>
        </p:grpSpPr>
        <p:sp>
          <p:nvSpPr>
            <p:cNvPr id="41" name="Freeform 40">
              <a:extLst>
                <a:ext uri="{FF2B5EF4-FFF2-40B4-BE49-F238E27FC236}">
                  <a16:creationId xmlns:a16="http://schemas.microsoft.com/office/drawing/2014/main" id="{618C7C0C-0004-E5E0-948C-D05E50A6E1D3}"/>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42" name="Graphic 3">
              <a:extLst>
                <a:ext uri="{FF2B5EF4-FFF2-40B4-BE49-F238E27FC236}">
                  <a16:creationId xmlns:a16="http://schemas.microsoft.com/office/drawing/2014/main" id="{E8F458B3-9899-4D2A-8E19-439A0E58756C}"/>
                </a:ext>
              </a:extLst>
            </p:cNvPr>
            <p:cNvGrpSpPr/>
            <p:nvPr/>
          </p:nvGrpSpPr>
          <p:grpSpPr>
            <a:xfrm>
              <a:off x="4738409" y="2001259"/>
              <a:ext cx="466270" cy="416899"/>
              <a:chOff x="4738409" y="2001259"/>
              <a:chExt cx="466270" cy="416899"/>
            </a:xfrm>
            <a:solidFill>
              <a:srgbClr val="00BADE"/>
            </a:solidFill>
          </p:grpSpPr>
          <p:sp>
            <p:nvSpPr>
              <p:cNvPr id="43" name="Freeform 42">
                <a:extLst>
                  <a:ext uri="{FF2B5EF4-FFF2-40B4-BE49-F238E27FC236}">
                    <a16:creationId xmlns:a16="http://schemas.microsoft.com/office/drawing/2014/main" id="{25D061C7-82DB-015F-7651-4F12BE2EDE66}"/>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ADE"/>
              </a:solid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48A5343-FF23-3D9D-7318-334ECEB1F6A5}"/>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ADE"/>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0CFB1272-7396-8AAA-2A1A-A9B97A69303B}"/>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ADE"/>
              </a:solidFill>
              <a:ln w="27426" cap="flat">
                <a:noFill/>
                <a:prstDash val="solid"/>
                <a:miter/>
              </a:ln>
            </p:spPr>
            <p:txBody>
              <a:bodyPr rtlCol="0" anchor="ctr"/>
              <a:lstStyle/>
              <a:p>
                <a:endParaRPr lang="en-US"/>
              </a:p>
            </p:txBody>
          </p:sp>
        </p:grpSp>
      </p:grpSp>
      <p:pic>
        <p:nvPicPr>
          <p:cNvPr id="50" name="Picture 49">
            <a:extLst>
              <a:ext uri="{FF2B5EF4-FFF2-40B4-BE49-F238E27FC236}">
                <a16:creationId xmlns:a16="http://schemas.microsoft.com/office/drawing/2014/main" id="{F36B94C9-DFA4-B446-7F4C-A0A53F38FB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1135" b="21135"/>
          <a:stretch/>
        </p:blipFill>
        <p:spPr>
          <a:xfrm>
            <a:off x="0" y="7406801"/>
            <a:ext cx="7559675" cy="2909500"/>
          </a:xfrm>
          <a:prstGeom prst="rect">
            <a:avLst/>
          </a:prstGeom>
        </p:spPr>
      </p:pic>
      <p:pic>
        <p:nvPicPr>
          <p:cNvPr id="51" name="Picture 50">
            <a:extLst>
              <a:ext uri="{FF2B5EF4-FFF2-40B4-BE49-F238E27FC236}">
                <a16:creationId xmlns:a16="http://schemas.microsoft.com/office/drawing/2014/main" id="{C03B5103-64A2-8930-A03F-A84EA0872843}"/>
              </a:ext>
            </a:extLst>
          </p:cNvPr>
          <p:cNvPicPr>
            <a:picLocks noChangeAspect="1"/>
          </p:cNvPicPr>
          <p:nvPr/>
        </p:nvPicPr>
        <p:blipFill rotWithShape="1">
          <a:blip r:embed="rId3">
            <a:alphaModFix amt="52000"/>
          </a:blip>
          <a:srcRect l="67355" t="2613" r="9539" b="30593"/>
          <a:stretch/>
        </p:blipFill>
        <p:spPr>
          <a:xfrm flipH="1">
            <a:off x="8566" y="6704743"/>
            <a:ext cx="2577471" cy="3987070"/>
          </a:xfrm>
          <a:prstGeom prst="rect">
            <a:avLst/>
          </a:prstGeom>
        </p:spPr>
      </p:pic>
    </p:spTree>
    <p:extLst>
      <p:ext uri="{BB962C8B-B14F-4D97-AF65-F5344CB8AC3E}">
        <p14:creationId xmlns:p14="http://schemas.microsoft.com/office/powerpoint/2010/main" val="28267673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02926" y="1285996"/>
            <a:ext cx="6489227" cy="551919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En plus de vous mettre d'accord sur les références et les rêves, vous devrez construire un cadre qui permettra aux gens de collaborer. De même que le fait de réunir des personnes ne crée pas automatiquement un groupe, il ne conduit pas non plus nécessairement chacun à contribuer, même si l'on a de bonnes intentions. Pour créer les conditions propices à la collaboration dans votre contexte particulier, vous devrez faire de la question des groupes et de la contribution un sujet de recherche. En ce sens, l'objectif de votre recherche contributive est toujours double : il s'agit de produire de nouvelles connaissances sur les écrans et de s'intéresser à la manière dont ces connaissances sont produites. </a:t>
            </a:r>
          </a:p>
          <a:p>
            <a:pPr>
              <a:lnSpc>
                <a:spcPts val="1220"/>
              </a:lnSpc>
            </a:pPr>
            <a:r>
              <a:rPr lang="en-US" sz="1150" dirty="0">
                <a:solidFill>
                  <a:srgbClr val="262626"/>
                </a:solidFill>
              </a:rPr>
              <a:t> </a:t>
            </a:r>
          </a:p>
          <a:p>
            <a:pPr>
              <a:lnSpc>
                <a:spcPts val="1220"/>
              </a:lnSpc>
            </a:pPr>
            <a:r>
              <a:rPr lang="en-US" sz="1150" dirty="0">
                <a:solidFill>
                  <a:srgbClr val="262626"/>
                </a:solidFill>
              </a:rPr>
              <a:t>Pour développer une approche collective du travail de groupe, la Clinique contributive a été particulièrement influencée par des textes écrits par des acteurs de la psychanalyse institutionnelle, comme François </a:t>
            </a:r>
            <a:r>
              <a:rPr lang="en-US" sz="1150" dirty="0" err="1">
                <a:solidFill>
                  <a:srgbClr val="262626"/>
                </a:solidFill>
              </a:rPr>
              <a:t>Tosquelles </a:t>
            </a:r>
            <a:r>
              <a:rPr lang="en-US" sz="1150" dirty="0">
                <a:solidFill>
                  <a:srgbClr val="262626"/>
                </a:solidFill>
              </a:rPr>
              <a:t>et Jean </a:t>
            </a:r>
            <a:r>
              <a:rPr lang="en-US" sz="1150" dirty="0" err="1">
                <a:solidFill>
                  <a:srgbClr val="262626"/>
                </a:solidFill>
              </a:rPr>
              <a:t>Oury</a:t>
            </a:r>
            <a:r>
              <a:rPr lang="en-US" sz="1150" dirty="0">
                <a:solidFill>
                  <a:srgbClr val="262626"/>
                </a:solidFill>
              </a:rPr>
              <a:t>, et par </a:t>
            </a:r>
            <a:r>
              <a:rPr lang="en-US" sz="1150" dirty="0" err="1">
                <a:solidFill>
                  <a:srgbClr val="262626"/>
                </a:solidFill>
              </a:rPr>
              <a:t>Greogry </a:t>
            </a:r>
            <a:r>
              <a:rPr lang="en-US" sz="1150" dirty="0">
                <a:solidFill>
                  <a:srgbClr val="262626"/>
                </a:solidFill>
              </a:rPr>
              <a:t>Bateson, dont les théories fondent les méthodes des Alcooliques Anonymes. A côté de ce travail plus théorique, des règles de base ont été établies. Les règles servent à contrer les tendances entropiques qui prévalent nécessairement dans tout travail de groupe, comme les personnes qui s'accrochent à certaines questions, les discussions qui dérivent excessivement, et les personnes qui en viennent à dominer les autres. Dans la Contributory Clinic, nous travaillons selon les principes suivants : </a:t>
            </a:r>
          </a:p>
          <a:p>
            <a:pPr>
              <a:lnSpc>
                <a:spcPts val="1220"/>
              </a:lnSpc>
            </a:pPr>
            <a:r>
              <a:rPr lang="en-US" sz="1150" dirty="0">
                <a:solidFill>
                  <a:srgbClr val="262626"/>
                </a:solidFill>
              </a:rPr>
              <a:t> </a:t>
            </a:r>
          </a:p>
          <a:p>
            <a:pPr>
              <a:lnSpc>
                <a:spcPts val="1220"/>
              </a:lnSpc>
            </a:pPr>
            <a:r>
              <a:rPr lang="en-US" sz="1150" i="1" dirty="0">
                <a:solidFill>
                  <a:srgbClr val="262626"/>
                </a:solidFill>
              </a:rPr>
              <a:t>Respecter les horaires de réunion</a:t>
            </a:r>
            <a:r>
              <a:rPr lang="en-US" sz="1150" dirty="0">
                <a:solidFill>
                  <a:srgbClr val="262626"/>
                </a:solidFill>
              </a:rPr>
              <a:t>. Respecter les horaires de réunion revient à respecter le temps des autres. Les personnes avec lesquelles vous travaillez ont généralement d'autres engagements, alors essayez de respecter les heures fixées à l'avance. </a:t>
            </a:r>
          </a:p>
          <a:p>
            <a:pPr>
              <a:lnSpc>
                <a:spcPts val="1220"/>
              </a:lnSpc>
            </a:pPr>
            <a:endParaRPr lang="en-US" sz="1150" dirty="0">
              <a:solidFill>
                <a:srgbClr val="262626"/>
              </a:solidFill>
            </a:endParaRPr>
          </a:p>
          <a:p>
            <a:pPr>
              <a:lnSpc>
                <a:spcPts val="1220"/>
              </a:lnSpc>
            </a:pPr>
            <a:r>
              <a:rPr lang="en-US" sz="1150" i="1" dirty="0">
                <a:solidFill>
                  <a:srgbClr val="262626"/>
                </a:solidFill>
              </a:rPr>
              <a:t>Respecter l'agenda</a:t>
            </a:r>
            <a:r>
              <a:rPr lang="en-US" sz="1150" dirty="0">
                <a:solidFill>
                  <a:srgbClr val="262626"/>
                </a:solidFill>
              </a:rPr>
              <a:t>. Comme nous l'avons mentionné dans l'introduction, il y aura souvent différents niveaux d'engagement dans un projet de recherche participative. De plus, au fur et à mesure que le projet évolue, il est probable que différentes personnes travaillent sur des tâches légèrement différentes (comme la préparation d'une demande de subvention, la planification d'un atelier, la rédaction d'un article ou le test d'un nouvel outil numérique). Cela signifie que s'écarter d'un ordre du jour établi peut créer de la confusion ou conduire à ce que certaines personnes se sentent exclues, même si c'est pour parler de quelque chose qui fait techniquement partie du projet. </a:t>
            </a:r>
          </a:p>
          <a:p>
            <a:pPr>
              <a:lnSpc>
                <a:spcPts val="1220"/>
              </a:lnSpc>
            </a:pPr>
            <a:endParaRPr lang="en-US" sz="1150" dirty="0">
              <a:solidFill>
                <a:srgbClr val="262626"/>
              </a:solidFill>
            </a:endParaRPr>
          </a:p>
          <a:p>
            <a:pPr>
              <a:lnSpc>
                <a:spcPts val="1220"/>
              </a:lnSpc>
            </a:pPr>
            <a:r>
              <a:rPr lang="en-US" sz="1150" i="1" dirty="0">
                <a:solidFill>
                  <a:srgbClr val="262626"/>
                </a:solidFill>
              </a:rPr>
              <a:t>Prendre toutes les décisions importantes collectivement. </a:t>
            </a:r>
            <a:r>
              <a:rPr lang="en-US" sz="1150" dirty="0">
                <a:solidFill>
                  <a:srgbClr val="262626"/>
                </a:solidFill>
              </a:rPr>
              <a:t>C'est peut-être l'une des règles les plus importantes de la clinique contributive. Aucun membre du groupe ne doit prendre de décision au nom du groupe sans consulter les autres membres. C'est d'autant plus important si la décision implique de nouveaux engagements pour les autres participants. </a:t>
            </a:r>
          </a:p>
          <a:p>
            <a:pPr>
              <a:lnSpc>
                <a:spcPts val="1220"/>
              </a:lnSpc>
            </a:pPr>
            <a:r>
              <a:rPr lang="en-US" sz="1150" dirty="0">
                <a:solidFill>
                  <a:srgbClr val="262626"/>
                </a:solidFill>
              </a:rPr>
              <a:t> </a:t>
            </a:r>
          </a:p>
          <a:p>
            <a:pPr>
              <a:lnSpc>
                <a:spcPts val="1220"/>
              </a:lnSpc>
            </a:pPr>
            <a:r>
              <a:rPr lang="en-US" sz="1150" dirty="0">
                <a:solidFill>
                  <a:srgbClr val="262626"/>
                </a:solidFill>
              </a:rPr>
              <a:t>Dans notre cas, ces "règles" n'ont jamais été écrites. Au lieu de cela, les gens se rappellent mutuellement les principes, s'ils sont transgressés. Il a été possible d'appliquer les règles de cette manière, parce qu'elles sont nées d'un long processus organique de travail en commun. En revanche, si vous disposez d'une courte période pour élaborer des règles de travail, ou si le nombre de participants est appelé à augmenter, il peut être judicieux d'externaliser les règles par écrit.</a:t>
            </a:r>
          </a:p>
          <a:p>
            <a:pPr>
              <a:lnSpc>
                <a:spcPts val="1220"/>
              </a:lnSpc>
            </a:pPr>
            <a:r>
              <a:rPr lang="en-US" sz="1150" dirty="0">
                <a:solidFill>
                  <a:srgbClr val="262626"/>
                </a:solidFill>
              </a:rPr>
              <a:t> </a:t>
            </a:r>
          </a:p>
          <a:p>
            <a:pPr>
              <a:lnSpc>
                <a:spcPts val="1220"/>
              </a:lnSpc>
            </a:pPr>
            <a:r>
              <a:rPr lang="en-US" sz="1150" dirty="0">
                <a:solidFill>
                  <a:srgbClr val="262626"/>
                </a:solidFill>
              </a:rPr>
              <a:t>Que vous mettiez les règles par écrit ou non, vous voudrez probablement désigner une ou deux personnes qui garantiront que les gens les respectent. De même, d'autres responsabilités doivent être assurées pour garantir le bien-être du groupe. Des rôles comme celui de coordinateur, d'animateur, de porte-parole : quelqu'un qui peut présenter votre travail en public. Récemment, Marie-Claude </a:t>
            </a:r>
            <a:r>
              <a:rPr lang="en-US" sz="1150" dirty="0" err="1">
                <a:solidFill>
                  <a:srgbClr val="262626"/>
                </a:solidFill>
              </a:rPr>
              <a:t>Bossière a </a:t>
            </a:r>
            <a:r>
              <a:rPr lang="en-US" sz="1150" dirty="0">
                <a:solidFill>
                  <a:srgbClr val="262626"/>
                </a:solidFill>
              </a:rPr>
              <a:t>évoqué l'idée d'avoir quelqu'un qui préserve les rêves du groupe, qui rappelle les ambitions initiales, au cas où les gens seraient trop pris par l'exécution quotidienne des tâches. De même, vous pourriez vouloir inventer d'autres rôles spécifiques qui servent à contrebalancer les tendances négatives spécifiques de votre travail de contribution. </a:t>
            </a:r>
          </a:p>
          <a:p>
            <a:pPr>
              <a:lnSpc>
                <a:spcPts val="1220"/>
              </a:lnSpc>
            </a:pPr>
            <a:r>
              <a:rPr lang="en-US" sz="1150" dirty="0">
                <a:solidFill>
                  <a:srgbClr val="262626"/>
                </a:solidFill>
              </a:rPr>
              <a:t> </a:t>
            </a:r>
          </a:p>
          <a:p>
            <a:pPr>
              <a:lnSpc>
                <a:spcPts val="1220"/>
              </a:lnSpc>
            </a:pPr>
            <a:r>
              <a:rPr lang="en-US" sz="1150" dirty="0">
                <a:solidFill>
                  <a:srgbClr val="262626"/>
                </a:solidFill>
              </a:rPr>
              <a:t>A la Clinique contributive, une coordinatrice travaille à plein temps sur le projet. L'animation du groupe a été assurée par Maire-Claude </a:t>
            </a:r>
            <a:r>
              <a:rPr lang="en-US" sz="1150" dirty="0" err="1">
                <a:solidFill>
                  <a:srgbClr val="262626"/>
                </a:solidFill>
              </a:rPr>
              <a:t>Bossière</a:t>
            </a:r>
            <a:r>
              <a:rPr lang="en-US" sz="1150" dirty="0">
                <a:solidFill>
                  <a:srgbClr val="262626"/>
                </a:solidFill>
              </a:rPr>
              <a:t>, qui a fait un travail à la fois pratique et théorique autour des groupes ; et en son absence, par Marie Duverger, psychologue, qui s'est impliquée dans la Clinique contributive depuis ses débuts. Lors de la présentation du projet (à un public ou à des donateurs potentiels), nous essayons de constituer une équipe représentative de la diversité de notre groupe, en </a:t>
            </a:r>
            <a:r>
              <a:rPr lang="en-US" sz="1150" dirty="0" err="1">
                <a:solidFill>
                  <a:srgbClr val="262626"/>
                </a:solidFill>
              </a:rPr>
              <a:t>mobilisant </a:t>
            </a:r>
            <a:r>
              <a:rPr lang="en-US" sz="1150" dirty="0">
                <a:solidFill>
                  <a:srgbClr val="262626"/>
                </a:solidFill>
              </a:rPr>
              <a:t>au moins un chercheur, un professionnel et un parent. </a:t>
            </a:r>
          </a:p>
          <a:p>
            <a:pPr>
              <a:lnSpc>
                <a:spcPts val="1220"/>
              </a:lnSpc>
            </a:pPr>
            <a:r>
              <a:rPr lang="en-US" sz="1150" dirty="0">
                <a:solidFill>
                  <a:srgbClr val="262626"/>
                </a:solidFill>
              </a:rPr>
              <a:t> </a:t>
            </a:r>
          </a:p>
          <a:p>
            <a:pPr>
              <a:lnSpc>
                <a:spcPts val="1220"/>
              </a:lnSpc>
            </a:pPr>
            <a:r>
              <a:rPr lang="en-US" sz="1150" dirty="0">
                <a:solidFill>
                  <a:srgbClr val="262626"/>
                </a:solidFill>
              </a:rPr>
              <a:t>Au fur et à mesure que les activités se multiplient, nous nous sommes rendu </a:t>
            </a:r>
            <a:r>
              <a:rPr lang="en-US" sz="1150" dirty="0" err="1">
                <a:solidFill>
                  <a:srgbClr val="262626"/>
                </a:solidFill>
              </a:rPr>
              <a:t>compte qu'il était </a:t>
            </a:r>
            <a:r>
              <a:rPr lang="en-US" sz="1150" dirty="0">
                <a:solidFill>
                  <a:srgbClr val="262626"/>
                </a:solidFill>
              </a:rPr>
              <a:t>utile d'établir des conventions formelles avec les participants, qui définissent les responsabilités de chacun. À l'extérieur, cela facilite les relations avec les institutions partenaires, en indiquant exactement combien de temps leurs employés sont censés travailler avec nous. Au sein du groupe, cela permet de clarifier la contribution attendue de chaque membre du groupe, en évitant qu'ils ne fassent plus de travail que ce qui est raisonnable ou faisable compte tenu de leurs autres responsabilités.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25647" y="1024386"/>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44036" y="762776"/>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05</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63854" y="877794"/>
            <a:ext cx="2436583"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Règles et conventions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67</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104028" y="963141"/>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04EC8ED-20DC-FAA3-F956-48E765F4F5B0}"/>
              </a:ext>
            </a:extLst>
          </p:cNvPr>
          <p:cNvGrpSpPr/>
          <p:nvPr/>
        </p:nvGrpSpPr>
        <p:grpSpPr>
          <a:xfrm>
            <a:off x="6407733" y="697459"/>
            <a:ext cx="588639" cy="588537"/>
            <a:chOff x="3258209" y="1217582"/>
            <a:chExt cx="4712093" cy="4711281"/>
          </a:xfrm>
        </p:grpSpPr>
        <p:sp>
          <p:nvSpPr>
            <p:cNvPr id="15" name="Freeform 14">
              <a:extLst>
                <a:ext uri="{FF2B5EF4-FFF2-40B4-BE49-F238E27FC236}">
                  <a16:creationId xmlns:a16="http://schemas.microsoft.com/office/drawing/2014/main" id="{5A139A16-3D94-8F32-6326-AF69C779073D}"/>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00BADE"/>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2D183807-9E58-C389-FFA2-D3E357E09EA4}"/>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00BADE"/>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0AB8DB1E-5687-6FA0-7C4F-95D5920FAD47}"/>
                </a:ext>
              </a:extLst>
            </p:cNvPr>
            <p:cNvGrpSpPr/>
            <p:nvPr/>
          </p:nvGrpSpPr>
          <p:grpSpPr>
            <a:xfrm>
              <a:off x="3258209" y="1217582"/>
              <a:ext cx="4712093" cy="4711281"/>
              <a:chOff x="3258209" y="1217582"/>
              <a:chExt cx="4712093" cy="4711281"/>
            </a:xfrm>
          </p:grpSpPr>
          <p:sp>
            <p:nvSpPr>
              <p:cNvPr id="18" name="Freeform 17">
                <a:extLst>
                  <a:ext uri="{FF2B5EF4-FFF2-40B4-BE49-F238E27FC236}">
                    <a16:creationId xmlns:a16="http://schemas.microsoft.com/office/drawing/2014/main" id="{76C8E160-5470-2D94-E8D1-CAC10E4A6EDD}"/>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4904D02-66BA-A11B-29BF-377490AFE309}"/>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FFFFFF"/>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FD398116-0391-6B14-8C92-95DA5ECDA8CE}"/>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5AA6B40-E307-F3CE-B289-8ED6DD64248C}"/>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C69566F5-CF9E-AFD7-BD55-26913C534EF2}"/>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8FF95B91-60CE-6693-FAE1-E2ACD41F4082}"/>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DB9CAE18-12C0-A6C4-982A-7B50812BE812}"/>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F2FF6D76-0819-CFB4-E143-562B706CCA5C}"/>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AF8C624F-0FB2-854A-2CAB-97B711526E9B}"/>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5CDE6826-DFA4-BC7B-DAD4-CB9D3A3EF2CD}"/>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64CF5B77-A668-A811-52A0-7195EB7BBDAE}"/>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460FC3A2-70D5-B073-09C7-6DEE93D53FE1}"/>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DCA76BA2-5D21-E842-1C8B-64154B10478E}"/>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79C945B8-D03D-E7D7-B8C6-E50561531C9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F5071EAC-5CE6-9FB0-1797-7A450D5A7253}"/>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176631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79"/>
            <a:ext cx="6201256" cy="6673229"/>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Une réflexion sur la manière dont les outils numériques définissent les limites de votre processus de réflexion collective est inhérente à toute recherche contributive. Il existe aujourd'hui un certain nombre de technologies qui facilitent le travail collaboratif. Lorsque vous choisissez les outils qui soutiennent votre collaboration, vous devez tenir compte des types de pratiques qu'ils encouragent. Il existe de nombreuses façons de rester en contact entre les réunions, de documenter votre processus, de partager des références entre vous ou de travailler collectivement sur des textes, des vidéos ou d'autres résultats de recherche, chacune d'entre elles tendant à cristalliser ou à promouvoir certaines dynamiques de groupe (qui peuvent être plus ou moins déterminées, ouvertes, verticales et horizontales).</a:t>
            </a:r>
          </a:p>
          <a:p>
            <a:pPr>
              <a:lnSpc>
                <a:spcPts val="1220"/>
              </a:lnSpc>
            </a:pPr>
            <a:r>
              <a:rPr lang="en-US" sz="1150" dirty="0">
                <a:solidFill>
                  <a:srgbClr val="262626"/>
                </a:solidFill>
              </a:rPr>
              <a:t> </a:t>
            </a:r>
          </a:p>
          <a:p>
            <a:pPr>
              <a:lnSpc>
                <a:spcPts val="1220"/>
              </a:lnSpc>
            </a:pPr>
            <a:r>
              <a:rPr lang="en-US" sz="1150" dirty="0">
                <a:solidFill>
                  <a:srgbClr val="262626"/>
                </a:solidFill>
              </a:rPr>
              <a:t>Au minimum, vous voulez vous assurer que tout le monde sait comment utiliser vos outils de collaboration, afin d'éviter un clivage indésirable entre ceux qui ont déjà acquis certaines compétences numériques et ceux qui ne les ont pas. Pour être cohérent avec le travail que vous effectuez sur les écrans, vous pouvez également vous demander si les outils sollicitent les participants par le biais de notifications, ou s'ils incitent d'une autre manière à des </a:t>
            </a:r>
            <a:r>
              <a:rPr lang="en-US" sz="1150" dirty="0" err="1">
                <a:solidFill>
                  <a:srgbClr val="262626"/>
                </a:solidFill>
              </a:rPr>
              <a:t>comportements </a:t>
            </a:r>
            <a:r>
              <a:rPr lang="en-US" sz="1150" dirty="0">
                <a:solidFill>
                  <a:srgbClr val="262626"/>
                </a:solidFill>
              </a:rPr>
              <a:t>addictifs. Il est très intéressant d'utiliser des outils open source, que les participants peuvent s'approprier et éventuellement modifier pour les rendre plus conformes à leurs objectifs de recherche, à leur méthode et à leur éthique, critiquant ainsi les dangers des écrans tout en développant des pratiques numériques qui nourrissent le tissu collectif. Si vous souhaitez explorer ce type d'outils, vous trouverez </a:t>
            </a:r>
            <a:r>
              <a:rPr lang="en-US" sz="1150" dirty="0">
                <a:solidFill>
                  <a:srgbClr val="009AC1"/>
                </a:solidFill>
                <a:hlinkClick r:id="rId3">
                  <a:extLst>
                    <a:ext uri="{A12FA001-AC4F-418D-AE19-62706E023703}">
                      <ahyp:hlinkClr xmlns:ahyp="http://schemas.microsoft.com/office/drawing/2018/hyperlinkcolor" val="tx"/>
                    </a:ext>
                  </a:extLst>
                </a:hlinkClick>
              </a:rPr>
              <a:t>ici un </a:t>
            </a:r>
            <a:r>
              <a:rPr lang="en-US" sz="1150" dirty="0">
                <a:solidFill>
                  <a:srgbClr val="262626"/>
                </a:solidFill>
              </a:rPr>
              <a:t>aperçu des alternatives open-source aux plateformes propriétaires.</a:t>
            </a:r>
          </a:p>
          <a:p>
            <a:pPr>
              <a:lnSpc>
                <a:spcPts val="1220"/>
              </a:lnSpc>
            </a:pPr>
            <a:r>
              <a:rPr lang="en-US" sz="1150" dirty="0">
                <a:solidFill>
                  <a:srgbClr val="262626"/>
                </a:solidFill>
              </a:rPr>
              <a:t> </a:t>
            </a:r>
          </a:p>
          <a:p>
            <a:pPr>
              <a:lnSpc>
                <a:spcPts val="1220"/>
              </a:lnSpc>
            </a:pPr>
            <a:endParaRPr lang="en-US" sz="1150" dirty="0">
              <a:solidFill>
                <a:srgbClr val="262626"/>
              </a:solidFill>
            </a:endParaRPr>
          </a:p>
          <a:p>
            <a:pPr>
              <a:lnSpc>
                <a:spcPts val="1220"/>
              </a:lnSpc>
            </a:pPr>
            <a:r>
              <a:rPr lang="en-US" sz="1150" dirty="0">
                <a:solidFill>
                  <a:srgbClr val="262626"/>
                </a:solidFill>
              </a:rPr>
              <a:t>Nous encourageons les logiciels libres ; nous savons également que l'utilisation de logiciels libres exige souvent des connaissances technologiques plus poussées, que vous ou d'autres membres de votre groupe ne possédez peut-être pas encore. D'après notre expérience, il est important de trouver un équilibre entre l'idéalisme technologique et la convivialité. Dans le cas de la Contributory Clinic, nous nous appuyons également sur des plateformes propriétaires telles que Zoom, Office Package et nos adresses électroniques respectives qui, la plupart du temps, sont prises en charge par de grandes plateformes. Nous essayons d'équilibrer ces choix avec des alternatives open source, lorsque nous le pouvons. Avec l'aide de l'Institut de recherche et d'innovation, nos documents et archives sont stockés sur </a:t>
            </a:r>
            <a:r>
              <a:rPr lang="en-US" sz="1150" dirty="0" err="1">
                <a:solidFill>
                  <a:srgbClr val="262626"/>
                </a:solidFill>
              </a:rPr>
              <a:t>NextCloud</a:t>
            </a:r>
            <a:r>
              <a:rPr lang="en-US" sz="1150" dirty="0">
                <a:solidFill>
                  <a:srgbClr val="262626"/>
                </a:solidFill>
              </a:rPr>
              <a:t>, une alternative open source à un service comme Google Drive. En outre, nous sommes toujours à la recherche de possibilités de tester de nouveaux outils contributifs. </a:t>
            </a:r>
          </a:p>
          <a:p>
            <a:pPr>
              <a:lnSpc>
                <a:spcPts val="1220"/>
              </a:lnSpc>
            </a:pPr>
            <a:endParaRPr lang="en-US" sz="1150" dirty="0">
              <a:solidFill>
                <a:srgbClr val="262626"/>
              </a:solidFill>
            </a:endParaRPr>
          </a:p>
          <a:p>
            <a:pPr>
              <a:lnSpc>
                <a:spcPts val="1220"/>
              </a:lnSpc>
            </a:pPr>
            <a:r>
              <a:rPr lang="en-US" sz="1150" dirty="0">
                <a:solidFill>
                  <a:srgbClr val="262626"/>
                </a:solidFill>
              </a:rPr>
              <a:t>Par le passé, nous avons développé des propositions de projets autour des technologies de réalité augmentée, des réseaux géolocalisés et des plateformes de sciences participatives ; avec une association représentative de parents, nous avons déjà contribué à la conception d'un nouveau réseau social. Actuellement, nous cherchons les moyens de poursuivre certaines de ces pistes. Le rêve est que la Clinique contributive puisse à terme aider à la conception d'outils permettant de renforcer le réseau d'acteurs qui, à travers nos différentes activités, commence à se constituer sur le territoire de la Seine-Saint-Denis.</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06</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8" y="1049243"/>
            <a:ext cx="244507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Outils de contribution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4">
            <a:alphaModFix amt="52000"/>
          </a:blip>
          <a:srcRect l="65619" t="1565" r="9538" b="30593"/>
          <a:stretch/>
        </p:blipFill>
        <p:spPr>
          <a:xfrm flipH="1">
            <a:off x="8566" y="6642212"/>
            <a:ext cx="2771209"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68</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85F7827-509E-9EF2-7E86-44ABDD6A1215}"/>
              </a:ext>
            </a:extLst>
          </p:cNvPr>
          <p:cNvGrpSpPr/>
          <p:nvPr/>
        </p:nvGrpSpPr>
        <p:grpSpPr>
          <a:xfrm>
            <a:off x="6215378" y="853269"/>
            <a:ext cx="655977" cy="656424"/>
            <a:chOff x="7211530" y="2382809"/>
            <a:chExt cx="823268" cy="823829"/>
          </a:xfrm>
        </p:grpSpPr>
        <p:sp>
          <p:nvSpPr>
            <p:cNvPr id="38" name="Freeform 37">
              <a:extLst>
                <a:ext uri="{FF2B5EF4-FFF2-40B4-BE49-F238E27FC236}">
                  <a16:creationId xmlns:a16="http://schemas.microsoft.com/office/drawing/2014/main" id="{C4A71217-4317-4821-1C88-799A39675006}"/>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9" name="Graphic 2">
              <a:extLst>
                <a:ext uri="{FF2B5EF4-FFF2-40B4-BE49-F238E27FC236}">
                  <a16:creationId xmlns:a16="http://schemas.microsoft.com/office/drawing/2014/main" id="{7E37098F-EDC9-EE38-9B16-76C24DFB768E}"/>
                </a:ext>
              </a:extLst>
            </p:cNvPr>
            <p:cNvGrpSpPr/>
            <p:nvPr/>
          </p:nvGrpSpPr>
          <p:grpSpPr>
            <a:xfrm>
              <a:off x="7211530" y="2382809"/>
              <a:ext cx="823268" cy="823829"/>
              <a:chOff x="7211530" y="2382809"/>
              <a:chExt cx="823268" cy="823829"/>
            </a:xfrm>
            <a:solidFill>
              <a:srgbClr val="010101"/>
            </a:solidFill>
          </p:grpSpPr>
          <p:sp>
            <p:nvSpPr>
              <p:cNvPr id="40" name="Freeform 39">
                <a:extLst>
                  <a:ext uri="{FF2B5EF4-FFF2-40B4-BE49-F238E27FC236}">
                    <a16:creationId xmlns:a16="http://schemas.microsoft.com/office/drawing/2014/main" id="{20D1436F-3D2E-87CE-5D9E-FAF1DA923747}"/>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1" name="Graphic 2">
                <a:extLst>
                  <a:ext uri="{FF2B5EF4-FFF2-40B4-BE49-F238E27FC236}">
                    <a16:creationId xmlns:a16="http://schemas.microsoft.com/office/drawing/2014/main" id="{368B1327-EAD4-95FD-64F2-1C04CBB0C472}"/>
                  </a:ext>
                </a:extLst>
              </p:cNvPr>
              <p:cNvGrpSpPr/>
              <p:nvPr/>
            </p:nvGrpSpPr>
            <p:grpSpPr>
              <a:xfrm>
                <a:off x="7211530" y="2382809"/>
                <a:ext cx="823268" cy="823829"/>
                <a:chOff x="7211530" y="2382809"/>
                <a:chExt cx="823268" cy="823829"/>
              </a:xfrm>
              <a:solidFill>
                <a:srgbClr val="010101"/>
              </a:solidFill>
            </p:grpSpPr>
            <p:sp>
              <p:nvSpPr>
                <p:cNvPr id="42" name="Freeform 41">
                  <a:extLst>
                    <a:ext uri="{FF2B5EF4-FFF2-40B4-BE49-F238E27FC236}">
                      <a16:creationId xmlns:a16="http://schemas.microsoft.com/office/drawing/2014/main" id="{EC8721BE-D45B-1DE4-C341-13B925AAB7DF}"/>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5B703943-7E9D-38B3-EDC7-2476CAEA39D9}"/>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646AE4C1-A3E7-7A90-DCD2-38ADA9CC7260}"/>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7D0EBCE1-6C7A-8672-57F7-707ADD111A46}"/>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97D23FAF-FAB0-FD0A-2110-EDC9E6D75659}"/>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307439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551919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Trouver des solutions pour lutter contre un problème de santé majeur est un véritable travail et nous ne pensons pas que quiconque doive travailler gratuitement. Avec un groupe et un programme qui commencent à se former, il est temps de réfléchir à la manière de financer vos activités. À l'origine, la recherche contributive devait être financée par ce que l'on appelait l'économie contributive, un modèle offrant un salaire à toute personne contribuant à un projet, que ce soit sous la forme d'un savoir théorique, d'un savoir vécu ou d'un savoir-faire. </a:t>
            </a:r>
          </a:p>
          <a:p>
            <a:pPr>
              <a:lnSpc>
                <a:spcPts val="1220"/>
              </a:lnSpc>
            </a:pPr>
            <a:r>
              <a:rPr lang="en-US" sz="1150" dirty="0">
                <a:solidFill>
                  <a:srgbClr val="262626"/>
                </a:solidFill>
              </a:rPr>
              <a:t> </a:t>
            </a:r>
          </a:p>
          <a:p>
            <a:pPr>
              <a:lnSpc>
                <a:spcPts val="1220"/>
              </a:lnSpc>
            </a:pPr>
            <a:r>
              <a:rPr lang="en-US" sz="1150" dirty="0">
                <a:solidFill>
                  <a:srgbClr val="262626"/>
                </a:solidFill>
              </a:rPr>
              <a:t>En fin de compte, l'économie contributive n'a jamais été </a:t>
            </a:r>
            <a:r>
              <a:rPr lang="en-US" sz="1150" dirty="0" err="1">
                <a:solidFill>
                  <a:srgbClr val="262626"/>
                </a:solidFill>
              </a:rPr>
              <a:t>réalisée </a:t>
            </a:r>
            <a:r>
              <a:rPr lang="en-US" sz="1150" dirty="0">
                <a:solidFill>
                  <a:srgbClr val="262626"/>
                </a:solidFill>
              </a:rPr>
              <a:t>comme prévu. Par conséquent, nous nous sommes orientés vers un modèle de financement mixte, composé de dons de fondations privées, de financements d'institutions publiques (bureaux municipaux et régionaux et organismes de recherche) et de paiements pour des événements ponctuels (présentations, séminaires, ateliers). Une partie de cet argent est donnée au projet sans condition, tandis qu'une autre est liée à la production de résultats spécifiques. L'un des défis auxquels nous sommes confrontés aujourd'hui est de faire en sorte que toutes ces productions diverses se rejoignent dans une direction claire qui puisse rapprocher le groupe des rêves tels qu'ils ont émergé à travers le travail collectif.</a:t>
            </a:r>
          </a:p>
          <a:p>
            <a:pPr>
              <a:lnSpc>
                <a:spcPts val="1220"/>
              </a:lnSpc>
            </a:pPr>
            <a:r>
              <a:rPr lang="en-US" sz="1150" dirty="0">
                <a:solidFill>
                  <a:srgbClr val="262626"/>
                </a:solidFill>
              </a:rPr>
              <a:t> </a:t>
            </a:r>
          </a:p>
          <a:p>
            <a:pPr>
              <a:lnSpc>
                <a:spcPts val="1220"/>
              </a:lnSpc>
            </a:pPr>
            <a:r>
              <a:rPr lang="en-US" sz="1150" dirty="0">
                <a:solidFill>
                  <a:srgbClr val="262626"/>
                </a:solidFill>
              </a:rPr>
              <a:t>Assurer le financement du projet n'est qu'un aspect de la rémunération des personnes. Vous devrez également réfléchir à la manière de distribuer cet argent. L'économie contributive est une proposition pour qu'un territoire puisse travailler collectivement pour décider des conditions de cette distribution. L'objectif de ce modèle est de contrebalancer les biais des structures économiques traditionnelles qui tendent à négliger la valeur des actions qui ne débouchent pas sur un produit commercial ou des institutions publiques qui financent souvent les actions selon des catégories prédéfinies (ce qui rend difficile </a:t>
            </a:r>
            <a:r>
              <a:rPr lang="en-US" sz="1150" dirty="0" err="1">
                <a:solidFill>
                  <a:srgbClr val="262626"/>
                </a:solidFill>
              </a:rPr>
              <a:t>la valorisation de </a:t>
            </a:r>
            <a:r>
              <a:rPr lang="en-US" sz="1150" dirty="0">
                <a:solidFill>
                  <a:srgbClr val="262626"/>
                </a:solidFill>
              </a:rPr>
              <a:t>rôles qui traversent différentes catégories comme "un parent-chercheur" ou "un chercheur investi dans des actions sociales"). </a:t>
            </a:r>
          </a:p>
          <a:p>
            <a:pPr>
              <a:lnSpc>
                <a:spcPts val="1220"/>
              </a:lnSpc>
            </a:pPr>
            <a:r>
              <a:rPr lang="en-US" sz="1150" dirty="0">
                <a:solidFill>
                  <a:srgbClr val="262626"/>
                </a:solidFill>
              </a:rPr>
              <a:t> </a:t>
            </a:r>
          </a:p>
          <a:p>
            <a:pPr>
              <a:lnSpc>
                <a:spcPts val="1220"/>
              </a:lnSpc>
            </a:pPr>
            <a:r>
              <a:rPr lang="en-US" sz="1150" dirty="0">
                <a:solidFill>
                  <a:srgbClr val="262626"/>
                </a:solidFill>
              </a:rPr>
              <a:t>Récemment, nous sommes revenus sur les principes de l'économie contributive pour voir comment les adapter au contexte actuel dans lequel nous travaillons. Malgré nos intentions initiales, nous avons misé sur le bénévolat pour la phase de démarrage de la Clinique contributive. Au fur et à mesure que les activités proposées aux parents et aux professionnels se multiplient, ce modèle, qui n'a jamais été souhaitable, n'est plus ni juste ni </a:t>
            </a:r>
            <a:r>
              <a:rPr lang="en-US" sz="1150" dirty="0" err="1">
                <a:solidFill>
                  <a:srgbClr val="262626"/>
                </a:solidFill>
              </a:rPr>
              <a:t>réalisable</a:t>
            </a:r>
            <a:r>
              <a:rPr lang="en-US" sz="1150" dirty="0">
                <a:solidFill>
                  <a:srgbClr val="262626"/>
                </a:solidFill>
              </a:rPr>
              <a:t>. En 2020 déjà, l'Institut de recherche et d'innovation a engagé l'un des parents sous le titre de parent-ambassadeur pour le dédommager de sa contribution. Toutefois, cette solution est également loin d'être idéale : elle n'offre pas de réelle possibilité de délibérer sur la valeur de son travail (ou du travail d'autres personnes de la Clinique contributive), reproduisant plutôt un modèle </a:t>
            </a:r>
            <a:r>
              <a:rPr lang="en-US" sz="1150" dirty="0" err="1">
                <a:solidFill>
                  <a:srgbClr val="262626"/>
                </a:solidFill>
              </a:rPr>
              <a:t>salarial </a:t>
            </a:r>
            <a:r>
              <a:rPr lang="en-US" sz="1150" dirty="0">
                <a:solidFill>
                  <a:srgbClr val="262626"/>
                </a:solidFill>
              </a:rPr>
              <a:t>traditionnel. </a:t>
            </a:r>
          </a:p>
          <a:p>
            <a:pPr>
              <a:lnSpc>
                <a:spcPts val="1220"/>
              </a:lnSpc>
            </a:pPr>
            <a:r>
              <a:rPr lang="en-US" sz="1150" dirty="0">
                <a:solidFill>
                  <a:srgbClr val="262626"/>
                </a:solidFill>
              </a:rPr>
              <a:t> </a:t>
            </a:r>
          </a:p>
          <a:p>
            <a:pPr>
              <a:lnSpc>
                <a:spcPts val="1220"/>
              </a:lnSpc>
            </a:pPr>
            <a:r>
              <a:rPr lang="en-US" sz="1150" dirty="0">
                <a:solidFill>
                  <a:srgbClr val="262626"/>
                </a:solidFill>
              </a:rPr>
              <a:t>Pour dépasser ce modèle et reconsidérer la proposition de l'économie contributive, nous avons lancé une série de séminaires destinés à examiner la faisabilité d'une structure capable d'administrer et de rémunérer le travail des parents - et qui sera gérée par les parents eux-mêmes. La forme exacte et la gouvernance d'une telle structure doivent être décidées dans le cadre d'un processus délibératif qui aura lieu en 2023 avec des membres de l'Institut de recherche et d'innovation, des parents impliqués et des chercheurs dans les domaines concernés.</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07</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7" y="1049243"/>
            <a:ext cx="3279546"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Rémunération et valorisation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69</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8632F4B-F49B-55FA-0B31-D02408135836}"/>
              </a:ext>
            </a:extLst>
          </p:cNvPr>
          <p:cNvGrpSpPr/>
          <p:nvPr/>
        </p:nvGrpSpPr>
        <p:grpSpPr>
          <a:xfrm>
            <a:off x="6236449" y="917828"/>
            <a:ext cx="613836" cy="613166"/>
            <a:chOff x="7257599" y="768348"/>
            <a:chExt cx="868457" cy="867509"/>
          </a:xfrm>
        </p:grpSpPr>
        <p:sp>
          <p:nvSpPr>
            <p:cNvPr id="3" name="Freeform 2">
              <a:extLst>
                <a:ext uri="{FF2B5EF4-FFF2-40B4-BE49-F238E27FC236}">
                  <a16:creationId xmlns:a16="http://schemas.microsoft.com/office/drawing/2014/main" id="{2B3AD570-057A-5154-6FD8-591638B1DF19}"/>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 name="Graphic 2">
              <a:extLst>
                <a:ext uri="{FF2B5EF4-FFF2-40B4-BE49-F238E27FC236}">
                  <a16:creationId xmlns:a16="http://schemas.microsoft.com/office/drawing/2014/main" id="{2F3AF99E-95AC-6A70-0F9B-209DA2580885}"/>
                </a:ext>
              </a:extLst>
            </p:cNvPr>
            <p:cNvGrpSpPr/>
            <p:nvPr/>
          </p:nvGrpSpPr>
          <p:grpSpPr>
            <a:xfrm>
              <a:off x="7257599" y="768348"/>
              <a:ext cx="868457" cy="867509"/>
              <a:chOff x="7257599" y="768348"/>
              <a:chExt cx="868457" cy="867509"/>
            </a:xfrm>
            <a:solidFill>
              <a:srgbClr val="010101"/>
            </a:solidFill>
          </p:grpSpPr>
          <p:sp>
            <p:nvSpPr>
              <p:cNvPr id="8" name="Freeform 7">
                <a:extLst>
                  <a:ext uri="{FF2B5EF4-FFF2-40B4-BE49-F238E27FC236}">
                    <a16:creationId xmlns:a16="http://schemas.microsoft.com/office/drawing/2014/main" id="{43F062C2-D0B7-7213-EAB3-E5C5F6F57CC1}"/>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A3090EAD-F7AB-C35F-DE3C-E447F317CB50}"/>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7AF0850-21DD-B3A1-0014-219C9A33FF4C}"/>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CBFC63D8-A023-083D-2CFD-152FB657197B}"/>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B1ADFAED-4A6C-6DD6-726B-F2BFDF6DF4FC}"/>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74168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0DA063-D81F-180B-CC1A-F6978C651053}"/>
              </a:ext>
            </a:extLst>
          </p:cNvPr>
          <p:cNvSpPr/>
          <p:nvPr/>
        </p:nvSpPr>
        <p:spPr>
          <a:xfrm>
            <a:off x="-28244" y="2739840"/>
            <a:ext cx="543538" cy="795197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5">
            <a:extLst>
              <a:ext uri="{FF2B5EF4-FFF2-40B4-BE49-F238E27FC236}">
                <a16:creationId xmlns:a16="http://schemas.microsoft.com/office/drawing/2014/main" id="{B00DECE5-1AF9-7B14-C7D2-F534868E8DD1}"/>
              </a:ext>
            </a:extLst>
          </p:cNvPr>
          <p:cNvSpPr txBox="1">
            <a:spLocks/>
          </p:cNvSpPr>
          <p:nvPr/>
        </p:nvSpPr>
        <p:spPr>
          <a:xfrm>
            <a:off x="926095" y="4077347"/>
            <a:ext cx="6328584"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Si vous souhaitez en savoir plus sur la surexposition aux écrans, nous vous conseillons de commencer par la première partie, </a:t>
            </a:r>
            <a:r>
              <a:rPr lang="en-US" sz="1150" u="sng" dirty="0">
                <a:solidFill>
                  <a:srgbClr val="262626"/>
                </a:solidFill>
              </a:rPr>
              <a:t>Pourquoi ce guide est-il nécessaire</a:t>
            </a:r>
            <a:r>
              <a:rPr lang="en-US" sz="1150" dirty="0">
                <a:solidFill>
                  <a:srgbClr val="262626"/>
                </a:solidFill>
              </a:rPr>
              <a:t>, qui vous présente les différentes dimensions du problème. Vous pouvez également consulter la partie intitulée </a:t>
            </a:r>
            <a:r>
              <a:rPr lang="en-US" sz="1150" u="sng" dirty="0">
                <a:solidFill>
                  <a:srgbClr val="262626"/>
                </a:solidFill>
              </a:rPr>
              <a:t>Les difficultés de la surexposition et comment la recherche contributive y répond</a:t>
            </a:r>
            <a:r>
              <a:rPr lang="en-US" sz="1150" dirty="0">
                <a:solidFill>
                  <a:srgbClr val="262626"/>
                </a:solidFill>
              </a:rPr>
              <a:t>, qui explique pourquoi nous pensons que la recherche contributive est une stratégie particulièrement efficace pour surmonter </a:t>
            </a:r>
            <a:r>
              <a:rPr lang="en-US" sz="1150" dirty="0" err="1">
                <a:solidFill>
                  <a:srgbClr val="262626"/>
                </a:solidFill>
              </a:rPr>
              <a:t>certains</a:t>
            </a:r>
            <a:r>
              <a:rPr lang="en-US" sz="1150" dirty="0">
                <a:solidFill>
                  <a:srgbClr val="262626"/>
                </a:solidFill>
              </a:rPr>
              <a:t> obstacles qui empêchent les gens de changer leurs habitudes vis-à-vis des écrans. </a:t>
            </a:r>
          </a:p>
        </p:txBody>
      </p:sp>
      <p:cxnSp>
        <p:nvCxnSpPr>
          <p:cNvPr id="40" name="Straight Connector 39">
            <a:extLst>
              <a:ext uri="{FF2B5EF4-FFF2-40B4-BE49-F238E27FC236}">
                <a16:creationId xmlns:a16="http://schemas.microsoft.com/office/drawing/2014/main" id="{531241DE-D1E0-80A0-94B2-F1621A8241F8}"/>
              </a:ext>
            </a:extLst>
          </p:cNvPr>
          <p:cNvCxnSpPr>
            <a:cxnSpLocks/>
          </p:cNvCxnSpPr>
          <p:nvPr/>
        </p:nvCxnSpPr>
        <p:spPr>
          <a:xfrm>
            <a:off x="371376" y="3920758"/>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2" name="Text Placeholder 15">
            <a:extLst>
              <a:ext uri="{FF2B5EF4-FFF2-40B4-BE49-F238E27FC236}">
                <a16:creationId xmlns:a16="http://schemas.microsoft.com/office/drawing/2014/main" id="{CDD88808-CDA0-5A98-CF3A-227A7E1162F0}"/>
              </a:ext>
            </a:extLst>
          </p:cNvPr>
          <p:cNvSpPr txBox="1">
            <a:spLocks/>
          </p:cNvSpPr>
          <p:nvPr/>
        </p:nvSpPr>
        <p:spPr>
          <a:xfrm>
            <a:off x="926095" y="5538526"/>
            <a:ext cx="6328584"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Si vous êtes ici pour en savoir plus sur la méthode que nous proposons, nous vous conseillons de consulter la rubrique </a:t>
            </a:r>
            <a:r>
              <a:rPr lang="en-US" sz="1150" u="sng" dirty="0">
                <a:solidFill>
                  <a:srgbClr val="262626"/>
                </a:solidFill>
              </a:rPr>
              <a:t>Qu'est-ce que la recherche contributive</a:t>
            </a:r>
            <a:r>
              <a:rPr lang="en-US" sz="1150" dirty="0">
                <a:solidFill>
                  <a:srgbClr val="262626"/>
                </a:solidFill>
              </a:rPr>
              <a:t>, qui traite des origines, des principes et des orientations de la recherche contributive. Nous vous recommandons également de lire </a:t>
            </a:r>
            <a:r>
              <a:rPr lang="en-US" sz="1150" u="sng" dirty="0">
                <a:solidFill>
                  <a:srgbClr val="262626"/>
                </a:solidFill>
              </a:rPr>
              <a:t>Comment lancer un processus de recherche contributive</a:t>
            </a:r>
            <a:r>
              <a:rPr lang="en-US" sz="1150" dirty="0">
                <a:solidFill>
                  <a:srgbClr val="262626"/>
                </a:solidFill>
              </a:rPr>
              <a:t>, qui décrit comment la Contributory Clinic a vu le jour. </a:t>
            </a:r>
          </a:p>
        </p:txBody>
      </p:sp>
      <p:cxnSp>
        <p:nvCxnSpPr>
          <p:cNvPr id="44" name="Straight Connector 43">
            <a:extLst>
              <a:ext uri="{FF2B5EF4-FFF2-40B4-BE49-F238E27FC236}">
                <a16:creationId xmlns:a16="http://schemas.microsoft.com/office/drawing/2014/main" id="{4C34EE43-207C-36FE-4091-E8BAC9475185}"/>
              </a:ext>
            </a:extLst>
          </p:cNvPr>
          <p:cNvCxnSpPr>
            <a:cxnSpLocks/>
          </p:cNvCxnSpPr>
          <p:nvPr/>
        </p:nvCxnSpPr>
        <p:spPr>
          <a:xfrm>
            <a:off x="515293" y="5381937"/>
            <a:ext cx="7106725"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5" name="Text Placeholder 15">
            <a:extLst>
              <a:ext uri="{FF2B5EF4-FFF2-40B4-BE49-F238E27FC236}">
                <a16:creationId xmlns:a16="http://schemas.microsoft.com/office/drawing/2014/main" id="{EA0B126F-0C66-B6FD-CE39-4C1331A7F561}"/>
              </a:ext>
            </a:extLst>
          </p:cNvPr>
          <p:cNvSpPr txBox="1">
            <a:spLocks/>
          </p:cNvSpPr>
          <p:nvPr/>
        </p:nvSpPr>
        <p:spPr>
          <a:xfrm>
            <a:off x="964041" y="6727653"/>
            <a:ext cx="6328584" cy="966347"/>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Si vous vous sentez bien informé sur la surexposition aux écrans et ses effets sur les jeunes enfants, </a:t>
            </a:r>
            <a:r>
              <a:rPr lang="en-US" sz="1150" b="1" dirty="0">
                <a:solidFill>
                  <a:srgbClr val="262626"/>
                </a:solidFill>
              </a:rPr>
              <a:t>ainsi que sur </a:t>
            </a:r>
            <a:r>
              <a:rPr lang="en-US" sz="1150" dirty="0">
                <a:solidFill>
                  <a:srgbClr val="262626"/>
                </a:solidFill>
              </a:rPr>
              <a:t>les principes de la recherche contributive, vous pouvez passer directement à la section </a:t>
            </a:r>
            <a:r>
              <a:rPr lang="en-US" sz="1150" u="sng" dirty="0">
                <a:solidFill>
                  <a:srgbClr val="262626"/>
                </a:solidFill>
              </a:rPr>
              <a:t>Comment lancer un processus de recherche contributive</a:t>
            </a:r>
            <a:r>
              <a:rPr lang="en-US" sz="1150" dirty="0">
                <a:solidFill>
                  <a:srgbClr val="262626"/>
                </a:solidFill>
              </a:rPr>
              <a:t>, qui présente certaines des questions que vous voudrez prendre en considération pour mettre en place votre propre action collective contre la surexposition. En outre, le chapitre cinq vous offre un exemple concret d'un programme de formation en neuf sessions, qui comprend des sujets spécifiques, des questions, des vidéos et des textes que vous pouvez utiliser pour structurer votre propre groupe de recherche. </a:t>
            </a:r>
          </a:p>
        </p:txBody>
      </p:sp>
      <p:cxnSp>
        <p:nvCxnSpPr>
          <p:cNvPr id="47" name="Straight Connector 46">
            <a:extLst>
              <a:ext uri="{FF2B5EF4-FFF2-40B4-BE49-F238E27FC236}">
                <a16:creationId xmlns:a16="http://schemas.microsoft.com/office/drawing/2014/main" id="{92636701-0DE1-A97B-D29C-A99310F044AA}"/>
              </a:ext>
            </a:extLst>
          </p:cNvPr>
          <p:cNvCxnSpPr>
            <a:cxnSpLocks/>
          </p:cNvCxnSpPr>
          <p:nvPr/>
        </p:nvCxnSpPr>
        <p:spPr>
          <a:xfrm>
            <a:off x="371376" y="6571064"/>
            <a:ext cx="7213545"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8" name="Text Placeholder 15">
            <a:extLst>
              <a:ext uri="{FF2B5EF4-FFF2-40B4-BE49-F238E27FC236}">
                <a16:creationId xmlns:a16="http://schemas.microsoft.com/office/drawing/2014/main" id="{216227D5-9392-5A5C-18DB-2A93330222A8}"/>
              </a:ext>
            </a:extLst>
          </p:cNvPr>
          <p:cNvSpPr txBox="1">
            <a:spLocks/>
          </p:cNvSpPr>
          <p:nvPr/>
        </p:nvSpPr>
        <p:spPr>
          <a:xfrm>
            <a:off x="964041" y="8115003"/>
            <a:ext cx="6328584"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Enfin, nous tenons à souligner que ce guide ne doit pas être considéré comme un ouvrage fermé. Nous serions ravis d'entendre vos commentaires, vos questions et vos suggestions. Cela fait partie intégrante de l'éthique de la contribution qui structure toute recherche contributive. À certains moments du guide, nous vous inviterons à nous faire part de vos connaissances ou de votre expérience, que ce soit sous la forme d'une anecdote, d'un avis d'expert ou d'un aperçu de votre contexte national ou institutionnel. Comme ci-dessous :  </a:t>
            </a:r>
          </a:p>
          <a:p>
            <a:pPr>
              <a:lnSpc>
                <a:spcPts val="1120"/>
              </a:lnSpc>
            </a:pPr>
            <a:endParaRPr lang="en-US" sz="1150" dirty="0">
              <a:solidFill>
                <a:srgbClr val="262626"/>
              </a:solidFill>
            </a:endParaRPr>
          </a:p>
        </p:txBody>
      </p:sp>
      <p:cxnSp>
        <p:nvCxnSpPr>
          <p:cNvPr id="50" name="Straight Connector 49">
            <a:extLst>
              <a:ext uri="{FF2B5EF4-FFF2-40B4-BE49-F238E27FC236}">
                <a16:creationId xmlns:a16="http://schemas.microsoft.com/office/drawing/2014/main" id="{7A6B71F3-D05E-FAC7-6F93-52046633A0BD}"/>
              </a:ext>
            </a:extLst>
          </p:cNvPr>
          <p:cNvCxnSpPr>
            <a:cxnSpLocks/>
          </p:cNvCxnSpPr>
          <p:nvPr/>
        </p:nvCxnSpPr>
        <p:spPr>
          <a:xfrm>
            <a:off x="515293" y="7958414"/>
            <a:ext cx="706962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53" name="Text Placeholder 17">
            <a:extLst>
              <a:ext uri="{FF2B5EF4-FFF2-40B4-BE49-F238E27FC236}">
                <a16:creationId xmlns:a16="http://schemas.microsoft.com/office/drawing/2014/main" id="{6BD2D81C-9282-7053-DE94-A778BA0FECC9}"/>
              </a:ext>
            </a:extLst>
          </p:cNvPr>
          <p:cNvSpPr txBox="1">
            <a:spLocks/>
          </p:cNvSpPr>
          <p:nvPr/>
        </p:nvSpPr>
        <p:spPr>
          <a:xfrm>
            <a:off x="371376" y="2371060"/>
            <a:ext cx="2818391" cy="850605"/>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Voici quelques </a:t>
            </a:r>
            <a:r>
              <a:rPr lang="en-US" sz="1800" b="1" dirty="0" err="1">
                <a:solidFill>
                  <a:schemeClr val="bg1"/>
                </a:solidFill>
              </a:rPr>
              <a:t>indicateurs</a:t>
            </a:r>
            <a:r>
              <a:rPr lang="en-US" sz="1800" b="1" dirty="0">
                <a:solidFill>
                  <a:schemeClr val="bg1"/>
                </a:solidFill>
              </a:rPr>
              <a:t> pour savoir par </a:t>
            </a:r>
            <a:r>
              <a:rPr lang="en-US" sz="1800" b="1" dirty="0" err="1">
                <a:solidFill>
                  <a:schemeClr val="bg1"/>
                </a:solidFill>
              </a:rPr>
              <a:t>où</a:t>
            </a:r>
            <a:r>
              <a:rPr lang="en-US" sz="1800" b="1" dirty="0">
                <a:solidFill>
                  <a:schemeClr val="bg1"/>
                </a:solidFill>
              </a:rPr>
              <a:t> commencer</a:t>
            </a:r>
          </a:p>
        </p:txBody>
      </p:sp>
      <p:sp>
        <p:nvSpPr>
          <p:cNvPr id="54" name="Rectangle 53">
            <a:extLst>
              <a:ext uri="{FF2B5EF4-FFF2-40B4-BE49-F238E27FC236}">
                <a16:creationId xmlns:a16="http://schemas.microsoft.com/office/drawing/2014/main" id="{CC4D960E-9005-22DF-613E-1B1850BBD950}"/>
              </a:ext>
            </a:extLst>
          </p:cNvPr>
          <p:cNvSpPr/>
          <p:nvPr/>
        </p:nvSpPr>
        <p:spPr>
          <a:xfrm>
            <a:off x="-1" y="1025171"/>
            <a:ext cx="7559676" cy="144571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5" name="Text Placeholder 16">
            <a:extLst>
              <a:ext uri="{FF2B5EF4-FFF2-40B4-BE49-F238E27FC236}">
                <a16:creationId xmlns:a16="http://schemas.microsoft.com/office/drawing/2014/main" id="{AFCE90F7-1E2D-046B-124C-B0610A900C95}"/>
              </a:ext>
            </a:extLst>
          </p:cNvPr>
          <p:cNvSpPr txBox="1">
            <a:spLocks/>
          </p:cNvSpPr>
          <p:nvPr/>
        </p:nvSpPr>
        <p:spPr>
          <a:xfrm>
            <a:off x="528814" y="473227"/>
            <a:ext cx="3078151"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rgbClr val="009AC1"/>
                </a:solidFill>
                <a:latin typeface="Calibri" panose="020F0502020204030204" pitchFamily="34" charset="0"/>
                <a:ea typeface="Arial" panose="020B0604020202020204" pitchFamily="34" charset="0"/>
                <a:cs typeface="Calibri" panose="020F0502020204030204" pitchFamily="34" charset="0"/>
              </a:rPr>
              <a:t>Comment le lire ?</a:t>
            </a:r>
            <a:endParaRPr lang="en-IE" sz="2700" dirty="0">
              <a:solidFill>
                <a:srgbClr val="009AC1"/>
              </a:solidFill>
              <a:latin typeface="Calibri" panose="020F0502020204030204" pitchFamily="34" charset="0"/>
              <a:ea typeface="Arial" panose="020B0604020202020204" pitchFamily="34" charset="0"/>
              <a:cs typeface="Calibri" panose="020F0502020204030204" pitchFamily="34" charset="0"/>
            </a:endParaRPr>
          </a:p>
        </p:txBody>
      </p:sp>
      <p:pic>
        <p:nvPicPr>
          <p:cNvPr id="56" name="Picture 55">
            <a:extLst>
              <a:ext uri="{FF2B5EF4-FFF2-40B4-BE49-F238E27FC236}">
                <a16:creationId xmlns:a16="http://schemas.microsoft.com/office/drawing/2014/main" id="{4868C510-EA77-3296-6F01-6E0C4FD47CBF}"/>
              </a:ext>
            </a:extLst>
          </p:cNvPr>
          <p:cNvPicPr>
            <a:picLocks noChangeAspect="1"/>
          </p:cNvPicPr>
          <p:nvPr/>
        </p:nvPicPr>
        <p:blipFill rotWithShape="1">
          <a:blip r:embed="rId3">
            <a:alphaModFix amt="35000"/>
          </a:blip>
          <a:srcRect l="65615" t="-878" r="5449" b="31174"/>
          <a:stretch/>
        </p:blipFill>
        <p:spPr>
          <a:xfrm rot="10800000" flipH="1">
            <a:off x="4805081" y="-15627"/>
            <a:ext cx="2637537" cy="3399920"/>
          </a:xfrm>
          <a:prstGeom prst="rect">
            <a:avLst/>
          </a:prstGeom>
        </p:spPr>
      </p:pic>
      <p:sp>
        <p:nvSpPr>
          <p:cNvPr id="57" name="Graphic 4">
            <a:extLst>
              <a:ext uri="{FF2B5EF4-FFF2-40B4-BE49-F238E27FC236}">
                <a16:creationId xmlns:a16="http://schemas.microsoft.com/office/drawing/2014/main" id="{2D3534D6-816E-6E20-CC73-79197EDC21F0}"/>
              </a:ext>
            </a:extLst>
          </p:cNvPr>
          <p:cNvSpPr/>
          <p:nvPr/>
        </p:nvSpPr>
        <p:spPr>
          <a:xfrm rot="16200000" flipH="1">
            <a:off x="1668906" y="-260601"/>
            <a:ext cx="212774" cy="252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58" name="Text Placeholder 17">
            <a:extLst>
              <a:ext uri="{FF2B5EF4-FFF2-40B4-BE49-F238E27FC236}">
                <a16:creationId xmlns:a16="http://schemas.microsoft.com/office/drawing/2014/main" id="{70449BC5-5336-A220-B16B-15E223223635}"/>
              </a:ext>
            </a:extLst>
          </p:cNvPr>
          <p:cNvSpPr txBox="1">
            <a:spLocks/>
          </p:cNvSpPr>
          <p:nvPr/>
        </p:nvSpPr>
        <p:spPr>
          <a:xfrm>
            <a:off x="516342" y="1279671"/>
            <a:ext cx="6526988" cy="977931"/>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solidFill>
                  <a:schemeClr val="bg1"/>
                </a:solidFill>
              </a:rPr>
              <a:t>Si vous ne savez rien des écrans ou de la recherche contributive, ne vous inquiétez pas. Nous avons conçu une structure qui vous présente toutes les informations dont vous avez besoin pour commencer à former votre propre groupe de recherche contributive sur la surexposition. Si, en revanche, vous abordez ce guide avec des connaissances préalables, nous vous invitons à passer directement à la partie qui vous semble la plus pertinente pour votre recherche ou votre pratique. Chaque chapitre a été rédigé de manière à pouvoir être lu indépendamment des autres.</a:t>
            </a:r>
          </a:p>
        </p:txBody>
      </p:sp>
      <p:sp>
        <p:nvSpPr>
          <p:cNvPr id="59" name="Text Placeholder 15">
            <a:extLst>
              <a:ext uri="{FF2B5EF4-FFF2-40B4-BE49-F238E27FC236}">
                <a16:creationId xmlns:a16="http://schemas.microsoft.com/office/drawing/2014/main" id="{583D2396-1F5D-B9CA-988D-39ABA220BD6E}"/>
              </a:ext>
            </a:extLst>
          </p:cNvPr>
          <p:cNvSpPr txBox="1">
            <a:spLocks/>
          </p:cNvSpPr>
          <p:nvPr/>
        </p:nvSpPr>
        <p:spPr>
          <a:xfrm>
            <a:off x="926095" y="9603352"/>
            <a:ext cx="6328584" cy="545806"/>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b="1" dirty="0">
                <a:solidFill>
                  <a:srgbClr val="009AC1"/>
                </a:solidFill>
              </a:rPr>
              <a:t>Vous pensez que nous avons oublié quelque chose ? Vous avez une expérience à nous montrer ? Vous savez quelque chose que nous ignorons ? N'hésitez pas à nous le faire savoir en nous contactant à l'adresse </a:t>
            </a:r>
            <a:r>
              <a:rPr lang="en-US" sz="1150" b="1" dirty="0">
                <a:solidFill>
                  <a:srgbClr val="009AC1"/>
                </a:solidFill>
                <a:hlinkClick r:id="rId4"/>
              </a:rPr>
              <a:t>contact@iri.centrepompidou.fr </a:t>
            </a:r>
            <a:r>
              <a:rPr lang="en-US" sz="1150" b="1" dirty="0">
                <a:solidFill>
                  <a:srgbClr val="009AC1"/>
                </a:solidFill>
              </a:rPr>
              <a:t>afin que nous puissions continuer à devenir plus intelligents ensemble. </a:t>
            </a:r>
          </a:p>
          <a:p>
            <a:endParaRPr lang="en-US" sz="1150" dirty="0">
              <a:solidFill>
                <a:srgbClr val="009AC1"/>
              </a:solidFill>
            </a:endParaRPr>
          </a:p>
        </p:txBody>
      </p:sp>
      <p:sp>
        <p:nvSpPr>
          <p:cNvPr id="64" name="Slide Number Placeholder 5">
            <a:extLst>
              <a:ext uri="{FF2B5EF4-FFF2-40B4-BE49-F238E27FC236}">
                <a16:creationId xmlns:a16="http://schemas.microsoft.com/office/drawing/2014/main"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7</a:t>
            </a:fld>
            <a:endParaRPr lang="en-US" dirty="0"/>
          </a:p>
        </p:txBody>
      </p:sp>
      <p:sp>
        <p:nvSpPr>
          <p:cNvPr id="65" name="TextBox 64">
            <a:extLst>
              <a:ext uri="{FF2B5EF4-FFF2-40B4-BE49-F238E27FC236}">
                <a16:creationId xmlns:a16="http://schemas.microsoft.com/office/drawing/2014/main" id="{2DA472DE-BB1C-022A-1B25-03A31EFEEE00}"/>
              </a:ext>
            </a:extLst>
          </p:cNvPr>
          <p:cNvSpPr txBox="1"/>
          <p:nvPr/>
        </p:nvSpPr>
        <p:spPr>
          <a:xfrm>
            <a:off x="155311" y="3547989"/>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01</a:t>
            </a:r>
            <a:endParaRPr lang="en-US" sz="2800" dirty="0">
              <a:solidFill>
                <a:schemeClr val="bg1"/>
              </a:solidFill>
              <a:highlight>
                <a:srgbClr val="009AC1"/>
              </a:highlight>
            </a:endParaRPr>
          </a:p>
        </p:txBody>
      </p:sp>
      <p:sp>
        <p:nvSpPr>
          <p:cNvPr id="66" name="TextBox 65">
            <a:extLst>
              <a:ext uri="{FF2B5EF4-FFF2-40B4-BE49-F238E27FC236}">
                <a16:creationId xmlns:a16="http://schemas.microsoft.com/office/drawing/2014/main" id="{D6BC57BB-9397-0F75-7044-B257590A063A}"/>
              </a:ext>
            </a:extLst>
          </p:cNvPr>
          <p:cNvSpPr txBox="1"/>
          <p:nvPr/>
        </p:nvSpPr>
        <p:spPr>
          <a:xfrm>
            <a:off x="155311" y="5009168"/>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02</a:t>
            </a:r>
            <a:endParaRPr lang="en-US" sz="2800" dirty="0">
              <a:solidFill>
                <a:schemeClr val="bg1"/>
              </a:solidFill>
              <a:highlight>
                <a:srgbClr val="009AC1"/>
              </a:highlight>
            </a:endParaRPr>
          </a:p>
        </p:txBody>
      </p:sp>
      <p:sp>
        <p:nvSpPr>
          <p:cNvPr id="67" name="TextBox 66">
            <a:extLst>
              <a:ext uri="{FF2B5EF4-FFF2-40B4-BE49-F238E27FC236}">
                <a16:creationId xmlns:a16="http://schemas.microsoft.com/office/drawing/2014/main" id="{EAF10CDE-9831-13BD-F7DD-8F764E0419F4}"/>
              </a:ext>
            </a:extLst>
          </p:cNvPr>
          <p:cNvSpPr txBox="1"/>
          <p:nvPr/>
        </p:nvSpPr>
        <p:spPr>
          <a:xfrm>
            <a:off x="193257" y="6198295"/>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03</a:t>
            </a:r>
            <a:endParaRPr lang="en-US" sz="2800" dirty="0">
              <a:solidFill>
                <a:schemeClr val="bg1"/>
              </a:solidFill>
              <a:highlight>
                <a:srgbClr val="009AC1"/>
              </a:highlight>
            </a:endParaRPr>
          </a:p>
        </p:txBody>
      </p:sp>
      <p:sp>
        <p:nvSpPr>
          <p:cNvPr id="68" name="TextBox 67">
            <a:extLst>
              <a:ext uri="{FF2B5EF4-FFF2-40B4-BE49-F238E27FC236}">
                <a16:creationId xmlns:a16="http://schemas.microsoft.com/office/drawing/2014/main" id="{38BBE6A9-BE0C-88CE-8EF4-4237336C2A25}"/>
              </a:ext>
            </a:extLst>
          </p:cNvPr>
          <p:cNvSpPr txBox="1"/>
          <p:nvPr/>
        </p:nvSpPr>
        <p:spPr>
          <a:xfrm>
            <a:off x="193257" y="7585645"/>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04</a:t>
            </a:r>
            <a:endParaRPr lang="en-US" sz="2800" dirty="0">
              <a:solidFill>
                <a:schemeClr val="bg1"/>
              </a:solidFill>
              <a:highlight>
                <a:srgbClr val="009AC1"/>
              </a:highlight>
            </a:endParaRPr>
          </a:p>
        </p:txBody>
      </p:sp>
    </p:spTree>
    <p:extLst>
      <p:ext uri="{BB962C8B-B14F-4D97-AF65-F5344CB8AC3E}">
        <p14:creationId xmlns:p14="http://schemas.microsoft.com/office/powerpoint/2010/main" val="3021921457"/>
      </p:ext>
    </p:extLst>
  </p:cSld>
  <p:clrMapOvr>
    <a:masterClrMapping/>
  </p:clrMapOvr>
  <p:extLst>
    <p:ext uri="{6950BFC3-D8DA-4A85-94F7-54DA5524770B}">
      <p188:commentRel xmlns:p188="http://schemas.microsoft.com/office/powerpoint/2018/8/main" r:id="rId2"/>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a:extLst>
              <a:ext uri="{FF2B5EF4-FFF2-40B4-BE49-F238E27FC236}">
                <a16:creationId xmlns:a16="http://schemas.microsoft.com/office/drawing/2014/main" id="{EB929624-6D54-B116-EC0B-63E7E0B061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78" y="5080628"/>
            <a:ext cx="7559675" cy="5039279"/>
          </a:xfrm>
          <a:prstGeom prst="rect">
            <a:avLst/>
          </a:prstGeom>
        </p:spPr>
      </p:pic>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70</a:t>
            </a:fld>
            <a:endParaRPr lang="en-US" dirty="0"/>
          </a:p>
        </p:txBody>
      </p:sp>
      <p:sp>
        <p:nvSpPr>
          <p:cNvPr id="3" name="Rectangle 2">
            <a:extLst>
              <a:ext uri="{FF2B5EF4-FFF2-40B4-BE49-F238E27FC236}">
                <a16:creationId xmlns:a16="http://schemas.microsoft.com/office/drawing/2014/main" id="{EC59D88B-8DCE-DD6D-2936-60036FC17F65}"/>
              </a:ext>
            </a:extLst>
          </p:cNvPr>
          <p:cNvSpPr/>
          <p:nvPr/>
        </p:nvSpPr>
        <p:spPr>
          <a:xfrm>
            <a:off x="-12624" y="1220693"/>
            <a:ext cx="7584922" cy="8906979"/>
          </a:xfrm>
          <a:prstGeom prst="rect">
            <a:avLst/>
          </a:prstGeom>
          <a:gradFill>
            <a:gsLst>
              <a:gs pos="16000">
                <a:srgbClr val="74659A"/>
              </a:gs>
              <a:gs pos="41000">
                <a:srgbClr val="74659A">
                  <a:alpha val="70946"/>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Text Placeholder 16">
            <a:extLst>
              <a:ext uri="{FF2B5EF4-FFF2-40B4-BE49-F238E27FC236}">
                <a16:creationId xmlns:a16="http://schemas.microsoft.com/office/drawing/2014/main" id="{E39AA223-82C0-CFA7-0DFC-3FC6E54C7ABC}"/>
              </a:ext>
            </a:extLst>
          </p:cNvPr>
          <p:cNvSpPr txBox="1">
            <a:spLocks/>
          </p:cNvSpPr>
          <p:nvPr/>
        </p:nvSpPr>
        <p:spPr>
          <a:xfrm>
            <a:off x="516189" y="373965"/>
            <a:ext cx="3150301"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Ouverture du groupe au public </a:t>
            </a:r>
            <a:endParaRPr lang="en-US" dirty="0">
              <a:solidFill>
                <a:srgbClr val="009AC1"/>
              </a:solidFill>
            </a:endParaRPr>
          </a:p>
        </p:txBody>
      </p:sp>
      <p:sp>
        <p:nvSpPr>
          <p:cNvPr id="8" name="Graphic 4">
            <a:extLst>
              <a:ext uri="{FF2B5EF4-FFF2-40B4-BE49-F238E27FC236}">
                <a16:creationId xmlns:a16="http://schemas.microsoft.com/office/drawing/2014/main" id="{FFE22487-47CC-FC75-5EB1-B540885EF5C6}"/>
              </a:ext>
            </a:extLst>
          </p:cNvPr>
          <p:cNvSpPr/>
          <p:nvPr/>
        </p:nvSpPr>
        <p:spPr>
          <a:xfrm rot="16200000">
            <a:off x="1476824" y="157488"/>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F93AA532-EA1D-7532-9B3D-9B3FB74ADB46}"/>
              </a:ext>
            </a:extLst>
          </p:cNvPr>
          <p:cNvPicPr>
            <a:picLocks noChangeAspect="1"/>
          </p:cNvPicPr>
          <p:nvPr/>
        </p:nvPicPr>
        <p:blipFill rotWithShape="1">
          <a:blip r:embed="rId3">
            <a:alphaModFix amt="35000"/>
          </a:blip>
          <a:srcRect l="67393" t="-878" r="5449" b="31174"/>
          <a:stretch/>
        </p:blipFill>
        <p:spPr>
          <a:xfrm flipH="1">
            <a:off x="4861521" y="6717139"/>
            <a:ext cx="2475513" cy="3399920"/>
          </a:xfrm>
          <a:prstGeom prst="rect">
            <a:avLst/>
          </a:prstGeom>
        </p:spPr>
      </p:pic>
      <p:sp>
        <p:nvSpPr>
          <p:cNvPr id="11" name="Rectangle 10">
            <a:extLst>
              <a:ext uri="{FF2B5EF4-FFF2-40B4-BE49-F238E27FC236}">
                <a16:creationId xmlns:a16="http://schemas.microsoft.com/office/drawing/2014/main" id="{403399E9-6877-66D3-40BA-ADBD11C91049}"/>
              </a:ext>
            </a:extLst>
          </p:cNvPr>
          <p:cNvSpPr/>
          <p:nvPr/>
        </p:nvSpPr>
        <p:spPr>
          <a:xfrm>
            <a:off x="457902" y="3064849"/>
            <a:ext cx="6643869" cy="3914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cxnSp>
        <p:nvCxnSpPr>
          <p:cNvPr id="24" name="Straight Connector 23">
            <a:extLst>
              <a:ext uri="{FF2B5EF4-FFF2-40B4-BE49-F238E27FC236}">
                <a16:creationId xmlns:a16="http://schemas.microsoft.com/office/drawing/2014/main" id="{0A4CC1D8-7D66-2572-8242-081760CB097D}"/>
              </a:ext>
            </a:extLst>
          </p:cNvPr>
          <p:cNvCxnSpPr>
            <a:cxnSpLocks/>
          </p:cNvCxnSpPr>
          <p:nvPr/>
        </p:nvCxnSpPr>
        <p:spPr>
          <a:xfrm>
            <a:off x="3162306" y="3064849"/>
            <a:ext cx="0" cy="758934"/>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C7D9FB-F7D0-8CCF-FB81-29806BF254AB}"/>
              </a:ext>
            </a:extLst>
          </p:cNvPr>
          <p:cNvCxnSpPr>
            <a:cxnSpLocks/>
          </p:cNvCxnSpPr>
          <p:nvPr/>
        </p:nvCxnSpPr>
        <p:spPr>
          <a:xfrm>
            <a:off x="6171013" y="3819377"/>
            <a:ext cx="0" cy="174282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3216A7-ADFA-EF43-6BF4-108A9794FEAB}"/>
              </a:ext>
            </a:extLst>
          </p:cNvPr>
          <p:cNvCxnSpPr>
            <a:cxnSpLocks/>
          </p:cNvCxnSpPr>
          <p:nvPr/>
        </p:nvCxnSpPr>
        <p:spPr>
          <a:xfrm>
            <a:off x="3149274" y="3819377"/>
            <a:ext cx="3021739"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80AEC8-B8F2-EB8A-40D4-E352A1F7BC9B}"/>
              </a:ext>
            </a:extLst>
          </p:cNvPr>
          <p:cNvCxnSpPr>
            <a:cxnSpLocks/>
          </p:cNvCxnSpPr>
          <p:nvPr/>
        </p:nvCxnSpPr>
        <p:spPr>
          <a:xfrm>
            <a:off x="457902" y="5562200"/>
            <a:ext cx="5713111"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38ED01BB-AC7A-9019-9CDB-9418308B19C4}"/>
              </a:ext>
            </a:extLst>
          </p:cNvPr>
          <p:cNvSpPr txBox="1">
            <a:spLocks/>
          </p:cNvSpPr>
          <p:nvPr/>
        </p:nvSpPr>
        <p:spPr>
          <a:xfrm>
            <a:off x="3461199" y="3556299"/>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9" name="TextBox 28">
            <a:extLst>
              <a:ext uri="{FF2B5EF4-FFF2-40B4-BE49-F238E27FC236}">
                <a16:creationId xmlns:a16="http://schemas.microsoft.com/office/drawing/2014/main" id="{CFD7F140-FD80-4407-31F2-352EE2C0B3C0}"/>
              </a:ext>
            </a:extLst>
          </p:cNvPr>
          <p:cNvSpPr txBox="1"/>
          <p:nvPr/>
        </p:nvSpPr>
        <p:spPr>
          <a:xfrm>
            <a:off x="3625121" y="4026314"/>
            <a:ext cx="1462346" cy="1182375"/>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Organisation de l'</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atelier et du </a:t>
            </a: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séminaire</a:t>
            </a:r>
            <a:endPar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endParaRPr>
          </a:p>
          <a:p>
            <a:pPr>
              <a:lnSpc>
                <a:spcPts val="1680"/>
              </a:lnSpc>
            </a:pP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762AE7A2-A265-0DAF-6A91-760C3F3459DF}"/>
              </a:ext>
            </a:extLst>
          </p:cNvPr>
          <p:cNvSpPr/>
          <p:nvPr/>
        </p:nvSpPr>
        <p:spPr>
          <a:xfrm>
            <a:off x="4868804" y="3737164"/>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3">
            <a:extLst>
              <a:ext uri="{FF2B5EF4-FFF2-40B4-BE49-F238E27FC236}">
                <a16:creationId xmlns:a16="http://schemas.microsoft.com/office/drawing/2014/main" id="{3058B41F-5777-9F19-2BDC-8D4422BB6257}"/>
              </a:ext>
            </a:extLst>
          </p:cNvPr>
          <p:cNvSpPr txBox="1">
            <a:spLocks/>
          </p:cNvSpPr>
          <p:nvPr/>
        </p:nvSpPr>
        <p:spPr>
          <a:xfrm>
            <a:off x="2022703" y="5329132"/>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6" name="TextBox 85">
            <a:extLst>
              <a:ext uri="{FF2B5EF4-FFF2-40B4-BE49-F238E27FC236}">
                <a16:creationId xmlns:a16="http://schemas.microsoft.com/office/drawing/2014/main" id="{C949C2F8-359D-6813-7895-41254D7D3C7D}"/>
              </a:ext>
            </a:extLst>
          </p:cNvPr>
          <p:cNvSpPr txBox="1"/>
          <p:nvPr/>
        </p:nvSpPr>
        <p:spPr>
          <a:xfrm>
            <a:off x="1041144" y="5827626"/>
            <a:ext cx="1747465" cy="746358"/>
          </a:xfrm>
          <a:prstGeom prst="rect">
            <a:avLst/>
          </a:prstGeom>
          <a:noFill/>
          <a:ln>
            <a:noFill/>
          </a:ln>
        </p:spPr>
        <p:txBody>
          <a:bodyPr wrap="square">
            <a:spAutoFit/>
          </a:bodyPr>
          <a:lstStyle/>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Voir ses activités s'étendre et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se développer</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id="{5691AF31-FC09-FFD5-C86A-733310560DCC}"/>
              </a:ext>
            </a:extLst>
          </p:cNvPr>
          <p:cNvSpPr/>
          <p:nvPr/>
        </p:nvSpPr>
        <p:spPr>
          <a:xfrm>
            <a:off x="3676683" y="5479193"/>
            <a:ext cx="777685"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id="{8D1BC781-2CD9-C5F2-275C-85F805DF5271}"/>
              </a:ext>
            </a:extLst>
          </p:cNvPr>
          <p:cNvSpPr txBox="1">
            <a:spLocks/>
          </p:cNvSpPr>
          <p:nvPr/>
        </p:nvSpPr>
        <p:spPr>
          <a:xfrm>
            <a:off x="4806178" y="5298643"/>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9" name="TextBox 88">
            <a:extLst>
              <a:ext uri="{FF2B5EF4-FFF2-40B4-BE49-F238E27FC236}">
                <a16:creationId xmlns:a16="http://schemas.microsoft.com/office/drawing/2014/main" id="{1BDA5914-F8E6-EDA1-0D0E-04954CE1C21D}"/>
              </a:ext>
            </a:extLst>
          </p:cNvPr>
          <p:cNvSpPr txBox="1"/>
          <p:nvPr/>
        </p:nvSpPr>
        <p:spPr>
          <a:xfrm>
            <a:off x="3722242" y="5769666"/>
            <a:ext cx="1875970" cy="528350"/>
          </a:xfrm>
          <a:prstGeom prst="rect">
            <a:avLst/>
          </a:prstGeom>
          <a:noFill/>
          <a:ln>
            <a:noFill/>
          </a:ln>
        </p:spPr>
        <p:txBody>
          <a:bodyPr wrap="square">
            <a:spAutoFit/>
          </a:bodyPr>
          <a:lstStyle/>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Communiquer </a:t>
            </a:r>
          </a:p>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sur vos activités</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9BB4F320-0B6D-4E2E-B722-7B5DCA46B4DA}"/>
              </a:ext>
            </a:extLst>
          </p:cNvPr>
          <p:cNvSpPr/>
          <p:nvPr/>
        </p:nvSpPr>
        <p:spPr>
          <a:xfrm>
            <a:off x="869469" y="5469351"/>
            <a:ext cx="675404"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7">
            <a:extLst>
              <a:ext uri="{FF2B5EF4-FFF2-40B4-BE49-F238E27FC236}">
                <a16:creationId xmlns:a16="http://schemas.microsoft.com/office/drawing/2014/main" id="{29F2D1F8-DC43-31CF-4101-AB1D00238C51}"/>
              </a:ext>
            </a:extLst>
          </p:cNvPr>
          <p:cNvSpPr txBox="1">
            <a:spLocks/>
          </p:cNvSpPr>
          <p:nvPr/>
        </p:nvSpPr>
        <p:spPr>
          <a:xfrm>
            <a:off x="478061" y="1571594"/>
            <a:ext cx="4791433" cy="139220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300" dirty="0">
                <a:solidFill>
                  <a:schemeClr val="bg1"/>
                </a:solidFill>
              </a:rPr>
              <a:t>Un groupe a été constitué. Vous avez élaboré un cadre qui permet à chacun de contribuer de manière significative. Vous avez trouvé un financement pour assurer vos activités. </a:t>
            </a:r>
            <a:r>
              <a:rPr lang="en-US" sz="1300" b="1" dirty="0">
                <a:solidFill>
                  <a:schemeClr val="bg1"/>
                </a:solidFill>
              </a:rPr>
              <a:t>À ce stade, il est temps de réfléchir à la manière d'ouvrir le groupe à un public plus large. </a:t>
            </a:r>
          </a:p>
          <a:p>
            <a:pPr algn="l"/>
            <a:endParaRPr lang="en-US" sz="1300" b="1" dirty="0">
              <a:solidFill>
                <a:schemeClr val="bg1"/>
              </a:solidFill>
            </a:endParaRPr>
          </a:p>
          <a:p>
            <a:pPr algn="l"/>
            <a:r>
              <a:rPr lang="en-US" sz="1300" dirty="0">
                <a:solidFill>
                  <a:schemeClr val="bg1"/>
                </a:solidFill>
              </a:rPr>
              <a:t>Quels sont les éléments à prendre en compte ? Voici ce que nous avons fait. </a:t>
            </a:r>
          </a:p>
          <a:p>
            <a:pPr algn="l">
              <a:tabLst>
                <a:tab pos="266700" algn="l"/>
              </a:tabLst>
            </a:pPr>
            <a:r>
              <a:rPr lang="en-US" sz="1300" dirty="0">
                <a:solidFill>
                  <a:schemeClr val="bg1"/>
                </a:solidFill>
              </a:rPr>
              <a:t> </a:t>
            </a:r>
          </a:p>
        </p:txBody>
      </p:sp>
      <p:grpSp>
        <p:nvGrpSpPr>
          <p:cNvPr id="92" name="Graphic 4">
            <a:extLst>
              <a:ext uri="{FF2B5EF4-FFF2-40B4-BE49-F238E27FC236}">
                <a16:creationId xmlns:a16="http://schemas.microsoft.com/office/drawing/2014/main" id="{1FD28751-028F-2440-C8C9-261347E88F57}"/>
              </a:ext>
            </a:extLst>
          </p:cNvPr>
          <p:cNvGrpSpPr/>
          <p:nvPr/>
        </p:nvGrpSpPr>
        <p:grpSpPr>
          <a:xfrm rot="2371785">
            <a:off x="1292989" y="3772773"/>
            <a:ext cx="403667" cy="780438"/>
            <a:chOff x="9129274" y="2719113"/>
            <a:chExt cx="717139" cy="1386497"/>
          </a:xfrm>
          <a:solidFill>
            <a:srgbClr val="000000"/>
          </a:solidFill>
        </p:grpSpPr>
        <p:grpSp>
          <p:nvGrpSpPr>
            <p:cNvPr id="93" name="Graphic 4">
              <a:extLst>
                <a:ext uri="{FF2B5EF4-FFF2-40B4-BE49-F238E27FC236}">
                  <a16:creationId xmlns:a16="http://schemas.microsoft.com/office/drawing/2014/main" id="{6F2C23EF-EE58-6C5B-FA08-06BBFEDA4614}"/>
                </a:ext>
              </a:extLst>
            </p:cNvPr>
            <p:cNvGrpSpPr/>
            <p:nvPr/>
          </p:nvGrpSpPr>
          <p:grpSpPr>
            <a:xfrm>
              <a:off x="9159507" y="2719113"/>
              <a:ext cx="446280" cy="440141"/>
              <a:chOff x="9159507" y="2719113"/>
              <a:chExt cx="446280" cy="440141"/>
            </a:xfrm>
            <a:grpFill/>
          </p:grpSpPr>
          <p:sp>
            <p:nvSpPr>
              <p:cNvPr id="104" name="Freeform 103">
                <a:extLst>
                  <a:ext uri="{FF2B5EF4-FFF2-40B4-BE49-F238E27FC236}">
                    <a16:creationId xmlns:a16="http://schemas.microsoft.com/office/drawing/2014/main" id="{4B9CF70E-B9C5-93B5-BC54-07BACD6CEED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703793B6-5679-B059-C362-004091A9DFA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94" name="Graphic 4">
              <a:extLst>
                <a:ext uri="{FF2B5EF4-FFF2-40B4-BE49-F238E27FC236}">
                  <a16:creationId xmlns:a16="http://schemas.microsoft.com/office/drawing/2014/main" id="{F6EC3B85-1AC8-BBC8-A479-D02E73333608}"/>
                </a:ext>
              </a:extLst>
            </p:cNvPr>
            <p:cNvGrpSpPr/>
            <p:nvPr/>
          </p:nvGrpSpPr>
          <p:grpSpPr>
            <a:xfrm>
              <a:off x="9129274" y="2893887"/>
              <a:ext cx="717139" cy="1211724"/>
              <a:chOff x="9129274" y="2893887"/>
              <a:chExt cx="717139" cy="1211724"/>
            </a:xfrm>
            <a:grpFill/>
          </p:grpSpPr>
          <p:sp>
            <p:nvSpPr>
              <p:cNvPr id="95" name="Freeform 94">
                <a:extLst>
                  <a:ext uri="{FF2B5EF4-FFF2-40B4-BE49-F238E27FC236}">
                    <a16:creationId xmlns:a16="http://schemas.microsoft.com/office/drawing/2014/main" id="{7DF102CE-9E08-4F4F-2CF5-1F628BA8A29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DCE9B9AA-2B36-D4E0-2076-B2DCAD52810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8D102BA-1C07-5543-E35D-45D545D7035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2C9379BD-C0C7-1E8B-3851-F80C90BA04D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9B457BF-761B-0D75-3BD9-8EEB00AC9E5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582E49F-4735-4D70-1B61-FEEBF503FA8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FEE071-6117-24D1-55A2-5A93561ABE0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 name="Group 6">
            <a:extLst>
              <a:ext uri="{FF2B5EF4-FFF2-40B4-BE49-F238E27FC236}">
                <a16:creationId xmlns:a16="http://schemas.microsoft.com/office/drawing/2014/main" id="{0A44EC3F-BADE-94E8-FCBD-2776DA5ACC9F}"/>
              </a:ext>
            </a:extLst>
          </p:cNvPr>
          <p:cNvGrpSpPr/>
          <p:nvPr/>
        </p:nvGrpSpPr>
        <p:grpSpPr>
          <a:xfrm>
            <a:off x="5219971" y="3464374"/>
            <a:ext cx="568255" cy="520900"/>
            <a:chOff x="5632524" y="3887743"/>
            <a:chExt cx="867188" cy="794922"/>
          </a:xfrm>
        </p:grpSpPr>
        <p:sp>
          <p:nvSpPr>
            <p:cNvPr id="12" name="Freeform 11">
              <a:extLst>
                <a:ext uri="{FF2B5EF4-FFF2-40B4-BE49-F238E27FC236}">
                  <a16:creationId xmlns:a16="http://schemas.microsoft.com/office/drawing/2014/main" id="{6FB0026A-3B3A-2995-0FB8-67EBBD5EF859}"/>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F7371CAE-F483-37F8-3843-C5309F2993CD}"/>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8E9C828-8771-09DD-AECB-99A4A6309727}"/>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a16="http://schemas.microsoft.com/office/drawing/2014/main" id="{818480DF-E259-2484-F8A0-70D84C5E7B54}"/>
                </a:ext>
              </a:extLst>
            </p:cNvPr>
            <p:cNvGrpSpPr/>
            <p:nvPr/>
          </p:nvGrpSpPr>
          <p:grpSpPr>
            <a:xfrm>
              <a:off x="5632524" y="3887743"/>
              <a:ext cx="867188" cy="794922"/>
              <a:chOff x="5632524" y="3887743"/>
              <a:chExt cx="867188" cy="794922"/>
            </a:xfrm>
            <a:solidFill>
              <a:srgbClr val="010101"/>
            </a:solidFill>
          </p:grpSpPr>
          <p:sp>
            <p:nvSpPr>
              <p:cNvPr id="16" name="Freeform 15">
                <a:extLst>
                  <a:ext uri="{FF2B5EF4-FFF2-40B4-BE49-F238E27FC236}">
                    <a16:creationId xmlns:a16="http://schemas.microsoft.com/office/drawing/2014/main" id="{9326E224-0EDF-6BF6-F2D9-5318C96756B5}"/>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4BAF0128-5440-C538-3FCD-99CAE022D84A}"/>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2F5C3E80-55CE-DDDA-D27D-30A6C6A52996}"/>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CB8437CC-25E6-DF4D-60F2-1C001C88F78A}"/>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4FB85AEC-2F84-20DC-0E58-4016EB51F618}"/>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08E6F259-B451-D87D-0C0A-19CF5EA6FCC0}"/>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9F6B7151-0A60-7184-C151-85729E10B8C6}"/>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96D0129-B675-AE6E-6C27-0C62EDD8E62E}"/>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750DCF32-EE2A-6D04-3C18-A5083921CB18}"/>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5" name="Graphic 3">
            <a:extLst>
              <a:ext uri="{FF2B5EF4-FFF2-40B4-BE49-F238E27FC236}">
                <a16:creationId xmlns:a16="http://schemas.microsoft.com/office/drawing/2014/main" id="{2605DC68-DDA6-F256-D05C-D795E513C346}"/>
              </a:ext>
            </a:extLst>
          </p:cNvPr>
          <p:cNvGrpSpPr/>
          <p:nvPr/>
        </p:nvGrpSpPr>
        <p:grpSpPr>
          <a:xfrm>
            <a:off x="3669885" y="5258403"/>
            <a:ext cx="645547" cy="557261"/>
            <a:chOff x="662657" y="2010078"/>
            <a:chExt cx="1091621" cy="942328"/>
          </a:xfrm>
        </p:grpSpPr>
        <p:sp>
          <p:nvSpPr>
            <p:cNvPr id="90" name="Freeform 89">
              <a:extLst>
                <a:ext uri="{FF2B5EF4-FFF2-40B4-BE49-F238E27FC236}">
                  <a16:creationId xmlns:a16="http://schemas.microsoft.com/office/drawing/2014/main" id="{26DF82E3-94F5-A29E-E895-B72269DF87C4}"/>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00BADE"/>
            </a:solidFill>
            <a:ln w="27426" cap="flat">
              <a:noFill/>
              <a:prstDash val="solid"/>
              <a:miter/>
            </a:ln>
          </p:spPr>
          <p:txBody>
            <a:bodyPr rtlCol="0" anchor="ctr"/>
            <a:lstStyle/>
            <a:p>
              <a:endParaRPr lang="en-US"/>
            </a:p>
          </p:txBody>
        </p:sp>
        <p:grpSp>
          <p:nvGrpSpPr>
            <p:cNvPr id="97" name="Graphic 3">
              <a:extLst>
                <a:ext uri="{FF2B5EF4-FFF2-40B4-BE49-F238E27FC236}">
                  <a16:creationId xmlns:a16="http://schemas.microsoft.com/office/drawing/2014/main" id="{38D9E2B8-A179-DE62-1395-FAE8AAACE5E6}"/>
                </a:ext>
              </a:extLst>
            </p:cNvPr>
            <p:cNvGrpSpPr/>
            <p:nvPr/>
          </p:nvGrpSpPr>
          <p:grpSpPr>
            <a:xfrm>
              <a:off x="662657" y="2010078"/>
              <a:ext cx="1091621" cy="942328"/>
              <a:chOff x="662657" y="2010078"/>
              <a:chExt cx="1091621" cy="942328"/>
            </a:xfrm>
            <a:solidFill>
              <a:srgbClr val="000000"/>
            </a:solidFill>
          </p:grpSpPr>
          <p:sp>
            <p:nvSpPr>
              <p:cNvPr id="98" name="Freeform 97">
                <a:extLst>
                  <a:ext uri="{FF2B5EF4-FFF2-40B4-BE49-F238E27FC236}">
                    <a16:creationId xmlns:a16="http://schemas.microsoft.com/office/drawing/2014/main" id="{309FD57E-3EE2-9C1B-7BDE-A9540B3ADAAC}"/>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8DD354A-8389-EA91-8BF1-B917CA8CFCE1}"/>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4BB7B26-D4A5-D3D1-2EBA-07916735707B}"/>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108" name="Graphic 3">
                <a:extLst>
                  <a:ext uri="{FF2B5EF4-FFF2-40B4-BE49-F238E27FC236}">
                    <a16:creationId xmlns:a16="http://schemas.microsoft.com/office/drawing/2014/main" id="{51771369-9095-652D-CBCB-3D2FF6F6F5D9}"/>
                  </a:ext>
                </a:extLst>
              </p:cNvPr>
              <p:cNvGrpSpPr/>
              <p:nvPr/>
            </p:nvGrpSpPr>
            <p:grpSpPr>
              <a:xfrm>
                <a:off x="662657" y="2010078"/>
                <a:ext cx="1091621" cy="942328"/>
                <a:chOff x="662657" y="2010078"/>
                <a:chExt cx="1091621" cy="942328"/>
              </a:xfrm>
              <a:solidFill>
                <a:srgbClr val="000000"/>
              </a:solidFill>
            </p:grpSpPr>
            <p:sp>
              <p:nvSpPr>
                <p:cNvPr id="109" name="Freeform 108">
                  <a:extLst>
                    <a:ext uri="{FF2B5EF4-FFF2-40B4-BE49-F238E27FC236}">
                      <a16:creationId xmlns:a16="http://schemas.microsoft.com/office/drawing/2014/main" id="{7CB52844-E7A6-97CE-9691-C543614C2C91}"/>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054A28F2-5D5C-B864-1D38-54A5360D930D}"/>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grpSp>
        <p:nvGrpSpPr>
          <p:cNvPr id="111" name="Graphic 3">
            <a:extLst>
              <a:ext uri="{FF2B5EF4-FFF2-40B4-BE49-F238E27FC236}">
                <a16:creationId xmlns:a16="http://schemas.microsoft.com/office/drawing/2014/main" id="{D2D78CCD-62D9-67B3-67E4-AAA7F859A9E9}"/>
              </a:ext>
            </a:extLst>
          </p:cNvPr>
          <p:cNvGrpSpPr/>
          <p:nvPr/>
        </p:nvGrpSpPr>
        <p:grpSpPr>
          <a:xfrm>
            <a:off x="814050" y="5273284"/>
            <a:ext cx="617593" cy="620486"/>
            <a:chOff x="10641325" y="2076985"/>
            <a:chExt cx="1044352" cy="1049245"/>
          </a:xfrm>
        </p:grpSpPr>
        <p:sp>
          <p:nvSpPr>
            <p:cNvPr id="112" name="Freeform 111">
              <a:extLst>
                <a:ext uri="{FF2B5EF4-FFF2-40B4-BE49-F238E27FC236}">
                  <a16:creationId xmlns:a16="http://schemas.microsoft.com/office/drawing/2014/main" id="{438306D1-7EBD-BD3D-0FE0-54E59200EEE0}"/>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00BADE"/>
            </a:solidFill>
            <a:ln w="27426" cap="flat">
              <a:noFill/>
              <a:prstDash val="solid"/>
              <a:miter/>
            </a:ln>
          </p:spPr>
          <p:txBody>
            <a:bodyPr rtlCol="0" anchor="ctr"/>
            <a:lstStyle/>
            <a:p>
              <a:endParaRPr lang="en-US"/>
            </a:p>
          </p:txBody>
        </p:sp>
        <p:grpSp>
          <p:nvGrpSpPr>
            <p:cNvPr id="113" name="Graphic 3">
              <a:extLst>
                <a:ext uri="{FF2B5EF4-FFF2-40B4-BE49-F238E27FC236}">
                  <a16:creationId xmlns:a16="http://schemas.microsoft.com/office/drawing/2014/main" id="{29AAEA16-9110-3EC1-A619-CAC63D66E986}"/>
                </a:ext>
              </a:extLst>
            </p:cNvPr>
            <p:cNvGrpSpPr/>
            <p:nvPr/>
          </p:nvGrpSpPr>
          <p:grpSpPr>
            <a:xfrm>
              <a:off x="10641325" y="2076985"/>
              <a:ext cx="1044352" cy="1049245"/>
              <a:chOff x="10641325" y="2076985"/>
              <a:chExt cx="1044352" cy="1049245"/>
            </a:xfrm>
            <a:solidFill>
              <a:srgbClr val="000000"/>
            </a:solidFill>
          </p:grpSpPr>
          <p:sp>
            <p:nvSpPr>
              <p:cNvPr id="114" name="Freeform 113">
                <a:extLst>
                  <a:ext uri="{FF2B5EF4-FFF2-40B4-BE49-F238E27FC236}">
                    <a16:creationId xmlns:a16="http://schemas.microsoft.com/office/drawing/2014/main" id="{E80EB3CD-FC7A-31B4-2BA1-FF2CE349ADBE}"/>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08C2E9BD-B166-37A6-C7C0-A5C3A8FDA908}"/>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F7094CBA-C406-8EE4-3B3A-FF73BD32AA85}"/>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3DD96F4F-64F7-405C-FCDC-8AB69D2749BF}"/>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13BF23AE-AE5E-315C-BC80-C8857AF63B22}"/>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8BD99B07-722C-59A2-74B2-FD8C4C074855}"/>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3E25460D-3B60-3F49-43F9-EE220FA22E96}"/>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2DB6C986-B67E-C4CC-E3DC-6B5FD87CA9F0}"/>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FAC5CB1-24EE-2B67-3F3A-C29C1AEF1D18}"/>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18B553E-958B-AC74-FABD-97062CB283D7}"/>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784616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988639" y="1710280"/>
            <a:ext cx="6503514" cy="551919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L'objectif de la Contributory Clinic est de créer un espace où les parents peuvent venir développer des stratégies pour réduire le temps d'écran de leurs enfants. Lors de l'ouverture du groupe au public, la première chose à décider est la manière d'organiser ce temps. Comment allez-vous accueillir les gens et leur présenter le projet ? Comment allez-vous organiser l'espace ? Allez-vous vous appuyer sur un contenu pour lancer la discussion ? Comment faire le lien entre les différentes sessions ? Comment conclure les réunions ?</a:t>
            </a:r>
          </a:p>
          <a:p>
            <a:pPr>
              <a:lnSpc>
                <a:spcPts val="1220"/>
              </a:lnSpc>
            </a:pPr>
            <a:r>
              <a:rPr lang="en-US" sz="1150" dirty="0">
                <a:solidFill>
                  <a:srgbClr val="262626"/>
                </a:solidFill>
              </a:rPr>
              <a:t> </a:t>
            </a:r>
          </a:p>
          <a:p>
            <a:pPr>
              <a:lnSpc>
                <a:spcPts val="1220"/>
              </a:lnSpc>
            </a:pPr>
            <a:r>
              <a:rPr lang="en-US" sz="1150" dirty="0">
                <a:solidFill>
                  <a:srgbClr val="262626"/>
                </a:solidFill>
              </a:rPr>
              <a:t>Le format original de la Clinique contributive était organisé autour de deux structures : un atelier se déroulant une semaine sur deux au </a:t>
            </a:r>
            <a:r>
              <a:rPr lang="en-US" sz="1150" dirty="0" err="1">
                <a:solidFill>
                  <a:srgbClr val="262626"/>
                </a:solidFill>
              </a:rPr>
              <a:t>centre </a:t>
            </a:r>
            <a:r>
              <a:rPr lang="en-US" sz="1150" dirty="0">
                <a:solidFill>
                  <a:srgbClr val="262626"/>
                </a:solidFill>
              </a:rPr>
              <a:t>PMI et un séminaire théorique se déroulant une semaine sur deux, qui s'est d'abord tenu à l'Institut de recherche et d'innovation, puis sur Zoom pendant la pandémie COVID-19, et enfin dans un format hybride avec un ancrage physique à Saint-Denis. </a:t>
            </a:r>
          </a:p>
          <a:p>
            <a:pPr>
              <a:lnSpc>
                <a:spcPts val="1220"/>
              </a:lnSpc>
            </a:pPr>
            <a:r>
              <a:rPr lang="en-US" sz="1150" dirty="0">
                <a:solidFill>
                  <a:srgbClr val="262626"/>
                </a:solidFill>
              </a:rPr>
              <a:t> </a:t>
            </a:r>
          </a:p>
          <a:p>
            <a:pPr>
              <a:lnSpc>
                <a:spcPts val="1220"/>
              </a:lnSpc>
            </a:pPr>
            <a:r>
              <a:rPr lang="en-US" sz="1150" dirty="0">
                <a:solidFill>
                  <a:srgbClr val="262626"/>
                </a:solidFill>
              </a:rPr>
              <a:t>L'atelier a été conçu comme l'activité principale réunissant le groupe principal et les parents du quartier. Il est ouvert et s'inscrit dans la durée, ce qui signifie que les parents peuvent venir pour une séance ou suivre la discussion pendant plusieurs semaines. Il est important que l'espace soit ouvert et convivial. Pour ce faire, il convient de disposer les chaises en cercle ouvert, sans tables au milieu, de préparer du thé et du café et d'inviter les participants à se présenter longuement. Étant donné que vous ciblez les parents de jeunes enfants, vous devez également vous assurer que quelqu'un peut s'occuper des enfants pendant les discussions. </a:t>
            </a:r>
          </a:p>
          <a:p>
            <a:pPr>
              <a:lnSpc>
                <a:spcPts val="1220"/>
              </a:lnSpc>
            </a:pPr>
            <a:r>
              <a:rPr lang="en-US" sz="1150" dirty="0">
                <a:solidFill>
                  <a:srgbClr val="262626"/>
                </a:solidFill>
              </a:rPr>
              <a:t> </a:t>
            </a:r>
          </a:p>
          <a:p>
            <a:pPr>
              <a:lnSpc>
                <a:spcPts val="1220"/>
              </a:lnSpc>
            </a:pPr>
            <a:r>
              <a:rPr lang="en-US" sz="1150" dirty="0">
                <a:solidFill>
                  <a:srgbClr val="262626"/>
                </a:solidFill>
              </a:rPr>
              <a:t>Il est important que vous restiez au même endroit et que vous travailliez aux mêmes heures afin que les gens sachent où et quand vous trouver. À la Contributory Clinic, nous travaillons un vendredi sur deux (à l'exception des jours fériés) de 9h30 à 12h00. La première heure et demie est ouverte aux parents. La dernière heure est réservée au groupe de base. Pendant ce temps, nous évaluons la session du jour, planifions la suivante et discutons d'autres projets ou opportunités potentiels auxquels nous voulons répondre ensemble. </a:t>
            </a:r>
          </a:p>
          <a:p>
            <a:pPr>
              <a:lnSpc>
                <a:spcPts val="1220"/>
              </a:lnSpc>
            </a:pPr>
            <a:r>
              <a:rPr lang="en-US" sz="1150" dirty="0">
                <a:solidFill>
                  <a:srgbClr val="262626"/>
                </a:solidFill>
              </a:rPr>
              <a:t> </a:t>
            </a:r>
          </a:p>
          <a:p>
            <a:pPr>
              <a:lnSpc>
                <a:spcPts val="1220"/>
              </a:lnSpc>
            </a:pPr>
            <a:r>
              <a:rPr lang="en-US" sz="1150" dirty="0">
                <a:solidFill>
                  <a:srgbClr val="262626"/>
                </a:solidFill>
              </a:rPr>
              <a:t>En ce qui concerne le contenu, nous avons constaté qu'il était très utile de commencer les sessions en montrant une petite vidéo sur les effets des écrans sur les enfants. Les nouveaux parents peuvent être accablés de sentir toute l'attention portée sur eux lorsqu'ils arrivent, et la vidéo permet de les orienter vers un objet extérieur qui peut susciter des réactions de la part de toutes les personnes présentes. D'une manière générale, il est important que l'animateur veille à ce que l'atelier ne se transforme pas en une séance de consultation collective. L'objectif est de faire dialoguer des savoirs différents en complétant l'expérience vécue par des savoirs théoriques et des savoir-faire, ce qui est difficile à faire si l'on se perd dans l'expérience d'une seule personne. Pour créer une discussion plus équilibrée où toute l'attention ne gravite pas autour d'une seule personne, il est bon qu'au moins deux parents soient présents à chaque séance. </a:t>
            </a:r>
          </a:p>
          <a:p>
            <a:pPr>
              <a:lnSpc>
                <a:spcPts val="1220"/>
              </a:lnSpc>
            </a:pPr>
            <a:r>
              <a:rPr lang="en-US" sz="1150" dirty="0">
                <a:solidFill>
                  <a:srgbClr val="262626"/>
                </a:solidFill>
              </a:rPr>
              <a:t> </a:t>
            </a:r>
          </a:p>
          <a:p>
            <a:pPr>
              <a:lnSpc>
                <a:spcPts val="1220"/>
              </a:lnSpc>
            </a:pPr>
            <a:r>
              <a:rPr lang="en-US" sz="1150" dirty="0">
                <a:solidFill>
                  <a:srgbClr val="262626"/>
                </a:solidFill>
              </a:rPr>
              <a:t>Le séminaire est une extension de la séance de lecture qui a structuré la première année d'activités de la Contributory Clinic. Il permet d'approfondir certaines questions qui ont été identifiées au cours de l'atelier et qui méritent d'être discutées plus en détail. Dans un premier temps, les séminaires se sont déroulés à l'Institut de recherche et d'innovation. Le contenu était ensuite transmis aux parents et aux professionnels lors des ateliers. Pendant le COVID, le séminaire, comme la plupart des autres activités, a été mis en ligne ; à ce moment-là, le reste du groupe a été invité à y participer. Après la pandémie, à la demande des professionnels, nous avons déplacé le séminaire au Centre PMI. Au fur et à mesure que nous avons travaillé avec plus de personnes sur le territoire, nous avons ouvert le séminaire à un public plus large. Il n'est pas seulement réservé aux personnes qui participent à l'atelier, mais plus généralement aux personnes intéressées par le sujet, et qui souhaitent réserver un moment tous les deux mois pour approfondir les sujets liés à la question de la surexposition. Les séminaires sont de nature théorique. Parfois, les chercheurs du groupe central préparent un sujet de discussion ; d'autres fois, nous invitons d'autres universitaires ou professionnels à préparer une présentation. Les interventions précédentes ont traité de sujets tels que l'addiction, le </a:t>
            </a:r>
            <a:r>
              <a:rPr lang="en-US" sz="1150" dirty="0">
                <a:solidFill>
                  <a:schemeClr val="tx1"/>
                </a:solidFill>
              </a:rPr>
              <a:t>jeu, l'autisme, la capacité à être seul, la perturbation, le langage humain</a:t>
            </a:r>
            <a:r>
              <a:rPr lang="en-US" sz="1150" dirty="0">
                <a:solidFill>
                  <a:srgbClr val="262626"/>
                </a:solidFill>
              </a:rPr>
              <a:t>, la négation et la frustration. Le séminaire dure deux heures : une heure est réservée à la présentation et une heure à la discussion. </a:t>
            </a:r>
          </a:p>
          <a:p>
            <a:pPr>
              <a:lnSpc>
                <a:spcPts val="1220"/>
              </a:lnSpc>
            </a:pPr>
            <a:r>
              <a:rPr lang="en-US" sz="1150" dirty="0">
                <a:solidFill>
                  <a:srgbClr val="262626"/>
                </a:solidFill>
              </a:rPr>
              <a:t> </a:t>
            </a:r>
          </a:p>
          <a:p>
            <a:pPr>
              <a:lnSpc>
                <a:spcPts val="1220"/>
              </a:lnSpc>
            </a:pPr>
            <a:r>
              <a:rPr lang="en-US" sz="1150" dirty="0">
                <a:solidFill>
                  <a:srgbClr val="262626"/>
                </a:solidFill>
              </a:rPr>
              <a:t>Vous pouvez décider de structurer vos activités différemment, mais nous avons trouvé beaucoup de valeur dans ce modèle intermittent, où vous passez de la recherche d'alternatives aux écrans à des discussions plus théoriques, qui éclairent les problèmes auxquels vous vous heurtez et fournissent des outils conceptuels pour imaginer de nouvelles formes d'action.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112098" y="995237"/>
            <a:ext cx="4265661"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err="1">
                <a:solidFill>
                  <a:srgbClr val="009AC1"/>
                </a:solidFill>
              </a:rPr>
              <a:t>Organisation de l'</a:t>
            </a:r>
            <a:r>
              <a:rPr lang="en-US" sz="1800" b="1" dirty="0">
                <a:solidFill>
                  <a:srgbClr val="009AC1"/>
                </a:solidFill>
              </a:rPr>
              <a:t>atelier et du séminaire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71</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DC38730-DA9E-C7E4-2CBD-C25FDA639856}"/>
              </a:ext>
            </a:extLst>
          </p:cNvPr>
          <p:cNvGrpSpPr/>
          <p:nvPr/>
        </p:nvGrpSpPr>
        <p:grpSpPr>
          <a:xfrm>
            <a:off x="6172842" y="811146"/>
            <a:ext cx="674531" cy="618320"/>
            <a:chOff x="5632524" y="3887743"/>
            <a:chExt cx="867188" cy="794922"/>
          </a:xfrm>
        </p:grpSpPr>
        <p:sp>
          <p:nvSpPr>
            <p:cNvPr id="15" name="Freeform 14">
              <a:extLst>
                <a:ext uri="{FF2B5EF4-FFF2-40B4-BE49-F238E27FC236}">
                  <a16:creationId xmlns:a16="http://schemas.microsoft.com/office/drawing/2014/main" id="{51E4A7A9-CDA4-5167-7E22-F8A31252D8DA}"/>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B3F8B3FC-8918-5D9B-0752-DFDAFFC8F9BD}"/>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E44C12FB-5D88-D0AD-151E-9C0A54B02615}"/>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2">
              <a:extLst>
                <a:ext uri="{FF2B5EF4-FFF2-40B4-BE49-F238E27FC236}">
                  <a16:creationId xmlns:a16="http://schemas.microsoft.com/office/drawing/2014/main" id="{1F0A92A6-0934-8639-ED31-CFB5F3DB825F}"/>
                </a:ext>
              </a:extLst>
            </p:cNvPr>
            <p:cNvGrpSpPr/>
            <p:nvPr/>
          </p:nvGrpSpPr>
          <p:grpSpPr>
            <a:xfrm>
              <a:off x="5632524" y="3887743"/>
              <a:ext cx="867188" cy="794922"/>
              <a:chOff x="5632524" y="3887743"/>
              <a:chExt cx="867188" cy="794922"/>
            </a:xfrm>
            <a:solidFill>
              <a:srgbClr val="010101"/>
            </a:solidFill>
          </p:grpSpPr>
          <p:sp>
            <p:nvSpPr>
              <p:cNvPr id="20" name="Freeform 19">
                <a:extLst>
                  <a:ext uri="{FF2B5EF4-FFF2-40B4-BE49-F238E27FC236}">
                    <a16:creationId xmlns:a16="http://schemas.microsoft.com/office/drawing/2014/main" id="{D098FC4E-D447-AB4A-BDA1-CAE967253373}"/>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D8CDAC4A-C31D-9388-3D0A-806C79C09114}"/>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05095BF-1884-4ACA-6764-40EB1F0820F0}"/>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93B22363-ED7F-21B5-7E32-EEE0F9180D5C}"/>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05D845CF-E478-3FE5-1E04-0A7560E860EF}"/>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554C7A1-85E9-5F63-09D2-B1C9555BA891}"/>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BFD878EB-5BA5-902A-991A-14AB03B144A9}"/>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DE25543D-E58D-488C-E3E1-EDC3AFF38B0E}"/>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006B35BF-B660-442B-DD3E-92FB0ED92E91}"/>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689788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6129176"/>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Après avoir décidé du format de vos activités, il est temps de recruter des personnes pour vos ateliers. </a:t>
            </a:r>
          </a:p>
          <a:p>
            <a:pPr>
              <a:lnSpc>
                <a:spcPts val="1220"/>
              </a:lnSpc>
            </a:pPr>
            <a:r>
              <a:rPr lang="en-US" sz="1150" dirty="0">
                <a:solidFill>
                  <a:srgbClr val="262626"/>
                </a:solidFill>
              </a:rPr>
              <a:t> </a:t>
            </a:r>
          </a:p>
          <a:p>
            <a:pPr>
              <a:lnSpc>
                <a:spcPts val="1220"/>
              </a:lnSpc>
            </a:pPr>
            <a:r>
              <a:rPr lang="en-US" sz="1150" dirty="0">
                <a:solidFill>
                  <a:srgbClr val="262626"/>
                </a:solidFill>
              </a:rPr>
              <a:t>Pour le recrutement, vous pouvez utiliser des outils de communication classiques, comme des affiches ou des dépliants que vous distribuez dans le quartier ou que vous partagez en ligne via des </a:t>
            </a:r>
            <a:r>
              <a:rPr lang="en-US" sz="1150" dirty="0" err="1">
                <a:solidFill>
                  <a:srgbClr val="262626"/>
                </a:solidFill>
              </a:rPr>
              <a:t>organisations </a:t>
            </a:r>
            <a:r>
              <a:rPr lang="en-US" sz="1150" dirty="0">
                <a:solidFill>
                  <a:srgbClr val="262626"/>
                </a:solidFill>
              </a:rPr>
              <a:t>et des réseaux préexistants. Cependant, d'après notre expérience, la manière la plus efficace de recruter des parents est de transmettre l'information directement aux gens. Cela peut être fait par les professionnels de votre groupe, qui sont en contact régulier avec les parents, et qui sont bien placés pour juger si quelqu'un pourrait bénéficier d'une discussion sur les écrans. Une autre stratégie consiste à aller à la rencontre des parents dans des lieux qu'ils fréquentent déjà. A la Contributory Clinic, nous avons participé à de nombreuses journées portes ouvertes et ateliers dans les jardins d'enfants et les écoles, ainsi qu'à d'autres activités sur le territoire qui </a:t>
            </a:r>
            <a:r>
              <a:rPr lang="en-US" sz="1150" dirty="0" err="1">
                <a:solidFill>
                  <a:srgbClr val="262626"/>
                </a:solidFill>
              </a:rPr>
              <a:t>mobilisent les </a:t>
            </a:r>
            <a:r>
              <a:rPr lang="en-US" sz="1150" dirty="0">
                <a:solidFill>
                  <a:srgbClr val="262626"/>
                </a:solidFill>
              </a:rPr>
              <a:t>parents, comme la cuisine ou un atelier de jardinage.</a:t>
            </a:r>
          </a:p>
          <a:p>
            <a:pPr>
              <a:lnSpc>
                <a:spcPts val="1220"/>
              </a:lnSpc>
            </a:pPr>
            <a:r>
              <a:rPr lang="en-US" sz="1150" dirty="0">
                <a:solidFill>
                  <a:srgbClr val="262626"/>
                </a:solidFill>
              </a:rPr>
              <a:t> </a:t>
            </a:r>
          </a:p>
          <a:p>
            <a:pPr>
              <a:lnSpc>
                <a:spcPts val="1220"/>
              </a:lnSpc>
            </a:pPr>
            <a:r>
              <a:rPr lang="en-US" sz="1150" dirty="0">
                <a:solidFill>
                  <a:srgbClr val="262626"/>
                </a:solidFill>
              </a:rPr>
              <a:t>Pourtant, même en appliquant toutes ces stratégies diverses, trouver des parents qui peuvent s'investir dans le projet de façon régulière n'est pas une évidence. Ayant commencé avec une poignée de parents en 2018 pour nos premiers ateliers, nous avons été en 2020 </a:t>
            </a:r>
            <a:r>
              <a:rPr lang="en-US" sz="1150" dirty="0" err="1">
                <a:solidFill>
                  <a:srgbClr val="262626"/>
                </a:solidFill>
              </a:rPr>
              <a:t>court-circuités </a:t>
            </a:r>
            <a:r>
              <a:rPr lang="en-US" sz="1150" dirty="0">
                <a:solidFill>
                  <a:srgbClr val="262626"/>
                </a:solidFill>
              </a:rPr>
              <a:t>par la pandémie, où le </a:t>
            </a:r>
            <a:r>
              <a:rPr lang="en-US" sz="1150" dirty="0" err="1">
                <a:solidFill>
                  <a:srgbClr val="262626"/>
                </a:solidFill>
              </a:rPr>
              <a:t>centre </a:t>
            </a:r>
            <a:r>
              <a:rPr lang="en-US" sz="1150" dirty="0">
                <a:solidFill>
                  <a:srgbClr val="262626"/>
                </a:solidFill>
              </a:rPr>
              <a:t>PMI, comme la plupart des endroits, a dû fermer toutes les activités collectives pendant des mois. Si nous ne sommes plus confinés, cette longue interruption des activités semble avoir définitivement changé les usages de l'espace public. De nombreuses associations de Seine-Saint-Denis font état d'une diminution de l'engagement du public. Quant à la Clinique contributive, nous n'avons pas réussi, depuis, à réunir régulièrement des parents pour notre atelier bihebdomadaire. </a:t>
            </a:r>
          </a:p>
          <a:p>
            <a:pPr>
              <a:lnSpc>
                <a:spcPts val="1220"/>
              </a:lnSpc>
            </a:pPr>
            <a:r>
              <a:rPr lang="en-US" sz="1150" dirty="0">
                <a:solidFill>
                  <a:srgbClr val="262626"/>
                </a:solidFill>
              </a:rPr>
              <a:t> </a:t>
            </a:r>
          </a:p>
          <a:p>
            <a:pPr>
              <a:lnSpc>
                <a:spcPts val="1220"/>
              </a:lnSpc>
            </a:pPr>
            <a:r>
              <a:rPr lang="en-US" sz="1150" dirty="0">
                <a:solidFill>
                  <a:srgbClr val="262626"/>
                </a:solidFill>
              </a:rPr>
              <a:t>Au lieu de cela, une grande partie de notre engagement direct auprès des parents se fait par le biais du programme Reason our screens, que nous avons lancé en 2022 et que nous poursuivrons jusqu'en 2024. Nous décrirons ce programme plus en détail dans le chapitre suivant, mais il convient de noter deux différences par rapport à l'atelier du vendredi qui semble avoir eu un effet positif sur l'engagement des parents :</a:t>
            </a:r>
          </a:p>
          <a:p>
            <a:pPr>
              <a:lnSpc>
                <a:spcPts val="1220"/>
              </a:lnSpc>
            </a:pPr>
            <a:r>
              <a:rPr lang="en-US" sz="1150" dirty="0">
                <a:solidFill>
                  <a:srgbClr val="262626"/>
                </a:solidFill>
              </a:rPr>
              <a:t> </a:t>
            </a:r>
          </a:p>
          <a:p>
            <a:pPr>
              <a:lnSpc>
                <a:spcPts val="1220"/>
              </a:lnSpc>
            </a:pPr>
            <a:r>
              <a:rPr lang="en-US" sz="1150" dirty="0">
                <a:solidFill>
                  <a:srgbClr val="262626"/>
                </a:solidFill>
              </a:rPr>
              <a:t>Pour Reason our screens, nous demandons aux parents de s'engager pour un minimum de neuf séances. Nous avons </a:t>
            </a:r>
            <a:r>
              <a:rPr lang="en-US" sz="1150" dirty="0" err="1">
                <a:solidFill>
                  <a:srgbClr val="262626"/>
                </a:solidFill>
              </a:rPr>
              <a:t>réalisé que la </a:t>
            </a:r>
            <a:r>
              <a:rPr lang="en-US" sz="1150" dirty="0">
                <a:solidFill>
                  <a:srgbClr val="262626"/>
                </a:solidFill>
              </a:rPr>
              <a:t>participation à une seule session n'est pas suffisante si l'on veut aborder les complexités de l'utilisation des écrans à la maison. Neuf séances nous semblent suffisantes pour transmettre les connaissances les plus importantes sur les écrans, la surexposition et la dépendance, et pour permettre aux parents de s'approprier ces connaissances afin de développer de meilleures pratiques, moins toxiques, en matière d'écrans - ce que nous appelons aussi la </a:t>
            </a:r>
            <a:r>
              <a:rPr lang="en-US" sz="1150" i="1" dirty="0">
                <a:solidFill>
                  <a:srgbClr val="262626"/>
                </a:solidFill>
              </a:rPr>
              <a:t>capacitation</a:t>
            </a:r>
            <a:r>
              <a:rPr lang="en-US" sz="1150" dirty="0">
                <a:solidFill>
                  <a:srgbClr val="262626"/>
                </a:solidFill>
              </a:rPr>
              <a:t>. </a:t>
            </a:r>
          </a:p>
          <a:p>
            <a:pPr>
              <a:lnSpc>
                <a:spcPts val="1220"/>
              </a:lnSpc>
            </a:pPr>
            <a:r>
              <a:rPr lang="en-US" sz="1150" dirty="0">
                <a:solidFill>
                  <a:srgbClr val="262626"/>
                </a:solidFill>
              </a:rPr>
              <a:t> </a:t>
            </a:r>
          </a:p>
          <a:p>
            <a:pPr>
              <a:lnSpc>
                <a:spcPts val="1220"/>
              </a:lnSpc>
            </a:pPr>
            <a:r>
              <a:rPr lang="en-US" sz="1150" dirty="0">
                <a:solidFill>
                  <a:srgbClr val="262626"/>
                </a:solidFill>
              </a:rPr>
              <a:t>L'autre différence est un bénéfice indirect de cet engagement. Le fait que les participants de Reason our screens suivent le même programme pendant des mois crée un lien entre les participants, ce qui leur donne envie de revenir et de poursuivre le travail collectif. D'ailleurs, c'est souvent ce lien social qui les aidera à maintenir les bonnes pratiques développées pendant le processus de capacitation, même après la fin des sessions de formation.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112098" y="1043067"/>
            <a:ext cx="3472094"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Communiquer sur vos activités </a:t>
            </a:r>
          </a:p>
        </p:txBody>
      </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72</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3">
            <a:extLst>
              <a:ext uri="{FF2B5EF4-FFF2-40B4-BE49-F238E27FC236}">
                <a16:creationId xmlns:a16="http://schemas.microsoft.com/office/drawing/2014/main" id="{6CF13399-0122-8A7A-F71B-2F256E0BC74F}"/>
              </a:ext>
            </a:extLst>
          </p:cNvPr>
          <p:cNvGrpSpPr/>
          <p:nvPr/>
        </p:nvGrpSpPr>
        <p:grpSpPr>
          <a:xfrm>
            <a:off x="6220593" y="945780"/>
            <a:ext cx="645547" cy="557261"/>
            <a:chOff x="662657" y="2010078"/>
            <a:chExt cx="1091621" cy="942328"/>
          </a:xfrm>
        </p:grpSpPr>
        <p:sp>
          <p:nvSpPr>
            <p:cNvPr id="3" name="Freeform 2">
              <a:extLst>
                <a:ext uri="{FF2B5EF4-FFF2-40B4-BE49-F238E27FC236}">
                  <a16:creationId xmlns:a16="http://schemas.microsoft.com/office/drawing/2014/main" id="{A6EB1BAC-0657-9B73-D8B6-3AD5A75EDB76}"/>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00BADE"/>
            </a:solidFill>
            <a:ln w="27426" cap="flat">
              <a:noFill/>
              <a:prstDash val="solid"/>
              <a:miter/>
            </a:ln>
          </p:spPr>
          <p:txBody>
            <a:bodyPr rtlCol="0" anchor="ctr"/>
            <a:lstStyle/>
            <a:p>
              <a:endParaRPr lang="en-US"/>
            </a:p>
          </p:txBody>
        </p:sp>
        <p:grpSp>
          <p:nvGrpSpPr>
            <p:cNvPr id="4" name="Graphic 3">
              <a:extLst>
                <a:ext uri="{FF2B5EF4-FFF2-40B4-BE49-F238E27FC236}">
                  <a16:creationId xmlns:a16="http://schemas.microsoft.com/office/drawing/2014/main" id="{AFECC527-DFFB-CD01-E5F4-C1D564133743}"/>
                </a:ext>
              </a:extLst>
            </p:cNvPr>
            <p:cNvGrpSpPr/>
            <p:nvPr/>
          </p:nvGrpSpPr>
          <p:grpSpPr>
            <a:xfrm>
              <a:off x="662657" y="2010078"/>
              <a:ext cx="1091621" cy="942328"/>
              <a:chOff x="662657" y="2010078"/>
              <a:chExt cx="1091621" cy="942328"/>
            </a:xfrm>
            <a:solidFill>
              <a:srgbClr val="000000"/>
            </a:solidFill>
          </p:grpSpPr>
          <p:sp>
            <p:nvSpPr>
              <p:cNvPr id="8" name="Freeform 7">
                <a:extLst>
                  <a:ext uri="{FF2B5EF4-FFF2-40B4-BE49-F238E27FC236}">
                    <a16:creationId xmlns:a16="http://schemas.microsoft.com/office/drawing/2014/main" id="{56D8C86E-2E18-B23D-20B9-B5D6AC924477}"/>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B24BF69-1B52-865F-30AE-E1706D79A5C5}"/>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6E2B0BD-2E22-2BCC-840C-EA0BD16B8BA0}"/>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12" name="Graphic 3">
                <a:extLst>
                  <a:ext uri="{FF2B5EF4-FFF2-40B4-BE49-F238E27FC236}">
                    <a16:creationId xmlns:a16="http://schemas.microsoft.com/office/drawing/2014/main" id="{2AED1B0B-BC72-0D48-6CD0-208DA4BCBCED}"/>
                  </a:ext>
                </a:extLst>
              </p:cNvPr>
              <p:cNvGrpSpPr/>
              <p:nvPr/>
            </p:nvGrpSpPr>
            <p:grpSpPr>
              <a:xfrm>
                <a:off x="662657" y="2010078"/>
                <a:ext cx="1091621" cy="942328"/>
                <a:chOff x="662657" y="2010078"/>
                <a:chExt cx="1091621" cy="942328"/>
              </a:xfrm>
              <a:solidFill>
                <a:srgbClr val="000000"/>
              </a:solidFill>
            </p:grpSpPr>
            <p:sp>
              <p:nvSpPr>
                <p:cNvPr id="13" name="Freeform 12">
                  <a:extLst>
                    <a:ext uri="{FF2B5EF4-FFF2-40B4-BE49-F238E27FC236}">
                      <a16:creationId xmlns:a16="http://schemas.microsoft.com/office/drawing/2014/main" id="{842C8D52-9484-8B79-5D8C-4A44D2DD6C77}"/>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D724A8B-B7A6-3A7B-7A52-9AAD4676B277}"/>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pic>
        <p:nvPicPr>
          <p:cNvPr id="32" name="Picture 31">
            <a:extLst>
              <a:ext uri="{FF2B5EF4-FFF2-40B4-BE49-F238E27FC236}">
                <a16:creationId xmlns:a16="http://schemas.microsoft.com/office/drawing/2014/main" id="{E0BF41C9-E506-52C5-EA2B-819478A36264}"/>
              </a:ext>
            </a:extLst>
          </p:cNvPr>
          <p:cNvPicPr>
            <a:picLocks noChangeAspect="1"/>
          </p:cNvPicPr>
          <p:nvPr/>
        </p:nvPicPr>
        <p:blipFill rotWithShape="1">
          <a:blip r:embed="rId2">
            <a:alphaModFix amt="52000"/>
          </a:blip>
          <a:srcRect l="66713" t="4465" r="9537" b="30593"/>
          <a:stretch/>
        </p:blipFill>
        <p:spPr>
          <a:xfrm flipH="1">
            <a:off x="8566" y="6815328"/>
            <a:ext cx="2649289" cy="3876485"/>
          </a:xfrm>
          <a:prstGeom prst="rect">
            <a:avLst/>
          </a:prstGeom>
        </p:spPr>
      </p:pic>
    </p:spTree>
    <p:extLst>
      <p:ext uri="{BB962C8B-B14F-4D97-AF65-F5344CB8AC3E}">
        <p14:creationId xmlns:p14="http://schemas.microsoft.com/office/powerpoint/2010/main" val="14314344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356709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Il serait contraire à la capacitation d'indiquer aux gens ce qu'ils doivent faire avec les connaissances qu'ils ont acquises en participant à un processus de recherche contributive. Bien au contraire, le programme devrait être remanié de manière à s'adapter et à soutenir les souhaits de ceux qui veulent contribuer. </a:t>
            </a:r>
          </a:p>
          <a:p>
            <a:pPr>
              <a:lnSpc>
                <a:spcPts val="1220"/>
              </a:lnSpc>
            </a:pPr>
            <a:r>
              <a:rPr lang="en-US" sz="1150" dirty="0">
                <a:solidFill>
                  <a:srgbClr val="262626"/>
                </a:solidFill>
              </a:rPr>
              <a:t> </a:t>
            </a:r>
          </a:p>
          <a:p>
            <a:pPr>
              <a:lnSpc>
                <a:spcPts val="1220"/>
              </a:lnSpc>
            </a:pPr>
            <a:r>
              <a:rPr lang="en-US" sz="1150" dirty="0">
                <a:solidFill>
                  <a:srgbClr val="262626"/>
                </a:solidFill>
              </a:rPr>
              <a:t>Parfois, cela signifie qu'il faut mettre de côté ses propres ambitions. Comme évoqué précédemment, l'un des rêves initiaux était que le programme de la Clinique contributive débouche sur ce que nous avons appelé des " parents-ambassadeurs d'un usage raisonné des écrans " : des parents qui pourraient initier leurs propres activités contre la surexposition dans leur quartier. Cependant, nous n'avons pas voulu imposer cette ambition aux parents avec lesquels nous avons travaillé, pour qui la préoccupation principale était souvent de trouver des solutions pour aborder la question des écrans dans leur vie personnelle. En fait, nous n'en avons parlé que bien plus tard, lorsque certains parents avec lesquels nous avons travaillé ont commencé à exprimer le désir de poursuivre des activités sur les écrans en dehors du cadre que nous pouvions leur offrir. Pour répondre à leur demande, nous travaillons depuis 2023 à la constitution d'un nouveau groupe composé de parents ayant participé à notre programme Raisonner nos écrans et du noyau dur travaillant au </a:t>
            </a:r>
            <a:r>
              <a:rPr lang="en-US" sz="1150" dirty="0" err="1">
                <a:solidFill>
                  <a:srgbClr val="262626"/>
                </a:solidFill>
              </a:rPr>
              <a:t>centre de </a:t>
            </a:r>
            <a:r>
              <a:rPr lang="en-US" sz="1150" dirty="0">
                <a:solidFill>
                  <a:srgbClr val="262626"/>
                </a:solidFill>
              </a:rPr>
              <a:t>PMI, qui travaillera à voir quel type de structure - institutionnelle, financière, technique et sociale - pourrait accueillir et pérenniser le travail des parents-ambassadeurs. </a:t>
            </a:r>
          </a:p>
          <a:p>
            <a:pPr>
              <a:lnSpc>
                <a:spcPts val="1220"/>
              </a:lnSpc>
            </a:pPr>
            <a:r>
              <a:rPr lang="en-US" sz="1150" dirty="0">
                <a:solidFill>
                  <a:srgbClr val="262626"/>
                </a:solidFill>
              </a:rPr>
              <a:t> </a:t>
            </a:r>
          </a:p>
          <a:p>
            <a:pPr>
              <a:lnSpc>
                <a:spcPts val="1220"/>
              </a:lnSpc>
            </a:pPr>
            <a:r>
              <a:rPr lang="en-US" sz="1150" dirty="0">
                <a:solidFill>
                  <a:srgbClr val="262626"/>
                </a:solidFill>
              </a:rPr>
              <a:t>De la même manière, vous pourriez vouloir faciliter les discussions sur d'autres sujets au fur et à mesure qu'ils émergent parallèlement à vos activités régulières. L'ouverture à de nouvelles modifications de votre programme s'inscrit dans un processus de recherche contributive, qui peut également être décrit comme une manière de lutter contre l'automatisation du travail - et ce, au moins à deux niveaux. L'économie contributive est souvent présentée comme un moyen de lutter contre le chômage qui découle de l'automatisation du travail, tandis que la recherche contributive a souvent été décrite comme une </a:t>
            </a:r>
            <a:r>
              <a:rPr lang="en-US" sz="1150" i="1" dirty="0">
                <a:solidFill>
                  <a:srgbClr val="262626"/>
                </a:solidFill>
              </a:rPr>
              <a:t>désautomatisation de l'esprit</a:t>
            </a:r>
            <a:r>
              <a:rPr lang="en-US" sz="1150" dirty="0">
                <a:solidFill>
                  <a:srgbClr val="262626"/>
                </a:solidFill>
              </a:rPr>
              <a:t>.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112098" y="1043067"/>
            <a:ext cx="392319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Voir ses activités s'étendre et se développer </a:t>
            </a:r>
          </a:p>
        </p:txBody>
      </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73</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aphic 3">
            <a:extLst>
              <a:ext uri="{FF2B5EF4-FFF2-40B4-BE49-F238E27FC236}">
                <a16:creationId xmlns:a16="http://schemas.microsoft.com/office/drawing/2014/main" id="{B0677CFE-8343-3766-C2DC-A2CE393EE549}"/>
              </a:ext>
            </a:extLst>
          </p:cNvPr>
          <p:cNvGrpSpPr/>
          <p:nvPr/>
        </p:nvGrpSpPr>
        <p:grpSpPr>
          <a:xfrm>
            <a:off x="6234570" y="962801"/>
            <a:ext cx="617593" cy="620486"/>
            <a:chOff x="10641325" y="2076985"/>
            <a:chExt cx="1044352" cy="1049245"/>
          </a:xfrm>
        </p:grpSpPr>
        <p:sp>
          <p:nvSpPr>
            <p:cNvPr id="15" name="Freeform 14">
              <a:extLst>
                <a:ext uri="{FF2B5EF4-FFF2-40B4-BE49-F238E27FC236}">
                  <a16:creationId xmlns:a16="http://schemas.microsoft.com/office/drawing/2014/main" id="{A8FCEF6C-BC0D-3388-E7FE-F0D1F70203EA}"/>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00BADE"/>
            </a:solidFill>
            <a:ln w="27426" cap="flat">
              <a:noFill/>
              <a:prstDash val="solid"/>
              <a:miter/>
            </a:ln>
          </p:spPr>
          <p:txBody>
            <a:bodyPr rtlCol="0" anchor="ctr"/>
            <a:lstStyle/>
            <a:p>
              <a:endParaRPr lang="en-US"/>
            </a:p>
          </p:txBody>
        </p:sp>
        <p:grpSp>
          <p:nvGrpSpPr>
            <p:cNvPr id="16" name="Graphic 3">
              <a:extLst>
                <a:ext uri="{FF2B5EF4-FFF2-40B4-BE49-F238E27FC236}">
                  <a16:creationId xmlns:a16="http://schemas.microsoft.com/office/drawing/2014/main" id="{2416C990-A76A-7CFC-A63E-7C6CC865F432}"/>
                </a:ext>
              </a:extLst>
            </p:cNvPr>
            <p:cNvGrpSpPr/>
            <p:nvPr/>
          </p:nvGrpSpPr>
          <p:grpSpPr>
            <a:xfrm>
              <a:off x="10641325" y="2076985"/>
              <a:ext cx="1044352" cy="1049245"/>
              <a:chOff x="10641325" y="2076985"/>
              <a:chExt cx="1044352" cy="1049245"/>
            </a:xfrm>
            <a:solidFill>
              <a:srgbClr val="000000"/>
            </a:solidFill>
          </p:grpSpPr>
          <p:sp>
            <p:nvSpPr>
              <p:cNvPr id="17" name="Freeform 16">
                <a:extLst>
                  <a:ext uri="{FF2B5EF4-FFF2-40B4-BE49-F238E27FC236}">
                    <a16:creationId xmlns:a16="http://schemas.microsoft.com/office/drawing/2014/main" id="{8288F189-F1B2-C7D6-D475-FD67DF287CF7}"/>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CF9B0B-F6E1-9C26-7128-98D422EE8625}"/>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A5DB814-48CC-6429-1E8B-05B01289B631}"/>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2F82F74-0F23-2650-3673-2F1A58376F02}"/>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362214E-BCEF-388B-D65C-4A5A6551A1ED}"/>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74D53B-18E1-AFD9-6563-7B60553E0822}"/>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524450-2AD4-8EEC-A9C3-95DBF7B1D5E7}"/>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72C89A5-FC07-6462-53CD-99762957719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0BC215C-3BD0-CE1F-D566-79AFA6DD1905}"/>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DCCC7B7-5168-E661-9D15-64A2EA2E28E8}"/>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endParaRPr lang="en-US"/>
              </a:p>
            </p:txBody>
          </p:sp>
        </p:grpSp>
      </p:grpSp>
      <p:pic>
        <p:nvPicPr>
          <p:cNvPr id="32" name="Picture 31">
            <a:extLst>
              <a:ext uri="{FF2B5EF4-FFF2-40B4-BE49-F238E27FC236}">
                <a16:creationId xmlns:a16="http://schemas.microsoft.com/office/drawing/2014/main" id="{E9863ED3-E2DF-34DB-42B9-BEFBB96441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490" b="8490"/>
          <a:stretch/>
        </p:blipFill>
        <p:spPr>
          <a:xfrm>
            <a:off x="-8567" y="5998464"/>
            <a:ext cx="7559675" cy="4183631"/>
          </a:xfrm>
          <a:prstGeom prst="rect">
            <a:avLst/>
          </a:prstGeom>
        </p:spPr>
      </p:pic>
      <p:pic>
        <p:nvPicPr>
          <p:cNvPr id="33" name="Picture 32">
            <a:extLst>
              <a:ext uri="{FF2B5EF4-FFF2-40B4-BE49-F238E27FC236}">
                <a16:creationId xmlns:a16="http://schemas.microsoft.com/office/drawing/2014/main" id="{19453D2D-56B1-108B-3714-BC23A5DD921A}"/>
              </a:ext>
            </a:extLst>
          </p:cNvPr>
          <p:cNvPicPr>
            <a:picLocks noChangeAspect="1"/>
          </p:cNvPicPr>
          <p:nvPr/>
        </p:nvPicPr>
        <p:blipFill rotWithShape="1">
          <a:blip r:embed="rId3">
            <a:alphaModFix amt="52000"/>
          </a:blip>
          <a:srcRect l="66713" t="4465" r="9537" b="30593"/>
          <a:stretch/>
        </p:blipFill>
        <p:spPr>
          <a:xfrm flipH="1">
            <a:off x="8566" y="6815328"/>
            <a:ext cx="2649289" cy="3876485"/>
          </a:xfrm>
          <a:prstGeom prst="rect">
            <a:avLst/>
          </a:prstGeom>
        </p:spPr>
      </p:pic>
    </p:spTree>
    <p:extLst>
      <p:ext uri="{BB962C8B-B14F-4D97-AF65-F5344CB8AC3E}">
        <p14:creationId xmlns:p14="http://schemas.microsoft.com/office/powerpoint/2010/main" val="26051241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05</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a:xfrm>
            <a:off x="3170992" y="3483706"/>
            <a:ext cx="3409421" cy="2574544"/>
          </a:xfrm>
        </p:spPr>
        <p:txBody>
          <a:bodyPr/>
          <a:lstStyle/>
          <a:p>
            <a:pPr>
              <a:lnSpc>
                <a:spcPts val="3060"/>
              </a:lnSpc>
              <a:spcBef>
                <a:spcPts val="0"/>
              </a:spcBef>
            </a:pPr>
            <a:r>
              <a:rPr lang="en-US" dirty="0"/>
              <a:t>Un exemple de processus de capacitation : Raisonner nos écrans</a:t>
            </a:r>
          </a:p>
        </p:txBody>
      </p:sp>
      <p:sp>
        <p:nvSpPr>
          <p:cNvPr id="2" name="Slide Number Placeholder 5">
            <a:extLst>
              <a:ext uri="{FF2B5EF4-FFF2-40B4-BE49-F238E27FC236}">
                <a16:creationId xmlns:a16="http://schemas.microsoft.com/office/drawing/2014/main" id="{00C4364C-9CA8-BA7C-9953-C9C4F68A29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74</a:t>
            </a:fld>
            <a:endParaRPr lang="en-US" dirty="0"/>
          </a:p>
        </p:txBody>
      </p:sp>
    </p:spTree>
    <p:extLst>
      <p:ext uri="{BB962C8B-B14F-4D97-AF65-F5344CB8AC3E}">
        <p14:creationId xmlns:p14="http://schemas.microsoft.com/office/powerpoint/2010/main" val="26030341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AE933-CBBB-DA50-CEC3-0005EEFC34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428" r="24428"/>
          <a:stretch/>
        </p:blipFill>
        <p:spPr>
          <a:xfrm>
            <a:off x="1" y="1"/>
            <a:ext cx="3645408" cy="10691812"/>
          </a:xfrm>
          <a:prstGeom prst="rect">
            <a:avLst/>
          </a:prstGeom>
        </p:spPr>
      </p:pic>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897904" y="4494992"/>
            <a:ext cx="3083044" cy="24841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dirty="0"/>
              <a:t>Cela dit, il est parfois très utile de voir comment d'autres personnes ont structuré la recherche contributive (sur les écrans ou sur d'autres sujets). Le fait que la recherche contributive soit toujours développée au niveau local ne signifie pas que vous ne pouvez pas vous inspirer d'autres localités. Dans les pages qui suivent, nous partagerons la structure d'un processus de capacitation en neuf sessions intitulé Raisonner nos écrans, développé par l'Institut de recherche et d'innovation avec le soutien de la ville de Saint-Denis et de la Mission </a:t>
            </a:r>
            <a:r>
              <a:rPr lang="en-US" dirty="0" err="1"/>
              <a:t>interministérielle</a:t>
            </a:r>
            <a:r>
              <a:rPr lang="en-US" dirty="0"/>
              <a:t> de lutte contre </a:t>
            </a:r>
            <a:r>
              <a:rPr lang="en-US" dirty="0">
                <a:solidFill>
                  <a:schemeClr val="tx1"/>
                </a:solidFill>
              </a:rPr>
              <a:t>les drogues et les conduites addictives (MILDECA).  </a:t>
            </a:r>
          </a:p>
          <a:p>
            <a:pPr>
              <a:lnSpc>
                <a:spcPts val="1180"/>
              </a:lnSpc>
            </a:pPr>
            <a:r>
              <a:rPr lang="en-US" dirty="0"/>
              <a:t> </a:t>
            </a:r>
          </a:p>
          <a:p>
            <a:pPr>
              <a:lnSpc>
                <a:spcPts val="1180"/>
              </a:lnSpc>
            </a:pPr>
            <a:r>
              <a:rPr lang="en-US" dirty="0"/>
              <a:t>Ce processus de capacitation particulier est basé sur un processus beaucoup plus long de recherche contributive initié en 2017 (voir chapitre 4). Lorsque nous avons commencé ce travail, les conséquences de la surexposition aux écrans étaient encore relativement inconnues pour la plupart des gens. Au cours des premières années de travail en commun, notre groupe, constitué de chercheurs, de professionnels d'un </a:t>
            </a:r>
            <a:r>
              <a:rPr lang="en-US" dirty="0" err="1"/>
              <a:t>centre de </a:t>
            </a:r>
            <a:r>
              <a:rPr lang="en-US" dirty="0"/>
              <a:t>santé maternelle et infantile et de parents, a rassemblé les études scientifiques pertinentes disponibles à l'époque, ainsi que des théories issues de la biologie, de la psychologie et de la philosophie, et des expériences de terrain, pour former un pool commun de connaissances sur le sujet. C'est cette somme </a:t>
            </a:r>
            <a:r>
              <a:rPr lang="en-US" dirty="0">
                <a:solidFill>
                  <a:schemeClr val="tx1"/>
                </a:solidFill>
              </a:rPr>
              <a:t>de connaissances qui a permis d'identifier les thèmes que nous abordons aujourd'hui au fil de Reason our screens. </a:t>
            </a:r>
          </a:p>
          <a:p>
            <a:pPr>
              <a:lnSpc>
                <a:spcPts val="1180"/>
              </a:lnSpc>
            </a:pPr>
            <a:endParaRPr lang="en-US" sz="1400" b="1" dirty="0">
              <a:solidFill>
                <a:schemeClr val="bg1"/>
              </a:solidFill>
              <a:highlight>
                <a:srgbClr val="74659A"/>
              </a:highlight>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75</a:t>
            </a:fld>
            <a:endParaRPr lang="en-US" dirty="0"/>
          </a:p>
        </p:txBody>
      </p:sp>
      <p:sp>
        <p:nvSpPr>
          <p:cNvPr id="18" name="Rectangle 17">
            <a:extLst>
              <a:ext uri="{FF2B5EF4-FFF2-40B4-BE49-F238E27FC236}">
                <a16:creationId xmlns:a16="http://schemas.microsoft.com/office/drawing/2014/main" id="{97CDEC35-8905-A2FD-844F-F3A159067293}"/>
              </a:ext>
            </a:extLst>
          </p:cNvPr>
          <p:cNvSpPr/>
          <p:nvPr/>
        </p:nvSpPr>
        <p:spPr>
          <a:xfrm>
            <a:off x="0" y="1375770"/>
            <a:ext cx="7559675" cy="89299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9" name="Text Placeholder 16">
            <a:extLst>
              <a:ext uri="{FF2B5EF4-FFF2-40B4-BE49-F238E27FC236}">
                <a16:creationId xmlns:a16="http://schemas.microsoft.com/office/drawing/2014/main" id="{F17C3693-4FAD-1EA1-DD27-9E1A49F1AF8F}"/>
              </a:ext>
            </a:extLst>
          </p:cNvPr>
          <p:cNvSpPr txBox="1">
            <a:spLocks/>
          </p:cNvSpPr>
          <p:nvPr/>
        </p:nvSpPr>
        <p:spPr>
          <a:xfrm>
            <a:off x="481206" y="1723302"/>
            <a:ext cx="3150301" cy="122243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Introduction</a:t>
            </a:r>
            <a:endParaRPr lang="en-US" dirty="0">
              <a:solidFill>
                <a:schemeClr val="bg1"/>
              </a:solidFill>
            </a:endParaRPr>
          </a:p>
        </p:txBody>
      </p:sp>
      <p:sp>
        <p:nvSpPr>
          <p:cNvPr id="20" name="Graphic 4">
            <a:extLst>
              <a:ext uri="{FF2B5EF4-FFF2-40B4-BE49-F238E27FC236}">
                <a16:creationId xmlns:a16="http://schemas.microsoft.com/office/drawing/2014/main" id="{96780C57-209E-6020-2B3E-65043697331C}"/>
              </a:ext>
            </a:extLst>
          </p:cNvPr>
          <p:cNvSpPr/>
          <p:nvPr/>
        </p:nvSpPr>
        <p:spPr>
          <a:xfrm rot="16200000">
            <a:off x="1441840" y="294198"/>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21" name="Rectangle 20">
            <a:extLst>
              <a:ext uri="{FF2B5EF4-FFF2-40B4-BE49-F238E27FC236}">
                <a16:creationId xmlns:a16="http://schemas.microsoft.com/office/drawing/2014/main" id="{8A61AE3A-D023-60D6-9F95-56ECE04518D9}"/>
              </a:ext>
            </a:extLst>
          </p:cNvPr>
          <p:cNvSpPr/>
          <p:nvPr/>
        </p:nvSpPr>
        <p:spPr>
          <a:xfrm>
            <a:off x="3335139" y="516294"/>
            <a:ext cx="3741310" cy="3978698"/>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2" name="Text Placeholder 17">
            <a:extLst>
              <a:ext uri="{FF2B5EF4-FFF2-40B4-BE49-F238E27FC236}">
                <a16:creationId xmlns:a16="http://schemas.microsoft.com/office/drawing/2014/main" id="{87420C1C-45D5-0AD7-06D1-92946C8310E5}"/>
              </a:ext>
            </a:extLst>
          </p:cNvPr>
          <p:cNvSpPr txBox="1">
            <a:spLocks/>
          </p:cNvSpPr>
          <p:nvPr/>
        </p:nvSpPr>
        <p:spPr>
          <a:xfrm>
            <a:off x="3668528" y="749366"/>
            <a:ext cx="3074532" cy="45965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740"/>
              </a:lnSpc>
            </a:pPr>
            <a:r>
              <a:rPr lang="en-US" sz="1700" dirty="0">
                <a:solidFill>
                  <a:schemeClr val="bg1"/>
                </a:solidFill>
              </a:rPr>
              <a:t>S'il y a une chose que nous espérons que vous retiendrez des pages précédentes, c'est qu'aucun groupe de recherche contributive ne se ressemblera ni n'agira de la même manière. Nous disons parfois que la recherche contributive se déroule toujours au sein d'une localité, ce qui nous permet de décrire une </a:t>
            </a:r>
            <a:r>
              <a:rPr lang="en-US" sz="1700" dirty="0" err="1">
                <a:solidFill>
                  <a:schemeClr val="bg1"/>
                </a:solidFill>
              </a:rPr>
              <a:t>organisation </a:t>
            </a:r>
            <a:r>
              <a:rPr lang="en-US" sz="1700" dirty="0">
                <a:solidFill>
                  <a:schemeClr val="bg1"/>
                </a:solidFill>
              </a:rPr>
              <a:t>unique d'acteurs ayant une histoire particulière, que cette localité soit une famille, un groupe en ligne, une communauté, un territoire ou toute autre constellation. </a:t>
            </a:r>
          </a:p>
          <a:p>
            <a:pPr algn="ctr">
              <a:lnSpc>
                <a:spcPts val="1740"/>
              </a:lnSpc>
            </a:pPr>
            <a:endParaRPr lang="en-US" sz="1700" dirty="0">
              <a:solidFill>
                <a:schemeClr val="bg1"/>
              </a:solidFill>
            </a:endParaRPr>
          </a:p>
        </p:txBody>
      </p:sp>
    </p:spTree>
    <p:extLst>
      <p:ext uri="{BB962C8B-B14F-4D97-AF65-F5344CB8AC3E}">
        <p14:creationId xmlns:p14="http://schemas.microsoft.com/office/powerpoint/2010/main" val="15058988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97171" y="5048924"/>
            <a:ext cx="6526988" cy="24841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dirty="0"/>
              <a:t>Par rapport à la phase initiale, qui nécessitait un groupe plus restreint travaillant de manière cohérente sur une longue période, la capacitation en neuf sessions permet d'impliquer un plus grand nombre de personnes dans le processus. De 2022 à 2024, 60 professionnels et 30 parents vivant dans le département de la Seine-Saint-Denis suivront le programme.</a:t>
            </a:r>
          </a:p>
          <a:p>
            <a:pPr>
              <a:lnSpc>
                <a:spcPts val="1180"/>
              </a:lnSpc>
            </a:pPr>
            <a:r>
              <a:rPr lang="en-US" dirty="0"/>
              <a:t> </a:t>
            </a:r>
          </a:p>
          <a:p>
            <a:pPr>
              <a:lnSpc>
                <a:spcPts val="1180"/>
              </a:lnSpc>
            </a:pPr>
            <a:r>
              <a:rPr lang="en-US" dirty="0"/>
              <a:t>Avant de plonger dans le programme, un mot sur la différence entre la </a:t>
            </a:r>
            <a:r>
              <a:rPr lang="en-US" i="1" dirty="0"/>
              <a:t>capacitation </a:t>
            </a:r>
            <a:r>
              <a:rPr lang="en-US" dirty="0"/>
              <a:t>et la </a:t>
            </a:r>
            <a:r>
              <a:rPr lang="en-US" i="1" dirty="0"/>
              <a:t>formation</a:t>
            </a:r>
            <a:r>
              <a:rPr lang="en-US" dirty="0"/>
              <a:t>. Au cours d'une formation, vous travaillez à l'acquisition de compétences prédéfinies. Au cours d'un processus de capacitation, vous travaillez pour aider les gens à développer leur propre position sur un sujet qui leur permet de concevoir de nouvelles actions ou pratiques. Cela signifie que dans un processus de capacitation, on ne sait pas exactement où l'on va, car personne ne peut dire à l'avance aux participants à quoi ressembleront ces actions ou pratiques. Au lieu de cela, nous essayons d'apporter différents faits, théories et expériences sur la table, en rapport avec le sujet que nous traitons, qui pourraient susciter des réponses de la part des participants. Les vidéos sont très utiles pour lancer une discussion de groupe, et il vaut donc la peine de créer vos propres archives de contenus pertinents.</a:t>
            </a:r>
          </a:p>
          <a:p>
            <a:pPr>
              <a:lnSpc>
                <a:spcPts val="1180"/>
              </a:lnSpc>
            </a:pPr>
            <a:r>
              <a:rPr lang="en-US" dirty="0"/>
              <a:t> </a:t>
            </a:r>
          </a:p>
          <a:p>
            <a:pPr>
              <a:lnSpc>
                <a:spcPts val="1180"/>
              </a:lnSpc>
            </a:pPr>
            <a:r>
              <a:rPr lang="en-US" dirty="0"/>
              <a:t>Par ailleurs, nous invitons souvent des personnes à venir s'exprimer devant nous. Nous avons indiqué ci-dessous les types de sujets que nous abordons habituellement, mais le contenu de la session variera nécessairement en fonction de l'expertise des personnes avec lesquelles vous travaillerez. Que vous invitiez un orateur ou non, il est important de maintenir un bon équilibre entre la présentation de nouvelles connaissances et les réactions des participants. Laisser les gens réagir ne consiste pas seulement à leur permettre d'exprimer leur point de vue. Nous considérons chaque participant comme un contributeur précieux au processus de capacitation. Leurs idées et leurs contributions sont aussi précieuses - sinon plus - que les documents que nous avons préparés à l'avance. </a:t>
            </a:r>
          </a:p>
          <a:p>
            <a:pPr>
              <a:lnSpc>
                <a:spcPts val="1180"/>
              </a:lnSpc>
            </a:pPr>
            <a:r>
              <a:rPr lang="en-US" dirty="0"/>
              <a:t> </a:t>
            </a:r>
          </a:p>
          <a:p>
            <a:pPr>
              <a:lnSpc>
                <a:spcPts val="1180"/>
              </a:lnSpc>
            </a:pPr>
            <a:r>
              <a:rPr lang="en-US" dirty="0"/>
              <a:t>Concrètement, chaque cohorte de Reason our screens est constituée de quinze personnes (dix professionnels et cinq parents). Nous organisons neuf sessions et deux sessions de suivi dans les six mois qui suivent la fin du programme. Chaque session dure trois heures. Nous faisons une pause au milieu de la session (nous ne voulons pas épuiser les gens au-delà du raisonnable). Nous apportons des biscuits à nos ateliers. Il y a toujours du café et du thé. Toutes ces petites choses sont importantes. Bien que nous soyons là pour nous attaquer à un problème sérieux, nous avons découvert que l'une des meilleures stratégies pour lutter contre la surexposition consiste à créer de nouveaux liens sociaux, de nouvelles relations, de nouvelles amitiés. En d'autres termes, au cours de nos processus de capacitation, nous prenons très au sérieux le fait de passer du bon temps ensemble.</a:t>
            </a:r>
          </a:p>
          <a:p>
            <a:pPr>
              <a:lnSpc>
                <a:spcPts val="1180"/>
              </a:lnSpc>
            </a:pPr>
            <a:endParaRPr lang="en-US" sz="1400" b="1" dirty="0">
              <a:solidFill>
                <a:schemeClr val="bg1"/>
              </a:solidFill>
              <a:highlight>
                <a:srgbClr val="74659A"/>
              </a:highlight>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76</a:t>
            </a:fld>
            <a:endParaRPr lang="en-US" dirty="0"/>
          </a:p>
        </p:txBody>
      </p:sp>
      <p:pic>
        <p:nvPicPr>
          <p:cNvPr id="10" name="Picture 9">
            <a:extLst>
              <a:ext uri="{FF2B5EF4-FFF2-40B4-BE49-F238E27FC236}">
                <a16:creationId xmlns:a16="http://schemas.microsoft.com/office/drawing/2014/main" id="{D213198E-2463-F53B-259C-18C59752C8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818" b="6818"/>
          <a:stretch/>
        </p:blipFill>
        <p:spPr>
          <a:xfrm>
            <a:off x="-1" y="0"/>
            <a:ext cx="7559675" cy="4352544"/>
          </a:xfrm>
          <a:prstGeom prst="rect">
            <a:avLst/>
          </a:prstGeom>
        </p:spPr>
      </p:pic>
      <p:pic>
        <p:nvPicPr>
          <p:cNvPr id="14" name="Picture 13">
            <a:extLst>
              <a:ext uri="{FF2B5EF4-FFF2-40B4-BE49-F238E27FC236}">
                <a16:creationId xmlns:a16="http://schemas.microsoft.com/office/drawing/2014/main" id="{1B3F92B3-34ED-46FB-020B-1CC61132E09A}"/>
              </a:ext>
            </a:extLst>
          </p:cNvPr>
          <p:cNvPicPr>
            <a:picLocks noChangeAspect="1"/>
          </p:cNvPicPr>
          <p:nvPr/>
        </p:nvPicPr>
        <p:blipFill rotWithShape="1">
          <a:blip r:embed="rId3">
            <a:alphaModFix amt="35000"/>
          </a:blip>
          <a:srcRect l="67635" t="984" r="2330" b="31175"/>
          <a:stretch/>
        </p:blipFill>
        <p:spPr>
          <a:xfrm rot="5400000">
            <a:off x="285653" y="1890617"/>
            <a:ext cx="2737789" cy="3309098"/>
          </a:xfrm>
          <a:prstGeom prst="rect">
            <a:avLst/>
          </a:prstGeom>
        </p:spPr>
      </p:pic>
    </p:spTree>
    <p:extLst>
      <p:ext uri="{BB962C8B-B14F-4D97-AF65-F5344CB8AC3E}">
        <p14:creationId xmlns:p14="http://schemas.microsoft.com/office/powerpoint/2010/main" val="418602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075C90B-97CD-679E-0567-E4D3BB9EFB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882" r="11620" b="19261"/>
          <a:stretch/>
        </p:blipFill>
        <p:spPr>
          <a:xfrm flipH="1">
            <a:off x="-8457" y="2369174"/>
            <a:ext cx="7559675" cy="7581791"/>
          </a:xfrm>
          <a:prstGeom prst="rect">
            <a:avLst/>
          </a:prstGeom>
        </p:spPr>
      </p:pic>
      <p:sp>
        <p:nvSpPr>
          <p:cNvPr id="24" name="Rectangle 23">
            <a:extLst>
              <a:ext uri="{FF2B5EF4-FFF2-40B4-BE49-F238E27FC236}">
                <a16:creationId xmlns:a16="http://schemas.microsoft.com/office/drawing/2014/main" id="{E616776A-BE6D-6FA8-EBE4-820DF89B2E4D}"/>
              </a:ext>
            </a:extLst>
          </p:cNvPr>
          <p:cNvSpPr/>
          <p:nvPr/>
        </p:nvSpPr>
        <p:spPr>
          <a:xfrm flipH="1">
            <a:off x="8763" y="2369175"/>
            <a:ext cx="7542768" cy="7581786"/>
          </a:xfrm>
          <a:prstGeom prst="rect">
            <a:avLst/>
          </a:prstGeom>
          <a:gradFill>
            <a:gsLst>
              <a:gs pos="16000">
                <a:srgbClr val="009AC1">
                  <a:alpha val="50000"/>
                </a:srgbClr>
              </a:gs>
              <a:gs pos="92000">
                <a:srgbClr val="74659A">
                  <a:alpha val="59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56" name="Picture 55">
            <a:extLst>
              <a:ext uri="{FF2B5EF4-FFF2-40B4-BE49-F238E27FC236}">
                <a16:creationId xmlns:a16="http://schemas.microsoft.com/office/drawing/2014/main" id="{4868C510-EA77-3296-6F01-6E0C4FD47CBF}"/>
              </a:ext>
            </a:extLst>
          </p:cNvPr>
          <p:cNvPicPr>
            <a:picLocks noChangeAspect="1"/>
          </p:cNvPicPr>
          <p:nvPr/>
        </p:nvPicPr>
        <p:blipFill rotWithShape="1">
          <a:blip r:embed="rId3">
            <a:alphaModFix amt="35000"/>
          </a:blip>
          <a:srcRect l="65615" t="-878" r="5449" b="31174"/>
          <a:stretch/>
        </p:blipFill>
        <p:spPr>
          <a:xfrm>
            <a:off x="-33813" y="6551046"/>
            <a:ext cx="2637537" cy="3399920"/>
          </a:xfrm>
          <a:prstGeom prst="rect">
            <a:avLst/>
          </a:prstGeom>
        </p:spPr>
      </p:pic>
      <p:sp>
        <p:nvSpPr>
          <p:cNvPr id="10" name="Rectangle 9">
            <a:extLst>
              <a:ext uri="{FF2B5EF4-FFF2-40B4-BE49-F238E27FC236}">
                <a16:creationId xmlns:a16="http://schemas.microsoft.com/office/drawing/2014/main" id="{8E0DA063-D81F-180B-CC1A-F6978C651053}"/>
              </a:ext>
            </a:extLst>
          </p:cNvPr>
          <p:cNvSpPr/>
          <p:nvPr/>
        </p:nvSpPr>
        <p:spPr>
          <a:xfrm flipH="1">
            <a:off x="548640" y="1960412"/>
            <a:ext cx="7201126" cy="5540548"/>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531241DE-D1E0-80A0-94B2-F1621A8241F8}"/>
              </a:ext>
            </a:extLst>
          </p:cNvPr>
          <p:cNvCxnSpPr>
            <a:cxnSpLocks/>
          </p:cNvCxnSpPr>
          <p:nvPr/>
        </p:nvCxnSpPr>
        <p:spPr>
          <a:xfrm>
            <a:off x="380143" y="2698247"/>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55" name="Text Placeholder 16">
            <a:extLst>
              <a:ext uri="{FF2B5EF4-FFF2-40B4-BE49-F238E27FC236}">
                <a16:creationId xmlns:a16="http://schemas.microsoft.com/office/drawing/2014/main" id="{AFCE90F7-1E2D-046B-124C-B0610A900C95}"/>
              </a:ext>
            </a:extLst>
          </p:cNvPr>
          <p:cNvSpPr txBox="1">
            <a:spLocks/>
          </p:cNvSpPr>
          <p:nvPr/>
        </p:nvSpPr>
        <p:spPr>
          <a:xfrm>
            <a:off x="4401312" y="480435"/>
            <a:ext cx="2629548"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lnSpc>
                <a:spcPts val="2600"/>
              </a:lnSpc>
              <a:spcBef>
                <a:spcPts val="0"/>
              </a:spcBef>
              <a:buNone/>
            </a:pPr>
            <a:r>
              <a:rPr lang="fr-FR" sz="2700" b="1" dirty="0">
                <a:solidFill>
                  <a:srgbClr val="009AC1"/>
                </a:solidFill>
                <a:latin typeface="Calibri" panose="020F0502020204030204" pitchFamily="34" charset="0"/>
                <a:ea typeface="Arial" panose="020B0604020202020204" pitchFamily="34" charset="0"/>
                <a:cs typeface="Calibri" panose="020F0502020204030204" pitchFamily="34" charset="0"/>
              </a:rPr>
              <a:t>Les </a:t>
            </a:r>
            <a:r>
              <a:rPr lang="fr-FR" sz="2700" b="1" dirty="0" err="1">
                <a:solidFill>
                  <a:srgbClr val="009AC1"/>
                </a:solidFill>
                <a:latin typeface="Calibri" panose="020F0502020204030204" pitchFamily="34" charset="0"/>
                <a:ea typeface="Arial" panose="020B0604020202020204" pitchFamily="34" charset="0"/>
                <a:cs typeface="Calibri" panose="020F0502020204030204" pitchFamily="34" charset="0"/>
              </a:rPr>
              <a:t>neuf </a:t>
            </a:r>
            <a:r>
              <a:rPr lang="fr-FR" sz="2700" b="1" dirty="0">
                <a:solidFill>
                  <a:srgbClr val="009AC1"/>
                </a:solidFill>
                <a:latin typeface="Calibri" panose="020F0502020204030204" pitchFamily="34" charset="0"/>
                <a:ea typeface="Arial" panose="020B0604020202020204" pitchFamily="34" charset="0"/>
                <a:cs typeface="Calibri" panose="020F0502020204030204" pitchFamily="34" charset="0"/>
              </a:rPr>
              <a:t>sessions de capacitation</a:t>
            </a:r>
          </a:p>
        </p:txBody>
      </p:sp>
      <p:sp>
        <p:nvSpPr>
          <p:cNvPr id="57" name="Graphic 4">
            <a:extLst>
              <a:ext uri="{FF2B5EF4-FFF2-40B4-BE49-F238E27FC236}">
                <a16:creationId xmlns:a16="http://schemas.microsoft.com/office/drawing/2014/main" id="{2D3534D6-816E-6E20-CC73-79197EDC21F0}"/>
              </a:ext>
            </a:extLst>
          </p:cNvPr>
          <p:cNvSpPr/>
          <p:nvPr/>
        </p:nvSpPr>
        <p:spPr>
          <a:xfrm rot="16200000">
            <a:off x="5866544" y="-1189759"/>
            <a:ext cx="180000" cy="252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74659A"/>
          </a:solidFill>
          <a:ln w="2370" cap="flat">
            <a:noFill/>
            <a:prstDash val="solid"/>
            <a:miter/>
          </a:ln>
        </p:spPr>
        <p:txBody>
          <a:bodyPr rtlCol="0" anchor="ctr"/>
          <a:lstStyle/>
          <a:p>
            <a:endParaRPr lang="en-US" dirty="0"/>
          </a:p>
        </p:txBody>
      </p:sp>
      <p:sp>
        <p:nvSpPr>
          <p:cNvPr id="64" name="Slide Number Placeholder 5">
            <a:extLst>
              <a:ext uri="{FF2B5EF4-FFF2-40B4-BE49-F238E27FC236}">
                <a16:creationId xmlns:a16="http://schemas.microsoft.com/office/drawing/2014/main"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77</a:t>
            </a:fld>
            <a:endParaRPr lang="en-US" dirty="0"/>
          </a:p>
        </p:txBody>
      </p:sp>
      <p:sp>
        <p:nvSpPr>
          <p:cNvPr id="65" name="TextBox 64">
            <a:extLst>
              <a:ext uri="{FF2B5EF4-FFF2-40B4-BE49-F238E27FC236}">
                <a16:creationId xmlns:a16="http://schemas.microsoft.com/office/drawing/2014/main" id="{2DA472DE-BB1C-022A-1B25-03A31EFEEE00}"/>
              </a:ext>
            </a:extLst>
          </p:cNvPr>
          <p:cNvSpPr txBox="1"/>
          <p:nvPr/>
        </p:nvSpPr>
        <p:spPr>
          <a:xfrm>
            <a:off x="249877" y="234867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01</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2" name="Straight Connector 1">
            <a:extLst>
              <a:ext uri="{FF2B5EF4-FFF2-40B4-BE49-F238E27FC236}">
                <a16:creationId xmlns:a16="http://schemas.microsoft.com/office/drawing/2014/main" id="{F825B757-0735-F35D-9E52-77473765EC48}"/>
              </a:ext>
            </a:extLst>
          </p:cNvPr>
          <p:cNvCxnSpPr>
            <a:cxnSpLocks/>
          </p:cNvCxnSpPr>
          <p:nvPr/>
        </p:nvCxnSpPr>
        <p:spPr>
          <a:xfrm>
            <a:off x="380143" y="3254338"/>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F52A0F8-26C9-37BA-01B6-A926D33B856F}"/>
              </a:ext>
            </a:extLst>
          </p:cNvPr>
          <p:cNvSpPr txBox="1"/>
          <p:nvPr/>
        </p:nvSpPr>
        <p:spPr>
          <a:xfrm>
            <a:off x="249877" y="2904764"/>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02</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4" name="Straight Connector 3">
            <a:extLst>
              <a:ext uri="{FF2B5EF4-FFF2-40B4-BE49-F238E27FC236}">
                <a16:creationId xmlns:a16="http://schemas.microsoft.com/office/drawing/2014/main" id="{842B4A44-8D4D-C9E9-1989-C1CAFEC6B30C}"/>
              </a:ext>
            </a:extLst>
          </p:cNvPr>
          <p:cNvCxnSpPr>
            <a:cxnSpLocks/>
          </p:cNvCxnSpPr>
          <p:nvPr/>
        </p:nvCxnSpPr>
        <p:spPr>
          <a:xfrm>
            <a:off x="380139" y="3780419"/>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5FFC2FF-A7A0-6F5A-6E3E-37B89393C2CB}"/>
              </a:ext>
            </a:extLst>
          </p:cNvPr>
          <p:cNvSpPr txBox="1"/>
          <p:nvPr/>
        </p:nvSpPr>
        <p:spPr>
          <a:xfrm>
            <a:off x="249873" y="3430845"/>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03</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6" name="Straight Connector 5">
            <a:extLst>
              <a:ext uri="{FF2B5EF4-FFF2-40B4-BE49-F238E27FC236}">
                <a16:creationId xmlns:a16="http://schemas.microsoft.com/office/drawing/2014/main" id="{8EED2854-3E93-270E-6280-1FA41825D229}"/>
              </a:ext>
            </a:extLst>
          </p:cNvPr>
          <p:cNvCxnSpPr>
            <a:cxnSpLocks/>
          </p:cNvCxnSpPr>
          <p:nvPr/>
        </p:nvCxnSpPr>
        <p:spPr>
          <a:xfrm>
            <a:off x="380139" y="4564518"/>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ECAA286-F00C-E94B-6A96-875582CB411F}"/>
              </a:ext>
            </a:extLst>
          </p:cNvPr>
          <p:cNvSpPr txBox="1"/>
          <p:nvPr/>
        </p:nvSpPr>
        <p:spPr>
          <a:xfrm>
            <a:off x="249873" y="4214944"/>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04</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8" name="Straight Connector 7">
            <a:extLst>
              <a:ext uri="{FF2B5EF4-FFF2-40B4-BE49-F238E27FC236}">
                <a16:creationId xmlns:a16="http://schemas.microsoft.com/office/drawing/2014/main" id="{19E8EEF0-9C4D-1E51-FFB8-B3C782C2EF61}"/>
              </a:ext>
            </a:extLst>
          </p:cNvPr>
          <p:cNvCxnSpPr>
            <a:cxnSpLocks/>
          </p:cNvCxnSpPr>
          <p:nvPr/>
        </p:nvCxnSpPr>
        <p:spPr>
          <a:xfrm>
            <a:off x="380139" y="5117784"/>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F86B2A9-B410-3311-F1FE-CF6B7A58DB39}"/>
              </a:ext>
            </a:extLst>
          </p:cNvPr>
          <p:cNvSpPr txBox="1"/>
          <p:nvPr/>
        </p:nvSpPr>
        <p:spPr>
          <a:xfrm>
            <a:off x="249873" y="4768210"/>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05</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11" name="Straight Connector 10">
            <a:extLst>
              <a:ext uri="{FF2B5EF4-FFF2-40B4-BE49-F238E27FC236}">
                <a16:creationId xmlns:a16="http://schemas.microsoft.com/office/drawing/2014/main" id="{156B178B-9290-FC99-5A1D-B37156F756E6}"/>
              </a:ext>
            </a:extLst>
          </p:cNvPr>
          <p:cNvCxnSpPr>
            <a:cxnSpLocks/>
          </p:cNvCxnSpPr>
          <p:nvPr/>
        </p:nvCxnSpPr>
        <p:spPr>
          <a:xfrm>
            <a:off x="380143" y="7090890"/>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99FE6BA-C582-6516-6B12-5E67C0C0FFFA}"/>
              </a:ext>
            </a:extLst>
          </p:cNvPr>
          <p:cNvSpPr txBox="1"/>
          <p:nvPr/>
        </p:nvSpPr>
        <p:spPr>
          <a:xfrm>
            <a:off x="249877" y="6741316"/>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09</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13" name="Straight Connector 12">
            <a:extLst>
              <a:ext uri="{FF2B5EF4-FFF2-40B4-BE49-F238E27FC236}">
                <a16:creationId xmlns:a16="http://schemas.microsoft.com/office/drawing/2014/main" id="{1C9DBE10-5D27-AB74-3524-25A16CBABD10}"/>
              </a:ext>
            </a:extLst>
          </p:cNvPr>
          <p:cNvCxnSpPr>
            <a:cxnSpLocks/>
          </p:cNvCxnSpPr>
          <p:nvPr/>
        </p:nvCxnSpPr>
        <p:spPr>
          <a:xfrm>
            <a:off x="384983" y="6567372"/>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3333235-B00A-AFAA-559E-7364AC5C6AA7}"/>
              </a:ext>
            </a:extLst>
          </p:cNvPr>
          <p:cNvSpPr txBox="1"/>
          <p:nvPr/>
        </p:nvSpPr>
        <p:spPr>
          <a:xfrm>
            <a:off x="254717" y="6217798"/>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08</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16" name="Straight Connector 15">
            <a:extLst>
              <a:ext uri="{FF2B5EF4-FFF2-40B4-BE49-F238E27FC236}">
                <a16:creationId xmlns:a16="http://schemas.microsoft.com/office/drawing/2014/main" id="{E9C2EC7B-D343-FA8D-3639-5B89B7FA26DE}"/>
              </a:ext>
            </a:extLst>
          </p:cNvPr>
          <p:cNvCxnSpPr>
            <a:cxnSpLocks/>
          </p:cNvCxnSpPr>
          <p:nvPr/>
        </p:nvCxnSpPr>
        <p:spPr>
          <a:xfrm>
            <a:off x="384983" y="5590547"/>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867812-7A40-C4CB-8C12-F13490C3F9F5}"/>
              </a:ext>
            </a:extLst>
          </p:cNvPr>
          <p:cNvSpPr txBox="1"/>
          <p:nvPr/>
        </p:nvSpPr>
        <p:spPr>
          <a:xfrm>
            <a:off x="254717" y="524097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06</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18" name="Straight Connector 17">
            <a:extLst>
              <a:ext uri="{FF2B5EF4-FFF2-40B4-BE49-F238E27FC236}">
                <a16:creationId xmlns:a16="http://schemas.microsoft.com/office/drawing/2014/main" id="{8C0F9F68-9A83-8DF8-45D2-8343F8EC35DB}"/>
              </a:ext>
            </a:extLst>
          </p:cNvPr>
          <p:cNvCxnSpPr>
            <a:cxnSpLocks/>
          </p:cNvCxnSpPr>
          <p:nvPr/>
        </p:nvCxnSpPr>
        <p:spPr>
          <a:xfrm>
            <a:off x="363237" y="6073826"/>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E362EF1-274C-BF5D-4C78-CD76B892DB45}"/>
              </a:ext>
            </a:extLst>
          </p:cNvPr>
          <p:cNvSpPr txBox="1"/>
          <p:nvPr/>
        </p:nvSpPr>
        <p:spPr>
          <a:xfrm>
            <a:off x="232971" y="5724252"/>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07</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grpSp>
        <p:nvGrpSpPr>
          <p:cNvPr id="25" name="Graphic 4">
            <a:extLst>
              <a:ext uri="{FF2B5EF4-FFF2-40B4-BE49-F238E27FC236}">
                <a16:creationId xmlns:a16="http://schemas.microsoft.com/office/drawing/2014/main" id="{DB02DEF3-769A-152B-250C-DBF7612B32D0}"/>
              </a:ext>
            </a:extLst>
          </p:cNvPr>
          <p:cNvGrpSpPr/>
          <p:nvPr/>
        </p:nvGrpSpPr>
        <p:grpSpPr>
          <a:xfrm rot="19145891">
            <a:off x="6158750" y="7889752"/>
            <a:ext cx="403667" cy="780438"/>
            <a:chOff x="9129274" y="2719113"/>
            <a:chExt cx="717139" cy="1386497"/>
          </a:xfrm>
          <a:solidFill>
            <a:schemeClr val="bg1"/>
          </a:solidFill>
        </p:grpSpPr>
        <p:grpSp>
          <p:nvGrpSpPr>
            <p:cNvPr id="26" name="Graphic 4">
              <a:extLst>
                <a:ext uri="{FF2B5EF4-FFF2-40B4-BE49-F238E27FC236}">
                  <a16:creationId xmlns:a16="http://schemas.microsoft.com/office/drawing/2014/main" id="{60FDDD29-B357-1572-11FB-C8B9BA9FDD4D}"/>
                </a:ext>
              </a:extLst>
            </p:cNvPr>
            <p:cNvGrpSpPr/>
            <p:nvPr/>
          </p:nvGrpSpPr>
          <p:grpSpPr>
            <a:xfrm>
              <a:off x="9159507" y="2719113"/>
              <a:ext cx="446280" cy="440141"/>
              <a:chOff x="9159507" y="2719113"/>
              <a:chExt cx="446280" cy="440141"/>
            </a:xfrm>
            <a:grpFill/>
          </p:grpSpPr>
          <p:sp>
            <p:nvSpPr>
              <p:cNvPr id="35" name="Freeform 34">
                <a:extLst>
                  <a:ext uri="{FF2B5EF4-FFF2-40B4-BE49-F238E27FC236}">
                    <a16:creationId xmlns:a16="http://schemas.microsoft.com/office/drawing/2014/main" id="{4C170C49-4BC2-5FE5-7386-F75152313E2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7F4D4A5-36A8-B0B6-8B57-3147AA29C30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endParaRPr lang="en-US"/>
              </a:p>
            </p:txBody>
          </p:sp>
        </p:grpSp>
        <p:grpSp>
          <p:nvGrpSpPr>
            <p:cNvPr id="27" name="Graphic 4">
              <a:extLst>
                <a:ext uri="{FF2B5EF4-FFF2-40B4-BE49-F238E27FC236}">
                  <a16:creationId xmlns:a16="http://schemas.microsoft.com/office/drawing/2014/main" id="{A4329D00-1E1F-CCE1-CD6C-CD30ACE13B24}"/>
                </a:ext>
              </a:extLst>
            </p:cNvPr>
            <p:cNvGrpSpPr/>
            <p:nvPr/>
          </p:nvGrpSpPr>
          <p:grpSpPr>
            <a:xfrm>
              <a:off x="9129274" y="2893887"/>
              <a:ext cx="717139" cy="1211724"/>
              <a:chOff x="9129274" y="2893887"/>
              <a:chExt cx="717139" cy="1211724"/>
            </a:xfrm>
            <a:grpFill/>
          </p:grpSpPr>
          <p:sp>
            <p:nvSpPr>
              <p:cNvPr id="28" name="Freeform 27">
                <a:extLst>
                  <a:ext uri="{FF2B5EF4-FFF2-40B4-BE49-F238E27FC236}">
                    <a16:creationId xmlns:a16="http://schemas.microsoft.com/office/drawing/2014/main" id="{5515809D-3677-6FAB-7EA7-1A9D5A15657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33CBCF8-9FED-BBBE-D600-279CF91A4EFD}"/>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3EFFEA5-C313-6F05-7BD3-D9A40E4C1476}"/>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33C5D88-A571-69C5-3D6C-69EC36B16C8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C2E77D5-6F1A-92E8-75C6-CD5D42B6CB2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55A199-E8E5-39F1-4942-0ABA43E56FB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D6B09CF-2B1F-7450-5699-384CBCA85E4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37" name="Text Placeholder 15">
            <a:extLst>
              <a:ext uri="{FF2B5EF4-FFF2-40B4-BE49-F238E27FC236}">
                <a16:creationId xmlns:a16="http://schemas.microsoft.com/office/drawing/2014/main" id="{5DC7657F-83E6-964F-A49A-E523E4714E73}"/>
              </a:ext>
            </a:extLst>
          </p:cNvPr>
          <p:cNvSpPr txBox="1">
            <a:spLocks/>
          </p:cNvSpPr>
          <p:nvPr/>
        </p:nvSpPr>
        <p:spPr>
          <a:xfrm>
            <a:off x="995882" y="2348673"/>
            <a:ext cx="6731310" cy="76812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l">
              <a:tabLst>
                <a:tab pos="5641975" algn="l"/>
              </a:tabLst>
            </a:pPr>
            <a:r>
              <a:rPr lang="en-US" sz="1700" dirty="0">
                <a:solidFill>
                  <a:schemeClr val="bg1"/>
                </a:solidFill>
              </a:rPr>
              <a:t>Tous accros aux écrans </a:t>
            </a:r>
            <a:r>
              <a:rPr lang="en-US" sz="1700" dirty="0">
                <a:solidFill>
                  <a:schemeClr val="bg1"/>
                </a:solidFill>
                <a:hlinkClick r:id="rId4" action="ppaction://hlinksldjump">
                  <a:extLst>
                    <a:ext uri="{A12FA001-AC4F-418D-AE19-62706E023703}">
                      <ahyp:hlinkClr xmlns:ahyp="http://schemas.microsoft.com/office/drawing/2018/hyperlinkcolor" val="tx"/>
                    </a:ext>
                  </a:extLst>
                </a:hlinkClick>
              </a:rPr>
              <a:t>78</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Que nous dit la science sur la surexposition aux écrans ? </a:t>
            </a:r>
            <a:r>
              <a:rPr lang="en-US" sz="1700" dirty="0">
                <a:solidFill>
                  <a:schemeClr val="bg1"/>
                </a:solidFill>
                <a:hlinkClick r:id="rId4" action="ppaction://hlinksldjump">
                  <a:extLst>
                    <a:ext uri="{A12FA001-AC4F-418D-AE19-62706E023703}">
                      <ahyp:hlinkClr xmlns:ahyp="http://schemas.microsoft.com/office/drawing/2018/hyperlinkcolor" val="tx"/>
                    </a:ext>
                  </a:extLst>
                </a:hlinkClick>
              </a:rPr>
              <a:t>78</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err="1">
                <a:solidFill>
                  <a:schemeClr val="bg1"/>
                </a:solidFill>
              </a:rPr>
              <a:t>Pourquoi</a:t>
            </a:r>
            <a:r>
              <a:rPr lang="en-US" sz="1700" dirty="0">
                <a:solidFill>
                  <a:schemeClr val="bg1"/>
                </a:solidFill>
              </a:rPr>
              <a:t> les écrans ont-ils un impact important sur les jeunes enfants ? </a:t>
            </a:r>
            <a:r>
              <a:rPr lang="en-US" sz="1700" dirty="0">
                <a:solidFill>
                  <a:schemeClr val="bg1"/>
                </a:solidFill>
                <a:hlinkClick r:id="rId5" action="ppaction://hlinksldjump">
                  <a:extLst>
                    <a:ext uri="{A12FA001-AC4F-418D-AE19-62706E023703}">
                      <ahyp:hlinkClr xmlns:ahyp="http://schemas.microsoft.com/office/drawing/2018/hyperlinkcolor" val="tx"/>
                    </a:ext>
                  </a:extLst>
                </a:hlinkClick>
              </a:rPr>
              <a:t>79</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L'économie de l'attention et la </a:t>
            </a:r>
            <a:r>
              <a:rPr lang="en-US" sz="1700" dirty="0" err="1">
                <a:solidFill>
                  <a:schemeClr val="bg1"/>
                </a:solidFill>
              </a:rPr>
              <a:t>captologie </a:t>
            </a:r>
            <a:r>
              <a:rPr lang="en-US" sz="1700" dirty="0">
                <a:solidFill>
                  <a:schemeClr val="bg1"/>
                </a:solidFill>
              </a:rPr>
              <a:t>: les stratégies des fabricants de produits numériques pour capter l'attention </a:t>
            </a:r>
            <a:r>
              <a:rPr lang="en-US" sz="1700" dirty="0">
                <a:solidFill>
                  <a:schemeClr val="bg1"/>
                </a:solidFill>
                <a:hlinkClick r:id="rId5" action="ppaction://hlinksldjump">
                  <a:extLst>
                    <a:ext uri="{A12FA001-AC4F-418D-AE19-62706E023703}">
                      <ahyp:hlinkClr xmlns:ahyp="http://schemas.microsoft.com/office/drawing/2018/hyperlinkcolor" val="tx"/>
                    </a:ext>
                  </a:extLst>
                </a:hlinkClick>
              </a:rPr>
              <a:t>79</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Addiction </a:t>
            </a:r>
            <a:r>
              <a:rPr lang="en-US" sz="1700" dirty="0">
                <a:solidFill>
                  <a:schemeClr val="bg1"/>
                </a:solidFill>
                <a:hlinkClick r:id="rId6" action="ppaction://hlinksldjump">
                  <a:extLst>
                    <a:ext uri="{A12FA001-AC4F-418D-AE19-62706E023703}">
                      <ahyp:hlinkClr xmlns:ahyp="http://schemas.microsoft.com/office/drawing/2018/hyperlinkcolor" val="tx"/>
                    </a:ext>
                  </a:extLst>
                </a:hlinkClick>
              </a:rPr>
              <a:t>80</a:t>
            </a:r>
            <a:endParaRPr lang="en-US" sz="1700" dirty="0">
              <a:solidFill>
                <a:schemeClr val="bg1"/>
              </a:solidFill>
            </a:endParaRPr>
          </a:p>
          <a:p>
            <a:pPr lvl="0" algn="l">
              <a:tabLst>
                <a:tab pos="5641975" algn="l"/>
              </a:tabLst>
            </a:pPr>
            <a:r>
              <a:rPr lang="en-US" sz="1700" dirty="0">
                <a:solidFill>
                  <a:schemeClr val="bg1"/>
                </a:solidFill>
              </a:rPr>
              <a:t> </a:t>
            </a:r>
          </a:p>
          <a:p>
            <a:pPr lvl="0" algn="l">
              <a:tabLst>
                <a:tab pos="5641975" algn="l"/>
              </a:tabLst>
            </a:pPr>
            <a:r>
              <a:rPr lang="en-US" sz="1700" dirty="0">
                <a:solidFill>
                  <a:schemeClr val="bg1"/>
                </a:solidFill>
              </a:rPr>
              <a:t>Se mettre à la place de... </a:t>
            </a:r>
            <a:r>
              <a:rPr lang="en-US" sz="1700" dirty="0">
                <a:solidFill>
                  <a:schemeClr val="bg1"/>
                </a:solidFill>
                <a:hlinkClick r:id="rId6" action="ppaction://hlinksldjump">
                  <a:extLst>
                    <a:ext uri="{A12FA001-AC4F-418D-AE19-62706E023703}">
                      <ahyp:hlinkClr xmlns:ahyp="http://schemas.microsoft.com/office/drawing/2018/hyperlinkcolor" val="tx"/>
                    </a:ext>
                  </a:extLst>
                </a:hlinkClick>
              </a:rPr>
              <a:t>80</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Jouer et jeux </a:t>
            </a:r>
            <a:r>
              <a:rPr lang="en-US" sz="1700" dirty="0">
                <a:solidFill>
                  <a:schemeClr val="bg1"/>
                </a:solidFill>
                <a:hlinkClick r:id="rId7" action="ppaction://hlinksldjump">
                  <a:extLst>
                    <a:ext uri="{A12FA001-AC4F-418D-AE19-62706E023703}">
                      <ahyp:hlinkClr xmlns:ahyp="http://schemas.microsoft.com/office/drawing/2018/hyperlinkcolor" val="tx"/>
                    </a:ext>
                  </a:extLst>
                </a:hlinkClick>
              </a:rPr>
              <a:t>81</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Les institutions : Comment travailler dans votre région </a:t>
            </a:r>
            <a:r>
              <a:rPr lang="en-US" sz="1700" dirty="0">
                <a:solidFill>
                  <a:schemeClr val="bg1"/>
                </a:solidFill>
                <a:hlinkClick r:id="rId7" action="ppaction://hlinksldjump">
                  <a:extLst>
                    <a:ext uri="{A12FA001-AC4F-418D-AE19-62706E023703}">
                      <ahyp:hlinkClr xmlns:ahyp="http://schemas.microsoft.com/office/drawing/2018/hyperlinkcolor" val="tx"/>
                    </a:ext>
                  </a:extLst>
                </a:hlinkClick>
              </a:rPr>
              <a:t>81</a:t>
            </a:r>
            <a:endParaRPr lang="en-US" sz="1700" dirty="0">
              <a:solidFill>
                <a:schemeClr val="bg1"/>
              </a:solidFill>
            </a:endParaRPr>
          </a:p>
          <a:p>
            <a:pPr lvl="0" algn="l">
              <a:tabLst>
                <a:tab pos="5641975" algn="l"/>
              </a:tabLst>
            </a:pPr>
            <a:r>
              <a:rPr lang="en-US" sz="1700" dirty="0">
                <a:solidFill>
                  <a:schemeClr val="bg1"/>
                </a:solidFill>
              </a:rPr>
              <a:t> </a:t>
            </a:r>
          </a:p>
          <a:p>
            <a:pPr lvl="0" algn="l">
              <a:tabLst>
                <a:tab pos="5641975" algn="l"/>
              </a:tabLst>
            </a:pPr>
            <a:r>
              <a:rPr lang="en-US" sz="1700" dirty="0">
                <a:solidFill>
                  <a:schemeClr val="bg1"/>
                </a:solidFill>
              </a:rPr>
              <a:t>Nouvelles connaissances sur les écrans, comment les utiliser pour aller plus loin </a:t>
            </a:r>
            <a:r>
              <a:rPr lang="en-US" sz="1700" dirty="0">
                <a:solidFill>
                  <a:schemeClr val="bg1"/>
                </a:solidFill>
                <a:hlinkClick r:id="rId7" action="ppaction://hlinksldjump">
                  <a:extLst>
                    <a:ext uri="{A12FA001-AC4F-418D-AE19-62706E023703}">
                      <ahyp:hlinkClr xmlns:ahyp="http://schemas.microsoft.com/office/drawing/2018/hyperlinkcolor" val="tx"/>
                    </a:ext>
                  </a:extLst>
                </a:hlinkClick>
              </a:rPr>
              <a:t>81</a:t>
            </a:r>
            <a:endParaRPr lang="en-US" sz="1700" dirty="0">
              <a:solidFill>
                <a:schemeClr val="bg1"/>
              </a:solidFill>
            </a:endParaRPr>
          </a:p>
          <a:p>
            <a:pPr lvl="0" algn="l">
              <a:tabLst>
                <a:tab pos="5641975" algn="l"/>
              </a:tabLst>
            </a:pPr>
            <a:endParaRPr lang="en-US" sz="1700" dirty="0">
              <a:solidFill>
                <a:schemeClr val="bg1"/>
              </a:solidFill>
            </a:endParaRPr>
          </a:p>
        </p:txBody>
      </p:sp>
    </p:spTree>
    <p:extLst>
      <p:ext uri="{BB962C8B-B14F-4D97-AF65-F5344CB8AC3E}">
        <p14:creationId xmlns:p14="http://schemas.microsoft.com/office/powerpoint/2010/main" val="18664732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5">
            <a:extLst>
              <a:ext uri="{FF2B5EF4-FFF2-40B4-BE49-F238E27FC236}">
                <a16:creationId xmlns:a16="http://schemas.microsoft.com/office/drawing/2014/main"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78</a:t>
            </a:fld>
            <a:endParaRPr lang="en-US" dirty="0"/>
          </a:p>
        </p:txBody>
      </p:sp>
      <p:sp>
        <p:nvSpPr>
          <p:cNvPr id="20" name="Rectangle 19">
            <a:extLst>
              <a:ext uri="{FF2B5EF4-FFF2-40B4-BE49-F238E27FC236}">
                <a16:creationId xmlns:a16="http://schemas.microsoft.com/office/drawing/2014/main" id="{8118ABD7-BB40-330A-9A03-6D50881AA846}"/>
              </a:ext>
            </a:extLst>
          </p:cNvPr>
          <p:cNvSpPr/>
          <p:nvPr/>
        </p:nvSpPr>
        <p:spPr>
          <a:xfrm flipH="1">
            <a:off x="887237" y="567350"/>
            <a:ext cx="6672435" cy="5534685"/>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2" name="Straight Connector 21">
            <a:extLst>
              <a:ext uri="{FF2B5EF4-FFF2-40B4-BE49-F238E27FC236}">
                <a16:creationId xmlns:a16="http://schemas.microsoft.com/office/drawing/2014/main" id="{65058A47-30C5-2AE0-9F66-4D4B4FBF4798}"/>
              </a:ext>
            </a:extLst>
          </p:cNvPr>
          <p:cNvCxnSpPr>
            <a:cxnSpLocks/>
          </p:cNvCxnSpPr>
          <p:nvPr/>
        </p:nvCxnSpPr>
        <p:spPr>
          <a:xfrm flipH="1">
            <a:off x="-5" y="911780"/>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05690E6-0484-9943-1580-DDEDEDFEB505}"/>
              </a:ext>
            </a:extLst>
          </p:cNvPr>
          <p:cNvSpPr txBox="1"/>
          <p:nvPr/>
        </p:nvSpPr>
        <p:spPr>
          <a:xfrm>
            <a:off x="539875" y="69500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01</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38" name="Text Placeholder 15">
            <a:extLst>
              <a:ext uri="{FF2B5EF4-FFF2-40B4-BE49-F238E27FC236}">
                <a16:creationId xmlns:a16="http://schemas.microsoft.com/office/drawing/2014/main" id="{81BF478F-426F-549C-2D28-96D7198EFFFB}"/>
              </a:ext>
            </a:extLst>
          </p:cNvPr>
          <p:cNvSpPr txBox="1">
            <a:spLocks/>
          </p:cNvSpPr>
          <p:nvPr/>
        </p:nvSpPr>
        <p:spPr>
          <a:xfrm>
            <a:off x="1100007" y="130911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ctr">
              <a:lnSpc>
                <a:spcPts val="1480"/>
              </a:lnSpc>
            </a:pPr>
            <a:r>
              <a:rPr lang="en-US" sz="1400" i="1" dirty="0">
                <a:solidFill>
                  <a:schemeClr val="bg1"/>
                </a:solidFill>
              </a:rPr>
              <a:t>Le processus de recherche commence par la reconnaissance du fait que nous sommes tous "accros" aux écrans. Personne ne parle de l'extérieur. Nous sommes ici pour inventer des stratégies de soins et pour être pris en charge. </a:t>
            </a:r>
          </a:p>
        </p:txBody>
      </p:sp>
      <p:sp>
        <p:nvSpPr>
          <p:cNvPr id="39" name="Text Placeholder 15">
            <a:extLst>
              <a:ext uri="{FF2B5EF4-FFF2-40B4-BE49-F238E27FC236}">
                <a16:creationId xmlns:a16="http://schemas.microsoft.com/office/drawing/2014/main" id="{BD9586B7-4C3B-6826-018E-FDF71DF91471}"/>
              </a:ext>
            </a:extLst>
          </p:cNvPr>
          <p:cNvSpPr txBox="1">
            <a:spLocks/>
          </p:cNvSpPr>
          <p:nvPr/>
        </p:nvSpPr>
        <p:spPr>
          <a:xfrm>
            <a:off x="3246512" y="1156666"/>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Nous présentons les fondements de la méthode que nous suivrons (recherche contributive - voir chapitre 2) et certains des concepts que nous utilisons pour penser le rôle de la technologie aujourd'hui (pharmakon, </a:t>
            </a:r>
            <a:r>
              <a:rPr lang="en-US" sz="1150" dirty="0" err="1">
                <a:solidFill>
                  <a:schemeClr val="bg1"/>
                </a:solidFill>
              </a:rPr>
              <a:t>prolétarisation </a:t>
            </a:r>
            <a:r>
              <a:rPr lang="en-US" sz="1150" dirty="0">
                <a:solidFill>
                  <a:schemeClr val="bg1"/>
                </a:solidFill>
              </a:rPr>
              <a:t>- voir chapitre 2 partie 1) et comment nous pourrions inventer de nouvelles pratiques pour lutter contre la surexposition (capacitation, </a:t>
            </a:r>
            <a:r>
              <a:rPr lang="en-US" sz="1150" dirty="0" err="1">
                <a:solidFill>
                  <a:schemeClr val="bg1"/>
                </a:solidFill>
              </a:rPr>
              <a:t>transindividuation </a:t>
            </a:r>
            <a:r>
              <a:rPr lang="en-US" sz="1150" dirty="0">
                <a:solidFill>
                  <a:schemeClr val="bg1"/>
                </a:solidFill>
              </a:rPr>
              <a:t>- voir chapitre 2 parties 1 et 3). Nous demandons à chaque participant de remplir un questionnaire sur sa connaissance et sa pratique actuelles des écrans.</a:t>
            </a:r>
          </a:p>
          <a:p>
            <a:pPr algn="l">
              <a:lnSpc>
                <a:spcPts val="1240"/>
              </a:lnSpc>
            </a:pPr>
            <a:r>
              <a:rPr lang="en-US" sz="1150" dirty="0">
                <a:solidFill>
                  <a:schemeClr val="bg1"/>
                </a:solidFill>
              </a:rPr>
              <a:t> </a:t>
            </a:r>
          </a:p>
          <a:p>
            <a:pPr marL="171450" indent="-171450" algn="l">
              <a:lnSpc>
                <a:spcPts val="1240"/>
              </a:lnSpc>
              <a:buFont typeface="Arial" panose="020B0604020202020204" pitchFamily="34" charset="0"/>
              <a:buChar char="•"/>
            </a:pPr>
            <a:r>
              <a:rPr lang="en-US" sz="1150" dirty="0">
                <a:solidFill>
                  <a:schemeClr val="bg1"/>
                </a:solidFill>
              </a:rPr>
              <a:t>Nous prenons le temps d'identifier les différents participants en répondant aux questions suivantes :</a:t>
            </a:r>
          </a:p>
          <a:p>
            <a:pPr marL="171450" indent="-171450" algn="l">
              <a:lnSpc>
                <a:spcPts val="1240"/>
              </a:lnSpc>
              <a:buFont typeface="Arial" panose="020B0604020202020204" pitchFamily="34" charset="0"/>
              <a:buChar char="•"/>
            </a:pPr>
            <a:r>
              <a:rPr lang="en-US" sz="1150" dirty="0">
                <a:solidFill>
                  <a:schemeClr val="bg1"/>
                </a:solidFill>
              </a:rPr>
              <a:t>Vous vous inquiétez de l'impact des écrans sur les jeunes enfants ?</a:t>
            </a:r>
          </a:p>
          <a:p>
            <a:pPr marL="171450" indent="-171450" algn="l">
              <a:lnSpc>
                <a:spcPts val="1240"/>
              </a:lnSpc>
              <a:buFont typeface="Arial" panose="020B0604020202020204" pitchFamily="34" charset="0"/>
              <a:buChar char="•"/>
            </a:pPr>
            <a:r>
              <a:rPr lang="en-US" sz="1150" dirty="0">
                <a:solidFill>
                  <a:schemeClr val="bg1"/>
                </a:solidFill>
              </a:rPr>
              <a:t>Pensez-vous être en mesure d'agir en tant que famille sur cette question ?</a:t>
            </a:r>
          </a:p>
          <a:p>
            <a:pPr marL="171450" indent="-171450" algn="l">
              <a:lnSpc>
                <a:spcPts val="1240"/>
              </a:lnSpc>
              <a:buFont typeface="Arial" panose="020B0604020202020204" pitchFamily="34" charset="0"/>
              <a:buChar char="•"/>
            </a:pPr>
            <a:r>
              <a:rPr lang="en-US" sz="1150" dirty="0">
                <a:solidFill>
                  <a:schemeClr val="bg1"/>
                </a:solidFill>
              </a:rPr>
              <a:t>Pensez-vous être en mesure d'agir professionnellement sur cette question ?</a:t>
            </a:r>
          </a:p>
          <a:p>
            <a:pPr marL="171450" indent="-171450" algn="l">
              <a:lnSpc>
                <a:spcPts val="1240"/>
              </a:lnSpc>
              <a:buFont typeface="Arial" panose="020B0604020202020204" pitchFamily="34" charset="0"/>
              <a:buChar char="•"/>
            </a:pPr>
            <a:r>
              <a:rPr lang="en-US" sz="1150" dirty="0">
                <a:solidFill>
                  <a:schemeClr val="bg1"/>
                </a:solidFill>
              </a:rPr>
              <a:t>Ressentez-vous le besoin d'enrichir vos connaissances sur cette question ?</a:t>
            </a:r>
          </a:p>
          <a:p>
            <a:pPr marL="171450" indent="-171450" algn="l">
              <a:lnSpc>
                <a:spcPts val="1240"/>
              </a:lnSpc>
              <a:buFont typeface="Arial" panose="020B0604020202020204" pitchFamily="34" charset="0"/>
              <a:buChar char="•"/>
            </a:pPr>
            <a:r>
              <a:rPr lang="en-US" sz="1150" dirty="0">
                <a:solidFill>
                  <a:schemeClr val="bg1"/>
                </a:solidFill>
              </a:rPr>
              <a:t>Pensez-vous avoir une utilisation raisonnée des écrans ?</a:t>
            </a:r>
          </a:p>
          <a:p>
            <a:pPr marL="171450" indent="-171450" algn="l">
              <a:lnSpc>
                <a:spcPts val="1240"/>
              </a:lnSpc>
              <a:buFont typeface="Arial" panose="020B0604020202020204" pitchFamily="34" charset="0"/>
              <a:buChar char="•"/>
            </a:pPr>
            <a:r>
              <a:rPr lang="en-US" sz="1150" dirty="0">
                <a:solidFill>
                  <a:schemeClr val="bg1"/>
                </a:solidFill>
              </a:rPr>
              <a:t>Avez-vous l'impression que suffisamment d'actions se déroulent sur les écrans autour de vous ?</a:t>
            </a:r>
          </a:p>
          <a:p>
            <a:pPr algn="l">
              <a:lnSpc>
                <a:spcPts val="1240"/>
              </a:lnSpc>
            </a:pPr>
            <a:r>
              <a:rPr lang="en-US" sz="1150" dirty="0">
                <a:solidFill>
                  <a:schemeClr val="bg1"/>
                </a:solidFill>
              </a:rPr>
              <a:t> </a:t>
            </a:r>
          </a:p>
          <a:p>
            <a:pPr algn="l">
              <a:lnSpc>
                <a:spcPts val="1240"/>
              </a:lnSpc>
            </a:pPr>
            <a:r>
              <a:rPr lang="en-US" sz="1150" dirty="0">
                <a:solidFill>
                  <a:schemeClr val="bg1"/>
                </a:solidFill>
              </a:rPr>
              <a:t>Ensemble, nous regardons une vidéo sur la façon dont les parents utilisent aujourd'hui les smartphones avec leurs enfants (voir dans nos archives </a:t>
            </a:r>
            <a:r>
              <a:rPr lang="en-US" sz="1150" dirty="0">
                <a:solidFill>
                  <a:srgbClr val="009AC1"/>
                </a:solidFill>
                <a:hlinkClick r:id="rId2">
                  <a:extLst>
                    <a:ext uri="{A12FA001-AC4F-418D-AE19-62706E023703}">
                      <ahyp:hlinkClr xmlns:ahyp="http://schemas.microsoft.com/office/drawing/2018/hyperlinkcolor" val="tx"/>
                    </a:ext>
                  </a:extLst>
                </a:hlinkClick>
              </a:rPr>
              <a:t>ici</a:t>
            </a:r>
            <a:r>
              <a:rPr lang="en-US" sz="1150" dirty="0">
                <a:solidFill>
                  <a:schemeClr val="bg1"/>
                </a:solidFill>
              </a:rPr>
              <a:t>). Qu'évoque cette vidéo ? Certains participants ont-ils été témoins de situations similaires dans leur vie privée ou professionnelle ? Nous prenons un moment pour décider comment le groupe restera en contact. Par courrier électronique ou par </a:t>
            </a:r>
            <a:r>
              <a:rPr lang="en-US" sz="1150" dirty="0" err="1">
                <a:solidFill>
                  <a:schemeClr val="bg1"/>
                </a:solidFill>
              </a:rPr>
              <a:t>SMS </a:t>
            </a:r>
            <a:r>
              <a:rPr lang="en-US" sz="1150" dirty="0">
                <a:solidFill>
                  <a:schemeClr val="bg1"/>
                </a:solidFill>
              </a:rPr>
              <a:t>? Quels sont les avantages et les inconvénients de chaque technologie ? </a:t>
            </a:r>
          </a:p>
        </p:txBody>
      </p:sp>
      <p:sp>
        <p:nvSpPr>
          <p:cNvPr id="41" name="Text Placeholder 15">
            <a:extLst>
              <a:ext uri="{FF2B5EF4-FFF2-40B4-BE49-F238E27FC236}">
                <a16:creationId xmlns:a16="http://schemas.microsoft.com/office/drawing/2014/main" id="{6A09F8A9-C206-1D4A-CDD8-229D3313D0BD}"/>
              </a:ext>
            </a:extLst>
          </p:cNvPr>
          <p:cNvSpPr txBox="1">
            <a:spLocks/>
          </p:cNvSpPr>
          <p:nvPr/>
        </p:nvSpPr>
        <p:spPr>
          <a:xfrm>
            <a:off x="1180187" y="731038"/>
            <a:ext cx="2423090"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l"/>
            <a:r>
              <a:rPr lang="en-US" sz="1700" b="1" dirty="0" err="1">
                <a:solidFill>
                  <a:schemeClr val="bg1"/>
                </a:solidFill>
                <a:highlight>
                  <a:srgbClr val="009AC1"/>
                </a:highlight>
              </a:rPr>
              <a:t>Tous</a:t>
            </a:r>
            <a:r>
              <a:rPr lang="en-US" sz="1700" b="1" dirty="0">
                <a:solidFill>
                  <a:schemeClr val="bg1"/>
                </a:solidFill>
                <a:highlight>
                  <a:srgbClr val="009AC1"/>
                </a:highlight>
              </a:rPr>
              <a:t> </a:t>
            </a:r>
            <a:r>
              <a:rPr lang="en-US" sz="1700" b="1" dirty="0" err="1">
                <a:solidFill>
                  <a:schemeClr val="bg1"/>
                </a:solidFill>
                <a:highlight>
                  <a:srgbClr val="009AC1"/>
                </a:highlight>
              </a:rPr>
              <a:t>accros</a:t>
            </a:r>
            <a:r>
              <a:rPr lang="en-US" sz="1700" b="1" dirty="0">
                <a:solidFill>
                  <a:schemeClr val="bg1"/>
                </a:solidFill>
                <a:highlight>
                  <a:srgbClr val="009AC1"/>
                </a:highlight>
              </a:rPr>
              <a:t> aux </a:t>
            </a:r>
            <a:r>
              <a:rPr lang="en-US" sz="1700" b="1" dirty="0" err="1">
                <a:solidFill>
                  <a:schemeClr val="bg1"/>
                </a:solidFill>
                <a:highlight>
                  <a:srgbClr val="009AC1"/>
                </a:highlight>
              </a:rPr>
              <a:t>écrans</a:t>
            </a:r>
            <a:endParaRPr lang="en-US" sz="1700" b="1" dirty="0">
              <a:solidFill>
                <a:schemeClr val="bg1"/>
              </a:solidFill>
              <a:highlight>
                <a:srgbClr val="009AC1"/>
              </a:highlight>
            </a:endParaRPr>
          </a:p>
          <a:p>
            <a:pPr lvl="0" algn="l"/>
            <a:endParaRPr lang="en-US" sz="1700" dirty="0">
              <a:solidFill>
                <a:schemeClr val="bg1"/>
              </a:solidFill>
            </a:endParaRPr>
          </a:p>
          <a:p>
            <a:pPr lvl="0" algn="l"/>
            <a:endParaRPr lang="en-US" sz="1700" dirty="0">
              <a:solidFill>
                <a:schemeClr val="bg1"/>
              </a:solidFill>
            </a:endParaRPr>
          </a:p>
        </p:txBody>
      </p:sp>
      <p:pic>
        <p:nvPicPr>
          <p:cNvPr id="43" name="Picture 42">
            <a:extLst>
              <a:ext uri="{FF2B5EF4-FFF2-40B4-BE49-F238E27FC236}">
                <a16:creationId xmlns:a16="http://schemas.microsoft.com/office/drawing/2014/main" id="{FA79E9A0-AFE8-A0BC-25F7-DDCB510EAB82}"/>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71063" t="480" r="-4596" b="29817"/>
          <a:stretch/>
        </p:blipFill>
        <p:spPr>
          <a:xfrm>
            <a:off x="887234" y="3335279"/>
            <a:ext cx="2344856" cy="2608322"/>
          </a:xfrm>
          <a:prstGeom prst="rect">
            <a:avLst/>
          </a:prstGeom>
        </p:spPr>
      </p:pic>
      <p:sp>
        <p:nvSpPr>
          <p:cNvPr id="44" name="Rectangle 43">
            <a:extLst>
              <a:ext uri="{FF2B5EF4-FFF2-40B4-BE49-F238E27FC236}">
                <a16:creationId xmlns:a16="http://schemas.microsoft.com/office/drawing/2014/main" id="{6A3C53E3-2B0F-787A-2CD1-821BCB14D00F}"/>
              </a:ext>
            </a:extLst>
          </p:cNvPr>
          <p:cNvSpPr/>
          <p:nvPr/>
        </p:nvSpPr>
        <p:spPr>
          <a:xfrm flipH="1">
            <a:off x="-1" y="6349822"/>
            <a:ext cx="6672435" cy="3430210"/>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5" name="Straight Connector 44">
            <a:extLst>
              <a:ext uri="{FF2B5EF4-FFF2-40B4-BE49-F238E27FC236}">
                <a16:creationId xmlns:a16="http://schemas.microsoft.com/office/drawing/2014/main" id="{7E26F782-F09F-0BEA-E7D5-1CF94000BC40}"/>
              </a:ext>
            </a:extLst>
          </p:cNvPr>
          <p:cNvCxnSpPr>
            <a:cxnSpLocks/>
          </p:cNvCxnSpPr>
          <p:nvPr/>
        </p:nvCxnSpPr>
        <p:spPr>
          <a:xfrm flipH="1">
            <a:off x="6672436" y="6694251"/>
            <a:ext cx="88723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854CF91-D892-5B71-3D1C-1EEACC379DC3}"/>
              </a:ext>
            </a:extLst>
          </p:cNvPr>
          <p:cNvSpPr txBox="1"/>
          <p:nvPr/>
        </p:nvSpPr>
        <p:spPr>
          <a:xfrm>
            <a:off x="6242991" y="6463418"/>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02</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47" name="Text Placeholder 15">
            <a:extLst>
              <a:ext uri="{FF2B5EF4-FFF2-40B4-BE49-F238E27FC236}">
                <a16:creationId xmlns:a16="http://schemas.microsoft.com/office/drawing/2014/main" id="{7217DC8C-9A2B-E307-E185-8DC559B8934F}"/>
              </a:ext>
            </a:extLst>
          </p:cNvPr>
          <p:cNvSpPr txBox="1">
            <a:spLocks/>
          </p:cNvSpPr>
          <p:nvPr/>
        </p:nvSpPr>
        <p:spPr>
          <a:xfrm>
            <a:off x="325925" y="712302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Au cours de la dernière décennie, un grand nombre d'études scientifiques ont été publiées sur la surexposition aux écrans. </a:t>
            </a:r>
          </a:p>
          <a:p>
            <a:pPr algn="ctr">
              <a:lnSpc>
                <a:spcPts val="1480"/>
              </a:lnSpc>
            </a:pPr>
            <a:endParaRPr lang="en-US" sz="1400" i="1" dirty="0">
              <a:solidFill>
                <a:schemeClr val="bg1"/>
              </a:solidFill>
            </a:endParaRPr>
          </a:p>
        </p:txBody>
      </p:sp>
      <p:sp>
        <p:nvSpPr>
          <p:cNvPr id="48" name="Text Placeholder 15">
            <a:extLst>
              <a:ext uri="{FF2B5EF4-FFF2-40B4-BE49-F238E27FC236}">
                <a16:creationId xmlns:a16="http://schemas.microsoft.com/office/drawing/2014/main" id="{989BEE0C-1411-5A44-1F1D-5D848B14EAF3}"/>
              </a:ext>
            </a:extLst>
          </p:cNvPr>
          <p:cNvSpPr txBox="1">
            <a:spLocks/>
          </p:cNvSpPr>
          <p:nvPr/>
        </p:nvSpPr>
        <p:spPr>
          <a:xfrm>
            <a:off x="2344852" y="7103093"/>
            <a:ext cx="3855225"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Nous invitons un expert à nous parler de ces études. En France, nous avons travaillé avec le pédiatre et chercheur Eric </a:t>
            </a:r>
            <a:r>
              <a:rPr lang="en-US" sz="1150" dirty="0" err="1">
                <a:solidFill>
                  <a:schemeClr val="bg1"/>
                </a:solidFill>
              </a:rPr>
              <a:t>Osika</a:t>
            </a:r>
            <a:r>
              <a:rPr lang="en-US" sz="1150" dirty="0">
                <a:solidFill>
                  <a:schemeClr val="bg1"/>
                </a:solidFill>
              </a:rPr>
              <a:t>, mais d'autres types de profils peuvent être envisagés, à condition que la personne soit au fait des dernières études sur le sujet.  </a:t>
            </a:r>
          </a:p>
          <a:p>
            <a:pPr algn="l">
              <a:lnSpc>
                <a:spcPts val="1240"/>
              </a:lnSpc>
            </a:pPr>
            <a:r>
              <a:rPr lang="en-US" sz="1150" dirty="0">
                <a:solidFill>
                  <a:schemeClr val="bg1"/>
                </a:solidFill>
              </a:rPr>
              <a:t> </a:t>
            </a:r>
          </a:p>
          <a:p>
            <a:pPr algn="l">
              <a:lnSpc>
                <a:spcPts val="1240"/>
              </a:lnSpc>
            </a:pPr>
            <a:r>
              <a:rPr lang="en-US" sz="1150" dirty="0">
                <a:solidFill>
                  <a:schemeClr val="bg1"/>
                </a:solidFill>
              </a:rPr>
              <a:t>Nous passons un peu de temps à discuter des études : les résultats sont-ils surprenants ? Les symptômes décrits correspondent-ils aux symptômes observés dans la vie quotidienne ? </a:t>
            </a:r>
          </a:p>
          <a:p>
            <a:pPr algn="l">
              <a:lnSpc>
                <a:spcPts val="1240"/>
              </a:lnSpc>
            </a:pPr>
            <a:r>
              <a:rPr lang="en-US" sz="1150" dirty="0">
                <a:solidFill>
                  <a:schemeClr val="bg1"/>
                </a:solidFill>
              </a:rPr>
              <a:t> </a:t>
            </a:r>
          </a:p>
          <a:p>
            <a:pPr algn="l">
              <a:lnSpc>
                <a:spcPts val="1240"/>
              </a:lnSpc>
            </a:pPr>
            <a:r>
              <a:rPr lang="en-US" sz="1150" dirty="0">
                <a:solidFill>
                  <a:schemeClr val="bg1"/>
                </a:solidFill>
              </a:rPr>
              <a:t>Nous regardons une vidéo sur la plasticité du cerveau (voir ici) et invitons un biologiste à expliquer pourquoi les bébés sont captivés par les écrans et ce qu'il advient de leur cerveau s'il est surexposé (et sous-exposé aux relations sociales). </a:t>
            </a:r>
          </a:p>
          <a:p>
            <a:pPr algn="l">
              <a:lnSpc>
                <a:spcPts val="1240"/>
              </a:lnSpc>
            </a:pPr>
            <a:endParaRPr lang="en-US" sz="1150" dirty="0">
              <a:solidFill>
                <a:schemeClr val="bg1"/>
              </a:solidFill>
            </a:endParaRPr>
          </a:p>
        </p:txBody>
      </p:sp>
      <p:sp>
        <p:nvSpPr>
          <p:cNvPr id="49" name="Text Placeholder 15">
            <a:extLst>
              <a:ext uri="{FF2B5EF4-FFF2-40B4-BE49-F238E27FC236}">
                <a16:creationId xmlns:a16="http://schemas.microsoft.com/office/drawing/2014/main" id="{6683224D-3D0B-9FB9-D48B-2132EAEB5915}"/>
              </a:ext>
            </a:extLst>
          </p:cNvPr>
          <p:cNvSpPr txBox="1">
            <a:spLocks/>
          </p:cNvSpPr>
          <p:nvPr/>
        </p:nvSpPr>
        <p:spPr>
          <a:xfrm>
            <a:off x="292948" y="6513509"/>
            <a:ext cx="5907129"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Que nous dit la science sur la surexposition aux écrans ? </a:t>
            </a:r>
          </a:p>
        </p:txBody>
      </p:sp>
      <p:pic>
        <p:nvPicPr>
          <p:cNvPr id="50" name="Picture 49">
            <a:extLst>
              <a:ext uri="{FF2B5EF4-FFF2-40B4-BE49-F238E27FC236}">
                <a16:creationId xmlns:a16="http://schemas.microsoft.com/office/drawing/2014/main" id="{83047EF2-05B1-C597-9AB9-F5D2BE33393D}"/>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71063" t="481" r="-4596" b="54050"/>
          <a:stretch/>
        </p:blipFill>
        <p:spPr>
          <a:xfrm>
            <a:off x="7759" y="8078533"/>
            <a:ext cx="2344856" cy="1701499"/>
          </a:xfrm>
          <a:prstGeom prst="rect">
            <a:avLst/>
          </a:prstGeom>
        </p:spPr>
      </p:pic>
    </p:spTree>
    <p:extLst>
      <p:ext uri="{BB962C8B-B14F-4D97-AF65-F5344CB8AC3E}">
        <p14:creationId xmlns:p14="http://schemas.microsoft.com/office/powerpoint/2010/main" val="2753632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5">
            <a:extLst>
              <a:ext uri="{FF2B5EF4-FFF2-40B4-BE49-F238E27FC236}">
                <a16:creationId xmlns:a16="http://schemas.microsoft.com/office/drawing/2014/main"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79</a:t>
            </a:fld>
            <a:endParaRPr lang="en-US" dirty="0"/>
          </a:p>
        </p:txBody>
      </p:sp>
      <p:sp>
        <p:nvSpPr>
          <p:cNvPr id="20" name="Rectangle 19">
            <a:extLst>
              <a:ext uri="{FF2B5EF4-FFF2-40B4-BE49-F238E27FC236}">
                <a16:creationId xmlns:a16="http://schemas.microsoft.com/office/drawing/2014/main" id="{8118ABD7-BB40-330A-9A03-6D50881AA846}"/>
              </a:ext>
            </a:extLst>
          </p:cNvPr>
          <p:cNvSpPr/>
          <p:nvPr/>
        </p:nvSpPr>
        <p:spPr>
          <a:xfrm flipH="1">
            <a:off x="887237" y="567351"/>
            <a:ext cx="6672435" cy="4088172"/>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2" name="Straight Connector 21">
            <a:extLst>
              <a:ext uri="{FF2B5EF4-FFF2-40B4-BE49-F238E27FC236}">
                <a16:creationId xmlns:a16="http://schemas.microsoft.com/office/drawing/2014/main" id="{65058A47-30C5-2AE0-9F66-4D4B4FBF4798}"/>
              </a:ext>
            </a:extLst>
          </p:cNvPr>
          <p:cNvCxnSpPr>
            <a:cxnSpLocks/>
          </p:cNvCxnSpPr>
          <p:nvPr/>
        </p:nvCxnSpPr>
        <p:spPr>
          <a:xfrm flipH="1">
            <a:off x="-5" y="911780"/>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05690E6-0484-9943-1580-DDEDEDFEB505}"/>
              </a:ext>
            </a:extLst>
          </p:cNvPr>
          <p:cNvSpPr txBox="1"/>
          <p:nvPr/>
        </p:nvSpPr>
        <p:spPr>
          <a:xfrm>
            <a:off x="539875" y="69500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03</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38" name="Text Placeholder 15">
            <a:extLst>
              <a:ext uri="{FF2B5EF4-FFF2-40B4-BE49-F238E27FC236}">
                <a16:creationId xmlns:a16="http://schemas.microsoft.com/office/drawing/2014/main" id="{81BF478F-426F-549C-2D28-96D7198EFFFB}"/>
              </a:ext>
            </a:extLst>
          </p:cNvPr>
          <p:cNvSpPr txBox="1">
            <a:spLocks/>
          </p:cNvSpPr>
          <p:nvPr/>
        </p:nvSpPr>
        <p:spPr>
          <a:xfrm>
            <a:off x="1100007" y="130911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Même en l'absence d'études sur l'exposition aux écrans, nous pouvons déduire beaucoup de choses sur les effets des écrans sur les enfants en appliquant ce que nous savons déjà sur les conditions dont dépendent les enfants pour se développer. </a:t>
            </a:r>
          </a:p>
          <a:p>
            <a:pPr algn="ctr">
              <a:lnSpc>
                <a:spcPts val="1480"/>
              </a:lnSpc>
            </a:pPr>
            <a:endParaRPr lang="en-US" sz="1400" i="1" dirty="0">
              <a:solidFill>
                <a:schemeClr val="bg1"/>
              </a:solidFill>
            </a:endParaRPr>
          </a:p>
        </p:txBody>
      </p:sp>
      <p:sp>
        <p:nvSpPr>
          <p:cNvPr id="39" name="Text Placeholder 15">
            <a:extLst>
              <a:ext uri="{FF2B5EF4-FFF2-40B4-BE49-F238E27FC236}">
                <a16:creationId xmlns:a16="http://schemas.microsoft.com/office/drawing/2014/main" id="{BD9586B7-4C3B-6826-018E-FDF71DF91471}"/>
              </a:ext>
            </a:extLst>
          </p:cNvPr>
          <p:cNvSpPr txBox="1">
            <a:spLocks/>
          </p:cNvSpPr>
          <p:nvPr/>
        </p:nvSpPr>
        <p:spPr>
          <a:xfrm>
            <a:off x="3232090" y="1320622"/>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Nous invitons un biologiste à parler de la relation entre les parents et leur progéniture dans le règne animal, et de la particularité de la relation entre le parent et le bébé humain. </a:t>
            </a:r>
          </a:p>
          <a:p>
            <a:pPr algn="l">
              <a:lnSpc>
                <a:spcPts val="1240"/>
              </a:lnSpc>
            </a:pPr>
            <a:r>
              <a:rPr lang="en-US" sz="1150" dirty="0">
                <a:solidFill>
                  <a:schemeClr val="bg1"/>
                </a:solidFill>
              </a:rPr>
              <a:t> </a:t>
            </a:r>
          </a:p>
          <a:p>
            <a:pPr algn="l">
              <a:lnSpc>
                <a:spcPts val="1240"/>
              </a:lnSpc>
            </a:pPr>
            <a:r>
              <a:rPr lang="en-US" sz="1150" dirty="0">
                <a:solidFill>
                  <a:schemeClr val="bg1"/>
                </a:solidFill>
              </a:rPr>
              <a:t>Nous regardons une vidéo sur les singes Rhésus et Harlow (voir </a:t>
            </a:r>
            <a:r>
              <a:rPr lang="en-US" sz="1150" b="1" dirty="0">
                <a:solidFill>
                  <a:srgbClr val="009AC1"/>
                </a:solidFill>
                <a:hlinkClick r:id="rId2">
                  <a:extLst>
                    <a:ext uri="{A12FA001-AC4F-418D-AE19-62706E023703}">
                      <ahyp:hlinkClr xmlns:ahyp="http://schemas.microsoft.com/office/drawing/2018/hyperlinkcolor" val="tx"/>
                    </a:ext>
                  </a:extLst>
                </a:hlinkClick>
              </a:rPr>
              <a:t>ici)</a:t>
            </a:r>
            <a:r>
              <a:rPr lang="en-US" sz="1150" dirty="0">
                <a:solidFill>
                  <a:schemeClr val="bg1"/>
                </a:solidFill>
              </a:rPr>
              <a:t>, qui montre que le besoin de relations sociales est présent même chez les primates.  </a:t>
            </a:r>
          </a:p>
          <a:p>
            <a:pPr algn="l">
              <a:lnSpc>
                <a:spcPts val="1240"/>
              </a:lnSpc>
            </a:pPr>
            <a:r>
              <a:rPr lang="en-US" sz="1150" dirty="0">
                <a:solidFill>
                  <a:schemeClr val="bg1"/>
                </a:solidFill>
              </a:rPr>
              <a:t> </a:t>
            </a:r>
          </a:p>
          <a:p>
            <a:pPr algn="l">
              <a:lnSpc>
                <a:spcPts val="1240"/>
              </a:lnSpc>
            </a:pPr>
            <a:r>
              <a:rPr lang="en-US" sz="1150" dirty="0">
                <a:solidFill>
                  <a:schemeClr val="bg1"/>
                </a:solidFill>
              </a:rPr>
              <a:t>Nous invitons un psychologue à nous parler du développement de l'enfant. Au cours de nos ateliers, nous nous sommes concentrés sur les théories de l'attachement, les différents stades de développement et le concept d'objet transitoire, et avons abordé des psychologues et psychanalystes tels que D.W. Winnicott. </a:t>
            </a:r>
            <a:r>
              <a:rPr lang="en-US" sz="1150" dirty="0" err="1">
                <a:solidFill>
                  <a:schemeClr val="bg1"/>
                </a:solidFill>
              </a:rPr>
              <a:t>Mélanie </a:t>
            </a:r>
            <a:r>
              <a:rPr lang="en-US" sz="1150" dirty="0">
                <a:solidFill>
                  <a:schemeClr val="bg1"/>
                </a:solidFill>
              </a:rPr>
              <a:t>Klein, John Bowlby, T Berry Brazelton, Daniel Stern (voir chapitre 2), mais le contenu exact dépendra de l'expertise de l'intervenant. </a:t>
            </a:r>
          </a:p>
          <a:p>
            <a:pPr algn="l">
              <a:lnSpc>
                <a:spcPts val="1240"/>
              </a:lnSpc>
            </a:pPr>
            <a:r>
              <a:rPr lang="en-US" sz="1150" dirty="0">
                <a:solidFill>
                  <a:schemeClr val="bg1"/>
                </a:solidFill>
              </a:rPr>
              <a:t> </a:t>
            </a:r>
          </a:p>
          <a:p>
            <a:pPr algn="l">
              <a:lnSpc>
                <a:spcPts val="1240"/>
              </a:lnSpc>
            </a:pPr>
            <a:r>
              <a:rPr lang="en-US" sz="1150" dirty="0">
                <a:solidFill>
                  <a:schemeClr val="bg1"/>
                </a:solidFill>
              </a:rPr>
              <a:t>Nous regardons une vidéo de l'expérience "still face" du psychologue Edward </a:t>
            </a:r>
            <a:r>
              <a:rPr lang="en-US" sz="1150" dirty="0" err="1">
                <a:solidFill>
                  <a:schemeClr val="bg1"/>
                </a:solidFill>
              </a:rPr>
              <a:t>Tronick </a:t>
            </a:r>
            <a:r>
              <a:rPr lang="en-US" sz="1150" dirty="0">
                <a:solidFill>
                  <a:schemeClr val="bg1"/>
                </a:solidFill>
              </a:rPr>
              <a:t>(accès </a:t>
            </a:r>
            <a:r>
              <a:rPr lang="en-US" sz="1150" b="1" dirty="0">
                <a:solidFill>
                  <a:srgbClr val="009AC1"/>
                </a:solidFill>
                <a:hlinkClick r:id="rId2">
                  <a:extLst>
                    <a:ext uri="{A12FA001-AC4F-418D-AE19-62706E023703}">
                      <ahyp:hlinkClr xmlns:ahyp="http://schemas.microsoft.com/office/drawing/2018/hyperlinkcolor" val="tx"/>
                    </a:ext>
                  </a:extLst>
                </a:hlinkClick>
              </a:rPr>
              <a:t>ici</a:t>
            </a:r>
            <a:r>
              <a:rPr lang="en-US" sz="1150" dirty="0">
                <a:solidFill>
                  <a:schemeClr val="bg1"/>
                </a:solidFill>
              </a:rPr>
              <a:t>). Chaque participant parle d'une expérience où une technologie est venue rompre une relation sociale. </a:t>
            </a:r>
          </a:p>
          <a:p>
            <a:pPr algn="l">
              <a:lnSpc>
                <a:spcPts val="1240"/>
              </a:lnSpc>
            </a:pPr>
            <a:endParaRPr lang="en-US" sz="1150" dirty="0">
              <a:solidFill>
                <a:schemeClr val="bg1"/>
              </a:solidFill>
            </a:endParaRPr>
          </a:p>
        </p:txBody>
      </p:sp>
      <p:sp>
        <p:nvSpPr>
          <p:cNvPr id="41" name="Text Placeholder 15">
            <a:extLst>
              <a:ext uri="{FF2B5EF4-FFF2-40B4-BE49-F238E27FC236}">
                <a16:creationId xmlns:a16="http://schemas.microsoft.com/office/drawing/2014/main" id="{6A09F8A9-C206-1D4A-CDD8-229D3313D0BD}"/>
              </a:ext>
            </a:extLst>
          </p:cNvPr>
          <p:cNvSpPr txBox="1">
            <a:spLocks/>
          </p:cNvSpPr>
          <p:nvPr/>
        </p:nvSpPr>
        <p:spPr>
          <a:xfrm>
            <a:off x="1180187" y="731038"/>
            <a:ext cx="5399034"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Pourquoi les écrans ont-ils un impact important sur les jeunes enfants ? </a:t>
            </a:r>
          </a:p>
        </p:txBody>
      </p:sp>
      <p:pic>
        <p:nvPicPr>
          <p:cNvPr id="43" name="Picture 42">
            <a:extLst>
              <a:ext uri="{FF2B5EF4-FFF2-40B4-BE49-F238E27FC236}">
                <a16:creationId xmlns:a16="http://schemas.microsoft.com/office/drawing/2014/main" id="{FA79E9A0-AFE8-A0BC-25F7-DDCB510EAB82}"/>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71063" t="480" r="-4596" b="64238"/>
          <a:stretch/>
        </p:blipFill>
        <p:spPr>
          <a:xfrm>
            <a:off x="887234" y="3335279"/>
            <a:ext cx="2344856" cy="1320244"/>
          </a:xfrm>
          <a:prstGeom prst="rect">
            <a:avLst/>
          </a:prstGeom>
        </p:spPr>
      </p:pic>
      <p:sp>
        <p:nvSpPr>
          <p:cNvPr id="44" name="Rectangle 43">
            <a:extLst>
              <a:ext uri="{FF2B5EF4-FFF2-40B4-BE49-F238E27FC236}">
                <a16:creationId xmlns:a16="http://schemas.microsoft.com/office/drawing/2014/main" id="{6A3C53E3-2B0F-787A-2CD1-821BCB14D00F}"/>
              </a:ext>
            </a:extLst>
          </p:cNvPr>
          <p:cNvSpPr/>
          <p:nvPr/>
        </p:nvSpPr>
        <p:spPr>
          <a:xfrm flipH="1">
            <a:off x="34915" y="5699396"/>
            <a:ext cx="6672435" cy="4189968"/>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5" name="Straight Connector 44">
            <a:extLst>
              <a:ext uri="{FF2B5EF4-FFF2-40B4-BE49-F238E27FC236}">
                <a16:creationId xmlns:a16="http://schemas.microsoft.com/office/drawing/2014/main" id="{7E26F782-F09F-0BEA-E7D5-1CF94000BC40}"/>
              </a:ext>
            </a:extLst>
          </p:cNvPr>
          <p:cNvCxnSpPr>
            <a:cxnSpLocks/>
          </p:cNvCxnSpPr>
          <p:nvPr/>
        </p:nvCxnSpPr>
        <p:spPr>
          <a:xfrm flipH="1">
            <a:off x="6672432" y="6115236"/>
            <a:ext cx="88723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854CF91-D892-5B71-3D1C-1EEACC379DC3}"/>
              </a:ext>
            </a:extLst>
          </p:cNvPr>
          <p:cNvSpPr txBox="1"/>
          <p:nvPr/>
        </p:nvSpPr>
        <p:spPr>
          <a:xfrm>
            <a:off x="6242987" y="588440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04</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49" name="Text Placeholder 15">
            <a:extLst>
              <a:ext uri="{FF2B5EF4-FFF2-40B4-BE49-F238E27FC236}">
                <a16:creationId xmlns:a16="http://schemas.microsoft.com/office/drawing/2014/main" id="{6683224D-3D0B-9FB9-D48B-2132EAEB5915}"/>
              </a:ext>
            </a:extLst>
          </p:cNvPr>
          <p:cNvSpPr txBox="1">
            <a:spLocks/>
          </p:cNvSpPr>
          <p:nvPr/>
        </p:nvSpPr>
        <p:spPr>
          <a:xfrm>
            <a:off x="1638677" y="5934494"/>
            <a:ext cx="4561396"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US" sz="1700" b="1" dirty="0">
                <a:solidFill>
                  <a:schemeClr val="bg1"/>
                </a:solidFill>
                <a:highlight>
                  <a:srgbClr val="009AC1"/>
                </a:highlight>
              </a:rPr>
              <a:t>L'économie de l'attention et la </a:t>
            </a:r>
            <a:r>
              <a:rPr lang="en-US" sz="1700" b="1" dirty="0" err="1">
                <a:solidFill>
                  <a:schemeClr val="bg1"/>
                </a:solidFill>
                <a:highlight>
                  <a:srgbClr val="009AC1"/>
                </a:highlight>
              </a:rPr>
              <a:t>captologie </a:t>
            </a:r>
            <a:r>
              <a:rPr lang="en-US" sz="1700" b="1" dirty="0">
                <a:solidFill>
                  <a:schemeClr val="bg1"/>
                </a:solidFill>
                <a:highlight>
                  <a:srgbClr val="009AC1"/>
                </a:highlight>
              </a:rPr>
              <a:t>:</a:t>
            </a:r>
          </a:p>
        </p:txBody>
      </p:sp>
      <p:pic>
        <p:nvPicPr>
          <p:cNvPr id="50" name="Picture 49">
            <a:extLst>
              <a:ext uri="{FF2B5EF4-FFF2-40B4-BE49-F238E27FC236}">
                <a16:creationId xmlns:a16="http://schemas.microsoft.com/office/drawing/2014/main" id="{83047EF2-05B1-C597-9AB9-F5D2BE33393D}"/>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71063" t="481" r="-4596" b="33747"/>
          <a:stretch/>
        </p:blipFill>
        <p:spPr>
          <a:xfrm>
            <a:off x="7755" y="7499518"/>
            <a:ext cx="2344853" cy="2461257"/>
          </a:xfrm>
          <a:prstGeom prst="rect">
            <a:avLst/>
          </a:prstGeom>
        </p:spPr>
      </p:pic>
      <p:sp>
        <p:nvSpPr>
          <p:cNvPr id="2" name="Text Placeholder 15">
            <a:extLst>
              <a:ext uri="{FF2B5EF4-FFF2-40B4-BE49-F238E27FC236}">
                <a16:creationId xmlns:a16="http://schemas.microsoft.com/office/drawing/2014/main" id="{104457A0-898C-06FB-1EE3-ECAE0DDB6C98}"/>
              </a:ext>
            </a:extLst>
          </p:cNvPr>
          <p:cNvSpPr txBox="1">
            <a:spLocks/>
          </p:cNvSpPr>
          <p:nvPr/>
        </p:nvSpPr>
        <p:spPr>
          <a:xfrm>
            <a:off x="274846" y="6899162"/>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Si les bébés sont surexposés aux écrans, c'est souvent parce que leurs parents le sont aussi. L'addiction généralisée aux technologies n'est pas le fruit du hasard. Elle est le résultat de stratégies de marketing numérique, affinées par la discipline scientifique qu'est la </a:t>
            </a:r>
            <a:r>
              <a:rPr lang="en-US" sz="1400" i="1" dirty="0" err="1">
                <a:solidFill>
                  <a:schemeClr val="bg1"/>
                </a:solidFill>
              </a:rPr>
              <a:t>captologie</a:t>
            </a:r>
            <a:r>
              <a:rPr lang="en-US" sz="1400" i="1" dirty="0">
                <a:solidFill>
                  <a:schemeClr val="bg1"/>
                </a:solidFill>
              </a:rPr>
              <a:t>. </a:t>
            </a:r>
          </a:p>
          <a:p>
            <a:pPr algn="ctr">
              <a:lnSpc>
                <a:spcPts val="1480"/>
              </a:lnSpc>
            </a:pPr>
            <a:endParaRPr lang="en-US" sz="1400" i="1" dirty="0">
              <a:solidFill>
                <a:schemeClr val="bg1"/>
              </a:solidFill>
            </a:endParaRPr>
          </a:p>
        </p:txBody>
      </p:sp>
      <p:sp>
        <p:nvSpPr>
          <p:cNvPr id="3" name="Text Placeholder 15">
            <a:extLst>
              <a:ext uri="{FF2B5EF4-FFF2-40B4-BE49-F238E27FC236}">
                <a16:creationId xmlns:a16="http://schemas.microsoft.com/office/drawing/2014/main" id="{59A4ACE6-9A14-C669-9F5B-522C992FF9C9}"/>
              </a:ext>
            </a:extLst>
          </p:cNvPr>
          <p:cNvSpPr txBox="1">
            <a:spLocks/>
          </p:cNvSpPr>
          <p:nvPr/>
        </p:nvSpPr>
        <p:spPr>
          <a:xfrm>
            <a:off x="2352611" y="7017696"/>
            <a:ext cx="3855225"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Nous regardons un extrait du documentaire de Netflix The Social Dilemma (</a:t>
            </a:r>
            <a:r>
              <a:rPr lang="en-US" sz="1150" dirty="0">
                <a:solidFill>
                  <a:srgbClr val="009AC1"/>
                </a:solidFill>
                <a:hlinkClick r:id="rId4">
                  <a:extLst>
                    <a:ext uri="{A12FA001-AC4F-418D-AE19-62706E023703}">
                      <ahyp:hlinkClr xmlns:ahyp="http://schemas.microsoft.com/office/drawing/2018/hyperlinkcolor" val="tx"/>
                    </a:ext>
                  </a:extLst>
                </a:hlinkClick>
              </a:rPr>
              <a:t>ici</a:t>
            </a:r>
            <a:r>
              <a:rPr lang="en-US" sz="1150" dirty="0">
                <a:solidFill>
                  <a:schemeClr val="bg1"/>
                </a:solidFill>
              </a:rPr>
              <a:t>). </a:t>
            </a:r>
          </a:p>
          <a:p>
            <a:pPr algn="l">
              <a:lnSpc>
                <a:spcPts val="1240"/>
              </a:lnSpc>
            </a:pPr>
            <a:r>
              <a:rPr lang="en-US" sz="1150" dirty="0">
                <a:solidFill>
                  <a:schemeClr val="bg1"/>
                </a:solidFill>
              </a:rPr>
              <a:t> </a:t>
            </a:r>
          </a:p>
          <a:p>
            <a:pPr algn="l">
              <a:lnSpc>
                <a:spcPts val="1240"/>
              </a:lnSpc>
            </a:pPr>
            <a:r>
              <a:rPr lang="en-US" sz="1150" dirty="0">
                <a:solidFill>
                  <a:schemeClr val="bg1"/>
                </a:solidFill>
              </a:rPr>
              <a:t>Nous invitons un expert pour parler de l'économie de l'attention. En France, nous avons travaillé avec Florent </a:t>
            </a:r>
            <a:r>
              <a:rPr lang="en-US" sz="1150" dirty="0" err="1">
                <a:solidFill>
                  <a:schemeClr val="bg1"/>
                </a:solidFill>
              </a:rPr>
              <a:t>Souillet</a:t>
            </a:r>
            <a:r>
              <a:rPr lang="en-US" sz="1150" dirty="0">
                <a:solidFill>
                  <a:schemeClr val="bg1"/>
                </a:solidFill>
              </a:rPr>
              <a:t>, écrivain et activiste (auteur du livre La guerre de l'attention), mais on pourrait imaginer d'inviter un sociologue, un économiste ou toute autre personne ayant étudié l'économie de l'attention. </a:t>
            </a:r>
          </a:p>
          <a:p>
            <a:pPr algn="l">
              <a:lnSpc>
                <a:spcPts val="1240"/>
              </a:lnSpc>
            </a:pPr>
            <a:r>
              <a:rPr lang="en-US" sz="1150" dirty="0">
                <a:solidFill>
                  <a:schemeClr val="bg1"/>
                </a:solidFill>
              </a:rPr>
              <a:t> </a:t>
            </a:r>
          </a:p>
          <a:p>
            <a:pPr algn="l">
              <a:lnSpc>
                <a:spcPts val="1240"/>
              </a:lnSpc>
            </a:pPr>
            <a:r>
              <a:rPr lang="en-US" sz="1150" dirty="0">
                <a:solidFill>
                  <a:schemeClr val="bg1"/>
                </a:solidFill>
              </a:rPr>
              <a:t>Nous demandons au groupe : dans quelles situations ont-ils du mal à cesser d'utiliser des écrans ? Vers quelles applications reviennent-ils ? Comment se sentent-ils lorsqu'ils passent beaucoup de temps sur des écrans ? </a:t>
            </a:r>
          </a:p>
          <a:p>
            <a:pPr algn="l">
              <a:lnSpc>
                <a:spcPts val="1240"/>
              </a:lnSpc>
            </a:pPr>
            <a:endParaRPr lang="en-US" sz="1150" dirty="0">
              <a:solidFill>
                <a:schemeClr val="bg1"/>
              </a:solidFill>
            </a:endParaRPr>
          </a:p>
        </p:txBody>
      </p:sp>
      <p:sp>
        <p:nvSpPr>
          <p:cNvPr id="4" name="Text Placeholder 15">
            <a:extLst>
              <a:ext uri="{FF2B5EF4-FFF2-40B4-BE49-F238E27FC236}">
                <a16:creationId xmlns:a16="http://schemas.microsoft.com/office/drawing/2014/main" id="{AF2AB5B2-A6E1-0959-2483-BFA19491F22C}"/>
              </a:ext>
            </a:extLst>
          </p:cNvPr>
          <p:cNvSpPr txBox="1">
            <a:spLocks/>
          </p:cNvSpPr>
          <p:nvPr/>
        </p:nvSpPr>
        <p:spPr>
          <a:xfrm>
            <a:off x="539875" y="6349410"/>
            <a:ext cx="5660198"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US" sz="1700" b="1" dirty="0">
                <a:solidFill>
                  <a:schemeClr val="bg1"/>
                </a:solidFill>
                <a:highlight>
                  <a:srgbClr val="009AC1"/>
                </a:highlight>
              </a:rPr>
              <a:t>Les stratégies des fabricants de produits numériques pour capter l'attention </a:t>
            </a:r>
          </a:p>
        </p:txBody>
      </p:sp>
    </p:spTree>
    <p:extLst>
      <p:ext uri="{BB962C8B-B14F-4D97-AF65-F5344CB8AC3E}">
        <p14:creationId xmlns:p14="http://schemas.microsoft.com/office/powerpoint/2010/main" val="406234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a:extLst>
              <a:ext uri="{FF2B5EF4-FFF2-40B4-BE49-F238E27FC236}">
                <a16:creationId xmlns:a16="http://schemas.microsoft.com/office/drawing/2014/main" id="{8E1FD1BF-1F29-E934-E396-5D8E53756AAF}"/>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t="15597" b="15597"/>
          <a:stretch/>
        </p:blipFill>
        <p:spPr>
          <a:xfrm flipH="1">
            <a:off x="0" y="2257602"/>
            <a:ext cx="7559655" cy="7802281"/>
          </a:xfrm>
          <a:noFill/>
        </p:spPr>
      </p:pic>
      <p:sp>
        <p:nvSpPr>
          <p:cNvPr id="3" name="Rectangle 2">
            <a:extLst>
              <a:ext uri="{FF2B5EF4-FFF2-40B4-BE49-F238E27FC236}">
                <a16:creationId xmlns:a16="http://schemas.microsoft.com/office/drawing/2014/main" id="{070F699D-8345-3144-62A5-70519EEE02A7}"/>
              </a:ext>
            </a:extLst>
          </p:cNvPr>
          <p:cNvSpPr/>
          <p:nvPr/>
        </p:nvSpPr>
        <p:spPr>
          <a:xfrm>
            <a:off x="-1" y="2787804"/>
            <a:ext cx="6083301" cy="365552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Text Placeholder 17">
            <a:extLst>
              <a:ext uri="{FF2B5EF4-FFF2-40B4-BE49-F238E27FC236}">
                <a16:creationId xmlns:a16="http://schemas.microsoft.com/office/drawing/2014/main" id="{ED05E6D6-11E2-C0F4-160C-124B844ECBFF}"/>
              </a:ext>
            </a:extLst>
          </p:cNvPr>
          <p:cNvSpPr txBox="1">
            <a:spLocks/>
          </p:cNvSpPr>
          <p:nvPr/>
        </p:nvSpPr>
        <p:spPr>
          <a:xfrm>
            <a:off x="371377" y="3135813"/>
            <a:ext cx="5338800" cy="97793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dirty="0">
                <a:solidFill>
                  <a:schemeClr val="bg1"/>
                </a:solidFill>
              </a:rPr>
              <a:t>Nous définissons la surexposition comme une exposition qui nuit à la personne qui y est soumise. Chaque personne réagit différemment aux écrans, en fonction de son âge, de son patrimoine génétique, de son contexte socio-économique et de son utilisation, et il est donc impossible d'établir un seuil fixe pour déterminer si une personne est surexposée ou non. Pour certaines personnes, quelques heures suffisent à compromettre leur bien-être, alors que d'autres pourront en tolérer davantage. C'est pourquoi la surexposition doit toujours être déterminée au cas par cas. </a:t>
            </a:r>
          </a:p>
          <a:p>
            <a:pPr>
              <a:lnSpc>
                <a:spcPts val="1120"/>
              </a:lnSpc>
            </a:pPr>
            <a:r>
              <a:rPr lang="en-US" dirty="0">
                <a:solidFill>
                  <a:schemeClr val="bg1"/>
                </a:solidFill>
              </a:rPr>
              <a:t> </a:t>
            </a:r>
          </a:p>
          <a:p>
            <a:pPr>
              <a:lnSpc>
                <a:spcPts val="1120"/>
              </a:lnSpc>
            </a:pPr>
            <a:r>
              <a:rPr lang="en-US" dirty="0">
                <a:solidFill>
                  <a:schemeClr val="bg1"/>
                </a:solidFill>
              </a:rPr>
              <a:t>Cependant, lorsqu'il s'agit de très jeunes enfants, nous devons être très prudents quant à l'utilisation des écrans. L'utilisation persistante des écrans est plus susceptible d'avoir des effets négatifs sur les enfants, tout comme l'exposition répétitive à tout type de comportement ou de substance est susceptible d'avoir des effets plus subversifs sur les enfants que sur les adultes. Cela s'explique par le fait que l'échafaudage de tout apprentissage ultérieur est construit au cours de ces premières années de vie. Plus que jamais, l'apprentissage dépend d'interactions significatives avec les personnes qui nous entourent. </a:t>
            </a:r>
          </a:p>
          <a:p>
            <a:pPr>
              <a:lnSpc>
                <a:spcPts val="1120"/>
              </a:lnSpc>
            </a:pPr>
            <a:r>
              <a:rPr lang="en-US" dirty="0">
                <a:solidFill>
                  <a:schemeClr val="bg1"/>
                </a:solidFill>
              </a:rPr>
              <a:t> </a:t>
            </a:r>
          </a:p>
          <a:p>
            <a:pPr>
              <a:lnSpc>
                <a:spcPts val="1120"/>
              </a:lnSpc>
            </a:pPr>
            <a:r>
              <a:rPr lang="en-US" dirty="0">
                <a:solidFill>
                  <a:schemeClr val="bg1"/>
                </a:solidFill>
              </a:rPr>
              <a:t>C'est aussi la raison pour laquelle on associe souvent le phénomène de surexposition à celui de </a:t>
            </a:r>
            <a:r>
              <a:rPr lang="en-US" i="1" dirty="0">
                <a:solidFill>
                  <a:schemeClr val="bg1"/>
                </a:solidFill>
              </a:rPr>
              <a:t>sous-exposition. </a:t>
            </a:r>
            <a:r>
              <a:rPr lang="en-US" dirty="0">
                <a:solidFill>
                  <a:schemeClr val="bg1"/>
                </a:solidFill>
              </a:rPr>
              <a:t>Par là, </a:t>
            </a:r>
            <a:r>
              <a:rPr lang="en-US" i="1" dirty="0">
                <a:solidFill>
                  <a:schemeClr val="bg1"/>
                </a:solidFill>
              </a:rPr>
              <a:t>nous</a:t>
            </a:r>
            <a:r>
              <a:rPr lang="en-US" dirty="0">
                <a:solidFill>
                  <a:schemeClr val="bg1"/>
                </a:solidFill>
              </a:rPr>
              <a:t> souhaitons exprimer que la surexposition aux écrans est souvent corrélée à une sous-exposition aux interactions et relations sociales.  Il est important de considérer les deux si l'on veut comprendre les dommages causés par le fait de placer les jeunes enfants devant des écrans.</a:t>
            </a:r>
          </a:p>
          <a:p>
            <a:pPr>
              <a:lnSpc>
                <a:spcPts val="1120"/>
              </a:lnSpc>
            </a:pPr>
            <a:endParaRPr lang="en-US" dirty="0">
              <a:solidFill>
                <a:schemeClr val="bg1"/>
              </a:solidFill>
            </a:endParaRPr>
          </a:p>
        </p:txBody>
      </p:sp>
      <p:sp>
        <p:nvSpPr>
          <p:cNvPr id="5" name="Text Placeholder 17">
            <a:extLst>
              <a:ext uri="{FF2B5EF4-FFF2-40B4-BE49-F238E27FC236}">
                <a16:creationId xmlns:a16="http://schemas.microsoft.com/office/drawing/2014/main" id="{2486E3E7-B5C5-DC18-7859-00AE95DA7E71}"/>
              </a:ext>
            </a:extLst>
          </p:cNvPr>
          <p:cNvSpPr txBox="1">
            <a:spLocks/>
          </p:cNvSpPr>
          <p:nvPr/>
        </p:nvSpPr>
        <p:spPr>
          <a:xfrm>
            <a:off x="371377" y="2660507"/>
            <a:ext cx="1838423" cy="36268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SUREXPOSITION </a:t>
            </a:r>
          </a:p>
        </p:txBody>
      </p:sp>
      <p:sp>
        <p:nvSpPr>
          <p:cNvPr id="11" name="Text Placeholder 16">
            <a:extLst>
              <a:ext uri="{FF2B5EF4-FFF2-40B4-BE49-F238E27FC236}">
                <a16:creationId xmlns:a16="http://schemas.microsoft.com/office/drawing/2014/main" id="{7ABAC3D2-F5E8-104F-ECDB-B0D46D6F9DC0}"/>
              </a:ext>
            </a:extLst>
          </p:cNvPr>
          <p:cNvSpPr txBox="1">
            <a:spLocks/>
          </p:cNvSpPr>
          <p:nvPr/>
        </p:nvSpPr>
        <p:spPr>
          <a:xfrm>
            <a:off x="371377" y="727175"/>
            <a:ext cx="6760986"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rgbClr val="009AC1"/>
                </a:solidFill>
                <a:latin typeface="Calibri" panose="020F0502020204030204" pitchFamily="34" charset="0"/>
                <a:ea typeface="Arial" panose="020B0604020202020204" pitchFamily="34" charset="0"/>
                <a:cs typeface="Calibri" panose="020F0502020204030204" pitchFamily="34" charset="0"/>
              </a:rPr>
              <a:t>Deux définitions avant de commencer</a:t>
            </a:r>
          </a:p>
          <a:p>
            <a:pPr marL="0" indent="0">
              <a:lnSpc>
                <a:spcPts val="2600"/>
              </a:lnSpc>
              <a:spcBef>
                <a:spcPts val="0"/>
              </a:spcBef>
              <a:buNone/>
            </a:pP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12" name="Graphic 4">
            <a:extLst>
              <a:ext uri="{FF2B5EF4-FFF2-40B4-BE49-F238E27FC236}">
                <a16:creationId xmlns:a16="http://schemas.microsoft.com/office/drawing/2014/main" id="{541FDA05-E183-961F-1735-51675CC59054}"/>
              </a:ext>
            </a:extLst>
          </p:cNvPr>
          <p:cNvSpPr/>
          <p:nvPr/>
        </p:nvSpPr>
        <p:spPr>
          <a:xfrm rot="16200000">
            <a:off x="1686342" y="-1148658"/>
            <a:ext cx="180000" cy="252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74659A"/>
          </a:solidFill>
          <a:ln w="2370" cap="flat">
            <a:noFill/>
            <a:prstDash val="solid"/>
            <a:miter/>
          </a:ln>
        </p:spPr>
        <p:txBody>
          <a:bodyPr rtlCol="0" anchor="ctr"/>
          <a:lstStyle/>
          <a:p>
            <a:endParaRPr lang="en-US" dirty="0"/>
          </a:p>
        </p:txBody>
      </p:sp>
      <p:sp>
        <p:nvSpPr>
          <p:cNvPr id="13" name="Text Placeholder 17">
            <a:extLst>
              <a:ext uri="{FF2B5EF4-FFF2-40B4-BE49-F238E27FC236}">
                <a16:creationId xmlns:a16="http://schemas.microsoft.com/office/drawing/2014/main" id="{9E448BEF-6064-8096-CF27-C4C15BFEB911}"/>
              </a:ext>
            </a:extLst>
          </p:cNvPr>
          <p:cNvSpPr txBox="1">
            <a:spLocks/>
          </p:cNvSpPr>
          <p:nvPr/>
        </p:nvSpPr>
        <p:spPr>
          <a:xfrm>
            <a:off x="371377" y="1279671"/>
            <a:ext cx="4360458" cy="97793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800" dirty="0"/>
              <a:t>Qu'entend-on exactement lorsqu'on parle de surexposition à l'écran ?</a:t>
            </a:r>
          </a:p>
          <a:p>
            <a:pPr algn="l"/>
            <a:endParaRPr lang="en-US" sz="1800" dirty="0"/>
          </a:p>
        </p:txBody>
      </p:sp>
      <p:sp>
        <p:nvSpPr>
          <p:cNvPr id="15" name="Rectangle 14">
            <a:extLst>
              <a:ext uri="{FF2B5EF4-FFF2-40B4-BE49-F238E27FC236}">
                <a16:creationId xmlns:a16="http://schemas.microsoft.com/office/drawing/2014/main" id="{67923E5D-5A69-97D5-6196-0195E2DAFF48}"/>
              </a:ext>
            </a:extLst>
          </p:cNvPr>
          <p:cNvSpPr/>
          <p:nvPr/>
        </p:nvSpPr>
        <p:spPr>
          <a:xfrm>
            <a:off x="1476374" y="6758111"/>
            <a:ext cx="6083301" cy="280018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6AD8C23-DC4A-F93B-A437-08BD1B93FCC3}"/>
              </a:ext>
            </a:extLst>
          </p:cNvPr>
          <p:cNvSpPr txBox="1">
            <a:spLocks/>
          </p:cNvSpPr>
          <p:nvPr/>
        </p:nvSpPr>
        <p:spPr>
          <a:xfrm>
            <a:off x="1704530" y="7219075"/>
            <a:ext cx="5338800" cy="97793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dirty="0">
                <a:solidFill>
                  <a:schemeClr val="bg1"/>
                </a:solidFill>
              </a:rPr>
              <a:t>Pour les enfants plus âgés, il est important de faire la distinction entre les </a:t>
            </a:r>
            <a:r>
              <a:rPr lang="en-US" i="1" dirty="0">
                <a:solidFill>
                  <a:schemeClr val="bg1"/>
                </a:solidFill>
              </a:rPr>
              <a:t>types d'</a:t>
            </a:r>
            <a:r>
              <a:rPr lang="en-US" dirty="0">
                <a:solidFill>
                  <a:schemeClr val="bg1"/>
                </a:solidFill>
              </a:rPr>
              <a:t>écrans qu'ils utilisent (sont-ils unidirectionnels ou interactifs) et les types de contenus auxquels ils s'intéressent (sont-ils éducatifs ou non, adaptés à l'âge ou non, violents ou non), car cela influencera les effets qu'ils ont sur leurs utilisateurs. </a:t>
            </a:r>
          </a:p>
          <a:p>
            <a:pPr>
              <a:lnSpc>
                <a:spcPts val="1120"/>
              </a:lnSpc>
            </a:pPr>
            <a:r>
              <a:rPr lang="en-US" dirty="0">
                <a:solidFill>
                  <a:schemeClr val="bg1"/>
                </a:solidFill>
              </a:rPr>
              <a:t> </a:t>
            </a:r>
          </a:p>
          <a:p>
            <a:pPr>
              <a:lnSpc>
                <a:spcPts val="1120"/>
              </a:lnSpc>
            </a:pPr>
            <a:r>
              <a:rPr lang="en-US" dirty="0">
                <a:solidFill>
                  <a:schemeClr val="bg1"/>
                </a:solidFill>
              </a:rPr>
              <a:t>Toutefois, lorsqu'il s'agit de bébés et de jeunes enfants, cette distinction est moins importante. Les bébés de moins de deux ans ne peuvent pas interagir avec les écrans (même lorsqu'ils sont annoncés comme </a:t>
            </a:r>
            <a:r>
              <a:rPr lang="en-US" i="1" dirty="0">
                <a:solidFill>
                  <a:schemeClr val="bg1"/>
                </a:solidFill>
              </a:rPr>
              <a:t>interactifs</a:t>
            </a:r>
            <a:r>
              <a:rPr lang="en-US" dirty="0">
                <a:solidFill>
                  <a:schemeClr val="bg1"/>
                </a:solidFill>
              </a:rPr>
              <a:t>). Ils n'ont pas encore développé les facultés qui leur permettent de discerner le sens du contenu qu'ils voient. Ils n'enregistrent que la lumière et le mouvement. C'est pourquoi les écrans qui nous préoccupent le plus sont ceux qui émettent de la lumière, qui montrent des contenus en mouvement et qui introduisent fréquemment de nouvelles images, car, d'un point de vue biologique, ils ne peuvent que capter l'attention de l'enfant. Nous invitons également les parents à redoubler de prudence avec les écrans qui tendent à une utilisation non accompagnée, comme le smartphone et la tablette, car ils isolent l'enfant des interactions sociales. </a:t>
            </a:r>
          </a:p>
          <a:p>
            <a:pPr>
              <a:lnSpc>
                <a:spcPts val="1120"/>
              </a:lnSpc>
            </a:pPr>
            <a:endParaRPr lang="en-US" dirty="0">
              <a:solidFill>
                <a:schemeClr val="bg1"/>
              </a:solidFill>
            </a:endParaRPr>
          </a:p>
        </p:txBody>
      </p:sp>
      <p:sp>
        <p:nvSpPr>
          <p:cNvPr id="17" name="Text Placeholder 17">
            <a:extLst>
              <a:ext uri="{FF2B5EF4-FFF2-40B4-BE49-F238E27FC236}">
                <a16:creationId xmlns:a16="http://schemas.microsoft.com/office/drawing/2014/main" id="{446EF603-ECAE-A245-F2FA-872DB82B6E15}"/>
              </a:ext>
            </a:extLst>
          </p:cNvPr>
          <p:cNvSpPr txBox="1">
            <a:spLocks/>
          </p:cNvSpPr>
          <p:nvPr/>
        </p:nvSpPr>
        <p:spPr>
          <a:xfrm>
            <a:off x="5816600" y="6568327"/>
            <a:ext cx="1066800" cy="36268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720"/>
              </a:lnSpc>
            </a:pPr>
            <a:r>
              <a:rPr lang="en-US" sz="1800" b="1" dirty="0">
                <a:solidFill>
                  <a:schemeClr val="bg1"/>
                </a:solidFill>
              </a:rPr>
              <a:t>ÉCRANS </a:t>
            </a:r>
          </a:p>
        </p:txBody>
      </p:sp>
      <p:sp>
        <p:nvSpPr>
          <p:cNvPr id="18" name="Slide Number Placeholder 5">
            <a:extLst>
              <a:ext uri="{FF2B5EF4-FFF2-40B4-BE49-F238E27FC236}">
                <a16:creationId xmlns:a16="http://schemas.microsoft.com/office/drawing/2014/main" id="{6B2197EB-B80F-69A7-1A4F-C0B104D1B5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8</a:t>
            </a:fld>
            <a:endParaRPr lang="en-US" dirty="0"/>
          </a:p>
        </p:txBody>
      </p:sp>
    </p:spTree>
    <p:extLst>
      <p:ext uri="{BB962C8B-B14F-4D97-AF65-F5344CB8AC3E}">
        <p14:creationId xmlns:p14="http://schemas.microsoft.com/office/powerpoint/2010/main" val="30098369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5">
            <a:extLst>
              <a:ext uri="{FF2B5EF4-FFF2-40B4-BE49-F238E27FC236}">
                <a16:creationId xmlns:a16="http://schemas.microsoft.com/office/drawing/2014/main"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80</a:t>
            </a:fld>
            <a:endParaRPr lang="en-US" dirty="0"/>
          </a:p>
        </p:txBody>
      </p:sp>
      <p:sp>
        <p:nvSpPr>
          <p:cNvPr id="20" name="Rectangle 19">
            <a:extLst>
              <a:ext uri="{FF2B5EF4-FFF2-40B4-BE49-F238E27FC236}">
                <a16:creationId xmlns:a16="http://schemas.microsoft.com/office/drawing/2014/main" id="{8118ABD7-BB40-330A-9A03-6D50881AA846}"/>
              </a:ext>
            </a:extLst>
          </p:cNvPr>
          <p:cNvSpPr/>
          <p:nvPr/>
        </p:nvSpPr>
        <p:spPr>
          <a:xfrm flipH="1">
            <a:off x="887236" y="567350"/>
            <a:ext cx="6672435" cy="4427871"/>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2" name="Straight Connector 21">
            <a:extLst>
              <a:ext uri="{FF2B5EF4-FFF2-40B4-BE49-F238E27FC236}">
                <a16:creationId xmlns:a16="http://schemas.microsoft.com/office/drawing/2014/main" id="{65058A47-30C5-2AE0-9F66-4D4B4FBF4798}"/>
              </a:ext>
            </a:extLst>
          </p:cNvPr>
          <p:cNvCxnSpPr>
            <a:cxnSpLocks/>
          </p:cNvCxnSpPr>
          <p:nvPr/>
        </p:nvCxnSpPr>
        <p:spPr>
          <a:xfrm flipH="1">
            <a:off x="-5" y="911780"/>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05690E6-0484-9943-1580-DDEDEDFEB505}"/>
              </a:ext>
            </a:extLst>
          </p:cNvPr>
          <p:cNvSpPr txBox="1"/>
          <p:nvPr/>
        </p:nvSpPr>
        <p:spPr>
          <a:xfrm>
            <a:off x="539875" y="69500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05</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38" name="Text Placeholder 15">
            <a:extLst>
              <a:ext uri="{FF2B5EF4-FFF2-40B4-BE49-F238E27FC236}">
                <a16:creationId xmlns:a16="http://schemas.microsoft.com/office/drawing/2014/main" id="{81BF478F-426F-549C-2D28-96D7198EFFFB}"/>
              </a:ext>
            </a:extLst>
          </p:cNvPr>
          <p:cNvSpPr txBox="1">
            <a:spLocks/>
          </p:cNvSpPr>
          <p:nvPr/>
        </p:nvSpPr>
        <p:spPr>
          <a:xfrm>
            <a:off x="1100007" y="130911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Nous ne pouvons guérir d'une dépendance que si nous reconnaissons que nous sommes dépendants. </a:t>
            </a:r>
          </a:p>
          <a:p>
            <a:pPr algn="ctr">
              <a:lnSpc>
                <a:spcPts val="1480"/>
              </a:lnSpc>
            </a:pPr>
            <a:endParaRPr lang="en-US" sz="1400" i="1" dirty="0">
              <a:solidFill>
                <a:schemeClr val="bg1"/>
              </a:solidFill>
            </a:endParaRPr>
          </a:p>
        </p:txBody>
      </p:sp>
      <p:sp>
        <p:nvSpPr>
          <p:cNvPr id="39" name="Text Placeholder 15">
            <a:extLst>
              <a:ext uri="{FF2B5EF4-FFF2-40B4-BE49-F238E27FC236}">
                <a16:creationId xmlns:a16="http://schemas.microsoft.com/office/drawing/2014/main" id="{BD9586B7-4C3B-6826-018E-FDF71DF91471}"/>
              </a:ext>
            </a:extLst>
          </p:cNvPr>
          <p:cNvSpPr txBox="1">
            <a:spLocks/>
          </p:cNvSpPr>
          <p:nvPr/>
        </p:nvSpPr>
        <p:spPr>
          <a:xfrm>
            <a:off x="3232090" y="1320622"/>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Nous établissons une "carte des vulnérabilités". À l'aide de post-its, nous demandons à chacun d'indiquer 1) où il utilise le plus son smartphone 2) quand il l'utilise le plus 3) quelles applications il utilise le plus 4) dans quel état d'esprit il se trouve lorsqu'il l'utilise.  </a:t>
            </a:r>
          </a:p>
          <a:p>
            <a:pPr algn="l">
              <a:lnSpc>
                <a:spcPts val="1240"/>
              </a:lnSpc>
            </a:pPr>
            <a:r>
              <a:rPr lang="en-US" sz="1150" dirty="0">
                <a:solidFill>
                  <a:schemeClr val="bg1"/>
                </a:solidFill>
              </a:rPr>
              <a:t> </a:t>
            </a:r>
          </a:p>
          <a:p>
            <a:pPr algn="l">
              <a:lnSpc>
                <a:spcPts val="1240"/>
              </a:lnSpc>
            </a:pPr>
            <a:r>
              <a:rPr lang="en-US" sz="1150" dirty="0">
                <a:solidFill>
                  <a:schemeClr val="bg1"/>
                </a:solidFill>
              </a:rPr>
              <a:t>Nous demandons à chacun de faire un exercice similaire, cette fois-ci en cartographiant le moment où il est le plus susceptible de remettre son smartphone à son enfant. </a:t>
            </a:r>
          </a:p>
          <a:p>
            <a:pPr algn="l">
              <a:lnSpc>
                <a:spcPts val="1240"/>
              </a:lnSpc>
            </a:pPr>
            <a:r>
              <a:rPr lang="en-US" sz="1150" dirty="0">
                <a:solidFill>
                  <a:schemeClr val="bg1"/>
                </a:solidFill>
              </a:rPr>
              <a:t> </a:t>
            </a:r>
          </a:p>
          <a:p>
            <a:pPr algn="l">
              <a:lnSpc>
                <a:spcPts val="1240"/>
              </a:lnSpc>
            </a:pPr>
            <a:r>
              <a:rPr lang="en-US" sz="1150" dirty="0">
                <a:solidFill>
                  <a:schemeClr val="bg1"/>
                </a:solidFill>
              </a:rPr>
              <a:t>Pour chacune des situations de vulnérabilité les plus courantes, nous proposons collectivement des stratégies pour éviter de retomber dans les écrans.</a:t>
            </a:r>
          </a:p>
          <a:p>
            <a:pPr algn="l">
              <a:lnSpc>
                <a:spcPts val="1240"/>
              </a:lnSpc>
            </a:pPr>
            <a:r>
              <a:rPr lang="en-US" sz="1150" dirty="0">
                <a:solidFill>
                  <a:schemeClr val="bg1"/>
                </a:solidFill>
              </a:rPr>
              <a:t> </a:t>
            </a:r>
          </a:p>
          <a:p>
            <a:pPr algn="l">
              <a:lnSpc>
                <a:spcPts val="1240"/>
              </a:lnSpc>
            </a:pPr>
            <a:r>
              <a:rPr lang="en-US" sz="1150" dirty="0">
                <a:solidFill>
                  <a:schemeClr val="bg1"/>
                </a:solidFill>
              </a:rPr>
              <a:t>Nous regardons l'un des épisodes de Dopamine d'</a:t>
            </a:r>
            <a:r>
              <a:rPr lang="en-US" sz="1150" dirty="0" err="1">
                <a:solidFill>
                  <a:schemeClr val="bg1"/>
                </a:solidFill>
              </a:rPr>
              <a:t>Arte </a:t>
            </a:r>
            <a:r>
              <a:rPr lang="en-US" sz="1150" dirty="0">
                <a:solidFill>
                  <a:schemeClr val="bg1"/>
                </a:solidFill>
              </a:rPr>
              <a:t>(</a:t>
            </a:r>
            <a:r>
              <a:rPr lang="en-US" sz="1150" b="1" dirty="0">
                <a:solidFill>
                  <a:srgbClr val="009AC1"/>
                </a:solidFill>
                <a:hlinkClick r:id="rId2">
                  <a:extLst>
                    <a:ext uri="{A12FA001-AC4F-418D-AE19-62706E023703}">
                      <ahyp:hlinkClr xmlns:ahyp="http://schemas.microsoft.com/office/drawing/2018/hyperlinkcolor" val="tx"/>
                    </a:ext>
                  </a:extLst>
                </a:hlinkClick>
              </a:rPr>
              <a:t>ici</a:t>
            </a:r>
            <a:r>
              <a:rPr lang="en-US" sz="1150" dirty="0">
                <a:solidFill>
                  <a:schemeClr val="bg1"/>
                </a:solidFill>
              </a:rPr>
              <a:t>). Avec une psychologue pour enfants, nous parlons de ce que signifie l'addiction et la dépendance pour le bébé. Quelle est la différence entre être dépendant d'un parent, dépendant d'un jouet et dépendant d'un smartphone ? </a:t>
            </a:r>
          </a:p>
          <a:p>
            <a:pPr algn="l">
              <a:lnSpc>
                <a:spcPts val="1240"/>
              </a:lnSpc>
            </a:pPr>
            <a:r>
              <a:rPr lang="en-US" sz="1150" dirty="0">
                <a:solidFill>
                  <a:schemeClr val="bg1"/>
                </a:solidFill>
              </a:rPr>
              <a:t> </a:t>
            </a:r>
          </a:p>
          <a:p>
            <a:pPr algn="l">
              <a:lnSpc>
                <a:spcPts val="1240"/>
              </a:lnSpc>
            </a:pPr>
            <a:r>
              <a:rPr lang="en-US" sz="1150" dirty="0">
                <a:solidFill>
                  <a:schemeClr val="bg1"/>
                </a:solidFill>
              </a:rPr>
              <a:t>Nous invitons l'un de nos parents ambassadeurs à parler de l'addiction de son enfant au smartphone et des mesures qu'il a prises pour la combattre.  </a:t>
            </a:r>
          </a:p>
          <a:p>
            <a:pPr algn="l">
              <a:lnSpc>
                <a:spcPts val="1240"/>
              </a:lnSpc>
            </a:pPr>
            <a:endParaRPr lang="en-US" sz="1150" dirty="0">
              <a:solidFill>
                <a:schemeClr val="bg1"/>
              </a:solidFill>
            </a:endParaRPr>
          </a:p>
        </p:txBody>
      </p:sp>
      <p:sp>
        <p:nvSpPr>
          <p:cNvPr id="41" name="Text Placeholder 15">
            <a:extLst>
              <a:ext uri="{FF2B5EF4-FFF2-40B4-BE49-F238E27FC236}">
                <a16:creationId xmlns:a16="http://schemas.microsoft.com/office/drawing/2014/main" id="{6A09F8A9-C206-1D4A-CDD8-229D3313D0BD}"/>
              </a:ext>
            </a:extLst>
          </p:cNvPr>
          <p:cNvSpPr txBox="1">
            <a:spLocks/>
          </p:cNvSpPr>
          <p:nvPr/>
        </p:nvSpPr>
        <p:spPr>
          <a:xfrm>
            <a:off x="1180187" y="731038"/>
            <a:ext cx="1172421"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Addiction </a:t>
            </a:r>
          </a:p>
        </p:txBody>
      </p:sp>
      <p:pic>
        <p:nvPicPr>
          <p:cNvPr id="43" name="Picture 42">
            <a:extLst>
              <a:ext uri="{FF2B5EF4-FFF2-40B4-BE49-F238E27FC236}">
                <a16:creationId xmlns:a16="http://schemas.microsoft.com/office/drawing/2014/main" id="{FA79E9A0-AFE8-A0BC-25F7-DDCB510EAB82}"/>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68829" t="1915" r="-2362" b="37209"/>
          <a:stretch/>
        </p:blipFill>
        <p:spPr>
          <a:xfrm>
            <a:off x="887234" y="2712108"/>
            <a:ext cx="2344856" cy="2277957"/>
          </a:xfrm>
          <a:prstGeom prst="rect">
            <a:avLst/>
          </a:prstGeom>
        </p:spPr>
      </p:pic>
      <p:sp>
        <p:nvSpPr>
          <p:cNvPr id="44" name="Rectangle 43">
            <a:extLst>
              <a:ext uri="{FF2B5EF4-FFF2-40B4-BE49-F238E27FC236}">
                <a16:creationId xmlns:a16="http://schemas.microsoft.com/office/drawing/2014/main" id="{6A3C53E3-2B0F-787A-2CD1-821BCB14D00F}"/>
              </a:ext>
            </a:extLst>
          </p:cNvPr>
          <p:cNvSpPr/>
          <p:nvPr/>
        </p:nvSpPr>
        <p:spPr>
          <a:xfrm flipH="1">
            <a:off x="-6" y="5770807"/>
            <a:ext cx="6672435" cy="4189968"/>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5" name="Straight Connector 44">
            <a:extLst>
              <a:ext uri="{FF2B5EF4-FFF2-40B4-BE49-F238E27FC236}">
                <a16:creationId xmlns:a16="http://schemas.microsoft.com/office/drawing/2014/main" id="{7E26F782-F09F-0BEA-E7D5-1CF94000BC40}"/>
              </a:ext>
            </a:extLst>
          </p:cNvPr>
          <p:cNvCxnSpPr>
            <a:cxnSpLocks/>
          </p:cNvCxnSpPr>
          <p:nvPr/>
        </p:nvCxnSpPr>
        <p:spPr>
          <a:xfrm flipH="1">
            <a:off x="6672432" y="6115236"/>
            <a:ext cx="88723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854CF91-D892-5B71-3D1C-1EEACC379DC3}"/>
              </a:ext>
            </a:extLst>
          </p:cNvPr>
          <p:cNvSpPr txBox="1"/>
          <p:nvPr/>
        </p:nvSpPr>
        <p:spPr>
          <a:xfrm>
            <a:off x="6242987" y="588440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06</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49" name="Text Placeholder 15">
            <a:extLst>
              <a:ext uri="{FF2B5EF4-FFF2-40B4-BE49-F238E27FC236}">
                <a16:creationId xmlns:a16="http://schemas.microsoft.com/office/drawing/2014/main" id="{6683224D-3D0B-9FB9-D48B-2132EAEB5915}"/>
              </a:ext>
            </a:extLst>
          </p:cNvPr>
          <p:cNvSpPr txBox="1">
            <a:spLocks/>
          </p:cNvSpPr>
          <p:nvPr/>
        </p:nvSpPr>
        <p:spPr>
          <a:xfrm>
            <a:off x="3033131" y="5934494"/>
            <a:ext cx="3166941"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US" sz="1700" b="1" dirty="0">
                <a:solidFill>
                  <a:schemeClr val="bg1"/>
                </a:solidFill>
                <a:highlight>
                  <a:srgbClr val="009AC1"/>
                </a:highlight>
              </a:rPr>
              <a:t>Se mettre à la place de... </a:t>
            </a:r>
          </a:p>
        </p:txBody>
      </p:sp>
      <p:pic>
        <p:nvPicPr>
          <p:cNvPr id="50" name="Picture 49">
            <a:extLst>
              <a:ext uri="{FF2B5EF4-FFF2-40B4-BE49-F238E27FC236}">
                <a16:creationId xmlns:a16="http://schemas.microsoft.com/office/drawing/2014/main" id="{83047EF2-05B1-C597-9AB9-F5D2BE33393D}"/>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71063" t="481" r="-4596" b="33747"/>
          <a:stretch/>
        </p:blipFill>
        <p:spPr>
          <a:xfrm>
            <a:off x="7755" y="7499518"/>
            <a:ext cx="2344853" cy="2461257"/>
          </a:xfrm>
          <a:prstGeom prst="rect">
            <a:avLst/>
          </a:prstGeom>
        </p:spPr>
      </p:pic>
      <p:sp>
        <p:nvSpPr>
          <p:cNvPr id="2" name="Text Placeholder 15">
            <a:extLst>
              <a:ext uri="{FF2B5EF4-FFF2-40B4-BE49-F238E27FC236}">
                <a16:creationId xmlns:a16="http://schemas.microsoft.com/office/drawing/2014/main" id="{104457A0-898C-06FB-1EE3-ECAE0DDB6C98}"/>
              </a:ext>
            </a:extLst>
          </p:cNvPr>
          <p:cNvSpPr txBox="1">
            <a:spLocks/>
          </p:cNvSpPr>
          <p:nvPr/>
        </p:nvSpPr>
        <p:spPr>
          <a:xfrm>
            <a:off x="325921" y="6625722"/>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Pour lutter efficacement contre la surexposition ou pour parler des écrans sans porter de jugement, il est important de savoir se mettre à la place de quelqu'un, qu'il s'agisse d'un jeune enfant, d'un ami ou d'un parent qui s'efforce de réduire le temps passé devant les écrans à la maison. </a:t>
            </a:r>
          </a:p>
          <a:p>
            <a:pPr algn="ctr">
              <a:lnSpc>
                <a:spcPts val="1480"/>
              </a:lnSpc>
            </a:pPr>
            <a:endParaRPr lang="en-US" sz="1400" i="1" dirty="0">
              <a:solidFill>
                <a:schemeClr val="bg1"/>
              </a:solidFill>
            </a:endParaRPr>
          </a:p>
        </p:txBody>
      </p:sp>
      <p:sp>
        <p:nvSpPr>
          <p:cNvPr id="3" name="Text Placeholder 15">
            <a:extLst>
              <a:ext uri="{FF2B5EF4-FFF2-40B4-BE49-F238E27FC236}">
                <a16:creationId xmlns:a16="http://schemas.microsoft.com/office/drawing/2014/main" id="{59A4ACE6-9A14-C669-9F5B-522C992FF9C9}"/>
              </a:ext>
            </a:extLst>
          </p:cNvPr>
          <p:cNvSpPr txBox="1">
            <a:spLocks/>
          </p:cNvSpPr>
          <p:nvPr/>
        </p:nvSpPr>
        <p:spPr>
          <a:xfrm>
            <a:off x="2344848" y="6605786"/>
            <a:ext cx="3855225"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Comment l'enfant perçoit-il le monde ? Avec un biologiste, nous discutons de la manière dont l'enfant peut percevoir le monde qui l'entoure. En quoi cette expérience est-elle différente de celle des adultes ?</a:t>
            </a:r>
          </a:p>
          <a:p>
            <a:pPr algn="l">
              <a:lnSpc>
                <a:spcPts val="1240"/>
              </a:lnSpc>
            </a:pPr>
            <a:r>
              <a:rPr lang="en-US" sz="1150" dirty="0">
                <a:solidFill>
                  <a:schemeClr val="bg1"/>
                </a:solidFill>
              </a:rPr>
              <a:t> </a:t>
            </a:r>
          </a:p>
          <a:p>
            <a:pPr algn="l">
              <a:lnSpc>
                <a:spcPts val="1240"/>
              </a:lnSpc>
            </a:pPr>
            <a:r>
              <a:rPr lang="en-US" sz="1150" dirty="0">
                <a:solidFill>
                  <a:schemeClr val="bg1"/>
                </a:solidFill>
              </a:rPr>
              <a:t>Ensemble, nous regardons l'une des vidéos générées automatiquement sur </a:t>
            </a:r>
            <a:r>
              <a:rPr lang="en-US" sz="1150" dirty="0" err="1">
                <a:solidFill>
                  <a:schemeClr val="bg1"/>
                </a:solidFill>
              </a:rPr>
              <a:t>Youtube </a:t>
            </a:r>
            <a:r>
              <a:rPr lang="en-US" sz="1150" dirty="0">
                <a:solidFill>
                  <a:schemeClr val="bg1"/>
                </a:solidFill>
              </a:rPr>
              <a:t>Kids (titre : BURIED ALIVE Outdoor Playground Finger Family Song Nursery Rhymes Animation Education Learning Video). Comment un enfant pourrait-il la percevoir ? Pourquoi nous semble-t-elle si dérangeante ? </a:t>
            </a:r>
          </a:p>
          <a:p>
            <a:pPr algn="l">
              <a:lnSpc>
                <a:spcPts val="1240"/>
              </a:lnSpc>
            </a:pPr>
            <a:r>
              <a:rPr lang="en-US" sz="1150" dirty="0">
                <a:solidFill>
                  <a:schemeClr val="bg1"/>
                </a:solidFill>
              </a:rPr>
              <a:t> </a:t>
            </a:r>
          </a:p>
          <a:p>
            <a:pPr algn="l">
              <a:lnSpc>
                <a:spcPts val="1240"/>
              </a:lnSpc>
            </a:pPr>
            <a:r>
              <a:rPr lang="en-US" sz="1150" dirty="0">
                <a:solidFill>
                  <a:schemeClr val="bg1"/>
                </a:solidFill>
              </a:rPr>
              <a:t>Jeu de rôle : mettez-vous à la place de votre interlocuteur. Essayez de jouer les situations suivantes : </a:t>
            </a:r>
          </a:p>
          <a:p>
            <a:pPr marL="228600" indent="-228600" algn="l">
              <a:lnSpc>
                <a:spcPts val="1240"/>
              </a:lnSpc>
              <a:buAutoNum type="arabicParenR"/>
            </a:pPr>
            <a:r>
              <a:rPr lang="en-US" sz="1150" dirty="0">
                <a:solidFill>
                  <a:schemeClr val="bg1"/>
                </a:solidFill>
              </a:rPr>
              <a:t>Dans la salle d'attente avant une consultation médicale, un parent regarde son smartphone. </a:t>
            </a:r>
          </a:p>
          <a:p>
            <a:pPr marL="228600" indent="-228600" algn="l">
              <a:lnSpc>
                <a:spcPts val="1240"/>
              </a:lnSpc>
              <a:buAutoNum type="arabicParenR"/>
            </a:pPr>
            <a:r>
              <a:rPr lang="en-US" sz="1150" dirty="0">
                <a:solidFill>
                  <a:schemeClr val="bg1"/>
                </a:solidFill>
              </a:rPr>
              <a:t>Un membre de votre famille donne son smartphone à son enfant. </a:t>
            </a:r>
          </a:p>
          <a:p>
            <a:pPr marL="228600" indent="-228600" algn="l">
              <a:lnSpc>
                <a:spcPts val="1240"/>
              </a:lnSpc>
              <a:buAutoNum type="arabicParenR"/>
            </a:pPr>
            <a:r>
              <a:rPr lang="en-US" sz="1150" dirty="0">
                <a:solidFill>
                  <a:schemeClr val="bg1"/>
                </a:solidFill>
              </a:rPr>
              <a:t>Un parent arrive à l'école maternelle avec son enfant tenant un smartphone dans sa poussette. </a:t>
            </a:r>
          </a:p>
          <a:p>
            <a:pPr algn="l">
              <a:lnSpc>
                <a:spcPts val="1240"/>
              </a:lnSpc>
            </a:pPr>
            <a:r>
              <a:rPr lang="en-US" sz="1150" dirty="0">
                <a:solidFill>
                  <a:schemeClr val="bg1"/>
                </a:solidFill>
              </a:rPr>
              <a:t> </a:t>
            </a:r>
          </a:p>
        </p:txBody>
      </p:sp>
    </p:spTree>
    <p:extLst>
      <p:ext uri="{BB962C8B-B14F-4D97-AF65-F5344CB8AC3E}">
        <p14:creationId xmlns:p14="http://schemas.microsoft.com/office/powerpoint/2010/main" val="7833115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5">
            <a:extLst>
              <a:ext uri="{FF2B5EF4-FFF2-40B4-BE49-F238E27FC236}">
                <a16:creationId xmlns:a16="http://schemas.microsoft.com/office/drawing/2014/main"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81</a:t>
            </a:fld>
            <a:endParaRPr lang="en-US" dirty="0"/>
          </a:p>
        </p:txBody>
      </p:sp>
      <p:sp>
        <p:nvSpPr>
          <p:cNvPr id="20" name="Rectangle 19">
            <a:extLst>
              <a:ext uri="{FF2B5EF4-FFF2-40B4-BE49-F238E27FC236}">
                <a16:creationId xmlns:a16="http://schemas.microsoft.com/office/drawing/2014/main" id="{8118ABD7-BB40-330A-9A03-6D50881AA846}"/>
              </a:ext>
            </a:extLst>
          </p:cNvPr>
          <p:cNvSpPr/>
          <p:nvPr/>
        </p:nvSpPr>
        <p:spPr>
          <a:xfrm flipH="1">
            <a:off x="887234" y="567351"/>
            <a:ext cx="6672435" cy="2486679"/>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2" name="Straight Connector 21">
            <a:extLst>
              <a:ext uri="{FF2B5EF4-FFF2-40B4-BE49-F238E27FC236}">
                <a16:creationId xmlns:a16="http://schemas.microsoft.com/office/drawing/2014/main" id="{65058A47-30C5-2AE0-9F66-4D4B4FBF4798}"/>
              </a:ext>
            </a:extLst>
          </p:cNvPr>
          <p:cNvCxnSpPr>
            <a:cxnSpLocks/>
          </p:cNvCxnSpPr>
          <p:nvPr/>
        </p:nvCxnSpPr>
        <p:spPr>
          <a:xfrm flipH="1">
            <a:off x="-5" y="911780"/>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05690E6-0484-9943-1580-DDEDEDFEB505}"/>
              </a:ext>
            </a:extLst>
          </p:cNvPr>
          <p:cNvSpPr txBox="1"/>
          <p:nvPr/>
        </p:nvSpPr>
        <p:spPr>
          <a:xfrm>
            <a:off x="539875" y="69500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07</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41" name="Text Placeholder 15">
            <a:extLst>
              <a:ext uri="{FF2B5EF4-FFF2-40B4-BE49-F238E27FC236}">
                <a16:creationId xmlns:a16="http://schemas.microsoft.com/office/drawing/2014/main" id="{6A09F8A9-C206-1D4A-CDD8-229D3313D0BD}"/>
              </a:ext>
            </a:extLst>
          </p:cNvPr>
          <p:cNvSpPr txBox="1">
            <a:spLocks/>
          </p:cNvSpPr>
          <p:nvPr/>
        </p:nvSpPr>
        <p:spPr>
          <a:xfrm>
            <a:off x="1180187" y="731038"/>
            <a:ext cx="1931003"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Jouer et jeux </a:t>
            </a:r>
          </a:p>
        </p:txBody>
      </p:sp>
      <p:pic>
        <p:nvPicPr>
          <p:cNvPr id="43" name="Picture 42">
            <a:extLst>
              <a:ext uri="{FF2B5EF4-FFF2-40B4-BE49-F238E27FC236}">
                <a16:creationId xmlns:a16="http://schemas.microsoft.com/office/drawing/2014/main" id="{FA79E9A0-AFE8-A0BC-25F7-DDCB510EAB82}"/>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l="68829" t="1915" r="-2362" b="64086"/>
          <a:stretch/>
        </p:blipFill>
        <p:spPr>
          <a:xfrm>
            <a:off x="991355" y="1781803"/>
            <a:ext cx="2344856" cy="1272227"/>
          </a:xfrm>
          <a:prstGeom prst="rect">
            <a:avLst/>
          </a:prstGeom>
        </p:spPr>
      </p:pic>
      <p:sp>
        <p:nvSpPr>
          <p:cNvPr id="44" name="Rectangle 43">
            <a:extLst>
              <a:ext uri="{FF2B5EF4-FFF2-40B4-BE49-F238E27FC236}">
                <a16:creationId xmlns:a16="http://schemas.microsoft.com/office/drawing/2014/main" id="{6A3C53E3-2B0F-787A-2CD1-821BCB14D00F}"/>
              </a:ext>
            </a:extLst>
          </p:cNvPr>
          <p:cNvSpPr/>
          <p:nvPr/>
        </p:nvSpPr>
        <p:spPr>
          <a:xfrm flipH="1">
            <a:off x="-7768" y="3447815"/>
            <a:ext cx="6672435" cy="3026362"/>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5" name="Straight Connector 44">
            <a:extLst>
              <a:ext uri="{FF2B5EF4-FFF2-40B4-BE49-F238E27FC236}">
                <a16:creationId xmlns:a16="http://schemas.microsoft.com/office/drawing/2014/main" id="{7E26F782-F09F-0BEA-E7D5-1CF94000BC40}"/>
              </a:ext>
            </a:extLst>
          </p:cNvPr>
          <p:cNvCxnSpPr>
            <a:cxnSpLocks/>
          </p:cNvCxnSpPr>
          <p:nvPr/>
        </p:nvCxnSpPr>
        <p:spPr>
          <a:xfrm flipH="1">
            <a:off x="6664672" y="3792244"/>
            <a:ext cx="88723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854CF91-D892-5B71-3D1C-1EEACC379DC3}"/>
              </a:ext>
            </a:extLst>
          </p:cNvPr>
          <p:cNvSpPr txBox="1"/>
          <p:nvPr/>
        </p:nvSpPr>
        <p:spPr>
          <a:xfrm>
            <a:off x="6235227" y="356141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08</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49" name="Text Placeholder 15">
            <a:extLst>
              <a:ext uri="{FF2B5EF4-FFF2-40B4-BE49-F238E27FC236}">
                <a16:creationId xmlns:a16="http://schemas.microsoft.com/office/drawing/2014/main" id="{6683224D-3D0B-9FB9-D48B-2132EAEB5915}"/>
              </a:ext>
            </a:extLst>
          </p:cNvPr>
          <p:cNvSpPr txBox="1">
            <a:spLocks/>
          </p:cNvSpPr>
          <p:nvPr/>
        </p:nvSpPr>
        <p:spPr>
          <a:xfrm>
            <a:off x="641165" y="3611502"/>
            <a:ext cx="5551148"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US" sz="1700" b="1" dirty="0">
                <a:solidFill>
                  <a:schemeClr val="bg1"/>
                </a:solidFill>
                <a:highlight>
                  <a:srgbClr val="009AC1"/>
                </a:highlight>
              </a:rPr>
              <a:t>Les institutions : Comment travailler dans votre région </a:t>
            </a:r>
          </a:p>
        </p:txBody>
      </p:sp>
      <p:pic>
        <p:nvPicPr>
          <p:cNvPr id="50" name="Picture 49">
            <a:extLst>
              <a:ext uri="{FF2B5EF4-FFF2-40B4-BE49-F238E27FC236}">
                <a16:creationId xmlns:a16="http://schemas.microsoft.com/office/drawing/2014/main" id="{83047EF2-05B1-C597-9AB9-F5D2BE33393D}"/>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l="86258" t="481" r="-4596" b="40715"/>
          <a:stretch/>
        </p:blipFill>
        <p:spPr>
          <a:xfrm>
            <a:off x="0" y="4244930"/>
            <a:ext cx="1282330" cy="2200498"/>
          </a:xfrm>
          <a:prstGeom prst="rect">
            <a:avLst/>
          </a:prstGeom>
        </p:spPr>
      </p:pic>
      <p:sp>
        <p:nvSpPr>
          <p:cNvPr id="2" name="Text Placeholder 15">
            <a:extLst>
              <a:ext uri="{FF2B5EF4-FFF2-40B4-BE49-F238E27FC236}">
                <a16:creationId xmlns:a16="http://schemas.microsoft.com/office/drawing/2014/main" id="{104457A0-898C-06FB-1EE3-ECAE0DDB6C98}"/>
              </a:ext>
            </a:extLst>
          </p:cNvPr>
          <p:cNvSpPr txBox="1">
            <a:spLocks/>
          </p:cNvSpPr>
          <p:nvPr/>
        </p:nvSpPr>
        <p:spPr>
          <a:xfrm>
            <a:off x="318161" y="4302730"/>
            <a:ext cx="188978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Il est pratiquement impossible de lutter seul contre la surexposition aux écrans. Savoir qui d'autre agit autour de soi est la première étape pour créer des alliances locales et lancer des initiatives ensemble. </a:t>
            </a:r>
          </a:p>
          <a:p>
            <a:pPr algn="ctr">
              <a:lnSpc>
                <a:spcPts val="1480"/>
              </a:lnSpc>
            </a:pPr>
            <a:endParaRPr lang="en-US" sz="1400" i="1" dirty="0">
              <a:solidFill>
                <a:schemeClr val="bg1"/>
              </a:solidFill>
            </a:endParaRPr>
          </a:p>
        </p:txBody>
      </p:sp>
      <p:sp>
        <p:nvSpPr>
          <p:cNvPr id="3" name="Text Placeholder 15">
            <a:extLst>
              <a:ext uri="{FF2B5EF4-FFF2-40B4-BE49-F238E27FC236}">
                <a16:creationId xmlns:a16="http://schemas.microsoft.com/office/drawing/2014/main" id="{59A4ACE6-9A14-C669-9F5B-522C992FF9C9}"/>
              </a:ext>
            </a:extLst>
          </p:cNvPr>
          <p:cNvSpPr txBox="1">
            <a:spLocks/>
          </p:cNvSpPr>
          <p:nvPr/>
        </p:nvSpPr>
        <p:spPr>
          <a:xfrm>
            <a:off x="2526102" y="4282794"/>
            <a:ext cx="3666211"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Nous invitons les acteurs locaux à venir présenter leur travail sur la surexposition. À quoi ressemble leur approche ? En quoi diffère-t-elle de la nôtre ? Y a-t-il matière à collaboration ?</a:t>
            </a:r>
          </a:p>
          <a:p>
            <a:pPr algn="l">
              <a:lnSpc>
                <a:spcPts val="1240"/>
              </a:lnSpc>
            </a:pPr>
            <a:r>
              <a:rPr lang="en-US" sz="1150" dirty="0">
                <a:solidFill>
                  <a:schemeClr val="bg1"/>
                </a:solidFill>
              </a:rPr>
              <a:t> </a:t>
            </a:r>
          </a:p>
          <a:p>
            <a:pPr algn="l">
              <a:lnSpc>
                <a:spcPts val="1240"/>
              </a:lnSpc>
            </a:pPr>
            <a:r>
              <a:rPr lang="en-US" sz="1150" dirty="0">
                <a:solidFill>
                  <a:schemeClr val="bg1"/>
                </a:solidFill>
              </a:rPr>
              <a:t>En groupes répartis entre parents et professionnels, nous identifions des actions qui peuvent être expérimentées à la maison ou au travail. Quels sont les obstacles potentiels à la réalisation de ces actions ? Une personne de chaque groupe présente les conclusions aux autres.   </a:t>
            </a:r>
          </a:p>
          <a:p>
            <a:pPr algn="l">
              <a:lnSpc>
                <a:spcPts val="1240"/>
              </a:lnSpc>
            </a:pPr>
            <a:endParaRPr lang="en-US" sz="1150" dirty="0">
              <a:solidFill>
                <a:schemeClr val="bg1"/>
              </a:solidFill>
            </a:endParaRPr>
          </a:p>
        </p:txBody>
      </p:sp>
      <p:sp>
        <p:nvSpPr>
          <p:cNvPr id="4" name="Text Placeholder 15">
            <a:extLst>
              <a:ext uri="{FF2B5EF4-FFF2-40B4-BE49-F238E27FC236}">
                <a16:creationId xmlns:a16="http://schemas.microsoft.com/office/drawing/2014/main" id="{2CFDDE9E-00F3-472B-74C3-EAD25A5E906D}"/>
              </a:ext>
            </a:extLst>
          </p:cNvPr>
          <p:cNvSpPr txBox="1">
            <a:spLocks/>
          </p:cNvSpPr>
          <p:nvPr/>
        </p:nvSpPr>
        <p:spPr>
          <a:xfrm>
            <a:off x="1100007" y="130911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Lorsque l'on réfléchit aux alternatives à l'exposition aux écrans, l'un des sujets importants à aborder est le jeu. </a:t>
            </a:r>
          </a:p>
          <a:p>
            <a:pPr algn="ctr">
              <a:lnSpc>
                <a:spcPts val="1480"/>
              </a:lnSpc>
            </a:pPr>
            <a:endParaRPr lang="en-US" sz="1400" i="1" dirty="0">
              <a:solidFill>
                <a:schemeClr val="bg1"/>
              </a:solidFill>
            </a:endParaRPr>
          </a:p>
        </p:txBody>
      </p:sp>
      <p:sp>
        <p:nvSpPr>
          <p:cNvPr id="5" name="Text Placeholder 15">
            <a:extLst>
              <a:ext uri="{FF2B5EF4-FFF2-40B4-BE49-F238E27FC236}">
                <a16:creationId xmlns:a16="http://schemas.microsoft.com/office/drawing/2014/main" id="{76902BE8-4A36-74B4-E092-3A13910FEE01}"/>
              </a:ext>
            </a:extLst>
          </p:cNvPr>
          <p:cNvSpPr txBox="1">
            <a:spLocks/>
          </p:cNvSpPr>
          <p:nvPr/>
        </p:nvSpPr>
        <p:spPr>
          <a:xfrm>
            <a:off x="3232090" y="1320622"/>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Nous invitons une personne à parler de l'importance du jeu libre. Qu'est-ce que le jeu implique pour l'enfant ? Comment le jeu aide-t-il l'enfant à se développer ? Quelle est la différence entre “</a:t>
            </a:r>
            <a:r>
              <a:rPr lang="en-US" sz="1150" dirty="0" err="1">
                <a:solidFill>
                  <a:schemeClr val="bg1"/>
                </a:solidFill>
              </a:rPr>
              <a:t>jouer</a:t>
            </a:r>
            <a:r>
              <a:rPr lang="en-US" sz="1150" dirty="0">
                <a:solidFill>
                  <a:schemeClr val="bg1"/>
                </a:solidFill>
              </a:rPr>
              <a:t>" et le "jeu" ? Comment les parents peuvent-ils aider au mieux l'enfant à jouer ? </a:t>
            </a:r>
          </a:p>
          <a:p>
            <a:pPr algn="l">
              <a:lnSpc>
                <a:spcPts val="1240"/>
              </a:lnSpc>
            </a:pPr>
            <a:r>
              <a:rPr lang="en-US" sz="1150" dirty="0">
                <a:solidFill>
                  <a:schemeClr val="bg1"/>
                </a:solidFill>
              </a:rPr>
              <a:t> </a:t>
            </a:r>
          </a:p>
          <a:p>
            <a:pPr algn="l">
              <a:lnSpc>
                <a:spcPts val="1240"/>
              </a:lnSpc>
            </a:pPr>
            <a:r>
              <a:rPr lang="en-US" sz="1150" dirty="0">
                <a:solidFill>
                  <a:schemeClr val="bg1"/>
                </a:solidFill>
              </a:rPr>
              <a:t>Il existe aujourd'hui de nombreux jeux développés pour animer des discussions sur des écrans. En groupe, nous testons ces différents jeux. Quels sont les avantages de chacun ? Quelles sont les compétences requises pour les utiliser ?</a:t>
            </a:r>
          </a:p>
          <a:p>
            <a:pPr algn="l">
              <a:lnSpc>
                <a:spcPts val="1240"/>
              </a:lnSpc>
            </a:pPr>
            <a:endParaRPr lang="en-US" sz="1150" dirty="0">
              <a:solidFill>
                <a:schemeClr val="bg1"/>
              </a:solidFill>
            </a:endParaRPr>
          </a:p>
        </p:txBody>
      </p:sp>
      <p:sp>
        <p:nvSpPr>
          <p:cNvPr id="6" name="Rectangle 5">
            <a:extLst>
              <a:ext uri="{FF2B5EF4-FFF2-40B4-BE49-F238E27FC236}">
                <a16:creationId xmlns:a16="http://schemas.microsoft.com/office/drawing/2014/main" id="{F925C227-E57F-D1A6-0D10-1EC93A6FA1C4}"/>
              </a:ext>
            </a:extLst>
          </p:cNvPr>
          <p:cNvSpPr/>
          <p:nvPr/>
        </p:nvSpPr>
        <p:spPr>
          <a:xfrm flipH="1">
            <a:off x="887239" y="6934412"/>
            <a:ext cx="6672435" cy="3232629"/>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7" name="Straight Connector 6">
            <a:extLst>
              <a:ext uri="{FF2B5EF4-FFF2-40B4-BE49-F238E27FC236}">
                <a16:creationId xmlns:a16="http://schemas.microsoft.com/office/drawing/2014/main" id="{2755BECA-B613-F1E6-AD37-80506DDAF229}"/>
              </a:ext>
            </a:extLst>
          </p:cNvPr>
          <p:cNvCxnSpPr>
            <a:cxnSpLocks/>
          </p:cNvCxnSpPr>
          <p:nvPr/>
        </p:nvCxnSpPr>
        <p:spPr>
          <a:xfrm flipH="1">
            <a:off x="3" y="7278842"/>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2E8FC31-B3A6-61AD-3383-3FB69537F728}"/>
              </a:ext>
            </a:extLst>
          </p:cNvPr>
          <p:cNvSpPr txBox="1"/>
          <p:nvPr/>
        </p:nvSpPr>
        <p:spPr>
          <a:xfrm>
            <a:off x="539883" y="706206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09</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9" name="Text Placeholder 15">
            <a:extLst>
              <a:ext uri="{FF2B5EF4-FFF2-40B4-BE49-F238E27FC236}">
                <a16:creationId xmlns:a16="http://schemas.microsoft.com/office/drawing/2014/main" id="{B992794B-8EE1-53B6-BCA0-4D579A64BC2E}"/>
              </a:ext>
            </a:extLst>
          </p:cNvPr>
          <p:cNvSpPr txBox="1">
            <a:spLocks/>
          </p:cNvSpPr>
          <p:nvPr/>
        </p:nvSpPr>
        <p:spPr>
          <a:xfrm>
            <a:off x="1180194" y="7098100"/>
            <a:ext cx="5689837"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De nouvelles connaissances sur les écrans, comment les utiliser pour aller plus loin </a:t>
            </a:r>
          </a:p>
        </p:txBody>
      </p:sp>
      <p:pic>
        <p:nvPicPr>
          <p:cNvPr id="10" name="Picture 9">
            <a:extLst>
              <a:ext uri="{FF2B5EF4-FFF2-40B4-BE49-F238E27FC236}">
                <a16:creationId xmlns:a16="http://schemas.microsoft.com/office/drawing/2014/main" id="{61B63ED2-B7CA-EEA5-2519-EA61EA9EFAFA}"/>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l="77759" t="-642" r="-11292" b="66643"/>
          <a:stretch/>
        </p:blipFill>
        <p:spPr>
          <a:xfrm>
            <a:off x="887236" y="8684083"/>
            <a:ext cx="2344856" cy="1272227"/>
          </a:xfrm>
          <a:prstGeom prst="rect">
            <a:avLst/>
          </a:prstGeom>
        </p:spPr>
      </p:pic>
      <p:sp>
        <p:nvSpPr>
          <p:cNvPr id="11" name="Text Placeholder 15">
            <a:extLst>
              <a:ext uri="{FF2B5EF4-FFF2-40B4-BE49-F238E27FC236}">
                <a16:creationId xmlns:a16="http://schemas.microsoft.com/office/drawing/2014/main" id="{08CC0F72-2D4F-8757-34DE-46CBCE875A4C}"/>
              </a:ext>
            </a:extLst>
          </p:cNvPr>
          <p:cNvSpPr txBox="1">
            <a:spLocks/>
          </p:cNvSpPr>
          <p:nvPr/>
        </p:nvSpPr>
        <p:spPr>
          <a:xfrm>
            <a:off x="1100015" y="7676181"/>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Comment continuer à lutter contre la surexposition après le programme ? </a:t>
            </a:r>
          </a:p>
          <a:p>
            <a:pPr algn="ctr">
              <a:lnSpc>
                <a:spcPts val="1480"/>
              </a:lnSpc>
            </a:pPr>
            <a:endParaRPr lang="en-US" sz="1400" i="1" dirty="0">
              <a:solidFill>
                <a:schemeClr val="bg1"/>
              </a:solidFill>
            </a:endParaRPr>
          </a:p>
        </p:txBody>
      </p:sp>
      <p:sp>
        <p:nvSpPr>
          <p:cNvPr id="12" name="Text Placeholder 15">
            <a:extLst>
              <a:ext uri="{FF2B5EF4-FFF2-40B4-BE49-F238E27FC236}">
                <a16:creationId xmlns:a16="http://schemas.microsoft.com/office/drawing/2014/main" id="{C083D61F-3ECD-9C85-5208-7AEBCD2C8261}"/>
              </a:ext>
            </a:extLst>
          </p:cNvPr>
          <p:cNvSpPr txBox="1">
            <a:spLocks/>
          </p:cNvSpPr>
          <p:nvPr/>
        </p:nvSpPr>
        <p:spPr>
          <a:xfrm>
            <a:off x="3232098" y="7687684"/>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Par groupes de deux, chaque personne définit une action qu'elle souhaite </a:t>
            </a:r>
            <a:r>
              <a:rPr lang="en-US" sz="1150" dirty="0" err="1">
                <a:solidFill>
                  <a:schemeClr val="bg1"/>
                </a:solidFill>
              </a:rPr>
              <a:t>expérimenter</a:t>
            </a:r>
            <a:r>
              <a:rPr lang="en-US" sz="1150" dirty="0">
                <a:solidFill>
                  <a:schemeClr val="bg1"/>
                </a:solidFill>
              </a:rPr>
              <a:t> suite à Reason our Screens. Ils présentent les actions à tous les autres membres du groupe. </a:t>
            </a:r>
          </a:p>
          <a:p>
            <a:pPr algn="l">
              <a:lnSpc>
                <a:spcPts val="1240"/>
              </a:lnSpc>
            </a:pPr>
            <a:r>
              <a:rPr lang="en-US" sz="1150" dirty="0">
                <a:solidFill>
                  <a:schemeClr val="bg1"/>
                </a:solidFill>
              </a:rPr>
              <a:t> </a:t>
            </a:r>
          </a:p>
          <a:p>
            <a:pPr algn="l">
              <a:lnSpc>
                <a:spcPts val="1240"/>
              </a:lnSpc>
            </a:pPr>
            <a:r>
              <a:rPr lang="en-US" sz="1150" dirty="0">
                <a:solidFill>
                  <a:schemeClr val="bg1"/>
                </a:solidFill>
              </a:rPr>
              <a:t>Nous demandons à chaque participant de remplir un questionnaire sur ses connaissances actuelles et sa pratique des écrans.</a:t>
            </a:r>
          </a:p>
          <a:p>
            <a:pPr algn="l">
              <a:lnSpc>
                <a:spcPts val="1240"/>
              </a:lnSpc>
            </a:pPr>
            <a:r>
              <a:rPr lang="en-US" sz="1150" dirty="0">
                <a:solidFill>
                  <a:schemeClr val="bg1"/>
                </a:solidFill>
              </a:rPr>
              <a:t> </a:t>
            </a:r>
          </a:p>
          <a:p>
            <a:pPr algn="l">
              <a:lnSpc>
                <a:spcPts val="1240"/>
              </a:lnSpc>
            </a:pPr>
            <a:r>
              <a:rPr lang="en-US" sz="1150" dirty="0">
                <a:solidFill>
                  <a:schemeClr val="bg1"/>
                </a:solidFill>
              </a:rPr>
              <a:t>Évaluation collective du programme : Qu'est-ce qui a bien fonctionné ? Qu'est-ce qui aurait pu être développé davantage ? Quelles connaissances ont été acquises ? Nous répondons à d'autres commentaires et questions. </a:t>
            </a:r>
          </a:p>
          <a:p>
            <a:pPr algn="l">
              <a:lnSpc>
                <a:spcPts val="1240"/>
              </a:lnSpc>
            </a:pPr>
            <a:r>
              <a:rPr lang="en-US" sz="1150" dirty="0">
                <a:solidFill>
                  <a:schemeClr val="bg1"/>
                </a:solidFill>
              </a:rPr>
              <a:t> </a:t>
            </a:r>
          </a:p>
          <a:p>
            <a:pPr algn="l">
              <a:lnSpc>
                <a:spcPts val="1240"/>
              </a:lnSpc>
            </a:pPr>
            <a:r>
              <a:rPr lang="en-US" sz="1150" dirty="0">
                <a:solidFill>
                  <a:schemeClr val="bg1"/>
                </a:solidFill>
              </a:rPr>
              <a:t>Comment rester en contact ? Choisissez un outil pour partager des ressources et des idées après le programme.</a:t>
            </a:r>
          </a:p>
        </p:txBody>
      </p:sp>
    </p:spTree>
    <p:extLst>
      <p:ext uri="{BB962C8B-B14F-4D97-AF65-F5344CB8AC3E}">
        <p14:creationId xmlns:p14="http://schemas.microsoft.com/office/powerpoint/2010/main" val="35188388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AFC7C7D6-DEE0-93F7-9205-138364873EE1}"/>
              </a:ext>
            </a:extLst>
          </p:cNvPr>
          <p:cNvSpPr/>
          <p:nvPr/>
        </p:nvSpPr>
        <p:spPr>
          <a:xfrm>
            <a:off x="0" y="4372313"/>
            <a:ext cx="7548322" cy="3768082"/>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74659A"/>
          </a:solidFill>
          <a:ln w="3060" cap="flat">
            <a:noFill/>
            <a:prstDash val="solid"/>
            <a:miter/>
          </a:ln>
        </p:spPr>
        <p:txBody>
          <a:bodyPr rtlCol="0" anchor="ctr"/>
          <a:lstStyle/>
          <a:p>
            <a:endParaRPr lang="en-US" dirty="0"/>
          </a:p>
        </p:txBody>
      </p:sp>
      <p:pic>
        <p:nvPicPr>
          <p:cNvPr id="4" name="Picture 3">
            <a:extLst>
              <a:ext uri="{FF2B5EF4-FFF2-40B4-BE49-F238E27FC236}">
                <a16:creationId xmlns:a16="http://schemas.microsoft.com/office/drawing/2014/main" id="{C765A5E2-322B-16F4-77AB-30F4E040A435}"/>
              </a:ext>
            </a:extLst>
          </p:cNvPr>
          <p:cNvPicPr>
            <a:picLocks noChangeAspect="1"/>
          </p:cNvPicPr>
          <p:nvPr/>
        </p:nvPicPr>
        <p:blipFill rotWithShape="1">
          <a:blip r:embed="rId2">
            <a:alphaModFix amt="29000"/>
          </a:blip>
          <a:srcRect l="67223" t="9864"/>
          <a:stretch/>
        </p:blipFill>
        <p:spPr>
          <a:xfrm>
            <a:off x="4488686" y="4372313"/>
            <a:ext cx="3127569" cy="4602411"/>
          </a:xfrm>
          <a:prstGeom prst="rect">
            <a:avLst/>
          </a:prstGeom>
        </p:spPr>
      </p:pic>
      <p:sp>
        <p:nvSpPr>
          <p:cNvPr id="5" name="Graphic 6">
            <a:extLst>
              <a:ext uri="{FF2B5EF4-FFF2-40B4-BE49-F238E27FC236}">
                <a16:creationId xmlns:a16="http://schemas.microsoft.com/office/drawing/2014/main" id="{A982CBBB-CA49-92B9-AA8E-795AE1A596BE}"/>
              </a:ext>
            </a:extLst>
          </p:cNvPr>
          <p:cNvSpPr/>
          <p:nvPr/>
        </p:nvSpPr>
        <p:spPr>
          <a:xfrm rot="5400000">
            <a:off x="5681888" y="6538116"/>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9" name="Text Placeholder 18">
            <a:extLst>
              <a:ext uri="{FF2B5EF4-FFF2-40B4-BE49-F238E27FC236}">
                <a16:creationId xmlns:a16="http://schemas.microsoft.com/office/drawing/2014/main" id="{805C8FCC-1A2D-B64B-A082-2905F3985134}"/>
              </a:ext>
            </a:extLst>
          </p:cNvPr>
          <p:cNvSpPr>
            <a:spLocks noGrp="1"/>
          </p:cNvSpPr>
          <p:nvPr>
            <p:ph type="body" sz="quarter" idx="44"/>
          </p:nvPr>
        </p:nvSpPr>
        <p:spPr>
          <a:xfrm>
            <a:off x="4372882" y="7984543"/>
            <a:ext cx="3043546" cy="606265"/>
          </a:xfrm>
        </p:spPr>
        <p:txBody>
          <a:bodyPr/>
          <a:lstStyle/>
          <a:p>
            <a:r>
              <a:rPr lang="en-US" b="1" dirty="0" err="1"/>
              <a:t>www.survivingdigital.eu</a:t>
            </a:r>
            <a:endParaRPr lang="en-US" dirty="0"/>
          </a:p>
        </p:txBody>
      </p:sp>
      <p:sp>
        <p:nvSpPr>
          <p:cNvPr id="20" name="Text Placeholder 5">
            <a:extLst>
              <a:ext uri="{FF2B5EF4-FFF2-40B4-BE49-F238E27FC236}">
                <a16:creationId xmlns:a16="http://schemas.microsoft.com/office/drawing/2014/main" id="{56856879-AC8B-D94D-9AD0-D477C0BF1729}"/>
              </a:ext>
            </a:extLst>
          </p:cNvPr>
          <p:cNvSpPr txBox="1">
            <a:spLocks/>
          </p:cNvSpPr>
          <p:nvPr/>
        </p:nvSpPr>
        <p:spPr>
          <a:xfrm>
            <a:off x="615868" y="6694777"/>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000" b="1" dirty="0">
                <a:solidFill>
                  <a:schemeClr val="bg1"/>
                </a:solidFill>
                <a:latin typeface="Calibri" panose="020F0502020204030204" pitchFamily="34" charset="0"/>
                <a:cs typeface="Calibri" panose="020F0502020204030204" pitchFamily="34" charset="0"/>
              </a:rPr>
              <a:t>suivez notre voyage</a:t>
            </a:r>
          </a:p>
        </p:txBody>
      </p:sp>
      <p:grpSp>
        <p:nvGrpSpPr>
          <p:cNvPr id="21" name="Graphic 3">
            <a:extLst>
              <a:ext uri="{FF2B5EF4-FFF2-40B4-BE49-F238E27FC236}">
                <a16:creationId xmlns:a16="http://schemas.microsoft.com/office/drawing/2014/main" id="{C6D09A12-4548-3447-85CF-95D44DA423BC}"/>
              </a:ext>
            </a:extLst>
          </p:cNvPr>
          <p:cNvGrpSpPr/>
          <p:nvPr/>
        </p:nvGrpSpPr>
        <p:grpSpPr>
          <a:xfrm>
            <a:off x="1780595" y="7183268"/>
            <a:ext cx="280634" cy="280634"/>
            <a:chOff x="1950027" y="2499889"/>
            <a:chExt cx="850463" cy="850463"/>
          </a:xfrm>
        </p:grpSpPr>
        <p:sp>
          <p:nvSpPr>
            <p:cNvPr id="22" name="Freeform 21">
              <a:extLst>
                <a:ext uri="{FF2B5EF4-FFF2-40B4-BE49-F238E27FC236}">
                  <a16:creationId xmlns:a16="http://schemas.microsoft.com/office/drawing/2014/main" id="{38CACCA6-11F0-204E-A437-FAE5748B7DA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id="{2A7A522D-BD18-EB4E-BAD1-C39BE3CAC2E1}"/>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78AC42AE-7DA1-3249-8EDB-146B9505042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86203AAC-D362-BB4D-B227-D4F41D3FDD1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8DD02DD4-1F5E-8645-9E82-2CAB0FE3A5CE}"/>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7" name="Graphic 3">
            <a:extLst>
              <a:ext uri="{FF2B5EF4-FFF2-40B4-BE49-F238E27FC236}">
                <a16:creationId xmlns:a16="http://schemas.microsoft.com/office/drawing/2014/main" id="{BE7835DF-DFED-8244-8CD9-C7087C0562EF}"/>
              </a:ext>
            </a:extLst>
          </p:cNvPr>
          <p:cNvGrpSpPr/>
          <p:nvPr/>
        </p:nvGrpSpPr>
        <p:grpSpPr>
          <a:xfrm>
            <a:off x="1088364" y="7183268"/>
            <a:ext cx="280634" cy="280634"/>
            <a:chOff x="-147782" y="2499889"/>
            <a:chExt cx="850463" cy="850463"/>
          </a:xfrm>
        </p:grpSpPr>
        <p:sp>
          <p:nvSpPr>
            <p:cNvPr id="28" name="Freeform 27">
              <a:extLst>
                <a:ext uri="{FF2B5EF4-FFF2-40B4-BE49-F238E27FC236}">
                  <a16:creationId xmlns:a16="http://schemas.microsoft.com/office/drawing/2014/main" id="{1378A072-7A7E-B74F-BFBE-5B0712726E6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0C36C953-F785-4C4D-890F-E8FA0F0B5D8C}"/>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0" name="Graphic 3">
            <a:extLst>
              <a:ext uri="{FF2B5EF4-FFF2-40B4-BE49-F238E27FC236}">
                <a16:creationId xmlns:a16="http://schemas.microsoft.com/office/drawing/2014/main" id="{81B4460C-6090-1F44-9B50-0D9F74AB028B}"/>
              </a:ext>
            </a:extLst>
          </p:cNvPr>
          <p:cNvGrpSpPr/>
          <p:nvPr/>
        </p:nvGrpSpPr>
        <p:grpSpPr>
          <a:xfrm>
            <a:off x="2126503" y="7183268"/>
            <a:ext cx="280634" cy="280634"/>
            <a:chOff x="2998302" y="2499889"/>
            <a:chExt cx="850463" cy="850463"/>
          </a:xfrm>
        </p:grpSpPr>
        <p:sp>
          <p:nvSpPr>
            <p:cNvPr id="31" name="Freeform 30">
              <a:extLst>
                <a:ext uri="{FF2B5EF4-FFF2-40B4-BE49-F238E27FC236}">
                  <a16:creationId xmlns:a16="http://schemas.microsoft.com/office/drawing/2014/main" id="{F88597AE-724D-8C4F-B92A-D337F152F56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AF7FF91-1D53-724C-A605-071810409F66}"/>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id="{CC0C4738-31A8-1048-8B2A-C1F3629783CD}"/>
              </a:ext>
            </a:extLst>
          </p:cNvPr>
          <p:cNvGrpSpPr/>
          <p:nvPr/>
        </p:nvGrpSpPr>
        <p:grpSpPr>
          <a:xfrm>
            <a:off x="742457" y="7183268"/>
            <a:ext cx="280634" cy="280842"/>
            <a:chOff x="-1196056" y="2499889"/>
            <a:chExt cx="850463" cy="851093"/>
          </a:xfrm>
        </p:grpSpPr>
        <p:sp>
          <p:nvSpPr>
            <p:cNvPr id="34" name="Freeform 33">
              <a:extLst>
                <a:ext uri="{FF2B5EF4-FFF2-40B4-BE49-F238E27FC236}">
                  <a16:creationId xmlns:a16="http://schemas.microsoft.com/office/drawing/2014/main" id="{D1688DC0-1FDE-C84A-9482-77AF495EFA4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A7C867F7-F966-6846-8132-A07C70BCD06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7" name="Freeform 36">
            <a:extLst>
              <a:ext uri="{FF2B5EF4-FFF2-40B4-BE49-F238E27FC236}">
                <a16:creationId xmlns:a16="http://schemas.microsoft.com/office/drawing/2014/main" id="{0437E211-96DA-DF48-96A8-ABC13C91AB31}"/>
              </a:ext>
            </a:extLst>
          </p:cNvPr>
          <p:cNvSpPr/>
          <p:nvPr/>
        </p:nvSpPr>
        <p:spPr>
          <a:xfrm>
            <a:off x="1434480" y="7183268"/>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3" name="Graphic 42" descr="World with solid fill">
            <a:extLst>
              <a:ext uri="{FF2B5EF4-FFF2-40B4-BE49-F238E27FC236}">
                <a16:creationId xmlns:a16="http://schemas.microsoft.com/office/drawing/2014/main" id="{904EF7D4-5A37-784D-A4BF-30824BEB15F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59650" y="7199714"/>
            <a:ext cx="246077" cy="246077"/>
          </a:xfrm>
          <a:prstGeom prst="rect">
            <a:avLst/>
          </a:prstGeom>
        </p:spPr>
      </p:pic>
      <p:grpSp>
        <p:nvGrpSpPr>
          <p:cNvPr id="69" name="Group 68">
            <a:extLst>
              <a:ext uri="{FF2B5EF4-FFF2-40B4-BE49-F238E27FC236}">
                <a16:creationId xmlns:a16="http://schemas.microsoft.com/office/drawing/2014/main" id="{EA293693-0934-F09D-5065-668A0E1CE2AF}"/>
              </a:ext>
            </a:extLst>
          </p:cNvPr>
          <p:cNvGrpSpPr/>
          <p:nvPr/>
        </p:nvGrpSpPr>
        <p:grpSpPr>
          <a:xfrm>
            <a:off x="162791" y="3050222"/>
            <a:ext cx="4705438" cy="2867812"/>
            <a:chOff x="1570224" y="4354654"/>
            <a:chExt cx="4705438" cy="2867812"/>
          </a:xfrm>
        </p:grpSpPr>
        <p:grpSp>
          <p:nvGrpSpPr>
            <p:cNvPr id="39" name="Group 38">
              <a:extLst>
                <a:ext uri="{FF2B5EF4-FFF2-40B4-BE49-F238E27FC236}">
                  <a16:creationId xmlns:a16="http://schemas.microsoft.com/office/drawing/2014/main" id="{BBDF820D-1D3B-C048-8374-C7B066444E67}"/>
                </a:ext>
              </a:extLst>
            </p:cNvPr>
            <p:cNvGrpSpPr/>
            <p:nvPr/>
          </p:nvGrpSpPr>
          <p:grpSpPr>
            <a:xfrm>
              <a:off x="1570224" y="4354654"/>
              <a:ext cx="4705438" cy="2867812"/>
              <a:chOff x="1950804" y="3053151"/>
              <a:chExt cx="5608871" cy="3418425"/>
            </a:xfrm>
          </p:grpSpPr>
          <p:pic>
            <p:nvPicPr>
              <p:cNvPr id="40" name="Picture 39">
                <a:extLst>
                  <a:ext uri="{FF2B5EF4-FFF2-40B4-BE49-F238E27FC236}">
                    <a16:creationId xmlns:a16="http://schemas.microsoft.com/office/drawing/2014/main" id="{9F8F125C-7C44-424A-B903-29477776DB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50804" y="3053151"/>
                <a:ext cx="5608871" cy="3418425"/>
              </a:xfrm>
              <a:prstGeom prst="rect">
                <a:avLst/>
              </a:prstGeom>
            </p:spPr>
          </p:pic>
          <p:sp>
            <p:nvSpPr>
              <p:cNvPr id="41" name="Rectangle 40">
                <a:extLst>
                  <a:ext uri="{FF2B5EF4-FFF2-40B4-BE49-F238E27FC236}">
                    <a16:creationId xmlns:a16="http://schemas.microsoft.com/office/drawing/2014/main" id="{E5E9A08E-785C-EB43-8924-ACE2F42A1FBC}"/>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3" name="Rectangle 2">
              <a:extLst>
                <a:ext uri="{FF2B5EF4-FFF2-40B4-BE49-F238E27FC236}">
                  <a16:creationId xmlns:a16="http://schemas.microsoft.com/office/drawing/2014/main" id="{35779FC0-416E-3DFE-FDF7-EE74AE0216B7}"/>
                </a:ext>
              </a:extLst>
            </p:cNvPr>
            <p:cNvSpPr/>
            <p:nvPr/>
          </p:nvSpPr>
          <p:spPr>
            <a:xfrm>
              <a:off x="2282947" y="4604155"/>
              <a:ext cx="3355438" cy="2116851"/>
            </a:xfrm>
            <a:prstGeom prst="rect">
              <a:avLst/>
            </a:prstGeom>
            <a:blipFill>
              <a:blip r:embed="rId6" cstate="screen">
                <a:extLst>
                  <a:ext uri="{28A0092B-C50C-407E-A947-70E740481C1C}">
                    <a14:useLocalDpi xmlns:a14="http://schemas.microsoft.com/office/drawing/2010/main"/>
                  </a:ext>
                </a:extLst>
              </a:blip>
              <a:srcRect/>
              <a:stretch>
                <a:fillRect l="-494" r="-780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D729C56B-D737-8D64-4319-C3EBCA36FB4A}"/>
              </a:ext>
            </a:extLst>
          </p:cNvPr>
          <p:cNvGrpSpPr/>
          <p:nvPr/>
        </p:nvGrpSpPr>
        <p:grpSpPr>
          <a:xfrm>
            <a:off x="442798" y="9073254"/>
            <a:ext cx="6662726" cy="557965"/>
            <a:chOff x="-20397" y="9223221"/>
            <a:chExt cx="7412936" cy="620791"/>
          </a:xfrm>
        </p:grpSpPr>
        <p:pic>
          <p:nvPicPr>
            <p:cNvPr id="36" name="Picture 35">
              <a:extLst>
                <a:ext uri="{FF2B5EF4-FFF2-40B4-BE49-F238E27FC236}">
                  <a16:creationId xmlns:a16="http://schemas.microsoft.com/office/drawing/2014/main" id="{BFFBF74F-0A85-1AF4-409A-D62B2F4660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97" y="9248052"/>
              <a:ext cx="1077694" cy="571128"/>
            </a:xfrm>
            <a:prstGeom prst="rect">
              <a:avLst/>
            </a:prstGeom>
          </p:spPr>
        </p:pic>
        <p:pic>
          <p:nvPicPr>
            <p:cNvPr id="44" name="Picture 43">
              <a:extLst>
                <a:ext uri="{FF2B5EF4-FFF2-40B4-BE49-F238E27FC236}">
                  <a16:creationId xmlns:a16="http://schemas.microsoft.com/office/drawing/2014/main" id="{DE8DDEC3-9E02-A56E-1A29-E747F6F52F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64388" y="9275367"/>
              <a:ext cx="1097559" cy="516499"/>
            </a:xfrm>
            <a:prstGeom prst="rect">
              <a:avLst/>
            </a:prstGeom>
          </p:spPr>
        </p:pic>
        <p:pic>
          <p:nvPicPr>
            <p:cNvPr id="46" name="Picture 45">
              <a:extLst>
                <a:ext uri="{FF2B5EF4-FFF2-40B4-BE49-F238E27FC236}">
                  <a16:creationId xmlns:a16="http://schemas.microsoft.com/office/drawing/2014/main" id="{715C9AE3-5023-5DAA-A7D4-4A6E0F549B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52326" y="9233153"/>
              <a:ext cx="874075" cy="600926"/>
            </a:xfrm>
            <a:prstGeom prst="rect">
              <a:avLst/>
            </a:prstGeom>
          </p:spPr>
        </p:pic>
        <p:pic>
          <p:nvPicPr>
            <p:cNvPr id="48" name="Picture 47">
              <a:extLst>
                <a:ext uri="{FF2B5EF4-FFF2-40B4-BE49-F238E27FC236}">
                  <a16:creationId xmlns:a16="http://schemas.microsoft.com/office/drawing/2014/main" id="{4A09000A-7833-D48B-AFDB-AEA16729C3F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99257" y="9365417"/>
              <a:ext cx="1173483" cy="336399"/>
            </a:xfrm>
            <a:prstGeom prst="rect">
              <a:avLst/>
            </a:prstGeom>
          </p:spPr>
        </p:pic>
        <p:pic>
          <p:nvPicPr>
            <p:cNvPr id="50" name="Picture 49">
              <a:extLst>
                <a:ext uri="{FF2B5EF4-FFF2-40B4-BE49-F238E27FC236}">
                  <a16:creationId xmlns:a16="http://schemas.microsoft.com/office/drawing/2014/main" id="{C8BBF3AE-9A1A-4DB3-20C5-20C2C63A457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52915" y="9312614"/>
              <a:ext cx="1092593" cy="442004"/>
            </a:xfrm>
            <a:prstGeom prst="rect">
              <a:avLst/>
            </a:prstGeom>
          </p:spPr>
        </p:pic>
        <p:pic>
          <p:nvPicPr>
            <p:cNvPr id="52" name="Picture 51">
              <a:extLst>
                <a:ext uri="{FF2B5EF4-FFF2-40B4-BE49-F238E27FC236}">
                  <a16:creationId xmlns:a16="http://schemas.microsoft.com/office/drawing/2014/main" id="{281F4562-D898-2481-E59C-261BABDFD1E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27331" y="9272884"/>
              <a:ext cx="1077694" cy="521465"/>
            </a:xfrm>
            <a:prstGeom prst="rect">
              <a:avLst/>
            </a:prstGeom>
          </p:spPr>
        </p:pic>
        <p:pic>
          <p:nvPicPr>
            <p:cNvPr id="54" name="Picture 53">
              <a:extLst>
                <a:ext uri="{FF2B5EF4-FFF2-40B4-BE49-F238E27FC236}">
                  <a16:creationId xmlns:a16="http://schemas.microsoft.com/office/drawing/2014/main" id="{43FC33D2-068D-1095-78E3-23EB55CCB74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92286" y="9223221"/>
              <a:ext cx="700253" cy="620791"/>
            </a:xfrm>
            <a:prstGeom prst="rect">
              <a:avLst/>
            </a:prstGeom>
          </p:spPr>
        </p:pic>
      </p:grpSp>
      <p:pic>
        <p:nvPicPr>
          <p:cNvPr id="70" name="Picture 69">
            <a:extLst>
              <a:ext uri="{FF2B5EF4-FFF2-40B4-BE49-F238E27FC236}">
                <a16:creationId xmlns:a16="http://schemas.microsoft.com/office/drawing/2014/main" id="{CAD97CF1-D633-659E-6A61-2984E827446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70534" y="684018"/>
            <a:ext cx="3875105" cy="2073635"/>
          </a:xfrm>
          <a:prstGeom prst="rect">
            <a:avLst/>
          </a:prstGeom>
        </p:spPr>
      </p:pic>
      <p:sp>
        <p:nvSpPr>
          <p:cNvPr id="6" name="Rectangle 5">
            <a:extLst>
              <a:ext uri="{FF2B5EF4-FFF2-40B4-BE49-F238E27FC236}">
                <a16:creationId xmlns:a16="http://schemas.microsoft.com/office/drawing/2014/main" id="{BCF89DA0-7BF1-F293-E81C-0F32B48F1C13}"/>
              </a:ext>
            </a:extLst>
          </p:cNvPr>
          <p:cNvSpPr/>
          <p:nvPr/>
        </p:nvSpPr>
        <p:spPr>
          <a:xfrm>
            <a:off x="2126503" y="9933762"/>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262626"/>
                </a:solidFill>
                <a:latin typeface="Calibri" panose="020F0502020204030204" pitchFamily="34" charset="0"/>
                <a:ea typeface="Open Sans" panose="020B0606030504020204" pitchFamily="34" charset="0"/>
                <a:cs typeface="Calibri" panose="020F0502020204030204" pitchFamily="34" charset="0"/>
              </a:rPr>
              <a:t>Le soutien de la Commission européenne à la production de cette publication ne constitue pas une approbation de son contenu, qui reflète uniquement les opinions des auteurs, et la Commission ne peut être tenue responsable de l'utilisation qui pourrait être faite des informations contenues dans cette publication 2021-1-FR01-KA220-ADU-000033578</a:t>
            </a:r>
          </a:p>
        </p:txBody>
      </p:sp>
      <p:pic>
        <p:nvPicPr>
          <p:cNvPr id="7" name="Picture 6">
            <a:extLst>
              <a:ext uri="{FF2B5EF4-FFF2-40B4-BE49-F238E27FC236}">
                <a16:creationId xmlns:a16="http://schemas.microsoft.com/office/drawing/2014/main" id="{1EE36430-FA57-20E7-02C9-689DE3F693B9}"/>
              </a:ext>
            </a:extLst>
          </p:cNvPr>
          <p:cNvPicPr/>
          <p:nvPr/>
        </p:nvPicPr>
        <p:blipFill rotWithShape="1">
          <a:blip r:embed="rId15" cstate="screen">
            <a:extLst>
              <a:ext uri="{28A0092B-C50C-407E-A947-70E740481C1C}">
                <a14:useLocalDpi xmlns:a14="http://schemas.microsoft.com/office/drawing/2010/main"/>
              </a:ext>
            </a:extLst>
          </a:blip>
          <a:srcRect r="44449"/>
          <a:stretch/>
        </p:blipFill>
        <p:spPr bwMode="auto">
          <a:xfrm>
            <a:off x="512410" y="10021383"/>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878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02</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a:xfrm>
            <a:off x="3170993" y="3483706"/>
            <a:ext cx="2609321" cy="2574544"/>
          </a:xfrm>
        </p:spPr>
        <p:txBody>
          <a:bodyPr/>
          <a:lstStyle/>
          <a:p>
            <a:pPr>
              <a:lnSpc>
                <a:spcPts val="3060"/>
              </a:lnSpc>
              <a:spcBef>
                <a:spcPts val="0"/>
              </a:spcBef>
            </a:pPr>
            <a:r>
              <a:rPr lang="en-US" dirty="0"/>
              <a:t>Quel est le problème ?</a:t>
            </a:r>
          </a:p>
          <a:p>
            <a:pPr>
              <a:lnSpc>
                <a:spcPts val="3060"/>
              </a:lnSpc>
              <a:spcBef>
                <a:spcPts val="0"/>
              </a:spcBef>
            </a:pPr>
            <a:endParaRPr lang="en-US" dirty="0"/>
          </a:p>
        </p:txBody>
      </p:sp>
      <p:sp>
        <p:nvSpPr>
          <p:cNvPr id="2" name="Slide Number Placeholder 5">
            <a:extLst>
              <a:ext uri="{FF2B5EF4-FFF2-40B4-BE49-F238E27FC236}">
                <a16:creationId xmlns:a16="http://schemas.microsoft.com/office/drawing/2014/main" id="{6D894863-304A-780C-B6BA-ABFEE65C4FC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t>9</a:t>
            </a:fld>
            <a:endParaRPr lang="en-US" dirty="0"/>
          </a:p>
        </p:txBody>
      </p:sp>
    </p:spTree>
    <p:extLst>
      <p:ext uri="{BB962C8B-B14F-4D97-AF65-F5344CB8AC3E}">
        <p14:creationId xmlns:p14="http://schemas.microsoft.com/office/powerpoint/2010/main" val="4242306140"/>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24169</TotalTime>
  <Words>36701</Words>
  <Application>Microsoft Office PowerPoint</Application>
  <PresentationFormat>Custom</PresentationFormat>
  <Paragraphs>1081</Paragraphs>
  <Slides>82</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Arial</vt:lpstr>
      <vt:lpstr>Calibri</vt:lpstr>
      <vt:lpstr>Century Schoolbook</vt:lpstr>
      <vt:lpstr>Montserrat</vt:lpstr>
      <vt:lpstr>Montserrat Light</vt:lpstr>
      <vt:lpstr>Open Sans</vt:lpstr>
      <vt:lpstr>Poppins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docId:F8392C163DE8281E00DF222C45E8C37C</cp:keywords>
  <cp:lastModifiedBy>Laurence Cole</cp:lastModifiedBy>
  <cp:revision>486</cp:revision>
  <cp:lastPrinted>2022-04-20T17:04:48Z</cp:lastPrinted>
  <dcterms:created xsi:type="dcterms:W3CDTF">2021-06-15T11:45:52Z</dcterms:created>
  <dcterms:modified xsi:type="dcterms:W3CDTF">2023-10-27T12:24:20Z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